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4223" y="6566850"/>
            <a:ext cx="1564098" cy="56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368234" y="3054580"/>
            <a:ext cx="798437" cy="11976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57200" y="635508"/>
            <a:ext cx="9144000" cy="812800"/>
          </a:xfrm>
          <a:custGeom>
            <a:avLst/>
            <a:gdLst/>
            <a:ahLst/>
            <a:cxnLst/>
            <a:rect l="l" t="t" r="r" b="b"/>
            <a:pathLst>
              <a:path w="9144000" h="812800">
                <a:moveTo>
                  <a:pt x="0" y="0"/>
                </a:moveTo>
                <a:lnTo>
                  <a:pt x="0" y="812292"/>
                </a:lnTo>
                <a:lnTo>
                  <a:pt x="9144000" y="81229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5726" y="897626"/>
            <a:ext cx="2095669" cy="931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029200" y="457200"/>
            <a:ext cx="457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4223" y="6566850"/>
            <a:ext cx="1564098" cy="5696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0565" y="731012"/>
            <a:ext cx="2017268" cy="452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902" y="2273300"/>
            <a:ext cx="7964170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902" y="2247391"/>
            <a:ext cx="3471545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65" b="1">
                <a:solidFill>
                  <a:srgbClr val="002C72"/>
                </a:solidFill>
                <a:latin typeface="Palatino Linotype"/>
                <a:cs typeface="Palatino Linotype"/>
              </a:rPr>
              <a:t>Processing  </a:t>
            </a:r>
            <a:r>
              <a:rPr dirty="0" sz="3600" spc="40" b="1">
                <a:solidFill>
                  <a:srgbClr val="002C72"/>
                </a:solidFill>
                <a:latin typeface="Palatino Linotype"/>
                <a:cs typeface="Palatino Linotype"/>
              </a:rPr>
              <a:t>Hospital</a:t>
            </a:r>
            <a:r>
              <a:rPr dirty="0" sz="3600" spc="-85" b="1">
                <a:solidFill>
                  <a:srgbClr val="002C72"/>
                </a:solidFill>
                <a:latin typeface="Palatino Linotype"/>
                <a:cs typeface="Palatino Linotype"/>
              </a:rPr>
              <a:t> </a:t>
            </a:r>
            <a:r>
              <a:rPr dirty="0" sz="3600" spc="10" b="1">
                <a:solidFill>
                  <a:srgbClr val="002C72"/>
                </a:solidFill>
                <a:latin typeface="Palatino Linotype"/>
                <a:cs typeface="Palatino Linotype"/>
              </a:rPr>
              <a:t>Claims  </a:t>
            </a:r>
            <a:r>
              <a:rPr dirty="0" sz="3600" spc="50" b="1">
                <a:solidFill>
                  <a:srgbClr val="002C72"/>
                </a:solidFill>
                <a:latin typeface="Palatino Linotype"/>
                <a:cs typeface="Palatino Linotype"/>
              </a:rPr>
              <a:t>Data </a:t>
            </a:r>
            <a:r>
              <a:rPr dirty="0" sz="3600" spc="95" b="1">
                <a:solidFill>
                  <a:srgbClr val="002C72"/>
                </a:solidFill>
                <a:latin typeface="Palatino Linotype"/>
                <a:cs typeface="Palatino Linotype"/>
              </a:rPr>
              <a:t>for </a:t>
            </a:r>
            <a:r>
              <a:rPr dirty="0" sz="3600" spc="155" b="1">
                <a:solidFill>
                  <a:srgbClr val="002C72"/>
                </a:solidFill>
                <a:latin typeface="Palatino Linotype"/>
                <a:cs typeface="Palatino Linotype"/>
              </a:rPr>
              <a:t>the  </a:t>
            </a:r>
            <a:r>
              <a:rPr dirty="0" sz="3600" spc="40" b="1">
                <a:solidFill>
                  <a:srgbClr val="002C72"/>
                </a:solidFill>
                <a:latin typeface="Palatino Linotype"/>
                <a:cs typeface="Palatino Linotype"/>
              </a:rPr>
              <a:t>Hospital  </a:t>
            </a:r>
            <a:r>
              <a:rPr dirty="0" sz="3600" spc="50" b="1">
                <a:solidFill>
                  <a:srgbClr val="002C72"/>
                </a:solidFill>
                <a:latin typeface="Palatino Linotype"/>
                <a:cs typeface="Palatino Linotype"/>
              </a:rPr>
              <a:t>Discharge </a:t>
            </a:r>
            <a:r>
              <a:rPr dirty="0" sz="3600" spc="45" b="1">
                <a:solidFill>
                  <a:srgbClr val="002C72"/>
                </a:solidFill>
                <a:latin typeface="Palatino Linotype"/>
                <a:cs typeface="Palatino Linotype"/>
              </a:rPr>
              <a:t>Data  </a:t>
            </a:r>
            <a:r>
              <a:rPr dirty="0" sz="3600" spc="60" b="1">
                <a:solidFill>
                  <a:srgbClr val="002C72"/>
                </a:solidFill>
                <a:latin typeface="Palatino Linotype"/>
                <a:cs typeface="Palatino Linotype"/>
              </a:rPr>
              <a:t>System</a:t>
            </a:r>
            <a:r>
              <a:rPr dirty="0" sz="3600" spc="-70" b="1">
                <a:solidFill>
                  <a:srgbClr val="002C72"/>
                </a:solidFill>
                <a:latin typeface="Palatino Linotype"/>
                <a:cs typeface="Palatino Linotype"/>
              </a:rPr>
              <a:t> </a:t>
            </a:r>
            <a:r>
              <a:rPr dirty="0" sz="3600" spc="-114" b="1">
                <a:solidFill>
                  <a:srgbClr val="002C72"/>
                </a:solidFill>
                <a:latin typeface="Palatino Linotype"/>
                <a:cs typeface="Palatino Linotype"/>
              </a:rPr>
              <a:t>(HDDS)</a:t>
            </a:r>
            <a:endParaRPr sz="36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6302" y="6599172"/>
            <a:ext cx="15944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30" b="1">
                <a:latin typeface="Arial"/>
                <a:cs typeface="Arial"/>
              </a:rPr>
              <a:t>10.20.2020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4590" y="3362295"/>
            <a:ext cx="2078989" cy="41529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5"/>
              </a:spcBef>
            </a:pPr>
            <a:r>
              <a:rPr dirty="0" sz="2400" spc="60">
                <a:latin typeface="Arial"/>
                <a:cs typeface="Arial"/>
              </a:rPr>
              <a:t>ing </a:t>
            </a:r>
            <a:r>
              <a:rPr dirty="0" sz="2400" spc="70">
                <a:latin typeface="Arial"/>
                <a:cs typeface="Arial"/>
              </a:rPr>
              <a:t>those</a:t>
            </a:r>
            <a:r>
              <a:rPr dirty="0" sz="2400" spc="-180">
                <a:latin typeface="Arial"/>
                <a:cs typeface="Arial"/>
              </a:rPr>
              <a:t> </a:t>
            </a:r>
            <a:r>
              <a:rPr dirty="0" sz="2400" spc="155">
                <a:latin typeface="Arial"/>
                <a:cs typeface="Arial"/>
              </a:rPr>
              <a:t>from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Clr>
                <a:srgbClr val="FF0F00"/>
              </a:buClr>
              <a:buFont typeface="Wingdings"/>
              <a:buChar char=""/>
              <a:tabLst>
                <a:tab pos="298450" algn="l"/>
              </a:tabLst>
            </a:pPr>
            <a:r>
              <a:rPr dirty="0" spc="-160"/>
              <a:t>T. </a:t>
            </a:r>
            <a:r>
              <a:rPr dirty="0" spc="-125"/>
              <a:t>C. </a:t>
            </a:r>
            <a:r>
              <a:rPr dirty="0" spc="-60"/>
              <a:t>A. </a:t>
            </a:r>
            <a:r>
              <a:rPr dirty="0" spc="20"/>
              <a:t>68-1-108 </a:t>
            </a:r>
            <a:r>
              <a:rPr dirty="0" spc="-55"/>
              <a:t>(TN </a:t>
            </a:r>
            <a:r>
              <a:rPr dirty="0" spc="25"/>
              <a:t>law) </a:t>
            </a:r>
            <a:r>
              <a:rPr dirty="0" spc="70"/>
              <a:t>requires </a:t>
            </a:r>
            <a:r>
              <a:rPr dirty="0" spc="45"/>
              <a:t>all </a:t>
            </a:r>
            <a:r>
              <a:rPr dirty="0" spc="-15"/>
              <a:t>Tennessee  </a:t>
            </a:r>
            <a:r>
              <a:rPr dirty="0" spc="65"/>
              <a:t>hospitals </a:t>
            </a:r>
            <a:r>
              <a:rPr dirty="0" spc="145"/>
              <a:t>to </a:t>
            </a:r>
            <a:r>
              <a:rPr dirty="0" spc="110"/>
              <a:t>submit their </a:t>
            </a:r>
            <a:r>
              <a:rPr dirty="0" spc="-5"/>
              <a:t>UB-04 </a:t>
            </a:r>
            <a:r>
              <a:rPr dirty="0" spc="40"/>
              <a:t>claims </a:t>
            </a:r>
            <a:r>
              <a:rPr dirty="0" spc="75"/>
              <a:t>data </a:t>
            </a:r>
            <a:r>
              <a:rPr dirty="0" spc="65"/>
              <a:t>(patient-  </a:t>
            </a:r>
            <a:r>
              <a:rPr dirty="0"/>
              <a:t>level)</a:t>
            </a:r>
            <a:r>
              <a:rPr dirty="0" spc="-25"/>
              <a:t> </a:t>
            </a:r>
            <a:r>
              <a:rPr dirty="0" spc="120"/>
              <a:t>on</a:t>
            </a:r>
            <a:r>
              <a:rPr dirty="0" spc="-45"/>
              <a:t> </a:t>
            </a:r>
            <a:r>
              <a:rPr dirty="0" spc="45"/>
              <a:t>all</a:t>
            </a:r>
            <a:r>
              <a:rPr dirty="0" spc="-25"/>
              <a:t> </a:t>
            </a:r>
            <a:r>
              <a:rPr dirty="0" spc="100"/>
              <a:t>inpatient</a:t>
            </a:r>
            <a:r>
              <a:rPr dirty="0" spc="-20"/>
              <a:t> </a:t>
            </a:r>
            <a:r>
              <a:rPr dirty="0" spc="85"/>
              <a:t>and</a:t>
            </a:r>
            <a:r>
              <a:rPr dirty="0" spc="-35"/>
              <a:t> </a:t>
            </a:r>
            <a:r>
              <a:rPr dirty="0" spc="110"/>
              <a:t>outpatient</a:t>
            </a:r>
            <a:r>
              <a:rPr dirty="0" spc="-25"/>
              <a:t> </a:t>
            </a:r>
            <a:r>
              <a:rPr dirty="0" spc="30"/>
              <a:t>discharges</a:t>
            </a:r>
            <a:r>
              <a:rPr dirty="0" spc="-20"/>
              <a:t> </a:t>
            </a:r>
            <a:r>
              <a:rPr dirty="0" spc="145"/>
              <a:t>to</a:t>
            </a:r>
            <a:r>
              <a:rPr dirty="0" spc="-40"/>
              <a:t> </a:t>
            </a:r>
            <a:r>
              <a:rPr dirty="0" spc="105"/>
              <a:t>the  Department </a:t>
            </a:r>
            <a:r>
              <a:rPr dirty="0" spc="130"/>
              <a:t>of </a:t>
            </a:r>
            <a:r>
              <a:rPr dirty="0" spc="70"/>
              <a:t>Health </a:t>
            </a:r>
            <a:r>
              <a:rPr dirty="0" spc="-60"/>
              <a:t>(TDH),</a:t>
            </a:r>
            <a:r>
              <a:rPr dirty="0" spc="-425"/>
              <a:t> </a:t>
            </a:r>
            <a:r>
              <a:rPr dirty="0" spc="80"/>
              <a:t>includ</a:t>
            </a:r>
          </a:p>
          <a:p>
            <a:pPr marL="298450">
              <a:lnSpc>
                <a:spcPct val="100000"/>
              </a:lnSpc>
            </a:pPr>
            <a:r>
              <a:rPr dirty="0" spc="100"/>
              <a:t>mental </a:t>
            </a:r>
            <a:r>
              <a:rPr dirty="0" spc="90"/>
              <a:t>health</a:t>
            </a:r>
            <a:r>
              <a:rPr dirty="0" spc="-145"/>
              <a:t> </a:t>
            </a:r>
            <a:r>
              <a:rPr dirty="0" spc="40"/>
              <a:t>facilities.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2240">
              <a:lnSpc>
                <a:spcPct val="100000"/>
              </a:lnSpc>
              <a:spcBef>
                <a:spcPts val="855"/>
              </a:spcBef>
            </a:pPr>
            <a:r>
              <a:rPr dirty="0" spc="35">
                <a:solidFill>
                  <a:srgbClr val="C00000"/>
                </a:solidFill>
              </a:rPr>
              <a:t>Who </a:t>
            </a:r>
            <a:r>
              <a:rPr dirty="0" spc="100"/>
              <a:t>reports </a:t>
            </a:r>
            <a:r>
              <a:rPr dirty="0" spc="95"/>
              <a:t>data </a:t>
            </a:r>
            <a:r>
              <a:rPr dirty="0" spc="114"/>
              <a:t>to</a:t>
            </a:r>
            <a:r>
              <a:rPr dirty="0" spc="-415"/>
              <a:t> </a:t>
            </a:r>
            <a:r>
              <a:rPr dirty="0" spc="-95"/>
              <a:t>TDH?</a:t>
            </a:r>
          </a:p>
        </p:txBody>
      </p:sp>
      <p:sp>
        <p:nvSpPr>
          <p:cNvPr id="5" name="object 5"/>
          <p:cNvSpPr/>
          <p:nvPr/>
        </p:nvSpPr>
        <p:spPr>
          <a:xfrm>
            <a:off x="6400385" y="3499103"/>
            <a:ext cx="2548620" cy="2295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73779" y="4887467"/>
            <a:ext cx="1456182" cy="14599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899" y="1478836"/>
            <a:ext cx="7842884" cy="4280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78840" marR="635000">
              <a:lnSpc>
                <a:spcPct val="120000"/>
              </a:lnSpc>
              <a:spcBef>
                <a:spcPts val="100"/>
              </a:spcBef>
            </a:pPr>
            <a:r>
              <a:rPr dirty="0" sz="2200" spc="35" b="1">
                <a:latin typeface="Arial"/>
                <a:cs typeface="Arial"/>
              </a:rPr>
              <a:t>Hospitals</a:t>
            </a:r>
            <a:r>
              <a:rPr dirty="0" sz="2200" spc="-65" b="1">
                <a:latin typeface="Arial"/>
                <a:cs typeface="Arial"/>
              </a:rPr>
              <a:t> </a:t>
            </a:r>
            <a:r>
              <a:rPr dirty="0" sz="2200" spc="95" b="1">
                <a:latin typeface="Arial"/>
                <a:cs typeface="Arial"/>
              </a:rPr>
              <a:t>must</a:t>
            </a:r>
            <a:r>
              <a:rPr dirty="0" sz="2200" spc="-45" b="1">
                <a:latin typeface="Arial"/>
                <a:cs typeface="Arial"/>
              </a:rPr>
              <a:t> </a:t>
            </a:r>
            <a:r>
              <a:rPr dirty="0" sz="2200" spc="80" b="1">
                <a:latin typeface="Arial"/>
                <a:cs typeface="Arial"/>
              </a:rPr>
              <a:t>submit</a:t>
            </a:r>
            <a:r>
              <a:rPr dirty="0" sz="2200" spc="-45" b="1">
                <a:latin typeface="Arial"/>
                <a:cs typeface="Arial"/>
              </a:rPr>
              <a:t> </a:t>
            </a:r>
            <a:r>
              <a:rPr dirty="0" sz="2200" spc="114" b="1">
                <a:latin typeface="Arial"/>
                <a:cs typeface="Arial"/>
              </a:rPr>
              <a:t>their</a:t>
            </a:r>
            <a:r>
              <a:rPr dirty="0" sz="2200" spc="-50" b="1">
                <a:latin typeface="Arial"/>
                <a:cs typeface="Arial"/>
              </a:rPr>
              <a:t> </a:t>
            </a:r>
            <a:r>
              <a:rPr dirty="0" sz="2200" spc="120" b="1">
                <a:latin typeface="Arial"/>
                <a:cs typeface="Arial"/>
              </a:rPr>
              <a:t>data</a:t>
            </a:r>
            <a:r>
              <a:rPr dirty="0" sz="2200" spc="-45" b="1">
                <a:latin typeface="Arial"/>
                <a:cs typeface="Arial"/>
              </a:rPr>
              <a:t> </a:t>
            </a:r>
            <a:r>
              <a:rPr dirty="0" sz="2200" spc="114" b="1">
                <a:latin typeface="Arial"/>
                <a:cs typeface="Arial"/>
              </a:rPr>
              <a:t>to</a:t>
            </a:r>
            <a:r>
              <a:rPr dirty="0" sz="2200" spc="-60" b="1">
                <a:latin typeface="Arial"/>
                <a:cs typeface="Arial"/>
              </a:rPr>
              <a:t> </a:t>
            </a:r>
            <a:r>
              <a:rPr dirty="0" sz="2200" spc="130" b="1">
                <a:latin typeface="Arial"/>
                <a:cs typeface="Arial"/>
              </a:rPr>
              <a:t>the</a:t>
            </a:r>
            <a:r>
              <a:rPr dirty="0" sz="2200" spc="-50" b="1">
                <a:latin typeface="Arial"/>
                <a:cs typeface="Arial"/>
              </a:rPr>
              <a:t> </a:t>
            </a:r>
            <a:r>
              <a:rPr dirty="0" sz="2200" spc="75" b="1">
                <a:latin typeface="Arial"/>
                <a:cs typeface="Arial"/>
              </a:rPr>
              <a:t>State  </a:t>
            </a:r>
            <a:r>
              <a:rPr dirty="0" sz="2200" spc="15" b="1">
                <a:latin typeface="Arial"/>
                <a:cs typeface="Arial"/>
              </a:rPr>
              <a:t>by </a:t>
            </a:r>
            <a:r>
              <a:rPr dirty="0" sz="2200" spc="60" b="1">
                <a:latin typeface="Arial"/>
                <a:cs typeface="Arial"/>
              </a:rPr>
              <a:t>one </a:t>
            </a:r>
            <a:r>
              <a:rPr dirty="0" sz="2200" spc="65" b="1">
                <a:latin typeface="Arial"/>
                <a:cs typeface="Arial"/>
              </a:rPr>
              <a:t>of </a:t>
            </a:r>
            <a:r>
              <a:rPr dirty="0" sz="2200" spc="135" b="1">
                <a:latin typeface="Arial"/>
                <a:cs typeface="Arial"/>
              </a:rPr>
              <a:t>two</a:t>
            </a:r>
            <a:r>
              <a:rPr dirty="0" sz="2200" spc="-320" b="1">
                <a:latin typeface="Arial"/>
                <a:cs typeface="Arial"/>
              </a:rPr>
              <a:t> </a:t>
            </a:r>
            <a:r>
              <a:rPr dirty="0" sz="2200" spc="50" b="1">
                <a:latin typeface="Arial"/>
                <a:cs typeface="Arial"/>
              </a:rPr>
              <a:t>methods: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>
              <a:latin typeface="Arial"/>
              <a:cs typeface="Arial"/>
            </a:endParaRPr>
          </a:p>
          <a:p>
            <a:pPr marL="355600" marR="625475" indent="-343535">
              <a:lnSpc>
                <a:spcPct val="100000"/>
              </a:lnSpc>
              <a:buClr>
                <a:srgbClr val="FF0F00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200" spc="65">
                <a:latin typeface="Arial"/>
                <a:cs typeface="Arial"/>
              </a:rPr>
              <a:t>Through </a:t>
            </a:r>
            <a:r>
              <a:rPr dirty="0" sz="2200" spc="100">
                <a:latin typeface="Arial"/>
                <a:cs typeface="Arial"/>
              </a:rPr>
              <a:t>the </a:t>
            </a:r>
            <a:r>
              <a:rPr dirty="0" sz="2200" spc="-10">
                <a:latin typeface="Arial"/>
                <a:cs typeface="Arial"/>
              </a:rPr>
              <a:t>Tennessee </a:t>
            </a:r>
            <a:r>
              <a:rPr dirty="0" sz="2200" spc="65">
                <a:latin typeface="Arial"/>
                <a:cs typeface="Arial"/>
              </a:rPr>
              <a:t>Hospital</a:t>
            </a:r>
            <a:r>
              <a:rPr dirty="0" sz="2200" spc="-420">
                <a:latin typeface="Arial"/>
                <a:cs typeface="Arial"/>
              </a:rPr>
              <a:t> </a:t>
            </a:r>
            <a:r>
              <a:rPr dirty="0" sz="2200" spc="10">
                <a:latin typeface="Arial"/>
                <a:cs typeface="Arial"/>
              </a:rPr>
              <a:t>Association’s </a:t>
            </a:r>
            <a:r>
              <a:rPr dirty="0" sz="2200" spc="65">
                <a:latin typeface="Arial"/>
                <a:cs typeface="Arial"/>
              </a:rPr>
              <a:t>Health  </a:t>
            </a:r>
            <a:r>
              <a:rPr dirty="0" sz="2200" spc="110">
                <a:latin typeface="Arial"/>
                <a:cs typeface="Arial"/>
              </a:rPr>
              <a:t>Information </a:t>
            </a:r>
            <a:r>
              <a:rPr dirty="0" sz="2200" spc="100">
                <a:latin typeface="Arial"/>
                <a:cs typeface="Arial"/>
              </a:rPr>
              <a:t>Network</a:t>
            </a:r>
            <a:r>
              <a:rPr dirty="0" sz="2200" spc="-220">
                <a:latin typeface="Arial"/>
                <a:cs typeface="Arial"/>
              </a:rPr>
              <a:t> </a:t>
            </a:r>
            <a:r>
              <a:rPr dirty="0" sz="2200" spc="35" b="1">
                <a:latin typeface="Arial"/>
                <a:cs typeface="Arial"/>
              </a:rPr>
              <a:t>(THA-HIN).</a:t>
            </a:r>
            <a:endParaRPr sz="2200">
              <a:latin typeface="Arial"/>
              <a:cs typeface="Arial"/>
            </a:endParaRPr>
          </a:p>
          <a:p>
            <a:pPr marL="377190">
              <a:lnSpc>
                <a:spcPct val="100000"/>
              </a:lnSpc>
              <a:spcBef>
                <a:spcPts val="525"/>
              </a:spcBef>
              <a:tabLst>
                <a:tab pos="4958715" algn="l"/>
              </a:tabLst>
            </a:pPr>
            <a:r>
              <a:rPr dirty="0" sz="2200" spc="-10">
                <a:latin typeface="Arial"/>
                <a:cs typeface="Arial"/>
              </a:rPr>
              <a:t>These </a:t>
            </a:r>
            <a:r>
              <a:rPr dirty="0" sz="2200" spc="60">
                <a:latin typeface="Arial"/>
                <a:cs typeface="Arial"/>
              </a:rPr>
              <a:t>hospitals </a:t>
            </a:r>
            <a:r>
              <a:rPr dirty="0" sz="2200" spc="40">
                <a:latin typeface="Arial"/>
                <a:cs typeface="Arial"/>
              </a:rPr>
              <a:t>are </a:t>
            </a:r>
            <a:r>
              <a:rPr dirty="0" sz="2200" spc="85">
                <a:latin typeface="Arial"/>
                <a:cs typeface="Arial"/>
              </a:rPr>
              <a:t>referred</a:t>
            </a:r>
            <a:r>
              <a:rPr dirty="0" sz="2200" spc="-19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-30">
                <a:latin typeface="Arial"/>
                <a:cs typeface="Arial"/>
              </a:rPr>
              <a:t>as:	</a:t>
            </a:r>
            <a:r>
              <a:rPr dirty="0" sz="2200" spc="114" b="1" i="1">
                <a:solidFill>
                  <a:srgbClr val="C00000"/>
                </a:solidFill>
                <a:latin typeface="Trebuchet MS"/>
                <a:cs typeface="Trebuchet MS"/>
              </a:rPr>
              <a:t>HIN</a:t>
            </a:r>
            <a:r>
              <a:rPr dirty="0" sz="2200" spc="-100" b="1" i="1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dirty="0" sz="2200" spc="75" i="1">
                <a:solidFill>
                  <a:srgbClr val="C00000"/>
                </a:solidFill>
                <a:latin typeface="Calibri"/>
                <a:cs typeface="Calibri"/>
              </a:rPr>
              <a:t>hospitals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Calibri"/>
              <a:cs typeface="Calibri"/>
            </a:endParaRPr>
          </a:p>
          <a:p>
            <a:pPr algn="ctr" marL="235585">
              <a:lnSpc>
                <a:spcPct val="100000"/>
              </a:lnSpc>
            </a:pPr>
            <a:r>
              <a:rPr dirty="0" sz="2200" spc="15" b="1" i="1">
                <a:latin typeface="Trebuchet MS"/>
                <a:cs typeface="Trebuchet MS"/>
              </a:rPr>
              <a:t>OR</a:t>
            </a:r>
            <a:endParaRPr sz="2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50">
              <a:latin typeface="Trebuchet MS"/>
              <a:cs typeface="Trebuchet MS"/>
            </a:endParaRPr>
          </a:p>
          <a:p>
            <a:pPr marL="355600" indent="-343535">
              <a:lnSpc>
                <a:spcPct val="100000"/>
              </a:lnSpc>
              <a:buClr>
                <a:srgbClr val="FF0F00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2200" spc="50">
                <a:latin typeface="Arial"/>
                <a:cs typeface="Arial"/>
              </a:rPr>
              <a:t>Directly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-65">
                <a:latin typeface="Arial"/>
                <a:cs typeface="Arial"/>
              </a:rPr>
              <a:t>TDH’s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65">
                <a:latin typeface="Arial"/>
                <a:cs typeface="Arial"/>
              </a:rPr>
              <a:t>Hospital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25">
                <a:latin typeface="Arial"/>
                <a:cs typeface="Arial"/>
              </a:rPr>
              <a:t>Discharge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45">
                <a:latin typeface="Arial"/>
                <a:cs typeface="Arial"/>
              </a:rPr>
              <a:t>Data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15">
                <a:latin typeface="Arial"/>
                <a:cs typeface="Arial"/>
              </a:rPr>
              <a:t>System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-5" b="1">
                <a:latin typeface="Arial"/>
                <a:cs typeface="Arial"/>
              </a:rPr>
              <a:t>(HDDS).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tabLst>
                <a:tab pos="4935855" algn="l"/>
              </a:tabLst>
            </a:pPr>
            <a:r>
              <a:rPr dirty="0" sz="2200" spc="-10">
                <a:latin typeface="Arial"/>
                <a:cs typeface="Arial"/>
              </a:rPr>
              <a:t>These </a:t>
            </a:r>
            <a:r>
              <a:rPr dirty="0" sz="2200" spc="60">
                <a:latin typeface="Arial"/>
                <a:cs typeface="Arial"/>
              </a:rPr>
              <a:t>hospitals </a:t>
            </a:r>
            <a:r>
              <a:rPr dirty="0" sz="2200" spc="40">
                <a:latin typeface="Arial"/>
                <a:cs typeface="Arial"/>
              </a:rPr>
              <a:t>are </a:t>
            </a:r>
            <a:r>
              <a:rPr dirty="0" sz="2200" spc="85">
                <a:latin typeface="Arial"/>
                <a:cs typeface="Arial"/>
              </a:rPr>
              <a:t>referred</a:t>
            </a:r>
            <a:r>
              <a:rPr dirty="0" sz="2200" spc="-19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-30">
                <a:latin typeface="Arial"/>
                <a:cs typeface="Arial"/>
              </a:rPr>
              <a:t>as:	</a:t>
            </a:r>
            <a:r>
              <a:rPr dirty="0" sz="2200" spc="80" b="1" i="1">
                <a:solidFill>
                  <a:srgbClr val="C00000"/>
                </a:solidFill>
                <a:latin typeface="Trebuchet MS"/>
                <a:cs typeface="Trebuchet MS"/>
              </a:rPr>
              <a:t>Non-HIN</a:t>
            </a:r>
            <a:r>
              <a:rPr dirty="0" sz="2200" spc="-95" b="1" i="1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dirty="0" sz="2200" spc="75" i="1">
                <a:solidFill>
                  <a:srgbClr val="C00000"/>
                </a:solidFill>
                <a:latin typeface="Calibri"/>
                <a:cs typeface="Calibri"/>
              </a:rPr>
              <a:t>hospitals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marL="683260">
              <a:lnSpc>
                <a:spcPct val="100000"/>
              </a:lnSpc>
              <a:spcBef>
                <a:spcPts val="855"/>
              </a:spcBef>
            </a:pPr>
            <a:r>
              <a:rPr dirty="0" spc="-5">
                <a:solidFill>
                  <a:srgbClr val="C00000"/>
                </a:solidFill>
              </a:rPr>
              <a:t>How</a:t>
            </a:r>
            <a:r>
              <a:rPr dirty="0" spc="-50">
                <a:solidFill>
                  <a:srgbClr val="C00000"/>
                </a:solidFill>
              </a:rPr>
              <a:t> </a:t>
            </a:r>
            <a:r>
              <a:rPr dirty="0" spc="35"/>
              <a:t>do</a:t>
            </a:r>
            <a:r>
              <a:rPr dirty="0" spc="-45"/>
              <a:t> </a:t>
            </a:r>
            <a:r>
              <a:rPr dirty="0" spc="45"/>
              <a:t>hospitals</a:t>
            </a:r>
            <a:r>
              <a:rPr dirty="0" spc="-65"/>
              <a:t> </a:t>
            </a:r>
            <a:r>
              <a:rPr dirty="0" spc="55"/>
              <a:t>submit</a:t>
            </a:r>
            <a:r>
              <a:rPr dirty="0" spc="-45"/>
              <a:t> </a:t>
            </a:r>
            <a:r>
              <a:rPr dirty="0" spc="114"/>
              <a:t>UB-04</a:t>
            </a:r>
            <a:r>
              <a:rPr dirty="0" spc="-50"/>
              <a:t> </a:t>
            </a:r>
            <a:r>
              <a:rPr dirty="0" spc="95"/>
              <a:t>patient</a:t>
            </a:r>
            <a:r>
              <a:rPr dirty="0" spc="-45"/>
              <a:t> </a:t>
            </a:r>
            <a:r>
              <a:rPr dirty="0" spc="60"/>
              <a:t>data?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2240">
              <a:lnSpc>
                <a:spcPct val="100000"/>
              </a:lnSpc>
              <a:spcBef>
                <a:spcPts val="855"/>
              </a:spcBef>
            </a:pPr>
            <a:r>
              <a:rPr dirty="0" spc="70">
                <a:solidFill>
                  <a:srgbClr val="C00000"/>
                </a:solidFill>
              </a:rPr>
              <a:t>When</a:t>
            </a:r>
            <a:r>
              <a:rPr dirty="0" spc="-35">
                <a:solidFill>
                  <a:srgbClr val="C00000"/>
                </a:solidFill>
              </a:rPr>
              <a:t> </a:t>
            </a:r>
            <a:r>
              <a:rPr dirty="0" spc="10"/>
              <a:t>is</a:t>
            </a:r>
            <a:r>
              <a:rPr dirty="0" spc="-35"/>
              <a:t> </a:t>
            </a:r>
            <a:r>
              <a:rPr dirty="0" spc="125"/>
              <a:t>the</a:t>
            </a:r>
            <a:r>
              <a:rPr dirty="0" spc="-35"/>
              <a:t> </a:t>
            </a:r>
            <a:r>
              <a:rPr dirty="0" spc="95"/>
              <a:t>data</a:t>
            </a:r>
            <a:r>
              <a:rPr dirty="0" spc="-35"/>
              <a:t> </a:t>
            </a:r>
            <a:r>
              <a:rPr dirty="0" spc="114"/>
              <a:t>to</a:t>
            </a:r>
            <a:r>
              <a:rPr dirty="0" spc="-60"/>
              <a:t> </a:t>
            </a:r>
            <a:r>
              <a:rPr dirty="0" spc="35"/>
              <a:t>be</a:t>
            </a:r>
            <a:r>
              <a:rPr dirty="0" spc="-35"/>
              <a:t> </a:t>
            </a:r>
            <a:r>
              <a:rPr dirty="0" spc="60"/>
              <a:t>submitted?</a:t>
            </a:r>
          </a:p>
        </p:txBody>
      </p:sp>
      <p:sp>
        <p:nvSpPr>
          <p:cNvPr id="3" name="object 3"/>
          <p:cNvSpPr/>
          <p:nvPr/>
        </p:nvSpPr>
        <p:spPr>
          <a:xfrm>
            <a:off x="1466782" y="3769285"/>
            <a:ext cx="6975483" cy="2170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99997" y="1692655"/>
            <a:ext cx="7459345" cy="1988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lr>
                <a:srgbClr val="FF0F00"/>
              </a:buClr>
              <a:buFont typeface="Wingdings"/>
              <a:buChar char=""/>
              <a:tabLst>
                <a:tab pos="298450" algn="l"/>
              </a:tabLst>
            </a:pPr>
            <a:r>
              <a:rPr dirty="0" sz="2200" spc="20">
                <a:latin typeface="Arial"/>
                <a:cs typeface="Arial"/>
              </a:rPr>
              <a:t>All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35">
                <a:latin typeface="Arial"/>
                <a:cs typeface="Arial"/>
              </a:rPr>
              <a:t>HIN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80">
                <a:latin typeface="Arial"/>
                <a:cs typeface="Arial"/>
              </a:rPr>
              <a:t>and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55">
                <a:latin typeface="Arial"/>
                <a:cs typeface="Arial"/>
              </a:rPr>
              <a:t>Non-HIN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60">
                <a:latin typeface="Arial"/>
                <a:cs typeface="Arial"/>
              </a:rPr>
              <a:t>hospitals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14">
                <a:latin typeface="Arial"/>
                <a:cs typeface="Arial"/>
              </a:rPr>
              <a:t>report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105">
                <a:latin typeface="Arial"/>
                <a:cs typeface="Arial"/>
              </a:rPr>
              <a:t>their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95">
                <a:latin typeface="Arial"/>
                <a:cs typeface="Arial"/>
              </a:rPr>
              <a:t>patient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data</a:t>
            </a:r>
            <a:endParaRPr sz="2200">
              <a:latin typeface="Arial"/>
              <a:cs typeface="Arial"/>
            </a:endParaRPr>
          </a:p>
          <a:p>
            <a:pPr marL="298450">
              <a:lnSpc>
                <a:spcPct val="100000"/>
              </a:lnSpc>
            </a:pPr>
            <a:r>
              <a:rPr dirty="0" sz="2200" spc="65" i="1">
                <a:latin typeface="Calibri"/>
                <a:cs typeface="Calibri"/>
              </a:rPr>
              <a:t>quarterly</a:t>
            </a:r>
            <a:r>
              <a:rPr dirty="0" sz="2200" spc="65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530"/>
              </a:spcBef>
              <a:buClr>
                <a:srgbClr val="FF0F00"/>
              </a:buClr>
              <a:buFont typeface="Wingdings"/>
              <a:buChar char=""/>
              <a:tabLst>
                <a:tab pos="298450" algn="l"/>
              </a:tabLst>
            </a:pPr>
            <a:r>
              <a:rPr dirty="0" sz="2200" spc="45">
                <a:latin typeface="Arial"/>
                <a:cs typeface="Arial"/>
              </a:rPr>
              <a:t>Data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is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reported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35">
                <a:latin typeface="Arial"/>
                <a:cs typeface="Arial"/>
              </a:rPr>
              <a:t>60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days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95">
                <a:latin typeface="Arial"/>
                <a:cs typeface="Arial"/>
              </a:rPr>
              <a:t>after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85">
                <a:latin typeface="Arial"/>
                <a:cs typeface="Arial"/>
              </a:rPr>
              <a:t>end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of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each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5">
                <a:latin typeface="Arial"/>
                <a:cs typeface="Arial"/>
              </a:rPr>
              <a:t>quarter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000">
              <a:latin typeface="Arial"/>
              <a:cs typeface="Arial"/>
            </a:endParaRPr>
          </a:p>
          <a:p>
            <a:pPr marL="619125">
              <a:lnSpc>
                <a:spcPct val="100000"/>
              </a:lnSpc>
              <a:spcBef>
                <a:spcPts val="5"/>
              </a:spcBef>
            </a:pPr>
            <a:r>
              <a:rPr dirty="0" sz="2000" spc="-5" b="1">
                <a:solidFill>
                  <a:srgbClr val="953735"/>
                </a:solidFill>
                <a:latin typeface="Calibri"/>
                <a:cs typeface="Calibri"/>
              </a:rPr>
              <a:t>HDDS: </a:t>
            </a:r>
            <a:r>
              <a:rPr dirty="0" sz="2000" spc="-10" b="1">
                <a:solidFill>
                  <a:srgbClr val="953735"/>
                </a:solidFill>
                <a:latin typeface="Calibri"/>
                <a:cs typeface="Calibri"/>
              </a:rPr>
              <a:t>Quarterly Reporting </a:t>
            </a:r>
            <a:r>
              <a:rPr dirty="0" sz="2000" spc="-5" b="1">
                <a:solidFill>
                  <a:srgbClr val="953735"/>
                </a:solidFill>
                <a:latin typeface="Calibri"/>
                <a:cs typeface="Calibri"/>
              </a:rPr>
              <a:t>Schedule </a:t>
            </a:r>
            <a:r>
              <a:rPr dirty="0" sz="2000" spc="-15" b="1">
                <a:solidFill>
                  <a:srgbClr val="953735"/>
                </a:solidFill>
                <a:latin typeface="Calibri"/>
                <a:cs typeface="Calibri"/>
              </a:rPr>
              <a:t>for </a:t>
            </a:r>
            <a:r>
              <a:rPr dirty="0" sz="2000" spc="-5" b="1">
                <a:solidFill>
                  <a:srgbClr val="953735"/>
                </a:solidFill>
                <a:latin typeface="Calibri"/>
                <a:cs typeface="Calibri"/>
              </a:rPr>
              <a:t>all </a:t>
            </a:r>
            <a:r>
              <a:rPr dirty="0" sz="2000" spc="-25" b="1">
                <a:solidFill>
                  <a:srgbClr val="953735"/>
                </a:solidFill>
                <a:latin typeface="Calibri"/>
                <a:cs typeface="Calibri"/>
              </a:rPr>
              <a:t>Tennessee</a:t>
            </a:r>
            <a:r>
              <a:rPr dirty="0" sz="2000" spc="170" b="1">
                <a:solidFill>
                  <a:srgbClr val="953735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953735"/>
                </a:solidFill>
                <a:latin typeface="Calibri"/>
                <a:cs typeface="Calibri"/>
              </a:rPr>
              <a:t>Hospitals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902" y="1668271"/>
            <a:ext cx="8144509" cy="4268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  <a:tab pos="2263140" algn="l"/>
              </a:tabLst>
            </a:pPr>
            <a:r>
              <a:rPr dirty="0" sz="2400" spc="-35">
                <a:latin typeface="Arial"/>
                <a:cs typeface="Arial"/>
              </a:rPr>
              <a:t>TDH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collects	</a:t>
            </a:r>
            <a:r>
              <a:rPr dirty="0" sz="2400" spc="85">
                <a:latin typeface="Arial"/>
                <a:cs typeface="Arial"/>
              </a:rPr>
              <a:t>and </a:t>
            </a:r>
            <a:r>
              <a:rPr dirty="0" sz="2400" spc="5">
                <a:latin typeface="Arial"/>
                <a:cs typeface="Arial"/>
              </a:rPr>
              <a:t>analyzes </a:t>
            </a:r>
            <a:r>
              <a:rPr dirty="0" sz="2400" spc="35" b="1">
                <a:latin typeface="Arial"/>
                <a:cs typeface="Arial"/>
              </a:rPr>
              <a:t>276 </a:t>
            </a:r>
            <a:r>
              <a:rPr dirty="0" sz="2400" spc="130" b="1">
                <a:latin typeface="Arial"/>
                <a:cs typeface="Arial"/>
              </a:rPr>
              <a:t>data</a:t>
            </a:r>
            <a:r>
              <a:rPr dirty="0" sz="2400" spc="-240" b="1">
                <a:latin typeface="Arial"/>
                <a:cs typeface="Arial"/>
              </a:rPr>
              <a:t> </a:t>
            </a:r>
            <a:r>
              <a:rPr dirty="0" sz="2400" spc="90" b="1">
                <a:latin typeface="Arial"/>
                <a:cs typeface="Arial"/>
              </a:rPr>
              <a:t>elements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F00"/>
              </a:buClr>
              <a:buFont typeface="Wingdings"/>
              <a:buChar char=""/>
            </a:pP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5">
                <a:latin typeface="Arial"/>
                <a:cs typeface="Arial"/>
              </a:rPr>
              <a:t>HDDS </a:t>
            </a:r>
            <a:r>
              <a:rPr dirty="0" sz="2400" spc="45">
                <a:latin typeface="Arial"/>
                <a:cs typeface="Arial"/>
              </a:rPr>
              <a:t>Procedure </a:t>
            </a:r>
            <a:r>
              <a:rPr dirty="0" sz="2400" spc="85">
                <a:latin typeface="Arial"/>
                <a:cs typeface="Arial"/>
              </a:rPr>
              <a:t>Manual</a:t>
            </a:r>
            <a:r>
              <a:rPr dirty="0" sz="2400" spc="-150">
                <a:latin typeface="Arial"/>
                <a:cs typeface="Arial"/>
              </a:rPr>
              <a:t> </a:t>
            </a:r>
            <a:r>
              <a:rPr dirty="0" sz="2400" spc="30">
                <a:latin typeface="Arial"/>
                <a:cs typeface="Arial"/>
              </a:rPr>
              <a:t>lists:</a:t>
            </a:r>
            <a:endParaRPr sz="2400">
              <a:latin typeface="Arial"/>
              <a:cs typeface="Arial"/>
            </a:endParaRPr>
          </a:p>
          <a:p>
            <a:pPr lvl="1" marL="1098550" indent="-342900">
              <a:lnSpc>
                <a:spcPct val="100000"/>
              </a:lnSpc>
              <a:spcBef>
                <a:spcPts val="290"/>
              </a:spcBef>
              <a:buClr>
                <a:srgbClr val="FF0F00"/>
              </a:buClr>
              <a:buFont typeface="Wingdings"/>
              <a:buChar char=""/>
              <a:tabLst>
                <a:tab pos="1097915" algn="l"/>
                <a:tab pos="1098550" algn="l"/>
              </a:tabLst>
            </a:pPr>
            <a:r>
              <a:rPr dirty="0" sz="2400" spc="15">
                <a:latin typeface="Arial"/>
                <a:cs typeface="Arial"/>
              </a:rPr>
              <a:t>Variables </a:t>
            </a:r>
            <a:r>
              <a:rPr dirty="0" sz="2400" spc="120">
                <a:latin typeface="Arial"/>
                <a:cs typeface="Arial"/>
              </a:rPr>
              <a:t>that must </a:t>
            </a:r>
            <a:r>
              <a:rPr dirty="0" sz="2400" spc="70">
                <a:latin typeface="Arial"/>
                <a:cs typeface="Arial"/>
              </a:rPr>
              <a:t>be</a:t>
            </a:r>
            <a:r>
              <a:rPr dirty="0" sz="2400" spc="-380">
                <a:latin typeface="Arial"/>
                <a:cs typeface="Arial"/>
              </a:rPr>
              <a:t> </a:t>
            </a:r>
            <a:r>
              <a:rPr dirty="0" sz="2400" spc="110">
                <a:latin typeface="Arial"/>
                <a:cs typeface="Arial"/>
              </a:rPr>
              <a:t>reported</a:t>
            </a:r>
            <a:endParaRPr sz="2400">
              <a:latin typeface="Arial"/>
              <a:cs typeface="Arial"/>
            </a:endParaRPr>
          </a:p>
          <a:p>
            <a:pPr lvl="1" marL="1098550" indent="-342900">
              <a:lnSpc>
                <a:spcPct val="100000"/>
              </a:lnSpc>
              <a:spcBef>
                <a:spcPts val="285"/>
              </a:spcBef>
              <a:buClr>
                <a:srgbClr val="FF0F00"/>
              </a:buClr>
              <a:buFont typeface="Wingdings"/>
              <a:buChar char=""/>
              <a:tabLst>
                <a:tab pos="1097915" algn="l"/>
                <a:tab pos="1098550" algn="l"/>
              </a:tabLst>
            </a:pPr>
            <a:r>
              <a:rPr dirty="0" sz="2400" spc="25">
                <a:latin typeface="Arial"/>
                <a:cs typeface="Arial"/>
              </a:rPr>
              <a:t>Variable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descriptions</a:t>
            </a:r>
            <a:endParaRPr sz="2400">
              <a:latin typeface="Arial"/>
              <a:cs typeface="Arial"/>
            </a:endParaRPr>
          </a:p>
          <a:p>
            <a:pPr lvl="1" marL="1098550" indent="-342900">
              <a:lnSpc>
                <a:spcPct val="100000"/>
              </a:lnSpc>
              <a:spcBef>
                <a:spcPts val="290"/>
              </a:spcBef>
              <a:buClr>
                <a:srgbClr val="FF0F00"/>
              </a:buClr>
              <a:buFont typeface="Wingdings"/>
              <a:buChar char=""/>
              <a:tabLst>
                <a:tab pos="1097915" algn="l"/>
                <a:tab pos="1098550" algn="l"/>
              </a:tabLst>
            </a:pPr>
            <a:r>
              <a:rPr dirty="0" sz="2400" spc="55">
                <a:latin typeface="Arial"/>
                <a:cs typeface="Arial"/>
              </a:rPr>
              <a:t>Reporting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135">
                <a:latin typeface="Arial"/>
                <a:cs typeface="Arial"/>
              </a:rPr>
              <a:t>format</a:t>
            </a:r>
            <a:endParaRPr sz="2400">
              <a:latin typeface="Arial"/>
              <a:cs typeface="Arial"/>
            </a:endParaRPr>
          </a:p>
          <a:p>
            <a:pPr lvl="1" marL="1098550" marR="1455420" indent="-342900">
              <a:lnSpc>
                <a:spcPts val="2590"/>
              </a:lnSpc>
              <a:spcBef>
                <a:spcPts val="615"/>
              </a:spcBef>
              <a:buClr>
                <a:srgbClr val="FF0F00"/>
              </a:buClr>
              <a:buFont typeface="Wingdings"/>
              <a:buChar char=""/>
              <a:tabLst>
                <a:tab pos="1097915" algn="l"/>
                <a:tab pos="1098550" algn="l"/>
              </a:tabLst>
            </a:pPr>
            <a:r>
              <a:rPr dirty="0" sz="2400" spc="100">
                <a:latin typeface="Arial"/>
                <a:cs typeface="Arial"/>
              </a:rPr>
              <a:t>Other </a:t>
            </a:r>
            <a:r>
              <a:rPr dirty="0" sz="2400" spc="125">
                <a:latin typeface="Arial"/>
                <a:cs typeface="Arial"/>
              </a:rPr>
              <a:t>information </a:t>
            </a:r>
            <a:r>
              <a:rPr dirty="0" sz="2400" spc="30">
                <a:latin typeface="Arial"/>
                <a:cs typeface="Arial"/>
              </a:rPr>
              <a:t>associated </a:t>
            </a:r>
            <a:r>
              <a:rPr dirty="0" sz="2400" spc="130">
                <a:latin typeface="Arial"/>
                <a:cs typeface="Arial"/>
              </a:rPr>
              <a:t>with</a:t>
            </a:r>
            <a:r>
              <a:rPr dirty="0" sz="2400" spc="-409">
                <a:latin typeface="Arial"/>
                <a:cs typeface="Arial"/>
              </a:rPr>
              <a:t> </a:t>
            </a:r>
            <a:r>
              <a:rPr dirty="0" sz="2400" spc="75">
                <a:latin typeface="Arial"/>
                <a:cs typeface="Arial"/>
              </a:rPr>
              <a:t>data  </a:t>
            </a:r>
            <a:r>
              <a:rPr dirty="0" sz="2400" spc="70">
                <a:latin typeface="Arial"/>
                <a:cs typeface="Arial"/>
              </a:rPr>
              <a:t>submission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FF0F00"/>
              </a:buClr>
              <a:buFont typeface="Wingdings"/>
              <a:buChar char=""/>
            </a:pPr>
            <a:endParaRPr sz="3250">
              <a:latin typeface="Arial"/>
              <a:cs typeface="Arial"/>
            </a:endParaRPr>
          </a:p>
          <a:p>
            <a:pPr marL="355600" marR="5080" indent="-342900">
              <a:lnSpc>
                <a:spcPts val="2590"/>
              </a:lnSpc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155">
                <a:latin typeface="Arial"/>
                <a:cs typeface="Arial"/>
              </a:rPr>
              <a:t>minimum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75">
                <a:latin typeface="Arial"/>
                <a:cs typeface="Arial"/>
              </a:rPr>
              <a:t>data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70">
                <a:latin typeface="Arial"/>
                <a:cs typeface="Arial"/>
              </a:rPr>
              <a:t>elements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45">
                <a:latin typeface="Arial"/>
                <a:cs typeface="Arial"/>
              </a:rPr>
              <a:t>are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65">
                <a:latin typeface="Arial"/>
                <a:cs typeface="Arial"/>
              </a:rPr>
              <a:t>listed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100">
                <a:latin typeface="Arial"/>
                <a:cs typeface="Arial"/>
              </a:rPr>
              <a:t>in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105">
                <a:latin typeface="Arial"/>
                <a:cs typeface="Arial"/>
              </a:rPr>
              <a:t>the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35">
                <a:latin typeface="Arial"/>
                <a:cs typeface="Arial"/>
              </a:rPr>
              <a:t>TN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35">
                <a:latin typeface="Arial"/>
                <a:cs typeface="Arial"/>
              </a:rPr>
              <a:t>Rules,  </a:t>
            </a:r>
            <a:r>
              <a:rPr dirty="0" sz="2400" spc="120">
                <a:latin typeface="Arial"/>
                <a:cs typeface="Arial"/>
              </a:rPr>
              <a:t>that must </a:t>
            </a:r>
            <a:r>
              <a:rPr dirty="0" sz="2400" spc="70">
                <a:latin typeface="Arial"/>
                <a:cs typeface="Arial"/>
              </a:rPr>
              <a:t>be</a:t>
            </a:r>
            <a:r>
              <a:rPr dirty="0" sz="2400" spc="-335">
                <a:latin typeface="Arial"/>
                <a:cs typeface="Arial"/>
              </a:rPr>
              <a:t> </a:t>
            </a:r>
            <a:r>
              <a:rPr dirty="0" sz="2400" spc="95">
                <a:latin typeface="Arial"/>
                <a:cs typeface="Arial"/>
              </a:rPr>
              <a:t>submitted.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2240">
              <a:lnSpc>
                <a:spcPct val="100000"/>
              </a:lnSpc>
              <a:spcBef>
                <a:spcPts val="855"/>
              </a:spcBef>
            </a:pPr>
            <a:r>
              <a:rPr dirty="0" spc="80">
                <a:solidFill>
                  <a:srgbClr val="C00000"/>
                </a:solidFill>
              </a:rPr>
              <a:t>What</a:t>
            </a:r>
            <a:r>
              <a:rPr dirty="0" spc="-35">
                <a:solidFill>
                  <a:srgbClr val="C00000"/>
                </a:solidFill>
              </a:rPr>
              <a:t> </a:t>
            </a:r>
            <a:r>
              <a:rPr dirty="0" spc="30"/>
              <a:t>do</a:t>
            </a:r>
            <a:r>
              <a:rPr dirty="0" spc="-40"/>
              <a:t> </a:t>
            </a:r>
            <a:r>
              <a:rPr dirty="0" spc="125"/>
              <a:t>the</a:t>
            </a:r>
            <a:r>
              <a:rPr dirty="0" spc="-45"/>
              <a:t> </a:t>
            </a:r>
            <a:r>
              <a:rPr dirty="0" spc="55"/>
              <a:t>facilities</a:t>
            </a:r>
            <a:r>
              <a:rPr dirty="0" spc="-40"/>
              <a:t> </a:t>
            </a:r>
            <a:r>
              <a:rPr dirty="0" spc="114"/>
              <a:t>report</a:t>
            </a:r>
            <a:r>
              <a:rPr dirty="0" spc="-60"/>
              <a:t> </a:t>
            </a:r>
            <a:r>
              <a:rPr dirty="0" spc="114"/>
              <a:t>to</a:t>
            </a:r>
            <a:r>
              <a:rPr dirty="0" spc="-45"/>
              <a:t> </a:t>
            </a:r>
            <a:r>
              <a:rPr dirty="0" spc="-95"/>
              <a:t>TDH?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9997" y="1659127"/>
            <a:ext cx="7863840" cy="466979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5"/>
              </a:spcBef>
            </a:pPr>
            <a:r>
              <a:rPr dirty="0" sz="2200" spc="20">
                <a:latin typeface="Arial"/>
                <a:cs typeface="Arial"/>
              </a:rPr>
              <a:t>For </a:t>
            </a:r>
            <a:r>
              <a:rPr dirty="0" sz="2200" spc="55">
                <a:latin typeface="Arial"/>
                <a:cs typeface="Arial"/>
              </a:rPr>
              <a:t>Non-HIN </a:t>
            </a:r>
            <a:r>
              <a:rPr dirty="0" sz="2200" spc="45">
                <a:latin typeface="Arial"/>
                <a:cs typeface="Arial"/>
              </a:rPr>
              <a:t>hospitals, </a:t>
            </a:r>
            <a:r>
              <a:rPr dirty="0" sz="2200" spc="-30">
                <a:latin typeface="Arial"/>
                <a:cs typeface="Arial"/>
              </a:rPr>
              <a:t>TDH </a:t>
            </a:r>
            <a:r>
              <a:rPr dirty="0" sz="2200" spc="65">
                <a:latin typeface="Arial"/>
                <a:cs typeface="Arial"/>
              </a:rPr>
              <a:t>coordinates </a:t>
            </a:r>
            <a:r>
              <a:rPr dirty="0" sz="2200" spc="80">
                <a:latin typeface="Arial"/>
                <a:cs typeface="Arial"/>
              </a:rPr>
              <a:t>quality </a:t>
            </a:r>
            <a:r>
              <a:rPr dirty="0" sz="2200" spc="90">
                <a:latin typeface="Arial"/>
                <a:cs typeface="Arial"/>
              </a:rPr>
              <a:t>control  </a:t>
            </a:r>
            <a:r>
              <a:rPr dirty="0" sz="2200" spc="65">
                <a:latin typeface="Arial"/>
                <a:cs typeface="Arial"/>
              </a:rPr>
              <a:t>procedures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80">
                <a:latin typeface="Arial"/>
                <a:cs typeface="Arial"/>
              </a:rPr>
              <a:t>and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65">
                <a:latin typeface="Arial"/>
                <a:cs typeface="Arial"/>
              </a:rPr>
              <a:t>communicates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90">
                <a:latin typeface="Arial"/>
                <a:cs typeface="Arial"/>
              </a:rPr>
              <a:t>frequently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20">
                <a:latin typeface="Arial"/>
                <a:cs typeface="Arial"/>
              </a:rPr>
              <a:t>with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60">
                <a:latin typeface="Arial"/>
                <a:cs typeface="Arial"/>
              </a:rPr>
              <a:t>hospitals  </a:t>
            </a:r>
            <a:r>
              <a:rPr dirty="0" sz="2200" spc="95">
                <a:latin typeface="Arial"/>
                <a:cs typeface="Arial"/>
              </a:rPr>
              <a:t>in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5">
                <a:latin typeface="Arial"/>
                <a:cs typeface="Arial"/>
              </a:rPr>
              <a:t>order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85">
                <a:latin typeface="Arial"/>
                <a:cs typeface="Arial"/>
              </a:rPr>
              <a:t>improve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data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55">
                <a:latin typeface="Arial"/>
                <a:cs typeface="Arial"/>
              </a:rPr>
              <a:t>quality.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00"/>
              </a:spcBef>
            </a:pPr>
            <a:r>
              <a:rPr dirty="0" sz="2200" spc="-50">
                <a:latin typeface="Arial"/>
                <a:cs typeface="Arial"/>
              </a:rPr>
              <a:t>HDDS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55">
                <a:latin typeface="Arial"/>
                <a:cs typeface="Arial"/>
              </a:rPr>
              <a:t>Program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35">
                <a:latin typeface="Arial"/>
                <a:cs typeface="Arial"/>
              </a:rPr>
              <a:t>Staff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105">
                <a:latin typeface="Arial"/>
                <a:cs typeface="Arial"/>
              </a:rPr>
              <a:t>confirm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110">
                <a:latin typeface="Arial"/>
                <a:cs typeface="Arial"/>
              </a:rPr>
              <a:t>that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data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0">
                <a:latin typeface="Arial"/>
                <a:cs typeface="Arial"/>
              </a:rPr>
              <a:t>has:</a:t>
            </a:r>
            <a:endParaRPr sz="2200">
              <a:latin typeface="Arial"/>
              <a:cs typeface="Arial"/>
            </a:endParaRPr>
          </a:p>
          <a:p>
            <a:pPr marL="1098550" indent="-343535">
              <a:lnSpc>
                <a:spcPct val="100000"/>
              </a:lnSpc>
              <a:spcBef>
                <a:spcPts val="265"/>
              </a:spcBef>
              <a:buClr>
                <a:srgbClr val="FF0F00"/>
              </a:buClr>
              <a:buFont typeface="Wingdings"/>
              <a:buChar char=""/>
              <a:tabLst>
                <a:tab pos="1099185" algn="l"/>
              </a:tabLst>
            </a:pPr>
            <a:r>
              <a:rPr dirty="0" sz="2200" spc="30">
                <a:latin typeface="Arial"/>
                <a:cs typeface="Arial"/>
              </a:rPr>
              <a:t>Accurate </a:t>
            </a:r>
            <a:r>
              <a:rPr dirty="0" sz="2200" spc="105">
                <a:latin typeface="Arial"/>
                <a:cs typeface="Arial"/>
              </a:rPr>
              <a:t>quarter </a:t>
            </a:r>
            <a:r>
              <a:rPr dirty="0" sz="2200" spc="140">
                <a:latin typeface="Arial"/>
                <a:cs typeface="Arial"/>
              </a:rPr>
              <a:t>&amp;</a:t>
            </a:r>
            <a:r>
              <a:rPr dirty="0" sz="2200" spc="-275">
                <a:latin typeface="Arial"/>
                <a:cs typeface="Arial"/>
              </a:rPr>
              <a:t> </a:t>
            </a:r>
            <a:r>
              <a:rPr dirty="0" sz="2200" spc="45">
                <a:latin typeface="Arial"/>
                <a:cs typeface="Arial"/>
              </a:rPr>
              <a:t>year</a:t>
            </a:r>
            <a:endParaRPr sz="2200">
              <a:latin typeface="Arial"/>
              <a:cs typeface="Arial"/>
            </a:endParaRPr>
          </a:p>
          <a:p>
            <a:pPr marL="1098550" indent="-343535">
              <a:lnSpc>
                <a:spcPct val="100000"/>
              </a:lnSpc>
              <a:spcBef>
                <a:spcPts val="265"/>
              </a:spcBef>
              <a:buClr>
                <a:srgbClr val="FF0F00"/>
              </a:buClr>
              <a:buFont typeface="Wingdings"/>
              <a:buChar char=""/>
              <a:tabLst>
                <a:tab pos="1099185" algn="l"/>
              </a:tabLst>
            </a:pPr>
            <a:r>
              <a:rPr dirty="0" sz="2200" spc="45">
                <a:latin typeface="Arial"/>
                <a:cs typeface="Arial"/>
              </a:rPr>
              <a:t>Correct </a:t>
            </a:r>
            <a:r>
              <a:rPr dirty="0" sz="2200" spc="15">
                <a:latin typeface="Arial"/>
                <a:cs typeface="Arial"/>
              </a:rPr>
              <a:t>State</a:t>
            </a:r>
            <a:r>
              <a:rPr dirty="0" sz="2200" spc="-140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ID</a:t>
            </a:r>
            <a:endParaRPr sz="2200">
              <a:latin typeface="Arial"/>
              <a:cs typeface="Arial"/>
            </a:endParaRPr>
          </a:p>
          <a:p>
            <a:pPr marL="1098550" indent="-343535">
              <a:lnSpc>
                <a:spcPct val="100000"/>
              </a:lnSpc>
              <a:spcBef>
                <a:spcPts val="265"/>
              </a:spcBef>
              <a:buClr>
                <a:srgbClr val="FF0F00"/>
              </a:buClr>
              <a:buFont typeface="Wingdings"/>
              <a:buChar char=""/>
              <a:tabLst>
                <a:tab pos="1099185" algn="l"/>
              </a:tabLst>
            </a:pPr>
            <a:r>
              <a:rPr dirty="0" sz="2200" spc="70">
                <a:latin typeface="Arial"/>
                <a:cs typeface="Arial"/>
              </a:rPr>
              <a:t>Max record </a:t>
            </a:r>
            <a:r>
              <a:rPr dirty="0" sz="2200" spc="80">
                <a:latin typeface="Arial"/>
                <a:cs typeface="Arial"/>
              </a:rPr>
              <a:t>length </a:t>
            </a:r>
            <a:r>
              <a:rPr dirty="0" sz="2200" spc="114">
                <a:latin typeface="Arial"/>
                <a:cs typeface="Arial"/>
              </a:rPr>
              <a:t>of</a:t>
            </a:r>
            <a:r>
              <a:rPr dirty="0" sz="2200" spc="-400">
                <a:latin typeface="Arial"/>
                <a:cs typeface="Arial"/>
              </a:rPr>
              <a:t> </a:t>
            </a:r>
            <a:r>
              <a:rPr dirty="0" sz="2200" spc="35">
                <a:latin typeface="Arial"/>
                <a:cs typeface="Arial"/>
              </a:rPr>
              <a:t>2538</a:t>
            </a:r>
            <a:endParaRPr sz="2200">
              <a:latin typeface="Arial"/>
              <a:cs typeface="Arial"/>
            </a:endParaRPr>
          </a:p>
          <a:p>
            <a:pPr marL="1098550" indent="-343535">
              <a:lnSpc>
                <a:spcPct val="100000"/>
              </a:lnSpc>
              <a:spcBef>
                <a:spcPts val="260"/>
              </a:spcBef>
              <a:buClr>
                <a:srgbClr val="FF0F00"/>
              </a:buClr>
              <a:buFont typeface="Wingdings"/>
              <a:buChar char=""/>
              <a:tabLst>
                <a:tab pos="1099185" algn="l"/>
              </a:tabLst>
            </a:pPr>
            <a:r>
              <a:rPr dirty="0" sz="2200" spc="85">
                <a:latin typeface="Arial"/>
                <a:cs typeface="Arial"/>
              </a:rPr>
              <a:t>Inpatient </a:t>
            </a:r>
            <a:r>
              <a:rPr dirty="0" sz="2200" spc="140">
                <a:latin typeface="Arial"/>
                <a:cs typeface="Arial"/>
              </a:rPr>
              <a:t>&amp;</a:t>
            </a:r>
            <a:r>
              <a:rPr dirty="0" sz="2200" spc="-440">
                <a:latin typeface="Arial"/>
                <a:cs typeface="Arial"/>
              </a:rPr>
              <a:t> </a:t>
            </a:r>
            <a:r>
              <a:rPr dirty="0" sz="2200" spc="105">
                <a:latin typeface="Arial"/>
                <a:cs typeface="Arial"/>
              </a:rPr>
              <a:t>outpatient </a:t>
            </a:r>
            <a:r>
              <a:rPr dirty="0" sz="2200" spc="70">
                <a:latin typeface="Arial"/>
                <a:cs typeface="Arial"/>
              </a:rPr>
              <a:t>data counts</a:t>
            </a:r>
            <a:endParaRPr sz="2200">
              <a:latin typeface="Arial"/>
              <a:cs typeface="Arial"/>
            </a:endParaRPr>
          </a:p>
          <a:p>
            <a:pPr marL="1098550" marR="746125" indent="-343535">
              <a:lnSpc>
                <a:spcPts val="2380"/>
              </a:lnSpc>
              <a:spcBef>
                <a:spcPts val="560"/>
              </a:spcBef>
              <a:buClr>
                <a:srgbClr val="FF0F00"/>
              </a:buClr>
              <a:buFont typeface="Wingdings"/>
              <a:buChar char=""/>
              <a:tabLst>
                <a:tab pos="1099185" algn="l"/>
              </a:tabLst>
            </a:pPr>
            <a:r>
              <a:rPr dirty="0" sz="2200" spc="30">
                <a:latin typeface="Arial"/>
                <a:cs typeface="Arial"/>
              </a:rPr>
              <a:t>Acceptable </a:t>
            </a:r>
            <a:r>
              <a:rPr dirty="0" sz="2200" spc="70">
                <a:latin typeface="Arial"/>
                <a:cs typeface="Arial"/>
              </a:rPr>
              <a:t>data </a:t>
            </a:r>
            <a:r>
              <a:rPr dirty="0" sz="2200" spc="80">
                <a:latin typeface="Arial"/>
                <a:cs typeface="Arial"/>
              </a:rPr>
              <a:t>quality </a:t>
            </a:r>
            <a:r>
              <a:rPr dirty="0" sz="2200" spc="-125">
                <a:latin typeface="Arial"/>
                <a:cs typeface="Arial"/>
              </a:rPr>
              <a:t>– </a:t>
            </a:r>
            <a:r>
              <a:rPr dirty="0" sz="2200" spc="105">
                <a:latin typeface="Arial"/>
                <a:cs typeface="Arial"/>
              </a:rPr>
              <a:t>confirm</a:t>
            </a:r>
            <a:r>
              <a:rPr dirty="0" sz="2200" spc="-425">
                <a:latin typeface="Arial"/>
                <a:cs typeface="Arial"/>
              </a:rPr>
              <a:t> </a:t>
            </a:r>
            <a:r>
              <a:rPr dirty="0" sz="2200" spc="85">
                <a:latin typeface="Arial"/>
                <a:cs typeface="Arial"/>
              </a:rPr>
              <a:t>there </a:t>
            </a:r>
            <a:r>
              <a:rPr dirty="0" sz="2200" spc="40">
                <a:latin typeface="Arial"/>
                <a:cs typeface="Arial"/>
              </a:rPr>
              <a:t>are </a:t>
            </a:r>
            <a:r>
              <a:rPr dirty="0" sz="2200" spc="114">
                <a:latin typeface="Arial"/>
                <a:cs typeface="Arial"/>
              </a:rPr>
              <a:t>no  </a:t>
            </a:r>
            <a:r>
              <a:rPr dirty="0" sz="2200" spc="45">
                <a:latin typeface="Arial"/>
                <a:cs typeface="Arial"/>
              </a:rPr>
              <a:t>missing </a:t>
            </a:r>
            <a:r>
              <a:rPr dirty="0" sz="2200" spc="135">
                <a:latin typeface="Arial"/>
                <a:cs typeface="Arial"/>
              </a:rPr>
              <a:t>or </a:t>
            </a:r>
            <a:r>
              <a:rPr dirty="0" sz="2200" spc="70">
                <a:latin typeface="Arial"/>
                <a:cs typeface="Arial"/>
              </a:rPr>
              <a:t>incorrect </a:t>
            </a:r>
            <a:r>
              <a:rPr dirty="0" sz="2200" spc="10">
                <a:latin typeface="Arial"/>
                <a:cs typeface="Arial"/>
              </a:rPr>
              <a:t>values,</a:t>
            </a:r>
            <a:r>
              <a:rPr dirty="0" sz="2200" spc="-415">
                <a:latin typeface="Arial"/>
                <a:cs typeface="Arial"/>
              </a:rPr>
              <a:t> </a:t>
            </a:r>
            <a:r>
              <a:rPr dirty="0" sz="2200" spc="25">
                <a:latin typeface="Arial"/>
                <a:cs typeface="Arial"/>
              </a:rPr>
              <a:t>etc.</a:t>
            </a:r>
            <a:endParaRPr sz="2200">
              <a:latin typeface="Arial"/>
              <a:cs typeface="Arial"/>
            </a:endParaRPr>
          </a:p>
          <a:p>
            <a:pPr marL="12700" marR="48260">
              <a:lnSpc>
                <a:spcPts val="2380"/>
              </a:lnSpc>
              <a:spcBef>
                <a:spcPts val="2635"/>
              </a:spcBef>
            </a:pPr>
            <a:r>
              <a:rPr dirty="0" sz="2200" spc="65">
                <a:latin typeface="Arial"/>
                <a:cs typeface="Arial"/>
              </a:rPr>
              <a:t>If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55" b="1">
                <a:latin typeface="Arial"/>
                <a:cs typeface="Arial"/>
              </a:rPr>
              <a:t>errors</a:t>
            </a:r>
            <a:r>
              <a:rPr dirty="0" sz="2200" spc="-50" b="1">
                <a:latin typeface="Arial"/>
                <a:cs typeface="Arial"/>
              </a:rPr>
              <a:t> </a:t>
            </a:r>
            <a:r>
              <a:rPr dirty="0" sz="2200" spc="20" b="1">
                <a:latin typeface="Arial"/>
                <a:cs typeface="Arial"/>
              </a:rPr>
              <a:t>exceed</a:t>
            </a:r>
            <a:r>
              <a:rPr dirty="0" sz="2200" spc="-50" b="1">
                <a:latin typeface="Arial"/>
                <a:cs typeface="Arial"/>
              </a:rPr>
              <a:t> </a:t>
            </a:r>
            <a:r>
              <a:rPr dirty="0" sz="2200" spc="25" b="1">
                <a:latin typeface="Arial"/>
                <a:cs typeface="Arial"/>
              </a:rPr>
              <a:t>2%,</a:t>
            </a:r>
            <a:r>
              <a:rPr dirty="0" sz="2200" spc="-35" b="1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70">
                <a:latin typeface="Arial"/>
                <a:cs typeface="Arial"/>
              </a:rPr>
              <a:t>data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is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40">
                <a:latin typeface="Arial"/>
                <a:cs typeface="Arial"/>
              </a:rPr>
              <a:t>rejected,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85">
                <a:latin typeface="Arial"/>
                <a:cs typeface="Arial"/>
              </a:rPr>
              <a:t>and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100">
                <a:latin typeface="Arial"/>
                <a:cs typeface="Arial"/>
              </a:rPr>
              <a:t>the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75">
                <a:latin typeface="Arial"/>
                <a:cs typeface="Arial"/>
              </a:rPr>
              <a:t>hospital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is  </a:t>
            </a:r>
            <a:r>
              <a:rPr dirty="0" sz="2200" spc="35">
                <a:latin typeface="Arial"/>
                <a:cs typeface="Arial"/>
              </a:rPr>
              <a:t>given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35">
                <a:latin typeface="Arial"/>
                <a:cs typeface="Arial"/>
              </a:rPr>
              <a:t>15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days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135">
                <a:latin typeface="Arial"/>
                <a:cs typeface="Arial"/>
              </a:rPr>
              <a:t>to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65">
                <a:latin typeface="Arial"/>
                <a:cs typeface="Arial"/>
              </a:rPr>
              <a:t>correct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80">
                <a:latin typeface="Arial"/>
                <a:cs typeface="Arial"/>
              </a:rPr>
              <a:t>and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80">
                <a:latin typeface="Arial"/>
                <a:cs typeface="Arial"/>
              </a:rPr>
              <a:t>resubmit</a:t>
            </a:r>
            <a:r>
              <a:rPr dirty="0" sz="2000" spc="8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1605">
              <a:lnSpc>
                <a:spcPct val="100000"/>
              </a:lnSpc>
              <a:spcBef>
                <a:spcPts val="855"/>
              </a:spcBef>
            </a:pPr>
            <a:r>
              <a:rPr dirty="0" spc="80">
                <a:solidFill>
                  <a:srgbClr val="C00000"/>
                </a:solidFill>
              </a:rPr>
              <a:t>What </a:t>
            </a:r>
            <a:r>
              <a:rPr dirty="0" spc="65"/>
              <a:t>initial </a:t>
            </a:r>
            <a:r>
              <a:rPr dirty="0" spc="95"/>
              <a:t>data</a:t>
            </a:r>
            <a:r>
              <a:rPr dirty="0" spc="-470"/>
              <a:t> </a:t>
            </a:r>
            <a:r>
              <a:rPr dirty="0" spc="50"/>
              <a:t>checks </a:t>
            </a:r>
            <a:r>
              <a:rPr dirty="0" spc="30"/>
              <a:t>do </a:t>
            </a:r>
            <a:r>
              <a:rPr dirty="0" spc="50"/>
              <a:t>we </a:t>
            </a:r>
            <a:r>
              <a:rPr dirty="0" spc="45"/>
              <a:t>make?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902" y="1588262"/>
            <a:ext cx="7767955" cy="404241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 marR="551815">
              <a:lnSpc>
                <a:spcPts val="2160"/>
              </a:lnSpc>
              <a:spcBef>
                <a:spcPts val="370"/>
              </a:spcBef>
            </a:pPr>
            <a:r>
              <a:rPr dirty="0" sz="2000" spc="15">
                <a:latin typeface="Arial"/>
                <a:cs typeface="Arial"/>
              </a:rPr>
              <a:t>All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55">
                <a:latin typeface="Arial"/>
                <a:cs typeface="Arial"/>
              </a:rPr>
              <a:t>non-HIN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60">
                <a:latin typeface="Arial"/>
                <a:cs typeface="Arial"/>
              </a:rPr>
              <a:t>data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is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50">
                <a:latin typeface="Arial"/>
                <a:cs typeface="Arial"/>
              </a:rPr>
              <a:t>sent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114">
                <a:latin typeface="Arial"/>
                <a:cs typeface="Arial"/>
              </a:rPr>
              <a:t>to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THA-HIN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80">
                <a:latin typeface="Arial"/>
                <a:cs typeface="Arial"/>
              </a:rPr>
              <a:t>after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70">
                <a:latin typeface="Arial"/>
                <a:cs typeface="Arial"/>
              </a:rPr>
              <a:t>initial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30">
                <a:latin typeface="Arial"/>
                <a:cs typeface="Arial"/>
              </a:rPr>
              <a:t>review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120">
                <a:latin typeface="Arial"/>
                <a:cs typeface="Arial"/>
              </a:rPr>
              <a:t>for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85">
                <a:latin typeface="Arial"/>
                <a:cs typeface="Arial"/>
              </a:rPr>
              <a:t>the  </a:t>
            </a:r>
            <a:r>
              <a:rPr dirty="0" sz="2000" spc="35">
                <a:latin typeface="Arial"/>
                <a:cs typeface="Arial"/>
              </a:rPr>
              <a:t>second phase </a:t>
            </a:r>
            <a:r>
              <a:rPr dirty="0" sz="2000" spc="105">
                <a:latin typeface="Arial"/>
                <a:cs typeface="Arial"/>
              </a:rPr>
              <a:t>of </a:t>
            </a:r>
            <a:r>
              <a:rPr dirty="0" sz="2000" spc="60">
                <a:latin typeface="Arial"/>
                <a:cs typeface="Arial"/>
              </a:rPr>
              <a:t>data </a:t>
            </a:r>
            <a:r>
              <a:rPr dirty="0" sz="2000" spc="70">
                <a:latin typeface="Arial"/>
                <a:cs typeface="Arial"/>
              </a:rPr>
              <a:t>quality</a:t>
            </a:r>
            <a:r>
              <a:rPr dirty="0" sz="2000" spc="-39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check.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20"/>
              </a:spcBef>
            </a:pPr>
            <a:r>
              <a:rPr dirty="0" sz="2000" spc="-60">
                <a:latin typeface="Arial"/>
                <a:cs typeface="Arial"/>
              </a:rPr>
              <a:t>THA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50">
                <a:latin typeface="Arial"/>
                <a:cs typeface="Arial"/>
              </a:rPr>
              <a:t>produces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85">
                <a:latin typeface="Arial"/>
                <a:cs typeface="Arial"/>
              </a:rPr>
              <a:t>the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70">
                <a:latin typeface="Arial"/>
                <a:cs typeface="Arial"/>
              </a:rPr>
              <a:t>following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80">
                <a:latin typeface="Arial"/>
                <a:cs typeface="Arial"/>
              </a:rPr>
              <a:t>reports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120">
                <a:latin typeface="Arial"/>
                <a:cs typeface="Arial"/>
              </a:rPr>
              <a:t>for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35">
                <a:latin typeface="Arial"/>
                <a:cs typeface="Arial"/>
              </a:rPr>
              <a:t>all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45">
                <a:latin typeface="Arial"/>
                <a:cs typeface="Arial"/>
              </a:rPr>
              <a:t>hospitals: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Arial"/>
              <a:cs typeface="Arial"/>
            </a:endParaRPr>
          </a:p>
          <a:p>
            <a:pPr marL="297815" marR="292100" indent="-285750">
              <a:lnSpc>
                <a:spcPts val="2160"/>
              </a:lnSpc>
              <a:buClr>
                <a:srgbClr val="FF0F00"/>
              </a:buClr>
              <a:buFont typeface="Wingdings"/>
              <a:buChar char=""/>
              <a:tabLst>
                <a:tab pos="298450" algn="l"/>
              </a:tabLst>
            </a:pPr>
            <a:r>
              <a:rPr dirty="0" sz="2000" spc="20" b="1">
                <a:latin typeface="Arial"/>
                <a:cs typeface="Arial"/>
              </a:rPr>
              <a:t>Edit </a:t>
            </a:r>
            <a:r>
              <a:rPr dirty="0" sz="2000" spc="30" b="1">
                <a:latin typeface="Arial"/>
                <a:cs typeface="Arial"/>
              </a:rPr>
              <a:t>Reports </a:t>
            </a:r>
            <a:r>
              <a:rPr dirty="0" sz="2000" spc="-114">
                <a:latin typeface="Arial"/>
                <a:cs typeface="Arial"/>
              </a:rPr>
              <a:t>– </a:t>
            </a:r>
            <a:r>
              <a:rPr dirty="0" sz="2000" spc="50">
                <a:latin typeface="Arial"/>
                <a:cs typeface="Arial"/>
              </a:rPr>
              <a:t>semi </a:t>
            </a:r>
            <a:r>
              <a:rPr dirty="0" sz="2000" spc="70">
                <a:latin typeface="Arial"/>
                <a:cs typeface="Arial"/>
              </a:rPr>
              <a:t>initial </a:t>
            </a:r>
            <a:r>
              <a:rPr dirty="0" sz="2000" spc="50">
                <a:latin typeface="Arial"/>
                <a:cs typeface="Arial"/>
              </a:rPr>
              <a:t>corrections </a:t>
            </a:r>
            <a:r>
              <a:rPr dirty="0" sz="2000" spc="-114">
                <a:latin typeface="Arial"/>
                <a:cs typeface="Arial"/>
              </a:rPr>
              <a:t>– </a:t>
            </a:r>
            <a:r>
              <a:rPr dirty="0" sz="2000" spc="50">
                <a:latin typeface="Arial"/>
                <a:cs typeface="Arial"/>
              </a:rPr>
              <a:t>hospitals </a:t>
            </a:r>
            <a:r>
              <a:rPr dirty="0" sz="2000" spc="15">
                <a:latin typeface="Arial"/>
                <a:cs typeface="Arial"/>
              </a:rPr>
              <a:t>can</a:t>
            </a:r>
            <a:r>
              <a:rPr dirty="0" sz="2000" spc="-340">
                <a:latin typeface="Arial"/>
                <a:cs typeface="Arial"/>
              </a:rPr>
              <a:t> </a:t>
            </a:r>
            <a:r>
              <a:rPr dirty="0" sz="2000" spc="50">
                <a:latin typeface="Arial"/>
                <a:cs typeface="Arial"/>
              </a:rPr>
              <a:t>correct  </a:t>
            </a:r>
            <a:r>
              <a:rPr dirty="0" sz="2000" spc="45">
                <a:latin typeface="Arial"/>
                <a:cs typeface="Arial"/>
              </a:rPr>
              <a:t>data.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F00"/>
              </a:buClr>
              <a:buFont typeface="Wingdings"/>
              <a:buChar char=""/>
            </a:pPr>
            <a:endParaRPr sz="2700">
              <a:latin typeface="Arial"/>
              <a:cs typeface="Arial"/>
            </a:endParaRPr>
          </a:p>
          <a:p>
            <a:pPr marL="297815" marR="30480" indent="-285750">
              <a:lnSpc>
                <a:spcPts val="2160"/>
              </a:lnSpc>
              <a:buClr>
                <a:srgbClr val="FF0F00"/>
              </a:buClr>
              <a:buFont typeface="Wingdings"/>
              <a:buChar char=""/>
              <a:tabLst>
                <a:tab pos="298450" algn="l"/>
              </a:tabLst>
            </a:pPr>
            <a:r>
              <a:rPr dirty="0" sz="2000" spc="20" b="1">
                <a:latin typeface="Arial"/>
                <a:cs typeface="Arial"/>
              </a:rPr>
              <a:t>Provisional </a:t>
            </a:r>
            <a:r>
              <a:rPr dirty="0" sz="2000" spc="55" b="1">
                <a:latin typeface="Arial"/>
                <a:cs typeface="Arial"/>
              </a:rPr>
              <a:t>Verification </a:t>
            </a:r>
            <a:r>
              <a:rPr dirty="0" sz="2000" spc="30" b="1">
                <a:latin typeface="Arial"/>
                <a:cs typeface="Arial"/>
              </a:rPr>
              <a:t>Reports </a:t>
            </a:r>
            <a:r>
              <a:rPr dirty="0" sz="2000" spc="-114">
                <a:latin typeface="Arial"/>
                <a:cs typeface="Arial"/>
              </a:rPr>
              <a:t>– </a:t>
            </a:r>
            <a:r>
              <a:rPr dirty="0" sz="2000" spc="85">
                <a:latin typeface="Arial"/>
                <a:cs typeface="Arial"/>
              </a:rPr>
              <a:t>per </a:t>
            </a:r>
            <a:r>
              <a:rPr dirty="0" sz="2000" spc="95">
                <a:latin typeface="Arial"/>
                <a:cs typeface="Arial"/>
              </a:rPr>
              <a:t>quarter </a:t>
            </a:r>
            <a:r>
              <a:rPr dirty="0" sz="2000" spc="-114">
                <a:latin typeface="Arial"/>
                <a:cs typeface="Arial"/>
              </a:rPr>
              <a:t>– </a:t>
            </a:r>
            <a:r>
              <a:rPr dirty="0" sz="2000" spc="50">
                <a:latin typeface="Arial"/>
                <a:cs typeface="Arial"/>
              </a:rPr>
              <a:t>hospitals</a:t>
            </a:r>
            <a:r>
              <a:rPr dirty="0" sz="2000" spc="-245">
                <a:latin typeface="Arial"/>
                <a:cs typeface="Arial"/>
              </a:rPr>
              <a:t> </a:t>
            </a:r>
            <a:r>
              <a:rPr dirty="0" sz="2000" spc="15">
                <a:latin typeface="Arial"/>
                <a:cs typeface="Arial"/>
              </a:rPr>
              <a:t>can  </a:t>
            </a:r>
            <a:r>
              <a:rPr dirty="0" sz="2000" spc="35">
                <a:latin typeface="Arial"/>
                <a:cs typeface="Arial"/>
              </a:rPr>
              <a:t>replace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45">
                <a:latin typeface="Arial"/>
                <a:cs typeface="Arial"/>
              </a:rPr>
              <a:t>data.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F00"/>
              </a:buClr>
              <a:buFont typeface="Wingdings"/>
              <a:buChar char=""/>
            </a:pPr>
            <a:endParaRPr sz="2700">
              <a:latin typeface="Arial"/>
              <a:cs typeface="Arial"/>
            </a:endParaRPr>
          </a:p>
          <a:p>
            <a:pPr marL="297815" marR="5080" indent="-285750">
              <a:lnSpc>
                <a:spcPts val="2160"/>
              </a:lnSpc>
              <a:buClr>
                <a:srgbClr val="FF0F00"/>
              </a:buClr>
              <a:buFont typeface="Wingdings"/>
              <a:buChar char=""/>
              <a:tabLst>
                <a:tab pos="298450" algn="l"/>
              </a:tabLst>
            </a:pPr>
            <a:r>
              <a:rPr dirty="0" sz="2000" spc="30" b="1">
                <a:latin typeface="Arial"/>
                <a:cs typeface="Arial"/>
              </a:rPr>
              <a:t>Final </a:t>
            </a:r>
            <a:r>
              <a:rPr dirty="0" sz="2000" spc="55" b="1">
                <a:latin typeface="Arial"/>
                <a:cs typeface="Arial"/>
              </a:rPr>
              <a:t>Verification </a:t>
            </a:r>
            <a:r>
              <a:rPr dirty="0" sz="2000" spc="30" b="1">
                <a:latin typeface="Arial"/>
                <a:cs typeface="Arial"/>
              </a:rPr>
              <a:t>Reports </a:t>
            </a:r>
            <a:r>
              <a:rPr dirty="0" sz="2000" spc="-114">
                <a:latin typeface="Arial"/>
                <a:cs typeface="Arial"/>
              </a:rPr>
              <a:t>– </a:t>
            </a:r>
            <a:r>
              <a:rPr dirty="0" sz="2000" spc="35">
                <a:latin typeface="Arial"/>
                <a:cs typeface="Arial"/>
              </a:rPr>
              <a:t>all </a:t>
            </a:r>
            <a:r>
              <a:rPr dirty="0" sz="2000" spc="75">
                <a:latin typeface="Arial"/>
                <a:cs typeface="Arial"/>
              </a:rPr>
              <a:t>quarters </a:t>
            </a:r>
            <a:r>
              <a:rPr dirty="0" sz="2000" spc="-114">
                <a:latin typeface="Arial"/>
                <a:cs typeface="Arial"/>
              </a:rPr>
              <a:t>– </a:t>
            </a:r>
            <a:r>
              <a:rPr dirty="0" sz="2000" spc="50">
                <a:latin typeface="Arial"/>
                <a:cs typeface="Arial"/>
              </a:rPr>
              <a:t>hospitals verify</a:t>
            </a:r>
            <a:r>
              <a:rPr dirty="0" sz="2000" spc="-275">
                <a:latin typeface="Arial"/>
                <a:cs typeface="Arial"/>
              </a:rPr>
              <a:t> </a:t>
            </a:r>
            <a:r>
              <a:rPr dirty="0" sz="2000" spc="60">
                <a:latin typeface="Arial"/>
                <a:cs typeface="Arial"/>
              </a:rPr>
              <a:t>data  </a:t>
            </a:r>
            <a:r>
              <a:rPr dirty="0" sz="2000" spc="75">
                <a:latin typeface="Arial"/>
                <a:cs typeface="Arial"/>
              </a:rPr>
              <a:t>before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100">
                <a:latin typeface="Arial"/>
                <a:cs typeface="Arial"/>
              </a:rPr>
              <a:t>it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50">
                <a:latin typeface="Arial"/>
                <a:cs typeface="Arial"/>
              </a:rPr>
              <a:t>finalized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120">
                <a:latin typeface="Arial"/>
                <a:cs typeface="Arial"/>
              </a:rPr>
              <a:t>for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10">
                <a:latin typeface="Arial"/>
                <a:cs typeface="Arial"/>
              </a:rPr>
              <a:t>release.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635508"/>
            <a:ext cx="9144000" cy="748665"/>
          </a:xfrm>
          <a:custGeom>
            <a:avLst/>
            <a:gdLst/>
            <a:ahLst/>
            <a:cxnLst/>
            <a:rect l="l" t="t" r="r" b="b"/>
            <a:pathLst>
              <a:path w="9144000" h="748665">
                <a:moveTo>
                  <a:pt x="0" y="748283"/>
                </a:moveTo>
                <a:lnTo>
                  <a:pt x="9144000" y="748283"/>
                </a:lnTo>
                <a:lnTo>
                  <a:pt x="9144000" y="0"/>
                </a:lnTo>
                <a:lnTo>
                  <a:pt x="0" y="0"/>
                </a:lnTo>
                <a:lnTo>
                  <a:pt x="0" y="748283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748665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3510">
              <a:lnSpc>
                <a:spcPct val="100000"/>
              </a:lnSpc>
              <a:spcBef>
                <a:spcPts val="855"/>
              </a:spcBef>
            </a:pPr>
            <a:r>
              <a:rPr dirty="0" spc="80">
                <a:solidFill>
                  <a:srgbClr val="D22630"/>
                </a:solidFill>
              </a:rPr>
              <a:t>What </a:t>
            </a:r>
            <a:r>
              <a:rPr dirty="0" spc="60"/>
              <a:t>additional </a:t>
            </a:r>
            <a:r>
              <a:rPr dirty="0" spc="45"/>
              <a:t>checks </a:t>
            </a:r>
            <a:r>
              <a:rPr dirty="0" spc="120"/>
              <a:t>are</a:t>
            </a:r>
            <a:r>
              <a:rPr dirty="0" spc="-330"/>
              <a:t> </a:t>
            </a:r>
            <a:r>
              <a:rPr dirty="0" spc="40"/>
              <a:t>done?</a:t>
            </a:r>
          </a:p>
        </p:txBody>
      </p:sp>
      <p:sp>
        <p:nvSpPr>
          <p:cNvPr id="5" name="object 5"/>
          <p:cNvSpPr/>
          <p:nvPr/>
        </p:nvSpPr>
        <p:spPr>
          <a:xfrm>
            <a:off x="457200" y="1383791"/>
            <a:ext cx="9144000" cy="89535"/>
          </a:xfrm>
          <a:custGeom>
            <a:avLst/>
            <a:gdLst/>
            <a:ahLst/>
            <a:cxnLst/>
            <a:rect l="l" t="t" r="r" b="b"/>
            <a:pathLst>
              <a:path w="9144000" h="89534">
                <a:moveTo>
                  <a:pt x="0" y="0"/>
                </a:moveTo>
                <a:lnTo>
                  <a:pt x="0" y="89154"/>
                </a:lnTo>
                <a:lnTo>
                  <a:pt x="9144000" y="89154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2875">
              <a:lnSpc>
                <a:spcPct val="100000"/>
              </a:lnSpc>
              <a:spcBef>
                <a:spcPts val="855"/>
              </a:spcBef>
            </a:pPr>
            <a:r>
              <a:rPr dirty="0" spc="55">
                <a:solidFill>
                  <a:srgbClr val="C00000"/>
                </a:solidFill>
              </a:rPr>
              <a:t>Process</a:t>
            </a:r>
            <a:r>
              <a:rPr dirty="0" spc="-50">
                <a:solidFill>
                  <a:srgbClr val="C00000"/>
                </a:solidFill>
              </a:rPr>
              <a:t> </a:t>
            </a:r>
            <a:r>
              <a:rPr dirty="0" spc="-15"/>
              <a:t>flow?</a:t>
            </a:r>
          </a:p>
        </p:txBody>
      </p:sp>
      <p:sp>
        <p:nvSpPr>
          <p:cNvPr id="3" name="object 3"/>
          <p:cNvSpPr/>
          <p:nvPr/>
        </p:nvSpPr>
        <p:spPr>
          <a:xfrm>
            <a:off x="616458" y="1716023"/>
            <a:ext cx="1239520" cy="831850"/>
          </a:xfrm>
          <a:custGeom>
            <a:avLst/>
            <a:gdLst/>
            <a:ahLst/>
            <a:cxnLst/>
            <a:rect l="l" t="t" r="r" b="b"/>
            <a:pathLst>
              <a:path w="1239520" h="831850">
                <a:moveTo>
                  <a:pt x="1239012" y="692658"/>
                </a:moveTo>
                <a:lnTo>
                  <a:pt x="1239012" y="138684"/>
                </a:lnTo>
                <a:lnTo>
                  <a:pt x="1231977" y="94707"/>
                </a:lnTo>
                <a:lnTo>
                  <a:pt x="1212360" y="56619"/>
                </a:lnTo>
                <a:lnTo>
                  <a:pt x="1182392" y="26651"/>
                </a:lnTo>
                <a:lnTo>
                  <a:pt x="1144304" y="7034"/>
                </a:lnTo>
                <a:lnTo>
                  <a:pt x="1100328" y="0"/>
                </a:lnTo>
                <a:lnTo>
                  <a:pt x="138684" y="0"/>
                </a:lnTo>
                <a:lnTo>
                  <a:pt x="95000" y="7034"/>
                </a:lnTo>
                <a:lnTo>
                  <a:pt x="56948" y="26651"/>
                </a:lnTo>
                <a:lnTo>
                  <a:pt x="26871" y="56619"/>
                </a:lnTo>
                <a:lnTo>
                  <a:pt x="7107" y="94707"/>
                </a:lnTo>
                <a:lnTo>
                  <a:pt x="0" y="138684"/>
                </a:lnTo>
                <a:lnTo>
                  <a:pt x="0" y="692658"/>
                </a:lnTo>
                <a:lnTo>
                  <a:pt x="7107" y="736341"/>
                </a:lnTo>
                <a:lnTo>
                  <a:pt x="26871" y="774393"/>
                </a:lnTo>
                <a:lnTo>
                  <a:pt x="56948" y="804470"/>
                </a:lnTo>
                <a:lnTo>
                  <a:pt x="95000" y="824234"/>
                </a:lnTo>
                <a:lnTo>
                  <a:pt x="138684" y="831342"/>
                </a:lnTo>
                <a:lnTo>
                  <a:pt x="1100328" y="831342"/>
                </a:lnTo>
                <a:lnTo>
                  <a:pt x="1144304" y="824234"/>
                </a:lnTo>
                <a:lnTo>
                  <a:pt x="1182392" y="804470"/>
                </a:lnTo>
                <a:lnTo>
                  <a:pt x="1212360" y="774393"/>
                </a:lnTo>
                <a:lnTo>
                  <a:pt x="1231977" y="736341"/>
                </a:lnTo>
                <a:lnTo>
                  <a:pt x="1239012" y="692658"/>
                </a:lnTo>
                <a:close/>
              </a:path>
            </a:pathLst>
          </a:custGeom>
          <a:solidFill>
            <a:srgbClr val="2DCC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6458" y="1716023"/>
            <a:ext cx="1239520" cy="831850"/>
          </a:xfrm>
          <a:custGeom>
            <a:avLst/>
            <a:gdLst/>
            <a:ahLst/>
            <a:cxnLst/>
            <a:rect l="l" t="t" r="r" b="b"/>
            <a:pathLst>
              <a:path w="1239520" h="831850">
                <a:moveTo>
                  <a:pt x="0" y="138684"/>
                </a:moveTo>
                <a:lnTo>
                  <a:pt x="7107" y="94707"/>
                </a:lnTo>
                <a:lnTo>
                  <a:pt x="26871" y="56619"/>
                </a:lnTo>
                <a:lnTo>
                  <a:pt x="56948" y="26651"/>
                </a:lnTo>
                <a:lnTo>
                  <a:pt x="95000" y="7034"/>
                </a:lnTo>
                <a:lnTo>
                  <a:pt x="138684" y="0"/>
                </a:lnTo>
                <a:lnTo>
                  <a:pt x="1100328" y="0"/>
                </a:lnTo>
                <a:lnTo>
                  <a:pt x="1144304" y="7034"/>
                </a:lnTo>
                <a:lnTo>
                  <a:pt x="1182392" y="26651"/>
                </a:lnTo>
                <a:lnTo>
                  <a:pt x="1212360" y="56619"/>
                </a:lnTo>
                <a:lnTo>
                  <a:pt x="1231977" y="94707"/>
                </a:lnTo>
                <a:lnTo>
                  <a:pt x="1239012" y="138684"/>
                </a:lnTo>
                <a:lnTo>
                  <a:pt x="1239012" y="692658"/>
                </a:lnTo>
                <a:lnTo>
                  <a:pt x="1231977" y="736341"/>
                </a:lnTo>
                <a:lnTo>
                  <a:pt x="1212360" y="774393"/>
                </a:lnTo>
                <a:lnTo>
                  <a:pt x="1182392" y="804470"/>
                </a:lnTo>
                <a:lnTo>
                  <a:pt x="1144304" y="824234"/>
                </a:lnTo>
                <a:lnTo>
                  <a:pt x="1100328" y="831342"/>
                </a:lnTo>
                <a:lnTo>
                  <a:pt x="138684" y="831342"/>
                </a:lnTo>
                <a:lnTo>
                  <a:pt x="95000" y="824234"/>
                </a:lnTo>
                <a:lnTo>
                  <a:pt x="56948" y="804470"/>
                </a:lnTo>
                <a:lnTo>
                  <a:pt x="26871" y="774393"/>
                </a:lnTo>
                <a:lnTo>
                  <a:pt x="7107" y="736341"/>
                </a:lnTo>
                <a:lnTo>
                  <a:pt x="0" y="692658"/>
                </a:lnTo>
                <a:lnTo>
                  <a:pt x="0" y="138684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85113" y="1862581"/>
            <a:ext cx="902969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465">
              <a:lnSpc>
                <a:spcPct val="100000"/>
              </a:lnSpc>
              <a:spcBef>
                <a:spcPts val="100"/>
              </a:spcBef>
            </a:pPr>
            <a:r>
              <a:rPr dirty="0" sz="1600" spc="35">
                <a:latin typeface="Arial"/>
                <a:cs typeface="Arial"/>
              </a:rPr>
              <a:t>Non-HIN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30">
                <a:latin typeface="Arial"/>
                <a:cs typeface="Arial"/>
              </a:rPr>
              <a:t>Hospitals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72840" y="1708404"/>
            <a:ext cx="1356360" cy="830580"/>
          </a:xfrm>
          <a:custGeom>
            <a:avLst/>
            <a:gdLst/>
            <a:ahLst/>
            <a:cxnLst/>
            <a:rect l="l" t="t" r="r" b="b"/>
            <a:pathLst>
              <a:path w="1356360" h="830580">
                <a:moveTo>
                  <a:pt x="1356360" y="692658"/>
                </a:moveTo>
                <a:lnTo>
                  <a:pt x="1356360" y="138684"/>
                </a:lnTo>
                <a:lnTo>
                  <a:pt x="1349331" y="95000"/>
                </a:lnTo>
                <a:lnTo>
                  <a:pt x="1329757" y="56948"/>
                </a:lnTo>
                <a:lnTo>
                  <a:pt x="1299904" y="26871"/>
                </a:lnTo>
                <a:lnTo>
                  <a:pt x="1262042" y="7107"/>
                </a:lnTo>
                <a:lnTo>
                  <a:pt x="1218438" y="0"/>
                </a:lnTo>
                <a:lnTo>
                  <a:pt x="138684" y="0"/>
                </a:lnTo>
                <a:lnTo>
                  <a:pt x="95000" y="7107"/>
                </a:lnTo>
                <a:lnTo>
                  <a:pt x="56948" y="26871"/>
                </a:lnTo>
                <a:lnTo>
                  <a:pt x="26871" y="56948"/>
                </a:lnTo>
                <a:lnTo>
                  <a:pt x="7107" y="95000"/>
                </a:lnTo>
                <a:lnTo>
                  <a:pt x="0" y="138684"/>
                </a:lnTo>
                <a:lnTo>
                  <a:pt x="0" y="692658"/>
                </a:lnTo>
                <a:lnTo>
                  <a:pt x="7107" y="736262"/>
                </a:lnTo>
                <a:lnTo>
                  <a:pt x="26871" y="774124"/>
                </a:lnTo>
                <a:lnTo>
                  <a:pt x="56948" y="803977"/>
                </a:lnTo>
                <a:lnTo>
                  <a:pt x="95000" y="823551"/>
                </a:lnTo>
                <a:lnTo>
                  <a:pt x="138684" y="830580"/>
                </a:lnTo>
                <a:lnTo>
                  <a:pt x="1218438" y="830580"/>
                </a:lnTo>
                <a:lnTo>
                  <a:pt x="1262042" y="823551"/>
                </a:lnTo>
                <a:lnTo>
                  <a:pt x="1299904" y="803977"/>
                </a:lnTo>
                <a:lnTo>
                  <a:pt x="1329757" y="774124"/>
                </a:lnTo>
                <a:lnTo>
                  <a:pt x="1349331" y="736262"/>
                </a:lnTo>
                <a:lnTo>
                  <a:pt x="1356360" y="692658"/>
                </a:lnTo>
                <a:close/>
              </a:path>
            </a:pathLst>
          </a:custGeom>
          <a:solidFill>
            <a:srgbClr val="2DCC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72840" y="1708404"/>
            <a:ext cx="1356360" cy="830580"/>
          </a:xfrm>
          <a:custGeom>
            <a:avLst/>
            <a:gdLst/>
            <a:ahLst/>
            <a:cxnLst/>
            <a:rect l="l" t="t" r="r" b="b"/>
            <a:pathLst>
              <a:path w="1356360" h="830580">
                <a:moveTo>
                  <a:pt x="0" y="138684"/>
                </a:moveTo>
                <a:lnTo>
                  <a:pt x="7107" y="95000"/>
                </a:lnTo>
                <a:lnTo>
                  <a:pt x="26871" y="56948"/>
                </a:lnTo>
                <a:lnTo>
                  <a:pt x="56948" y="26871"/>
                </a:lnTo>
                <a:lnTo>
                  <a:pt x="95000" y="7107"/>
                </a:lnTo>
                <a:lnTo>
                  <a:pt x="138684" y="0"/>
                </a:lnTo>
                <a:lnTo>
                  <a:pt x="1218438" y="0"/>
                </a:lnTo>
                <a:lnTo>
                  <a:pt x="1262042" y="7107"/>
                </a:lnTo>
                <a:lnTo>
                  <a:pt x="1299904" y="26871"/>
                </a:lnTo>
                <a:lnTo>
                  <a:pt x="1329757" y="56948"/>
                </a:lnTo>
                <a:lnTo>
                  <a:pt x="1349331" y="95000"/>
                </a:lnTo>
                <a:lnTo>
                  <a:pt x="1356360" y="138684"/>
                </a:lnTo>
                <a:lnTo>
                  <a:pt x="1356360" y="692658"/>
                </a:lnTo>
                <a:lnTo>
                  <a:pt x="1349331" y="736262"/>
                </a:lnTo>
                <a:lnTo>
                  <a:pt x="1329757" y="774124"/>
                </a:lnTo>
                <a:lnTo>
                  <a:pt x="1299904" y="803977"/>
                </a:lnTo>
                <a:lnTo>
                  <a:pt x="1262042" y="823551"/>
                </a:lnTo>
                <a:lnTo>
                  <a:pt x="1218438" y="830580"/>
                </a:lnTo>
                <a:lnTo>
                  <a:pt x="138684" y="830580"/>
                </a:lnTo>
                <a:lnTo>
                  <a:pt x="95000" y="823551"/>
                </a:lnTo>
                <a:lnTo>
                  <a:pt x="56948" y="803977"/>
                </a:lnTo>
                <a:lnTo>
                  <a:pt x="26871" y="774124"/>
                </a:lnTo>
                <a:lnTo>
                  <a:pt x="7107" y="736262"/>
                </a:lnTo>
                <a:lnTo>
                  <a:pt x="0" y="692658"/>
                </a:lnTo>
                <a:lnTo>
                  <a:pt x="0" y="138684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825488" y="1733042"/>
            <a:ext cx="105219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01600">
              <a:lnSpc>
                <a:spcPct val="100000"/>
              </a:lnSpc>
              <a:spcBef>
                <a:spcPts val="100"/>
              </a:spcBef>
            </a:pPr>
            <a:r>
              <a:rPr dirty="0" sz="1600" spc="20">
                <a:latin typeface="Arial"/>
                <a:cs typeface="Arial"/>
              </a:rPr>
              <a:t>First </a:t>
            </a:r>
            <a:r>
              <a:rPr dirty="0" sz="1600" spc="65">
                <a:latin typeface="Arial"/>
                <a:cs typeface="Arial"/>
              </a:rPr>
              <a:t>edit  </a:t>
            </a:r>
            <a:r>
              <a:rPr dirty="0" sz="1600" spc="5">
                <a:latin typeface="Arial"/>
                <a:cs typeface="Arial"/>
              </a:rPr>
              <a:t>check </a:t>
            </a:r>
            <a:r>
              <a:rPr dirty="0" sz="1600" spc="30">
                <a:latin typeface="Arial"/>
                <a:cs typeface="Arial"/>
              </a:rPr>
              <a:t>by  </a:t>
            </a:r>
            <a:r>
              <a:rPr dirty="0" sz="1600" spc="-40">
                <a:latin typeface="Arial"/>
                <a:cs typeface="Arial"/>
              </a:rPr>
              <a:t>HDDS</a:t>
            </a:r>
            <a:r>
              <a:rPr dirty="0" sz="1600" spc="-130">
                <a:latin typeface="Arial"/>
                <a:cs typeface="Arial"/>
              </a:rPr>
              <a:t> </a:t>
            </a:r>
            <a:r>
              <a:rPr dirty="0" sz="1600" spc="50">
                <a:latin typeface="Arial"/>
                <a:cs typeface="Arial"/>
              </a:rPr>
              <a:t>staff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92390" y="1707642"/>
            <a:ext cx="1676400" cy="813435"/>
          </a:xfrm>
          <a:custGeom>
            <a:avLst/>
            <a:gdLst/>
            <a:ahLst/>
            <a:cxnLst/>
            <a:rect l="l" t="t" r="r" b="b"/>
            <a:pathLst>
              <a:path w="1676400" h="813435">
                <a:moveTo>
                  <a:pt x="1676400" y="677418"/>
                </a:moveTo>
                <a:lnTo>
                  <a:pt x="1676400" y="135635"/>
                </a:lnTo>
                <a:lnTo>
                  <a:pt x="1669462" y="92854"/>
                </a:lnTo>
                <a:lnTo>
                  <a:pt x="1650162" y="55632"/>
                </a:lnTo>
                <a:lnTo>
                  <a:pt x="1620767" y="26237"/>
                </a:lnTo>
                <a:lnTo>
                  <a:pt x="1583545" y="6937"/>
                </a:lnTo>
                <a:lnTo>
                  <a:pt x="1540764" y="0"/>
                </a:lnTo>
                <a:lnTo>
                  <a:pt x="134874" y="0"/>
                </a:lnTo>
                <a:lnTo>
                  <a:pt x="92171" y="6937"/>
                </a:lnTo>
                <a:lnTo>
                  <a:pt x="55138" y="26237"/>
                </a:lnTo>
                <a:lnTo>
                  <a:pt x="25968" y="55632"/>
                </a:lnTo>
                <a:lnTo>
                  <a:pt x="6857" y="92854"/>
                </a:lnTo>
                <a:lnTo>
                  <a:pt x="0" y="135636"/>
                </a:lnTo>
                <a:lnTo>
                  <a:pt x="0" y="677418"/>
                </a:lnTo>
                <a:lnTo>
                  <a:pt x="6858" y="720492"/>
                </a:lnTo>
                <a:lnTo>
                  <a:pt x="25968" y="757751"/>
                </a:lnTo>
                <a:lnTo>
                  <a:pt x="55138" y="787036"/>
                </a:lnTo>
                <a:lnTo>
                  <a:pt x="92171" y="806189"/>
                </a:lnTo>
                <a:lnTo>
                  <a:pt x="134874" y="813054"/>
                </a:lnTo>
                <a:lnTo>
                  <a:pt x="1540764" y="813054"/>
                </a:lnTo>
                <a:lnTo>
                  <a:pt x="1583545" y="806189"/>
                </a:lnTo>
                <a:lnTo>
                  <a:pt x="1620767" y="787036"/>
                </a:lnTo>
                <a:lnTo>
                  <a:pt x="1650162" y="757751"/>
                </a:lnTo>
                <a:lnTo>
                  <a:pt x="1669462" y="720492"/>
                </a:lnTo>
                <a:lnTo>
                  <a:pt x="1676400" y="677418"/>
                </a:lnTo>
                <a:close/>
              </a:path>
            </a:pathLst>
          </a:custGeom>
          <a:solidFill>
            <a:srgbClr val="2DCC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692390" y="1707642"/>
            <a:ext cx="1676400" cy="813435"/>
          </a:xfrm>
          <a:custGeom>
            <a:avLst/>
            <a:gdLst/>
            <a:ahLst/>
            <a:cxnLst/>
            <a:rect l="l" t="t" r="r" b="b"/>
            <a:pathLst>
              <a:path w="1676400" h="813435">
                <a:moveTo>
                  <a:pt x="0" y="135636"/>
                </a:moveTo>
                <a:lnTo>
                  <a:pt x="6857" y="92854"/>
                </a:lnTo>
                <a:lnTo>
                  <a:pt x="25968" y="55632"/>
                </a:lnTo>
                <a:lnTo>
                  <a:pt x="55138" y="26237"/>
                </a:lnTo>
                <a:lnTo>
                  <a:pt x="92171" y="6937"/>
                </a:lnTo>
                <a:lnTo>
                  <a:pt x="134874" y="0"/>
                </a:lnTo>
                <a:lnTo>
                  <a:pt x="1540764" y="0"/>
                </a:lnTo>
                <a:lnTo>
                  <a:pt x="1583545" y="6937"/>
                </a:lnTo>
                <a:lnTo>
                  <a:pt x="1620767" y="26237"/>
                </a:lnTo>
                <a:lnTo>
                  <a:pt x="1650162" y="55632"/>
                </a:lnTo>
                <a:lnTo>
                  <a:pt x="1669462" y="92854"/>
                </a:lnTo>
                <a:lnTo>
                  <a:pt x="1676400" y="135635"/>
                </a:lnTo>
                <a:lnTo>
                  <a:pt x="1676400" y="677418"/>
                </a:lnTo>
                <a:lnTo>
                  <a:pt x="1669462" y="720492"/>
                </a:lnTo>
                <a:lnTo>
                  <a:pt x="1650162" y="757751"/>
                </a:lnTo>
                <a:lnTo>
                  <a:pt x="1620767" y="787036"/>
                </a:lnTo>
                <a:lnTo>
                  <a:pt x="1583545" y="806189"/>
                </a:lnTo>
                <a:lnTo>
                  <a:pt x="1540764" y="813054"/>
                </a:lnTo>
                <a:lnTo>
                  <a:pt x="134874" y="813054"/>
                </a:lnTo>
                <a:lnTo>
                  <a:pt x="92171" y="806189"/>
                </a:lnTo>
                <a:lnTo>
                  <a:pt x="55138" y="787036"/>
                </a:lnTo>
                <a:lnTo>
                  <a:pt x="25968" y="757751"/>
                </a:lnTo>
                <a:lnTo>
                  <a:pt x="6858" y="720492"/>
                </a:lnTo>
                <a:lnTo>
                  <a:pt x="0" y="677418"/>
                </a:lnTo>
                <a:lnTo>
                  <a:pt x="0" y="135636"/>
                </a:lnTo>
                <a:close/>
              </a:path>
            </a:pathLst>
          </a:custGeom>
          <a:ln w="38099">
            <a:solidFill>
              <a:srgbClr val="002C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906011" y="1723136"/>
            <a:ext cx="125095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1600" spc="-65">
                <a:latin typeface="Arial"/>
                <a:cs typeface="Arial"/>
              </a:rPr>
              <a:t>To </a:t>
            </a:r>
            <a:r>
              <a:rPr dirty="0" sz="1600" spc="-40">
                <a:latin typeface="Arial"/>
                <a:cs typeface="Arial"/>
              </a:rPr>
              <a:t>THA </a:t>
            </a:r>
            <a:r>
              <a:rPr dirty="0" sz="1600" spc="95">
                <a:latin typeface="Arial"/>
                <a:cs typeface="Arial"/>
              </a:rPr>
              <a:t>for  </a:t>
            </a:r>
            <a:r>
              <a:rPr dirty="0" sz="1600" spc="15">
                <a:latin typeface="Arial"/>
                <a:cs typeface="Arial"/>
              </a:rPr>
              <a:t>process  </a:t>
            </a:r>
            <a:r>
              <a:rPr dirty="0" sz="1600" spc="75">
                <a:latin typeface="Arial"/>
                <a:cs typeface="Arial"/>
              </a:rPr>
              <a:t>through</a:t>
            </a:r>
            <a:r>
              <a:rPr dirty="0" sz="1600" spc="-100">
                <a:latin typeface="Arial"/>
                <a:cs typeface="Arial"/>
              </a:rPr>
              <a:t> </a:t>
            </a:r>
            <a:r>
              <a:rPr dirty="0" sz="1600" spc="10">
                <a:latin typeface="Arial"/>
                <a:cs typeface="Arial"/>
              </a:rPr>
              <a:t>HIDI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06523" y="1922526"/>
            <a:ext cx="298450" cy="314960"/>
          </a:xfrm>
          <a:custGeom>
            <a:avLst/>
            <a:gdLst/>
            <a:ahLst/>
            <a:cxnLst/>
            <a:rect l="l" t="t" r="r" b="b"/>
            <a:pathLst>
              <a:path w="298450" h="314960">
                <a:moveTo>
                  <a:pt x="149352" y="236220"/>
                </a:moveTo>
                <a:lnTo>
                  <a:pt x="149352" y="79248"/>
                </a:lnTo>
                <a:lnTo>
                  <a:pt x="0" y="79248"/>
                </a:lnTo>
                <a:lnTo>
                  <a:pt x="0" y="236220"/>
                </a:lnTo>
                <a:lnTo>
                  <a:pt x="149352" y="236220"/>
                </a:lnTo>
                <a:close/>
              </a:path>
              <a:path w="298450" h="314960">
                <a:moveTo>
                  <a:pt x="297942" y="157734"/>
                </a:moveTo>
                <a:lnTo>
                  <a:pt x="149352" y="0"/>
                </a:lnTo>
                <a:lnTo>
                  <a:pt x="149352" y="314706"/>
                </a:lnTo>
                <a:lnTo>
                  <a:pt x="297942" y="157734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06523" y="1922526"/>
            <a:ext cx="298450" cy="314960"/>
          </a:xfrm>
          <a:custGeom>
            <a:avLst/>
            <a:gdLst/>
            <a:ahLst/>
            <a:cxnLst/>
            <a:rect l="l" t="t" r="r" b="b"/>
            <a:pathLst>
              <a:path w="298450" h="314960">
                <a:moveTo>
                  <a:pt x="0" y="79248"/>
                </a:moveTo>
                <a:lnTo>
                  <a:pt x="149352" y="79248"/>
                </a:lnTo>
                <a:lnTo>
                  <a:pt x="149352" y="0"/>
                </a:lnTo>
                <a:lnTo>
                  <a:pt x="297942" y="157734"/>
                </a:lnTo>
                <a:lnTo>
                  <a:pt x="149352" y="314706"/>
                </a:lnTo>
                <a:lnTo>
                  <a:pt x="149352" y="236220"/>
                </a:lnTo>
                <a:lnTo>
                  <a:pt x="0" y="236220"/>
                </a:lnTo>
                <a:lnTo>
                  <a:pt x="0" y="79248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05733" y="1922526"/>
            <a:ext cx="303530" cy="312420"/>
          </a:xfrm>
          <a:custGeom>
            <a:avLst/>
            <a:gdLst/>
            <a:ahLst/>
            <a:cxnLst/>
            <a:rect l="l" t="t" r="r" b="b"/>
            <a:pathLst>
              <a:path w="303529" h="312419">
                <a:moveTo>
                  <a:pt x="151638" y="233934"/>
                </a:moveTo>
                <a:lnTo>
                  <a:pt x="151638" y="78486"/>
                </a:lnTo>
                <a:lnTo>
                  <a:pt x="0" y="78486"/>
                </a:lnTo>
                <a:lnTo>
                  <a:pt x="0" y="233934"/>
                </a:lnTo>
                <a:lnTo>
                  <a:pt x="151638" y="233934"/>
                </a:lnTo>
                <a:close/>
              </a:path>
              <a:path w="303529" h="312419">
                <a:moveTo>
                  <a:pt x="303276" y="156210"/>
                </a:moveTo>
                <a:lnTo>
                  <a:pt x="151638" y="0"/>
                </a:lnTo>
                <a:lnTo>
                  <a:pt x="151638" y="312420"/>
                </a:lnTo>
                <a:lnTo>
                  <a:pt x="303276" y="156210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205733" y="1922526"/>
            <a:ext cx="303530" cy="312420"/>
          </a:xfrm>
          <a:custGeom>
            <a:avLst/>
            <a:gdLst/>
            <a:ahLst/>
            <a:cxnLst/>
            <a:rect l="l" t="t" r="r" b="b"/>
            <a:pathLst>
              <a:path w="303529" h="312419">
                <a:moveTo>
                  <a:pt x="0" y="78486"/>
                </a:moveTo>
                <a:lnTo>
                  <a:pt x="151638" y="78486"/>
                </a:lnTo>
                <a:lnTo>
                  <a:pt x="151638" y="0"/>
                </a:lnTo>
                <a:lnTo>
                  <a:pt x="303276" y="156210"/>
                </a:lnTo>
                <a:lnTo>
                  <a:pt x="151638" y="312420"/>
                </a:lnTo>
                <a:lnTo>
                  <a:pt x="151638" y="233934"/>
                </a:lnTo>
                <a:lnTo>
                  <a:pt x="0" y="233934"/>
                </a:lnTo>
                <a:lnTo>
                  <a:pt x="0" y="78486"/>
                </a:lnTo>
                <a:close/>
              </a:path>
            </a:pathLst>
          </a:custGeom>
          <a:ln w="25399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615940" y="1716785"/>
            <a:ext cx="1430020" cy="830580"/>
          </a:xfrm>
          <a:custGeom>
            <a:avLst/>
            <a:gdLst/>
            <a:ahLst/>
            <a:cxnLst/>
            <a:rect l="l" t="t" r="r" b="b"/>
            <a:pathLst>
              <a:path w="1430020" h="830580">
                <a:moveTo>
                  <a:pt x="1429512" y="691896"/>
                </a:moveTo>
                <a:lnTo>
                  <a:pt x="1429512" y="137922"/>
                </a:lnTo>
                <a:lnTo>
                  <a:pt x="1422483" y="94317"/>
                </a:lnTo>
                <a:lnTo>
                  <a:pt x="1402909" y="56455"/>
                </a:lnTo>
                <a:lnTo>
                  <a:pt x="1373056" y="26602"/>
                </a:lnTo>
                <a:lnTo>
                  <a:pt x="1335194" y="7028"/>
                </a:lnTo>
                <a:lnTo>
                  <a:pt x="1291590" y="0"/>
                </a:lnTo>
                <a:lnTo>
                  <a:pt x="138684" y="0"/>
                </a:lnTo>
                <a:lnTo>
                  <a:pt x="95000" y="7028"/>
                </a:lnTo>
                <a:lnTo>
                  <a:pt x="56948" y="26602"/>
                </a:lnTo>
                <a:lnTo>
                  <a:pt x="26871" y="56455"/>
                </a:lnTo>
                <a:lnTo>
                  <a:pt x="7107" y="94317"/>
                </a:lnTo>
                <a:lnTo>
                  <a:pt x="0" y="137922"/>
                </a:lnTo>
                <a:lnTo>
                  <a:pt x="0" y="691896"/>
                </a:lnTo>
                <a:lnTo>
                  <a:pt x="7107" y="735579"/>
                </a:lnTo>
                <a:lnTo>
                  <a:pt x="26871" y="773631"/>
                </a:lnTo>
                <a:lnTo>
                  <a:pt x="56948" y="803708"/>
                </a:lnTo>
                <a:lnTo>
                  <a:pt x="95000" y="823472"/>
                </a:lnTo>
                <a:lnTo>
                  <a:pt x="138684" y="830580"/>
                </a:lnTo>
                <a:lnTo>
                  <a:pt x="1291590" y="830580"/>
                </a:lnTo>
                <a:lnTo>
                  <a:pt x="1335194" y="823472"/>
                </a:lnTo>
                <a:lnTo>
                  <a:pt x="1373056" y="803708"/>
                </a:lnTo>
                <a:lnTo>
                  <a:pt x="1402909" y="773631"/>
                </a:lnTo>
                <a:lnTo>
                  <a:pt x="1422483" y="735579"/>
                </a:lnTo>
                <a:lnTo>
                  <a:pt x="1429512" y="691896"/>
                </a:lnTo>
                <a:close/>
              </a:path>
            </a:pathLst>
          </a:custGeom>
          <a:solidFill>
            <a:srgbClr val="2DCC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15940" y="1716785"/>
            <a:ext cx="1430020" cy="830580"/>
          </a:xfrm>
          <a:custGeom>
            <a:avLst/>
            <a:gdLst/>
            <a:ahLst/>
            <a:cxnLst/>
            <a:rect l="l" t="t" r="r" b="b"/>
            <a:pathLst>
              <a:path w="1430020" h="830580">
                <a:moveTo>
                  <a:pt x="0" y="137922"/>
                </a:moveTo>
                <a:lnTo>
                  <a:pt x="7107" y="94317"/>
                </a:lnTo>
                <a:lnTo>
                  <a:pt x="26871" y="56455"/>
                </a:lnTo>
                <a:lnTo>
                  <a:pt x="56948" y="26602"/>
                </a:lnTo>
                <a:lnTo>
                  <a:pt x="95000" y="7028"/>
                </a:lnTo>
                <a:lnTo>
                  <a:pt x="138684" y="0"/>
                </a:lnTo>
                <a:lnTo>
                  <a:pt x="1291590" y="0"/>
                </a:lnTo>
                <a:lnTo>
                  <a:pt x="1335194" y="7028"/>
                </a:lnTo>
                <a:lnTo>
                  <a:pt x="1373056" y="26602"/>
                </a:lnTo>
                <a:lnTo>
                  <a:pt x="1402909" y="56455"/>
                </a:lnTo>
                <a:lnTo>
                  <a:pt x="1422483" y="94317"/>
                </a:lnTo>
                <a:lnTo>
                  <a:pt x="1429512" y="137922"/>
                </a:lnTo>
                <a:lnTo>
                  <a:pt x="1429512" y="691896"/>
                </a:lnTo>
                <a:lnTo>
                  <a:pt x="1422483" y="735579"/>
                </a:lnTo>
                <a:lnTo>
                  <a:pt x="1402909" y="773631"/>
                </a:lnTo>
                <a:lnTo>
                  <a:pt x="1373056" y="803708"/>
                </a:lnTo>
                <a:lnTo>
                  <a:pt x="1335194" y="823472"/>
                </a:lnTo>
                <a:lnTo>
                  <a:pt x="1291590" y="830580"/>
                </a:lnTo>
                <a:lnTo>
                  <a:pt x="138684" y="830580"/>
                </a:lnTo>
                <a:lnTo>
                  <a:pt x="95000" y="823472"/>
                </a:lnTo>
                <a:lnTo>
                  <a:pt x="56948" y="803708"/>
                </a:lnTo>
                <a:lnTo>
                  <a:pt x="26871" y="773631"/>
                </a:lnTo>
                <a:lnTo>
                  <a:pt x="7107" y="735579"/>
                </a:lnTo>
                <a:lnTo>
                  <a:pt x="0" y="691896"/>
                </a:lnTo>
                <a:lnTo>
                  <a:pt x="0" y="137922"/>
                </a:lnTo>
                <a:close/>
              </a:path>
            </a:pathLst>
          </a:custGeom>
          <a:ln w="38100">
            <a:solidFill>
              <a:srgbClr val="D226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83935" y="2810255"/>
            <a:ext cx="908685" cy="513715"/>
          </a:xfrm>
          <a:custGeom>
            <a:avLst/>
            <a:gdLst/>
            <a:ahLst/>
            <a:cxnLst/>
            <a:rect l="l" t="t" r="r" b="b"/>
            <a:pathLst>
              <a:path w="908685" h="513714">
                <a:moveTo>
                  <a:pt x="908304" y="224789"/>
                </a:moveTo>
                <a:lnTo>
                  <a:pt x="903739" y="179470"/>
                </a:lnTo>
                <a:lnTo>
                  <a:pt x="890647" y="137267"/>
                </a:lnTo>
                <a:lnTo>
                  <a:pt x="869928" y="99082"/>
                </a:lnTo>
                <a:lnTo>
                  <a:pt x="842486" y="65817"/>
                </a:lnTo>
                <a:lnTo>
                  <a:pt x="809221" y="38375"/>
                </a:lnTo>
                <a:lnTo>
                  <a:pt x="771036" y="17656"/>
                </a:lnTo>
                <a:lnTo>
                  <a:pt x="728833" y="4564"/>
                </a:lnTo>
                <a:lnTo>
                  <a:pt x="683514" y="0"/>
                </a:lnTo>
                <a:lnTo>
                  <a:pt x="0" y="0"/>
                </a:lnTo>
                <a:lnTo>
                  <a:pt x="0" y="128778"/>
                </a:lnTo>
                <a:lnTo>
                  <a:pt x="683514" y="128777"/>
                </a:lnTo>
                <a:lnTo>
                  <a:pt x="721137" y="136278"/>
                </a:lnTo>
                <a:lnTo>
                  <a:pt x="751903" y="156781"/>
                </a:lnTo>
                <a:lnTo>
                  <a:pt x="772668" y="187285"/>
                </a:lnTo>
                <a:lnTo>
                  <a:pt x="780288" y="224789"/>
                </a:lnTo>
                <a:lnTo>
                  <a:pt x="780288" y="426903"/>
                </a:lnTo>
                <a:lnTo>
                  <a:pt x="809221" y="411204"/>
                </a:lnTo>
                <a:lnTo>
                  <a:pt x="842486" y="383762"/>
                </a:lnTo>
                <a:lnTo>
                  <a:pt x="869928" y="350497"/>
                </a:lnTo>
                <a:lnTo>
                  <a:pt x="890647" y="312312"/>
                </a:lnTo>
                <a:lnTo>
                  <a:pt x="903739" y="270109"/>
                </a:lnTo>
                <a:lnTo>
                  <a:pt x="908304" y="224789"/>
                </a:lnTo>
                <a:close/>
              </a:path>
              <a:path w="908685" h="513714">
                <a:moveTo>
                  <a:pt x="355092" y="513588"/>
                </a:moveTo>
                <a:lnTo>
                  <a:pt x="355092" y="256794"/>
                </a:lnTo>
                <a:lnTo>
                  <a:pt x="227076" y="384810"/>
                </a:lnTo>
                <a:lnTo>
                  <a:pt x="355092" y="513588"/>
                </a:lnTo>
                <a:close/>
              </a:path>
              <a:path w="908685" h="513714">
                <a:moveTo>
                  <a:pt x="780288" y="426903"/>
                </a:moveTo>
                <a:lnTo>
                  <a:pt x="780288" y="224789"/>
                </a:lnTo>
                <a:lnTo>
                  <a:pt x="772668" y="262294"/>
                </a:lnTo>
                <a:lnTo>
                  <a:pt x="751903" y="292798"/>
                </a:lnTo>
                <a:lnTo>
                  <a:pt x="721137" y="313301"/>
                </a:lnTo>
                <a:lnTo>
                  <a:pt x="683514" y="320802"/>
                </a:lnTo>
                <a:lnTo>
                  <a:pt x="355092" y="320802"/>
                </a:lnTo>
                <a:lnTo>
                  <a:pt x="355092" y="449580"/>
                </a:lnTo>
                <a:lnTo>
                  <a:pt x="683514" y="449580"/>
                </a:lnTo>
                <a:lnTo>
                  <a:pt x="728833" y="445015"/>
                </a:lnTo>
                <a:lnTo>
                  <a:pt x="771036" y="431923"/>
                </a:lnTo>
                <a:lnTo>
                  <a:pt x="780288" y="426903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583935" y="2810255"/>
            <a:ext cx="908685" cy="513715"/>
          </a:xfrm>
          <a:custGeom>
            <a:avLst/>
            <a:gdLst/>
            <a:ahLst/>
            <a:cxnLst/>
            <a:rect l="l" t="t" r="r" b="b"/>
            <a:pathLst>
              <a:path w="908685" h="513714">
                <a:moveTo>
                  <a:pt x="0" y="0"/>
                </a:moveTo>
                <a:lnTo>
                  <a:pt x="683514" y="0"/>
                </a:lnTo>
                <a:lnTo>
                  <a:pt x="728833" y="4564"/>
                </a:lnTo>
                <a:lnTo>
                  <a:pt x="771036" y="17656"/>
                </a:lnTo>
                <a:lnTo>
                  <a:pt x="809221" y="38375"/>
                </a:lnTo>
                <a:lnTo>
                  <a:pt x="842486" y="65817"/>
                </a:lnTo>
                <a:lnTo>
                  <a:pt x="869928" y="99082"/>
                </a:lnTo>
                <a:lnTo>
                  <a:pt x="890647" y="137267"/>
                </a:lnTo>
                <a:lnTo>
                  <a:pt x="903739" y="179470"/>
                </a:lnTo>
                <a:lnTo>
                  <a:pt x="908304" y="224789"/>
                </a:lnTo>
                <a:lnTo>
                  <a:pt x="903739" y="270109"/>
                </a:lnTo>
                <a:lnTo>
                  <a:pt x="890647" y="312312"/>
                </a:lnTo>
                <a:lnTo>
                  <a:pt x="869928" y="350497"/>
                </a:lnTo>
                <a:lnTo>
                  <a:pt x="842486" y="383762"/>
                </a:lnTo>
                <a:lnTo>
                  <a:pt x="809221" y="411204"/>
                </a:lnTo>
                <a:lnTo>
                  <a:pt x="771036" y="431923"/>
                </a:lnTo>
                <a:lnTo>
                  <a:pt x="728833" y="445015"/>
                </a:lnTo>
                <a:lnTo>
                  <a:pt x="683514" y="449580"/>
                </a:lnTo>
                <a:lnTo>
                  <a:pt x="355092" y="449580"/>
                </a:lnTo>
                <a:lnTo>
                  <a:pt x="355092" y="513588"/>
                </a:lnTo>
                <a:lnTo>
                  <a:pt x="227076" y="384810"/>
                </a:lnTo>
                <a:lnTo>
                  <a:pt x="355092" y="256794"/>
                </a:lnTo>
                <a:lnTo>
                  <a:pt x="355092" y="320802"/>
                </a:lnTo>
                <a:lnTo>
                  <a:pt x="683514" y="320802"/>
                </a:lnTo>
                <a:lnTo>
                  <a:pt x="721137" y="313301"/>
                </a:lnTo>
                <a:lnTo>
                  <a:pt x="751903" y="292798"/>
                </a:lnTo>
                <a:lnTo>
                  <a:pt x="772668" y="262294"/>
                </a:lnTo>
                <a:lnTo>
                  <a:pt x="780288" y="224789"/>
                </a:lnTo>
                <a:lnTo>
                  <a:pt x="772668" y="187285"/>
                </a:lnTo>
                <a:lnTo>
                  <a:pt x="751903" y="156781"/>
                </a:lnTo>
                <a:lnTo>
                  <a:pt x="721137" y="136278"/>
                </a:lnTo>
                <a:lnTo>
                  <a:pt x="683514" y="128777"/>
                </a:lnTo>
                <a:lnTo>
                  <a:pt x="0" y="12877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176007" y="1667509"/>
            <a:ext cx="3232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35">
                <a:latin typeface="Calibri"/>
                <a:cs typeface="Calibri"/>
              </a:rPr>
              <a:t>Y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60211" y="1831340"/>
            <a:ext cx="1141095" cy="97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7955" marR="5080" indent="-13589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Arial"/>
                <a:cs typeface="Arial"/>
              </a:rPr>
              <a:t>Is </a:t>
            </a:r>
            <a:r>
              <a:rPr dirty="0" sz="1800" spc="75">
                <a:latin typeface="Arial"/>
                <a:cs typeface="Arial"/>
              </a:rPr>
              <a:t>the</a:t>
            </a:r>
            <a:r>
              <a:rPr dirty="0" sz="1800" spc="-125">
                <a:latin typeface="Arial"/>
                <a:cs typeface="Arial"/>
              </a:rPr>
              <a:t> </a:t>
            </a:r>
            <a:r>
              <a:rPr dirty="0" sz="1800" spc="55">
                <a:latin typeface="Arial"/>
                <a:cs typeface="Arial"/>
              </a:rPr>
              <a:t>data  </a:t>
            </a:r>
            <a:r>
              <a:rPr dirty="0" sz="1800" spc="10">
                <a:latin typeface="Arial"/>
                <a:cs typeface="Arial"/>
              </a:rPr>
              <a:t>correct?</a:t>
            </a:r>
            <a:endParaRPr sz="1800">
              <a:latin typeface="Arial"/>
              <a:cs typeface="Arial"/>
            </a:endParaRPr>
          </a:p>
          <a:p>
            <a:pPr marL="49530">
              <a:lnSpc>
                <a:spcPct val="100000"/>
              </a:lnSpc>
              <a:spcBef>
                <a:spcPts val="960"/>
              </a:spcBef>
            </a:pPr>
            <a:r>
              <a:rPr dirty="0" sz="1800">
                <a:latin typeface="Calibri"/>
                <a:cs typeface="Calibri"/>
              </a:rPr>
              <a:t>No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65041" y="3653028"/>
            <a:ext cx="1587500" cy="813435"/>
          </a:xfrm>
          <a:custGeom>
            <a:avLst/>
            <a:gdLst/>
            <a:ahLst/>
            <a:cxnLst/>
            <a:rect l="l" t="t" r="r" b="b"/>
            <a:pathLst>
              <a:path w="1587500" h="813435">
                <a:moveTo>
                  <a:pt x="1587246" y="677418"/>
                </a:moveTo>
                <a:lnTo>
                  <a:pt x="1587246" y="135636"/>
                </a:lnTo>
                <a:lnTo>
                  <a:pt x="1580308" y="92561"/>
                </a:lnTo>
                <a:lnTo>
                  <a:pt x="1561008" y="55302"/>
                </a:lnTo>
                <a:lnTo>
                  <a:pt x="1531613" y="26017"/>
                </a:lnTo>
                <a:lnTo>
                  <a:pt x="1494391" y="6864"/>
                </a:lnTo>
                <a:lnTo>
                  <a:pt x="1451610" y="0"/>
                </a:lnTo>
                <a:lnTo>
                  <a:pt x="135636" y="0"/>
                </a:lnTo>
                <a:lnTo>
                  <a:pt x="92854" y="6864"/>
                </a:lnTo>
                <a:lnTo>
                  <a:pt x="55632" y="26017"/>
                </a:lnTo>
                <a:lnTo>
                  <a:pt x="26237" y="55302"/>
                </a:lnTo>
                <a:lnTo>
                  <a:pt x="6937" y="92561"/>
                </a:lnTo>
                <a:lnTo>
                  <a:pt x="0" y="135636"/>
                </a:lnTo>
                <a:lnTo>
                  <a:pt x="0" y="677418"/>
                </a:lnTo>
                <a:lnTo>
                  <a:pt x="6937" y="720199"/>
                </a:lnTo>
                <a:lnTo>
                  <a:pt x="26237" y="757421"/>
                </a:lnTo>
                <a:lnTo>
                  <a:pt x="55632" y="786816"/>
                </a:lnTo>
                <a:lnTo>
                  <a:pt x="92854" y="806116"/>
                </a:lnTo>
                <a:lnTo>
                  <a:pt x="135636" y="813054"/>
                </a:lnTo>
                <a:lnTo>
                  <a:pt x="1451610" y="813054"/>
                </a:lnTo>
                <a:lnTo>
                  <a:pt x="1494391" y="806116"/>
                </a:lnTo>
                <a:lnTo>
                  <a:pt x="1531613" y="786816"/>
                </a:lnTo>
                <a:lnTo>
                  <a:pt x="1561008" y="757421"/>
                </a:lnTo>
                <a:lnTo>
                  <a:pt x="1580308" y="720199"/>
                </a:lnTo>
                <a:lnTo>
                  <a:pt x="1587246" y="677418"/>
                </a:lnTo>
                <a:close/>
              </a:path>
            </a:pathLst>
          </a:custGeom>
          <a:solidFill>
            <a:srgbClr val="D2D7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765041" y="3653028"/>
            <a:ext cx="1587500" cy="813435"/>
          </a:xfrm>
          <a:custGeom>
            <a:avLst/>
            <a:gdLst/>
            <a:ahLst/>
            <a:cxnLst/>
            <a:rect l="l" t="t" r="r" b="b"/>
            <a:pathLst>
              <a:path w="1587500" h="813435">
                <a:moveTo>
                  <a:pt x="0" y="135636"/>
                </a:moveTo>
                <a:lnTo>
                  <a:pt x="6937" y="92561"/>
                </a:lnTo>
                <a:lnTo>
                  <a:pt x="26237" y="55302"/>
                </a:lnTo>
                <a:lnTo>
                  <a:pt x="55632" y="26017"/>
                </a:lnTo>
                <a:lnTo>
                  <a:pt x="92854" y="6864"/>
                </a:lnTo>
                <a:lnTo>
                  <a:pt x="135636" y="0"/>
                </a:lnTo>
                <a:lnTo>
                  <a:pt x="1451610" y="0"/>
                </a:lnTo>
                <a:lnTo>
                  <a:pt x="1494391" y="6864"/>
                </a:lnTo>
                <a:lnTo>
                  <a:pt x="1531613" y="26017"/>
                </a:lnTo>
                <a:lnTo>
                  <a:pt x="1561008" y="55302"/>
                </a:lnTo>
                <a:lnTo>
                  <a:pt x="1580308" y="92561"/>
                </a:lnTo>
                <a:lnTo>
                  <a:pt x="1587246" y="135636"/>
                </a:lnTo>
                <a:lnTo>
                  <a:pt x="1587246" y="677418"/>
                </a:lnTo>
                <a:lnTo>
                  <a:pt x="1580308" y="720199"/>
                </a:lnTo>
                <a:lnTo>
                  <a:pt x="1561008" y="757421"/>
                </a:lnTo>
                <a:lnTo>
                  <a:pt x="1531613" y="786816"/>
                </a:lnTo>
                <a:lnTo>
                  <a:pt x="1494391" y="806116"/>
                </a:lnTo>
                <a:lnTo>
                  <a:pt x="1451610" y="813054"/>
                </a:lnTo>
                <a:lnTo>
                  <a:pt x="135636" y="813054"/>
                </a:lnTo>
                <a:lnTo>
                  <a:pt x="92854" y="806116"/>
                </a:lnTo>
                <a:lnTo>
                  <a:pt x="55632" y="786816"/>
                </a:lnTo>
                <a:lnTo>
                  <a:pt x="26237" y="757421"/>
                </a:lnTo>
                <a:lnTo>
                  <a:pt x="6937" y="720199"/>
                </a:lnTo>
                <a:lnTo>
                  <a:pt x="0" y="677418"/>
                </a:lnTo>
                <a:lnTo>
                  <a:pt x="0" y="135636"/>
                </a:lnTo>
                <a:close/>
              </a:path>
            </a:pathLst>
          </a:custGeom>
          <a:ln w="38099">
            <a:solidFill>
              <a:srgbClr val="1B40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887210" y="3645661"/>
            <a:ext cx="1342390" cy="802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700" spc="-50">
                <a:latin typeface="Arial"/>
                <a:cs typeface="Arial"/>
              </a:rPr>
              <a:t>THA</a:t>
            </a:r>
            <a:endParaRPr sz="1700">
              <a:latin typeface="Arial"/>
              <a:cs typeface="Arial"/>
            </a:endParaRPr>
          </a:p>
          <a:p>
            <a:pPr algn="ctr" marL="12700" marR="5080" indent="635">
              <a:lnSpc>
                <a:spcPct val="100000"/>
              </a:lnSpc>
            </a:pPr>
            <a:r>
              <a:rPr dirty="0" sz="1700" spc="25">
                <a:latin typeface="Arial"/>
                <a:cs typeface="Arial"/>
              </a:rPr>
              <a:t>processing  </a:t>
            </a:r>
            <a:r>
              <a:rPr dirty="0" sz="1700" spc="60">
                <a:latin typeface="Arial"/>
                <a:cs typeface="Arial"/>
              </a:rPr>
              <a:t>and</a:t>
            </a:r>
            <a:r>
              <a:rPr dirty="0" sz="1700" spc="-95">
                <a:latin typeface="Arial"/>
                <a:cs typeface="Arial"/>
              </a:rPr>
              <a:t> </a:t>
            </a:r>
            <a:r>
              <a:rPr dirty="0" sz="1700" spc="15">
                <a:latin typeface="Arial"/>
                <a:cs typeface="Arial"/>
              </a:rPr>
              <a:t>checking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17219" y="3585209"/>
            <a:ext cx="1289685" cy="850900"/>
          </a:xfrm>
          <a:custGeom>
            <a:avLst/>
            <a:gdLst/>
            <a:ahLst/>
            <a:cxnLst/>
            <a:rect l="l" t="t" r="r" b="b"/>
            <a:pathLst>
              <a:path w="1289685" h="850900">
                <a:moveTo>
                  <a:pt x="1289304" y="708660"/>
                </a:moveTo>
                <a:lnTo>
                  <a:pt x="1289304" y="141732"/>
                </a:lnTo>
                <a:lnTo>
                  <a:pt x="1282098" y="96853"/>
                </a:lnTo>
                <a:lnTo>
                  <a:pt x="1262018" y="57936"/>
                </a:lnTo>
                <a:lnTo>
                  <a:pt x="1231367" y="27285"/>
                </a:lnTo>
                <a:lnTo>
                  <a:pt x="1192450" y="7205"/>
                </a:lnTo>
                <a:lnTo>
                  <a:pt x="1147572" y="0"/>
                </a:lnTo>
                <a:lnTo>
                  <a:pt x="141732" y="0"/>
                </a:lnTo>
                <a:lnTo>
                  <a:pt x="96853" y="7205"/>
                </a:lnTo>
                <a:lnTo>
                  <a:pt x="57936" y="27285"/>
                </a:lnTo>
                <a:lnTo>
                  <a:pt x="27285" y="57936"/>
                </a:lnTo>
                <a:lnTo>
                  <a:pt x="7205" y="96853"/>
                </a:lnTo>
                <a:lnTo>
                  <a:pt x="0" y="141732"/>
                </a:lnTo>
                <a:lnTo>
                  <a:pt x="0" y="708660"/>
                </a:lnTo>
                <a:lnTo>
                  <a:pt x="7205" y="753538"/>
                </a:lnTo>
                <a:lnTo>
                  <a:pt x="27285" y="792455"/>
                </a:lnTo>
                <a:lnTo>
                  <a:pt x="57936" y="823106"/>
                </a:lnTo>
                <a:lnTo>
                  <a:pt x="96853" y="843186"/>
                </a:lnTo>
                <a:lnTo>
                  <a:pt x="141732" y="850392"/>
                </a:lnTo>
                <a:lnTo>
                  <a:pt x="1147572" y="850392"/>
                </a:lnTo>
                <a:lnTo>
                  <a:pt x="1192450" y="843186"/>
                </a:lnTo>
                <a:lnTo>
                  <a:pt x="1231367" y="823106"/>
                </a:lnTo>
                <a:lnTo>
                  <a:pt x="1262018" y="792455"/>
                </a:lnTo>
                <a:lnTo>
                  <a:pt x="1282098" y="753538"/>
                </a:lnTo>
                <a:lnTo>
                  <a:pt x="1289304" y="708660"/>
                </a:lnTo>
                <a:close/>
              </a:path>
            </a:pathLst>
          </a:custGeom>
          <a:solidFill>
            <a:srgbClr val="D2D7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7219" y="3585209"/>
            <a:ext cx="1289685" cy="850900"/>
          </a:xfrm>
          <a:custGeom>
            <a:avLst/>
            <a:gdLst/>
            <a:ahLst/>
            <a:cxnLst/>
            <a:rect l="l" t="t" r="r" b="b"/>
            <a:pathLst>
              <a:path w="1289685" h="850900">
                <a:moveTo>
                  <a:pt x="0" y="141732"/>
                </a:moveTo>
                <a:lnTo>
                  <a:pt x="7205" y="96853"/>
                </a:lnTo>
                <a:lnTo>
                  <a:pt x="27285" y="57936"/>
                </a:lnTo>
                <a:lnTo>
                  <a:pt x="57936" y="27285"/>
                </a:lnTo>
                <a:lnTo>
                  <a:pt x="96853" y="7205"/>
                </a:lnTo>
                <a:lnTo>
                  <a:pt x="141732" y="0"/>
                </a:lnTo>
                <a:lnTo>
                  <a:pt x="1147572" y="0"/>
                </a:lnTo>
                <a:lnTo>
                  <a:pt x="1192450" y="7205"/>
                </a:lnTo>
                <a:lnTo>
                  <a:pt x="1231367" y="27285"/>
                </a:lnTo>
                <a:lnTo>
                  <a:pt x="1262018" y="57936"/>
                </a:lnTo>
                <a:lnTo>
                  <a:pt x="1282098" y="96853"/>
                </a:lnTo>
                <a:lnTo>
                  <a:pt x="1289304" y="141732"/>
                </a:lnTo>
                <a:lnTo>
                  <a:pt x="1289304" y="708660"/>
                </a:lnTo>
                <a:lnTo>
                  <a:pt x="1282098" y="753538"/>
                </a:lnTo>
                <a:lnTo>
                  <a:pt x="1262018" y="792455"/>
                </a:lnTo>
                <a:lnTo>
                  <a:pt x="1231367" y="823106"/>
                </a:lnTo>
                <a:lnTo>
                  <a:pt x="1192450" y="843186"/>
                </a:lnTo>
                <a:lnTo>
                  <a:pt x="1147572" y="850392"/>
                </a:lnTo>
                <a:lnTo>
                  <a:pt x="141732" y="850392"/>
                </a:lnTo>
                <a:lnTo>
                  <a:pt x="96853" y="843186"/>
                </a:lnTo>
                <a:lnTo>
                  <a:pt x="57936" y="823106"/>
                </a:lnTo>
                <a:lnTo>
                  <a:pt x="27285" y="792455"/>
                </a:lnTo>
                <a:lnTo>
                  <a:pt x="7205" y="753538"/>
                </a:lnTo>
                <a:lnTo>
                  <a:pt x="0" y="708660"/>
                </a:lnTo>
                <a:lnTo>
                  <a:pt x="0" y="141732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55388" y="3709670"/>
            <a:ext cx="10147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25">
                <a:latin typeface="Arial"/>
                <a:cs typeface="Arial"/>
              </a:rPr>
              <a:t>HIN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800" spc="40">
                <a:latin typeface="Arial"/>
                <a:cs typeface="Arial"/>
              </a:rPr>
              <a:t>Hospitals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988820" y="3861053"/>
            <a:ext cx="298450" cy="314325"/>
          </a:xfrm>
          <a:custGeom>
            <a:avLst/>
            <a:gdLst/>
            <a:ahLst/>
            <a:cxnLst/>
            <a:rect l="l" t="t" r="r" b="b"/>
            <a:pathLst>
              <a:path w="298450" h="314325">
                <a:moveTo>
                  <a:pt x="148590" y="235458"/>
                </a:moveTo>
                <a:lnTo>
                  <a:pt x="148590" y="78486"/>
                </a:lnTo>
                <a:lnTo>
                  <a:pt x="0" y="78486"/>
                </a:lnTo>
                <a:lnTo>
                  <a:pt x="0" y="235458"/>
                </a:lnTo>
                <a:lnTo>
                  <a:pt x="148590" y="235458"/>
                </a:lnTo>
                <a:close/>
              </a:path>
              <a:path w="298450" h="314325">
                <a:moveTo>
                  <a:pt x="297942" y="156972"/>
                </a:moveTo>
                <a:lnTo>
                  <a:pt x="148590" y="0"/>
                </a:lnTo>
                <a:lnTo>
                  <a:pt x="148590" y="313944"/>
                </a:lnTo>
                <a:lnTo>
                  <a:pt x="297942" y="156972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88820" y="3861053"/>
            <a:ext cx="298450" cy="314325"/>
          </a:xfrm>
          <a:custGeom>
            <a:avLst/>
            <a:gdLst/>
            <a:ahLst/>
            <a:cxnLst/>
            <a:rect l="l" t="t" r="r" b="b"/>
            <a:pathLst>
              <a:path w="298450" h="314325">
                <a:moveTo>
                  <a:pt x="0" y="78486"/>
                </a:moveTo>
                <a:lnTo>
                  <a:pt x="148590" y="78486"/>
                </a:lnTo>
                <a:lnTo>
                  <a:pt x="148590" y="0"/>
                </a:lnTo>
                <a:lnTo>
                  <a:pt x="297942" y="156972"/>
                </a:lnTo>
                <a:lnTo>
                  <a:pt x="148590" y="313944"/>
                </a:lnTo>
                <a:lnTo>
                  <a:pt x="148590" y="235458"/>
                </a:lnTo>
                <a:lnTo>
                  <a:pt x="0" y="235458"/>
                </a:lnTo>
                <a:lnTo>
                  <a:pt x="0" y="78486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67221" y="3627882"/>
            <a:ext cx="1527810" cy="813435"/>
          </a:xfrm>
          <a:custGeom>
            <a:avLst/>
            <a:gdLst/>
            <a:ahLst/>
            <a:cxnLst/>
            <a:rect l="l" t="t" r="r" b="b"/>
            <a:pathLst>
              <a:path w="1527809" h="813435">
                <a:moveTo>
                  <a:pt x="1527810" y="677418"/>
                </a:moveTo>
                <a:lnTo>
                  <a:pt x="1527810" y="135636"/>
                </a:lnTo>
                <a:lnTo>
                  <a:pt x="1520952" y="92854"/>
                </a:lnTo>
                <a:lnTo>
                  <a:pt x="1501841" y="55632"/>
                </a:lnTo>
                <a:lnTo>
                  <a:pt x="1472671" y="26237"/>
                </a:lnTo>
                <a:lnTo>
                  <a:pt x="1435638" y="6937"/>
                </a:lnTo>
                <a:lnTo>
                  <a:pt x="1392936" y="0"/>
                </a:lnTo>
                <a:lnTo>
                  <a:pt x="135636" y="0"/>
                </a:lnTo>
                <a:lnTo>
                  <a:pt x="92854" y="6937"/>
                </a:lnTo>
                <a:lnTo>
                  <a:pt x="55632" y="26237"/>
                </a:lnTo>
                <a:lnTo>
                  <a:pt x="26237" y="55632"/>
                </a:lnTo>
                <a:lnTo>
                  <a:pt x="6937" y="92854"/>
                </a:lnTo>
                <a:lnTo>
                  <a:pt x="0" y="135636"/>
                </a:lnTo>
                <a:lnTo>
                  <a:pt x="0" y="677418"/>
                </a:lnTo>
                <a:lnTo>
                  <a:pt x="6937" y="720199"/>
                </a:lnTo>
                <a:lnTo>
                  <a:pt x="26237" y="757421"/>
                </a:lnTo>
                <a:lnTo>
                  <a:pt x="55632" y="786816"/>
                </a:lnTo>
                <a:lnTo>
                  <a:pt x="92854" y="806116"/>
                </a:lnTo>
                <a:lnTo>
                  <a:pt x="135636" y="813054"/>
                </a:lnTo>
                <a:lnTo>
                  <a:pt x="1392936" y="813054"/>
                </a:lnTo>
                <a:lnTo>
                  <a:pt x="1435638" y="806116"/>
                </a:lnTo>
                <a:lnTo>
                  <a:pt x="1472671" y="786816"/>
                </a:lnTo>
                <a:lnTo>
                  <a:pt x="1501841" y="757421"/>
                </a:lnTo>
                <a:lnTo>
                  <a:pt x="1520952" y="720199"/>
                </a:lnTo>
                <a:lnTo>
                  <a:pt x="1527810" y="677418"/>
                </a:lnTo>
                <a:close/>
              </a:path>
            </a:pathLst>
          </a:custGeom>
          <a:solidFill>
            <a:srgbClr val="7578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967221" y="3627882"/>
            <a:ext cx="1527810" cy="813435"/>
          </a:xfrm>
          <a:custGeom>
            <a:avLst/>
            <a:gdLst/>
            <a:ahLst/>
            <a:cxnLst/>
            <a:rect l="l" t="t" r="r" b="b"/>
            <a:pathLst>
              <a:path w="1527809" h="813435">
                <a:moveTo>
                  <a:pt x="0" y="135636"/>
                </a:moveTo>
                <a:lnTo>
                  <a:pt x="6937" y="92854"/>
                </a:lnTo>
                <a:lnTo>
                  <a:pt x="26237" y="55632"/>
                </a:lnTo>
                <a:lnTo>
                  <a:pt x="55632" y="26237"/>
                </a:lnTo>
                <a:lnTo>
                  <a:pt x="92854" y="6937"/>
                </a:lnTo>
                <a:lnTo>
                  <a:pt x="135636" y="0"/>
                </a:lnTo>
                <a:lnTo>
                  <a:pt x="1392936" y="0"/>
                </a:lnTo>
                <a:lnTo>
                  <a:pt x="1435638" y="6937"/>
                </a:lnTo>
                <a:lnTo>
                  <a:pt x="1472671" y="26237"/>
                </a:lnTo>
                <a:lnTo>
                  <a:pt x="1501841" y="55632"/>
                </a:lnTo>
                <a:lnTo>
                  <a:pt x="1520952" y="92854"/>
                </a:lnTo>
                <a:lnTo>
                  <a:pt x="1527810" y="135636"/>
                </a:lnTo>
                <a:lnTo>
                  <a:pt x="1527810" y="677418"/>
                </a:lnTo>
                <a:lnTo>
                  <a:pt x="1520952" y="720199"/>
                </a:lnTo>
                <a:lnTo>
                  <a:pt x="1501841" y="757421"/>
                </a:lnTo>
                <a:lnTo>
                  <a:pt x="1472671" y="786816"/>
                </a:lnTo>
                <a:lnTo>
                  <a:pt x="1435638" y="806116"/>
                </a:lnTo>
                <a:lnTo>
                  <a:pt x="1392936" y="813054"/>
                </a:lnTo>
                <a:lnTo>
                  <a:pt x="135636" y="813054"/>
                </a:lnTo>
                <a:lnTo>
                  <a:pt x="92854" y="806116"/>
                </a:lnTo>
                <a:lnTo>
                  <a:pt x="55632" y="786816"/>
                </a:lnTo>
                <a:lnTo>
                  <a:pt x="26237" y="757421"/>
                </a:lnTo>
                <a:lnTo>
                  <a:pt x="6937" y="720199"/>
                </a:lnTo>
                <a:lnTo>
                  <a:pt x="0" y="677418"/>
                </a:lnTo>
                <a:lnTo>
                  <a:pt x="0" y="135636"/>
                </a:lnTo>
                <a:close/>
              </a:path>
            </a:pathLst>
          </a:custGeom>
          <a:ln w="38100">
            <a:solidFill>
              <a:srgbClr val="1B36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144259" y="3643376"/>
            <a:ext cx="117475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9845" marR="5080" indent="-17780">
              <a:lnSpc>
                <a:spcPct val="100000"/>
              </a:lnSpc>
              <a:spcBef>
                <a:spcPts val="100"/>
              </a:spcBef>
            </a:pP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HIDI</a:t>
            </a:r>
            <a:r>
              <a:rPr dirty="0" sz="16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15">
                <a:solidFill>
                  <a:srgbClr val="FFFFFF"/>
                </a:solidFill>
                <a:latin typeface="Arial"/>
                <a:cs typeface="Arial"/>
              </a:rPr>
              <a:t>creates  </a:t>
            </a:r>
            <a:r>
              <a:rPr dirty="0" sz="1600" spc="5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6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55">
                <a:solidFill>
                  <a:srgbClr val="FFFFFF"/>
                </a:solidFill>
                <a:latin typeface="Arial"/>
                <a:cs typeface="Arial"/>
              </a:rPr>
              <a:t>quality  </a:t>
            </a:r>
            <a:r>
              <a:rPr dirty="0" sz="1600" spc="60">
                <a:solidFill>
                  <a:srgbClr val="FFFFFF"/>
                </a:solidFill>
                <a:latin typeface="Arial"/>
                <a:cs typeface="Arial"/>
              </a:rPr>
              <a:t>edit</a:t>
            </a:r>
            <a:r>
              <a:rPr dirty="0" sz="16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65">
                <a:solidFill>
                  <a:srgbClr val="FFFFFF"/>
                </a:solidFill>
                <a:latin typeface="Arial"/>
                <a:cs typeface="Arial"/>
              </a:rPr>
              <a:t>reports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26023" y="3886200"/>
            <a:ext cx="298450" cy="314960"/>
          </a:xfrm>
          <a:custGeom>
            <a:avLst/>
            <a:gdLst/>
            <a:ahLst/>
            <a:cxnLst/>
            <a:rect l="l" t="t" r="r" b="b"/>
            <a:pathLst>
              <a:path w="298450" h="314960">
                <a:moveTo>
                  <a:pt x="148590" y="236220"/>
                </a:moveTo>
                <a:lnTo>
                  <a:pt x="148590" y="79248"/>
                </a:lnTo>
                <a:lnTo>
                  <a:pt x="0" y="79248"/>
                </a:lnTo>
                <a:lnTo>
                  <a:pt x="0" y="236220"/>
                </a:lnTo>
                <a:lnTo>
                  <a:pt x="148590" y="236220"/>
                </a:lnTo>
                <a:close/>
              </a:path>
              <a:path w="298450" h="314960">
                <a:moveTo>
                  <a:pt x="297942" y="157734"/>
                </a:moveTo>
                <a:lnTo>
                  <a:pt x="148590" y="0"/>
                </a:lnTo>
                <a:lnTo>
                  <a:pt x="148590" y="314706"/>
                </a:lnTo>
                <a:lnTo>
                  <a:pt x="297942" y="157734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526023" y="3886200"/>
            <a:ext cx="298450" cy="314960"/>
          </a:xfrm>
          <a:custGeom>
            <a:avLst/>
            <a:gdLst/>
            <a:ahLst/>
            <a:cxnLst/>
            <a:rect l="l" t="t" r="r" b="b"/>
            <a:pathLst>
              <a:path w="298450" h="314960">
                <a:moveTo>
                  <a:pt x="0" y="79248"/>
                </a:moveTo>
                <a:lnTo>
                  <a:pt x="148590" y="79248"/>
                </a:lnTo>
                <a:lnTo>
                  <a:pt x="148590" y="0"/>
                </a:lnTo>
                <a:lnTo>
                  <a:pt x="297942" y="157734"/>
                </a:lnTo>
                <a:lnTo>
                  <a:pt x="148590" y="314706"/>
                </a:lnTo>
                <a:lnTo>
                  <a:pt x="148590" y="236220"/>
                </a:lnTo>
                <a:lnTo>
                  <a:pt x="0" y="236220"/>
                </a:lnTo>
                <a:lnTo>
                  <a:pt x="0" y="79248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122919" y="3585209"/>
            <a:ext cx="1325880" cy="812800"/>
          </a:xfrm>
          <a:custGeom>
            <a:avLst/>
            <a:gdLst/>
            <a:ahLst/>
            <a:cxnLst/>
            <a:rect l="l" t="t" r="r" b="b"/>
            <a:pathLst>
              <a:path w="1325879" h="812800">
                <a:moveTo>
                  <a:pt x="1325880" y="677418"/>
                </a:moveTo>
                <a:lnTo>
                  <a:pt x="1325880" y="135636"/>
                </a:lnTo>
                <a:lnTo>
                  <a:pt x="1319022" y="92561"/>
                </a:lnTo>
                <a:lnTo>
                  <a:pt x="1299911" y="55302"/>
                </a:lnTo>
                <a:lnTo>
                  <a:pt x="1270741" y="26017"/>
                </a:lnTo>
                <a:lnTo>
                  <a:pt x="1233708" y="6864"/>
                </a:lnTo>
                <a:lnTo>
                  <a:pt x="1191006" y="0"/>
                </a:lnTo>
                <a:lnTo>
                  <a:pt x="135636" y="0"/>
                </a:lnTo>
                <a:lnTo>
                  <a:pt x="92854" y="6864"/>
                </a:lnTo>
                <a:lnTo>
                  <a:pt x="55632" y="26017"/>
                </a:lnTo>
                <a:lnTo>
                  <a:pt x="26237" y="55302"/>
                </a:lnTo>
                <a:lnTo>
                  <a:pt x="6937" y="92561"/>
                </a:lnTo>
                <a:lnTo>
                  <a:pt x="0" y="135636"/>
                </a:lnTo>
                <a:lnTo>
                  <a:pt x="0" y="677418"/>
                </a:lnTo>
                <a:lnTo>
                  <a:pt x="6937" y="720120"/>
                </a:lnTo>
                <a:lnTo>
                  <a:pt x="26237" y="757153"/>
                </a:lnTo>
                <a:lnTo>
                  <a:pt x="55632" y="786323"/>
                </a:lnTo>
                <a:lnTo>
                  <a:pt x="92854" y="805434"/>
                </a:lnTo>
                <a:lnTo>
                  <a:pt x="135636" y="812292"/>
                </a:lnTo>
                <a:lnTo>
                  <a:pt x="1191006" y="812292"/>
                </a:lnTo>
                <a:lnTo>
                  <a:pt x="1233708" y="805434"/>
                </a:lnTo>
                <a:lnTo>
                  <a:pt x="1270741" y="786323"/>
                </a:lnTo>
                <a:lnTo>
                  <a:pt x="1299911" y="757153"/>
                </a:lnTo>
                <a:lnTo>
                  <a:pt x="1319022" y="720120"/>
                </a:lnTo>
                <a:lnTo>
                  <a:pt x="1325880" y="677418"/>
                </a:lnTo>
                <a:close/>
              </a:path>
            </a:pathLst>
          </a:custGeom>
          <a:solidFill>
            <a:srgbClr val="7578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122919" y="3585209"/>
            <a:ext cx="1325880" cy="812800"/>
          </a:xfrm>
          <a:custGeom>
            <a:avLst/>
            <a:gdLst/>
            <a:ahLst/>
            <a:cxnLst/>
            <a:rect l="l" t="t" r="r" b="b"/>
            <a:pathLst>
              <a:path w="1325879" h="812800">
                <a:moveTo>
                  <a:pt x="0" y="135636"/>
                </a:moveTo>
                <a:lnTo>
                  <a:pt x="6937" y="92561"/>
                </a:lnTo>
                <a:lnTo>
                  <a:pt x="26237" y="55302"/>
                </a:lnTo>
                <a:lnTo>
                  <a:pt x="55632" y="26017"/>
                </a:lnTo>
                <a:lnTo>
                  <a:pt x="92854" y="6864"/>
                </a:lnTo>
                <a:lnTo>
                  <a:pt x="135636" y="0"/>
                </a:lnTo>
                <a:lnTo>
                  <a:pt x="1191006" y="0"/>
                </a:lnTo>
                <a:lnTo>
                  <a:pt x="1233708" y="6864"/>
                </a:lnTo>
                <a:lnTo>
                  <a:pt x="1270741" y="26017"/>
                </a:lnTo>
                <a:lnTo>
                  <a:pt x="1299911" y="55302"/>
                </a:lnTo>
                <a:lnTo>
                  <a:pt x="1319022" y="92561"/>
                </a:lnTo>
                <a:lnTo>
                  <a:pt x="1325880" y="135636"/>
                </a:lnTo>
                <a:lnTo>
                  <a:pt x="1325880" y="677418"/>
                </a:lnTo>
                <a:lnTo>
                  <a:pt x="1319022" y="720120"/>
                </a:lnTo>
                <a:lnTo>
                  <a:pt x="1299911" y="757153"/>
                </a:lnTo>
                <a:lnTo>
                  <a:pt x="1270741" y="786323"/>
                </a:lnTo>
                <a:lnTo>
                  <a:pt x="1233708" y="805434"/>
                </a:lnTo>
                <a:lnTo>
                  <a:pt x="1191006" y="812292"/>
                </a:lnTo>
                <a:lnTo>
                  <a:pt x="135636" y="812292"/>
                </a:lnTo>
                <a:lnTo>
                  <a:pt x="92854" y="805434"/>
                </a:lnTo>
                <a:lnTo>
                  <a:pt x="55632" y="786323"/>
                </a:lnTo>
                <a:lnTo>
                  <a:pt x="26237" y="757153"/>
                </a:lnTo>
                <a:lnTo>
                  <a:pt x="6937" y="720120"/>
                </a:lnTo>
                <a:lnTo>
                  <a:pt x="0" y="677418"/>
                </a:lnTo>
                <a:lnTo>
                  <a:pt x="0" y="135636"/>
                </a:lnTo>
                <a:close/>
              </a:path>
            </a:pathLst>
          </a:custGeom>
          <a:ln w="38100">
            <a:solidFill>
              <a:srgbClr val="D226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8243554" y="3600704"/>
            <a:ext cx="108585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Second  </a:t>
            </a:r>
            <a:r>
              <a:rPr dirty="0" sz="1600" spc="85">
                <a:solidFill>
                  <a:srgbClr val="FFFFFF"/>
                </a:solidFill>
                <a:latin typeface="Arial"/>
                <a:cs typeface="Arial"/>
              </a:rPr>
              <a:t>round </a:t>
            </a:r>
            <a:r>
              <a:rPr dirty="0" sz="1600" spc="8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1600" spc="70">
                <a:solidFill>
                  <a:srgbClr val="FFFFFF"/>
                </a:solidFill>
                <a:latin typeface="Arial"/>
                <a:cs typeface="Arial"/>
              </a:rPr>
              <a:t>cor</a:t>
            </a:r>
            <a:r>
              <a:rPr dirty="0" sz="1600" spc="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30">
                <a:solidFill>
                  <a:srgbClr val="FFFFFF"/>
                </a:solidFill>
                <a:latin typeface="Arial"/>
                <a:cs typeface="Arial"/>
              </a:rPr>
              <a:t>ections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384542" y="5311140"/>
            <a:ext cx="1676400" cy="812800"/>
          </a:xfrm>
          <a:custGeom>
            <a:avLst/>
            <a:gdLst/>
            <a:ahLst/>
            <a:cxnLst/>
            <a:rect l="l" t="t" r="r" b="b"/>
            <a:pathLst>
              <a:path w="1676400" h="812800">
                <a:moveTo>
                  <a:pt x="1676400" y="677418"/>
                </a:moveTo>
                <a:lnTo>
                  <a:pt x="1676400" y="135635"/>
                </a:lnTo>
                <a:lnTo>
                  <a:pt x="1669462" y="92561"/>
                </a:lnTo>
                <a:lnTo>
                  <a:pt x="1650162" y="55302"/>
                </a:lnTo>
                <a:lnTo>
                  <a:pt x="1620767" y="26017"/>
                </a:lnTo>
                <a:lnTo>
                  <a:pt x="1583545" y="6864"/>
                </a:lnTo>
                <a:lnTo>
                  <a:pt x="1540764" y="0"/>
                </a:lnTo>
                <a:lnTo>
                  <a:pt x="134874" y="0"/>
                </a:lnTo>
                <a:lnTo>
                  <a:pt x="92171" y="6864"/>
                </a:lnTo>
                <a:lnTo>
                  <a:pt x="55138" y="26017"/>
                </a:lnTo>
                <a:lnTo>
                  <a:pt x="25968" y="55302"/>
                </a:lnTo>
                <a:lnTo>
                  <a:pt x="6857" y="92561"/>
                </a:lnTo>
                <a:lnTo>
                  <a:pt x="0" y="135636"/>
                </a:lnTo>
                <a:lnTo>
                  <a:pt x="0" y="677418"/>
                </a:lnTo>
                <a:lnTo>
                  <a:pt x="6858" y="720120"/>
                </a:lnTo>
                <a:lnTo>
                  <a:pt x="25968" y="757153"/>
                </a:lnTo>
                <a:lnTo>
                  <a:pt x="55138" y="786323"/>
                </a:lnTo>
                <a:lnTo>
                  <a:pt x="92171" y="805434"/>
                </a:lnTo>
                <a:lnTo>
                  <a:pt x="134874" y="812292"/>
                </a:lnTo>
                <a:lnTo>
                  <a:pt x="1540764" y="812292"/>
                </a:lnTo>
                <a:lnTo>
                  <a:pt x="1583545" y="805434"/>
                </a:lnTo>
                <a:lnTo>
                  <a:pt x="1620767" y="786323"/>
                </a:lnTo>
                <a:lnTo>
                  <a:pt x="1650162" y="757153"/>
                </a:lnTo>
                <a:lnTo>
                  <a:pt x="1669462" y="720120"/>
                </a:lnTo>
                <a:lnTo>
                  <a:pt x="1676400" y="677418"/>
                </a:lnTo>
                <a:close/>
              </a:path>
            </a:pathLst>
          </a:custGeom>
          <a:solidFill>
            <a:srgbClr val="7578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384542" y="5311140"/>
            <a:ext cx="1676400" cy="812800"/>
          </a:xfrm>
          <a:custGeom>
            <a:avLst/>
            <a:gdLst/>
            <a:ahLst/>
            <a:cxnLst/>
            <a:rect l="l" t="t" r="r" b="b"/>
            <a:pathLst>
              <a:path w="1676400" h="812800">
                <a:moveTo>
                  <a:pt x="0" y="135636"/>
                </a:moveTo>
                <a:lnTo>
                  <a:pt x="6857" y="92561"/>
                </a:lnTo>
                <a:lnTo>
                  <a:pt x="25968" y="55302"/>
                </a:lnTo>
                <a:lnTo>
                  <a:pt x="55138" y="26017"/>
                </a:lnTo>
                <a:lnTo>
                  <a:pt x="92171" y="6864"/>
                </a:lnTo>
                <a:lnTo>
                  <a:pt x="134874" y="0"/>
                </a:lnTo>
                <a:lnTo>
                  <a:pt x="1540764" y="0"/>
                </a:lnTo>
                <a:lnTo>
                  <a:pt x="1583545" y="6864"/>
                </a:lnTo>
                <a:lnTo>
                  <a:pt x="1620767" y="26017"/>
                </a:lnTo>
                <a:lnTo>
                  <a:pt x="1650162" y="55302"/>
                </a:lnTo>
                <a:lnTo>
                  <a:pt x="1669462" y="92561"/>
                </a:lnTo>
                <a:lnTo>
                  <a:pt x="1676400" y="135635"/>
                </a:lnTo>
                <a:lnTo>
                  <a:pt x="1676400" y="677418"/>
                </a:lnTo>
                <a:lnTo>
                  <a:pt x="1669462" y="720120"/>
                </a:lnTo>
                <a:lnTo>
                  <a:pt x="1650162" y="757153"/>
                </a:lnTo>
                <a:lnTo>
                  <a:pt x="1620767" y="786323"/>
                </a:lnTo>
                <a:lnTo>
                  <a:pt x="1583545" y="805434"/>
                </a:lnTo>
                <a:lnTo>
                  <a:pt x="1540764" y="812292"/>
                </a:lnTo>
                <a:lnTo>
                  <a:pt x="134874" y="812292"/>
                </a:lnTo>
                <a:lnTo>
                  <a:pt x="92171" y="805434"/>
                </a:lnTo>
                <a:lnTo>
                  <a:pt x="55138" y="786323"/>
                </a:lnTo>
                <a:lnTo>
                  <a:pt x="25968" y="757153"/>
                </a:lnTo>
                <a:lnTo>
                  <a:pt x="6858" y="720120"/>
                </a:lnTo>
                <a:lnTo>
                  <a:pt x="0" y="677418"/>
                </a:lnTo>
                <a:lnTo>
                  <a:pt x="0" y="135636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7668259" y="5417311"/>
            <a:ext cx="11087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6230" marR="5080" indent="-304165">
              <a:lnSpc>
                <a:spcPct val="100000"/>
              </a:lnSpc>
              <a:spcBef>
                <a:spcPts val="100"/>
              </a:spcBef>
            </a:pPr>
            <a:r>
              <a:rPr dirty="0" sz="1800" spc="25">
                <a:solidFill>
                  <a:srgbClr val="FFFFFF"/>
                </a:solidFill>
                <a:latin typeface="Arial"/>
                <a:cs typeface="Arial"/>
              </a:rPr>
              <a:t>Re-submit  </a:t>
            </a:r>
            <a:r>
              <a:rPr dirty="0" sz="1800" spc="55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93230" y="4547615"/>
            <a:ext cx="1430020" cy="646430"/>
          </a:xfrm>
          <a:prstGeom prst="rect">
            <a:avLst/>
          </a:prstGeom>
          <a:ln w="38100">
            <a:solidFill>
              <a:srgbClr val="D2263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91440" marR="290830">
              <a:lnSpc>
                <a:spcPct val="100000"/>
              </a:lnSpc>
              <a:spcBef>
                <a:spcPts val="240"/>
              </a:spcBef>
            </a:pPr>
            <a:r>
              <a:rPr dirty="0" sz="1800" spc="-15">
                <a:latin typeface="Calibri"/>
                <a:cs typeface="Calibri"/>
              </a:rPr>
              <a:t>Data</a:t>
            </a:r>
            <a:r>
              <a:rPr dirty="0" sz="1800" spc="-8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errors  </a:t>
            </a:r>
            <a:r>
              <a:rPr dirty="0" sz="1800">
                <a:latin typeface="Calibri"/>
                <a:cs typeface="Calibri"/>
              </a:rPr>
              <a:t>2% </a:t>
            </a:r>
            <a:r>
              <a:rPr dirty="0" sz="1800" spc="-5">
                <a:latin typeface="Calibri"/>
                <a:cs typeface="Calibri"/>
              </a:rPr>
              <a:t>or</a:t>
            </a:r>
            <a:r>
              <a:rPr dirty="0" sz="1800" spc="-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less?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894576" y="2541270"/>
            <a:ext cx="1192530" cy="1175385"/>
          </a:xfrm>
          <a:custGeom>
            <a:avLst/>
            <a:gdLst/>
            <a:ahLst/>
            <a:cxnLst/>
            <a:rect l="l" t="t" r="r" b="b"/>
            <a:pathLst>
              <a:path w="1192529" h="1175385">
                <a:moveTo>
                  <a:pt x="215294" y="1024526"/>
                </a:moveTo>
                <a:lnTo>
                  <a:pt x="199644" y="951738"/>
                </a:lnTo>
                <a:lnTo>
                  <a:pt x="0" y="1111758"/>
                </a:lnTo>
                <a:lnTo>
                  <a:pt x="176784" y="1156905"/>
                </a:lnTo>
                <a:lnTo>
                  <a:pt x="176784" y="1034796"/>
                </a:lnTo>
                <a:lnTo>
                  <a:pt x="215294" y="1024526"/>
                </a:lnTo>
                <a:close/>
              </a:path>
              <a:path w="1192529" h="1175385">
                <a:moveTo>
                  <a:pt x="231358" y="1099236"/>
                </a:moveTo>
                <a:lnTo>
                  <a:pt x="215294" y="1024526"/>
                </a:lnTo>
                <a:lnTo>
                  <a:pt x="176784" y="1034796"/>
                </a:lnTo>
                <a:lnTo>
                  <a:pt x="195834" y="1108710"/>
                </a:lnTo>
                <a:lnTo>
                  <a:pt x="231358" y="1099236"/>
                </a:lnTo>
                <a:close/>
              </a:path>
              <a:path w="1192529" h="1175385">
                <a:moveTo>
                  <a:pt x="247650" y="1175004"/>
                </a:moveTo>
                <a:lnTo>
                  <a:pt x="231358" y="1099236"/>
                </a:lnTo>
                <a:lnTo>
                  <a:pt x="195834" y="1108710"/>
                </a:lnTo>
                <a:lnTo>
                  <a:pt x="176784" y="1034796"/>
                </a:lnTo>
                <a:lnTo>
                  <a:pt x="176784" y="1156905"/>
                </a:lnTo>
                <a:lnTo>
                  <a:pt x="247650" y="1175004"/>
                </a:lnTo>
                <a:close/>
              </a:path>
              <a:path w="1192529" h="1175385">
                <a:moveTo>
                  <a:pt x="222504" y="1058055"/>
                </a:moveTo>
                <a:lnTo>
                  <a:pt x="222504" y="1022604"/>
                </a:lnTo>
                <a:lnTo>
                  <a:pt x="215646" y="1025652"/>
                </a:lnTo>
                <a:lnTo>
                  <a:pt x="215646" y="1024432"/>
                </a:lnTo>
                <a:lnTo>
                  <a:pt x="215294" y="1024526"/>
                </a:lnTo>
                <a:lnTo>
                  <a:pt x="215646" y="1026160"/>
                </a:lnTo>
                <a:lnTo>
                  <a:pt x="215646" y="1025652"/>
                </a:lnTo>
                <a:lnTo>
                  <a:pt x="220871" y="1023039"/>
                </a:lnTo>
                <a:lnTo>
                  <a:pt x="220871" y="1050461"/>
                </a:lnTo>
                <a:lnTo>
                  <a:pt x="222504" y="1058055"/>
                </a:lnTo>
                <a:close/>
              </a:path>
              <a:path w="1192529" h="1175385">
                <a:moveTo>
                  <a:pt x="222504" y="1022604"/>
                </a:moveTo>
                <a:lnTo>
                  <a:pt x="220871" y="1023039"/>
                </a:lnTo>
                <a:lnTo>
                  <a:pt x="215646" y="1025652"/>
                </a:lnTo>
                <a:lnTo>
                  <a:pt x="222504" y="1022604"/>
                </a:lnTo>
                <a:close/>
              </a:path>
              <a:path w="1192529" h="1175385">
                <a:moveTo>
                  <a:pt x="1192530" y="76200"/>
                </a:moveTo>
                <a:lnTo>
                  <a:pt x="1191768" y="0"/>
                </a:lnTo>
                <a:lnTo>
                  <a:pt x="1177290" y="0"/>
                </a:lnTo>
                <a:lnTo>
                  <a:pt x="1162812" y="762"/>
                </a:lnTo>
                <a:lnTo>
                  <a:pt x="1116079" y="5338"/>
                </a:lnTo>
                <a:lnTo>
                  <a:pt x="1069501" y="13775"/>
                </a:lnTo>
                <a:lnTo>
                  <a:pt x="1023341" y="25893"/>
                </a:lnTo>
                <a:lnTo>
                  <a:pt x="977861" y="41518"/>
                </a:lnTo>
                <a:lnTo>
                  <a:pt x="933293" y="60487"/>
                </a:lnTo>
                <a:lnTo>
                  <a:pt x="889989" y="82578"/>
                </a:lnTo>
                <a:lnTo>
                  <a:pt x="848123" y="107659"/>
                </a:lnTo>
                <a:lnTo>
                  <a:pt x="807986" y="135540"/>
                </a:lnTo>
                <a:lnTo>
                  <a:pt x="769841" y="166043"/>
                </a:lnTo>
                <a:lnTo>
                  <a:pt x="733951" y="198992"/>
                </a:lnTo>
                <a:lnTo>
                  <a:pt x="700577" y="234210"/>
                </a:lnTo>
                <a:lnTo>
                  <a:pt x="669982" y="271520"/>
                </a:lnTo>
                <a:lnTo>
                  <a:pt x="642429" y="310746"/>
                </a:lnTo>
                <a:lnTo>
                  <a:pt x="618180" y="351711"/>
                </a:lnTo>
                <a:lnTo>
                  <a:pt x="597497" y="394237"/>
                </a:lnTo>
                <a:lnTo>
                  <a:pt x="580644" y="438150"/>
                </a:lnTo>
                <a:lnTo>
                  <a:pt x="573024" y="464820"/>
                </a:lnTo>
                <a:lnTo>
                  <a:pt x="569214" y="477773"/>
                </a:lnTo>
                <a:lnTo>
                  <a:pt x="561608" y="524616"/>
                </a:lnTo>
                <a:lnTo>
                  <a:pt x="554210" y="619072"/>
                </a:lnTo>
                <a:lnTo>
                  <a:pt x="546583" y="665602"/>
                </a:lnTo>
                <a:lnTo>
                  <a:pt x="531114" y="710946"/>
                </a:lnTo>
                <a:lnTo>
                  <a:pt x="497680" y="778601"/>
                </a:lnTo>
                <a:lnTo>
                  <a:pt x="469043" y="822165"/>
                </a:lnTo>
                <a:lnTo>
                  <a:pt x="436035" y="863311"/>
                </a:lnTo>
                <a:lnTo>
                  <a:pt x="399396" y="901611"/>
                </a:lnTo>
                <a:lnTo>
                  <a:pt x="359865" y="936639"/>
                </a:lnTo>
                <a:lnTo>
                  <a:pt x="318180" y="967968"/>
                </a:lnTo>
                <a:lnTo>
                  <a:pt x="275082" y="995172"/>
                </a:lnTo>
                <a:lnTo>
                  <a:pt x="227838" y="1019556"/>
                </a:lnTo>
                <a:lnTo>
                  <a:pt x="220871" y="1023039"/>
                </a:lnTo>
                <a:lnTo>
                  <a:pt x="222504" y="1022604"/>
                </a:lnTo>
                <a:lnTo>
                  <a:pt x="222504" y="1058055"/>
                </a:lnTo>
                <a:lnTo>
                  <a:pt x="231358" y="1099236"/>
                </a:lnTo>
                <a:lnTo>
                  <a:pt x="241554" y="1096518"/>
                </a:lnTo>
                <a:lnTo>
                  <a:pt x="243840" y="1096518"/>
                </a:lnTo>
                <a:lnTo>
                  <a:pt x="246126" y="1095756"/>
                </a:lnTo>
                <a:lnTo>
                  <a:pt x="247650" y="1094232"/>
                </a:lnTo>
                <a:lnTo>
                  <a:pt x="262128" y="1088136"/>
                </a:lnTo>
                <a:lnTo>
                  <a:pt x="288798" y="1074420"/>
                </a:lnTo>
                <a:lnTo>
                  <a:pt x="356988" y="1033596"/>
                </a:lnTo>
                <a:lnTo>
                  <a:pt x="396988" y="1004336"/>
                </a:lnTo>
                <a:lnTo>
                  <a:pt x="435114" y="972322"/>
                </a:lnTo>
                <a:lnTo>
                  <a:pt x="471011" y="937712"/>
                </a:lnTo>
                <a:lnTo>
                  <a:pt x="504324" y="900664"/>
                </a:lnTo>
                <a:lnTo>
                  <a:pt x="534698" y="861336"/>
                </a:lnTo>
                <a:lnTo>
                  <a:pt x="561781" y="819888"/>
                </a:lnTo>
                <a:lnTo>
                  <a:pt x="585216" y="776478"/>
                </a:lnTo>
                <a:lnTo>
                  <a:pt x="601980" y="737616"/>
                </a:lnTo>
                <a:lnTo>
                  <a:pt x="617801" y="691086"/>
                </a:lnTo>
                <a:lnTo>
                  <a:pt x="628650" y="643128"/>
                </a:lnTo>
                <a:lnTo>
                  <a:pt x="633658" y="591298"/>
                </a:lnTo>
                <a:lnTo>
                  <a:pt x="634241" y="567756"/>
                </a:lnTo>
                <a:lnTo>
                  <a:pt x="635266" y="543990"/>
                </a:lnTo>
                <a:lnTo>
                  <a:pt x="638556" y="518922"/>
                </a:lnTo>
                <a:lnTo>
                  <a:pt x="643128" y="496062"/>
                </a:lnTo>
                <a:lnTo>
                  <a:pt x="646176" y="485394"/>
                </a:lnTo>
                <a:lnTo>
                  <a:pt x="649224" y="473964"/>
                </a:lnTo>
                <a:lnTo>
                  <a:pt x="665365" y="429093"/>
                </a:lnTo>
                <a:lnTo>
                  <a:pt x="686287" y="385709"/>
                </a:lnTo>
                <a:lnTo>
                  <a:pt x="711595" y="344076"/>
                </a:lnTo>
                <a:lnTo>
                  <a:pt x="740890" y="304456"/>
                </a:lnTo>
                <a:lnTo>
                  <a:pt x="773776" y="267114"/>
                </a:lnTo>
                <a:lnTo>
                  <a:pt x="809857" y="232313"/>
                </a:lnTo>
                <a:lnTo>
                  <a:pt x="848734" y="200315"/>
                </a:lnTo>
                <a:lnTo>
                  <a:pt x="890012" y="171385"/>
                </a:lnTo>
                <a:lnTo>
                  <a:pt x="933323" y="145770"/>
                </a:lnTo>
                <a:lnTo>
                  <a:pt x="978181" y="123779"/>
                </a:lnTo>
                <a:lnTo>
                  <a:pt x="1024278" y="105630"/>
                </a:lnTo>
                <a:lnTo>
                  <a:pt x="1071188" y="91602"/>
                </a:lnTo>
                <a:lnTo>
                  <a:pt x="1118514" y="81958"/>
                </a:lnTo>
                <a:lnTo>
                  <a:pt x="1165860" y="76962"/>
                </a:lnTo>
                <a:lnTo>
                  <a:pt x="1177290" y="76289"/>
                </a:lnTo>
                <a:lnTo>
                  <a:pt x="1192530" y="76200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14400" y="4726685"/>
            <a:ext cx="2574925" cy="1397635"/>
          </a:xfrm>
          <a:custGeom>
            <a:avLst/>
            <a:gdLst/>
            <a:ahLst/>
            <a:cxnLst/>
            <a:rect l="l" t="t" r="r" b="b"/>
            <a:pathLst>
              <a:path w="2574925" h="1397635">
                <a:moveTo>
                  <a:pt x="2574798" y="1164336"/>
                </a:moveTo>
                <a:lnTo>
                  <a:pt x="2574798" y="233172"/>
                </a:lnTo>
                <a:lnTo>
                  <a:pt x="2570093" y="186179"/>
                </a:lnTo>
                <a:lnTo>
                  <a:pt x="2556593" y="142410"/>
                </a:lnTo>
                <a:lnTo>
                  <a:pt x="2535217" y="102803"/>
                </a:lnTo>
                <a:lnTo>
                  <a:pt x="2506884" y="68294"/>
                </a:lnTo>
                <a:lnTo>
                  <a:pt x="2472515" y="39821"/>
                </a:lnTo>
                <a:lnTo>
                  <a:pt x="2433030" y="18323"/>
                </a:lnTo>
                <a:lnTo>
                  <a:pt x="2389347" y="4737"/>
                </a:lnTo>
                <a:lnTo>
                  <a:pt x="2342388" y="0"/>
                </a:lnTo>
                <a:lnTo>
                  <a:pt x="233172" y="0"/>
                </a:lnTo>
                <a:lnTo>
                  <a:pt x="186179" y="4737"/>
                </a:lnTo>
                <a:lnTo>
                  <a:pt x="142410" y="18323"/>
                </a:lnTo>
                <a:lnTo>
                  <a:pt x="102803" y="39821"/>
                </a:lnTo>
                <a:lnTo>
                  <a:pt x="68294" y="68294"/>
                </a:lnTo>
                <a:lnTo>
                  <a:pt x="39821" y="102803"/>
                </a:lnTo>
                <a:lnTo>
                  <a:pt x="18323" y="142410"/>
                </a:lnTo>
                <a:lnTo>
                  <a:pt x="4737" y="186179"/>
                </a:lnTo>
                <a:lnTo>
                  <a:pt x="0" y="233172"/>
                </a:lnTo>
                <a:lnTo>
                  <a:pt x="0" y="1164336"/>
                </a:lnTo>
                <a:lnTo>
                  <a:pt x="4737" y="1211328"/>
                </a:lnTo>
                <a:lnTo>
                  <a:pt x="18323" y="1255097"/>
                </a:lnTo>
                <a:lnTo>
                  <a:pt x="39821" y="1294704"/>
                </a:lnTo>
                <a:lnTo>
                  <a:pt x="68294" y="1329213"/>
                </a:lnTo>
                <a:lnTo>
                  <a:pt x="102803" y="1357686"/>
                </a:lnTo>
                <a:lnTo>
                  <a:pt x="142410" y="1379184"/>
                </a:lnTo>
                <a:lnTo>
                  <a:pt x="186179" y="1392770"/>
                </a:lnTo>
                <a:lnTo>
                  <a:pt x="233172" y="1397508"/>
                </a:lnTo>
                <a:lnTo>
                  <a:pt x="2342388" y="1397508"/>
                </a:lnTo>
                <a:lnTo>
                  <a:pt x="2389347" y="1392770"/>
                </a:lnTo>
                <a:lnTo>
                  <a:pt x="2433030" y="1379184"/>
                </a:lnTo>
                <a:lnTo>
                  <a:pt x="2472515" y="1357686"/>
                </a:lnTo>
                <a:lnTo>
                  <a:pt x="2506884" y="1329213"/>
                </a:lnTo>
                <a:lnTo>
                  <a:pt x="2535217" y="1294704"/>
                </a:lnTo>
                <a:lnTo>
                  <a:pt x="2556593" y="1255097"/>
                </a:lnTo>
                <a:lnTo>
                  <a:pt x="2570093" y="1211328"/>
                </a:lnTo>
                <a:lnTo>
                  <a:pt x="2574798" y="1164336"/>
                </a:lnTo>
                <a:close/>
              </a:path>
            </a:pathLst>
          </a:custGeom>
          <a:solidFill>
            <a:srgbClr val="E877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14400" y="4726685"/>
            <a:ext cx="2574925" cy="1397635"/>
          </a:xfrm>
          <a:custGeom>
            <a:avLst/>
            <a:gdLst/>
            <a:ahLst/>
            <a:cxnLst/>
            <a:rect l="l" t="t" r="r" b="b"/>
            <a:pathLst>
              <a:path w="2574925" h="1397635">
                <a:moveTo>
                  <a:pt x="0" y="233172"/>
                </a:moveTo>
                <a:lnTo>
                  <a:pt x="4737" y="186179"/>
                </a:lnTo>
                <a:lnTo>
                  <a:pt x="18323" y="142410"/>
                </a:lnTo>
                <a:lnTo>
                  <a:pt x="39821" y="102803"/>
                </a:lnTo>
                <a:lnTo>
                  <a:pt x="68294" y="68294"/>
                </a:lnTo>
                <a:lnTo>
                  <a:pt x="102803" y="39821"/>
                </a:lnTo>
                <a:lnTo>
                  <a:pt x="142410" y="18323"/>
                </a:lnTo>
                <a:lnTo>
                  <a:pt x="186179" y="4737"/>
                </a:lnTo>
                <a:lnTo>
                  <a:pt x="233172" y="0"/>
                </a:lnTo>
                <a:lnTo>
                  <a:pt x="2342388" y="0"/>
                </a:lnTo>
                <a:lnTo>
                  <a:pt x="2389347" y="4737"/>
                </a:lnTo>
                <a:lnTo>
                  <a:pt x="2433030" y="18323"/>
                </a:lnTo>
                <a:lnTo>
                  <a:pt x="2472515" y="39821"/>
                </a:lnTo>
                <a:lnTo>
                  <a:pt x="2506884" y="68294"/>
                </a:lnTo>
                <a:lnTo>
                  <a:pt x="2535217" y="102803"/>
                </a:lnTo>
                <a:lnTo>
                  <a:pt x="2556593" y="142410"/>
                </a:lnTo>
                <a:lnTo>
                  <a:pt x="2570093" y="186179"/>
                </a:lnTo>
                <a:lnTo>
                  <a:pt x="2574798" y="233172"/>
                </a:lnTo>
                <a:lnTo>
                  <a:pt x="2574798" y="1164336"/>
                </a:lnTo>
                <a:lnTo>
                  <a:pt x="2570093" y="1211328"/>
                </a:lnTo>
                <a:lnTo>
                  <a:pt x="2556593" y="1255097"/>
                </a:lnTo>
                <a:lnTo>
                  <a:pt x="2535217" y="1294704"/>
                </a:lnTo>
                <a:lnTo>
                  <a:pt x="2506884" y="1329213"/>
                </a:lnTo>
                <a:lnTo>
                  <a:pt x="2472515" y="1357686"/>
                </a:lnTo>
                <a:lnTo>
                  <a:pt x="2433030" y="1379184"/>
                </a:lnTo>
                <a:lnTo>
                  <a:pt x="2389347" y="1392770"/>
                </a:lnTo>
                <a:lnTo>
                  <a:pt x="2342388" y="1397508"/>
                </a:lnTo>
                <a:lnTo>
                  <a:pt x="233172" y="1397508"/>
                </a:lnTo>
                <a:lnTo>
                  <a:pt x="186179" y="1392770"/>
                </a:lnTo>
                <a:lnTo>
                  <a:pt x="142410" y="1379184"/>
                </a:lnTo>
                <a:lnTo>
                  <a:pt x="102803" y="1357686"/>
                </a:lnTo>
                <a:lnTo>
                  <a:pt x="68294" y="1329213"/>
                </a:lnTo>
                <a:lnTo>
                  <a:pt x="39821" y="1294704"/>
                </a:lnTo>
                <a:lnTo>
                  <a:pt x="18323" y="1255097"/>
                </a:lnTo>
                <a:lnTo>
                  <a:pt x="4737" y="1211328"/>
                </a:lnTo>
                <a:lnTo>
                  <a:pt x="0" y="1164336"/>
                </a:lnTo>
                <a:lnTo>
                  <a:pt x="0" y="233172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084580" y="4851145"/>
            <a:ext cx="223456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Process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40">
                <a:latin typeface="Arial"/>
                <a:cs typeface="Arial"/>
              </a:rPr>
              <a:t>data.</a:t>
            </a:r>
            <a:endParaRPr sz="18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Send </a:t>
            </a:r>
            <a:r>
              <a:rPr dirty="0" sz="1800" spc="105">
                <a:latin typeface="Arial"/>
                <a:cs typeface="Arial"/>
              </a:rPr>
              <a:t>out</a:t>
            </a:r>
            <a:r>
              <a:rPr dirty="0" sz="1800" spc="-170">
                <a:latin typeface="Arial"/>
                <a:cs typeface="Arial"/>
              </a:rPr>
              <a:t> </a:t>
            </a:r>
            <a:r>
              <a:rPr dirty="0" sz="1800" spc="40">
                <a:latin typeface="Arial"/>
                <a:cs typeface="Arial"/>
              </a:rPr>
              <a:t>Verification  </a:t>
            </a:r>
            <a:r>
              <a:rPr dirty="0" sz="1800" spc="60">
                <a:latin typeface="Arial"/>
                <a:cs typeface="Arial"/>
              </a:rPr>
              <a:t>reports.</a:t>
            </a:r>
            <a:endParaRPr sz="18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30">
                <a:latin typeface="Arial"/>
                <a:cs typeface="Arial"/>
              </a:rPr>
              <a:t>Release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40">
                <a:latin typeface="Arial"/>
                <a:cs typeface="Arial"/>
              </a:rPr>
              <a:t>data.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419600" y="5193791"/>
            <a:ext cx="1939289" cy="929640"/>
          </a:xfrm>
          <a:custGeom>
            <a:avLst/>
            <a:gdLst/>
            <a:ahLst/>
            <a:cxnLst/>
            <a:rect l="l" t="t" r="r" b="b"/>
            <a:pathLst>
              <a:path w="1939289" h="929639">
                <a:moveTo>
                  <a:pt x="1939289" y="774954"/>
                </a:moveTo>
                <a:lnTo>
                  <a:pt x="1939289" y="154685"/>
                </a:lnTo>
                <a:lnTo>
                  <a:pt x="1931389" y="105826"/>
                </a:lnTo>
                <a:lnTo>
                  <a:pt x="1909370" y="63367"/>
                </a:lnTo>
                <a:lnTo>
                  <a:pt x="1875757" y="29870"/>
                </a:lnTo>
                <a:lnTo>
                  <a:pt x="1833073" y="7894"/>
                </a:lnTo>
                <a:lnTo>
                  <a:pt x="1783842" y="0"/>
                </a:lnTo>
                <a:lnTo>
                  <a:pt x="155448" y="0"/>
                </a:lnTo>
                <a:lnTo>
                  <a:pt x="106509" y="7894"/>
                </a:lnTo>
                <a:lnTo>
                  <a:pt x="63861" y="29870"/>
                </a:lnTo>
                <a:lnTo>
                  <a:pt x="30138" y="63367"/>
                </a:lnTo>
                <a:lnTo>
                  <a:pt x="7973" y="105826"/>
                </a:lnTo>
                <a:lnTo>
                  <a:pt x="0" y="154686"/>
                </a:lnTo>
                <a:lnTo>
                  <a:pt x="0" y="774954"/>
                </a:lnTo>
                <a:lnTo>
                  <a:pt x="7973" y="823813"/>
                </a:lnTo>
                <a:lnTo>
                  <a:pt x="30138" y="866272"/>
                </a:lnTo>
                <a:lnTo>
                  <a:pt x="63861" y="899769"/>
                </a:lnTo>
                <a:lnTo>
                  <a:pt x="106509" y="921745"/>
                </a:lnTo>
                <a:lnTo>
                  <a:pt x="155448" y="929640"/>
                </a:lnTo>
                <a:lnTo>
                  <a:pt x="1783842" y="929640"/>
                </a:lnTo>
                <a:lnTo>
                  <a:pt x="1833073" y="921745"/>
                </a:lnTo>
                <a:lnTo>
                  <a:pt x="1875757" y="899769"/>
                </a:lnTo>
                <a:lnTo>
                  <a:pt x="1909370" y="866272"/>
                </a:lnTo>
                <a:lnTo>
                  <a:pt x="1931389" y="823813"/>
                </a:lnTo>
                <a:lnTo>
                  <a:pt x="1939289" y="774954"/>
                </a:lnTo>
                <a:close/>
              </a:path>
            </a:pathLst>
          </a:custGeom>
          <a:solidFill>
            <a:srgbClr val="7578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419600" y="5193791"/>
            <a:ext cx="1939289" cy="929640"/>
          </a:xfrm>
          <a:custGeom>
            <a:avLst/>
            <a:gdLst/>
            <a:ahLst/>
            <a:cxnLst/>
            <a:rect l="l" t="t" r="r" b="b"/>
            <a:pathLst>
              <a:path w="1939289" h="929639">
                <a:moveTo>
                  <a:pt x="0" y="154686"/>
                </a:moveTo>
                <a:lnTo>
                  <a:pt x="7973" y="105826"/>
                </a:lnTo>
                <a:lnTo>
                  <a:pt x="30138" y="63367"/>
                </a:lnTo>
                <a:lnTo>
                  <a:pt x="63861" y="29870"/>
                </a:lnTo>
                <a:lnTo>
                  <a:pt x="106509" y="7894"/>
                </a:lnTo>
                <a:lnTo>
                  <a:pt x="155448" y="0"/>
                </a:lnTo>
                <a:lnTo>
                  <a:pt x="1783842" y="0"/>
                </a:lnTo>
                <a:lnTo>
                  <a:pt x="1833073" y="7894"/>
                </a:lnTo>
                <a:lnTo>
                  <a:pt x="1875757" y="29870"/>
                </a:lnTo>
                <a:lnTo>
                  <a:pt x="1909370" y="63367"/>
                </a:lnTo>
                <a:lnTo>
                  <a:pt x="1931389" y="105826"/>
                </a:lnTo>
                <a:lnTo>
                  <a:pt x="1939289" y="154685"/>
                </a:lnTo>
                <a:lnTo>
                  <a:pt x="1939289" y="774954"/>
                </a:lnTo>
                <a:lnTo>
                  <a:pt x="1931389" y="823813"/>
                </a:lnTo>
                <a:lnTo>
                  <a:pt x="1909370" y="866272"/>
                </a:lnTo>
                <a:lnTo>
                  <a:pt x="1875757" y="899769"/>
                </a:lnTo>
                <a:lnTo>
                  <a:pt x="1833073" y="921745"/>
                </a:lnTo>
                <a:lnTo>
                  <a:pt x="1783842" y="929640"/>
                </a:lnTo>
                <a:lnTo>
                  <a:pt x="155448" y="929640"/>
                </a:lnTo>
                <a:lnTo>
                  <a:pt x="106509" y="921745"/>
                </a:lnTo>
                <a:lnTo>
                  <a:pt x="63861" y="899769"/>
                </a:lnTo>
                <a:lnTo>
                  <a:pt x="30138" y="866272"/>
                </a:lnTo>
                <a:lnTo>
                  <a:pt x="7973" y="823813"/>
                </a:lnTo>
                <a:lnTo>
                  <a:pt x="0" y="774954"/>
                </a:lnTo>
                <a:lnTo>
                  <a:pt x="0" y="154686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614173" y="5245100"/>
            <a:ext cx="1551305" cy="802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  <a:spcBef>
                <a:spcPts val="95"/>
              </a:spcBef>
            </a:pPr>
            <a:r>
              <a:rPr dirty="0" sz="1700" spc="-50">
                <a:solidFill>
                  <a:srgbClr val="FFFFFF"/>
                </a:solidFill>
                <a:latin typeface="Arial"/>
                <a:cs typeface="Arial"/>
              </a:rPr>
              <a:t>THA 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processes  </a:t>
            </a:r>
            <a:r>
              <a:rPr dirty="0" sz="1700" spc="60">
                <a:solidFill>
                  <a:srgbClr val="FFFFFF"/>
                </a:solidFill>
                <a:latin typeface="Arial"/>
                <a:cs typeface="Arial"/>
              </a:rPr>
              <a:t>and submits</a:t>
            </a:r>
            <a:r>
              <a:rPr dirty="0" sz="1700" spc="-2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25">
                <a:solidFill>
                  <a:srgbClr val="FFFFFF"/>
                </a:solidFill>
                <a:latin typeface="Arial"/>
                <a:cs typeface="Arial"/>
              </a:rPr>
              <a:t>all  </a:t>
            </a:r>
            <a:r>
              <a:rPr dirty="0" sz="1700" spc="55">
                <a:solidFill>
                  <a:srgbClr val="FFFFFF"/>
                </a:solidFill>
                <a:latin typeface="Arial"/>
                <a:cs typeface="Arial"/>
              </a:rPr>
              <a:t>data </a:t>
            </a:r>
            <a:r>
              <a:rPr dirty="0" sz="1700" spc="1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70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30">
                <a:solidFill>
                  <a:srgbClr val="FFFFFF"/>
                </a:solidFill>
                <a:latin typeface="Arial"/>
                <a:cs typeface="Arial"/>
              </a:rPr>
              <a:t>TDH</a:t>
            </a:r>
            <a:endParaRPr sz="17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314194" y="1703832"/>
            <a:ext cx="737235" cy="855980"/>
          </a:xfrm>
          <a:custGeom>
            <a:avLst/>
            <a:gdLst/>
            <a:ahLst/>
            <a:cxnLst/>
            <a:rect l="l" t="t" r="r" b="b"/>
            <a:pathLst>
              <a:path w="737235" h="855980">
                <a:moveTo>
                  <a:pt x="736854" y="733044"/>
                </a:moveTo>
                <a:lnTo>
                  <a:pt x="736854" y="122682"/>
                </a:lnTo>
                <a:lnTo>
                  <a:pt x="727221" y="74902"/>
                </a:lnTo>
                <a:lnTo>
                  <a:pt x="700944" y="35909"/>
                </a:lnTo>
                <a:lnTo>
                  <a:pt x="661951" y="9632"/>
                </a:lnTo>
                <a:lnTo>
                  <a:pt x="614172" y="0"/>
                </a:lnTo>
                <a:lnTo>
                  <a:pt x="122682" y="0"/>
                </a:lnTo>
                <a:lnTo>
                  <a:pt x="74902" y="9632"/>
                </a:lnTo>
                <a:lnTo>
                  <a:pt x="35909" y="35909"/>
                </a:lnTo>
                <a:lnTo>
                  <a:pt x="9632" y="74902"/>
                </a:lnTo>
                <a:lnTo>
                  <a:pt x="0" y="122682"/>
                </a:lnTo>
                <a:lnTo>
                  <a:pt x="0" y="733044"/>
                </a:lnTo>
                <a:lnTo>
                  <a:pt x="9632" y="780823"/>
                </a:lnTo>
                <a:lnTo>
                  <a:pt x="35909" y="819816"/>
                </a:lnTo>
                <a:lnTo>
                  <a:pt x="74902" y="846093"/>
                </a:lnTo>
                <a:lnTo>
                  <a:pt x="122682" y="855726"/>
                </a:lnTo>
                <a:lnTo>
                  <a:pt x="614172" y="855726"/>
                </a:lnTo>
                <a:lnTo>
                  <a:pt x="661951" y="846093"/>
                </a:lnTo>
                <a:lnTo>
                  <a:pt x="700944" y="819816"/>
                </a:lnTo>
                <a:lnTo>
                  <a:pt x="727221" y="780823"/>
                </a:lnTo>
                <a:lnTo>
                  <a:pt x="736854" y="733044"/>
                </a:lnTo>
                <a:close/>
              </a:path>
            </a:pathLst>
          </a:custGeom>
          <a:solidFill>
            <a:srgbClr val="2DCC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14194" y="1703832"/>
            <a:ext cx="737235" cy="855980"/>
          </a:xfrm>
          <a:custGeom>
            <a:avLst/>
            <a:gdLst/>
            <a:ahLst/>
            <a:cxnLst/>
            <a:rect l="l" t="t" r="r" b="b"/>
            <a:pathLst>
              <a:path w="737235" h="855980">
                <a:moveTo>
                  <a:pt x="0" y="122682"/>
                </a:moveTo>
                <a:lnTo>
                  <a:pt x="9632" y="74902"/>
                </a:lnTo>
                <a:lnTo>
                  <a:pt x="35909" y="35909"/>
                </a:lnTo>
                <a:lnTo>
                  <a:pt x="74902" y="9632"/>
                </a:lnTo>
                <a:lnTo>
                  <a:pt x="122682" y="0"/>
                </a:lnTo>
                <a:lnTo>
                  <a:pt x="614172" y="0"/>
                </a:lnTo>
                <a:lnTo>
                  <a:pt x="661951" y="9632"/>
                </a:lnTo>
                <a:lnTo>
                  <a:pt x="700944" y="35909"/>
                </a:lnTo>
                <a:lnTo>
                  <a:pt x="727221" y="74902"/>
                </a:lnTo>
                <a:lnTo>
                  <a:pt x="736854" y="122682"/>
                </a:lnTo>
                <a:lnTo>
                  <a:pt x="736854" y="733044"/>
                </a:lnTo>
                <a:lnTo>
                  <a:pt x="727221" y="780823"/>
                </a:lnTo>
                <a:lnTo>
                  <a:pt x="700944" y="819816"/>
                </a:lnTo>
                <a:lnTo>
                  <a:pt x="661951" y="846093"/>
                </a:lnTo>
                <a:lnTo>
                  <a:pt x="614172" y="855726"/>
                </a:lnTo>
                <a:lnTo>
                  <a:pt x="122682" y="855726"/>
                </a:lnTo>
                <a:lnTo>
                  <a:pt x="74902" y="846093"/>
                </a:lnTo>
                <a:lnTo>
                  <a:pt x="35909" y="819816"/>
                </a:lnTo>
                <a:lnTo>
                  <a:pt x="9632" y="780823"/>
                </a:lnTo>
                <a:lnTo>
                  <a:pt x="0" y="733044"/>
                </a:lnTo>
                <a:lnTo>
                  <a:pt x="0" y="122682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438654" y="1968500"/>
            <a:ext cx="4876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Arial"/>
                <a:cs typeface="Arial"/>
              </a:rPr>
              <a:t>TDH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135879" y="1975866"/>
            <a:ext cx="303530" cy="311785"/>
          </a:xfrm>
          <a:custGeom>
            <a:avLst/>
            <a:gdLst/>
            <a:ahLst/>
            <a:cxnLst/>
            <a:rect l="l" t="t" r="r" b="b"/>
            <a:pathLst>
              <a:path w="303529" h="311785">
                <a:moveTo>
                  <a:pt x="151638" y="233934"/>
                </a:moveTo>
                <a:lnTo>
                  <a:pt x="151638" y="77724"/>
                </a:lnTo>
                <a:lnTo>
                  <a:pt x="0" y="77724"/>
                </a:lnTo>
                <a:lnTo>
                  <a:pt x="0" y="233934"/>
                </a:lnTo>
                <a:lnTo>
                  <a:pt x="151638" y="233934"/>
                </a:lnTo>
                <a:close/>
              </a:path>
              <a:path w="303529" h="311785">
                <a:moveTo>
                  <a:pt x="303276" y="156210"/>
                </a:moveTo>
                <a:lnTo>
                  <a:pt x="151638" y="0"/>
                </a:lnTo>
                <a:lnTo>
                  <a:pt x="151638" y="311658"/>
                </a:lnTo>
                <a:lnTo>
                  <a:pt x="303276" y="156210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135879" y="1975866"/>
            <a:ext cx="303530" cy="311785"/>
          </a:xfrm>
          <a:custGeom>
            <a:avLst/>
            <a:gdLst/>
            <a:ahLst/>
            <a:cxnLst/>
            <a:rect l="l" t="t" r="r" b="b"/>
            <a:pathLst>
              <a:path w="303529" h="311785">
                <a:moveTo>
                  <a:pt x="0" y="77724"/>
                </a:moveTo>
                <a:lnTo>
                  <a:pt x="151638" y="77724"/>
                </a:lnTo>
                <a:lnTo>
                  <a:pt x="151638" y="0"/>
                </a:lnTo>
                <a:lnTo>
                  <a:pt x="303276" y="156210"/>
                </a:lnTo>
                <a:lnTo>
                  <a:pt x="151638" y="311658"/>
                </a:lnTo>
                <a:lnTo>
                  <a:pt x="151638" y="233934"/>
                </a:lnTo>
                <a:lnTo>
                  <a:pt x="0" y="233934"/>
                </a:lnTo>
                <a:lnTo>
                  <a:pt x="0" y="77724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205471" y="2011679"/>
            <a:ext cx="303530" cy="311785"/>
          </a:xfrm>
          <a:custGeom>
            <a:avLst/>
            <a:gdLst/>
            <a:ahLst/>
            <a:cxnLst/>
            <a:rect l="l" t="t" r="r" b="b"/>
            <a:pathLst>
              <a:path w="303529" h="311785">
                <a:moveTo>
                  <a:pt x="151638" y="233934"/>
                </a:moveTo>
                <a:lnTo>
                  <a:pt x="151638" y="77724"/>
                </a:lnTo>
                <a:lnTo>
                  <a:pt x="0" y="77724"/>
                </a:lnTo>
                <a:lnTo>
                  <a:pt x="0" y="233934"/>
                </a:lnTo>
                <a:lnTo>
                  <a:pt x="151638" y="233934"/>
                </a:lnTo>
                <a:close/>
              </a:path>
              <a:path w="303529" h="311785">
                <a:moveTo>
                  <a:pt x="303276" y="155448"/>
                </a:moveTo>
                <a:lnTo>
                  <a:pt x="151638" y="0"/>
                </a:lnTo>
                <a:lnTo>
                  <a:pt x="151638" y="311658"/>
                </a:lnTo>
                <a:lnTo>
                  <a:pt x="303276" y="155448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205471" y="2011679"/>
            <a:ext cx="303530" cy="311785"/>
          </a:xfrm>
          <a:custGeom>
            <a:avLst/>
            <a:gdLst/>
            <a:ahLst/>
            <a:cxnLst/>
            <a:rect l="l" t="t" r="r" b="b"/>
            <a:pathLst>
              <a:path w="303529" h="311785">
                <a:moveTo>
                  <a:pt x="0" y="77724"/>
                </a:moveTo>
                <a:lnTo>
                  <a:pt x="151638" y="77724"/>
                </a:lnTo>
                <a:lnTo>
                  <a:pt x="151638" y="0"/>
                </a:lnTo>
                <a:lnTo>
                  <a:pt x="303276" y="155448"/>
                </a:lnTo>
                <a:lnTo>
                  <a:pt x="151638" y="311658"/>
                </a:lnTo>
                <a:lnTo>
                  <a:pt x="151638" y="233934"/>
                </a:lnTo>
                <a:lnTo>
                  <a:pt x="0" y="233934"/>
                </a:lnTo>
                <a:lnTo>
                  <a:pt x="0" y="77724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94966" y="3585209"/>
            <a:ext cx="855344" cy="855980"/>
          </a:xfrm>
          <a:custGeom>
            <a:avLst/>
            <a:gdLst/>
            <a:ahLst/>
            <a:cxnLst/>
            <a:rect l="l" t="t" r="r" b="b"/>
            <a:pathLst>
              <a:path w="855344" h="855979">
                <a:moveTo>
                  <a:pt x="854963" y="713232"/>
                </a:moveTo>
                <a:lnTo>
                  <a:pt x="854963" y="142494"/>
                </a:lnTo>
                <a:lnTo>
                  <a:pt x="847679" y="97243"/>
                </a:lnTo>
                <a:lnTo>
                  <a:pt x="827410" y="58100"/>
                </a:lnTo>
                <a:lnTo>
                  <a:pt x="796533" y="27334"/>
                </a:lnTo>
                <a:lnTo>
                  <a:pt x="757427" y="7211"/>
                </a:lnTo>
                <a:lnTo>
                  <a:pt x="712470" y="0"/>
                </a:lnTo>
                <a:lnTo>
                  <a:pt x="142494" y="0"/>
                </a:lnTo>
                <a:lnTo>
                  <a:pt x="97535" y="7211"/>
                </a:lnTo>
                <a:lnTo>
                  <a:pt x="58430" y="27334"/>
                </a:lnTo>
                <a:lnTo>
                  <a:pt x="27553" y="58100"/>
                </a:lnTo>
                <a:lnTo>
                  <a:pt x="7284" y="97243"/>
                </a:lnTo>
                <a:lnTo>
                  <a:pt x="0" y="142494"/>
                </a:lnTo>
                <a:lnTo>
                  <a:pt x="0" y="713232"/>
                </a:lnTo>
                <a:lnTo>
                  <a:pt x="7284" y="758190"/>
                </a:lnTo>
                <a:lnTo>
                  <a:pt x="27553" y="797295"/>
                </a:lnTo>
                <a:lnTo>
                  <a:pt x="58430" y="828172"/>
                </a:lnTo>
                <a:lnTo>
                  <a:pt x="97536" y="848441"/>
                </a:lnTo>
                <a:lnTo>
                  <a:pt x="142494" y="855726"/>
                </a:lnTo>
                <a:lnTo>
                  <a:pt x="712470" y="855726"/>
                </a:lnTo>
                <a:lnTo>
                  <a:pt x="757427" y="848441"/>
                </a:lnTo>
                <a:lnTo>
                  <a:pt x="796533" y="828172"/>
                </a:lnTo>
                <a:lnTo>
                  <a:pt x="827410" y="797295"/>
                </a:lnTo>
                <a:lnTo>
                  <a:pt x="847679" y="758190"/>
                </a:lnTo>
                <a:lnTo>
                  <a:pt x="854963" y="713232"/>
                </a:lnTo>
                <a:close/>
              </a:path>
            </a:pathLst>
          </a:custGeom>
          <a:solidFill>
            <a:srgbClr val="D2D7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394966" y="3585209"/>
            <a:ext cx="855344" cy="855980"/>
          </a:xfrm>
          <a:custGeom>
            <a:avLst/>
            <a:gdLst/>
            <a:ahLst/>
            <a:cxnLst/>
            <a:rect l="l" t="t" r="r" b="b"/>
            <a:pathLst>
              <a:path w="855344" h="855979">
                <a:moveTo>
                  <a:pt x="0" y="142494"/>
                </a:moveTo>
                <a:lnTo>
                  <a:pt x="7284" y="97243"/>
                </a:lnTo>
                <a:lnTo>
                  <a:pt x="27553" y="58100"/>
                </a:lnTo>
                <a:lnTo>
                  <a:pt x="58430" y="27334"/>
                </a:lnTo>
                <a:lnTo>
                  <a:pt x="97536" y="7211"/>
                </a:lnTo>
                <a:lnTo>
                  <a:pt x="142494" y="0"/>
                </a:lnTo>
                <a:lnTo>
                  <a:pt x="712470" y="0"/>
                </a:lnTo>
                <a:lnTo>
                  <a:pt x="757428" y="7211"/>
                </a:lnTo>
                <a:lnTo>
                  <a:pt x="796533" y="27334"/>
                </a:lnTo>
                <a:lnTo>
                  <a:pt x="827410" y="58100"/>
                </a:lnTo>
                <a:lnTo>
                  <a:pt x="847679" y="97243"/>
                </a:lnTo>
                <a:lnTo>
                  <a:pt x="854963" y="142494"/>
                </a:lnTo>
                <a:lnTo>
                  <a:pt x="854963" y="713232"/>
                </a:lnTo>
                <a:lnTo>
                  <a:pt x="847679" y="758190"/>
                </a:lnTo>
                <a:lnTo>
                  <a:pt x="827410" y="797295"/>
                </a:lnTo>
                <a:lnTo>
                  <a:pt x="796533" y="828172"/>
                </a:lnTo>
                <a:lnTo>
                  <a:pt x="757427" y="848441"/>
                </a:lnTo>
                <a:lnTo>
                  <a:pt x="712470" y="855726"/>
                </a:lnTo>
                <a:lnTo>
                  <a:pt x="142494" y="855726"/>
                </a:lnTo>
                <a:lnTo>
                  <a:pt x="97536" y="848441"/>
                </a:lnTo>
                <a:lnTo>
                  <a:pt x="58430" y="828172"/>
                </a:lnTo>
                <a:lnTo>
                  <a:pt x="27553" y="797295"/>
                </a:lnTo>
                <a:lnTo>
                  <a:pt x="7284" y="758190"/>
                </a:lnTo>
                <a:lnTo>
                  <a:pt x="0" y="713232"/>
                </a:lnTo>
                <a:lnTo>
                  <a:pt x="0" y="142494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2590292" y="3849878"/>
            <a:ext cx="4648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5">
                <a:latin typeface="Arial"/>
                <a:cs typeface="Arial"/>
              </a:rPr>
              <a:t>THA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395471" y="3861053"/>
            <a:ext cx="298450" cy="314325"/>
          </a:xfrm>
          <a:custGeom>
            <a:avLst/>
            <a:gdLst/>
            <a:ahLst/>
            <a:cxnLst/>
            <a:rect l="l" t="t" r="r" b="b"/>
            <a:pathLst>
              <a:path w="298450" h="314325">
                <a:moveTo>
                  <a:pt x="148590" y="235458"/>
                </a:moveTo>
                <a:lnTo>
                  <a:pt x="148590" y="78486"/>
                </a:lnTo>
                <a:lnTo>
                  <a:pt x="0" y="78486"/>
                </a:lnTo>
                <a:lnTo>
                  <a:pt x="0" y="235458"/>
                </a:lnTo>
                <a:lnTo>
                  <a:pt x="148590" y="235458"/>
                </a:lnTo>
                <a:close/>
              </a:path>
              <a:path w="298450" h="314325">
                <a:moveTo>
                  <a:pt x="297942" y="156972"/>
                </a:moveTo>
                <a:lnTo>
                  <a:pt x="148590" y="0"/>
                </a:lnTo>
                <a:lnTo>
                  <a:pt x="148590" y="313944"/>
                </a:lnTo>
                <a:lnTo>
                  <a:pt x="297942" y="156972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395471" y="3861053"/>
            <a:ext cx="298450" cy="314325"/>
          </a:xfrm>
          <a:custGeom>
            <a:avLst/>
            <a:gdLst/>
            <a:ahLst/>
            <a:cxnLst/>
            <a:rect l="l" t="t" r="r" b="b"/>
            <a:pathLst>
              <a:path w="298450" h="314325">
                <a:moveTo>
                  <a:pt x="0" y="78486"/>
                </a:moveTo>
                <a:lnTo>
                  <a:pt x="148590" y="78486"/>
                </a:lnTo>
                <a:lnTo>
                  <a:pt x="148590" y="0"/>
                </a:lnTo>
                <a:lnTo>
                  <a:pt x="297942" y="156972"/>
                </a:lnTo>
                <a:lnTo>
                  <a:pt x="148590" y="313944"/>
                </a:lnTo>
                <a:lnTo>
                  <a:pt x="148590" y="235458"/>
                </a:lnTo>
                <a:lnTo>
                  <a:pt x="0" y="235458"/>
                </a:lnTo>
                <a:lnTo>
                  <a:pt x="0" y="78486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7684007" y="2855214"/>
            <a:ext cx="978535" cy="368935"/>
          </a:xfrm>
          <a:prstGeom prst="rect">
            <a:avLst/>
          </a:prstGeom>
          <a:ln w="38100">
            <a:solidFill>
              <a:srgbClr val="D2263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104775">
              <a:lnSpc>
                <a:spcPct val="100000"/>
              </a:lnSpc>
              <a:spcBef>
                <a:spcPts val="250"/>
              </a:spcBef>
            </a:pPr>
            <a:r>
              <a:rPr dirty="0" sz="1800" spc="-114">
                <a:latin typeface="Arial"/>
                <a:cs typeface="Arial"/>
              </a:rPr>
              <a:t>MERGE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696961" y="3853434"/>
            <a:ext cx="298450" cy="314960"/>
          </a:xfrm>
          <a:custGeom>
            <a:avLst/>
            <a:gdLst/>
            <a:ahLst/>
            <a:cxnLst/>
            <a:rect l="l" t="t" r="r" b="b"/>
            <a:pathLst>
              <a:path w="298450" h="314960">
                <a:moveTo>
                  <a:pt x="148590" y="236220"/>
                </a:moveTo>
                <a:lnTo>
                  <a:pt x="148590" y="78486"/>
                </a:lnTo>
                <a:lnTo>
                  <a:pt x="0" y="78486"/>
                </a:lnTo>
                <a:lnTo>
                  <a:pt x="0" y="236220"/>
                </a:lnTo>
                <a:lnTo>
                  <a:pt x="148590" y="236220"/>
                </a:lnTo>
                <a:close/>
              </a:path>
              <a:path w="298450" h="314960">
                <a:moveTo>
                  <a:pt x="297942" y="156972"/>
                </a:moveTo>
                <a:lnTo>
                  <a:pt x="148590" y="0"/>
                </a:lnTo>
                <a:lnTo>
                  <a:pt x="148590" y="314706"/>
                </a:lnTo>
                <a:lnTo>
                  <a:pt x="297942" y="156972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696961" y="3853434"/>
            <a:ext cx="298450" cy="314960"/>
          </a:xfrm>
          <a:custGeom>
            <a:avLst/>
            <a:gdLst/>
            <a:ahLst/>
            <a:cxnLst/>
            <a:rect l="l" t="t" r="r" b="b"/>
            <a:pathLst>
              <a:path w="298450" h="314960">
                <a:moveTo>
                  <a:pt x="0" y="78486"/>
                </a:moveTo>
                <a:lnTo>
                  <a:pt x="148590" y="78486"/>
                </a:lnTo>
                <a:lnTo>
                  <a:pt x="148590" y="0"/>
                </a:lnTo>
                <a:lnTo>
                  <a:pt x="297942" y="156972"/>
                </a:lnTo>
                <a:lnTo>
                  <a:pt x="148590" y="314706"/>
                </a:lnTo>
                <a:lnTo>
                  <a:pt x="148590" y="236220"/>
                </a:lnTo>
                <a:lnTo>
                  <a:pt x="0" y="236220"/>
                </a:lnTo>
                <a:lnTo>
                  <a:pt x="0" y="78486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530590" y="4685538"/>
            <a:ext cx="314325" cy="297180"/>
          </a:xfrm>
          <a:custGeom>
            <a:avLst/>
            <a:gdLst/>
            <a:ahLst/>
            <a:cxnLst/>
            <a:rect l="l" t="t" r="r" b="b"/>
            <a:pathLst>
              <a:path w="314325" h="297179">
                <a:moveTo>
                  <a:pt x="313943" y="148590"/>
                </a:moveTo>
                <a:lnTo>
                  <a:pt x="235457" y="148590"/>
                </a:lnTo>
                <a:lnTo>
                  <a:pt x="235457" y="0"/>
                </a:lnTo>
                <a:lnTo>
                  <a:pt x="78485" y="0"/>
                </a:lnTo>
                <a:lnTo>
                  <a:pt x="78485" y="148590"/>
                </a:lnTo>
                <a:lnTo>
                  <a:pt x="0" y="148590"/>
                </a:lnTo>
                <a:lnTo>
                  <a:pt x="156971" y="297180"/>
                </a:lnTo>
                <a:lnTo>
                  <a:pt x="313943" y="148590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530590" y="4685538"/>
            <a:ext cx="314325" cy="297180"/>
          </a:xfrm>
          <a:custGeom>
            <a:avLst/>
            <a:gdLst/>
            <a:ahLst/>
            <a:cxnLst/>
            <a:rect l="l" t="t" r="r" b="b"/>
            <a:pathLst>
              <a:path w="314325" h="297179">
                <a:moveTo>
                  <a:pt x="235457" y="0"/>
                </a:moveTo>
                <a:lnTo>
                  <a:pt x="235457" y="148590"/>
                </a:lnTo>
                <a:lnTo>
                  <a:pt x="313943" y="148590"/>
                </a:lnTo>
                <a:lnTo>
                  <a:pt x="156971" y="297180"/>
                </a:lnTo>
                <a:lnTo>
                  <a:pt x="0" y="148590"/>
                </a:lnTo>
                <a:lnTo>
                  <a:pt x="78485" y="148590"/>
                </a:lnTo>
                <a:lnTo>
                  <a:pt x="78485" y="0"/>
                </a:lnTo>
                <a:lnTo>
                  <a:pt x="235457" y="0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828288" y="5560314"/>
            <a:ext cx="429259" cy="283845"/>
          </a:xfrm>
          <a:custGeom>
            <a:avLst/>
            <a:gdLst/>
            <a:ahLst/>
            <a:cxnLst/>
            <a:rect l="l" t="t" r="r" b="b"/>
            <a:pathLst>
              <a:path w="429260" h="283845">
                <a:moveTo>
                  <a:pt x="141731" y="283464"/>
                </a:moveTo>
                <a:lnTo>
                  <a:pt x="141731" y="0"/>
                </a:lnTo>
                <a:lnTo>
                  <a:pt x="0" y="141732"/>
                </a:lnTo>
                <a:lnTo>
                  <a:pt x="141731" y="283464"/>
                </a:lnTo>
                <a:close/>
              </a:path>
              <a:path w="429260" h="283845">
                <a:moveTo>
                  <a:pt x="429005" y="212598"/>
                </a:moveTo>
                <a:lnTo>
                  <a:pt x="429005" y="70866"/>
                </a:lnTo>
                <a:lnTo>
                  <a:pt x="141731" y="70866"/>
                </a:lnTo>
                <a:lnTo>
                  <a:pt x="141731" y="212598"/>
                </a:lnTo>
                <a:lnTo>
                  <a:pt x="429005" y="212598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28288" y="5560314"/>
            <a:ext cx="429259" cy="283845"/>
          </a:xfrm>
          <a:custGeom>
            <a:avLst/>
            <a:gdLst/>
            <a:ahLst/>
            <a:cxnLst/>
            <a:rect l="l" t="t" r="r" b="b"/>
            <a:pathLst>
              <a:path w="429260" h="283845">
                <a:moveTo>
                  <a:pt x="429005" y="212598"/>
                </a:moveTo>
                <a:lnTo>
                  <a:pt x="141731" y="212598"/>
                </a:lnTo>
                <a:lnTo>
                  <a:pt x="141731" y="283464"/>
                </a:lnTo>
                <a:lnTo>
                  <a:pt x="0" y="141732"/>
                </a:lnTo>
                <a:lnTo>
                  <a:pt x="141731" y="0"/>
                </a:lnTo>
                <a:lnTo>
                  <a:pt x="141731" y="70866"/>
                </a:lnTo>
                <a:lnTo>
                  <a:pt x="429005" y="70866"/>
                </a:lnTo>
                <a:lnTo>
                  <a:pt x="429005" y="212598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621018" y="5529071"/>
            <a:ext cx="424815" cy="314960"/>
          </a:xfrm>
          <a:custGeom>
            <a:avLst/>
            <a:gdLst/>
            <a:ahLst/>
            <a:cxnLst/>
            <a:rect l="l" t="t" r="r" b="b"/>
            <a:pathLst>
              <a:path w="424815" h="314960">
                <a:moveTo>
                  <a:pt x="157733" y="314706"/>
                </a:moveTo>
                <a:lnTo>
                  <a:pt x="157733" y="0"/>
                </a:lnTo>
                <a:lnTo>
                  <a:pt x="0" y="157734"/>
                </a:lnTo>
                <a:lnTo>
                  <a:pt x="157733" y="314706"/>
                </a:lnTo>
                <a:close/>
              </a:path>
              <a:path w="424815" h="314960">
                <a:moveTo>
                  <a:pt x="424433" y="236220"/>
                </a:moveTo>
                <a:lnTo>
                  <a:pt x="424433" y="79248"/>
                </a:lnTo>
                <a:lnTo>
                  <a:pt x="157733" y="79248"/>
                </a:lnTo>
                <a:lnTo>
                  <a:pt x="157733" y="236220"/>
                </a:lnTo>
                <a:lnTo>
                  <a:pt x="424433" y="236220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621018" y="5529071"/>
            <a:ext cx="424815" cy="314960"/>
          </a:xfrm>
          <a:custGeom>
            <a:avLst/>
            <a:gdLst/>
            <a:ahLst/>
            <a:cxnLst/>
            <a:rect l="l" t="t" r="r" b="b"/>
            <a:pathLst>
              <a:path w="424815" h="314960">
                <a:moveTo>
                  <a:pt x="424433" y="236220"/>
                </a:moveTo>
                <a:lnTo>
                  <a:pt x="157733" y="236220"/>
                </a:lnTo>
                <a:lnTo>
                  <a:pt x="157733" y="314706"/>
                </a:lnTo>
                <a:lnTo>
                  <a:pt x="0" y="157734"/>
                </a:lnTo>
                <a:lnTo>
                  <a:pt x="157733" y="0"/>
                </a:lnTo>
                <a:lnTo>
                  <a:pt x="157733" y="79248"/>
                </a:lnTo>
                <a:lnTo>
                  <a:pt x="424433" y="79248"/>
                </a:lnTo>
                <a:lnTo>
                  <a:pt x="424433" y="236220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3672840" y="2706623"/>
            <a:ext cx="1807845" cy="830580"/>
          </a:xfrm>
          <a:prstGeom prst="rect">
            <a:avLst/>
          </a:prstGeom>
          <a:ln w="38100">
            <a:solidFill>
              <a:srgbClr val="D22630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algn="just" marL="92075" marR="316865">
              <a:lnSpc>
                <a:spcPct val="100000"/>
              </a:lnSpc>
              <a:spcBef>
                <a:spcPts val="265"/>
              </a:spcBef>
            </a:pPr>
            <a:r>
              <a:rPr dirty="0" sz="1600" spc="-20">
                <a:latin typeface="Arial"/>
                <a:cs typeface="Arial"/>
              </a:rPr>
              <a:t>Ask </a:t>
            </a:r>
            <a:r>
              <a:rPr dirty="0" sz="1600" spc="50">
                <a:latin typeface="Arial"/>
                <a:cs typeface="Arial"/>
              </a:rPr>
              <a:t>hospital</a:t>
            </a:r>
            <a:r>
              <a:rPr dirty="0" sz="1600" spc="-140">
                <a:latin typeface="Arial"/>
                <a:cs typeface="Arial"/>
              </a:rPr>
              <a:t> </a:t>
            </a:r>
            <a:r>
              <a:rPr dirty="0" sz="1600" spc="90">
                <a:latin typeface="Arial"/>
                <a:cs typeface="Arial"/>
              </a:rPr>
              <a:t>to  </a:t>
            </a:r>
            <a:r>
              <a:rPr dirty="0" sz="1600" spc="55">
                <a:latin typeface="Arial"/>
                <a:cs typeface="Arial"/>
              </a:rPr>
              <a:t>re-submit</a:t>
            </a:r>
            <a:r>
              <a:rPr dirty="0" sz="1600" spc="-100">
                <a:latin typeface="Arial"/>
                <a:cs typeface="Arial"/>
              </a:rPr>
              <a:t> </a:t>
            </a:r>
            <a:r>
              <a:rPr dirty="0" sz="1600" spc="45">
                <a:latin typeface="Arial"/>
                <a:cs typeface="Arial"/>
              </a:rPr>
              <a:t>data  </a:t>
            </a:r>
            <a:r>
              <a:rPr dirty="0" sz="1600" spc="95">
                <a:latin typeface="Arial"/>
                <a:cs typeface="Arial"/>
              </a:rPr>
              <a:t>to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TDH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0565" y="731012"/>
            <a:ext cx="1866900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"/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DC20494</dc:creator>
  <dc:title>Microsoft PowerPoint - HDDS Infowebinar NH_Final - 10202020</dc:title>
  <dcterms:created xsi:type="dcterms:W3CDTF">2020-11-05T21:14:46Z</dcterms:created>
  <dcterms:modified xsi:type="dcterms:W3CDTF">2020-11-05T21:14:46Z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2020-10-20T00:00:00Z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2020-11-05T00:00:00Z</vt:filetime>
  </property>
</Properties>
</file>