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 (MS)" panose="020B0604020202020204" charset="0"/>
      <p:regular r:id="rId17"/>
    </p:embeddedFont>
    <p:embeddedFont>
      <p:font typeface="Calibri (MS) Bold" panose="020B0604020202020204" charset="0"/>
      <p:regular r:id="rId18"/>
    </p:embeddedFont>
    <p:embeddedFont>
      <p:font typeface="Calibri (MS) Bold Italics" panose="020B0604020202020204" charset="0"/>
      <p:regular r:id="rId19"/>
    </p:embeddedFont>
    <p:embeddedFont>
      <p:font typeface="Calibri (MS) Italic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55690" autoAdjust="0"/>
  </p:normalViewPr>
  <p:slideViewPr>
    <p:cSldViewPr>
      <p:cViewPr varScale="1">
        <p:scale>
          <a:sx n="38" d="100"/>
          <a:sy n="38" d="100"/>
        </p:scale>
        <p:origin x="263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chelle L. Roberts" userId="125d5604-4ffb-40a8-917d-f034e1e4039c" providerId="ADAL" clId="{4A144CBB-E8AF-4C8E-BB7B-A7D82DB329B1}"/>
    <pc:docChg chg="modSld">
      <pc:chgData name="Rochelle L. Roberts" userId="125d5604-4ffb-40a8-917d-f034e1e4039c" providerId="ADAL" clId="{4A144CBB-E8AF-4C8E-BB7B-A7D82DB329B1}" dt="2026-03-24T16:35:49.464" v="9" actId="207"/>
      <pc:docMkLst>
        <pc:docMk/>
      </pc:docMkLst>
      <pc:sldChg chg="modSp mod">
        <pc:chgData name="Rochelle L. Roberts" userId="125d5604-4ffb-40a8-917d-f034e1e4039c" providerId="ADAL" clId="{4A144CBB-E8AF-4C8E-BB7B-A7D82DB329B1}" dt="2026-03-17T13:16:01.052" v="2" actId="207"/>
        <pc:sldMkLst>
          <pc:docMk/>
          <pc:sldMk cId="0" sldId="266"/>
        </pc:sldMkLst>
        <pc:spChg chg="mod">
          <ac:chgData name="Rochelle L. Roberts" userId="125d5604-4ffb-40a8-917d-f034e1e4039c" providerId="ADAL" clId="{4A144CBB-E8AF-4C8E-BB7B-A7D82DB329B1}" dt="2026-03-17T13:16:01.052" v="2" actId="207"/>
          <ac:spMkLst>
            <pc:docMk/>
            <pc:sldMk cId="0" sldId="266"/>
            <ac:spMk id="4" creationId="{00000000-0000-0000-0000-000000000000}"/>
          </ac:spMkLst>
        </pc:spChg>
      </pc:sldChg>
      <pc:sldChg chg="modSp mod">
        <pc:chgData name="Rochelle L. Roberts" userId="125d5604-4ffb-40a8-917d-f034e1e4039c" providerId="ADAL" clId="{4A144CBB-E8AF-4C8E-BB7B-A7D82DB329B1}" dt="2026-03-24T16:35:49.464" v="9" actId="207"/>
        <pc:sldMkLst>
          <pc:docMk/>
          <pc:sldMk cId="0" sldId="269"/>
        </pc:sldMkLst>
        <pc:spChg chg="mod">
          <ac:chgData name="Rochelle L. Roberts" userId="125d5604-4ffb-40a8-917d-f034e1e4039c" providerId="ADAL" clId="{4A144CBB-E8AF-4C8E-BB7B-A7D82DB329B1}" dt="2026-03-24T16:35:47.008" v="8" actId="207"/>
          <ac:spMkLst>
            <pc:docMk/>
            <pc:sldMk cId="0" sldId="269"/>
            <ac:spMk id="4" creationId="{00000000-0000-0000-0000-000000000000}"/>
          </ac:spMkLst>
        </pc:spChg>
        <pc:spChg chg="mod">
          <ac:chgData name="Rochelle L. Roberts" userId="125d5604-4ffb-40a8-917d-f034e1e4039c" providerId="ADAL" clId="{4A144CBB-E8AF-4C8E-BB7B-A7D82DB329B1}" dt="2026-03-24T16:35:49.464" v="9" actId="207"/>
          <ac:spMkLst>
            <pc:docMk/>
            <pc:sldMk cId="0" sldId="269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24.03.2026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Image: Personal photo by Shelly Kitts. Used with permission. </a:t>
            </a:r>
          </a:p>
          <a:p>
            <a:endParaRPr lang="en-US" dirty="0"/>
          </a:p>
          <a:p>
            <a:r>
              <a:rPr lang="en-US" dirty="0"/>
              <a:t>Description: Blue and white background with text that reads “TN ADRD Advisory Council | November 13, 2025 | November: National Family Caregiver Month.” In the lower left corner is an image of 3 older adult males (1 in a wheelchair) and 1 female.</a:t>
            </a:r>
          </a:p>
          <a:p>
            <a:endParaRPr lang="en-US" dirty="0"/>
          </a:p>
          <a:p>
            <a:r>
              <a:rPr lang="en-US" dirty="0"/>
              <a:t>Alt Text: Front row: 3 older adult males; 1 male sitting, 1 male in a wheelchair, and 1 male kneeling.  Back row: 1 older adult female standing.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Description: Text requesting approval of August Meeting Minutes and suggested 2026 meeting schedule.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Description: Blue background with white, centered text marking transition to New Business, emphasizing Advancing the TN ADRD State Plan Together: A Year in Review.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Description: Blue background with white, centered text marking a transition to agenda planning.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Description: Text stating agenda items - Council Member Comments/Announcements, Public Comment, Next Council Meeting, Adjournment. </a:t>
            </a:r>
          </a:p>
          <a:p>
            <a:endParaRPr lang="en-US"/>
          </a:p>
          <a:p>
            <a:r>
              <a:rPr lang="en-US"/>
              <a:t>Alt Text: A judge's gavel clipart.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Description: TN Department of Health logo with contact information for Rochelle Roberts, State Dementia Director and Facilitator.</a:t>
            </a:r>
          </a:p>
          <a:p>
            <a:endParaRPr lang="en-US"/>
          </a:p>
          <a:p>
            <a:r>
              <a:rPr lang="en-US"/>
              <a:t>Alt Text: The TN Department of Health logo.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Description: Meeting agenda listing discussion items and times on a white background.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Description: Blue background with white, centered text indicating this portion of the meeting will confirm attendance.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Description: Blue background with white, centered text marking transition to presentation by the State Dementia Director.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ADA Purpose: Ensure all recorded meetings comply with the Americans with Disabilities Act (ADA) and Section 508 by providing effective communication and equal access for individuals with disabilities.</a:t>
            </a:r>
          </a:p>
          <a:p>
            <a:endParaRPr lang="en-US"/>
          </a:p>
          <a:p>
            <a:r>
              <a:rPr lang="en-US"/>
              <a:t>Description: Lists steps for ensuring ADA compliance. </a:t>
            </a:r>
          </a:p>
          <a:p>
            <a:endParaRPr lang="en-US"/>
          </a:p>
          <a:p>
            <a:r>
              <a:rPr lang="en-US"/>
              <a:t>Alt Text: Circular ADA logo with white letters “ADA” in the center of a blue circle surrounded by a white outer ring.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Description: Emphasizes clear speech, self-identification, and accessibility.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Concept Overview</a:t>
            </a:r>
          </a:p>
          <a:p>
            <a:r>
              <a:rPr lang="en-US" dirty="0"/>
              <a:t>• Engage Partners: Collect input from ADRD Council, TDAC, and key organizations/partners to document activities supporting State Plan goals.</a:t>
            </a:r>
          </a:p>
          <a:p>
            <a:r>
              <a:rPr lang="en-US" dirty="0"/>
              <a:t>• Analyze Alignment: Map activities to the 5 goals, identify overlaps and gaps, and assess alignment with federal priorities (CDC BOLD, CMS GUIDE, etc.).</a:t>
            </a:r>
          </a:p>
          <a:p>
            <a:r>
              <a:rPr lang="en-US" dirty="0"/>
              <a:t>• Modernize the Plan: Develop forward-looking recommendations integrating best practices, workforce and technology innovations, and caregiver equity.</a:t>
            </a:r>
          </a:p>
          <a:p>
            <a:endParaRPr lang="en-US" dirty="0"/>
          </a:p>
          <a:p>
            <a:r>
              <a:rPr lang="en-US" dirty="0"/>
              <a:t>Deliverables</a:t>
            </a:r>
          </a:p>
          <a:p>
            <a:r>
              <a:rPr lang="en-US" dirty="0"/>
              <a:t>• Activities Inventory: Summary of statewide efforts by goal and action step.</a:t>
            </a:r>
          </a:p>
          <a:p>
            <a:r>
              <a:rPr lang="en-US" dirty="0"/>
              <a:t>• Recommendations Document: Updated goals, action steps, and metrics with supporting evidence.</a:t>
            </a:r>
          </a:p>
          <a:p>
            <a:r>
              <a:rPr lang="en-US" dirty="0"/>
              <a:t>• Council Presentation: 20–30-minute visual briefing summarizing key findings and recommending next steps.</a:t>
            </a:r>
          </a:p>
          <a:p>
            <a:endParaRPr lang="en-US" dirty="0"/>
          </a:p>
          <a:p>
            <a:r>
              <a:rPr lang="en-US" dirty="0"/>
              <a:t>Description: Text lists internship period January 6 – April 30 and three key functions: engage partners, analyze alignment, and recommend actions.</a:t>
            </a:r>
          </a:p>
          <a:p>
            <a:endParaRPr lang="en-US" dirty="0"/>
          </a:p>
          <a:p>
            <a:r>
              <a:rPr lang="en-US" dirty="0"/>
              <a:t>Alt Text: Three icons illustrating an internship workflow and timeline. Three (3) speech bubbles with lines, a heart, and multiple periods labeled "Engage Partners".  Map with a pin icon on a white background labeled "Analyze Alignment". A red badge with a thumbs up sign on it and three (3) stars labeled "Recommendations".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dirty="0"/>
          </a:p>
          <a:p>
            <a:r>
              <a:rPr lang="en-US" dirty="0"/>
              <a:t>Description: Text lists information about the State Dementia Services Coordinator (DSC) Summit. </a:t>
            </a:r>
          </a:p>
          <a:p>
            <a:endParaRPr lang="en-US" dirty="0"/>
          </a:p>
          <a:p>
            <a:r>
              <a:rPr lang="en-US" dirty="0"/>
              <a:t>1. National Direction: From Crisis to Coordination</a:t>
            </a:r>
          </a:p>
          <a:p>
            <a:endParaRPr lang="en-US" dirty="0"/>
          </a:p>
          <a:p>
            <a:r>
              <a:rPr lang="en-US" dirty="0"/>
              <a:t>The federal and state landscape is shifting from reactive crisis care toward early detection, prevention, and systems-level integration.</a:t>
            </a:r>
          </a:p>
          <a:p>
            <a:r>
              <a:rPr lang="en-US" dirty="0"/>
              <a:t>States are expected to operationalize dementia within public health, not as a siloed aging or clinical issue.</a:t>
            </a:r>
          </a:p>
          <a:p>
            <a:endParaRPr lang="en-US" dirty="0"/>
          </a:p>
          <a:p>
            <a:r>
              <a:rPr lang="en-US" dirty="0"/>
              <a:t>2. Biomarker Readiness and Equity</a:t>
            </a:r>
          </a:p>
          <a:p>
            <a:endParaRPr lang="en-US" dirty="0"/>
          </a:p>
          <a:p>
            <a:r>
              <a:rPr lang="en-US" dirty="0"/>
              <a:t>Blood-based biomarkers are transforming diagnosis, offering earlier, scalable, and less invasive detection. States must plan for coverage parity, workforce training, privacy protections, and ethical standards before widespread rollout.</a:t>
            </a:r>
          </a:p>
          <a:p>
            <a:endParaRPr lang="en-US" dirty="0"/>
          </a:p>
          <a:p>
            <a:r>
              <a:rPr lang="en-US" dirty="0"/>
              <a:t>3. Workforce and Primary Care Integration</a:t>
            </a:r>
          </a:p>
          <a:p>
            <a:endParaRPr lang="en-US" dirty="0"/>
          </a:p>
          <a:p>
            <a:r>
              <a:rPr lang="en-US" dirty="0"/>
              <a:t>The national workforce crisis remains acute—by 2050 the U.S. will need 18,000 geriatricians to care for 13 million people with Alzheimer’s.</a:t>
            </a:r>
          </a:p>
          <a:p>
            <a:endParaRPr lang="en-US" dirty="0"/>
          </a:p>
          <a:p>
            <a:r>
              <a:rPr lang="en-US" dirty="0"/>
              <a:t>The only scalable solution: integrate dementia into primary care.</a:t>
            </a:r>
          </a:p>
          <a:p>
            <a:endParaRPr lang="en-US" dirty="0"/>
          </a:p>
          <a:p>
            <a:r>
              <a:rPr lang="en-US" dirty="0"/>
              <a:t>States are institutionalizing dementia training through licensure, academic curricula, and ECHO networks.</a:t>
            </a:r>
          </a:p>
          <a:p>
            <a:endParaRPr lang="en-US" dirty="0"/>
          </a:p>
          <a:p>
            <a:r>
              <a:rPr lang="en-US" dirty="0"/>
              <a:t>4. Risk Reduction and Public Health Practice</a:t>
            </a:r>
          </a:p>
          <a:p>
            <a:r>
              <a:rPr lang="en-US" dirty="0"/>
              <a:t>*Chelsea Ridley, Panelist</a:t>
            </a:r>
          </a:p>
          <a:p>
            <a:endParaRPr lang="en-US" dirty="0"/>
          </a:p>
          <a:p>
            <a:r>
              <a:rPr lang="en-US" dirty="0"/>
              <a:t>The U.S. POINTER study confirmed that lifestyle interventions can delay cognitive decline by 1–2 years.</a:t>
            </a:r>
          </a:p>
          <a:p>
            <a:endParaRPr lang="en-US" dirty="0"/>
          </a:p>
          <a:p>
            <a:r>
              <a:rPr lang="en-US" dirty="0"/>
              <a:t>Tennessee’s Knox County project, funded through state and BOLD, will develop a Local Health Department toolkit translating POINTER principles into practice.</a:t>
            </a:r>
          </a:p>
          <a:p>
            <a:endParaRPr lang="en-US" dirty="0"/>
          </a:p>
          <a:p>
            <a:r>
              <a:rPr lang="en-US" dirty="0"/>
              <a:t>5. Behavioral Health and Long-Term Care</a:t>
            </a:r>
          </a:p>
          <a:p>
            <a:endParaRPr lang="en-US" dirty="0"/>
          </a:p>
          <a:p>
            <a:r>
              <a:rPr lang="en-US" dirty="0"/>
              <a:t>States are tackling dementia-related behavioral crises by embedding behavioral health liaisons in facilities and adopting the HEAR model (Health, Environment, Approach, Resident) to prevent hospitalizations.</a:t>
            </a:r>
          </a:p>
          <a:p>
            <a:endParaRPr lang="en-US" dirty="0"/>
          </a:p>
          <a:p>
            <a:r>
              <a:rPr lang="en-US" dirty="0"/>
              <a:t>6. Data and Systems Integration</a:t>
            </a:r>
          </a:p>
          <a:p>
            <a:r>
              <a:rPr lang="en-US" dirty="0"/>
              <a:t>*Rochelle Roberts, spoke to leadership buy-in and success translation. </a:t>
            </a:r>
          </a:p>
          <a:p>
            <a:endParaRPr lang="en-US" dirty="0"/>
          </a:p>
          <a:p>
            <a:r>
              <a:rPr lang="en-US" dirty="0"/>
              <a:t>Tennessee was prominently featured for leadership alignment and system integration (SHIP).</a:t>
            </a:r>
          </a:p>
          <a:p>
            <a:endParaRPr lang="en-US" dirty="0"/>
          </a:p>
          <a:p>
            <a:r>
              <a:rPr lang="en-US" dirty="0"/>
              <a:t>Dr. Joseph Gaugler (University of Minnesota; PI, BOLD Center of Excellence on Dementia Caregiving) highlighted Tennessee’s MPA Data Dashboard V2 as a national model for merging qualitative and quantitative data to show ROI and drive policy.</a:t>
            </a:r>
          </a:p>
          <a:p>
            <a:endParaRPr lang="en-US" dirty="0"/>
          </a:p>
          <a:p>
            <a:r>
              <a:rPr lang="en-US" dirty="0"/>
              <a:t>Alt Text: Top of the Capitol building dome with AIM, Alzheimer's Impact Movement and the Alzheimer's Association logo below in purple. </a:t>
            </a:r>
          </a:p>
          <a:p>
            <a:endParaRPr lang="en-US" dirty="0"/>
          </a:p>
          <a:p>
            <a:r>
              <a:rPr lang="en-US" dirty="0"/>
              <a:t>Group photo of approximately 25 participants from the State Dementia Director Meeting standing and seated in three rows inside a conference room.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Description: Blue background with white, centered text marking transition to agenda segment addressing prior meeting items.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anva.com/design/DAF24Gp3gQE/sHcuJZlEVOntEW5IjJUYSA/edit?utm_content=DAF24Gp3gQE&amp;utm_campaign=designshare&amp;utm_medium=link2&amp;utm_source=sharebutton" TargetMode="Externa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n.gov/content/dam/tn/health/office-of-health-aging/adrd-state-plans/ADRD2023StatePlan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tn.gov/health/healthyaging/alzheimers-disease-related-dementias/tn-adrd-advisory-council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ochelle.l.roberts@tn.gov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3.svg"/><Relationship Id="rId9" Type="http://schemas.openxmlformats.org/officeDocument/2006/relationships/hyperlink" Target="https://www.tn.gov/content/dam/tn/health/office-of-health-aging/ADRDwhatnext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1B365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 descr="Front row: 3 older adult males; 1 male sitting, 1 male in a wheelchair, and 1 male kneeling.  Back row: 1 older adult female standing."/>
          <p:cNvSpPr/>
          <p:nvPr/>
        </p:nvSpPr>
        <p:spPr>
          <a:xfrm>
            <a:off x="323873" y="2746635"/>
            <a:ext cx="5410383" cy="8489748"/>
          </a:xfrm>
          <a:custGeom>
            <a:avLst/>
            <a:gdLst/>
            <a:ahLst/>
            <a:cxnLst/>
            <a:rect l="l" t="t" r="r" b="b"/>
            <a:pathLst>
              <a:path w="5410383" h="8489748">
                <a:moveTo>
                  <a:pt x="0" y="0"/>
                </a:moveTo>
                <a:lnTo>
                  <a:pt x="5410383" y="0"/>
                </a:lnTo>
                <a:lnTo>
                  <a:pt x="5410383" y="8489748"/>
                </a:lnTo>
                <a:lnTo>
                  <a:pt x="0" y="8489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503" r="-3722" b="-21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981200" y="3094352"/>
            <a:ext cx="13944600" cy="3067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900"/>
              </a:lnSpc>
            </a:pPr>
            <a:r>
              <a:rPr lang="en-US" sz="109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TN ADRD ADVISORY COUNCIL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02478" y="6269579"/>
            <a:ext cx="5722116" cy="59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November 13, 2025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83262" y="9391650"/>
            <a:ext cx="10208208" cy="467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9"/>
              </a:lnSpc>
            </a:pPr>
            <a:r>
              <a:rPr lang="en-US" sz="3039" b="1">
                <a:solidFill>
                  <a:srgbClr val="A68D6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NOVEMBER: NATIONAL FAMILY CAREGIVER MONTH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56322" y="3134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512248" y="1420770"/>
            <a:ext cx="9483761" cy="708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50"/>
              </a:lnSpc>
            </a:pPr>
            <a:endParaRPr/>
          </a:p>
          <a:p>
            <a:pPr algn="l">
              <a:lnSpc>
                <a:spcPts val="5850"/>
              </a:lnSpc>
            </a:pPr>
            <a:r>
              <a:rPr lang="en-US" sz="4500" b="1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Approval of August Meeting Minutes</a:t>
            </a:r>
          </a:p>
          <a:p>
            <a:pPr algn="l">
              <a:lnSpc>
                <a:spcPts val="2600"/>
              </a:lnSpc>
            </a:pPr>
            <a:endParaRPr lang="en-US" sz="4500" b="1">
              <a:solidFill>
                <a:srgbClr val="1B365D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l">
              <a:lnSpc>
                <a:spcPts val="5850"/>
              </a:lnSpc>
            </a:pPr>
            <a:r>
              <a:rPr lang="en-US" sz="4500" b="1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2026 Meeting Schedule</a:t>
            </a:r>
          </a:p>
          <a:p>
            <a:pPr marL="971550" lvl="1" indent="-485775" algn="l">
              <a:lnSpc>
                <a:spcPts val="5850"/>
              </a:lnSpc>
              <a:buFont typeface="Arial"/>
              <a:buChar char="•"/>
            </a:pPr>
            <a:r>
              <a:rPr lang="en-US" sz="450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February 19th </a:t>
            </a:r>
          </a:p>
          <a:p>
            <a:pPr marL="971550" lvl="1" indent="-485775" algn="l">
              <a:lnSpc>
                <a:spcPts val="5850"/>
              </a:lnSpc>
              <a:buFont typeface="Arial"/>
              <a:buChar char="•"/>
            </a:pPr>
            <a:r>
              <a:rPr lang="en-US" sz="450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March 19th </a:t>
            </a:r>
          </a:p>
          <a:p>
            <a:pPr marL="971550" lvl="1" indent="-485775" algn="l">
              <a:lnSpc>
                <a:spcPts val="5850"/>
              </a:lnSpc>
              <a:buFont typeface="Arial"/>
              <a:buChar char="•"/>
            </a:pPr>
            <a:r>
              <a:rPr lang="en-US" sz="450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April 16th </a:t>
            </a:r>
          </a:p>
          <a:p>
            <a:pPr marL="971550" lvl="1" indent="-485775" algn="l">
              <a:lnSpc>
                <a:spcPts val="5850"/>
              </a:lnSpc>
              <a:buFont typeface="Arial"/>
              <a:buChar char="•"/>
            </a:pPr>
            <a:r>
              <a:rPr lang="en-US" sz="450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July 16th </a:t>
            </a:r>
          </a:p>
          <a:p>
            <a:pPr marL="971550" lvl="1" indent="-485775" algn="l">
              <a:lnSpc>
                <a:spcPts val="5850"/>
              </a:lnSpc>
              <a:buFont typeface="Arial"/>
              <a:buChar char="•"/>
            </a:pPr>
            <a:r>
              <a:rPr lang="en-US" sz="450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September 17th </a:t>
            </a:r>
          </a:p>
          <a:p>
            <a:pPr marL="971550" lvl="1" indent="-485775" algn="l">
              <a:lnSpc>
                <a:spcPts val="5850"/>
              </a:lnSpc>
              <a:buFont typeface="Arial"/>
              <a:buChar char="•"/>
            </a:pPr>
            <a:r>
              <a:rPr lang="en-US" sz="450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November 12th 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7254128" y="4108833"/>
            <a:ext cx="381085" cy="1881900"/>
          </a:xfrm>
          <a:custGeom>
            <a:avLst/>
            <a:gdLst/>
            <a:ahLst/>
            <a:cxnLst/>
            <a:rect l="l" t="t" r="r" b="b"/>
            <a:pathLst>
              <a:path w="381085" h="1881900">
                <a:moveTo>
                  <a:pt x="0" y="0"/>
                </a:moveTo>
                <a:lnTo>
                  <a:pt x="381085" y="0"/>
                </a:lnTo>
                <a:lnTo>
                  <a:pt x="381085" y="1881900"/>
                </a:lnTo>
                <a:lnTo>
                  <a:pt x="0" y="18819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982343" y="4684260"/>
            <a:ext cx="2882933" cy="8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1"/>
              </a:lnSpc>
            </a:pPr>
            <a:r>
              <a:rPr lang="en-US" sz="3019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Intern </a:t>
            </a:r>
          </a:p>
          <a:p>
            <a:pPr algn="just">
              <a:lnSpc>
                <a:spcPts val="3291"/>
              </a:lnSpc>
            </a:pPr>
            <a:r>
              <a:rPr lang="en-US" sz="3019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Jan 6th - Apr 30th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80806" y="2520913"/>
            <a:ext cx="15126388" cy="2622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9"/>
              </a:lnSpc>
            </a:pPr>
            <a:r>
              <a:rPr lang="en-US" sz="15999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NEW BUSINESS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80806" y="5057775"/>
            <a:ext cx="15126388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b="1" i="1" u="sng" dirty="0">
                <a:solidFill>
                  <a:schemeClr val="bg1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  <a:hlinkClick r:id="rId5" tooltip="https://www.canva.com/design/DAF24Gp3gQE/sHcuJZlEVOntEW5IjJUYSA/edit?utm_content=DAF24Gp3gQE&amp;utm_campaign=designshare&amp;utm_medium=link2&amp;utm_source=sharebutt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Advancing the TN ADRD State Plan Together: A Year in Review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56322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80806" y="3152140"/>
            <a:ext cx="15126388" cy="410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39"/>
              </a:lnSpc>
            </a:pPr>
            <a:r>
              <a:rPr lang="en-US" sz="15999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PLANNING THE AGENDA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7556" y="2251549"/>
            <a:ext cx="13948786" cy="4505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b="1" dirty="0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Council Member Comments/Announcements</a:t>
            </a:r>
          </a:p>
          <a:p>
            <a:pPr algn="l">
              <a:lnSpc>
                <a:spcPts val="4950"/>
              </a:lnSpc>
            </a:pPr>
            <a:endParaRPr lang="en-US" sz="4500" b="1" dirty="0">
              <a:solidFill>
                <a:srgbClr val="1B365D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l">
              <a:lnSpc>
                <a:spcPts val="4950"/>
              </a:lnSpc>
            </a:pPr>
            <a:r>
              <a:rPr lang="en-US" sz="4500" b="1" dirty="0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Public Comment</a:t>
            </a:r>
          </a:p>
          <a:p>
            <a:pPr algn="l">
              <a:lnSpc>
                <a:spcPts val="4950"/>
              </a:lnSpc>
            </a:pPr>
            <a:endParaRPr lang="en-US" sz="4500" b="1" dirty="0">
              <a:solidFill>
                <a:srgbClr val="1B365D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l">
              <a:lnSpc>
                <a:spcPts val="4950"/>
              </a:lnSpc>
            </a:pPr>
            <a:r>
              <a:rPr lang="en-US" sz="4500" b="1" dirty="0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Next Council Meeting</a:t>
            </a:r>
          </a:p>
          <a:p>
            <a:pPr algn="l">
              <a:lnSpc>
                <a:spcPts val="4950"/>
              </a:lnSpc>
            </a:pPr>
            <a:endParaRPr lang="en-US" sz="4500" b="1" dirty="0">
              <a:solidFill>
                <a:srgbClr val="1B365D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l">
              <a:lnSpc>
                <a:spcPts val="4950"/>
              </a:lnSpc>
            </a:pPr>
            <a:r>
              <a:rPr lang="en-US" sz="4500" b="1" dirty="0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Adjournment</a:t>
            </a:r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32856" y="-188681"/>
            <a:ext cx="3797521" cy="2078279"/>
          </a:xfrm>
          <a:custGeom>
            <a:avLst/>
            <a:gdLst/>
            <a:ahLst/>
            <a:cxnLst/>
            <a:rect l="l" t="t" r="r" b="b"/>
            <a:pathLst>
              <a:path w="3797521" h="2078279">
                <a:moveTo>
                  <a:pt x="0" y="0"/>
                </a:moveTo>
                <a:lnTo>
                  <a:pt x="3797521" y="0"/>
                </a:lnTo>
                <a:lnTo>
                  <a:pt x="3797521" y="2078280"/>
                </a:lnTo>
                <a:lnTo>
                  <a:pt x="0" y="2078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 descr="A judge's gavel clipart."/>
          <p:cNvSpPr/>
          <p:nvPr/>
        </p:nvSpPr>
        <p:spPr>
          <a:xfrm>
            <a:off x="10449426" y="5642811"/>
            <a:ext cx="7315200" cy="4114800"/>
          </a:xfrm>
          <a:custGeom>
            <a:avLst/>
            <a:gdLst/>
            <a:ahLst/>
            <a:cxnLst/>
            <a:rect l="l" t="t" r="r" b="b"/>
            <a:pathLst>
              <a:path w="7315200" h="4114800">
                <a:moveTo>
                  <a:pt x="0" y="0"/>
                </a:moveTo>
                <a:lnTo>
                  <a:pt x="7315200" y="0"/>
                </a:lnTo>
                <a:lnTo>
                  <a:pt x="73152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56322" y="81355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417556" y="1720516"/>
            <a:ext cx="8772089" cy="3672321"/>
          </a:xfrm>
          <a:custGeom>
            <a:avLst/>
            <a:gdLst/>
            <a:ahLst/>
            <a:cxnLst/>
            <a:rect l="l" t="t" r="r" b="b"/>
            <a:pathLst>
              <a:path w="8772089" h="3672321">
                <a:moveTo>
                  <a:pt x="0" y="0"/>
                </a:moveTo>
                <a:lnTo>
                  <a:pt x="8772089" y="0"/>
                </a:lnTo>
                <a:lnTo>
                  <a:pt x="8772089" y="3672321"/>
                </a:lnTo>
                <a:lnTo>
                  <a:pt x="0" y="36723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391138" y="5905500"/>
            <a:ext cx="9592923" cy="1539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 dirty="0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For additional questions/comments contact: </a:t>
            </a:r>
          </a:p>
          <a:p>
            <a:pPr algn="l">
              <a:lnSpc>
                <a:spcPts val="3850"/>
              </a:lnSpc>
            </a:pPr>
            <a:r>
              <a:rPr lang="en-US" sz="3500" dirty="0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Rochelle Roberts | State Dementia Director (</a:t>
            </a:r>
            <a:r>
              <a:rPr lang="en-US" sz="3500" u="sng" dirty="0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  <a:hlinkClick r:id="rId6" tooltip="mailto:rochelle.l.roberts@tn.g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rochelle.l.roberts@tn.gov</a:t>
            </a:r>
            <a:r>
              <a:rPr lang="en-US" sz="3500" dirty="0">
                <a:solidFill>
                  <a:srgbClr val="002060"/>
                </a:solidFill>
                <a:latin typeface="Calibri (MS)"/>
                <a:ea typeface="Calibri (MS)"/>
                <a:cs typeface="Calibri (MS)"/>
                <a:sym typeface="Calibri (MS)"/>
              </a:rPr>
              <a:t>).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16538" y="8662918"/>
            <a:ext cx="10185533" cy="403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9"/>
              </a:lnSpc>
              <a:spcBef>
                <a:spcPct val="0"/>
              </a:spcBef>
            </a:pPr>
            <a:r>
              <a:rPr lang="en-US" sz="2553" b="1" u="sng" dirty="0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7" tooltip="https://www.tn.gov/health/healthyaging/alzheimers-disease-related-dementias/tn-adrd-advisory-council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TN ADRD Advisory Council</a:t>
            </a:r>
            <a:r>
              <a:rPr lang="en-US" sz="2553" b="1" dirty="0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• </a:t>
            </a:r>
            <a:r>
              <a:rPr lang="en-US" sz="2553" b="1" u="sng" dirty="0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8" tooltip="https://www.tn.gov/content/dam/tn/health/office-of-health-aging/adrd-state-plans/ADRD2023StatePlan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TN ADRD State Plan</a:t>
            </a:r>
            <a:r>
              <a:rPr lang="en-US" sz="2553" b="1" dirty="0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• </a:t>
            </a:r>
            <a:r>
              <a:rPr lang="en-US" sz="2553" b="1" u="sng" dirty="0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9" tooltip="https://www.tn.gov/content/dam/tn/health/office-of-health-aging/ADRDwhatnext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To Do Next</a:t>
            </a:r>
            <a:r>
              <a:rPr lang="en-US" sz="2553" b="1" dirty="0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Trifold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759210" y="2508637"/>
            <a:ext cx="550009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 b="1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AGENDA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21773" y="933450"/>
            <a:ext cx="10957068" cy="8588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6"/>
              </a:lnSpc>
            </a:pPr>
            <a:r>
              <a:rPr lang="en-US" sz="3251" b="1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Call to Order (1:00)</a:t>
            </a:r>
          </a:p>
          <a:p>
            <a:pPr algn="l">
              <a:lnSpc>
                <a:spcPts val="4226"/>
              </a:lnSpc>
            </a:pPr>
            <a:r>
              <a:rPr lang="en-US" sz="3251" b="1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Roll Call (1:00 - 1:10)</a:t>
            </a:r>
          </a:p>
          <a:p>
            <a:pPr algn="l">
              <a:lnSpc>
                <a:spcPts val="4226"/>
              </a:lnSpc>
            </a:pPr>
            <a:r>
              <a:rPr lang="en-US" sz="3251" b="1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State Dementia Director Updates (1:10 - 1:20)</a:t>
            </a:r>
          </a:p>
          <a:p>
            <a:pPr marL="701909" lvl="1" indent="-350955" algn="l">
              <a:lnSpc>
                <a:spcPts val="4226"/>
              </a:lnSpc>
              <a:buFont typeface="Arial"/>
              <a:buChar char="•"/>
            </a:pPr>
            <a:r>
              <a:rPr lang="en-US" sz="3251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ADA Requirements &amp; Protocol</a:t>
            </a:r>
          </a:p>
          <a:p>
            <a:pPr marL="701909" lvl="1" indent="-350955" algn="l">
              <a:lnSpc>
                <a:spcPts val="4226"/>
              </a:lnSpc>
              <a:buFont typeface="Arial"/>
              <a:buChar char="•"/>
            </a:pPr>
            <a:r>
              <a:rPr lang="en-US" sz="3251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2026 Office of Healthy Aging Intern</a:t>
            </a:r>
          </a:p>
          <a:p>
            <a:pPr algn="l">
              <a:lnSpc>
                <a:spcPts val="4226"/>
              </a:lnSpc>
            </a:pPr>
            <a:r>
              <a:rPr lang="en-US" sz="3251" b="1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Old Business (1:20 - 1:30)</a:t>
            </a:r>
          </a:p>
          <a:p>
            <a:pPr marL="701909" lvl="1" indent="-350955" algn="l">
              <a:lnSpc>
                <a:spcPts val="4226"/>
              </a:lnSpc>
              <a:buFont typeface="Arial"/>
              <a:buChar char="•"/>
            </a:pPr>
            <a:r>
              <a:rPr lang="en-US" sz="3251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Approval of Aug Meeting Minutes</a:t>
            </a:r>
          </a:p>
          <a:p>
            <a:pPr marL="701909" lvl="1" indent="-350955" algn="l">
              <a:lnSpc>
                <a:spcPts val="4226"/>
              </a:lnSpc>
              <a:buFont typeface="Arial"/>
              <a:buChar char="•"/>
            </a:pPr>
            <a:r>
              <a:rPr lang="en-US" sz="3251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2026 Meeting Schedule</a:t>
            </a:r>
          </a:p>
          <a:p>
            <a:pPr algn="l">
              <a:lnSpc>
                <a:spcPts val="4226"/>
              </a:lnSpc>
            </a:pPr>
            <a:r>
              <a:rPr lang="en-US" sz="3251" b="1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New Business (1:30 - 2:15)</a:t>
            </a:r>
          </a:p>
          <a:p>
            <a:pPr marL="701909" lvl="1" indent="-350955" algn="l">
              <a:lnSpc>
                <a:spcPts val="4226"/>
              </a:lnSpc>
              <a:buFont typeface="Arial"/>
              <a:buChar char="•"/>
            </a:pPr>
            <a:r>
              <a:rPr lang="en-US" sz="3251" i="1">
                <a:solidFill>
                  <a:srgbClr val="1B365D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Dementia: A Year in Review </a:t>
            </a:r>
            <a:r>
              <a:rPr lang="en-US" sz="3251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Executive Summary Draft</a:t>
            </a:r>
          </a:p>
          <a:p>
            <a:pPr algn="l">
              <a:lnSpc>
                <a:spcPts val="4226"/>
              </a:lnSpc>
            </a:pPr>
            <a:r>
              <a:rPr lang="en-US" sz="3251" b="1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Planning the Agenda for the Next Council Meeting (2:15 - 2:45)</a:t>
            </a:r>
          </a:p>
          <a:p>
            <a:pPr algn="l">
              <a:lnSpc>
                <a:spcPts val="4226"/>
              </a:lnSpc>
            </a:pPr>
            <a:r>
              <a:rPr lang="en-US" sz="3251" b="1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Council Member Comments/Announcements (2:45 - 2:50)</a:t>
            </a:r>
          </a:p>
          <a:p>
            <a:pPr algn="l">
              <a:lnSpc>
                <a:spcPts val="4226"/>
              </a:lnSpc>
            </a:pPr>
            <a:r>
              <a:rPr lang="en-US" sz="3251" b="1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Public Comment (2:50 - 3:00)</a:t>
            </a:r>
          </a:p>
          <a:p>
            <a:pPr algn="l">
              <a:lnSpc>
                <a:spcPts val="4226"/>
              </a:lnSpc>
            </a:pPr>
            <a:r>
              <a:rPr lang="en-US" sz="3251" b="1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Next Council Meeting: </a:t>
            </a:r>
            <a:r>
              <a:rPr lang="en-US" sz="3251" i="1">
                <a:solidFill>
                  <a:srgbClr val="1B365D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TBD</a:t>
            </a:r>
          </a:p>
          <a:p>
            <a:pPr algn="l">
              <a:lnSpc>
                <a:spcPts val="4226"/>
              </a:lnSpc>
            </a:pPr>
            <a:r>
              <a:rPr lang="en-US" sz="3251" b="1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Adjournment (3:00)</a:t>
            </a:r>
          </a:p>
          <a:p>
            <a:pPr algn="l">
              <a:lnSpc>
                <a:spcPts val="4226"/>
              </a:lnSpc>
            </a:pPr>
            <a:endParaRPr lang="en-US" sz="3251" b="1">
              <a:solidFill>
                <a:srgbClr val="1B365D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56322" y="3134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56322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80806" y="3736975"/>
            <a:ext cx="15126388" cy="262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9"/>
              </a:lnSpc>
            </a:pPr>
            <a:r>
              <a:rPr lang="en-US" sz="15999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ROLL CALL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56322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80806" y="2251972"/>
            <a:ext cx="15126388" cy="590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39"/>
              </a:lnSpc>
            </a:pPr>
            <a:r>
              <a:rPr lang="en-US" sz="15999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STATE DEMENTIA</a:t>
            </a:r>
          </a:p>
          <a:p>
            <a:pPr algn="ctr">
              <a:lnSpc>
                <a:spcPts val="14239"/>
              </a:lnSpc>
            </a:pPr>
            <a:r>
              <a:rPr lang="en-US" sz="15999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DIRECTOR UPDATES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Circular ADA logo with white letters “ADA” in the center of a blue circle surrounded by a white outer ring."/>
          <p:cNvSpPr/>
          <p:nvPr/>
        </p:nvSpPr>
        <p:spPr>
          <a:xfrm>
            <a:off x="12415905" y="1028700"/>
            <a:ext cx="7309156" cy="7309156"/>
          </a:xfrm>
          <a:custGeom>
            <a:avLst/>
            <a:gdLst/>
            <a:ahLst/>
            <a:cxnLst/>
            <a:rect l="l" t="t" r="r" b="b"/>
            <a:pathLst>
              <a:path w="7309156" h="7309156">
                <a:moveTo>
                  <a:pt x="0" y="0"/>
                </a:moveTo>
                <a:lnTo>
                  <a:pt x="7309156" y="0"/>
                </a:lnTo>
                <a:lnTo>
                  <a:pt x="7309156" y="7309156"/>
                </a:lnTo>
                <a:lnTo>
                  <a:pt x="0" y="73091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375675" y="1095375"/>
            <a:ext cx="13533096" cy="845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49"/>
              </a:lnSpc>
            </a:pPr>
            <a:r>
              <a:rPr lang="en-US" sz="4499" b="1" dirty="0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ADA Compliance: Recorded Meetings</a:t>
            </a:r>
          </a:p>
          <a:p>
            <a:pPr algn="l">
              <a:lnSpc>
                <a:spcPts val="4399"/>
              </a:lnSpc>
            </a:pPr>
            <a:endParaRPr lang="en-US" sz="4499" b="1" dirty="0">
              <a:solidFill>
                <a:srgbClr val="1B365D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l">
              <a:lnSpc>
                <a:spcPts val="4399"/>
              </a:lnSpc>
            </a:pPr>
            <a:r>
              <a:rPr lang="en-US" sz="3999" b="1" dirty="0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Before the Meeting:</a:t>
            </a:r>
          </a:p>
          <a:p>
            <a:pPr marL="863599" lvl="1" indent="-431800" algn="l">
              <a:lnSpc>
                <a:spcPts val="4399"/>
              </a:lnSpc>
              <a:buFont typeface="Arial"/>
              <a:buChar char="•"/>
            </a:pPr>
            <a:r>
              <a:rPr lang="en-US" sz="3999" b="1" dirty="0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Facilitator:</a:t>
            </a:r>
          </a:p>
          <a:p>
            <a:pPr marL="1727199" lvl="2" indent="-575733" algn="l">
              <a:lnSpc>
                <a:spcPts val="4399"/>
              </a:lnSpc>
              <a:buFont typeface="Arial"/>
              <a:buChar char="⚬"/>
            </a:pPr>
            <a:r>
              <a:rPr lang="en-US" sz="3999" dirty="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Turn on live captioning or CART services. </a:t>
            </a:r>
          </a:p>
          <a:p>
            <a:pPr marL="1727199" lvl="2" indent="-575733" algn="l">
              <a:lnSpc>
                <a:spcPts val="4399"/>
              </a:lnSpc>
              <a:buFont typeface="Arial"/>
              <a:buChar char="⚬"/>
            </a:pPr>
            <a:r>
              <a:rPr lang="en-US" sz="3999" dirty="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Slides will be available in PDF format.</a:t>
            </a:r>
          </a:p>
          <a:p>
            <a:pPr marL="863599" lvl="1" indent="-431800" algn="l">
              <a:lnSpc>
                <a:spcPts val="4399"/>
              </a:lnSpc>
              <a:buFont typeface="Arial"/>
              <a:buChar char="•"/>
            </a:pPr>
            <a:r>
              <a:rPr lang="en-US" sz="3999" b="1" dirty="0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If virtual:</a:t>
            </a:r>
          </a:p>
          <a:p>
            <a:pPr marL="1727199" lvl="2" indent="-575733" algn="l">
              <a:lnSpc>
                <a:spcPts val="4399"/>
              </a:lnSpc>
              <a:buFont typeface="Arial"/>
              <a:buChar char="⚬"/>
            </a:pPr>
            <a:r>
              <a:rPr lang="en-US" sz="3999" dirty="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Sign on with your full name. </a:t>
            </a:r>
          </a:p>
          <a:p>
            <a:pPr marL="1727199" lvl="2" indent="-575733" algn="l">
              <a:lnSpc>
                <a:spcPts val="4399"/>
              </a:lnSpc>
              <a:buFont typeface="Arial"/>
              <a:buChar char="⚬"/>
            </a:pPr>
            <a:r>
              <a:rPr lang="en-US" sz="3999" dirty="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Test audio and camera quality.</a:t>
            </a:r>
          </a:p>
          <a:p>
            <a:pPr marL="1727199" lvl="2" indent="-575733" algn="l">
              <a:lnSpc>
                <a:spcPts val="4399"/>
              </a:lnSpc>
              <a:buFont typeface="Arial"/>
              <a:buChar char="⚬"/>
            </a:pPr>
            <a:r>
              <a:rPr lang="en-US" sz="3999" dirty="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Keep the camera on. </a:t>
            </a:r>
          </a:p>
          <a:p>
            <a:pPr marL="1727199" lvl="2" indent="-575733" algn="l">
              <a:lnSpc>
                <a:spcPts val="4399"/>
              </a:lnSpc>
              <a:buFont typeface="Arial"/>
              <a:buChar char="⚬"/>
            </a:pPr>
            <a:r>
              <a:rPr lang="en-US" sz="3999" dirty="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Mute and unmute as appropriate.</a:t>
            </a:r>
          </a:p>
          <a:p>
            <a:pPr marL="1727199" lvl="2" indent="-575733" algn="l">
              <a:lnSpc>
                <a:spcPts val="4399"/>
              </a:lnSpc>
              <a:buFont typeface="Arial"/>
              <a:buChar char="⚬"/>
            </a:pPr>
            <a:r>
              <a:rPr lang="en-US" sz="3999" dirty="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Reduce background noise. </a:t>
            </a:r>
          </a:p>
          <a:p>
            <a:pPr marL="863599" lvl="1" indent="-431800" algn="l">
              <a:lnSpc>
                <a:spcPts val="4399"/>
              </a:lnSpc>
              <a:buFont typeface="Arial"/>
              <a:buChar char="•"/>
            </a:pPr>
            <a:r>
              <a:rPr lang="en-US" sz="3999" b="1" dirty="0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If in-person:</a:t>
            </a:r>
          </a:p>
          <a:p>
            <a:pPr marL="1727199" lvl="2" indent="-575733" algn="l">
              <a:lnSpc>
                <a:spcPts val="4399"/>
              </a:lnSpc>
              <a:buFont typeface="Arial"/>
              <a:buChar char="⚬"/>
            </a:pPr>
            <a:r>
              <a:rPr lang="en-US" sz="3999" dirty="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Place the name tent in a visible, unobstructed location.</a:t>
            </a:r>
          </a:p>
          <a:p>
            <a:pPr marL="1727199" lvl="2" indent="-575733" algn="l">
              <a:lnSpc>
                <a:spcPts val="4399"/>
              </a:lnSpc>
              <a:buFont typeface="Arial"/>
              <a:buChar char="⚬"/>
            </a:pPr>
            <a:r>
              <a:rPr lang="en-US" sz="3999" dirty="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Silence phones and minimize distractions.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75675" y="1095375"/>
            <a:ext cx="14194001" cy="733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49"/>
              </a:lnSpc>
            </a:pPr>
            <a:r>
              <a:rPr lang="en-US" sz="4499" b="1" dirty="0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ADA Compliance: Recorded Meetings</a:t>
            </a:r>
          </a:p>
          <a:p>
            <a:pPr algn="l">
              <a:lnSpc>
                <a:spcPts val="4399"/>
              </a:lnSpc>
            </a:pPr>
            <a:endParaRPr lang="en-US" sz="4499" b="1" dirty="0">
              <a:solidFill>
                <a:srgbClr val="1B365D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l">
              <a:lnSpc>
                <a:spcPts val="4399"/>
              </a:lnSpc>
            </a:pPr>
            <a:r>
              <a:rPr lang="en-US" sz="3999" b="1" dirty="0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﻿Communication Standards:</a:t>
            </a:r>
          </a:p>
          <a:p>
            <a:pPr marL="863599" lvl="1" indent="-431800" algn="l">
              <a:lnSpc>
                <a:spcPts val="4399"/>
              </a:lnSpc>
              <a:buFont typeface="Arial"/>
              <a:buChar char="•"/>
            </a:pPr>
            <a:r>
              <a:rPr lang="en-US" sz="3999" dirty="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Identify yourself before speaking.</a:t>
            </a:r>
          </a:p>
          <a:p>
            <a:pPr marL="1684020" lvl="2" indent="-561340" algn="l">
              <a:lnSpc>
                <a:spcPts val="4290"/>
              </a:lnSpc>
              <a:buFont typeface="Arial"/>
              <a:buChar char="⚬"/>
            </a:pPr>
            <a:r>
              <a:rPr lang="en-US" sz="3900" i="1" dirty="0">
                <a:solidFill>
                  <a:srgbClr val="1B365D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First mention: </a:t>
            </a:r>
            <a:r>
              <a:rPr lang="en-US" sz="3900" dirty="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[First &amp; Last Name | Organization, Title]</a:t>
            </a:r>
          </a:p>
          <a:p>
            <a:pPr marL="1684020" lvl="2" indent="-561340" algn="l">
              <a:lnSpc>
                <a:spcPts val="4290"/>
              </a:lnSpc>
              <a:buFont typeface="Arial"/>
              <a:buChar char="⚬"/>
            </a:pPr>
            <a:r>
              <a:rPr lang="en-US" sz="3900" i="1" dirty="0">
                <a:solidFill>
                  <a:srgbClr val="1B365D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Subsequent mentions:</a:t>
            </a:r>
            <a:r>
              <a:rPr lang="en-US" sz="3900" dirty="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 [Last Name]</a:t>
            </a:r>
          </a:p>
          <a:p>
            <a:pPr marL="863599" lvl="1" indent="-431800" algn="l">
              <a:lnSpc>
                <a:spcPts val="4399"/>
              </a:lnSpc>
              <a:buFont typeface="Arial"/>
              <a:buChar char="•"/>
            </a:pPr>
            <a:r>
              <a:rPr lang="en-US" sz="3999" dirty="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Speak clearly and at a steady pace.</a:t>
            </a:r>
          </a:p>
          <a:p>
            <a:pPr marL="863599" lvl="1" indent="-431800" algn="l">
              <a:lnSpc>
                <a:spcPts val="4399"/>
              </a:lnSpc>
              <a:buFont typeface="Arial"/>
              <a:buChar char="•"/>
            </a:pPr>
            <a:r>
              <a:rPr lang="en-US" sz="3999" dirty="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Define acronyms before using them.</a:t>
            </a:r>
          </a:p>
          <a:p>
            <a:pPr marL="863599" lvl="1" indent="-431800" algn="l">
              <a:lnSpc>
                <a:spcPts val="4399"/>
              </a:lnSpc>
              <a:buFont typeface="Arial"/>
              <a:buChar char="•"/>
            </a:pPr>
            <a:r>
              <a:rPr lang="en-US" sz="3999" dirty="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Avoid overlapping dialogue or interruptions.</a:t>
            </a:r>
          </a:p>
          <a:p>
            <a:pPr marL="863599" lvl="1" indent="-431800" algn="l">
              <a:lnSpc>
                <a:spcPts val="4399"/>
              </a:lnSpc>
              <a:buFont typeface="Arial"/>
              <a:buChar char="•"/>
            </a:pPr>
            <a:r>
              <a:rPr lang="en-US" sz="3999" dirty="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Describe visuals aloud (slides, charts, or images).</a:t>
            </a:r>
          </a:p>
          <a:p>
            <a:pPr marL="863599" lvl="1" indent="-431800" algn="l">
              <a:lnSpc>
                <a:spcPts val="4399"/>
              </a:lnSpc>
              <a:buFont typeface="Arial"/>
              <a:buChar char="•"/>
            </a:pPr>
            <a:r>
              <a:rPr lang="en-US" sz="3999" dirty="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Refrain from side conversations while the recording is active.</a:t>
            </a:r>
          </a:p>
          <a:p>
            <a:pPr marL="863599" lvl="1" indent="-431800" algn="l">
              <a:lnSpc>
                <a:spcPts val="4399"/>
              </a:lnSpc>
              <a:buFont typeface="Arial"/>
              <a:buChar char="•"/>
            </a:pPr>
            <a:r>
              <a:rPr lang="en-US" sz="3999" dirty="0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Keep remarks relevant to the agenda.</a:t>
            </a:r>
          </a:p>
          <a:p>
            <a:pPr algn="l">
              <a:lnSpc>
                <a:spcPts val="4399"/>
              </a:lnSpc>
            </a:pPr>
            <a:endParaRPr lang="en-US" sz="3999" dirty="0">
              <a:solidFill>
                <a:srgbClr val="1B365D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56322" y="8427045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56322" y="8427045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375675" y="3443143"/>
            <a:ext cx="3355081" cy="3226978"/>
          </a:xfrm>
          <a:custGeom>
            <a:avLst/>
            <a:gdLst/>
            <a:ahLst/>
            <a:cxnLst/>
            <a:rect l="l" t="t" r="r" b="b"/>
            <a:pathLst>
              <a:path w="3355081" h="3226978">
                <a:moveTo>
                  <a:pt x="0" y="0"/>
                </a:moveTo>
                <a:lnTo>
                  <a:pt x="3355081" y="0"/>
                </a:lnTo>
                <a:lnTo>
                  <a:pt x="3355081" y="3226977"/>
                </a:lnTo>
                <a:lnTo>
                  <a:pt x="0" y="32269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361239" y="3443143"/>
            <a:ext cx="3935339" cy="3226978"/>
          </a:xfrm>
          <a:custGeom>
            <a:avLst/>
            <a:gdLst/>
            <a:ahLst/>
            <a:cxnLst/>
            <a:rect l="l" t="t" r="r" b="b"/>
            <a:pathLst>
              <a:path w="3935339" h="3226978">
                <a:moveTo>
                  <a:pt x="0" y="0"/>
                </a:moveTo>
                <a:lnTo>
                  <a:pt x="3935339" y="0"/>
                </a:lnTo>
                <a:lnTo>
                  <a:pt x="3935339" y="3226977"/>
                </a:lnTo>
                <a:lnTo>
                  <a:pt x="0" y="32269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929476" y="3255334"/>
            <a:ext cx="3414786" cy="3414786"/>
          </a:xfrm>
          <a:custGeom>
            <a:avLst/>
            <a:gdLst/>
            <a:ahLst/>
            <a:cxnLst/>
            <a:rect l="l" t="t" r="r" b="b"/>
            <a:pathLst>
              <a:path w="3414786" h="3414786">
                <a:moveTo>
                  <a:pt x="0" y="0"/>
                </a:moveTo>
                <a:lnTo>
                  <a:pt x="3414786" y="0"/>
                </a:lnTo>
                <a:lnTo>
                  <a:pt x="3414786" y="3414786"/>
                </a:lnTo>
                <a:lnTo>
                  <a:pt x="0" y="34147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375675" y="1095375"/>
            <a:ext cx="14194001" cy="244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49"/>
              </a:lnSpc>
            </a:pPr>
            <a:r>
              <a:rPr lang="en-US" sz="4499" b="1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OHA Intern</a:t>
            </a:r>
          </a:p>
          <a:p>
            <a:pPr algn="l">
              <a:lnSpc>
                <a:spcPts val="4949"/>
              </a:lnSpc>
            </a:pPr>
            <a:endParaRPr lang="en-US" sz="4499" b="1">
              <a:solidFill>
                <a:srgbClr val="1B365D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l">
              <a:lnSpc>
                <a:spcPts val="4399"/>
              </a:lnSpc>
            </a:pPr>
            <a:r>
              <a:rPr lang="en-US" sz="3999" b="1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Timeline: </a:t>
            </a:r>
            <a:r>
              <a:rPr lang="en-US" sz="3999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Jan 6th - Apr 30th </a:t>
            </a:r>
          </a:p>
          <a:p>
            <a:pPr algn="l">
              <a:lnSpc>
                <a:spcPts val="4399"/>
              </a:lnSpc>
            </a:pPr>
            <a:endParaRPr lang="en-US" sz="3999">
              <a:solidFill>
                <a:srgbClr val="1B365D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60434" y="6867694"/>
            <a:ext cx="3985564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9"/>
              </a:lnSpc>
            </a:pPr>
            <a:r>
              <a:rPr lang="en-US" sz="4499" b="1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Engage Partners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36126" y="6905794"/>
            <a:ext cx="3985564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4"/>
              </a:lnSpc>
            </a:pPr>
            <a:r>
              <a:rPr lang="en-US" sz="4499" b="1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Analyze Alignment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44087" y="6867694"/>
            <a:ext cx="3985564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9"/>
              </a:lnSpc>
            </a:pPr>
            <a:r>
              <a:rPr lang="en-US" sz="4499" b="1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Recommend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94923" y="3766578"/>
            <a:ext cx="7595283" cy="7595283"/>
            <a:chOff x="0" y="0"/>
            <a:chExt cx="812800" cy="812800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E7073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 descr="Top of the Capitol building dome with AIM, Alzheimer's Impact Movement and the Alzheimer's Association logo below in purple. "/>
          <p:cNvSpPr/>
          <p:nvPr/>
        </p:nvSpPr>
        <p:spPr>
          <a:xfrm>
            <a:off x="13998231" y="3268705"/>
            <a:ext cx="3649889" cy="2381553"/>
          </a:xfrm>
          <a:custGeom>
            <a:avLst/>
            <a:gdLst/>
            <a:ahLst/>
            <a:cxnLst/>
            <a:rect l="l" t="t" r="r" b="b"/>
            <a:pathLst>
              <a:path w="3649889" h="2381553">
                <a:moveTo>
                  <a:pt x="0" y="0"/>
                </a:moveTo>
                <a:lnTo>
                  <a:pt x="3649889" y="0"/>
                </a:lnTo>
                <a:lnTo>
                  <a:pt x="3649889" y="2381553"/>
                </a:lnTo>
                <a:lnTo>
                  <a:pt x="0" y="23815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 descr="Group photo of approximately 25 participants from the State Dementia Director Meeting standing and seated in three rows inside a conference room. "/>
          <p:cNvSpPr/>
          <p:nvPr/>
        </p:nvSpPr>
        <p:spPr>
          <a:xfrm>
            <a:off x="9964771" y="4930416"/>
            <a:ext cx="8066919" cy="4940988"/>
          </a:xfrm>
          <a:custGeom>
            <a:avLst/>
            <a:gdLst/>
            <a:ahLst/>
            <a:cxnLst/>
            <a:rect l="l" t="t" r="r" b="b"/>
            <a:pathLst>
              <a:path w="8066919" h="4940988">
                <a:moveTo>
                  <a:pt x="0" y="0"/>
                </a:moveTo>
                <a:lnTo>
                  <a:pt x="8066920" y="0"/>
                </a:lnTo>
                <a:lnTo>
                  <a:pt x="8066920" y="4940988"/>
                </a:lnTo>
                <a:lnTo>
                  <a:pt x="0" y="49409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375675" y="1095375"/>
            <a:ext cx="14194001" cy="514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49"/>
              </a:lnSpc>
            </a:pPr>
            <a:r>
              <a:rPr lang="en-US" sz="4499" b="1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State Dementia Services Coordinator (DSC) Summit</a:t>
            </a:r>
          </a:p>
          <a:p>
            <a:pPr algn="l">
              <a:lnSpc>
                <a:spcPts val="4399"/>
              </a:lnSpc>
            </a:pPr>
            <a:endParaRPr lang="en-US" sz="4499" b="1">
              <a:solidFill>
                <a:srgbClr val="1B365D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l">
              <a:lnSpc>
                <a:spcPts val="4399"/>
              </a:lnSpc>
            </a:pPr>
            <a:r>
              <a:rPr lang="en-US" sz="3999" b="1">
                <a:solidFill>
                  <a:srgbClr val="1B365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October 2025 - Washington, D.C.</a:t>
            </a:r>
          </a:p>
          <a:p>
            <a:pPr marL="863599" lvl="1" indent="-431800" algn="l">
              <a:lnSpc>
                <a:spcPts val="4399"/>
              </a:lnSpc>
              <a:buFont typeface="Arial"/>
              <a:buChar char="•"/>
            </a:pPr>
            <a:r>
              <a:rPr lang="en-US" sz="3999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National Direction: From Crisis to Coordination</a:t>
            </a:r>
          </a:p>
          <a:p>
            <a:pPr marL="863599" lvl="1" indent="-431800" algn="l">
              <a:lnSpc>
                <a:spcPts val="4399"/>
              </a:lnSpc>
              <a:buFont typeface="Arial"/>
              <a:buChar char="•"/>
            </a:pPr>
            <a:r>
              <a:rPr lang="en-US" sz="3999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Biomarker Readiness &amp; Equity</a:t>
            </a:r>
          </a:p>
          <a:p>
            <a:pPr marL="863599" lvl="1" indent="-431800" algn="l">
              <a:lnSpc>
                <a:spcPts val="4399"/>
              </a:lnSpc>
              <a:buFont typeface="Arial"/>
              <a:buChar char="•"/>
            </a:pPr>
            <a:r>
              <a:rPr lang="en-US" sz="3999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Workforce &amp; Primary Care Integration</a:t>
            </a:r>
          </a:p>
          <a:p>
            <a:pPr marL="863599" lvl="1" indent="-431800" algn="l">
              <a:lnSpc>
                <a:spcPts val="4399"/>
              </a:lnSpc>
              <a:buFont typeface="Arial"/>
              <a:buChar char="•"/>
            </a:pPr>
            <a:r>
              <a:rPr lang="en-US" sz="3999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Risk Reduction &amp; Public Health Practice</a:t>
            </a:r>
          </a:p>
          <a:p>
            <a:pPr marL="863599" lvl="1" indent="-431800" algn="l">
              <a:lnSpc>
                <a:spcPts val="4399"/>
              </a:lnSpc>
              <a:buFont typeface="Arial"/>
              <a:buChar char="•"/>
            </a:pPr>
            <a:r>
              <a:rPr lang="en-US" sz="3999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Behavioral Health &amp; Long-Term Care</a:t>
            </a:r>
          </a:p>
          <a:p>
            <a:pPr marL="863599" lvl="1" indent="-431800" algn="l">
              <a:lnSpc>
                <a:spcPts val="4399"/>
              </a:lnSpc>
              <a:buFont typeface="Arial"/>
              <a:buChar char="•"/>
            </a:pPr>
            <a:r>
              <a:rPr lang="en-US" sz="3999">
                <a:solidFill>
                  <a:srgbClr val="1B365D"/>
                </a:solidFill>
                <a:latin typeface="Calibri (MS)"/>
                <a:ea typeface="Calibri (MS)"/>
                <a:cs typeface="Calibri (MS)"/>
                <a:sym typeface="Calibri (MS)"/>
              </a:rPr>
              <a:t>Data &amp; Systems Integration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56322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80806" y="2941952"/>
            <a:ext cx="15126388" cy="2622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9"/>
              </a:lnSpc>
            </a:pPr>
            <a:r>
              <a:rPr lang="en-US" sz="15999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OLD BUSINESS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345bebf-0d71-4337-9281-24b941616c36}" enabled="0" method="" siteId="{f345bebf-0d71-4337-9281-24b941616c3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1434</Words>
  <Application>Microsoft Office PowerPoint</Application>
  <PresentationFormat>Custom</PresentationFormat>
  <Paragraphs>196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 (MS) Bold</vt:lpstr>
      <vt:lpstr>Calibri (MS) Italics</vt:lpstr>
      <vt:lpstr>Calibri</vt:lpstr>
      <vt:lpstr>Arial</vt:lpstr>
      <vt:lpstr>Calibri (MS)</vt:lpstr>
      <vt:lpstr>Calibri (MS)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 ADRD Advisory Council 11-13-25</dc:title>
  <cp:lastModifiedBy>Rochelle L. Roberts</cp:lastModifiedBy>
  <cp:revision>1</cp:revision>
  <dcterms:created xsi:type="dcterms:W3CDTF">2006-08-16T00:00:00Z</dcterms:created>
  <dcterms:modified xsi:type="dcterms:W3CDTF">2026-03-24T16:35:55Z</dcterms:modified>
  <dc:identifier>DAG1s6xSJJU</dc:identifier>
</cp:coreProperties>
</file>