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971" autoAdjust="0"/>
  </p:normalViewPr>
  <p:slideViewPr>
    <p:cSldViewPr>
      <p:cViewPr varScale="1">
        <p:scale>
          <a:sx n="72" d="100"/>
          <a:sy n="72" d="100"/>
        </p:scale>
        <p:origin x="175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9A7998B3-FB23-4492-B8A1-7D32F75310E2}" type="datetimeFigureOut">
              <a:rPr lang="en-US" smtClean="0"/>
              <a:t>10/13/2021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D90341BB-83C1-42F0-896A-F3FD5FED8C9C}" type="slidenum">
              <a:rPr lang="en-US" smtClean="0"/>
              <a:t>‹#›</a:t>
            </a:fld>
            <a:endParaRPr lang="en-US"/>
          </a:p>
        </p:txBody>
      </p:sp>
    </p:spTree>
    <p:extLst>
      <p:ext uri="{BB962C8B-B14F-4D97-AF65-F5344CB8AC3E}">
        <p14:creationId xmlns:p14="http://schemas.microsoft.com/office/powerpoint/2010/main" val="402476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341BB-83C1-42F0-896A-F3FD5FED8C9C}" type="slidenum">
              <a:rPr lang="en-US" smtClean="0"/>
              <a:t>1</a:t>
            </a:fld>
            <a:endParaRPr lang="en-US"/>
          </a:p>
        </p:txBody>
      </p:sp>
    </p:spTree>
    <p:extLst>
      <p:ext uri="{BB962C8B-B14F-4D97-AF65-F5344CB8AC3E}">
        <p14:creationId xmlns:p14="http://schemas.microsoft.com/office/powerpoint/2010/main" val="384553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9118" y="533401"/>
            <a:ext cx="3772883" cy="251460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799118" y="3403600"/>
            <a:ext cx="3772883"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771" y="533400"/>
            <a:ext cx="177211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99118" y="533400"/>
            <a:ext cx="5602158"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9119" y="533400"/>
            <a:ext cx="6516797"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799119" y="3124200"/>
            <a:ext cx="6516797"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4129AA-E2CA-4B66-B618-92D26AC0871A}"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99117" y="1828800"/>
            <a:ext cx="31898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099516" y="1828800"/>
            <a:ext cx="31898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54129AA-E2CA-4B66-B618-92D26AC0871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99118" y="1828800"/>
            <a:ext cx="3189801"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99118" y="2590800"/>
            <a:ext cx="3189801"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126114" y="1828800"/>
            <a:ext cx="3189801"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26114" y="2590800"/>
            <a:ext cx="3189801"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54129AA-E2CA-4B66-B618-92D26AC0871A}"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54129AA-E2CA-4B66-B618-92D26AC0871A}"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129AA-E2CA-4B66-B618-92D26AC0871A}"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118" y="533400"/>
            <a:ext cx="3086904"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4400506" y="533400"/>
            <a:ext cx="4401696"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9118" y="2209800"/>
            <a:ext cx="3086904"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129AA-E2CA-4B66-B618-92D26AC0871A}"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118" y="533400"/>
            <a:ext cx="3086904" cy="1524000"/>
          </a:xfrm>
        </p:spPr>
        <p:txBody>
          <a:bodyPr anchor="b">
            <a:noAutofit/>
          </a:bodyPr>
          <a:lstStyle>
            <a:lvl1pPr algn="l">
              <a:defRPr sz="3600" b="1"/>
            </a:lvl1pPr>
          </a:lstStyle>
          <a:p>
            <a:r>
              <a:rPr lang="en-US"/>
              <a:t>Click to edit Master title style</a:t>
            </a:r>
            <a:endParaRPr/>
          </a:p>
        </p:txBody>
      </p:sp>
      <p:sp>
        <p:nvSpPr>
          <p:cNvPr id="3" name="Picture Placeholder 2"/>
          <p:cNvSpPr>
            <a:spLocks noGrp="1"/>
          </p:cNvSpPr>
          <p:nvPr>
            <p:ph type="pic" idx="1"/>
          </p:nvPr>
        </p:nvSpPr>
        <p:spPr>
          <a:xfrm>
            <a:off x="4400505" y="533400"/>
            <a:ext cx="4336259"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9118" y="2209800"/>
            <a:ext cx="3086904"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9117" y="533400"/>
            <a:ext cx="651679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799117" y="1828800"/>
            <a:ext cx="6516798"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200813" y="6155268"/>
            <a:ext cx="1028968"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254129AA-E2CA-4B66-B618-92D26AC0871A}" type="datetimeFigureOut">
              <a:rPr lang="en-US" smtClean="0"/>
              <a:t>10/13/2021</a:t>
            </a:fld>
            <a:endParaRPr lang="en-US"/>
          </a:p>
        </p:txBody>
      </p:sp>
      <p:sp>
        <p:nvSpPr>
          <p:cNvPr id="5" name="Footer Placeholder 4"/>
          <p:cNvSpPr>
            <a:spLocks noGrp="1"/>
          </p:cNvSpPr>
          <p:nvPr>
            <p:ph type="ftr" sz="quarter" idx="3"/>
          </p:nvPr>
        </p:nvSpPr>
        <p:spPr>
          <a:xfrm>
            <a:off x="799118" y="6155268"/>
            <a:ext cx="4240920"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01276" y="6155268"/>
            <a:ext cx="914639"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670842B-AE45-448A-A528-A57C99927B47}" type="slidenum">
              <a:rPr lang="en-US" smtClean="0"/>
              <a:t>‹#›</a:t>
            </a:fld>
            <a:endParaRPr lang="en-US"/>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E1AA05-416A-4E7A-A692-66FFDDE4472D}"/>
              </a:ext>
            </a:extLst>
          </p:cNvPr>
          <p:cNvPicPr>
            <a:picLocks noChangeAspect="1"/>
          </p:cNvPicPr>
          <p:nvPr/>
        </p:nvPicPr>
        <p:blipFill>
          <a:blip r:embed="rId3"/>
          <a:stretch>
            <a:fillRect/>
          </a:stretch>
        </p:blipFill>
        <p:spPr>
          <a:xfrm>
            <a:off x="228600" y="304800"/>
            <a:ext cx="8686800" cy="6204845"/>
          </a:xfrm>
          <a:prstGeom prst="rect">
            <a:avLst/>
          </a:prstGeom>
        </p:spPr>
      </p:pic>
      <p:sp>
        <p:nvSpPr>
          <p:cNvPr id="8" name="TextBox 7"/>
          <p:cNvSpPr txBox="1"/>
          <p:nvPr/>
        </p:nvSpPr>
        <p:spPr>
          <a:xfrm>
            <a:off x="473526" y="304800"/>
            <a:ext cx="8466064" cy="584775"/>
          </a:xfrm>
          <a:prstGeom prst="rect">
            <a:avLst/>
          </a:prstGeom>
          <a:scene3d>
            <a:camera prst="orthographicFront"/>
            <a:lightRig rig="threePt" dir="t"/>
          </a:scene3d>
          <a:sp3d>
            <a:bevelT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pPr algn="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ahoma" pitchFamily="34" charset="0"/>
                <a:cs typeface="Arial" pitchFamily="34" charset="0"/>
              </a:rPr>
              <a:t>FOR SALE</a:t>
            </a:r>
          </a:p>
        </p:txBody>
      </p:sp>
      <p:sp>
        <p:nvSpPr>
          <p:cNvPr id="10" name="TextBox 9"/>
          <p:cNvSpPr txBox="1"/>
          <p:nvPr/>
        </p:nvSpPr>
        <p:spPr>
          <a:xfrm>
            <a:off x="206827" y="152399"/>
            <a:ext cx="4389120" cy="1223010"/>
          </a:xfrm>
          <a:prstGeom prst="flowChartDocument">
            <a:avLst/>
          </a:prstGeom>
          <a:solidFill>
            <a:schemeClr val="accent4"/>
          </a:solidFill>
          <a:scene3d>
            <a:camera prst="orthographicFront"/>
            <a:lightRig rig="threePt" dir="t"/>
          </a:scene3d>
          <a:sp3d>
            <a:bevelT prst="angle"/>
          </a:sp3d>
        </p:spPr>
        <p:txBody>
          <a:bodyPr wrap="square" rtlCol="0">
            <a:spAutoFit/>
          </a:bodyPr>
          <a:lstStyle/>
          <a:p>
            <a:pPr lvl="0"/>
            <a:r>
              <a:rPr lang="en-US" sz="2000" b="1" dirty="0">
                <a:ln w="12700">
                  <a:solidFill>
                    <a:srgbClr val="44546A">
                      <a:satMod val="155000"/>
                    </a:srgbClr>
                  </a:solidFill>
                  <a:prstDash val="solid"/>
                </a:ln>
                <a:solidFill>
                  <a:srgbClr val="E7E6E6">
                    <a:tint val="85000"/>
                    <a:satMod val="155000"/>
                  </a:srgbClr>
                </a:solidFill>
                <a:effectLst>
                  <a:outerShdw blurRad="41275" dist="20320" dir="1800000" algn="tl" rotWithShape="0">
                    <a:srgbClr val="000000">
                      <a:alpha val="40000"/>
                    </a:srgbClr>
                  </a:outerShdw>
                </a:effectLst>
                <a:latin typeface="Open Sans" panose="020B0606030504020204" pitchFamily="34" charset="0"/>
                <a:ea typeface="Open Sans" panose="020B0606030504020204" pitchFamily="34" charset="0"/>
                <a:cs typeface="Open Sans" panose="020B0606030504020204" pitchFamily="34" charset="0"/>
              </a:rPr>
              <a:t>Shelby Meadows Subdivision</a:t>
            </a:r>
          </a:p>
          <a:p>
            <a:pPr lvl="0"/>
            <a:r>
              <a:rPr lang="en-US" sz="1200" b="1" dirty="0">
                <a:ln w="900" cmpd="sng">
                  <a:solidFill>
                    <a:srgbClr val="757070">
                      <a:satMod val="190000"/>
                      <a:alpha val="55000"/>
                    </a:srgbClr>
                  </a:solidFill>
                  <a:prstDash val="solid"/>
                </a:ln>
                <a:solidFill>
                  <a:srgbClr val="757070">
                    <a:satMod val="200000"/>
                    <a:tint val="3000"/>
                  </a:srgbClr>
                </a:solidFill>
                <a:effectLst>
                  <a:innerShdw blurRad="101600" dist="76200" dir="5400000">
                    <a:srgbClr val="757070">
                      <a:satMod val="190000"/>
                      <a:tint val="100000"/>
                      <a:alpha val="74000"/>
                    </a:srgbClr>
                  </a:innerShdw>
                </a:effectLst>
                <a:latin typeface="Open Sans" panose="020B0606030504020204" pitchFamily="34" charset="0"/>
                <a:ea typeface="Open Sans" panose="020B0606030504020204" pitchFamily="34" charset="0"/>
                <a:cs typeface="Open Sans" panose="020B0606030504020204" pitchFamily="34" charset="0"/>
              </a:rPr>
              <a:t>Shelby Meadows Lane at Brunswick Road</a:t>
            </a:r>
          </a:p>
          <a:p>
            <a:pPr lvl="0"/>
            <a:r>
              <a:rPr lang="en-US" sz="1200" b="1" dirty="0">
                <a:ln w="900" cmpd="sng">
                  <a:solidFill>
                    <a:srgbClr val="757070">
                      <a:satMod val="190000"/>
                      <a:alpha val="55000"/>
                    </a:srgbClr>
                  </a:solidFill>
                  <a:prstDash val="solid"/>
                </a:ln>
                <a:solidFill>
                  <a:srgbClr val="757070">
                    <a:satMod val="200000"/>
                    <a:tint val="3000"/>
                  </a:srgbClr>
                </a:solidFill>
                <a:effectLst>
                  <a:innerShdw blurRad="101600" dist="76200" dir="5400000">
                    <a:srgbClr val="757070">
                      <a:satMod val="190000"/>
                      <a:tint val="100000"/>
                      <a:alpha val="74000"/>
                    </a:srgbClr>
                  </a:innerShdw>
                </a:effectLst>
                <a:latin typeface="Open Sans" panose="020B0606030504020204" pitchFamily="34" charset="0"/>
                <a:ea typeface="Open Sans" panose="020B0606030504020204" pitchFamily="34" charset="0"/>
                <a:cs typeface="Open Sans" panose="020B0606030504020204" pitchFamily="34" charset="0"/>
              </a:rPr>
              <a:t>Atoka (Shelby County), Tennessee</a:t>
            </a:r>
            <a:br>
              <a:rPr lang="en-US" sz="1200" b="1" dirty="0">
                <a:ln w="900" cmpd="sng">
                  <a:solidFill>
                    <a:srgbClr val="757070">
                      <a:satMod val="190000"/>
                      <a:alpha val="55000"/>
                    </a:srgbClr>
                  </a:solidFill>
                  <a:prstDash val="solid"/>
                </a:ln>
                <a:solidFill>
                  <a:srgbClr val="757070">
                    <a:satMod val="200000"/>
                    <a:tint val="3000"/>
                  </a:srgbClr>
                </a:solidFill>
                <a:effectLst>
                  <a:innerShdw blurRad="101600" dist="76200" dir="5400000">
                    <a:srgbClr val="757070">
                      <a:satMod val="190000"/>
                      <a:tint val="100000"/>
                      <a:alpha val="74000"/>
                    </a:srgbClr>
                  </a:innerShdw>
                </a:effectLst>
                <a:latin typeface="Open Sans" panose="020B0606030504020204" pitchFamily="34" charset="0"/>
                <a:ea typeface="Open Sans" panose="020B0606030504020204" pitchFamily="34" charset="0"/>
                <a:cs typeface="Open Sans" panose="020B0606030504020204" pitchFamily="34" charset="0"/>
              </a:rPr>
            </a:br>
            <a:r>
              <a:rPr lang="en-US" sz="1400" b="1" dirty="0">
                <a:ln w="900" cmpd="sng">
                  <a:solidFill>
                    <a:srgbClr val="757070">
                      <a:satMod val="190000"/>
                      <a:alpha val="55000"/>
                    </a:srgbClr>
                  </a:solidFill>
                  <a:prstDash val="solid"/>
                </a:ln>
                <a:solidFill>
                  <a:srgbClr val="757070">
                    <a:satMod val="200000"/>
                    <a:tint val="3000"/>
                  </a:srgbClr>
                </a:solidFill>
                <a:effectLst>
                  <a:innerShdw blurRad="101600" dist="76200" dir="5400000">
                    <a:srgbClr val="757070">
                      <a:satMod val="190000"/>
                      <a:tint val="100000"/>
                      <a:alpha val="74000"/>
                    </a:srgbClr>
                  </a:innerShdw>
                </a:effectLst>
                <a:latin typeface="Open Sans" panose="020B0606030504020204" pitchFamily="34" charset="0"/>
                <a:ea typeface="Open Sans" panose="020B0606030504020204" pitchFamily="34" charset="0"/>
                <a:cs typeface="Open Sans" panose="020B0606030504020204" pitchFamily="34" charset="0"/>
              </a:rPr>
              <a:t>+/- 2 Acre Residential Lot</a:t>
            </a:r>
          </a:p>
        </p:txBody>
      </p:sp>
      <p:graphicFrame>
        <p:nvGraphicFramePr>
          <p:cNvPr id="3" name="Table 2"/>
          <p:cNvGraphicFramePr>
            <a:graphicFrameLocks noGrp="1"/>
          </p:cNvGraphicFramePr>
          <p:nvPr>
            <p:extLst>
              <p:ext uri="{D42A27DB-BD31-4B8C-83A1-F6EECF244321}">
                <p14:modId xmlns:p14="http://schemas.microsoft.com/office/powerpoint/2010/main" val="146768996"/>
              </p:ext>
            </p:extLst>
          </p:nvPr>
        </p:nvGraphicFramePr>
        <p:xfrm>
          <a:off x="152400" y="5638800"/>
          <a:ext cx="8869680" cy="1082040"/>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749040">
                  <a:extLst>
                    <a:ext uri="{9D8B030D-6E8A-4147-A177-3AD203B41FA5}">
                      <a16:colId xmlns:a16="http://schemas.microsoft.com/office/drawing/2014/main" val="20002"/>
                    </a:ext>
                  </a:extLst>
                </a:gridCol>
              </a:tblGrid>
              <a:tr h="0">
                <a:tc>
                  <a:txBody>
                    <a:bodyPr/>
                    <a:lstStyle/>
                    <a:p>
                      <a:pPr algn="just"/>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 State of Tennessee is pleased to offer this property for sale.</a:t>
                      </a:r>
                    </a:p>
                    <a:p>
                      <a:pPr algn="just"/>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Please see Terms of Offering for State TR# 12-10-018.</a:t>
                      </a:r>
                    </a:p>
                    <a:p>
                      <a:pPr algn="just"/>
                      <a:endParaRPr lang="en-US" sz="800" b="1"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just"/>
                      <a:r>
                        <a:rPr lang="en-US" sz="8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Properties will be offered by Sealed Bid at a date and time to be determined.  No offers will be accepted until such time as STREAM has advertised when Sealed Bids are due.  Please contact us (or visit our website) for bid package and additional information</a:t>
                      </a:r>
                    </a:p>
                  </a:txBody>
                  <a:tcPr>
                    <a:solidFill>
                      <a:schemeClr val="accent6">
                        <a:lumMod val="50000"/>
                      </a:schemeClr>
                    </a:solidFill>
                  </a:tcPr>
                </a:tc>
                <a:tc>
                  <a:txBody>
                    <a:bodyPr/>
                    <a:lstStyle/>
                    <a:p>
                      <a:endParaRPr lang="en-US" dirty="0"/>
                    </a:p>
                  </a:txBody>
                  <a:tcPr>
                    <a:solidFill>
                      <a:schemeClr val="bg1"/>
                    </a:solidFill>
                  </a:tcPr>
                </a:tc>
                <a:tc>
                  <a:txBody>
                    <a:bodyPr/>
                    <a:lstStyle/>
                    <a:p>
                      <a:pPr algn="ctr"/>
                      <a:r>
                        <a:rPr lang="en-US" sz="9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State of Tennessee Real Estate Asset Management</a:t>
                      </a:r>
                    </a:p>
                    <a:p>
                      <a:pPr algn="ctr"/>
                      <a:endParaRPr lang="en-US" sz="900" b="1" u="sng"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900" b="1" u="sng" dirty="0">
                          <a:solidFill>
                            <a:schemeClr val="bg1"/>
                          </a:solidFill>
                          <a:latin typeface="Open Sans" panose="020B0606030504020204" pitchFamily="34" charset="0"/>
                          <a:ea typeface="Open Sans" panose="020B0606030504020204" pitchFamily="34" charset="0"/>
                          <a:cs typeface="Open Sans" panose="020B0606030504020204" pitchFamily="34" charset="0"/>
                        </a:rPr>
                        <a:t>Toll Free (844) 660-8100</a:t>
                      </a:r>
                    </a:p>
                    <a:p>
                      <a:pPr algn="ctr"/>
                      <a:r>
                        <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Brannon Butler (615)  354-3448</a:t>
                      </a:r>
                    </a:p>
                    <a:p>
                      <a:pPr algn="ctr"/>
                      <a:r>
                        <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Bruce Nelson (615) 651-4677</a:t>
                      </a:r>
                    </a:p>
                    <a:p>
                      <a:pPr algn="ctr"/>
                      <a:endPar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Visit our website at  </a:t>
                      </a:r>
                      <a:r>
                        <a:rPr lang="en-US" sz="900" u="sng" dirty="0">
                          <a:solidFill>
                            <a:schemeClr val="bg1"/>
                          </a:solidFill>
                        </a:rPr>
                        <a:t>tn.gov/</a:t>
                      </a:r>
                      <a:r>
                        <a:rPr lang="en-US" sz="900" u="sng" dirty="0" err="1">
                          <a:solidFill>
                            <a:schemeClr val="bg1"/>
                          </a:solidFill>
                        </a:rPr>
                        <a:t>generalservices</a:t>
                      </a:r>
                      <a:r>
                        <a:rPr lang="en-US" sz="900" u="sng" dirty="0">
                          <a:solidFill>
                            <a:schemeClr val="bg1"/>
                          </a:solidFill>
                        </a:rPr>
                        <a:t>/topic/surplus-real-estate</a:t>
                      </a:r>
                      <a:r>
                        <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p>
                  </a:txBody>
                  <a:tcPr>
                    <a:solidFill>
                      <a:schemeClr val="accent6">
                        <a:lumMod val="50000"/>
                      </a:schemeClr>
                    </a:solidFill>
                  </a:tcPr>
                </a:tc>
                <a:extLst>
                  <a:ext uri="{0D108BD9-81ED-4DB2-BD59-A6C34878D82A}">
                    <a16:rowId xmlns:a16="http://schemas.microsoft.com/office/drawing/2014/main" val="10000"/>
                  </a:ext>
                </a:extLst>
              </a:tr>
            </a:tbl>
          </a:graphicData>
        </a:graphic>
      </p:graphicFrame>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3870960" y="5334000"/>
            <a:ext cx="1463040" cy="1463040"/>
          </a:xfrm>
          <a:prstGeom prst="rect">
            <a:avLst/>
          </a:prstGeom>
        </p:spPr>
      </p:pic>
    </p:spTree>
    <p:extLst>
      <p:ext uri="{BB962C8B-B14F-4D97-AF65-F5344CB8AC3E}">
        <p14:creationId xmlns:p14="http://schemas.microsoft.com/office/powerpoint/2010/main" val="404731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ilding Theme">
  <a:themeElements>
    <a:clrScheme name="Custom 3">
      <a:dk1>
        <a:sysClr val="windowText" lastClr="000000"/>
      </a:dk1>
      <a:lt1>
        <a:sysClr val="window" lastClr="FFFFFF"/>
      </a:lt1>
      <a:dk2>
        <a:srgbClr val="44546A"/>
      </a:dk2>
      <a:lt2>
        <a:srgbClr val="E7E6E6"/>
      </a:lt2>
      <a:accent1>
        <a:srgbClr val="757070"/>
      </a:accent1>
      <a:accent2>
        <a:srgbClr val="FFC000"/>
      </a:accent2>
      <a:accent3>
        <a:srgbClr val="1F3864"/>
      </a:accent3>
      <a:accent4>
        <a:srgbClr val="FF0000"/>
      </a:accent4>
      <a:accent5>
        <a:srgbClr val="538135"/>
      </a:accent5>
      <a:accent6>
        <a:srgbClr val="ADB9CA"/>
      </a:accent6>
      <a:hlink>
        <a:srgbClr val="0563C1"/>
      </a:hlink>
      <a:folHlink>
        <a:srgbClr val="954F72"/>
      </a:folHlink>
    </a:clrScheme>
    <a:fontScheme name="Custom 2">
      <a:majorFont>
        <a:latin typeface="Segoe U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Building Theme</Template>
  <TotalTime>615</TotalTime>
  <Words>135</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Open Sans</vt:lpstr>
      <vt:lpstr>Segoe UI</vt:lpstr>
      <vt:lpstr>Building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Murphy</dc:creator>
  <cp:lastModifiedBy>Brannon Butler</cp:lastModifiedBy>
  <cp:revision>43</cp:revision>
  <cp:lastPrinted>2016-05-31T15:49:16Z</cp:lastPrinted>
  <dcterms:created xsi:type="dcterms:W3CDTF">2015-03-12T13:08:00Z</dcterms:created>
  <dcterms:modified xsi:type="dcterms:W3CDTF">2021-10-13T18:10:54Z</dcterms:modified>
</cp:coreProperties>
</file>