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5971" autoAdjust="0"/>
  </p:normalViewPr>
  <p:slideViewPr>
    <p:cSldViewPr>
      <p:cViewPr varScale="1">
        <p:scale>
          <a:sx n="72" d="100"/>
          <a:sy n="72" d="100"/>
        </p:scale>
        <p:origin x="1752"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7000" y="0"/>
            <a:ext cx="3011488" cy="461963"/>
          </a:xfrm>
          <a:prstGeom prst="rect">
            <a:avLst/>
          </a:prstGeom>
        </p:spPr>
        <p:txBody>
          <a:bodyPr vert="horz" lIns="91440" tIns="45720" rIns="91440" bIns="45720" rtlCol="0"/>
          <a:lstStyle>
            <a:lvl1pPr algn="r">
              <a:defRPr sz="1200"/>
            </a:lvl1pPr>
          </a:lstStyle>
          <a:p>
            <a:fld id="{9A7998B3-FB23-4492-B8A1-7D32F75310E2}" type="datetimeFigureOut">
              <a:rPr lang="en-US" smtClean="0"/>
              <a:t>6/30/2021</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387850"/>
            <a:ext cx="5559425" cy="41560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7000" y="8772525"/>
            <a:ext cx="3011488" cy="461963"/>
          </a:xfrm>
          <a:prstGeom prst="rect">
            <a:avLst/>
          </a:prstGeom>
        </p:spPr>
        <p:txBody>
          <a:bodyPr vert="horz" lIns="91440" tIns="45720" rIns="91440" bIns="45720" rtlCol="0" anchor="b"/>
          <a:lstStyle>
            <a:lvl1pPr algn="r">
              <a:defRPr sz="1200"/>
            </a:lvl1pPr>
          </a:lstStyle>
          <a:p>
            <a:fld id="{D90341BB-83C1-42F0-896A-F3FD5FED8C9C}" type="slidenum">
              <a:rPr lang="en-US" smtClean="0"/>
              <a:t>‹#›</a:t>
            </a:fld>
            <a:endParaRPr lang="en-US"/>
          </a:p>
        </p:txBody>
      </p:sp>
    </p:spTree>
    <p:extLst>
      <p:ext uri="{BB962C8B-B14F-4D97-AF65-F5344CB8AC3E}">
        <p14:creationId xmlns:p14="http://schemas.microsoft.com/office/powerpoint/2010/main" val="4024761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0341BB-83C1-42F0-896A-F3FD5FED8C9C}" type="slidenum">
              <a:rPr lang="en-US" smtClean="0"/>
              <a:t>1</a:t>
            </a:fld>
            <a:endParaRPr lang="en-US"/>
          </a:p>
        </p:txBody>
      </p:sp>
    </p:spTree>
    <p:extLst>
      <p:ext uri="{BB962C8B-B14F-4D97-AF65-F5344CB8AC3E}">
        <p14:creationId xmlns:p14="http://schemas.microsoft.com/office/powerpoint/2010/main" val="3845532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99118" y="533401"/>
            <a:ext cx="3772883" cy="2514601"/>
          </a:xfrm>
        </p:spPr>
        <p:txBody>
          <a:bodyPr>
            <a:norm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799118" y="3403600"/>
            <a:ext cx="3772883" cy="1397000"/>
          </a:xfrm>
        </p:spPr>
        <p:txBody>
          <a:bodyPr>
            <a:normAutofit/>
          </a:bodyPr>
          <a:lstStyle>
            <a:lvl1pPr marL="0" indent="0" algn="l">
              <a:spcBef>
                <a:spcPts val="600"/>
              </a:spcBef>
              <a:buNone/>
              <a:defRPr sz="240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p:txBody>
          <a:bodyPr/>
          <a:lstStyle/>
          <a:p>
            <a:fld id="{254129AA-E2CA-4B66-B618-92D26AC0871A}" type="datetimeFigureOut">
              <a:rPr lang="en-US" smtClean="0"/>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0842B-AE45-448A-A528-A57C99927B47}" type="slidenum">
              <a:rPr lang="en-US" smtClean="0"/>
              <a:t>‹#›</a:t>
            </a:fld>
            <a:endParaRPr lang="en-US"/>
          </a:p>
        </p:txBody>
      </p:sp>
    </p:spTree>
    <p:extLst>
      <p:ext uri="{BB962C8B-B14F-4D97-AF65-F5344CB8AC3E}">
        <p14:creationId xmlns:p14="http://schemas.microsoft.com/office/powerpoint/2010/main" val="664752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54129AA-E2CA-4B66-B618-92D26AC0871A}" type="datetimeFigureOut">
              <a:rPr lang="en-US" smtClean="0"/>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0842B-AE45-448A-A528-A57C99927B47}" type="slidenum">
              <a:rPr lang="en-US" smtClean="0"/>
              <a:t>‹#›</a:t>
            </a:fld>
            <a:endParaRPr lang="en-US"/>
          </a:p>
        </p:txBody>
      </p:sp>
    </p:spTree>
    <p:extLst>
      <p:ext uri="{BB962C8B-B14F-4D97-AF65-F5344CB8AC3E}">
        <p14:creationId xmlns:p14="http://schemas.microsoft.com/office/powerpoint/2010/main" val="2668093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771" y="533400"/>
            <a:ext cx="1772112"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799118" y="533400"/>
            <a:ext cx="5602158"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54129AA-E2CA-4B66-B618-92D26AC0871A}" type="datetimeFigureOut">
              <a:rPr lang="en-US" smtClean="0"/>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0842B-AE45-448A-A528-A57C99927B47}" type="slidenum">
              <a:rPr lang="en-US" smtClean="0"/>
              <a:t>‹#›</a:t>
            </a:fld>
            <a:endParaRPr lang="en-US"/>
          </a:p>
        </p:txBody>
      </p:sp>
    </p:spTree>
    <p:extLst>
      <p:ext uri="{BB962C8B-B14F-4D97-AF65-F5344CB8AC3E}">
        <p14:creationId xmlns:p14="http://schemas.microsoft.com/office/powerpoint/2010/main" val="188244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54129AA-E2CA-4B66-B618-92D26AC0871A}" type="datetimeFigureOut">
              <a:rPr lang="en-US" smtClean="0"/>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0842B-AE45-448A-A528-A57C99927B47}" type="slidenum">
              <a:rPr lang="en-US" smtClean="0"/>
              <a:t>‹#›</a:t>
            </a:fld>
            <a:endParaRPr lang="en-US"/>
          </a:p>
        </p:txBody>
      </p:sp>
    </p:spTree>
    <p:extLst>
      <p:ext uri="{BB962C8B-B14F-4D97-AF65-F5344CB8AC3E}">
        <p14:creationId xmlns:p14="http://schemas.microsoft.com/office/powerpoint/2010/main" val="2429153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9119" y="533400"/>
            <a:ext cx="6516797" cy="2286000"/>
          </a:xfrm>
        </p:spPr>
        <p:txBody>
          <a:bodyPr anchor="b">
            <a:normAutofit/>
          </a:bodyPr>
          <a:lstStyle>
            <a:lvl1pPr algn="l">
              <a:defRPr sz="5400" b="1" cap="none" baseline="0"/>
            </a:lvl1pPr>
          </a:lstStyle>
          <a:p>
            <a:r>
              <a:rPr lang="en-US"/>
              <a:t>Click to edit Master title style</a:t>
            </a:r>
            <a:endParaRPr/>
          </a:p>
        </p:txBody>
      </p:sp>
      <p:sp>
        <p:nvSpPr>
          <p:cNvPr id="3" name="Text Placeholder 2"/>
          <p:cNvSpPr>
            <a:spLocks noGrp="1"/>
          </p:cNvSpPr>
          <p:nvPr>
            <p:ph type="body" idx="1"/>
          </p:nvPr>
        </p:nvSpPr>
        <p:spPr>
          <a:xfrm>
            <a:off x="799119" y="3124200"/>
            <a:ext cx="6516797" cy="1371600"/>
          </a:xfrm>
        </p:spPr>
        <p:txBody>
          <a:bodyPr anchor="t">
            <a:normAutofit/>
          </a:bodyPr>
          <a:lstStyle>
            <a:lvl1pPr marL="0" indent="0">
              <a:spcBef>
                <a:spcPts val="600"/>
              </a:spcBef>
              <a:buNone/>
              <a:defRPr sz="24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4129AA-E2CA-4B66-B618-92D26AC0871A}" type="datetimeFigureOut">
              <a:rPr lang="en-US" smtClean="0"/>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0842B-AE45-448A-A528-A57C99927B47}" type="slidenum">
              <a:rPr lang="en-US" smtClean="0"/>
              <a:t>‹#›</a:t>
            </a:fld>
            <a:endParaRPr lang="en-US"/>
          </a:p>
        </p:txBody>
      </p:sp>
    </p:spTree>
    <p:extLst>
      <p:ext uri="{BB962C8B-B14F-4D97-AF65-F5344CB8AC3E}">
        <p14:creationId xmlns:p14="http://schemas.microsoft.com/office/powerpoint/2010/main" val="3701331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99117" y="1828800"/>
            <a:ext cx="3189801"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099516" y="1828800"/>
            <a:ext cx="3189801"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254129AA-E2CA-4B66-B618-92D26AC0871A}" type="datetimeFigureOut">
              <a:rPr lang="en-US" smtClean="0"/>
              <a:t>6/30/2021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70842B-AE45-448A-A528-A57C99927B47}" type="slidenum">
              <a:rPr lang="en-US" smtClean="0"/>
              <a:t>‹#›</a:t>
            </a:fld>
            <a:endParaRPr lang="en-US"/>
          </a:p>
        </p:txBody>
      </p:sp>
    </p:spTree>
    <p:extLst>
      <p:ext uri="{BB962C8B-B14F-4D97-AF65-F5344CB8AC3E}">
        <p14:creationId xmlns:p14="http://schemas.microsoft.com/office/powerpoint/2010/main" val="3413709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799118" y="1828800"/>
            <a:ext cx="3189801" cy="685801"/>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99118" y="2590800"/>
            <a:ext cx="3189801"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126114" y="1828800"/>
            <a:ext cx="3189801" cy="685801"/>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126114" y="2590800"/>
            <a:ext cx="3189801"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254129AA-E2CA-4B66-B618-92D26AC0871A}" type="datetimeFigureOut">
              <a:rPr lang="en-US" smtClean="0"/>
              <a:t>6/30/2021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70842B-AE45-448A-A528-A57C99927B47}" type="slidenum">
              <a:rPr lang="en-US" smtClean="0"/>
              <a:t>‹#›</a:t>
            </a:fld>
            <a:endParaRPr lang="en-US"/>
          </a:p>
        </p:txBody>
      </p:sp>
    </p:spTree>
    <p:extLst>
      <p:ext uri="{BB962C8B-B14F-4D97-AF65-F5344CB8AC3E}">
        <p14:creationId xmlns:p14="http://schemas.microsoft.com/office/powerpoint/2010/main" val="2000784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254129AA-E2CA-4B66-B618-92D26AC0871A}" type="datetimeFigureOut">
              <a:rPr lang="en-US" smtClean="0"/>
              <a:t>6/30/2021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70842B-AE45-448A-A528-A57C99927B47}" type="slidenum">
              <a:rPr lang="en-US" smtClean="0"/>
              <a:t>‹#›</a:t>
            </a:fld>
            <a:endParaRPr lang="en-US"/>
          </a:p>
        </p:txBody>
      </p:sp>
    </p:spTree>
    <p:extLst>
      <p:ext uri="{BB962C8B-B14F-4D97-AF65-F5344CB8AC3E}">
        <p14:creationId xmlns:p14="http://schemas.microsoft.com/office/powerpoint/2010/main" val="907158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4129AA-E2CA-4B66-B618-92D26AC0871A}" type="datetimeFigureOut">
              <a:rPr lang="en-US" smtClean="0"/>
              <a:t>6/30/2021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70842B-AE45-448A-A528-A57C99927B47}" type="slidenum">
              <a:rPr lang="en-US" smtClean="0"/>
              <a:t>‹#›</a:t>
            </a:fld>
            <a:endParaRPr lang="en-US"/>
          </a:p>
        </p:txBody>
      </p:sp>
    </p:spTree>
    <p:extLst>
      <p:ext uri="{BB962C8B-B14F-4D97-AF65-F5344CB8AC3E}">
        <p14:creationId xmlns:p14="http://schemas.microsoft.com/office/powerpoint/2010/main" val="2441531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9118" y="533400"/>
            <a:ext cx="3086904" cy="1524000"/>
          </a:xfrm>
        </p:spPr>
        <p:txBody>
          <a:bodyPr anchor="b">
            <a:normAutofit/>
          </a:bodyPr>
          <a:lstStyle>
            <a:lvl1pPr algn="l">
              <a:defRPr sz="3600" b="1"/>
            </a:lvl1pPr>
          </a:lstStyle>
          <a:p>
            <a:r>
              <a:rPr lang="en-US"/>
              <a:t>Click to edit Master title style</a:t>
            </a:r>
            <a:endParaRPr/>
          </a:p>
        </p:txBody>
      </p:sp>
      <p:sp>
        <p:nvSpPr>
          <p:cNvPr id="3" name="Content Placeholder 2"/>
          <p:cNvSpPr>
            <a:spLocks noGrp="1"/>
          </p:cNvSpPr>
          <p:nvPr>
            <p:ph idx="1"/>
          </p:nvPr>
        </p:nvSpPr>
        <p:spPr>
          <a:xfrm>
            <a:off x="4400506" y="533400"/>
            <a:ext cx="4401696"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99118" y="2209800"/>
            <a:ext cx="3086904" cy="3810000"/>
          </a:xfrm>
        </p:spPr>
        <p:txBody>
          <a:bodyPr>
            <a:normAutofit/>
          </a:bodyPr>
          <a:lstStyle>
            <a:lvl1pPr marL="0" indent="0">
              <a:lnSpc>
                <a:spcPct val="110000"/>
              </a:lnSpc>
              <a:spcBef>
                <a:spcPts val="600"/>
              </a:spcBef>
              <a:buNone/>
              <a:defRPr sz="18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4129AA-E2CA-4B66-B618-92D26AC0871A}" type="datetimeFigureOut">
              <a:rPr lang="en-US" smtClean="0"/>
              <a:t>6/30/2021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70842B-AE45-448A-A528-A57C99927B47}" type="slidenum">
              <a:rPr lang="en-US" smtClean="0"/>
              <a:t>‹#›</a:t>
            </a:fld>
            <a:endParaRPr lang="en-US"/>
          </a:p>
        </p:txBody>
      </p:sp>
    </p:spTree>
    <p:extLst>
      <p:ext uri="{BB962C8B-B14F-4D97-AF65-F5344CB8AC3E}">
        <p14:creationId xmlns:p14="http://schemas.microsoft.com/office/powerpoint/2010/main" val="2101711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9118" y="533400"/>
            <a:ext cx="3086904" cy="1524000"/>
          </a:xfrm>
        </p:spPr>
        <p:txBody>
          <a:bodyPr anchor="b">
            <a:noAutofit/>
          </a:bodyPr>
          <a:lstStyle>
            <a:lvl1pPr algn="l">
              <a:defRPr sz="3600" b="1"/>
            </a:lvl1pPr>
          </a:lstStyle>
          <a:p>
            <a:r>
              <a:rPr lang="en-US"/>
              <a:t>Click to edit Master title style</a:t>
            </a:r>
            <a:endParaRPr/>
          </a:p>
        </p:txBody>
      </p:sp>
      <p:sp>
        <p:nvSpPr>
          <p:cNvPr id="3" name="Picture Placeholder 2"/>
          <p:cNvSpPr>
            <a:spLocks noGrp="1"/>
          </p:cNvSpPr>
          <p:nvPr>
            <p:ph type="pic" idx="1"/>
          </p:nvPr>
        </p:nvSpPr>
        <p:spPr>
          <a:xfrm>
            <a:off x="4400505" y="533400"/>
            <a:ext cx="4336259" cy="5791200"/>
          </a:xfrm>
          <a:ln w="50800">
            <a:solidFill>
              <a:schemeClr val="tx1">
                <a:lumMod val="65000"/>
                <a:lumOff val="35000"/>
              </a:schemeClr>
            </a:solidFill>
            <a:miter lim="800000"/>
          </a:ln>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99118" y="2209800"/>
            <a:ext cx="3086904" cy="3810000"/>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19608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9117" y="533400"/>
            <a:ext cx="6516798" cy="1066800"/>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799117" y="1828800"/>
            <a:ext cx="6516798" cy="4191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200813" y="6155268"/>
            <a:ext cx="1028968" cy="273049"/>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254129AA-E2CA-4B66-B618-92D26AC0871A}" type="datetimeFigureOut">
              <a:rPr lang="en-US" smtClean="0"/>
              <a:t>6/30/2021</a:t>
            </a:fld>
            <a:endParaRPr lang="en-US"/>
          </a:p>
        </p:txBody>
      </p:sp>
      <p:sp>
        <p:nvSpPr>
          <p:cNvPr id="5" name="Footer Placeholder 4"/>
          <p:cNvSpPr>
            <a:spLocks noGrp="1"/>
          </p:cNvSpPr>
          <p:nvPr>
            <p:ph type="ftr" sz="quarter" idx="3"/>
          </p:nvPr>
        </p:nvSpPr>
        <p:spPr>
          <a:xfrm>
            <a:off x="799118" y="6155268"/>
            <a:ext cx="4240920" cy="273049"/>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401276" y="6155268"/>
            <a:ext cx="914639" cy="273049"/>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3670842B-AE45-448A-A528-A57C99927B47}" type="slidenum">
              <a:rPr lang="en-US" smtClean="0"/>
              <a:t>‹#›</a:t>
            </a:fld>
            <a:endParaRPr lang="en-US"/>
          </a:p>
        </p:txBody>
      </p:sp>
    </p:spTree>
    <p:extLst>
      <p:ext uri="{BB962C8B-B14F-4D97-AF65-F5344CB8AC3E}">
        <p14:creationId xmlns:p14="http://schemas.microsoft.com/office/powerpoint/2010/main" val="15970541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0000"/>
        </a:lnSpc>
        <a:spcBef>
          <a:spcPct val="0"/>
        </a:spcBef>
        <a:buNone/>
        <a:defRPr sz="3600" b="1" kern="1200">
          <a:solidFill>
            <a:schemeClr val="accent1"/>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9"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25536" y="304800"/>
            <a:ext cx="8466064" cy="646331"/>
          </a:xfrm>
          <a:prstGeom prst="rect">
            <a:avLst/>
          </a:prstGeom>
          <a:scene3d>
            <a:camera prst="orthographicFront"/>
            <a:lightRig rig="threePt" dir="t"/>
          </a:scene3d>
          <a:sp3d>
            <a:bevelT prst="angle"/>
          </a:sp3d>
        </p:spPr>
        <p:style>
          <a:lnRef idx="3">
            <a:schemeClr val="lt1"/>
          </a:lnRef>
          <a:fillRef idx="1">
            <a:schemeClr val="accent3"/>
          </a:fillRef>
          <a:effectRef idx="1">
            <a:schemeClr val="accent3"/>
          </a:effectRef>
          <a:fontRef idx="minor">
            <a:schemeClr val="lt1"/>
          </a:fontRef>
        </p:style>
        <p:txBody>
          <a:bodyPr wrap="square" rtlCol="0">
            <a:spAutoFit/>
          </a:bodyPr>
          <a:lstStyle/>
          <a:p>
            <a:pPr algn="r"/>
            <a:r>
              <a:rPr lang="en-US"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ea typeface="Tahoma" pitchFamily="34" charset="0"/>
                <a:cs typeface="Arial" pitchFamily="34" charset="0"/>
              </a:rPr>
              <a:t>FOR SALE</a:t>
            </a:r>
          </a:p>
        </p:txBody>
      </p:sp>
      <p:pic>
        <p:nvPicPr>
          <p:cNvPr id="9" name="Picture 8">
            <a:extLst>
              <a:ext uri="{FF2B5EF4-FFF2-40B4-BE49-F238E27FC236}">
                <a16:creationId xmlns:a16="http://schemas.microsoft.com/office/drawing/2014/main" id="{5B7FA19C-4D9D-4923-AC1C-4A0415A25760}"/>
              </a:ext>
            </a:extLst>
          </p:cNvPr>
          <p:cNvPicPr/>
          <p:nvPr/>
        </p:nvPicPr>
        <p:blipFill rotWithShape="1">
          <a:blip r:embed="rId3">
            <a:extLst>
              <a:ext uri="{28A0092B-C50C-407E-A947-70E740481C1C}">
                <a14:useLocalDpi xmlns:a14="http://schemas.microsoft.com/office/drawing/2010/main" val="0"/>
              </a:ext>
            </a:extLst>
          </a:blip>
          <a:srcRect l="-1" t="9581" r="903" b="22060"/>
          <a:stretch/>
        </p:blipFill>
        <p:spPr bwMode="auto">
          <a:xfrm>
            <a:off x="173355" y="987574"/>
            <a:ext cx="8818246" cy="4535269"/>
          </a:xfrm>
          <a:prstGeom prst="rect">
            <a:avLst/>
          </a:prstGeom>
          <a:ln w="9525" cap="flat" cmpd="sng" algn="ctr">
            <a:solidFill>
              <a:sysClr val="windowText" lastClr="000000"/>
            </a:solidFill>
            <a:prstDash val="solid"/>
            <a:round/>
            <a:headEnd type="none" w="med" len="med"/>
            <a:tailEnd type="none" w="med" len="med"/>
            <a:extLst>
              <a:ext uri="{C807C97D-BFC1-408E-A445-0C87EB9F89A2}">
                <ask:lineSketchStyleProps xmlns:ask="http://schemas.microsoft.com/office/drawing/2018/sketchyshapes" sd="0">
                  <a:custGeom>
                    <a:avLst/>
                    <a:gdLst/>
                    <a:ahLst/>
                    <a:cxnLst/>
                    <a:rect l="0" t="0" r="0" b="0"/>
                    <a:pathLst/>
                  </a:custGeom>
                  <ask:type/>
                </ask:lineSketchStyleProps>
              </a:ext>
            </a:extLst>
          </a:ln>
          <a:extLst>
            <a:ext uri="{53640926-AAD7-44D8-BBD7-CCE9431645EC}">
              <a14:shadowObscured xmlns:a14="http://schemas.microsoft.com/office/drawing/2010/main"/>
            </a:ext>
          </a:extLst>
        </p:spPr>
      </p:pic>
      <p:sp>
        <p:nvSpPr>
          <p:cNvPr id="10" name="TextBox 9"/>
          <p:cNvSpPr txBox="1"/>
          <p:nvPr/>
        </p:nvSpPr>
        <p:spPr>
          <a:xfrm>
            <a:off x="133349" y="142875"/>
            <a:ext cx="5353051" cy="1261229"/>
          </a:xfrm>
          <a:prstGeom prst="flowChartDocument">
            <a:avLst/>
          </a:prstGeom>
          <a:solidFill>
            <a:schemeClr val="accent4"/>
          </a:solidFill>
          <a:scene3d>
            <a:camera prst="orthographicFront"/>
            <a:lightRig rig="threePt" dir="t"/>
          </a:scene3d>
          <a:sp3d>
            <a:bevelT prst="angle"/>
          </a:sp3d>
        </p:spPr>
        <p:txBody>
          <a:bodyPr wrap="square" rtlCol="0">
            <a:spAutoFit/>
          </a:bodyPr>
          <a:lstStyle/>
          <a:p>
            <a:r>
              <a:rPr lang="en-US" b="1" dirty="0">
                <a:solidFill>
                  <a:schemeClr val="bg1"/>
                </a:solidFill>
                <a:latin typeface="Arial" pitchFamily="34" charset="0"/>
                <a:ea typeface="Tahoma" pitchFamily="34" charset="0"/>
                <a:cs typeface="Arial" pitchFamily="34" charset="0"/>
              </a:rPr>
              <a:t>LAND: 3 Single Family Lots</a:t>
            </a:r>
          </a:p>
          <a:p>
            <a:r>
              <a:rPr lang="en-US" sz="1400" b="1" dirty="0">
                <a:solidFill>
                  <a:schemeClr val="bg1"/>
                </a:solidFill>
                <a:latin typeface="Arial" pitchFamily="34" charset="0"/>
                <a:ea typeface="Tahoma" pitchFamily="34" charset="0"/>
                <a:cs typeface="Arial" pitchFamily="34" charset="0"/>
              </a:rPr>
              <a:t>124 Wale Dr., 145 Point View Dr. and East Dr.</a:t>
            </a:r>
          </a:p>
          <a:p>
            <a:r>
              <a:rPr lang="en-US" sz="1400" b="1" dirty="0" err="1">
                <a:solidFill>
                  <a:schemeClr val="bg1"/>
                </a:solidFill>
                <a:latin typeface="Arial" pitchFamily="34" charset="0"/>
                <a:ea typeface="Tahoma" pitchFamily="34" charset="0"/>
                <a:cs typeface="Arial" pitchFamily="34" charset="0"/>
              </a:rPr>
              <a:t>Parrottsville</a:t>
            </a:r>
            <a:r>
              <a:rPr lang="en-US" sz="1400" b="1" dirty="0">
                <a:solidFill>
                  <a:schemeClr val="bg1"/>
                </a:solidFill>
                <a:latin typeface="Arial" pitchFamily="34" charset="0"/>
                <a:ea typeface="Tahoma" pitchFamily="34" charset="0"/>
                <a:cs typeface="Arial" pitchFamily="34" charset="0"/>
              </a:rPr>
              <a:t> (</a:t>
            </a:r>
            <a:r>
              <a:rPr lang="en-US" sz="1400" b="1" dirty="0" err="1">
                <a:solidFill>
                  <a:schemeClr val="bg1"/>
                </a:solidFill>
                <a:latin typeface="Arial" pitchFamily="34" charset="0"/>
                <a:ea typeface="Tahoma" pitchFamily="34" charset="0"/>
                <a:cs typeface="Arial" pitchFamily="34" charset="0"/>
              </a:rPr>
              <a:t>Cocke</a:t>
            </a:r>
            <a:r>
              <a:rPr lang="en-US" sz="1400" b="1" dirty="0">
                <a:solidFill>
                  <a:schemeClr val="bg1"/>
                </a:solidFill>
                <a:latin typeface="Arial" pitchFamily="34" charset="0"/>
                <a:ea typeface="Tahoma" pitchFamily="34" charset="0"/>
                <a:cs typeface="Arial" pitchFamily="34" charset="0"/>
              </a:rPr>
              <a:t> Co.) Tennessee</a:t>
            </a:r>
          </a:p>
          <a:p>
            <a:r>
              <a:rPr lang="en-US" sz="1400" b="1" dirty="0">
                <a:solidFill>
                  <a:schemeClr val="bg1"/>
                </a:solidFill>
                <a:latin typeface="Arial" pitchFamily="34" charset="0"/>
                <a:ea typeface="Tahoma" pitchFamily="34" charset="0"/>
                <a:cs typeface="Arial" pitchFamily="34" charset="0"/>
              </a:rPr>
              <a:t>Acres: +/- 0.488 (Lot #1), +/- 0.549 (Lot #2) and +/- 0.603 Acres</a:t>
            </a:r>
          </a:p>
        </p:txBody>
      </p:sp>
      <p:graphicFrame>
        <p:nvGraphicFramePr>
          <p:cNvPr id="3" name="Table 2"/>
          <p:cNvGraphicFramePr>
            <a:graphicFrameLocks noGrp="1"/>
          </p:cNvGraphicFramePr>
          <p:nvPr>
            <p:extLst>
              <p:ext uri="{D42A27DB-BD31-4B8C-83A1-F6EECF244321}">
                <p14:modId xmlns:p14="http://schemas.microsoft.com/office/powerpoint/2010/main" val="2872590206"/>
              </p:ext>
            </p:extLst>
          </p:nvPr>
        </p:nvGraphicFramePr>
        <p:xfrm>
          <a:off x="143288" y="5562600"/>
          <a:ext cx="8869680" cy="1295400"/>
        </p:xfrm>
        <a:graphic>
          <a:graphicData uri="http://schemas.openxmlformats.org/drawingml/2006/table">
            <a:tbl>
              <a:tblPr firstRow="1" bandRow="1">
                <a:tableStyleId>{5C22544A-7EE6-4342-B048-85BDC9FD1C3A}</a:tableStyleId>
              </a:tblPr>
              <a:tblGrid>
                <a:gridCol w="374904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3749040">
                  <a:extLst>
                    <a:ext uri="{9D8B030D-6E8A-4147-A177-3AD203B41FA5}">
                      <a16:colId xmlns:a16="http://schemas.microsoft.com/office/drawing/2014/main" val="20002"/>
                    </a:ext>
                  </a:extLst>
                </a:gridCol>
              </a:tblGrid>
              <a:tr h="0">
                <a:tc>
                  <a:txBody>
                    <a:bodyPr/>
                    <a:lstStyle/>
                    <a:p>
                      <a:pPr algn="just"/>
                      <a:r>
                        <a:rPr lang="en-US" sz="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The State of Tennessee is pleased to offer the properties for sale.  Please see Terms of Offering for details of TR# 21-02-001 </a:t>
                      </a:r>
                      <a:r>
                        <a:rPr lang="en-US" sz="800" b="1">
                          <a:solidFill>
                            <a:schemeClr val="bg1"/>
                          </a:solidFill>
                          <a:latin typeface="Open Sans" panose="020B0606030504020204" pitchFamily="34" charset="0"/>
                          <a:ea typeface="Open Sans" panose="020B0606030504020204" pitchFamily="34" charset="0"/>
                          <a:cs typeface="Open Sans" panose="020B0606030504020204" pitchFamily="34" charset="0"/>
                        </a:rPr>
                        <a:t>and 002 and 21-05-006.</a:t>
                      </a:r>
                      <a:endParaRPr lang="en-US" sz="8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algn="just"/>
                      <a:endParaRPr lang="en-US" sz="700" b="1" i="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algn="just"/>
                      <a:r>
                        <a:rPr lang="en-US" sz="800" b="1" i="0" dirty="0">
                          <a:solidFill>
                            <a:schemeClr val="bg1"/>
                          </a:solidFill>
                          <a:latin typeface="Open Sans" panose="020B0606030504020204" pitchFamily="34" charset="0"/>
                          <a:ea typeface="Open Sans" panose="020B0606030504020204" pitchFamily="34" charset="0"/>
                          <a:cs typeface="Open Sans" panose="020B0606030504020204" pitchFamily="34" charset="0"/>
                        </a:rPr>
                        <a:t>Properties will be offered by Sealed Bid at a date and time to be determined.  No offers will be accepted until such time as STREAM has advertised when Sealed Bids are due.  The State reserves the right to reject any and all bids. Please contact us (or visit our website) for bid package and additional information.</a:t>
                      </a:r>
                      <a:endParaRPr lang="en-US" sz="800" b="1" i="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algn="just"/>
                      <a:endParaRPr lang="en-US" sz="800" b="1" i="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txBody>
                  <a:tcPr>
                    <a:solidFill>
                      <a:schemeClr val="accent6">
                        <a:lumMod val="50000"/>
                      </a:schemeClr>
                    </a:solidFill>
                  </a:tcPr>
                </a:tc>
                <a:tc>
                  <a:txBody>
                    <a:bodyPr/>
                    <a:lstStyle/>
                    <a:p>
                      <a:endParaRPr lang="en-US" dirty="0"/>
                    </a:p>
                  </a:txBody>
                  <a:tcPr>
                    <a:solidFill>
                      <a:schemeClr val="bg1"/>
                    </a:solidFill>
                  </a:tcPr>
                </a:tc>
                <a:tc>
                  <a:txBody>
                    <a:bodyPr/>
                    <a:lstStyle/>
                    <a:p>
                      <a:pPr algn="ctr"/>
                      <a:r>
                        <a:rPr lang="en-US" sz="900" b="1" i="1" dirty="0">
                          <a:solidFill>
                            <a:schemeClr val="bg1"/>
                          </a:solidFill>
                          <a:latin typeface="Open Sans" panose="020B0606030504020204" pitchFamily="34" charset="0"/>
                          <a:ea typeface="Open Sans" panose="020B0606030504020204" pitchFamily="34" charset="0"/>
                          <a:cs typeface="Open Sans" panose="020B0606030504020204" pitchFamily="34" charset="0"/>
                        </a:rPr>
                        <a:t>State of Tennessee Real Estate Asset Management</a:t>
                      </a:r>
                    </a:p>
                    <a:p>
                      <a:pPr algn="ctr"/>
                      <a:endParaRPr lang="en-US" sz="900" b="1" u="sng"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algn="ctr"/>
                      <a:r>
                        <a:rPr lang="en-US" sz="900" b="1" u="sng" dirty="0">
                          <a:solidFill>
                            <a:schemeClr val="bg1"/>
                          </a:solidFill>
                          <a:latin typeface="Open Sans" panose="020B0606030504020204" pitchFamily="34" charset="0"/>
                          <a:ea typeface="Open Sans" panose="020B0606030504020204" pitchFamily="34" charset="0"/>
                          <a:cs typeface="Open Sans" panose="020B0606030504020204" pitchFamily="34" charset="0"/>
                        </a:rPr>
                        <a:t>Toll Free (844) 660-8100</a:t>
                      </a:r>
                      <a:endParaRPr lang="en-US" sz="9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algn="ctr"/>
                      <a:r>
                        <a:rPr lang="en-US" sz="900" b="1" baseline="0" dirty="0">
                          <a:solidFill>
                            <a:schemeClr val="bg1"/>
                          </a:solidFill>
                          <a:latin typeface="Open Sans" panose="020B0606030504020204" pitchFamily="34" charset="0"/>
                          <a:ea typeface="Open Sans" panose="020B0606030504020204" pitchFamily="34" charset="0"/>
                          <a:cs typeface="Open Sans" panose="020B0606030504020204" pitchFamily="34" charset="0"/>
                        </a:rPr>
                        <a:t>Brannon Butler  </a:t>
                      </a:r>
                      <a:r>
                        <a:rPr lang="en-US" sz="900" b="1" dirty="0">
                          <a:solidFill>
                            <a:schemeClr val="bg1"/>
                          </a:solidFill>
                          <a:latin typeface="Open Sans" panose="020B0606030504020204" pitchFamily="34" charset="0"/>
                          <a:ea typeface="Open Sans" panose="020B0606030504020204" pitchFamily="34" charset="0"/>
                          <a:cs typeface="Open Sans" panose="020B0606030504020204" pitchFamily="34" charset="0"/>
                        </a:rPr>
                        <a:t>(615) 354-3448</a:t>
                      </a:r>
                    </a:p>
                    <a:p>
                      <a:pPr algn="ctr"/>
                      <a:r>
                        <a:rPr lang="en-US" sz="900" b="1" dirty="0">
                          <a:solidFill>
                            <a:schemeClr val="bg1"/>
                          </a:solidFill>
                          <a:latin typeface="Open Sans" panose="020B0606030504020204" pitchFamily="34" charset="0"/>
                          <a:ea typeface="Open Sans" panose="020B0606030504020204" pitchFamily="34" charset="0"/>
                          <a:cs typeface="Open Sans" panose="020B0606030504020204" pitchFamily="34" charset="0"/>
                        </a:rPr>
                        <a:t>Jessica Wilson (615) 739-0162</a:t>
                      </a:r>
                    </a:p>
                    <a:p>
                      <a:pPr algn="ctr"/>
                      <a:endParaRPr lang="en-US" sz="9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algn="ctr"/>
                      <a:r>
                        <a:rPr lang="en-US" sz="800" dirty="0">
                          <a:solidFill>
                            <a:schemeClr val="bg1"/>
                          </a:solidFill>
                          <a:latin typeface="Open Sans" panose="020B0606030504020204" pitchFamily="34" charset="0"/>
                          <a:ea typeface="Open Sans" panose="020B0606030504020204" pitchFamily="34" charset="0"/>
                          <a:cs typeface="Open Sans" panose="020B0606030504020204" pitchFamily="34" charset="0"/>
                        </a:rPr>
                        <a:t>Visit our website at  </a:t>
                      </a:r>
                      <a:r>
                        <a:rPr lang="en-US" sz="800" u="sng" dirty="0">
                          <a:solidFill>
                            <a:schemeClr val="bg1"/>
                          </a:solidFill>
                          <a:latin typeface="Open Sans" panose="020B0606030504020204" pitchFamily="34" charset="0"/>
                          <a:ea typeface="Open Sans" panose="020B0606030504020204" pitchFamily="34" charset="0"/>
                          <a:cs typeface="Open Sans" panose="020B0606030504020204" pitchFamily="34" charset="0"/>
                        </a:rPr>
                        <a:t>tn.gov/</a:t>
                      </a:r>
                      <a:r>
                        <a:rPr lang="en-US" sz="800" u="sng" dirty="0" err="1">
                          <a:solidFill>
                            <a:schemeClr val="bg1"/>
                          </a:solidFill>
                          <a:latin typeface="Open Sans" panose="020B0606030504020204" pitchFamily="34" charset="0"/>
                          <a:ea typeface="Open Sans" panose="020B0606030504020204" pitchFamily="34" charset="0"/>
                          <a:cs typeface="Open Sans" panose="020B0606030504020204" pitchFamily="34" charset="0"/>
                        </a:rPr>
                        <a:t>generalservices</a:t>
                      </a:r>
                      <a:r>
                        <a:rPr lang="en-US" sz="800" u="sng" dirty="0">
                          <a:solidFill>
                            <a:schemeClr val="bg1"/>
                          </a:solidFill>
                          <a:latin typeface="Open Sans" panose="020B0606030504020204" pitchFamily="34" charset="0"/>
                          <a:ea typeface="Open Sans" panose="020B0606030504020204" pitchFamily="34" charset="0"/>
                          <a:cs typeface="Open Sans" panose="020B0606030504020204" pitchFamily="34" charset="0"/>
                        </a:rPr>
                        <a:t>/topic/surplus-real-estate</a:t>
                      </a:r>
                      <a:r>
                        <a:rPr lang="en-US" sz="800" dirty="0">
                          <a:solidFill>
                            <a:schemeClr val="bg1"/>
                          </a:solidFill>
                          <a:latin typeface="Open Sans" panose="020B0606030504020204" pitchFamily="34" charset="0"/>
                          <a:ea typeface="Open Sans" panose="020B0606030504020204" pitchFamily="34" charset="0"/>
                          <a:cs typeface="Open Sans" panose="020B0606030504020204" pitchFamily="34" charset="0"/>
                        </a:rPr>
                        <a:t> </a:t>
                      </a:r>
                    </a:p>
                  </a:txBody>
                  <a:tcPr>
                    <a:solidFill>
                      <a:schemeClr val="accent6">
                        <a:lumMod val="50000"/>
                      </a:schemeClr>
                    </a:solidFill>
                  </a:tcPr>
                </a:tc>
                <a:extLst>
                  <a:ext uri="{0D108BD9-81ED-4DB2-BD59-A6C34878D82A}">
                    <a16:rowId xmlns:a16="http://schemas.microsoft.com/office/drawing/2014/main" val="10000"/>
                  </a:ext>
                </a:extLst>
              </a:tr>
            </a:tbl>
          </a:graphicData>
        </a:graphic>
      </p:graphicFrame>
      <p:pic>
        <p:nvPicPr>
          <p:cNvPr id="14" name="Picture 13"/>
          <p:cNvPicPr/>
          <p:nvPr/>
        </p:nvPicPr>
        <p:blipFill>
          <a:blip r:embed="rId4" cstate="print">
            <a:extLst>
              <a:ext uri="{28A0092B-C50C-407E-A947-70E740481C1C}">
                <a14:useLocalDpi xmlns:a14="http://schemas.microsoft.com/office/drawing/2010/main" val="0"/>
              </a:ext>
            </a:extLst>
          </a:blip>
          <a:stretch>
            <a:fillRect/>
          </a:stretch>
        </p:blipFill>
        <p:spPr>
          <a:xfrm>
            <a:off x="3870960" y="5334000"/>
            <a:ext cx="1463040" cy="1463040"/>
          </a:xfrm>
          <a:prstGeom prst="rect">
            <a:avLst/>
          </a:prstGeom>
        </p:spPr>
      </p:pic>
    </p:spTree>
    <p:extLst>
      <p:ext uri="{BB962C8B-B14F-4D97-AF65-F5344CB8AC3E}">
        <p14:creationId xmlns:p14="http://schemas.microsoft.com/office/powerpoint/2010/main" val="4047313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uilding Theme">
  <a:themeElements>
    <a:clrScheme name="Custom 3">
      <a:dk1>
        <a:sysClr val="windowText" lastClr="000000"/>
      </a:dk1>
      <a:lt1>
        <a:sysClr val="window" lastClr="FFFFFF"/>
      </a:lt1>
      <a:dk2>
        <a:srgbClr val="44546A"/>
      </a:dk2>
      <a:lt2>
        <a:srgbClr val="E7E6E6"/>
      </a:lt2>
      <a:accent1>
        <a:srgbClr val="757070"/>
      </a:accent1>
      <a:accent2>
        <a:srgbClr val="FFC000"/>
      </a:accent2>
      <a:accent3>
        <a:srgbClr val="1F3864"/>
      </a:accent3>
      <a:accent4>
        <a:srgbClr val="FF0000"/>
      </a:accent4>
      <a:accent5>
        <a:srgbClr val="538135"/>
      </a:accent5>
      <a:accent6>
        <a:srgbClr val="ADB9CA"/>
      </a:accent6>
      <a:hlink>
        <a:srgbClr val="0563C1"/>
      </a:hlink>
      <a:folHlink>
        <a:srgbClr val="954F72"/>
      </a:folHlink>
    </a:clrScheme>
    <a:fontScheme name="Custom 2">
      <a:majorFont>
        <a:latin typeface="Segoe U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Building Theme</Template>
  <TotalTime>2866</TotalTime>
  <Words>177</Words>
  <Application>Microsoft Office PowerPoint</Application>
  <PresentationFormat>On-screen Show (4:3)</PresentationFormat>
  <Paragraphs>16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Open Sans</vt:lpstr>
      <vt:lpstr>Segoe UI</vt:lpstr>
      <vt:lpstr>Building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Phillip Murphy</dc:creator>
  <cp:lastModifiedBy>Brannon Butler</cp:lastModifiedBy>
  <cp:revision>87</cp:revision>
  <cp:lastPrinted>2016-05-31T15:49:16Z</cp:lastPrinted>
  <dcterms:created xsi:type="dcterms:W3CDTF">2015-03-12T13:08:00Z</dcterms:created>
  <dcterms:modified xsi:type="dcterms:W3CDTF">2021-06-30T17:31:38Z</dcterms:modified>
</cp:coreProperties>
</file>