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256" r:id="rId2"/>
    <p:sldId id="289" r:id="rId3"/>
    <p:sldId id="262" r:id="rId4"/>
    <p:sldId id="293" r:id="rId5"/>
    <p:sldId id="268" r:id="rId6"/>
    <p:sldId id="302" r:id="rId7"/>
    <p:sldId id="303" r:id="rId8"/>
    <p:sldId id="299" r:id="rId9"/>
    <p:sldId id="300" r:id="rId10"/>
    <p:sldId id="301" r:id="rId11"/>
    <p:sldId id="304" r:id="rId12"/>
    <p:sldId id="263" r:id="rId13"/>
    <p:sldId id="274" r:id="rId14"/>
    <p:sldId id="296" r:id="rId15"/>
    <p:sldId id="270" r:id="rId16"/>
    <p:sldId id="305" r:id="rId17"/>
    <p:sldId id="298" r:id="rId18"/>
    <p:sldId id="290" r:id="rId19"/>
    <p:sldId id="259"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462582-FB32-279C-015D-50D305819604}" name="Benjamin Weinstein" initials="BW" userId="S::AG06128@tn.gov::90124763-5760-4649-b59c-04642d62db61" providerId="AD"/>
  <p188:author id="{81C14AE5-3947-C876-E179-4E4F7C7DABB5}" name="Jessica Cleveland" initials="JC" userId="S::AG06073@tn.gov::578954d2-1192-4d1e-a8be-eaf7090c75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4F50"/>
    <a:srgbClr val="192246"/>
    <a:srgbClr val="1A2343"/>
    <a:srgbClr val="011D5F"/>
    <a:srgbClr val="E71B1B"/>
    <a:srgbClr val="7E7E82"/>
    <a:srgbClr val="C8141E"/>
    <a:srgbClr val="FF1925"/>
    <a:srgbClr val="7F7F7F"/>
    <a:srgbClr val="D42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7779" autoAdjust="0"/>
  </p:normalViewPr>
  <p:slideViewPr>
    <p:cSldViewPr>
      <p:cViewPr varScale="1">
        <p:scale>
          <a:sx n="63" d="100"/>
          <a:sy n="63" d="100"/>
        </p:scale>
        <p:origin x="1596" y="72"/>
      </p:cViewPr>
      <p:guideLst>
        <p:guide orient="horz" pos="2160"/>
        <p:guide pos="2880"/>
      </p:guideLst>
    </p:cSldViewPr>
  </p:slideViewPr>
  <p:outlineViewPr>
    <p:cViewPr>
      <p:scale>
        <a:sx n="33" d="100"/>
        <a:sy n="33" d="100"/>
      </p:scale>
      <p:origin x="0" y="3006"/>
    </p:cViewPr>
  </p:outlin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A529B845-3DE4-C44E-82C8-700AB11ED3A6}" type="datetime1">
              <a:rPr lang="en-US" smtClean="0"/>
              <a:t>1/24/2024</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796EF79-0BF4-924E-943E-33FECC0BC4E2}" type="slidenum">
              <a:rPr lang="en-US" smtClean="0"/>
              <a:t>‹#›</a:t>
            </a:fld>
            <a:endParaRPr lang="en-US"/>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70238" cy="479425"/>
          </a:xfrm>
          <a:prstGeom prst="rect">
            <a:avLst/>
          </a:prstGeom>
        </p:spPr>
        <p:txBody>
          <a:bodyPr vert="horz" lIns="91413" tIns="45708" rIns="91413" bIns="45708" rtlCol="0"/>
          <a:lstStyle>
            <a:lvl1pPr algn="l">
              <a:defRPr sz="1200"/>
            </a:lvl1pPr>
          </a:lstStyle>
          <a:p>
            <a:endParaRPr lang="en-US"/>
          </a:p>
        </p:txBody>
      </p:sp>
      <p:sp>
        <p:nvSpPr>
          <p:cNvPr id="3" name="Date Placeholder 2"/>
          <p:cNvSpPr>
            <a:spLocks noGrp="1"/>
          </p:cNvSpPr>
          <p:nvPr>
            <p:ph type="dt" idx="1"/>
          </p:nvPr>
        </p:nvSpPr>
        <p:spPr>
          <a:xfrm>
            <a:off x="4143375" y="3"/>
            <a:ext cx="3170238" cy="479425"/>
          </a:xfrm>
          <a:prstGeom prst="rect">
            <a:avLst/>
          </a:prstGeom>
        </p:spPr>
        <p:txBody>
          <a:bodyPr vert="horz" lIns="91413" tIns="45708" rIns="91413" bIns="45708" rtlCol="0"/>
          <a:lstStyle>
            <a:lvl1pPr algn="r">
              <a:defRPr sz="1200"/>
            </a:lvl1pPr>
          </a:lstStyle>
          <a:p>
            <a:fld id="{D55E2DDC-EEF2-C84C-B230-6800F23774E3}" type="datetime1">
              <a:rPr lang="en-US" smtClean="0"/>
              <a:t>1/24/2024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13" tIns="45708" rIns="91413" bIns="45708" rtlCol="0" anchor="ctr"/>
          <a:lstStyle/>
          <a:p>
            <a:endParaRPr lang="en-US"/>
          </a:p>
        </p:txBody>
      </p:sp>
      <p:sp>
        <p:nvSpPr>
          <p:cNvPr id="5" name="Notes Placeholder 4"/>
          <p:cNvSpPr>
            <a:spLocks noGrp="1"/>
          </p:cNvSpPr>
          <p:nvPr>
            <p:ph type="body" sz="quarter" idx="3"/>
          </p:nvPr>
        </p:nvSpPr>
        <p:spPr>
          <a:xfrm>
            <a:off x="731840" y="4560891"/>
            <a:ext cx="5851525" cy="4319587"/>
          </a:xfrm>
          <a:prstGeom prst="rect">
            <a:avLst/>
          </a:prstGeom>
        </p:spPr>
        <p:txBody>
          <a:bodyPr vert="horz" lIns="91413" tIns="45708" rIns="91413" bIns="457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20190"/>
            <a:ext cx="3170238" cy="479425"/>
          </a:xfrm>
          <a:prstGeom prst="rect">
            <a:avLst/>
          </a:prstGeom>
        </p:spPr>
        <p:txBody>
          <a:bodyPr vert="horz" lIns="91413" tIns="45708" rIns="91413" bIns="45708"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90"/>
            <a:ext cx="3170238" cy="479425"/>
          </a:xfrm>
          <a:prstGeom prst="rect">
            <a:avLst/>
          </a:prstGeom>
        </p:spPr>
        <p:txBody>
          <a:bodyPr vert="horz" lIns="91413" tIns="45708" rIns="91413" bIns="45708" rtlCol="0" anchor="b"/>
          <a:lstStyle>
            <a:lvl1pPr algn="r">
              <a:defRPr sz="1200"/>
            </a:lvl1pPr>
          </a:lstStyle>
          <a:p>
            <a:fld id="{DE8B79F1-B7B6-4FD2-9263-BB9B47A67CD8}" type="slidenum">
              <a:rPr lang="en-US" smtClean="0"/>
              <a:t>‹#›</a:t>
            </a:fld>
            <a:endParaRPr lang="en-US"/>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tateoftennessee.formstack.com/forms/ocjp_training_satisfaction_surve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n.gov/finance/office-of-criminal-justice-programs/ocjp/ocjp-grants-manual/redirect-fund-source-chapters/fund-source-chapters/vcif.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afternoon! Welcome to VCIF Office Hours #2. We will get started in a few minutes. Please keep yourself on mute during the meeting. You are welcome to type questions in the chat during the presentation at any time. You may also use the “raised hand” function in Teams, and we will invite you to come off mute to ask a question once you are called on.</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a:t>
            </a:fld>
            <a:endParaRPr lang="en-US"/>
          </a:p>
        </p:txBody>
      </p:sp>
    </p:spTree>
    <p:extLst>
      <p:ext uri="{BB962C8B-B14F-4D97-AF65-F5344CB8AC3E}">
        <p14:creationId xmlns:p14="http://schemas.microsoft.com/office/powerpoint/2010/main" val="415357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 LEIC Training Calendar: https://leic.tennessee.edu/events/</a:t>
            </a:r>
          </a:p>
        </p:txBody>
      </p:sp>
      <p:sp>
        <p:nvSpPr>
          <p:cNvPr id="4" name="Slide Number Placeholder 3"/>
          <p:cNvSpPr>
            <a:spLocks noGrp="1"/>
          </p:cNvSpPr>
          <p:nvPr>
            <p:ph type="sldNum" sz="quarter" idx="5"/>
          </p:nvPr>
        </p:nvSpPr>
        <p:spPr/>
        <p:txBody>
          <a:bodyPr/>
          <a:lstStyle/>
          <a:p>
            <a:fld id="{DE8B79F1-B7B6-4FD2-9263-BB9B47A67CD8}" type="slidenum">
              <a:rPr lang="en-US" smtClean="0"/>
              <a:t>15</a:t>
            </a:fld>
            <a:endParaRPr lang="en-US"/>
          </a:p>
        </p:txBody>
      </p:sp>
    </p:spTree>
    <p:extLst>
      <p:ext uri="{BB962C8B-B14F-4D97-AF65-F5344CB8AC3E}">
        <p14:creationId xmlns:p14="http://schemas.microsoft.com/office/powerpoint/2010/main" val="564877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Training satisfaction survey: </a:t>
            </a:r>
            <a:r>
              <a:rPr lang="en-US" sz="1200" dirty="0">
                <a:hlinkClick r:id="rId3"/>
              </a:rPr>
              <a:t>https://stateoftennessee.formstack.com/forms/ocjp_training_satisfaction_survey</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17</a:t>
            </a:fld>
            <a:endParaRPr lang="en-US"/>
          </a:p>
        </p:txBody>
      </p:sp>
    </p:spTree>
    <p:extLst>
      <p:ext uri="{BB962C8B-B14F-4D97-AF65-F5344CB8AC3E}">
        <p14:creationId xmlns:p14="http://schemas.microsoft.com/office/powerpoint/2010/main" val="53526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18</a:t>
            </a:fld>
            <a:endParaRPr lang="en-US"/>
          </a:p>
        </p:txBody>
      </p:sp>
    </p:spTree>
    <p:extLst>
      <p:ext uri="{BB962C8B-B14F-4D97-AF65-F5344CB8AC3E}">
        <p14:creationId xmlns:p14="http://schemas.microsoft.com/office/powerpoint/2010/main" val="170016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OCJP Grant Personnel (in the manual): https://www.tn.gov/finance/office-of-criminal-justice-programs/ocjp/ocjp-grants-manual/achievement-of-operational-status.html</a:t>
            </a:r>
          </a:p>
        </p:txBody>
      </p:sp>
      <p:sp>
        <p:nvSpPr>
          <p:cNvPr id="4" name="Slide Number Placeholder 3"/>
          <p:cNvSpPr>
            <a:spLocks noGrp="1"/>
          </p:cNvSpPr>
          <p:nvPr>
            <p:ph type="sldNum" sz="quarter" idx="5"/>
          </p:nvPr>
        </p:nvSpPr>
        <p:spPr/>
        <p:txBody>
          <a:bodyPr/>
          <a:lstStyle/>
          <a:p>
            <a:fld id="{DE8B79F1-B7B6-4FD2-9263-BB9B47A67CD8}" type="slidenum">
              <a:rPr lang="en-US" smtClean="0"/>
              <a:t>3</a:t>
            </a:fld>
            <a:endParaRPr lang="en-US"/>
          </a:p>
        </p:txBody>
      </p:sp>
    </p:spTree>
    <p:extLst>
      <p:ext uri="{BB962C8B-B14F-4D97-AF65-F5344CB8AC3E}">
        <p14:creationId xmlns:p14="http://schemas.microsoft.com/office/powerpoint/2010/main" val="187339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VCIF Fund Source Chapter: </a:t>
            </a:r>
            <a:r>
              <a:rPr lang="en-US" sz="1200" dirty="0">
                <a:effectLst/>
                <a:latin typeface="Open Sans" panose="020B0606030504020204" pitchFamily="34" charset="0"/>
                <a:ea typeface="Open Sans" panose="020B0606030504020204" pitchFamily="34" charset="0"/>
                <a:cs typeface="Open Sans" panose="020B0606030504020204" pitchFamily="34" charset="0"/>
                <a:hlinkClick r:id="rId3"/>
              </a:rPr>
              <a:t>https://www.tn.gov/finance/office-of-criminal-justice-programs/ocjp/ocjp-grants-manual/redirect-fund-source-chapters/fund-source-chapters/vcif.html</a:t>
            </a:r>
            <a:r>
              <a:rPr lang="en-US" sz="1200" dirty="0">
                <a:effectLst/>
                <a:latin typeface="Open Sans" panose="020B0606030504020204" pitchFamily="34" charset="0"/>
                <a:ea typeface="Open Sans" panose="020B0606030504020204" pitchFamily="34" charset="0"/>
                <a:cs typeface="Open Sans" panose="020B0606030504020204" pitchFamily="34" charset="0"/>
              </a:rPr>
              <a:t> </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4</a:t>
            </a:fld>
            <a:endParaRPr lang="en-US"/>
          </a:p>
        </p:txBody>
      </p:sp>
    </p:spTree>
    <p:extLst>
      <p:ext uri="{BB962C8B-B14F-4D97-AF65-F5344CB8AC3E}">
        <p14:creationId xmlns:p14="http://schemas.microsoft.com/office/powerpoint/2010/main" val="128219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Rights Compliance training and quiz: https://stateoftennessee.formstack.com/forms/title_vi_training</a:t>
            </a:r>
          </a:p>
          <a:p>
            <a:r>
              <a:rPr lang="en-US" dirty="0"/>
              <a:t>Civile Rights Compliance Grants Manual Chapter: https://www.tn.gov/finance/office-of-criminal-justice-programs/ocjp/ocjp-grants-manual/civil-rights.html</a:t>
            </a:r>
          </a:p>
        </p:txBody>
      </p:sp>
      <p:sp>
        <p:nvSpPr>
          <p:cNvPr id="4" name="Slide Number Placeholder 3"/>
          <p:cNvSpPr>
            <a:spLocks noGrp="1"/>
          </p:cNvSpPr>
          <p:nvPr>
            <p:ph type="sldNum" sz="quarter" idx="5"/>
          </p:nvPr>
        </p:nvSpPr>
        <p:spPr/>
        <p:txBody>
          <a:bodyPr/>
          <a:lstStyle/>
          <a:p>
            <a:fld id="{DE8B79F1-B7B6-4FD2-9263-BB9B47A67CD8}" type="slidenum">
              <a:rPr lang="en-US" smtClean="0"/>
              <a:t>5</a:t>
            </a:fld>
            <a:endParaRPr lang="en-US"/>
          </a:p>
        </p:txBody>
      </p:sp>
    </p:spTree>
    <p:extLst>
      <p:ext uri="{BB962C8B-B14F-4D97-AF65-F5344CB8AC3E}">
        <p14:creationId xmlns:p14="http://schemas.microsoft.com/office/powerpoint/2010/main" val="233022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6</a:t>
            </a:fld>
            <a:endParaRPr lang="en-US"/>
          </a:p>
        </p:txBody>
      </p:sp>
    </p:spTree>
    <p:extLst>
      <p:ext uri="{BB962C8B-B14F-4D97-AF65-F5344CB8AC3E}">
        <p14:creationId xmlns:p14="http://schemas.microsoft.com/office/powerpoint/2010/main" val="147197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Grants Manual section 8: https://www.tn.gov/finance/office-of-criminal-justice-programs/ocjp/ocjp-grants-manual/supplies-and-operating-expenses.html</a:t>
            </a:r>
          </a:p>
          <a:p>
            <a:r>
              <a:rPr lang="en-US" dirty="0"/>
              <a:t>Grants Manual section 12: https://www.tn.gov/finance/office-of-criminal-justice-programs/ocjp/ocjp-grants-manual/procurement-of-goods-and-services.html</a:t>
            </a:r>
          </a:p>
          <a:p>
            <a:r>
              <a:rPr lang="en-US" dirty="0"/>
              <a:t>VCIF Fund Source chapter: https://www.tn.gov/finance/office-of-criminal-justice-programs/ocjp/ocjp-grants-manual/redirect-fund-source-chapters/fund-source-chapters/vcif.html </a:t>
            </a:r>
          </a:p>
        </p:txBody>
      </p:sp>
      <p:sp>
        <p:nvSpPr>
          <p:cNvPr id="4" name="Slide Number Placeholder 3"/>
          <p:cNvSpPr>
            <a:spLocks noGrp="1"/>
          </p:cNvSpPr>
          <p:nvPr>
            <p:ph type="sldNum" sz="quarter" idx="5"/>
          </p:nvPr>
        </p:nvSpPr>
        <p:spPr/>
        <p:txBody>
          <a:bodyPr/>
          <a:lstStyle/>
          <a:p>
            <a:fld id="{DE8B79F1-B7B6-4FD2-9263-BB9B47A67CD8}" type="slidenum">
              <a:rPr lang="en-US" smtClean="0"/>
              <a:t>8</a:t>
            </a:fld>
            <a:endParaRPr lang="en-US"/>
          </a:p>
        </p:txBody>
      </p:sp>
    </p:spTree>
    <p:extLst>
      <p:ext uri="{BB962C8B-B14F-4D97-AF65-F5344CB8AC3E}">
        <p14:creationId xmlns:p14="http://schemas.microsoft.com/office/powerpoint/2010/main" val="103759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030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 LEIC Training Calendar: https://leic.tennessee.edu/events/</a:t>
            </a:r>
          </a:p>
        </p:txBody>
      </p:sp>
      <p:sp>
        <p:nvSpPr>
          <p:cNvPr id="4" name="Slide Number Placeholder 3"/>
          <p:cNvSpPr>
            <a:spLocks noGrp="1"/>
          </p:cNvSpPr>
          <p:nvPr>
            <p:ph type="sldNum" sz="quarter" idx="5"/>
          </p:nvPr>
        </p:nvSpPr>
        <p:spPr/>
        <p:txBody>
          <a:bodyPr/>
          <a:lstStyle/>
          <a:p>
            <a:fld id="{DE8B79F1-B7B6-4FD2-9263-BB9B47A67CD8}" type="slidenum">
              <a:rPr lang="en-US" smtClean="0"/>
              <a:t>13</a:t>
            </a:fld>
            <a:endParaRPr lang="en-US"/>
          </a:p>
        </p:txBody>
      </p:sp>
    </p:spTree>
    <p:extLst>
      <p:ext uri="{BB962C8B-B14F-4D97-AF65-F5344CB8AC3E}">
        <p14:creationId xmlns:p14="http://schemas.microsoft.com/office/powerpoint/2010/main" val="3579437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 LEIC Training Calendar: https://leic.tennessee.edu/events/</a:t>
            </a:r>
          </a:p>
        </p:txBody>
      </p:sp>
      <p:sp>
        <p:nvSpPr>
          <p:cNvPr id="4" name="Slide Number Placeholder 3"/>
          <p:cNvSpPr>
            <a:spLocks noGrp="1"/>
          </p:cNvSpPr>
          <p:nvPr>
            <p:ph type="sldNum" sz="quarter" idx="5"/>
          </p:nvPr>
        </p:nvSpPr>
        <p:spPr/>
        <p:txBody>
          <a:bodyPr/>
          <a:lstStyle/>
          <a:p>
            <a:fld id="{DE8B79F1-B7B6-4FD2-9263-BB9B47A67CD8}" type="slidenum">
              <a:rPr lang="en-US" smtClean="0"/>
              <a:t>14</a:t>
            </a:fld>
            <a:endParaRPr lang="en-US"/>
          </a:p>
        </p:txBody>
      </p:sp>
    </p:spTree>
    <p:extLst>
      <p:ext uri="{BB962C8B-B14F-4D97-AF65-F5344CB8AC3E}">
        <p14:creationId xmlns:p14="http://schemas.microsoft.com/office/powerpoint/2010/main" val="174189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36576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810000" y="3581399"/>
            <a:ext cx="21336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3810000" y="3048000"/>
            <a:ext cx="51816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0" y="2979991"/>
            <a:ext cx="2337816" cy="1078992"/>
          </a:xfrm>
          <a:prstGeom prst="rect">
            <a:avLst/>
          </a:prstGeom>
        </p:spPr>
      </p:pic>
    </p:spTree>
    <p:extLst>
      <p:ext uri="{BB962C8B-B14F-4D97-AF65-F5344CB8AC3E}">
        <p14:creationId xmlns:p14="http://schemas.microsoft.com/office/powerpoint/2010/main" val="28112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6310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17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4572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800600" y="3276600"/>
            <a:ext cx="35814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00" y="2979991"/>
            <a:ext cx="2337816" cy="1078992"/>
          </a:xfrm>
          <a:prstGeom prst="rect">
            <a:avLst/>
          </a:prstGeom>
        </p:spPr>
      </p:pic>
    </p:spTree>
    <p:extLst>
      <p:ext uri="{BB962C8B-B14F-4D97-AF65-F5344CB8AC3E}">
        <p14:creationId xmlns:p14="http://schemas.microsoft.com/office/powerpoint/2010/main" val="2140251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457200" y="1701805"/>
            <a:ext cx="82296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chemeClr val="accent5"/>
                </a:solidFill>
              </a:rPr>
              <a:t>‹#›</a:t>
            </a:fld>
            <a:endParaRPr lang="en-US" sz="1200" dirty="0">
              <a:solidFill>
                <a:schemeClr val="accent5"/>
              </a:solidFill>
              <a:latin typeface="Open Sans"/>
              <a:cs typeface="Open Sans"/>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324" y="5943600"/>
            <a:ext cx="752475" cy="752475"/>
          </a:xfrm>
          <a:prstGeom prst="rect">
            <a:avLst/>
          </a:prstGeom>
        </p:spPr>
      </p:pic>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Ls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OBF.Grants@tn.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1.bin"/><Relationship Id="rId7" Type="http://schemas.openxmlformats.org/officeDocument/2006/relationships/hyperlink" Target="mailto:ashley.ferris@tennessee.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ashley.ferris@tennessee.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eic.tennessee.edu/even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mailto:rhiannon.jones@tennessee.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tateoftennessee.formstack.com/forms/ocjp_training_satisfaction_surve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n.gov/finance/office-of-criminal-justice-programs/ocjp/ocjp-grants-manual/redirect-fund-source-chapters/fund-source-chapters/vcif.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info.ocjp@tn.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3810000" y="3581399"/>
            <a:ext cx="3962400" cy="685801"/>
          </a:xfrm>
        </p:spPr>
        <p:txBody>
          <a:bodyPr>
            <a:normAutofit/>
          </a:bodyPr>
          <a:lstStyle/>
          <a:p>
            <a:r>
              <a:rPr lang="en-US" dirty="0"/>
              <a:t>VCIF Open Office Hours #3</a:t>
            </a:r>
          </a:p>
          <a:p>
            <a:r>
              <a:rPr lang="en-US" dirty="0"/>
              <a:t>January 24, 2023</a:t>
            </a:r>
          </a:p>
        </p:txBody>
      </p:sp>
      <p:sp>
        <p:nvSpPr>
          <p:cNvPr id="20" name="Text Placeholder 19"/>
          <p:cNvSpPr>
            <a:spLocks noGrp="1"/>
          </p:cNvSpPr>
          <p:nvPr>
            <p:ph type="body" idx="4294967295"/>
          </p:nvPr>
        </p:nvSpPr>
        <p:spPr>
          <a:xfrm>
            <a:off x="6324600" y="6096000"/>
            <a:ext cx="2438404" cy="457200"/>
          </a:xfrm>
        </p:spPr>
        <p:txBody>
          <a:bodyPr>
            <a:normAutofit/>
          </a:bodyPr>
          <a:lstStyle/>
          <a:p>
            <a:pPr marL="0" indent="0" algn="r">
              <a:buNone/>
            </a:pPr>
            <a:r>
              <a:rPr lang="en-US" dirty="0">
                <a:solidFill>
                  <a:srgbClr val="514F50"/>
                </a:solidFill>
              </a:rPr>
              <a:t>2023</a:t>
            </a:r>
          </a:p>
        </p:txBody>
      </p:sp>
      <p:sp>
        <p:nvSpPr>
          <p:cNvPr id="18" name="Title 17"/>
          <p:cNvSpPr>
            <a:spLocks noGrp="1"/>
          </p:cNvSpPr>
          <p:nvPr>
            <p:ph type="title"/>
          </p:nvPr>
        </p:nvSpPr>
        <p:spPr/>
        <p:txBody>
          <a:bodyPr/>
          <a:lstStyle/>
          <a:p>
            <a:r>
              <a:rPr lang="en-US" sz="3200" dirty="0"/>
              <a:t>STATE OF TENNESSEE</a:t>
            </a:r>
          </a:p>
        </p:txBody>
      </p:sp>
    </p:spTree>
    <p:extLst>
      <p:ext uri="{BB962C8B-B14F-4D97-AF65-F5344CB8AC3E}">
        <p14:creationId xmlns:p14="http://schemas.microsoft.com/office/powerpoint/2010/main" val="268174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B8DF-02FE-8338-AB4D-2604D419BE9D}"/>
              </a:ext>
            </a:extLst>
          </p:cNvPr>
          <p:cNvSpPr>
            <a:spLocks noGrp="1"/>
          </p:cNvSpPr>
          <p:nvPr>
            <p:ph type="title"/>
          </p:nvPr>
        </p:nvSpPr>
        <p:spPr/>
        <p:txBody>
          <a:bodyPr/>
          <a:lstStyle/>
          <a:p>
            <a:r>
              <a:rPr lang="en-US" dirty="0"/>
              <a:t>Vehicles, cont.</a:t>
            </a:r>
          </a:p>
        </p:txBody>
      </p:sp>
      <p:sp>
        <p:nvSpPr>
          <p:cNvPr id="3" name="Content Placeholder 2">
            <a:extLst>
              <a:ext uri="{FF2B5EF4-FFF2-40B4-BE49-F238E27FC236}">
                <a16:creationId xmlns:a16="http://schemas.microsoft.com/office/drawing/2014/main" id="{721DDEBB-5CA3-5C6F-EEFD-7BC055E63FEF}"/>
              </a:ext>
            </a:extLst>
          </p:cNvPr>
          <p:cNvSpPr>
            <a:spLocks noGrp="1"/>
          </p:cNvSpPr>
          <p:nvPr>
            <p:ph idx="1"/>
          </p:nvPr>
        </p:nvSpPr>
        <p:spPr>
          <a:xfrm>
            <a:off x="457200" y="1219200"/>
            <a:ext cx="8229600" cy="4876800"/>
          </a:xfrm>
        </p:spPr>
        <p:txBody>
          <a:bodyPr>
            <a:normAutofit/>
          </a:bodyPr>
          <a:lstStyle/>
          <a:p>
            <a:r>
              <a:rPr lang="en-US" sz="2400" dirty="0"/>
              <a:t>Issues:</a:t>
            </a:r>
          </a:p>
          <a:p>
            <a:pPr lvl="1"/>
            <a:r>
              <a:rPr lang="en-US" sz="2000" dirty="0"/>
              <a:t>Low inventory</a:t>
            </a:r>
          </a:p>
          <a:p>
            <a:pPr lvl="1"/>
            <a:r>
              <a:rPr lang="en-US" sz="2000" dirty="0"/>
              <a:t>Long delivery timelines</a:t>
            </a:r>
          </a:p>
          <a:p>
            <a:pPr lvl="1"/>
            <a:endParaRPr lang="en-US" dirty="0"/>
          </a:p>
          <a:p>
            <a:r>
              <a:rPr lang="en-US" sz="2400" dirty="0"/>
              <a:t>Guidance:</a:t>
            </a:r>
          </a:p>
          <a:p>
            <a:pPr lvl="1"/>
            <a:r>
              <a:rPr lang="en-US" sz="2000" b="1" dirty="0"/>
              <a:t>Place order/make purchase ASAP</a:t>
            </a:r>
          </a:p>
          <a:p>
            <a:pPr lvl="1"/>
            <a:r>
              <a:rPr lang="en-US" sz="2000" b="1" dirty="0"/>
              <a:t>Inform your PM Specialist as soon as you anticipate issues or delivery delays beyond June 30, 2024</a:t>
            </a:r>
          </a:p>
          <a:p>
            <a:pPr lvl="1"/>
            <a:r>
              <a:rPr lang="en-US" sz="2000" dirty="0"/>
              <a:t>May purchase different vehicles from budget </a:t>
            </a:r>
          </a:p>
          <a:p>
            <a:pPr lvl="1"/>
            <a:r>
              <a:rPr lang="en-US" sz="2000" dirty="0"/>
              <a:t>May purchase used vehicles; do not have to use SWC</a:t>
            </a:r>
          </a:p>
          <a:p>
            <a:pPr lvl="1"/>
            <a:r>
              <a:rPr lang="en-US" sz="2000" dirty="0"/>
              <a:t>Some states sell surplus, low-mileage, fleet vehicles </a:t>
            </a:r>
          </a:p>
          <a:p>
            <a:pPr lvl="1"/>
            <a:r>
              <a:rPr lang="en-US" sz="2000" b="1" dirty="0"/>
              <a:t>Follow agency procurement policies; inform PM Specialist of changes</a:t>
            </a:r>
          </a:p>
          <a:p>
            <a:pPr lvl="1"/>
            <a:endParaRPr lang="en-US" sz="2000" dirty="0"/>
          </a:p>
          <a:p>
            <a:pPr marL="0" indent="0">
              <a:buNone/>
            </a:pPr>
            <a:endParaRPr lang="en-US" dirty="0"/>
          </a:p>
        </p:txBody>
      </p:sp>
    </p:spTree>
    <p:extLst>
      <p:ext uri="{BB962C8B-B14F-4D97-AF65-F5344CB8AC3E}">
        <p14:creationId xmlns:p14="http://schemas.microsoft.com/office/powerpoint/2010/main" val="97244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B8DF-02FE-8338-AB4D-2604D419BE9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21DDEBB-5CA3-5C6F-EEFD-7BC055E63FEF}"/>
              </a:ext>
            </a:extLst>
          </p:cNvPr>
          <p:cNvSpPr>
            <a:spLocks noGrp="1"/>
          </p:cNvSpPr>
          <p:nvPr>
            <p:ph idx="1"/>
          </p:nvPr>
        </p:nvSpPr>
        <p:spPr>
          <a:xfrm>
            <a:off x="457200" y="1447800"/>
            <a:ext cx="8229600" cy="4876800"/>
          </a:xfrm>
        </p:spPr>
        <p:txBody>
          <a:bodyPr>
            <a:normAutofit/>
          </a:bodyPr>
          <a:lstStyle/>
          <a:p>
            <a:pPr lvl="1"/>
            <a:endParaRPr lang="en-US" sz="2000" dirty="0"/>
          </a:p>
          <a:p>
            <a:pPr marL="0" indent="0">
              <a:buNone/>
            </a:pPr>
            <a:endParaRPr lang="en-US" dirty="0"/>
          </a:p>
        </p:txBody>
      </p:sp>
    </p:spTree>
    <p:extLst>
      <p:ext uri="{BB962C8B-B14F-4D97-AF65-F5344CB8AC3E}">
        <p14:creationId xmlns:p14="http://schemas.microsoft.com/office/powerpoint/2010/main" val="352713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85C3-1515-6382-7AF5-0368A4CD8A6B}"/>
              </a:ext>
            </a:extLst>
          </p:cNvPr>
          <p:cNvSpPr>
            <a:spLocks noGrp="1"/>
          </p:cNvSpPr>
          <p:nvPr>
            <p:ph type="title"/>
          </p:nvPr>
        </p:nvSpPr>
        <p:spPr/>
        <p:txBody>
          <a:bodyPr/>
          <a:lstStyle/>
          <a:p>
            <a:r>
              <a:rPr lang="en-US" dirty="0"/>
              <a:t>Invoicing</a:t>
            </a:r>
          </a:p>
        </p:txBody>
      </p:sp>
      <p:sp>
        <p:nvSpPr>
          <p:cNvPr id="3" name="Content Placeholder 2">
            <a:extLst>
              <a:ext uri="{FF2B5EF4-FFF2-40B4-BE49-F238E27FC236}">
                <a16:creationId xmlns:a16="http://schemas.microsoft.com/office/drawing/2014/main" id="{D036F758-E32C-E082-32B3-AA835BF2A48A}"/>
              </a:ext>
            </a:extLst>
          </p:cNvPr>
          <p:cNvSpPr>
            <a:spLocks noGrp="1"/>
          </p:cNvSpPr>
          <p:nvPr>
            <p:ph idx="1"/>
          </p:nvPr>
        </p:nvSpPr>
        <p:spPr>
          <a:xfrm>
            <a:off x="472440" y="1295400"/>
            <a:ext cx="8229600" cy="5029199"/>
          </a:xfrm>
        </p:spPr>
        <p:txBody>
          <a:bodyPr>
            <a:normAutofit fontScale="85000" lnSpcReduction="10000"/>
          </a:bodyPr>
          <a:lstStyle/>
          <a:p>
            <a:pPr marL="0" indent="0">
              <a:buNone/>
            </a:pPr>
            <a:r>
              <a:rPr lang="en-US" sz="2400" dirty="0"/>
              <a:t>VCIF is a REIMBURSEMENT grant – your agency spends the money on budgeted items and then invoices the state for reimbursement. </a:t>
            </a:r>
          </a:p>
          <a:p>
            <a:pPr marL="0" indent="0">
              <a:buNone/>
            </a:pPr>
            <a:endParaRPr lang="en-US" sz="2400" dirty="0"/>
          </a:p>
          <a:p>
            <a:r>
              <a:rPr lang="en-US" sz="2400" b="1" spc="-30" dirty="0">
                <a:effectLst/>
                <a:latin typeface="Open Sans" panose="020B0606030504020204" pitchFamily="34" charset="0"/>
                <a:ea typeface="Calibri" panose="020F0502020204030204" pitchFamily="34" charset="0"/>
                <a:cs typeface="Times New Roman" panose="02020603050405020304" pitchFamily="18" charset="0"/>
              </a:rPr>
              <a:t>Monthly</a:t>
            </a:r>
            <a:r>
              <a:rPr lang="en-US" sz="2400" spc="-30" dirty="0">
                <a:effectLst/>
                <a:latin typeface="Open Sans" panose="020B0606030504020204" pitchFamily="34" charset="0"/>
                <a:ea typeface="Calibri" panose="020F0502020204030204" pitchFamily="34" charset="0"/>
                <a:cs typeface="Times New Roman" panose="02020603050405020304" pitchFamily="18" charset="0"/>
              </a:rPr>
              <a:t> invoicing is </a:t>
            </a:r>
            <a:r>
              <a:rPr lang="en-US" sz="2400" spc="-30" dirty="0">
                <a:latin typeface="Open Sans" panose="020B0606030504020204" pitchFamily="34" charset="0"/>
                <a:ea typeface="Calibri" panose="020F0502020204030204" pitchFamily="34" charset="0"/>
                <a:cs typeface="Times New Roman" panose="02020603050405020304" pitchFamily="18" charset="0"/>
              </a:rPr>
              <a:t>strongly recommended.</a:t>
            </a:r>
          </a:p>
          <a:p>
            <a:r>
              <a:rPr lang="en-US" sz="2400" spc="-30" dirty="0">
                <a:latin typeface="Open Sans" panose="020B0606030504020204" pitchFamily="34" charset="0"/>
                <a:ea typeface="Calibri" panose="020F0502020204030204" pitchFamily="34" charset="0"/>
                <a:cs typeface="Times New Roman" panose="02020603050405020304" pitchFamily="18" charset="0"/>
              </a:rPr>
              <a:t>Agencies </a:t>
            </a:r>
            <a:r>
              <a:rPr lang="en-US" sz="2400" b="1" spc="-30" dirty="0">
                <a:latin typeface="Open Sans" panose="020B0606030504020204" pitchFamily="34" charset="0"/>
                <a:ea typeface="Calibri" panose="020F0502020204030204" pitchFamily="34" charset="0"/>
                <a:cs typeface="Times New Roman" panose="02020603050405020304" pitchFamily="18" charset="0"/>
              </a:rPr>
              <a:t>must use the invoice workbook sent to them </a:t>
            </a:r>
            <a:r>
              <a:rPr lang="en-US" sz="2400" spc="-30" dirty="0">
                <a:latin typeface="Open Sans" panose="020B0606030504020204" pitchFamily="34" charset="0"/>
                <a:ea typeface="Calibri" panose="020F0502020204030204" pitchFamily="34" charset="0"/>
                <a:cs typeface="Times New Roman" panose="02020603050405020304" pitchFamily="18" charset="0"/>
              </a:rPr>
              <a:t>by the State Office of Business and Finance (OBF). </a:t>
            </a:r>
            <a:r>
              <a:rPr lang="en-US" sz="2400" spc="-30" dirty="0">
                <a:solidFill>
                  <a:srgbClr val="0070C0"/>
                </a:solidFill>
                <a:latin typeface="Open Sans" panose="020B0606030504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OBF.Grants@tn.gov</a:t>
            </a:r>
            <a:r>
              <a:rPr lang="en-US" sz="2400" spc="-30" dirty="0">
                <a:solidFill>
                  <a:srgbClr val="0070C0"/>
                </a:solidFill>
                <a:latin typeface="Open Sans" panose="020B0606030504020204" pitchFamily="34" charset="0"/>
                <a:ea typeface="Calibri" panose="020F0502020204030204" pitchFamily="34" charset="0"/>
                <a:cs typeface="Times New Roman" panose="02020603050405020304" pitchFamily="18" charset="0"/>
              </a:rPr>
              <a:t> </a:t>
            </a:r>
          </a:p>
          <a:p>
            <a:pPr lvl="1"/>
            <a:r>
              <a:rPr lang="en-US" sz="2200" spc="-30" dirty="0">
                <a:latin typeface="Open Sans" panose="020B0606030504020204" pitchFamily="34" charset="0"/>
                <a:ea typeface="Calibri" panose="020F0502020204030204" pitchFamily="34" charset="0"/>
                <a:cs typeface="Times New Roman" panose="02020603050405020304" pitchFamily="18" charset="0"/>
              </a:rPr>
              <a:t>CHECK THAT YOUR ADDRESS IS CORRECT – THIS IS WHERE CHECKS WILL BE MAILED.</a:t>
            </a:r>
          </a:p>
          <a:p>
            <a:r>
              <a:rPr lang="en-US" sz="2400" spc="-30" dirty="0">
                <a:effectLst/>
                <a:latin typeface="Open Sans" panose="020B0606030504020204" pitchFamily="34" charset="0"/>
                <a:ea typeface="Calibri" panose="020F0502020204030204" pitchFamily="34" charset="0"/>
                <a:cs typeface="Times New Roman" panose="02020603050405020304" pitchFamily="18" charset="0"/>
              </a:rPr>
              <a:t>At a minimum, agencies </a:t>
            </a:r>
            <a:r>
              <a:rPr lang="en-US" sz="2400" b="1" spc="-30" dirty="0">
                <a:effectLst/>
                <a:latin typeface="Open Sans" panose="020B0606030504020204" pitchFamily="34" charset="0"/>
                <a:ea typeface="Calibri" panose="020F0502020204030204" pitchFamily="34" charset="0"/>
                <a:cs typeface="Times New Roman" panose="02020603050405020304" pitchFamily="18" charset="0"/>
              </a:rPr>
              <a:t>MUST </a:t>
            </a:r>
            <a:r>
              <a:rPr lang="en-US" sz="2400" spc="-30" dirty="0">
                <a:effectLst/>
                <a:latin typeface="Open Sans" panose="020B0606030504020204" pitchFamily="34" charset="0"/>
                <a:ea typeface="Calibri" panose="020F0502020204030204" pitchFamily="34" charset="0"/>
                <a:cs typeface="Times New Roman" panose="02020603050405020304" pitchFamily="18" charset="0"/>
              </a:rPr>
              <a:t>request reimbursement </a:t>
            </a:r>
            <a:r>
              <a:rPr lang="en-US" sz="2400" b="1" spc="-30" dirty="0">
                <a:effectLst/>
                <a:latin typeface="Open Sans" panose="020B0606030504020204" pitchFamily="34" charset="0"/>
                <a:ea typeface="Calibri" panose="020F0502020204030204" pitchFamily="34" charset="0"/>
                <a:cs typeface="Times New Roman" panose="02020603050405020304" pitchFamily="18" charset="0"/>
              </a:rPr>
              <a:t>no later than 30 days after the end of each quarter </a:t>
            </a:r>
            <a:r>
              <a:rPr lang="en-US" sz="2400" spc="-30" dirty="0">
                <a:effectLst/>
                <a:latin typeface="Open Sans" panose="020B0606030504020204" pitchFamily="34" charset="0"/>
                <a:ea typeface="Calibri" panose="020F0502020204030204" pitchFamily="34" charset="0"/>
                <a:cs typeface="Times New Roman" panose="02020603050405020304" pitchFamily="18" charset="0"/>
              </a:rPr>
              <a:t>for all the expenses incurred during the quarter in its entirety. </a:t>
            </a:r>
            <a:r>
              <a:rPr lang="en-US" sz="2400" b="1" spc="-30" dirty="0">
                <a:effectLst/>
                <a:latin typeface="Open Sans" panose="020B0606030504020204" pitchFamily="34" charset="0"/>
                <a:ea typeface="Calibri" panose="020F0502020204030204" pitchFamily="34" charset="0"/>
                <a:cs typeface="Times New Roman" panose="02020603050405020304" pitchFamily="18" charset="0"/>
              </a:rPr>
              <a:t>(Next due: January 30)</a:t>
            </a:r>
          </a:p>
          <a:p>
            <a:endParaRPr lang="en-US" sz="2400" spc="-30" dirty="0">
              <a:latin typeface="Open Sans" panose="020B0606030504020204" pitchFamily="34" charset="0"/>
              <a:ea typeface="Calibri" panose="020F0502020204030204" pitchFamily="34" charset="0"/>
              <a:cs typeface="Times New Roman" panose="02020603050405020304" pitchFamily="18" charset="0"/>
            </a:endParaRPr>
          </a:p>
          <a:p>
            <a:pPr marL="0" indent="0">
              <a:buNone/>
            </a:pPr>
            <a:r>
              <a:rPr lang="en-US" sz="2400" b="1" spc="-30" dirty="0">
                <a:latin typeface="Open Sans" panose="020B0606030504020204" pitchFamily="34" charset="0"/>
                <a:ea typeface="Calibri" panose="020F0502020204030204" pitchFamily="34" charset="0"/>
                <a:cs typeface="Times New Roman" panose="02020603050405020304" pitchFamily="18" charset="0"/>
              </a:rPr>
              <a:t>Reach out to your OCJP PM Specialist </a:t>
            </a:r>
            <a:r>
              <a:rPr lang="en-US" sz="2400" spc="-30" dirty="0">
                <a:latin typeface="Open Sans" panose="020B0606030504020204" pitchFamily="34" charset="0"/>
                <a:ea typeface="Calibri" panose="020F0502020204030204" pitchFamily="34" charset="0"/>
                <a:cs typeface="Times New Roman" panose="02020603050405020304" pitchFamily="18" charset="0"/>
              </a:rPr>
              <a:t>to discuss any barriers your agency is experiencing in expending funds, hiring grant funded staff, and executing subcontracts, etc.</a:t>
            </a:r>
          </a:p>
          <a:p>
            <a:endParaRPr lang="en-US" sz="2400" spc="-30" dirty="0">
              <a:effectLst/>
              <a:latin typeface="Open Sans" panose="020B060603050402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95322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A26F1-46D8-6724-AD04-919346434655}"/>
              </a:ext>
            </a:extLst>
          </p:cNvPr>
          <p:cNvSpPr>
            <a:spLocks noGrp="1"/>
          </p:cNvSpPr>
          <p:nvPr>
            <p:ph type="title"/>
          </p:nvPr>
        </p:nvSpPr>
        <p:spPr>
          <a:xfrm>
            <a:off x="457200" y="304800"/>
            <a:ext cx="8610600" cy="1143000"/>
          </a:xfrm>
        </p:spPr>
        <p:txBody>
          <a:bodyPr/>
          <a:lstStyle/>
          <a:p>
            <a:r>
              <a:rPr lang="en-US" dirty="0"/>
              <a:t>UT LEIC Trainings: FREE for VCIF Grantees</a:t>
            </a:r>
          </a:p>
        </p:txBody>
      </p:sp>
      <p:sp>
        <p:nvSpPr>
          <p:cNvPr id="3" name="Content Placeholder 2">
            <a:extLst>
              <a:ext uri="{FF2B5EF4-FFF2-40B4-BE49-F238E27FC236}">
                <a16:creationId xmlns:a16="http://schemas.microsoft.com/office/drawing/2014/main" id="{5D5D12C3-E915-EBE4-9223-CE11E60C36D0}"/>
              </a:ext>
            </a:extLst>
          </p:cNvPr>
          <p:cNvSpPr>
            <a:spLocks noGrp="1"/>
          </p:cNvSpPr>
          <p:nvPr>
            <p:ph idx="1"/>
          </p:nvPr>
        </p:nvSpPr>
        <p:spPr>
          <a:xfrm>
            <a:off x="228600" y="1219201"/>
            <a:ext cx="3063128" cy="933450"/>
          </a:xfrm>
        </p:spPr>
        <p:txBody>
          <a:bodyPr>
            <a:noAutofit/>
          </a:bodyPr>
          <a:lstStyle/>
          <a:p>
            <a:pPr marL="0" indent="0">
              <a:buNone/>
            </a:pPr>
            <a:r>
              <a:rPr lang="en-US" dirty="0"/>
              <a:t>Crime Scene Operations   </a:t>
            </a:r>
            <a:r>
              <a:rPr lang="en-US" b="1" dirty="0"/>
              <a:t>Multiple dates in Feb, Mar, May 2024</a:t>
            </a:r>
          </a:p>
        </p:txBody>
      </p:sp>
      <p:graphicFrame>
        <p:nvGraphicFramePr>
          <p:cNvPr id="6" name="Object 5">
            <a:extLst>
              <a:ext uri="{FF2B5EF4-FFF2-40B4-BE49-F238E27FC236}">
                <a16:creationId xmlns:a16="http://schemas.microsoft.com/office/drawing/2014/main" id="{858A5989-0F16-E233-3724-4B53E6E2B243}"/>
              </a:ext>
            </a:extLst>
          </p:cNvPr>
          <p:cNvGraphicFramePr>
            <a:graphicFrameLocks noChangeAspect="1"/>
          </p:cNvGraphicFramePr>
          <p:nvPr>
            <p:extLst>
              <p:ext uri="{D42A27DB-BD31-4B8C-83A1-F6EECF244321}">
                <p14:modId xmlns:p14="http://schemas.microsoft.com/office/powerpoint/2010/main" val="1851740879"/>
              </p:ext>
            </p:extLst>
          </p:nvPr>
        </p:nvGraphicFramePr>
        <p:xfrm>
          <a:off x="6080872" y="2273971"/>
          <a:ext cx="2709916" cy="3509046"/>
        </p:xfrm>
        <a:graphic>
          <a:graphicData uri="http://schemas.openxmlformats.org/presentationml/2006/ole">
            <mc:AlternateContent xmlns:mc="http://schemas.openxmlformats.org/markup-compatibility/2006">
              <mc:Choice xmlns:v="urn:schemas-microsoft-com:vml" Requires="v">
                <p:oleObj name="Acrobat Document" r:id="rId3" imgW="5819464" imgH="7533898" progId="Acrobat.Document.DC">
                  <p:embed/>
                </p:oleObj>
              </mc:Choice>
              <mc:Fallback>
                <p:oleObj name="Acrobat Document" r:id="rId3" imgW="5819464" imgH="7533898" progId="Acrobat.Document.DC">
                  <p:embed/>
                  <p:pic>
                    <p:nvPicPr>
                      <p:cNvPr id="0" name=""/>
                      <p:cNvPicPr/>
                      <p:nvPr/>
                    </p:nvPicPr>
                    <p:blipFill>
                      <a:blip r:embed="rId4"/>
                      <a:stretch>
                        <a:fillRect/>
                      </a:stretch>
                    </p:blipFill>
                    <p:spPr>
                      <a:xfrm>
                        <a:off x="6080872" y="2273971"/>
                        <a:ext cx="2709916" cy="350904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6294517-C72C-52E7-CDBA-0E3BE432FFA2}"/>
              </a:ext>
            </a:extLst>
          </p:cNvPr>
          <p:cNvGraphicFramePr>
            <a:graphicFrameLocks noChangeAspect="1"/>
          </p:cNvGraphicFramePr>
          <p:nvPr>
            <p:extLst>
              <p:ext uri="{D42A27DB-BD31-4B8C-83A1-F6EECF244321}">
                <p14:modId xmlns:p14="http://schemas.microsoft.com/office/powerpoint/2010/main" val="809191136"/>
              </p:ext>
            </p:extLst>
          </p:nvPr>
        </p:nvGraphicFramePr>
        <p:xfrm>
          <a:off x="228600" y="2273972"/>
          <a:ext cx="2709916" cy="3509046"/>
        </p:xfrm>
        <a:graphic>
          <a:graphicData uri="http://schemas.openxmlformats.org/presentationml/2006/ole">
            <mc:AlternateContent xmlns:mc="http://schemas.openxmlformats.org/markup-compatibility/2006">
              <mc:Choice xmlns:v="urn:schemas-microsoft-com:vml" Requires="v">
                <p:oleObj name="Acrobat Document" r:id="rId5" imgW="5819464" imgH="7533898" progId="Acrobat.Document.DC">
                  <p:embed/>
                </p:oleObj>
              </mc:Choice>
              <mc:Fallback>
                <p:oleObj name="Acrobat Document" r:id="rId5" imgW="5819464" imgH="7533898" progId="Acrobat.Document.DC">
                  <p:embed/>
                  <p:pic>
                    <p:nvPicPr>
                      <p:cNvPr id="0" name=""/>
                      <p:cNvPicPr/>
                      <p:nvPr/>
                    </p:nvPicPr>
                    <p:blipFill>
                      <a:blip r:embed="rId6"/>
                      <a:stretch>
                        <a:fillRect/>
                      </a:stretch>
                    </p:blipFill>
                    <p:spPr>
                      <a:xfrm>
                        <a:off x="228600" y="2273972"/>
                        <a:ext cx="2709916" cy="3509046"/>
                      </a:xfrm>
                      <a:prstGeom prst="rect">
                        <a:avLst/>
                      </a:prstGeom>
                    </p:spPr>
                  </p:pic>
                </p:oleObj>
              </mc:Fallback>
            </mc:AlternateContent>
          </a:graphicData>
        </a:graphic>
      </p:graphicFrame>
      <p:sp>
        <p:nvSpPr>
          <p:cNvPr id="9" name="Content Placeholder 2">
            <a:extLst>
              <a:ext uri="{FF2B5EF4-FFF2-40B4-BE49-F238E27FC236}">
                <a16:creationId xmlns:a16="http://schemas.microsoft.com/office/drawing/2014/main" id="{BED8A79E-D7F1-AEAE-B6F8-95BA9395FDBD}"/>
              </a:ext>
            </a:extLst>
          </p:cNvPr>
          <p:cNvSpPr txBox="1">
            <a:spLocks/>
          </p:cNvSpPr>
          <p:nvPr/>
        </p:nvSpPr>
        <p:spPr>
          <a:xfrm>
            <a:off x="6080872" y="1219200"/>
            <a:ext cx="3063128" cy="10547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chemeClr val="accent5"/>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Criminal Investigations </a:t>
            </a:r>
            <a:r>
              <a:rPr lang="en-US" b="1" dirty="0"/>
              <a:t>February 19-23, 2024</a:t>
            </a:r>
            <a:endParaRPr lang="en-US" dirty="0"/>
          </a:p>
        </p:txBody>
      </p:sp>
      <p:sp>
        <p:nvSpPr>
          <p:cNvPr id="5" name="TextBox 4">
            <a:extLst>
              <a:ext uri="{FF2B5EF4-FFF2-40B4-BE49-F238E27FC236}">
                <a16:creationId xmlns:a16="http://schemas.microsoft.com/office/drawing/2014/main" id="{C6C511BF-55CE-6ED4-E4BF-AE98A4471662}"/>
              </a:ext>
            </a:extLst>
          </p:cNvPr>
          <p:cNvSpPr txBox="1"/>
          <p:nvPr/>
        </p:nvSpPr>
        <p:spPr>
          <a:xfrm>
            <a:off x="2819400" y="5951931"/>
            <a:ext cx="4676388" cy="338554"/>
          </a:xfrm>
          <a:prstGeom prst="rect">
            <a:avLst/>
          </a:prstGeom>
          <a:noFill/>
        </p:spPr>
        <p:txBody>
          <a:bodyPr wrap="square" rtlCol="0">
            <a:spAutoFit/>
          </a:bodyPr>
          <a:lstStyle/>
          <a:p>
            <a:pPr marL="0" indent="0">
              <a:buNone/>
            </a:pPr>
            <a:r>
              <a:rPr lang="en-US" sz="16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Contact </a:t>
            </a:r>
            <a:r>
              <a:rPr lang="en-US" sz="160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hlinkClick r:id="rId7" tooltip="Email Ashley Ferris">
                  <a:extLst>
                    <a:ext uri="{A12FA001-AC4F-418D-AE19-62706E023703}">
                      <ahyp:hlinkClr xmlns:ahyp="http://schemas.microsoft.com/office/drawing/2018/hyperlinkcolor" val="tx"/>
                    </a:ext>
                  </a:extLst>
                </a:hlinkClick>
              </a:rPr>
              <a:t>ashley.ferris@tennessee.edu</a:t>
            </a:r>
            <a:r>
              <a:rPr lang="en-US" sz="16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2" name="Content Placeholder 2">
            <a:extLst>
              <a:ext uri="{FF2B5EF4-FFF2-40B4-BE49-F238E27FC236}">
                <a16:creationId xmlns:a16="http://schemas.microsoft.com/office/drawing/2014/main" id="{483DF2E3-4B23-76A6-326B-FF903606622B}"/>
              </a:ext>
            </a:extLst>
          </p:cNvPr>
          <p:cNvSpPr txBox="1">
            <a:spLocks/>
          </p:cNvSpPr>
          <p:nvPr/>
        </p:nvSpPr>
        <p:spPr>
          <a:xfrm>
            <a:off x="3162057" y="1219200"/>
            <a:ext cx="2886521" cy="6953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chemeClr val="accent5"/>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Field Training Officer </a:t>
            </a:r>
            <a:r>
              <a:rPr lang="en-US" b="1" dirty="0"/>
              <a:t>Multiple dates in Feb, Mar, April, Aug 2024</a:t>
            </a:r>
          </a:p>
        </p:txBody>
      </p:sp>
      <p:pic>
        <p:nvPicPr>
          <p:cNvPr id="13" name="Picture 12" descr="Graphical user interface, application&#10;&#10;Description automatically generated">
            <a:extLst>
              <a:ext uri="{FF2B5EF4-FFF2-40B4-BE49-F238E27FC236}">
                <a16:creationId xmlns:a16="http://schemas.microsoft.com/office/drawing/2014/main" id="{DEB36345-0691-63EF-6F80-FF5695BD21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2532" y="2273971"/>
            <a:ext cx="2714324" cy="3513634"/>
          </a:xfrm>
          <a:prstGeom prst="rect">
            <a:avLst/>
          </a:prstGeom>
        </p:spPr>
      </p:pic>
    </p:spTree>
    <p:extLst>
      <p:ext uri="{BB962C8B-B14F-4D97-AF65-F5344CB8AC3E}">
        <p14:creationId xmlns:p14="http://schemas.microsoft.com/office/powerpoint/2010/main" val="248425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A26F1-46D8-6724-AD04-919346434655}"/>
              </a:ext>
            </a:extLst>
          </p:cNvPr>
          <p:cNvSpPr>
            <a:spLocks noGrp="1"/>
          </p:cNvSpPr>
          <p:nvPr>
            <p:ph type="title"/>
          </p:nvPr>
        </p:nvSpPr>
        <p:spPr>
          <a:xfrm>
            <a:off x="457200" y="304800"/>
            <a:ext cx="8610600" cy="1143000"/>
          </a:xfrm>
        </p:spPr>
        <p:txBody>
          <a:bodyPr/>
          <a:lstStyle/>
          <a:p>
            <a:r>
              <a:rPr lang="en-US" dirty="0"/>
              <a:t>UT LEIC Trainings: FREE for VCIF Grantees</a:t>
            </a:r>
          </a:p>
        </p:txBody>
      </p:sp>
      <p:sp>
        <p:nvSpPr>
          <p:cNvPr id="3" name="Content Placeholder 2">
            <a:extLst>
              <a:ext uri="{FF2B5EF4-FFF2-40B4-BE49-F238E27FC236}">
                <a16:creationId xmlns:a16="http://schemas.microsoft.com/office/drawing/2014/main" id="{5D5D12C3-E915-EBE4-9223-CE11E60C36D0}"/>
              </a:ext>
            </a:extLst>
          </p:cNvPr>
          <p:cNvSpPr>
            <a:spLocks noGrp="1"/>
          </p:cNvSpPr>
          <p:nvPr>
            <p:ph idx="1"/>
          </p:nvPr>
        </p:nvSpPr>
        <p:spPr>
          <a:xfrm>
            <a:off x="3177297" y="1209675"/>
            <a:ext cx="2886521" cy="933450"/>
          </a:xfrm>
        </p:spPr>
        <p:txBody>
          <a:bodyPr>
            <a:noAutofit/>
          </a:bodyPr>
          <a:lstStyle/>
          <a:p>
            <a:pPr marL="0" indent="0" algn="ctr">
              <a:buNone/>
            </a:pPr>
            <a:r>
              <a:rPr lang="en-US" dirty="0"/>
              <a:t>Field Training Officer </a:t>
            </a:r>
            <a:r>
              <a:rPr lang="en-US" b="1" dirty="0"/>
              <a:t>Multiple dates in 2024</a:t>
            </a:r>
          </a:p>
        </p:txBody>
      </p:sp>
      <p:pic>
        <p:nvPicPr>
          <p:cNvPr id="11" name="Picture 10" descr="Graphical user interface, application&#10;&#10;Description automatically generated">
            <a:extLst>
              <a:ext uri="{FF2B5EF4-FFF2-40B4-BE49-F238E27FC236}">
                <a16:creationId xmlns:a16="http://schemas.microsoft.com/office/drawing/2014/main" id="{1B74C4E0-0257-6262-9282-893551DC4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905000"/>
            <a:ext cx="2992717" cy="3874008"/>
          </a:xfrm>
          <a:prstGeom prst="rect">
            <a:avLst/>
          </a:prstGeom>
        </p:spPr>
      </p:pic>
      <p:sp>
        <p:nvSpPr>
          <p:cNvPr id="13" name="TextBox 12">
            <a:extLst>
              <a:ext uri="{FF2B5EF4-FFF2-40B4-BE49-F238E27FC236}">
                <a16:creationId xmlns:a16="http://schemas.microsoft.com/office/drawing/2014/main" id="{30937339-2571-249B-EF42-B7023359515D}"/>
              </a:ext>
            </a:extLst>
          </p:cNvPr>
          <p:cNvSpPr txBox="1"/>
          <p:nvPr/>
        </p:nvSpPr>
        <p:spPr>
          <a:xfrm>
            <a:off x="2819400" y="5951931"/>
            <a:ext cx="4676388" cy="338554"/>
          </a:xfrm>
          <a:prstGeom prst="rect">
            <a:avLst/>
          </a:prstGeom>
          <a:noFill/>
        </p:spPr>
        <p:txBody>
          <a:bodyPr wrap="square" rtlCol="0">
            <a:spAutoFit/>
          </a:bodyPr>
          <a:lstStyle/>
          <a:p>
            <a:pPr marL="0" indent="0">
              <a:buNone/>
            </a:pPr>
            <a:r>
              <a:rPr lang="en-US" sz="16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Contact </a:t>
            </a:r>
            <a:r>
              <a:rPr lang="en-US" sz="1600" i="0" u="none" strike="noStrike"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hlinkClick r:id="rId4" tooltip="Email Ashley Ferris">
                  <a:extLst>
                    <a:ext uri="{A12FA001-AC4F-418D-AE19-62706E023703}">
                      <ahyp:hlinkClr xmlns:ahyp="http://schemas.microsoft.com/office/drawing/2018/hyperlinkcolor" val="tx"/>
                    </a:ext>
                  </a:extLst>
                </a:hlinkClick>
              </a:rPr>
              <a:t>ashley.ferris@tennessee.edu</a:t>
            </a:r>
            <a:r>
              <a:rPr lang="en-US" sz="16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96290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A26F1-46D8-6724-AD04-919346434655}"/>
              </a:ext>
            </a:extLst>
          </p:cNvPr>
          <p:cNvSpPr>
            <a:spLocks noGrp="1"/>
          </p:cNvSpPr>
          <p:nvPr>
            <p:ph type="title"/>
          </p:nvPr>
        </p:nvSpPr>
        <p:spPr/>
        <p:txBody>
          <a:bodyPr/>
          <a:lstStyle/>
          <a:p>
            <a:r>
              <a:rPr lang="en-US" dirty="0"/>
              <a:t>Technical Assistance via UT LEIC</a:t>
            </a:r>
          </a:p>
        </p:txBody>
      </p:sp>
      <p:sp>
        <p:nvSpPr>
          <p:cNvPr id="3" name="Content Placeholder 2">
            <a:extLst>
              <a:ext uri="{FF2B5EF4-FFF2-40B4-BE49-F238E27FC236}">
                <a16:creationId xmlns:a16="http://schemas.microsoft.com/office/drawing/2014/main" id="{5D5D12C3-E915-EBE4-9223-CE11E60C36D0}"/>
              </a:ext>
            </a:extLst>
          </p:cNvPr>
          <p:cNvSpPr>
            <a:spLocks noGrp="1"/>
          </p:cNvSpPr>
          <p:nvPr>
            <p:ph idx="1"/>
          </p:nvPr>
        </p:nvSpPr>
        <p:spPr>
          <a:xfrm>
            <a:off x="457200" y="1219200"/>
            <a:ext cx="7772400" cy="4724400"/>
          </a:xfrm>
        </p:spPr>
        <p:txBody>
          <a:bodyPr>
            <a:normAutofit fontScale="92500" lnSpcReduction="20000"/>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UT Law Enforcement Innovation Center (LEIC) </a:t>
            </a:r>
            <a:r>
              <a:rPr lang="en-US" sz="2400" dirty="0">
                <a:latin typeface="Open Sans" panose="020B0606030504020204" pitchFamily="34" charset="0"/>
                <a:ea typeface="Open Sans" panose="020B0606030504020204" pitchFamily="34" charset="0"/>
                <a:cs typeface="Open Sans" panose="020B0606030504020204" pitchFamily="34" charset="0"/>
              </a:rPr>
              <a:t>is our contracted technical assistance provider. Contact UT LEIC for assistance with:</a:t>
            </a:r>
          </a:p>
          <a:p>
            <a:pPr lvl="1"/>
            <a:r>
              <a:rPr lang="en-US" sz="2000" dirty="0">
                <a:latin typeface="Open Sans" panose="020B0606030504020204" pitchFamily="34" charset="0"/>
                <a:ea typeface="Open Sans" panose="020B0606030504020204" pitchFamily="34" charset="0"/>
                <a:cs typeface="Open Sans" panose="020B0606030504020204" pitchFamily="34" charset="0"/>
              </a:rPr>
              <a:t>Training ideas and/or needs</a:t>
            </a:r>
          </a:p>
          <a:p>
            <a:pPr lvl="1"/>
            <a:r>
              <a:rPr lang="en-US" sz="2000" dirty="0">
                <a:latin typeface="Open Sans" panose="020B0606030504020204" pitchFamily="34" charset="0"/>
                <a:ea typeface="Open Sans" panose="020B0606030504020204" pitchFamily="34" charset="0"/>
                <a:cs typeface="Open Sans" panose="020B0606030504020204" pitchFamily="34" charset="0"/>
              </a:rPr>
              <a:t>Model policies and procedures for new equipment, training, etc.</a:t>
            </a:r>
          </a:p>
          <a:p>
            <a:pPr lvl="1"/>
            <a:r>
              <a:rPr lang="en-US" sz="2000" dirty="0">
                <a:latin typeface="Open Sans" panose="020B0606030504020204" pitchFamily="34" charset="0"/>
                <a:ea typeface="Open Sans" panose="020B0606030504020204" pitchFamily="34" charset="0"/>
                <a:cs typeface="Open Sans" panose="020B0606030504020204" pitchFamily="34" charset="0"/>
              </a:rPr>
              <a:t>Template resolutions for city/county commission meetings</a:t>
            </a:r>
          </a:p>
          <a:p>
            <a:pPr marL="457200" lvl="1"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LEIC Training Calendar</a:t>
            </a:r>
          </a:p>
          <a:p>
            <a:pPr lvl="1"/>
            <a:r>
              <a:rPr lang="en-US" sz="2000" dirty="0">
                <a:hlinkClick r:id="rId3"/>
              </a:rPr>
              <a:t>https://leic.tennessee.edu/events/</a:t>
            </a:r>
            <a:r>
              <a:rPr lang="en-US" sz="2000" dirty="0"/>
              <a:t> </a:t>
            </a:r>
          </a:p>
          <a:p>
            <a:pPr marL="0" indent="0">
              <a:buNone/>
            </a:pPr>
            <a:endParaRPr lang="en-US" sz="2400" dirty="0"/>
          </a:p>
          <a:p>
            <a:pPr marL="0" indent="0">
              <a:buNone/>
            </a:pPr>
            <a:r>
              <a:rPr lang="en-US" sz="2400" dirty="0"/>
              <a:t>Contact:</a:t>
            </a:r>
          </a:p>
          <a:p>
            <a:pPr lvl="1"/>
            <a:r>
              <a:rPr lang="en-US" sz="2000" dirty="0"/>
              <a:t>Rhiannon Jones, Program Manager</a:t>
            </a:r>
          </a:p>
          <a:p>
            <a:pPr lvl="1"/>
            <a:r>
              <a:rPr lang="en-US" sz="2000" dirty="0">
                <a:hlinkClick r:id="rId4"/>
              </a:rPr>
              <a:t>rhiannon.jones@tennessee.edu</a:t>
            </a:r>
            <a:endParaRPr lang="en-US" sz="2000" dirty="0"/>
          </a:p>
          <a:p>
            <a:pPr lvl="1"/>
            <a:r>
              <a:rPr lang="en-US" sz="2000" dirty="0"/>
              <a:t>(865) 946-3201</a:t>
            </a:r>
          </a:p>
        </p:txBody>
      </p:sp>
      <p:pic>
        <p:nvPicPr>
          <p:cNvPr id="5" name="Picture 4" descr="Qr code&#10;&#10;Description automatically generated">
            <a:extLst>
              <a:ext uri="{FF2B5EF4-FFF2-40B4-BE49-F238E27FC236}">
                <a16:creationId xmlns:a16="http://schemas.microsoft.com/office/drawing/2014/main" id="{94100397-4EB8-B071-E0DC-7E6A73602C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3500438"/>
            <a:ext cx="2747962" cy="2747962"/>
          </a:xfrm>
          <a:prstGeom prst="rect">
            <a:avLst/>
          </a:prstGeom>
        </p:spPr>
      </p:pic>
    </p:spTree>
    <p:extLst>
      <p:ext uri="{BB962C8B-B14F-4D97-AF65-F5344CB8AC3E}">
        <p14:creationId xmlns:p14="http://schemas.microsoft.com/office/powerpoint/2010/main" val="622965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B8DF-02FE-8338-AB4D-2604D419BE9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21DDEBB-5CA3-5C6F-EEFD-7BC055E63FEF}"/>
              </a:ext>
            </a:extLst>
          </p:cNvPr>
          <p:cNvSpPr>
            <a:spLocks noGrp="1"/>
          </p:cNvSpPr>
          <p:nvPr>
            <p:ph idx="1"/>
          </p:nvPr>
        </p:nvSpPr>
        <p:spPr>
          <a:xfrm>
            <a:off x="457200" y="1447800"/>
            <a:ext cx="8229600" cy="4876800"/>
          </a:xfrm>
        </p:spPr>
        <p:txBody>
          <a:bodyPr>
            <a:normAutofit/>
          </a:bodyPr>
          <a:lstStyle/>
          <a:p>
            <a:pPr lvl="1"/>
            <a:endParaRPr lang="en-US" sz="2000" dirty="0"/>
          </a:p>
          <a:p>
            <a:pPr marL="0" indent="0">
              <a:buNone/>
            </a:pPr>
            <a:endParaRPr lang="en-US" dirty="0"/>
          </a:p>
        </p:txBody>
      </p:sp>
    </p:spTree>
    <p:extLst>
      <p:ext uri="{BB962C8B-B14F-4D97-AF65-F5344CB8AC3E}">
        <p14:creationId xmlns:p14="http://schemas.microsoft.com/office/powerpoint/2010/main" val="157236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6BCB-11B2-A4FE-6FFE-CFA9752A739E}"/>
              </a:ext>
            </a:extLst>
          </p:cNvPr>
          <p:cNvSpPr>
            <a:spLocks noGrp="1"/>
          </p:cNvSpPr>
          <p:nvPr>
            <p:ph type="title"/>
          </p:nvPr>
        </p:nvSpPr>
        <p:spPr/>
        <p:txBody>
          <a:bodyPr/>
          <a:lstStyle/>
          <a:p>
            <a:r>
              <a:rPr lang="en-US" dirty="0"/>
              <a:t>Please Complete Survey</a:t>
            </a:r>
          </a:p>
        </p:txBody>
      </p:sp>
      <p:sp>
        <p:nvSpPr>
          <p:cNvPr id="6" name="Content Placeholder 5">
            <a:extLst>
              <a:ext uri="{FF2B5EF4-FFF2-40B4-BE49-F238E27FC236}">
                <a16:creationId xmlns:a16="http://schemas.microsoft.com/office/drawing/2014/main" id="{ED7ADD95-4E1E-3E70-5893-7A672AFD4B84}"/>
              </a:ext>
            </a:extLst>
          </p:cNvPr>
          <p:cNvSpPr>
            <a:spLocks noGrp="1"/>
          </p:cNvSpPr>
          <p:nvPr>
            <p:ph idx="1"/>
          </p:nvPr>
        </p:nvSpPr>
        <p:spPr/>
        <p:txBody>
          <a:bodyPr>
            <a:normAutofit/>
          </a:bodyPr>
          <a:lstStyle/>
          <a:p>
            <a:r>
              <a:rPr lang="en-US" sz="2800" dirty="0">
                <a:hlinkClick r:id="rId3"/>
              </a:rPr>
              <a:t>https://stateoftennessee.formstack.com/forms/ocjp_training_satisfaction_survey</a:t>
            </a:r>
            <a:r>
              <a:rPr lang="en-US" sz="2800" dirty="0"/>
              <a:t> </a:t>
            </a:r>
          </a:p>
          <a:p>
            <a:r>
              <a:rPr lang="en-US" sz="2800" dirty="0"/>
              <a:t>Select “VCIF Office Hours”</a:t>
            </a:r>
          </a:p>
          <a:p>
            <a:r>
              <a:rPr lang="en-US" sz="2800" dirty="0"/>
              <a:t>Use QR Code:</a:t>
            </a:r>
          </a:p>
        </p:txBody>
      </p:sp>
      <p:pic>
        <p:nvPicPr>
          <p:cNvPr id="4" name="Picture 3">
            <a:extLst>
              <a:ext uri="{FF2B5EF4-FFF2-40B4-BE49-F238E27FC236}">
                <a16:creationId xmlns:a16="http://schemas.microsoft.com/office/drawing/2014/main" id="{A61DAE4D-808D-16FD-3325-968A1DC8AAA1}"/>
              </a:ext>
            </a:extLst>
          </p:cNvPr>
          <p:cNvPicPr>
            <a:picLocks noChangeAspect="1"/>
          </p:cNvPicPr>
          <p:nvPr/>
        </p:nvPicPr>
        <p:blipFill>
          <a:blip r:embed="rId4"/>
          <a:stretch>
            <a:fillRect/>
          </a:stretch>
        </p:blipFill>
        <p:spPr>
          <a:xfrm>
            <a:off x="3195637" y="3200400"/>
            <a:ext cx="2752725" cy="2752725"/>
          </a:xfrm>
          <a:prstGeom prst="rect">
            <a:avLst/>
          </a:prstGeom>
        </p:spPr>
      </p:pic>
    </p:spTree>
    <p:extLst>
      <p:ext uri="{BB962C8B-B14F-4D97-AF65-F5344CB8AC3E}">
        <p14:creationId xmlns:p14="http://schemas.microsoft.com/office/powerpoint/2010/main" val="1114867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6BCB-11B2-A4FE-6FFE-CFA9752A739E}"/>
              </a:ext>
            </a:extLst>
          </p:cNvPr>
          <p:cNvSpPr>
            <a:spLocks noGrp="1"/>
          </p:cNvSpPr>
          <p:nvPr>
            <p:ph type="title"/>
          </p:nvPr>
        </p:nvSpPr>
        <p:spPr/>
        <p:txBody>
          <a:bodyPr/>
          <a:lstStyle/>
          <a:p>
            <a:r>
              <a:rPr lang="en-US" dirty="0"/>
              <a:t>Next Office Hours</a:t>
            </a:r>
          </a:p>
        </p:txBody>
      </p:sp>
      <p:sp>
        <p:nvSpPr>
          <p:cNvPr id="6" name="Content Placeholder 5">
            <a:extLst>
              <a:ext uri="{FF2B5EF4-FFF2-40B4-BE49-F238E27FC236}">
                <a16:creationId xmlns:a16="http://schemas.microsoft.com/office/drawing/2014/main" id="{ED7ADD95-4E1E-3E70-5893-7A672AFD4B84}"/>
              </a:ext>
            </a:extLst>
          </p:cNvPr>
          <p:cNvSpPr>
            <a:spLocks noGrp="1"/>
          </p:cNvSpPr>
          <p:nvPr>
            <p:ph idx="1"/>
          </p:nvPr>
        </p:nvSpPr>
        <p:spPr/>
        <p:txBody>
          <a:bodyPr>
            <a:normAutofit/>
          </a:bodyPr>
          <a:lstStyle/>
          <a:p>
            <a:r>
              <a:rPr lang="en-US" sz="3200" dirty="0"/>
              <a:t>February 21</a:t>
            </a:r>
            <a:r>
              <a:rPr lang="en-US" sz="3200" baseline="30000" dirty="0"/>
              <a:t>st</a:t>
            </a:r>
            <a:r>
              <a:rPr lang="en-US" sz="3200" dirty="0"/>
              <a:t>, 9:30-11:00 AM Central</a:t>
            </a:r>
          </a:p>
          <a:p>
            <a:pPr lvl="1"/>
            <a:r>
              <a:rPr lang="en-US" sz="3000" dirty="0"/>
              <a:t>Invitation will be sent by email</a:t>
            </a:r>
          </a:p>
          <a:p>
            <a:pPr lvl="1"/>
            <a:r>
              <a:rPr lang="en-US" sz="3000" dirty="0"/>
              <a:t>Potential Topics: </a:t>
            </a:r>
          </a:p>
          <a:p>
            <a:pPr lvl="2"/>
            <a:r>
              <a:rPr lang="en-US" sz="2800" dirty="0"/>
              <a:t>Amendments</a:t>
            </a:r>
          </a:p>
          <a:p>
            <a:pPr lvl="2"/>
            <a:r>
              <a:rPr lang="en-US" sz="2800" dirty="0"/>
              <a:t>FY24 Monitoring</a:t>
            </a:r>
          </a:p>
        </p:txBody>
      </p:sp>
    </p:spTree>
    <p:extLst>
      <p:ext uri="{BB962C8B-B14F-4D97-AF65-F5344CB8AC3E}">
        <p14:creationId xmlns:p14="http://schemas.microsoft.com/office/powerpoint/2010/main" val="1706050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THANK YOU</a:t>
            </a:r>
          </a:p>
        </p:txBody>
      </p:sp>
    </p:spTree>
    <p:extLst>
      <p:ext uri="{BB962C8B-B14F-4D97-AF65-F5344CB8AC3E}">
        <p14:creationId xmlns:p14="http://schemas.microsoft.com/office/powerpoint/2010/main" val="14070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B8DF-02FE-8338-AB4D-2604D419BE9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21DDEBB-5CA3-5C6F-EEFD-7BC055E63FEF}"/>
              </a:ext>
            </a:extLst>
          </p:cNvPr>
          <p:cNvSpPr>
            <a:spLocks noGrp="1"/>
          </p:cNvSpPr>
          <p:nvPr>
            <p:ph idx="1"/>
          </p:nvPr>
        </p:nvSpPr>
        <p:spPr>
          <a:xfrm>
            <a:off x="457200" y="1447800"/>
            <a:ext cx="8229600" cy="4572000"/>
          </a:xfrm>
        </p:spPr>
        <p:txBody>
          <a:bodyPr>
            <a:normAutofit/>
          </a:bodyPr>
          <a:lstStyle/>
          <a:p>
            <a:r>
              <a:rPr lang="en-US" sz="2800" dirty="0"/>
              <a:t>Reminders</a:t>
            </a:r>
          </a:p>
          <a:p>
            <a:pPr indent="-285750"/>
            <a:endParaRPr lang="en-US" sz="2800" dirty="0"/>
          </a:p>
          <a:p>
            <a:pPr indent="-285750"/>
            <a:r>
              <a:rPr lang="en-US" sz="2800" dirty="0"/>
              <a:t>Purchasing Equipment (e.g., vehicles)</a:t>
            </a:r>
          </a:p>
          <a:p>
            <a:pPr indent="-285750"/>
            <a:endParaRPr lang="en-US" sz="2800" dirty="0"/>
          </a:p>
          <a:p>
            <a:pPr indent="-285750"/>
            <a:r>
              <a:rPr lang="en-US" sz="2800" dirty="0"/>
              <a:t>Invoicing</a:t>
            </a:r>
          </a:p>
          <a:p>
            <a:pPr marL="457200" lvl="1" indent="0">
              <a:buNone/>
            </a:pPr>
            <a:endParaRPr lang="en-US" sz="2800" dirty="0"/>
          </a:p>
          <a:p>
            <a:r>
              <a:rPr lang="en-US" sz="2800" dirty="0"/>
              <a:t>UT Trainings</a:t>
            </a:r>
          </a:p>
          <a:p>
            <a:pPr lvl="1"/>
            <a:endParaRPr lang="en-US" sz="1400" dirty="0"/>
          </a:p>
        </p:txBody>
      </p:sp>
    </p:spTree>
    <p:extLst>
      <p:ext uri="{BB962C8B-B14F-4D97-AF65-F5344CB8AC3E}">
        <p14:creationId xmlns:p14="http://schemas.microsoft.com/office/powerpoint/2010/main" val="118246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6BCB-11B2-A4FE-6FFE-CFA9752A739E}"/>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5B8A0C72-3BCE-DBA4-E632-5CF1D976D8EB}"/>
              </a:ext>
            </a:extLst>
          </p:cNvPr>
          <p:cNvSpPr>
            <a:spLocks noGrp="1"/>
          </p:cNvSpPr>
          <p:nvPr>
            <p:ph idx="1"/>
          </p:nvPr>
        </p:nvSpPr>
        <p:spPr>
          <a:xfrm>
            <a:off x="457200" y="1143001"/>
            <a:ext cx="8229600" cy="4343399"/>
          </a:xfrm>
        </p:spPr>
        <p:txBody>
          <a:bodyPr>
            <a:normAutofit/>
          </a:bodyPr>
          <a:lstStyle/>
          <a:p>
            <a:pPr marL="0" indent="0">
              <a:buNone/>
            </a:pPr>
            <a:r>
              <a:rPr lang="en-US" sz="2800" dirty="0"/>
              <a:t>Agency must provide </a:t>
            </a:r>
            <a:r>
              <a:rPr lang="en-US" sz="2800" b="1" dirty="0"/>
              <a:t>written notification</a:t>
            </a:r>
            <a:r>
              <a:rPr lang="en-US" sz="2800" dirty="0"/>
              <a:t> to their OCJP PM Specialist </a:t>
            </a:r>
            <a:r>
              <a:rPr lang="en-US" sz="2800" b="1" dirty="0"/>
              <a:t>within ten (10) days </a:t>
            </a:r>
            <a:r>
              <a:rPr lang="en-US" sz="2800" dirty="0"/>
              <a:t>from the date of occurrence of </a:t>
            </a:r>
            <a:r>
              <a:rPr lang="en-US" sz="2800" b="1" dirty="0"/>
              <a:t>any change in designation or contact information of: </a:t>
            </a:r>
          </a:p>
          <a:p>
            <a:pPr marL="0" indent="0">
              <a:buNone/>
            </a:pPr>
            <a:endParaRPr lang="en-US" sz="2800" b="1" dirty="0"/>
          </a:p>
          <a:p>
            <a:r>
              <a:rPr lang="en-US" sz="2800" b="1" dirty="0"/>
              <a:t>Authorized Official </a:t>
            </a:r>
          </a:p>
          <a:p>
            <a:r>
              <a:rPr lang="en-US" sz="2800" b="1" dirty="0"/>
              <a:t>Project Director </a:t>
            </a:r>
          </a:p>
          <a:p>
            <a:r>
              <a:rPr lang="en-US" sz="2800" b="1" dirty="0"/>
              <a:t>Financial Director</a:t>
            </a:r>
          </a:p>
          <a:p>
            <a:pPr marL="0" indent="0">
              <a:buNone/>
            </a:pPr>
            <a:endParaRPr lang="en-US" dirty="0"/>
          </a:p>
        </p:txBody>
      </p:sp>
      <p:pic>
        <p:nvPicPr>
          <p:cNvPr id="5" name="Picture 4" descr="Scatter chart, qr code&#10;&#10;Description automatically generated">
            <a:extLst>
              <a:ext uri="{FF2B5EF4-FFF2-40B4-BE49-F238E27FC236}">
                <a16:creationId xmlns:a16="http://schemas.microsoft.com/office/drawing/2014/main" id="{D6038900-A3AB-5403-7AB1-D95EE84EC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048000"/>
            <a:ext cx="3362325" cy="3362325"/>
          </a:xfrm>
          <a:prstGeom prst="rect">
            <a:avLst/>
          </a:prstGeom>
        </p:spPr>
      </p:pic>
    </p:spTree>
    <p:extLst>
      <p:ext uri="{BB962C8B-B14F-4D97-AF65-F5344CB8AC3E}">
        <p14:creationId xmlns:p14="http://schemas.microsoft.com/office/powerpoint/2010/main" val="344710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A26F1-46D8-6724-AD04-919346434655}"/>
              </a:ext>
            </a:extLst>
          </p:cNvPr>
          <p:cNvSpPr>
            <a:spLocks noGrp="1"/>
          </p:cNvSpPr>
          <p:nvPr>
            <p:ph type="title"/>
          </p:nvPr>
        </p:nvSpPr>
        <p:spPr/>
        <p:txBody>
          <a:bodyPr/>
          <a:lstStyle/>
          <a:p>
            <a:r>
              <a:rPr lang="en-US" dirty="0"/>
              <a:t>Reminder: VCIF New Project Orientation</a:t>
            </a:r>
          </a:p>
        </p:txBody>
      </p:sp>
      <p:sp>
        <p:nvSpPr>
          <p:cNvPr id="3" name="Content Placeholder 2">
            <a:extLst>
              <a:ext uri="{FF2B5EF4-FFF2-40B4-BE49-F238E27FC236}">
                <a16:creationId xmlns:a16="http://schemas.microsoft.com/office/drawing/2014/main" id="{5D5D12C3-E915-EBE4-9223-CE11E60C36D0}"/>
              </a:ext>
            </a:extLst>
          </p:cNvPr>
          <p:cNvSpPr>
            <a:spLocks noGrp="1"/>
          </p:cNvSpPr>
          <p:nvPr>
            <p:ph idx="1"/>
          </p:nvPr>
        </p:nvSpPr>
        <p:spPr>
          <a:xfrm>
            <a:off x="457200" y="1447800"/>
            <a:ext cx="8229600" cy="4546595"/>
          </a:xfrm>
        </p:spPr>
        <p:txBody>
          <a:bodyPr>
            <a:normAutofit lnSpcReduction="10000"/>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All new </a:t>
            </a:r>
            <a:r>
              <a:rPr lang="en-US" sz="2400" b="1" u="sng" dirty="0">
                <a:latin typeface="Open Sans" panose="020B0606030504020204" pitchFamily="34" charset="0"/>
                <a:ea typeface="Open Sans" panose="020B0606030504020204" pitchFamily="34" charset="0"/>
                <a:cs typeface="Open Sans" panose="020B0606030504020204" pitchFamily="34" charset="0"/>
              </a:rPr>
              <a:t>Project Directors </a:t>
            </a:r>
            <a:r>
              <a:rPr lang="en-US" sz="2400" b="1" dirty="0">
                <a:latin typeface="Open Sans" panose="020B0606030504020204" pitchFamily="34" charset="0"/>
                <a:ea typeface="Open Sans" panose="020B0606030504020204" pitchFamily="34" charset="0"/>
                <a:cs typeface="Open Sans" panose="020B0606030504020204" pitchFamily="34" charset="0"/>
              </a:rPr>
              <a:t>&amp; </a:t>
            </a:r>
            <a:r>
              <a:rPr lang="en-US" sz="2400" b="1" u="sng" dirty="0">
                <a:latin typeface="Open Sans" panose="020B0606030504020204" pitchFamily="34" charset="0"/>
                <a:ea typeface="Open Sans" panose="020B0606030504020204" pitchFamily="34" charset="0"/>
                <a:cs typeface="Open Sans" panose="020B0606030504020204" pitchFamily="34" charset="0"/>
              </a:rPr>
              <a:t>Financial Directors </a:t>
            </a:r>
            <a:r>
              <a:rPr lang="en-US" sz="2400" b="1" dirty="0">
                <a:latin typeface="Open Sans" panose="020B0606030504020204" pitchFamily="34" charset="0"/>
                <a:ea typeface="Open Sans" panose="020B0606030504020204" pitchFamily="34" charset="0"/>
                <a:cs typeface="Open Sans" panose="020B0606030504020204" pitchFamily="34" charset="0"/>
              </a:rPr>
              <a:t>must view this required training video – </a:t>
            </a:r>
            <a:r>
              <a:rPr lang="en-US" sz="2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Deadline was December 29, 2023</a:t>
            </a:r>
          </a:p>
          <a:p>
            <a:pPr marL="0" indent="0">
              <a:buNone/>
            </a:pPr>
            <a:endParaRPr lang="en-US" sz="2400" b="1" dirty="0">
              <a:latin typeface="Open Sans" panose="020B0606030504020204" pitchFamily="34" charset="0"/>
              <a:ea typeface="Open Sans" panose="020B0606030504020204" pitchFamily="34" charset="0"/>
              <a:cs typeface="Open Sans" panose="020B0606030504020204" pitchFamily="34" charset="0"/>
            </a:endParaRPr>
          </a:p>
          <a:p>
            <a:r>
              <a:rPr lang="en-US" sz="2400" dirty="0">
                <a:effectLst/>
                <a:latin typeface="Open Sans" panose="020B0606030504020204" pitchFamily="34" charset="0"/>
                <a:ea typeface="Open Sans" panose="020B0606030504020204" pitchFamily="34" charset="0"/>
                <a:cs typeface="Open Sans" panose="020B0606030504020204" pitchFamily="34" charset="0"/>
              </a:rPr>
              <a:t>Video can be found on VCIF Fund Source Chapter page: </a:t>
            </a:r>
            <a:r>
              <a:rPr lang="en-US" sz="2400" dirty="0">
                <a:effectLst/>
                <a:latin typeface="Open Sans" panose="020B0606030504020204" pitchFamily="34" charset="0"/>
                <a:ea typeface="Open Sans" panose="020B0606030504020204" pitchFamily="34" charset="0"/>
                <a:cs typeface="Open Sans" panose="020B0606030504020204" pitchFamily="34" charset="0"/>
                <a:hlinkClick r:id="rId3"/>
              </a:rPr>
              <a:t>https://www.tn.gov/finance/office-of-criminal-justice-programs/ocjp/ocjp-grants-manual/redirect-fund-source-chapters/fund-source-chapters/vcif.html</a:t>
            </a:r>
            <a:r>
              <a:rPr lang="en-US" sz="2400" dirty="0">
                <a:effectLst/>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US" sz="2400" dirty="0">
              <a:effectLst/>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Agency personnel </a:t>
            </a:r>
            <a:r>
              <a:rPr lang="en-US" sz="2400" b="1" dirty="0">
                <a:latin typeface="Open Sans" panose="020B0606030504020204" pitchFamily="34" charset="0"/>
                <a:ea typeface="Open Sans" panose="020B0606030504020204" pitchFamily="34" charset="0"/>
                <a:cs typeface="Open Sans" panose="020B0606030504020204" pitchFamily="34" charset="0"/>
              </a:rPr>
              <a:t>must email</a:t>
            </a:r>
            <a:r>
              <a:rPr lang="en-US" sz="2400" dirty="0">
                <a:latin typeface="Open Sans" panose="020B0606030504020204" pitchFamily="34" charset="0"/>
                <a:ea typeface="Open Sans" panose="020B0606030504020204" pitchFamily="34" charset="0"/>
                <a:cs typeface="Open Sans" panose="020B0606030504020204" pitchFamily="34" charset="0"/>
              </a:rPr>
              <a:t> their project management specialist or </a:t>
            </a:r>
            <a:r>
              <a:rPr lang="en-US" sz="2400" dirty="0">
                <a:latin typeface="Open Sans" panose="020B0606030504020204" pitchFamily="34" charset="0"/>
                <a:ea typeface="Open Sans" panose="020B0606030504020204" pitchFamily="34" charset="0"/>
                <a:cs typeface="Open Sans" panose="020B0606030504020204" pitchFamily="34" charset="0"/>
                <a:hlinkClick r:id="rId4"/>
              </a:rPr>
              <a:t>info.ocjp@tn.gov</a:t>
            </a:r>
            <a:r>
              <a:rPr lang="en-US" sz="2400" dirty="0">
                <a:latin typeface="Open Sans" panose="020B0606030504020204" pitchFamily="34" charset="0"/>
                <a:ea typeface="Open Sans" panose="020B0606030504020204" pitchFamily="34" charset="0"/>
                <a:cs typeface="Open Sans" panose="020B0606030504020204" pitchFamily="34" charset="0"/>
              </a:rPr>
              <a:t> when they have completed this training video.</a:t>
            </a:r>
          </a:p>
          <a:p>
            <a:endParaRPr lang="en-US" sz="2400" dirty="0"/>
          </a:p>
        </p:txBody>
      </p:sp>
    </p:spTree>
    <p:extLst>
      <p:ext uri="{BB962C8B-B14F-4D97-AF65-F5344CB8AC3E}">
        <p14:creationId xmlns:p14="http://schemas.microsoft.com/office/powerpoint/2010/main" val="369715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A26F1-46D8-6724-AD04-919346434655}"/>
              </a:ext>
            </a:extLst>
          </p:cNvPr>
          <p:cNvSpPr>
            <a:spLocks noGrp="1"/>
          </p:cNvSpPr>
          <p:nvPr>
            <p:ph type="title"/>
          </p:nvPr>
        </p:nvSpPr>
        <p:spPr/>
        <p:txBody>
          <a:bodyPr/>
          <a:lstStyle/>
          <a:p>
            <a:r>
              <a:rPr lang="en-US" dirty="0"/>
              <a:t>Civil Rights Compliance and Training</a:t>
            </a:r>
          </a:p>
        </p:txBody>
      </p:sp>
      <p:sp>
        <p:nvSpPr>
          <p:cNvPr id="3" name="Content Placeholder 2">
            <a:extLst>
              <a:ext uri="{FF2B5EF4-FFF2-40B4-BE49-F238E27FC236}">
                <a16:creationId xmlns:a16="http://schemas.microsoft.com/office/drawing/2014/main" id="{5D5D12C3-E915-EBE4-9223-CE11E60C36D0}"/>
              </a:ext>
            </a:extLst>
          </p:cNvPr>
          <p:cNvSpPr>
            <a:spLocks noGrp="1"/>
          </p:cNvSpPr>
          <p:nvPr>
            <p:ph idx="1"/>
          </p:nvPr>
        </p:nvSpPr>
        <p:spPr>
          <a:xfrm>
            <a:off x="457200" y="1447800"/>
            <a:ext cx="8229600" cy="4546595"/>
          </a:xfrm>
        </p:spPr>
        <p:txBody>
          <a:bodyPr>
            <a:normAutofit lnSpcReduction="10000"/>
          </a:bodyPr>
          <a:lstStyle/>
          <a:p>
            <a:r>
              <a:rPr lang="en-US" sz="2400" dirty="0">
                <a:latin typeface="Open Sans" panose="020B0606030504020204" pitchFamily="34" charset="0"/>
                <a:ea typeface="Open Sans" panose="020B0606030504020204" pitchFamily="34" charset="0"/>
                <a:cs typeface="Open Sans" panose="020B0606030504020204" pitchFamily="34" charset="0"/>
              </a:rPr>
              <a:t>All new Project Directors are responsible for completing </a:t>
            </a:r>
            <a:r>
              <a:rPr lang="en-US" sz="2400" b="1" dirty="0">
                <a:latin typeface="Open Sans" panose="020B0606030504020204" pitchFamily="34" charset="0"/>
                <a:ea typeface="Open Sans" panose="020B0606030504020204" pitchFamily="34" charset="0"/>
                <a:cs typeface="Open Sans" panose="020B0606030504020204" pitchFamily="34" charset="0"/>
              </a:rPr>
              <a:t>Civil Rights Compliance Training within 90 days of start date </a:t>
            </a:r>
            <a:r>
              <a:rPr lang="en-US" sz="2400" dirty="0">
                <a:latin typeface="Open Sans" panose="020B0606030504020204" pitchFamily="34" charset="0"/>
                <a:ea typeface="Open Sans" panose="020B0606030504020204" pitchFamily="34" charset="0"/>
                <a:cs typeface="Open Sans" panose="020B0606030504020204" pitchFamily="34" charset="0"/>
              </a:rPr>
              <a:t>as well as </a:t>
            </a:r>
            <a:r>
              <a:rPr lang="en-US" sz="2400" b="1" dirty="0">
                <a:latin typeface="Open Sans" panose="020B0606030504020204" pitchFamily="34" charset="0"/>
                <a:ea typeface="Open Sans" panose="020B0606030504020204" pitchFamily="34" charset="0"/>
                <a:cs typeface="Open Sans" panose="020B0606030504020204" pitchFamily="34" charset="0"/>
              </a:rPr>
              <a:t>providing periodic training for staff</a:t>
            </a:r>
            <a:r>
              <a:rPr lang="en-US" sz="2400" dirty="0">
                <a:latin typeface="Open Sans" panose="020B0606030504020204" pitchFamily="34" charset="0"/>
                <a:ea typeface="Open Sans" panose="020B0606030504020204" pitchFamily="34" charset="0"/>
                <a:cs typeface="Open Sans" panose="020B0606030504020204" pitchFamily="34" charset="0"/>
              </a:rPr>
              <a:t>. </a:t>
            </a:r>
          </a:p>
          <a:p>
            <a:r>
              <a:rPr lang="en-US" sz="2400" dirty="0">
                <a:effectLst/>
                <a:latin typeface="Open Sans" panose="020B0606030504020204" pitchFamily="34" charset="0"/>
                <a:ea typeface="Open Sans" panose="020B0606030504020204" pitchFamily="34" charset="0"/>
                <a:cs typeface="Open Sans" panose="020B0606030504020204" pitchFamily="34" charset="0"/>
              </a:rPr>
              <a:t>At the end of the online quiz, Project Directors should retain verification of completion in the grant file.  The Project Director and the Civil Rights Compliance Officer should complete this training annually.  Verification of the training must be retained in the personnel files.</a:t>
            </a:r>
          </a:p>
          <a:p>
            <a:r>
              <a:rPr lang="en-US" sz="2400" dirty="0">
                <a:latin typeface="Open Sans" panose="020B0606030504020204" pitchFamily="34" charset="0"/>
                <a:ea typeface="Open Sans" panose="020B0606030504020204" pitchFamily="34" charset="0"/>
                <a:cs typeface="Open Sans" panose="020B0606030504020204" pitchFamily="34" charset="0"/>
              </a:rPr>
              <a:t>It is the responsibility of the Project Director to maintain documentation demonstrating the required Civil Rights Training has been completed annually.</a:t>
            </a:r>
          </a:p>
          <a:p>
            <a:endParaRPr lang="en-US" sz="2400" dirty="0"/>
          </a:p>
        </p:txBody>
      </p:sp>
    </p:spTree>
    <p:extLst>
      <p:ext uri="{BB962C8B-B14F-4D97-AF65-F5344CB8AC3E}">
        <p14:creationId xmlns:p14="http://schemas.microsoft.com/office/powerpoint/2010/main" val="185345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6BCB-11B2-A4FE-6FFE-CFA9752A739E}"/>
              </a:ext>
            </a:extLst>
          </p:cNvPr>
          <p:cNvSpPr>
            <a:spLocks noGrp="1"/>
          </p:cNvSpPr>
          <p:nvPr>
            <p:ph type="title"/>
          </p:nvPr>
        </p:nvSpPr>
        <p:spPr/>
        <p:txBody>
          <a:bodyPr/>
          <a:lstStyle/>
          <a:p>
            <a:r>
              <a:rPr lang="en-US" dirty="0"/>
              <a:t>Reminder: Amendment Requests</a:t>
            </a:r>
          </a:p>
        </p:txBody>
      </p:sp>
      <p:sp>
        <p:nvSpPr>
          <p:cNvPr id="3" name="Content Placeholder 2">
            <a:extLst>
              <a:ext uri="{FF2B5EF4-FFF2-40B4-BE49-F238E27FC236}">
                <a16:creationId xmlns:a16="http://schemas.microsoft.com/office/drawing/2014/main" id="{5B8A0C72-3BCE-DBA4-E632-5CF1D976D8EB}"/>
              </a:ext>
            </a:extLst>
          </p:cNvPr>
          <p:cNvSpPr>
            <a:spLocks noGrp="1"/>
          </p:cNvSpPr>
          <p:nvPr>
            <p:ph idx="1"/>
          </p:nvPr>
        </p:nvSpPr>
        <p:spPr>
          <a:xfrm>
            <a:off x="457200" y="1295400"/>
            <a:ext cx="8229600" cy="4952999"/>
          </a:xfrm>
        </p:spPr>
        <p:txBody>
          <a:bodyPr>
            <a:normAutofit fontScale="92500" lnSpcReduction="10000"/>
          </a:bodyPr>
          <a:lstStyle/>
          <a:p>
            <a:r>
              <a:rPr lang="en-US" sz="2800" b="1" dirty="0"/>
              <a:t>Deadline to submit a request to amend executed contract is </a:t>
            </a:r>
            <a:r>
              <a:rPr lang="en-US" sz="2800" b="1" u="sng" dirty="0">
                <a:solidFill>
                  <a:schemeClr val="bg2"/>
                </a:solidFill>
              </a:rPr>
              <a:t>February 29</a:t>
            </a:r>
            <a:r>
              <a:rPr lang="en-US" sz="2800" b="1" u="sng" baseline="30000" dirty="0">
                <a:solidFill>
                  <a:schemeClr val="bg2"/>
                </a:solidFill>
              </a:rPr>
              <a:t>th</a:t>
            </a:r>
            <a:r>
              <a:rPr lang="en-US" sz="2800" b="1" u="sng" dirty="0">
                <a:solidFill>
                  <a:schemeClr val="bg2"/>
                </a:solidFill>
              </a:rPr>
              <a:t> </a:t>
            </a:r>
          </a:p>
          <a:p>
            <a:r>
              <a:rPr lang="en-US" sz="2800" dirty="0"/>
              <a:t>Requests must be submitted in writing</a:t>
            </a:r>
          </a:p>
          <a:p>
            <a:r>
              <a:rPr lang="en-US" sz="2800" dirty="0"/>
              <a:t>Requests may not be approved</a:t>
            </a:r>
          </a:p>
          <a:p>
            <a:r>
              <a:rPr lang="en-US" sz="2800" dirty="0"/>
              <a:t>Please explain the following in your request:</a:t>
            </a:r>
          </a:p>
          <a:p>
            <a:pPr lvl="1"/>
            <a:r>
              <a:rPr lang="en-US" sz="2400" dirty="0"/>
              <a:t>New/changed expense and justification</a:t>
            </a:r>
          </a:p>
          <a:p>
            <a:pPr lvl="1"/>
            <a:r>
              <a:rPr lang="en-US" sz="2400" dirty="0"/>
              <a:t>Reason for eliminating old expense</a:t>
            </a:r>
          </a:p>
          <a:p>
            <a:pPr lvl="1"/>
            <a:r>
              <a:rPr lang="en-US" sz="2400" dirty="0"/>
              <a:t>How much $ needs to be moved and to which budget line (e.g., Professional Fees)</a:t>
            </a:r>
          </a:p>
          <a:p>
            <a:pPr lvl="1"/>
            <a:r>
              <a:rPr lang="en-US" sz="2400" dirty="0"/>
              <a:t>Where that $ is coming from, including which budget line (e.g., Supplies)</a:t>
            </a:r>
          </a:p>
          <a:p>
            <a:r>
              <a:rPr lang="en-US" sz="2600" b="1" dirty="0"/>
              <a:t>Next Office Hours - Amendments: 2/21 at 9:30 AM</a:t>
            </a:r>
          </a:p>
          <a:p>
            <a:endParaRPr lang="en-US" sz="2800" dirty="0"/>
          </a:p>
          <a:p>
            <a:pPr marL="0" indent="0">
              <a:buNone/>
            </a:pPr>
            <a:endParaRPr lang="en-US" dirty="0"/>
          </a:p>
        </p:txBody>
      </p:sp>
    </p:spTree>
    <p:extLst>
      <p:ext uri="{BB962C8B-B14F-4D97-AF65-F5344CB8AC3E}">
        <p14:creationId xmlns:p14="http://schemas.microsoft.com/office/powerpoint/2010/main" val="51436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B8DF-02FE-8338-AB4D-2604D419BE9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21DDEBB-5CA3-5C6F-EEFD-7BC055E63FEF}"/>
              </a:ext>
            </a:extLst>
          </p:cNvPr>
          <p:cNvSpPr>
            <a:spLocks noGrp="1"/>
          </p:cNvSpPr>
          <p:nvPr>
            <p:ph idx="1"/>
          </p:nvPr>
        </p:nvSpPr>
        <p:spPr>
          <a:xfrm>
            <a:off x="457200" y="1447800"/>
            <a:ext cx="8229600" cy="4876800"/>
          </a:xfrm>
        </p:spPr>
        <p:txBody>
          <a:bodyPr>
            <a:normAutofit/>
          </a:bodyPr>
          <a:lstStyle/>
          <a:p>
            <a:pPr lvl="1"/>
            <a:endParaRPr lang="en-US" sz="2000" dirty="0"/>
          </a:p>
          <a:p>
            <a:pPr marL="0" indent="0">
              <a:buNone/>
            </a:pPr>
            <a:endParaRPr lang="en-US" dirty="0"/>
          </a:p>
        </p:txBody>
      </p:sp>
    </p:spTree>
    <p:extLst>
      <p:ext uri="{BB962C8B-B14F-4D97-AF65-F5344CB8AC3E}">
        <p14:creationId xmlns:p14="http://schemas.microsoft.com/office/powerpoint/2010/main" val="285488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B8DF-02FE-8338-AB4D-2604D419BE9D}"/>
              </a:ext>
            </a:extLst>
          </p:cNvPr>
          <p:cNvSpPr>
            <a:spLocks noGrp="1"/>
          </p:cNvSpPr>
          <p:nvPr>
            <p:ph type="title"/>
          </p:nvPr>
        </p:nvSpPr>
        <p:spPr>
          <a:xfrm>
            <a:off x="457200" y="304800"/>
            <a:ext cx="7924800" cy="1143000"/>
          </a:xfrm>
        </p:spPr>
        <p:txBody>
          <a:bodyPr/>
          <a:lstStyle/>
          <a:p>
            <a:r>
              <a:rPr lang="en-US" dirty="0"/>
              <a:t>Review: Purchasing Equipment w VCIF</a:t>
            </a:r>
          </a:p>
        </p:txBody>
      </p:sp>
      <p:sp>
        <p:nvSpPr>
          <p:cNvPr id="3" name="Content Placeholder 2">
            <a:extLst>
              <a:ext uri="{FF2B5EF4-FFF2-40B4-BE49-F238E27FC236}">
                <a16:creationId xmlns:a16="http://schemas.microsoft.com/office/drawing/2014/main" id="{721DDEBB-5CA3-5C6F-EEFD-7BC055E63FEF}"/>
              </a:ext>
            </a:extLst>
          </p:cNvPr>
          <p:cNvSpPr>
            <a:spLocks noGrp="1"/>
          </p:cNvSpPr>
          <p:nvPr>
            <p:ph idx="1"/>
          </p:nvPr>
        </p:nvSpPr>
        <p:spPr>
          <a:xfrm>
            <a:off x="457200" y="1219200"/>
            <a:ext cx="8229600" cy="4876800"/>
          </a:xfrm>
        </p:spPr>
        <p:txBody>
          <a:bodyPr>
            <a:normAutofit fontScale="92500"/>
          </a:bodyPr>
          <a:lstStyle/>
          <a:p>
            <a:r>
              <a:rPr lang="en-US" sz="2400" dirty="0"/>
              <a:t>Follow your agency’s </a:t>
            </a:r>
            <a:r>
              <a:rPr lang="en-US" sz="2400" b="1" dirty="0"/>
              <a:t>procurement policies</a:t>
            </a:r>
            <a:r>
              <a:rPr lang="en-US" sz="2400" dirty="0"/>
              <a:t> (sole source, bid process)</a:t>
            </a:r>
          </a:p>
          <a:p>
            <a:r>
              <a:rPr lang="en-US" sz="2400" dirty="0"/>
              <a:t>Follow </a:t>
            </a:r>
            <a:r>
              <a:rPr lang="en-US" sz="2400" b="1" dirty="0"/>
              <a:t>TN &amp; Federal law </a:t>
            </a:r>
            <a:r>
              <a:rPr lang="en-US" sz="2400" dirty="0"/>
              <a:t>(drones, etc.)</a:t>
            </a:r>
          </a:p>
          <a:p>
            <a:r>
              <a:rPr lang="en-US" sz="2400" dirty="0"/>
              <a:t>Read the </a:t>
            </a:r>
            <a:r>
              <a:rPr lang="en-US" sz="2400" b="1" dirty="0"/>
              <a:t>OCJP Grants Manual </a:t>
            </a:r>
            <a:r>
              <a:rPr lang="en-US" sz="2400" dirty="0"/>
              <a:t>(</a:t>
            </a:r>
            <a:r>
              <a:rPr lang="en-US" sz="2400" b="1" dirty="0"/>
              <a:t>Sec. 8 </a:t>
            </a:r>
            <a:r>
              <a:rPr lang="en-US" sz="2400" dirty="0"/>
              <a:t>- Supplies and Operating Expenses, </a:t>
            </a:r>
            <a:r>
              <a:rPr lang="en-US" sz="2400" b="1" dirty="0"/>
              <a:t>Sec. 10 </a:t>
            </a:r>
            <a:r>
              <a:rPr lang="en-US" sz="2400" dirty="0"/>
              <a:t>- Property and Equipment, and </a:t>
            </a:r>
            <a:r>
              <a:rPr lang="en-US" sz="2400" b="1" dirty="0"/>
              <a:t>Sec. </a:t>
            </a:r>
            <a:r>
              <a:rPr lang="en-US" sz="2400" dirty="0"/>
              <a:t>12 - Procurement of Goods and Services)</a:t>
            </a:r>
          </a:p>
          <a:p>
            <a:r>
              <a:rPr lang="en-US" sz="2400" dirty="0"/>
              <a:t>Follow </a:t>
            </a:r>
            <a:r>
              <a:rPr lang="en-US" sz="2400" b="1" dirty="0"/>
              <a:t>VCIF requirements </a:t>
            </a:r>
            <a:r>
              <a:rPr lang="en-US" sz="2400" dirty="0"/>
              <a:t>(LPRs through TDOT &amp; state-wide contract, P25 radios)</a:t>
            </a:r>
          </a:p>
          <a:p>
            <a:r>
              <a:rPr lang="en-US" sz="2400" dirty="0"/>
              <a:t>Contract terms: May not use VCIF funds for agreements or contracts with vendors that </a:t>
            </a:r>
            <a:r>
              <a:rPr lang="en-US" sz="2400" b="1" dirty="0"/>
              <a:t>last beyond 2025</a:t>
            </a:r>
          </a:p>
          <a:p>
            <a:r>
              <a:rPr lang="en-US" sz="2400" dirty="0"/>
              <a:t>Refer to </a:t>
            </a:r>
            <a:r>
              <a:rPr lang="en-US" sz="2400" b="1" dirty="0"/>
              <a:t>VCIF Equipment Certifications</a:t>
            </a:r>
          </a:p>
          <a:p>
            <a:pPr lvl="1"/>
            <a:r>
              <a:rPr lang="en-US" sz="2000" dirty="0"/>
              <a:t>Signed during the contracting process</a:t>
            </a:r>
          </a:p>
          <a:p>
            <a:pPr lvl="1"/>
            <a:r>
              <a:rPr lang="en-US" sz="2000" dirty="0"/>
              <a:t>Available online</a:t>
            </a:r>
          </a:p>
        </p:txBody>
      </p:sp>
    </p:spTree>
    <p:extLst>
      <p:ext uri="{BB962C8B-B14F-4D97-AF65-F5344CB8AC3E}">
        <p14:creationId xmlns:p14="http://schemas.microsoft.com/office/powerpoint/2010/main" val="205308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B8DF-02FE-8338-AB4D-2604D419BE9D}"/>
              </a:ext>
            </a:extLst>
          </p:cNvPr>
          <p:cNvSpPr>
            <a:spLocks noGrp="1"/>
          </p:cNvSpPr>
          <p:nvPr>
            <p:ph type="title"/>
          </p:nvPr>
        </p:nvSpPr>
        <p:spPr/>
        <p:txBody>
          <a:bodyPr/>
          <a:lstStyle/>
          <a:p>
            <a:r>
              <a:rPr lang="en-US" dirty="0"/>
              <a:t>Vehicles</a:t>
            </a:r>
          </a:p>
        </p:txBody>
      </p:sp>
      <p:sp>
        <p:nvSpPr>
          <p:cNvPr id="3" name="Content Placeholder 2">
            <a:extLst>
              <a:ext uri="{FF2B5EF4-FFF2-40B4-BE49-F238E27FC236}">
                <a16:creationId xmlns:a16="http://schemas.microsoft.com/office/drawing/2014/main" id="{721DDEBB-5CA3-5C6F-EEFD-7BC055E63FEF}"/>
              </a:ext>
            </a:extLst>
          </p:cNvPr>
          <p:cNvSpPr>
            <a:spLocks noGrp="1"/>
          </p:cNvSpPr>
          <p:nvPr>
            <p:ph idx="1"/>
          </p:nvPr>
        </p:nvSpPr>
        <p:spPr>
          <a:xfrm>
            <a:off x="457200" y="1219200"/>
            <a:ext cx="8229600" cy="4572000"/>
          </a:xfrm>
        </p:spPr>
        <p:txBody>
          <a:bodyPr>
            <a:normAutofit/>
          </a:bodyPr>
          <a:lstStyle/>
          <a:p>
            <a:r>
              <a:rPr lang="en-US" sz="2400" dirty="0"/>
              <a:t>Vehicles include: </a:t>
            </a:r>
            <a:r>
              <a:rPr lang="en-US" sz="2400" b="0" i="0" dirty="0">
                <a:effectLst/>
                <a:latin typeface="Open Sans" panose="020B0606030504020204" pitchFamily="34" charset="0"/>
              </a:rPr>
              <a:t>armored rescue vehicles, boats, UTVs/ATVs, trucks, vans, and </a:t>
            </a:r>
          </a:p>
          <a:p>
            <a:pPr lvl="1"/>
            <a:r>
              <a:rPr lang="en-US" sz="2000" dirty="0"/>
              <a:t>Must be </a:t>
            </a:r>
            <a:r>
              <a:rPr lang="en-US" sz="2000" b="1" dirty="0"/>
              <a:t>marked with branding </a:t>
            </a:r>
            <a:r>
              <a:rPr lang="en-US" sz="2000" dirty="0"/>
              <a:t>consistent with the agency’s other fleet vehicles</a:t>
            </a:r>
          </a:p>
          <a:p>
            <a:pPr lvl="2"/>
            <a:r>
              <a:rPr lang="en-US" sz="1800" b="0" i="0" dirty="0">
                <a:effectLst/>
                <a:latin typeface="Open Sans" panose="020B0606030504020204" pitchFamily="34" charset="0"/>
              </a:rPr>
              <a:t>Unless explicitly described in the contract scope as “covert” or “undercover”</a:t>
            </a:r>
            <a:endParaRPr lang="en-US" sz="1800" dirty="0"/>
          </a:p>
          <a:p>
            <a:pPr lvl="1"/>
            <a:r>
              <a:rPr lang="en-US" sz="2000" b="0" i="0" dirty="0">
                <a:effectLst/>
                <a:latin typeface="Open Sans" panose="020B0606030504020204" pitchFamily="34" charset="0"/>
              </a:rPr>
              <a:t>Such vehicles must be issued to the unit described in the scope and used only within the purpose outlined in the contract scope</a:t>
            </a:r>
          </a:p>
        </p:txBody>
      </p:sp>
    </p:spTree>
    <p:extLst>
      <p:ext uri="{BB962C8B-B14F-4D97-AF65-F5344CB8AC3E}">
        <p14:creationId xmlns:p14="http://schemas.microsoft.com/office/powerpoint/2010/main" val="2986050473"/>
      </p:ext>
    </p:extLst>
  </p:cSld>
  <p:clrMapOvr>
    <a:masterClrMapping/>
  </p:clrMapOvr>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3408</TotalTime>
  <Words>1281</Words>
  <Application>Microsoft Office PowerPoint</Application>
  <PresentationFormat>On-screen Show (4:3)</PresentationFormat>
  <Paragraphs>132</Paragraphs>
  <Slides>19</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Open Sans</vt:lpstr>
      <vt:lpstr>Open Sans Light</vt:lpstr>
      <vt:lpstr>PermianSlabSerifTypeface</vt:lpstr>
      <vt:lpstr>Wingdings</vt:lpstr>
      <vt:lpstr>PowerPoint A</vt:lpstr>
      <vt:lpstr>Acrobat Document</vt:lpstr>
      <vt:lpstr>STATE OF TENNESSEE</vt:lpstr>
      <vt:lpstr>Agenda</vt:lpstr>
      <vt:lpstr>Remember!</vt:lpstr>
      <vt:lpstr>Reminder: VCIF New Project Orientation</vt:lpstr>
      <vt:lpstr>Civil Rights Compliance and Training</vt:lpstr>
      <vt:lpstr>Reminder: Amendment Requests</vt:lpstr>
      <vt:lpstr>Questions?</vt:lpstr>
      <vt:lpstr>Review: Purchasing Equipment w VCIF</vt:lpstr>
      <vt:lpstr>Vehicles</vt:lpstr>
      <vt:lpstr>Vehicles, cont.</vt:lpstr>
      <vt:lpstr>Questions?</vt:lpstr>
      <vt:lpstr>Invoicing</vt:lpstr>
      <vt:lpstr>UT LEIC Trainings: FREE for VCIF Grantees</vt:lpstr>
      <vt:lpstr>UT LEIC Trainings: FREE for VCIF Grantees</vt:lpstr>
      <vt:lpstr>Technical Assistance via UT LEIC</vt:lpstr>
      <vt:lpstr>Questions?</vt:lpstr>
      <vt:lpstr>Please Complete Survey</vt:lpstr>
      <vt:lpstr>Next Office Hours</vt:lpstr>
      <vt:lpstr>THANK YOU</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Benjamin Weinstein</cp:lastModifiedBy>
  <cp:revision>95</cp:revision>
  <cp:lastPrinted>2023-04-17T17:29:57Z</cp:lastPrinted>
  <dcterms:created xsi:type="dcterms:W3CDTF">2015-04-17T19:02:10Z</dcterms:created>
  <dcterms:modified xsi:type="dcterms:W3CDTF">2024-01-24T15:52:33Z</dcterms:modified>
</cp:coreProperties>
</file>