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77" r:id="rId5"/>
    <p:sldId id="287" r:id="rId6"/>
    <p:sldId id="265" r:id="rId7"/>
    <p:sldId id="281" r:id="rId8"/>
    <p:sldId id="290" r:id="rId9"/>
    <p:sldId id="288" r:id="rId10"/>
    <p:sldId id="282" r:id="rId11"/>
    <p:sldId id="289" r:id="rId12"/>
    <p:sldId id="270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 varScale="1">
        <p:scale>
          <a:sx n="78" d="100"/>
          <a:sy n="78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038603"/>
            <a:ext cx="86868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5461001"/>
            <a:ext cx="86868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33475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3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9" r:id="rId10"/>
    <p:sldLayoutId id="2147483674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Office of Criminal Justice Programs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Award Notification &amp; Contract Signing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Finding Your Executed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3429000" cy="2971800"/>
          </a:xfrm>
        </p:spPr>
        <p:txBody>
          <a:bodyPr>
            <a:normAutofit/>
          </a:bodyPr>
          <a:lstStyle/>
          <a:p>
            <a:r>
              <a:rPr dirty="0"/>
              <a:t>Navigation Path:</a:t>
            </a:r>
          </a:p>
          <a:p>
            <a:r>
              <a:rPr dirty="0"/>
              <a:t>Portal Home</a:t>
            </a:r>
            <a:endParaRPr lang="en-US" dirty="0"/>
          </a:p>
          <a:p>
            <a:pPr lvl="1"/>
            <a:r>
              <a:rPr dirty="0"/>
              <a:t> Contracts Tab </a:t>
            </a:r>
            <a:endParaRPr lang="en-US" dirty="0"/>
          </a:p>
          <a:p>
            <a:pPr lvl="1"/>
            <a:r>
              <a:rPr dirty="0"/>
              <a:t> Click on Contract ID </a:t>
            </a:r>
            <a:endParaRPr lang="en-US" dirty="0"/>
          </a:p>
          <a:p>
            <a:pPr lvl="1"/>
            <a:r>
              <a:rPr dirty="0"/>
              <a:t> </a:t>
            </a:r>
            <a:r>
              <a:rPr lang="en-US" dirty="0"/>
              <a:t>Review contract details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C1B7E2-0121-BBDD-F442-B1C238B1C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0204" y="1143000"/>
            <a:ext cx="4724400" cy="23123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4BAE35-D9AA-8E90-AB39-73400EB66A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005" b="6890"/>
          <a:stretch>
            <a:fillRect/>
          </a:stretch>
        </p:blipFill>
        <p:spPr>
          <a:xfrm>
            <a:off x="3276600" y="3810000"/>
            <a:ext cx="5715000" cy="20716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BBCA3-D8F3-9446-6A27-78ADDC784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DC711B-468E-8BD3-180B-6FECCAD08A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Contracting Timeline</a:t>
            </a:r>
          </a:p>
        </p:txBody>
      </p:sp>
    </p:spTree>
    <p:extLst>
      <p:ext uri="{BB962C8B-B14F-4D97-AF65-F5344CB8AC3E}">
        <p14:creationId xmlns:p14="http://schemas.microsoft.com/office/powerpoint/2010/main" val="1877566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Contract Execution Timeline</a:t>
            </a:r>
            <a:r>
              <a:rPr lang="en-US" dirty="0"/>
              <a:t> Overview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b="1" dirty="0"/>
              <a:t>Award Notification </a:t>
            </a:r>
            <a:r>
              <a:rPr dirty="0"/>
              <a:t>- Email &amp; portal alert received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b="1" dirty="0"/>
              <a:t>Contract Sent </a:t>
            </a:r>
            <a:r>
              <a:rPr dirty="0"/>
              <a:t>- Conga Sign email arrives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b="1" dirty="0"/>
              <a:t>Sign Contract </a:t>
            </a:r>
            <a:endParaRPr lang="en-US" b="1" dirty="0"/>
          </a:p>
          <a:p>
            <a:pPr marL="457200" indent="-457200">
              <a:buFont typeface="+mj-lt"/>
              <a:buAutoNum type="arabicPeriod"/>
            </a:pPr>
            <a:r>
              <a:rPr b="1" dirty="0"/>
              <a:t>Fully Executed </a:t>
            </a:r>
            <a:r>
              <a:rPr dirty="0"/>
              <a:t>- Contract complete &amp; active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A29C5-7F36-939A-2168-CFB0935EF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36FCE21-7572-8525-7336-9FCE4766BE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77823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Today's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Award Notifications - Understanding notification emails and portal alerts</a:t>
            </a:r>
          </a:p>
          <a:p>
            <a:r>
              <a:rPr dirty="0"/>
              <a:t>Signatures - Using Conga Sign for contract execution</a:t>
            </a:r>
          </a:p>
          <a:p>
            <a:r>
              <a:rPr dirty="0"/>
              <a:t>Accessing Contracts </a:t>
            </a:r>
            <a:endParaRPr lang="en-US" dirty="0"/>
          </a:p>
          <a:p>
            <a:r>
              <a:rPr dirty="0"/>
              <a:t>Contracting Timeline </a:t>
            </a:r>
            <a:endParaRPr lang="en-US" dirty="0"/>
          </a:p>
          <a:p>
            <a:r>
              <a:rPr dirty="0"/>
              <a:t>Q&amp;A Session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858F-4686-4B96-895C-EACDB97EF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B9D73B-20B9-F685-AC96-8A518E8354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Award Notification</a:t>
            </a:r>
          </a:p>
        </p:txBody>
      </p:sp>
    </p:spTree>
    <p:extLst>
      <p:ext uri="{BB962C8B-B14F-4D97-AF65-F5344CB8AC3E}">
        <p14:creationId xmlns:p14="http://schemas.microsoft.com/office/powerpoint/2010/main" val="295532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Award Notification Email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4953000" cy="5562600"/>
          </a:xfrm>
        </p:spPr>
        <p:txBody>
          <a:bodyPr/>
          <a:lstStyle/>
          <a:p>
            <a:r>
              <a:rPr lang="en-US" dirty="0"/>
              <a:t>Receive automated email from OCJP</a:t>
            </a:r>
            <a:endParaRPr dirty="0"/>
          </a:p>
          <a:p>
            <a:r>
              <a:rPr dirty="0"/>
              <a:t>Sent to: Primary Contact Email</a:t>
            </a:r>
            <a:endParaRPr lang="en-US" dirty="0"/>
          </a:p>
          <a:p>
            <a:r>
              <a:rPr lang="en-US" dirty="0"/>
              <a:t>Contains confirmation that you have been awarded funding</a:t>
            </a:r>
          </a:p>
          <a:p>
            <a:r>
              <a:rPr lang="en-US" dirty="0"/>
              <a:t>Initiates the contracting phase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will also receive notifications via the bell icon on your </a:t>
            </a:r>
            <a:r>
              <a:rPr lang="en-US" dirty="0" err="1"/>
              <a:t>TNGrants</a:t>
            </a:r>
            <a:r>
              <a:rPr lang="en-US" dirty="0"/>
              <a:t> portal home page</a:t>
            </a:r>
            <a:endParaRPr dirty="0"/>
          </a:p>
          <a:p>
            <a:pPr marL="0" indent="0">
              <a:buNone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EAA772-2F26-4C6D-209E-D5CB04495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4419600"/>
            <a:ext cx="1828800" cy="1463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354FB-0EF1-52BC-4D36-CC7365BCC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87CF64-6B1F-CE3C-A9A6-549FEB763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Signatures &amp; Conga Sign</a:t>
            </a:r>
          </a:p>
        </p:txBody>
      </p:sp>
    </p:spTree>
    <p:extLst>
      <p:ext uri="{BB962C8B-B14F-4D97-AF65-F5344CB8AC3E}">
        <p14:creationId xmlns:p14="http://schemas.microsoft.com/office/powerpoint/2010/main" val="293587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Conga Sign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Email Notification - Receive Conga Sign email with secure link</a:t>
            </a:r>
          </a:p>
          <a:p>
            <a:r>
              <a:rPr dirty="0"/>
              <a:t>Review Contract - Click link to open and review full contract</a:t>
            </a:r>
          </a:p>
          <a:p>
            <a:r>
              <a:rPr dirty="0"/>
              <a:t>Sign Document - Click signature fields and type your name</a:t>
            </a:r>
          </a:p>
          <a:p>
            <a:r>
              <a:rPr dirty="0"/>
              <a:t>Confirmation - Receive copy of executed contract via email</a:t>
            </a:r>
          </a:p>
          <a:p>
            <a:endParaRPr dirty="0"/>
          </a:p>
          <a:p>
            <a:pPr marL="0" indent="0">
              <a:buNone/>
            </a:pPr>
            <a:r>
              <a:rPr b="1" dirty="0"/>
              <a:t>Important Reminders:</a:t>
            </a:r>
            <a:endParaRPr lang="en-US" b="1" dirty="0"/>
          </a:p>
          <a:p>
            <a:pPr>
              <a:buFont typeface="Wingdings" panose="05000000000000000000" pitchFamily="2" charset="2"/>
              <a:buChar char="ü"/>
            </a:pPr>
            <a:r>
              <a:rPr dirty="0"/>
              <a:t> Authorized signatory must match pre-contract documents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dirty="0"/>
              <a:t>Check spam folder for Conga emails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/>
              <a:t>No account creation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Signing Your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Yellow highlighted fields require your input</a:t>
            </a:r>
          </a:p>
          <a:p>
            <a:r>
              <a:rPr dirty="0"/>
              <a:t>Click each field to complete</a:t>
            </a:r>
          </a:p>
          <a:p>
            <a:r>
              <a:rPr dirty="0"/>
              <a:t>Type your full legal name </a:t>
            </a:r>
            <a:endParaRPr lang="en-US" dirty="0"/>
          </a:p>
          <a:p>
            <a:r>
              <a:rPr dirty="0"/>
              <a:t>Fields to complete:</a:t>
            </a:r>
          </a:p>
          <a:p>
            <a:pPr lvl="1"/>
            <a:r>
              <a:rPr dirty="0"/>
              <a:t> Subrecipient Signature</a:t>
            </a:r>
          </a:p>
          <a:p>
            <a:pPr lvl="1"/>
            <a:r>
              <a:rPr dirty="0"/>
              <a:t> Date</a:t>
            </a:r>
          </a:p>
          <a:p>
            <a:pPr lvl="1"/>
            <a:r>
              <a:rPr dirty="0"/>
              <a:t>Print Name</a:t>
            </a:r>
          </a:p>
          <a:p>
            <a:pPr lvl="1"/>
            <a:r>
              <a:rPr dirty="0"/>
              <a:t>Title</a:t>
            </a:r>
          </a:p>
          <a:p>
            <a:r>
              <a:rPr dirty="0"/>
              <a:t>All fields must be completed before submission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1DD64-C924-A780-BE4A-011E68675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5E59-EEE6-89D3-E312-CF02F873A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Signature Process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08FB9-0A63-1834-611B-4A6901EE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Receive via email from your program manager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Print and have all required signatories physically sign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Scan and email the signed contract back to your program manger.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OCJP staff will upload and route for internal signatures.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Subrecipients will receive a fully executed copy once complete.</a:t>
            </a:r>
          </a:p>
          <a:p>
            <a:pPr marL="0" indent="0">
              <a:buNone/>
            </a:pPr>
            <a:r>
              <a:rPr lang="en-US" b="1" dirty="0"/>
              <a:t>Reminders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Ensure all required signatories have signed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Scan clearly — all signatures must be legible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Return promptly to avoid processing delays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Keep a copy for your records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947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D3D28-9D12-1381-B31D-65EB5162F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7B1CEEE-C3C9-311D-9096-99742658EC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Accessing Contracts</a:t>
            </a:r>
          </a:p>
        </p:txBody>
      </p:sp>
    </p:spTree>
    <p:extLst>
      <p:ext uri="{BB962C8B-B14F-4D97-AF65-F5344CB8AC3E}">
        <p14:creationId xmlns:p14="http://schemas.microsoft.com/office/powerpoint/2010/main" val="92165107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0EBD33C51CC343B8610357F641A3A3" ma:contentTypeVersion="17" ma:contentTypeDescription="Create a new document." ma:contentTypeScope="" ma:versionID="b3744e350ccf1ace7378223da8793b39">
  <xsd:schema xmlns:xsd="http://www.w3.org/2001/XMLSchema" xmlns:xs="http://www.w3.org/2001/XMLSchema" xmlns:p="http://schemas.microsoft.com/office/2006/metadata/properties" xmlns:ns2="5f860857-94fe-43ab-97a2-ef6e33ea38ad" xmlns:ns3="c1737727-b2fe-4835-847e-8742dd9a769e" targetNamespace="http://schemas.microsoft.com/office/2006/metadata/properties" ma:root="true" ma:fieldsID="5e36ac721a9d4ce83ebb2e24a5d8911a" ns2:_="" ns3:_="">
    <xsd:import namespace="5f860857-94fe-43ab-97a2-ef6e33ea38ad"/>
    <xsd:import namespace="c1737727-b2fe-4835-847e-8742dd9a7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60857-94fe-43ab-97a2-ef6e33ea38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0ec6819c-d561-498f-ad6b-029f1b52be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37727-b2fe-4835-847e-8742dd9a7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b3df0ac-2eb8-444a-907d-258d7277e078}" ma:internalName="TaxCatchAll" ma:showField="CatchAllData" ma:web="c1737727-b2fe-4835-847e-8742dd9a7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737727-b2fe-4835-847e-8742dd9a769e" xsi:nil="true"/>
    <lcf76f155ced4ddcb4097134ff3c332f xmlns="5f860857-94fe-43ab-97a2-ef6e33ea38a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05315C-E8B0-4D62-A1A9-DE1B8C576A1B}"/>
</file>

<file path=customXml/itemProps2.xml><?xml version="1.0" encoding="utf-8"?>
<ds:datastoreItem xmlns:ds="http://schemas.openxmlformats.org/officeDocument/2006/customXml" ds:itemID="{77403ED3-326B-4385-8633-E16D3A636E69}"/>
</file>

<file path=customXml/itemProps3.xml><?xml version="1.0" encoding="utf-8"?>
<ds:datastoreItem xmlns:ds="http://schemas.openxmlformats.org/officeDocument/2006/customXml" ds:itemID="{EF03907E-5407-4BA4-AC60-1BDAE32DDE7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2876</TotalTime>
  <Words>318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Open Sans</vt:lpstr>
      <vt:lpstr>PermianSlabSerifTypeface</vt:lpstr>
      <vt:lpstr>Wingdings</vt:lpstr>
      <vt:lpstr>PowerPoint B</vt:lpstr>
      <vt:lpstr>Office of Criminal Justice Programs</vt:lpstr>
      <vt:lpstr>Today's Agenda</vt:lpstr>
      <vt:lpstr>Award Notification</vt:lpstr>
      <vt:lpstr>Award Notification Email</vt:lpstr>
      <vt:lpstr>Signatures &amp; Conga Sign</vt:lpstr>
      <vt:lpstr>Conga Sign Workflow</vt:lpstr>
      <vt:lpstr>Signing Your Contract</vt:lpstr>
      <vt:lpstr>Physical Signature Process</vt:lpstr>
      <vt:lpstr>Accessing Contracts</vt:lpstr>
      <vt:lpstr>Finding Your Executed Contract</vt:lpstr>
      <vt:lpstr>Contracting Timeline</vt:lpstr>
      <vt:lpstr>Contract Execution Timeline Overview</vt:lpstr>
      <vt:lpstr>Q&amp;A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Brandon X. Norfleet</cp:lastModifiedBy>
  <cp:revision>22</cp:revision>
  <dcterms:created xsi:type="dcterms:W3CDTF">2015-04-23T14:24:52Z</dcterms:created>
  <dcterms:modified xsi:type="dcterms:W3CDTF">2025-11-12T20:18:48Z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0x0101008E0EBD33C51CC343B8610357F641A3A3</vt:lpwstr>
  </property>
</Properties>
</file>