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58" r:id="rId6"/>
    <p:sldId id="260" r:id="rId7"/>
    <p:sldId id="259" r:id="rId8"/>
    <p:sldId id="265" r:id="rId9"/>
    <p:sldId id="269" r:id="rId10"/>
    <p:sldId id="267" r:id="rId11"/>
    <p:sldId id="270" r:id="rId12"/>
    <p:sldId id="273" r:id="rId13"/>
    <p:sldId id="272" r:id="rId14"/>
    <p:sldId id="275" r:id="rId15"/>
    <p:sldId id="271" r:id="rId16"/>
    <p:sldId id="274" r:id="rId17"/>
    <p:sldId id="278" r:id="rId18"/>
    <p:sldId id="281" r:id="rId19"/>
    <p:sldId id="268" r:id="rId20"/>
    <p:sldId id="282" r:id="rId21"/>
    <p:sldId id="283" r:id="rId22"/>
    <p:sldId id="284" r:id="rId23"/>
    <p:sldId id="276" r:id="rId24"/>
    <p:sldId id="285" r:id="rId25"/>
    <p:sldId id="286" r:id="rId26"/>
    <p:sldId id="287" r:id="rId27"/>
    <p:sldId id="288" r:id="rId28"/>
    <p:sldId id="289" r:id="rId29"/>
    <p:sldId id="266" r:id="rId30"/>
    <p:sldId id="291" r:id="rId31"/>
    <p:sldId id="292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C4E8E-9647-890B-6C9F-CD63F1BC8A6D}" v="3" dt="2025-12-10T15:29:28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5" autoAdjust="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G. Williams" userId="S::ag06071@tn.gov::2910fcb7-9016-4345-a850-85696f881812" providerId="AD" clId="Web-{30FC4E8E-9647-890B-6C9F-CD63F1BC8A6D}"/>
    <pc:docChg chg="modSld">
      <pc:chgData name="Ronald G. Williams" userId="S::ag06071@tn.gov::2910fcb7-9016-4345-a850-85696f881812" providerId="AD" clId="Web-{30FC4E8E-9647-890B-6C9F-CD63F1BC8A6D}" dt="2025-12-10T15:29:28.478" v="1"/>
      <pc:docMkLst>
        <pc:docMk/>
      </pc:docMkLst>
      <pc:sldChg chg="delSp modSp">
        <pc:chgData name="Ronald G. Williams" userId="S::ag06071@tn.gov::2910fcb7-9016-4345-a850-85696f881812" providerId="AD" clId="Web-{30FC4E8E-9647-890B-6C9F-CD63F1BC8A6D}" dt="2025-12-10T15:29:28.478" v="1"/>
        <pc:sldMkLst>
          <pc:docMk/>
          <pc:sldMk cId="479260111" sldId="256"/>
        </pc:sldMkLst>
        <pc:spChg chg="mod">
          <ac:chgData name="Ronald G. Williams" userId="S::ag06071@tn.gov::2910fcb7-9016-4345-a850-85696f881812" providerId="AD" clId="Web-{30FC4E8E-9647-890B-6C9F-CD63F1BC8A6D}" dt="2025-12-10T15:29:24.916" v="0" actId="20577"/>
          <ac:spMkLst>
            <pc:docMk/>
            <pc:sldMk cId="479260111" sldId="256"/>
            <ac:spMk id="3" creationId="{00000000-0000-0000-0000-000000000000}"/>
          </ac:spMkLst>
        </pc:spChg>
        <pc:spChg chg="del">
          <ac:chgData name="Ronald G. Williams" userId="S::ag06071@tn.gov::2910fcb7-9016-4345-a850-85696f881812" providerId="AD" clId="Web-{30FC4E8E-9647-890B-6C9F-CD63F1BC8A6D}" dt="2025-12-10T15:29:28.478" v="1"/>
          <ac:spMkLst>
            <pc:docMk/>
            <pc:sldMk cId="479260111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733CF-1666-4A87-A549-E21186353FD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EAD6A-589D-4341-B467-08796F87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0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EAD6A-589D-4341-B467-08796F876E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0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3"/>
            <a:ext cx="86868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461001"/>
            <a:ext cx="86868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33475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ngrants.my.site.com/OCJPGrant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Office of Criminal Justice 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PermianSlabSerifTypeface"/>
              </a:rPr>
              <a:t>Applying For Grants in TN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06A89-A4B1-9B7C-F6FB-0F3D2C82A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F35B62-FBB1-697C-7B5B-BB4EEDDE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Needs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71CFB-48D3-8BFB-0910-B9B443116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all narrative Questions</a:t>
            </a:r>
          </a:p>
          <a:p>
            <a:r>
              <a:rPr lang="en-US" dirty="0"/>
              <a:t>Add county location information</a:t>
            </a:r>
          </a:p>
          <a:p>
            <a:r>
              <a:rPr lang="en-US" dirty="0"/>
              <a:t>Click “add” for each county served</a:t>
            </a:r>
          </a:p>
          <a:p>
            <a:r>
              <a:rPr lang="en-US" dirty="0"/>
              <a:t>Click “Save Section” when complete</a:t>
            </a:r>
          </a:p>
        </p:txBody>
      </p:sp>
    </p:spTree>
    <p:extLst>
      <p:ext uri="{BB962C8B-B14F-4D97-AF65-F5344CB8AC3E}">
        <p14:creationId xmlns:p14="http://schemas.microsoft.com/office/powerpoint/2010/main" val="1671573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56F21-983A-982F-C4E4-3680ABE86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25AE0D-0A1A-89F2-1060-4CD0964ED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Scope of Services</a:t>
            </a:r>
          </a:p>
        </p:txBody>
      </p:sp>
    </p:spTree>
    <p:extLst>
      <p:ext uri="{BB962C8B-B14F-4D97-AF65-F5344CB8AC3E}">
        <p14:creationId xmlns:p14="http://schemas.microsoft.com/office/powerpoint/2010/main" val="277827030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AA1F0-9458-2C66-FE56-C1884D217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F8EB0D-E1EA-7681-7AA9-14BF6F52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Configurator – Build Project 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EBFB6-A94C-2AF5-F187-E28DD499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2235196"/>
          </a:xfrm>
        </p:spPr>
        <p:txBody>
          <a:bodyPr/>
          <a:lstStyle/>
          <a:p>
            <a:r>
              <a:rPr lang="en-US" dirty="0"/>
              <a:t>Create </a:t>
            </a:r>
            <a:r>
              <a:rPr lang="en-US" b="1" dirty="0"/>
              <a:t>Goals</a:t>
            </a:r>
            <a:r>
              <a:rPr lang="en-US" dirty="0"/>
              <a:t> (max 80 characters)</a:t>
            </a:r>
          </a:p>
          <a:p>
            <a:r>
              <a:rPr lang="en-US" dirty="0"/>
              <a:t>Add </a:t>
            </a:r>
            <a:r>
              <a:rPr lang="en-US" b="1" dirty="0"/>
              <a:t>Objectives </a:t>
            </a:r>
            <a:r>
              <a:rPr lang="en-US" dirty="0"/>
              <a:t>to each Goal</a:t>
            </a:r>
          </a:p>
          <a:p>
            <a:r>
              <a:rPr lang="en-US" dirty="0"/>
              <a:t>Add </a:t>
            </a:r>
            <a:r>
              <a:rPr lang="en-US" b="1" dirty="0"/>
              <a:t>Activities</a:t>
            </a:r>
            <a:r>
              <a:rPr lang="en-US" dirty="0"/>
              <a:t> to each Objective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3C9500-54E9-8789-2EF3-9AF09602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89" y="3176964"/>
            <a:ext cx="5810422" cy="24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76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D3CE6-3663-EC28-5733-C811C0A56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608E24-47CC-B642-9030-123E04F6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54C6B-5E3C-3354-4736-2D6D45EC8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4"/>
            <a:ext cx="7391400" cy="19303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each Goal enter:</a:t>
            </a:r>
          </a:p>
          <a:p>
            <a:pPr lvl="1"/>
            <a:r>
              <a:rPr lang="en-US" dirty="0"/>
              <a:t>Goal Name</a:t>
            </a:r>
          </a:p>
          <a:p>
            <a:pPr lvl="1"/>
            <a:r>
              <a:rPr lang="en-US" dirty="0"/>
              <a:t>Expected Benefits</a:t>
            </a:r>
          </a:p>
          <a:p>
            <a:pPr lvl="1"/>
            <a:r>
              <a:rPr lang="en-US" dirty="0"/>
              <a:t>Date Expected to Accomplish</a:t>
            </a:r>
          </a:p>
          <a:p>
            <a:r>
              <a:rPr lang="en-US" dirty="0"/>
              <a:t>Click “Create Goal”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A9EA4-CFB2-C610-FDFE-D0EEDABFC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1" y="3137140"/>
            <a:ext cx="7760637" cy="28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5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F1DE1-47D9-833A-2EE2-D99D1B0DA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D8EE0E-B8D1-2E57-7DF1-66F13836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BC42EC-AA13-9CEF-8347-AB428C8B7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“Add and Objective”</a:t>
            </a:r>
          </a:p>
          <a:p>
            <a:pPr lvl="1"/>
            <a:r>
              <a:rPr lang="en-US" dirty="0"/>
              <a:t>Objective Name</a:t>
            </a:r>
          </a:p>
          <a:p>
            <a:pPr lvl="1"/>
            <a:r>
              <a:rPr lang="en-US" dirty="0"/>
              <a:t>Description</a:t>
            </a:r>
          </a:p>
          <a:p>
            <a:r>
              <a:rPr lang="en-US" dirty="0"/>
              <a:t>Click “Create Objective”</a:t>
            </a:r>
          </a:p>
        </p:txBody>
      </p:sp>
      <p:pic>
        <p:nvPicPr>
          <p:cNvPr id="3" name="Image 48">
            <a:extLst>
              <a:ext uri="{FF2B5EF4-FFF2-40B4-BE49-F238E27FC236}">
                <a16:creationId xmlns:a16="http://schemas.microsoft.com/office/drawing/2014/main" id="{6E01D26F-D105-9E28-FA35-DD221E8FAA71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0291" y="1199551"/>
            <a:ext cx="3733800" cy="1179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F179E-C038-8280-9274-1E7BBDF5E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322" y="3038743"/>
            <a:ext cx="5751278" cy="28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6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FFC6A-327A-2949-6476-84633081C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8FA1EC-6A02-27A6-B85B-1C01CEB2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FCBAD0-0D6D-BF9E-1E65-0CE14008B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0"/>
            <a:ext cx="3416239" cy="495846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For each </a:t>
            </a:r>
            <a:r>
              <a:rPr lang="en-US" b="1" dirty="0"/>
              <a:t>Activity, </a:t>
            </a:r>
            <a:r>
              <a:rPr lang="en-US" dirty="0"/>
              <a:t>enter:</a:t>
            </a:r>
          </a:p>
          <a:p>
            <a:pPr lvl="0"/>
            <a:r>
              <a:rPr lang="en-US" dirty="0"/>
              <a:t>Which Objective it belongs to</a:t>
            </a:r>
          </a:p>
          <a:p>
            <a:pPr lvl="0"/>
            <a:r>
              <a:rPr lang="en-US" dirty="0"/>
              <a:t>Activity Name</a:t>
            </a:r>
          </a:p>
          <a:p>
            <a:pPr lvl="0"/>
            <a:r>
              <a:rPr lang="en-US" dirty="0"/>
              <a:t>Position of Person</a:t>
            </a:r>
          </a:p>
          <a:p>
            <a:pPr lvl="0"/>
            <a:r>
              <a:rPr lang="en-US" dirty="0"/>
              <a:t>Due Date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Click “Create Activity”</a:t>
            </a: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4C033F-C081-A8B1-C29A-E7AA0FB25BF2}"/>
              </a:ext>
            </a:extLst>
          </p:cNvPr>
          <p:cNvGrpSpPr>
            <a:grpSpLocks/>
          </p:cNvGrpSpPr>
          <p:nvPr/>
        </p:nvGrpSpPr>
        <p:grpSpPr>
          <a:xfrm>
            <a:off x="3644839" y="1371600"/>
            <a:ext cx="5362576" cy="3429000"/>
            <a:chOff x="0" y="0"/>
            <a:chExt cx="4629150" cy="2143125"/>
          </a:xfrm>
        </p:grpSpPr>
        <p:pic>
          <p:nvPicPr>
            <p:cNvPr id="3" name="Image 56">
              <a:extLst>
                <a:ext uri="{FF2B5EF4-FFF2-40B4-BE49-F238E27FC236}">
                  <a16:creationId xmlns:a16="http://schemas.microsoft.com/office/drawing/2014/main" id="{275F2331-6F1E-E772-E913-1F31130168D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55" y="56359"/>
              <a:ext cx="4545773" cy="2038080"/>
            </a:xfrm>
            <a:prstGeom prst="rect">
              <a:avLst/>
            </a:prstGeom>
          </p:spPr>
        </p:pic>
        <p:sp>
          <p:nvSpPr>
            <p:cNvPr id="6" name="Graphic 57">
              <a:extLst>
                <a:ext uri="{FF2B5EF4-FFF2-40B4-BE49-F238E27FC236}">
                  <a16:creationId xmlns:a16="http://schemas.microsoft.com/office/drawing/2014/main" id="{FFFB3545-83DB-6AEB-8C0C-7F48BC838AAA}"/>
                </a:ext>
              </a:extLst>
            </p:cNvPr>
            <p:cNvSpPr/>
            <p:nvPr/>
          </p:nvSpPr>
          <p:spPr>
            <a:xfrm>
              <a:off x="0" y="0"/>
              <a:ext cx="4629150" cy="2143125"/>
            </a:xfrm>
            <a:custGeom>
              <a:avLst/>
              <a:gdLst/>
              <a:ahLst/>
              <a:cxnLst/>
              <a:rect l="l" t="t" r="r" b="b"/>
              <a:pathLst>
                <a:path w="4629150" h="2143125">
                  <a:moveTo>
                    <a:pt x="0" y="4762"/>
                  </a:moveTo>
                  <a:lnTo>
                    <a:pt x="4624387" y="4762"/>
                  </a:lnTo>
                </a:path>
                <a:path w="4629150" h="2143125">
                  <a:moveTo>
                    <a:pt x="4624387" y="0"/>
                  </a:moveTo>
                  <a:lnTo>
                    <a:pt x="4624387" y="2138362"/>
                  </a:lnTo>
                </a:path>
                <a:path w="4629150" h="2143125">
                  <a:moveTo>
                    <a:pt x="4629150" y="2138362"/>
                  </a:moveTo>
                  <a:lnTo>
                    <a:pt x="4762" y="2138362"/>
                  </a:lnTo>
                </a:path>
                <a:path w="4629150" h="2143125">
                  <a:moveTo>
                    <a:pt x="4762" y="2143125"/>
                  </a:moveTo>
                  <a:lnTo>
                    <a:pt x="4762" y="4762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9871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3A7EA-48AA-1DB6-EC7A-4A3097C46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6AFFF2-3C7B-1BC3-67CB-3F79A7B26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Outputs and Inputs</a:t>
            </a:r>
          </a:p>
        </p:txBody>
      </p:sp>
    </p:spTree>
    <p:extLst>
      <p:ext uri="{BB962C8B-B14F-4D97-AF65-F5344CB8AC3E}">
        <p14:creationId xmlns:p14="http://schemas.microsoft.com/office/powerpoint/2010/main" val="13178650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2B6AF-BF15-CD32-BA82-A6062AADF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B28698-BB18-CE0C-7C14-1E3E5CF7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FA4824-1384-013F-A75A-5954FD04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1"/>
            <a:ext cx="8458200" cy="1244600"/>
          </a:xfrm>
        </p:spPr>
        <p:txBody>
          <a:bodyPr/>
          <a:lstStyle/>
          <a:p>
            <a:pPr lvl="0"/>
            <a:r>
              <a:rPr lang="en-US" dirty="0"/>
              <a:t>In the </a:t>
            </a:r>
            <a:r>
              <a:rPr lang="en-US" b="1" dirty="0"/>
              <a:t>Select Your Additional Desired Outputs Below </a:t>
            </a:r>
            <a:r>
              <a:rPr lang="en-US" dirty="0"/>
              <a:t>table </a:t>
            </a:r>
            <a:r>
              <a:rPr lang="en-US" b="1" dirty="0"/>
              <a:t>search </a:t>
            </a:r>
            <a:r>
              <a:rPr lang="en-US" dirty="0"/>
              <a:t>for and </a:t>
            </a:r>
            <a:r>
              <a:rPr lang="en-US" b="1" dirty="0"/>
              <a:t>select </a:t>
            </a:r>
            <a:r>
              <a:rPr lang="en-US" dirty="0"/>
              <a:t>the checkbox for any outputs that apply to the proposed project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7BF711-AFC5-1946-141B-F61B9B46CADD}"/>
              </a:ext>
            </a:extLst>
          </p:cNvPr>
          <p:cNvGrpSpPr>
            <a:grpSpLocks/>
          </p:cNvGrpSpPr>
          <p:nvPr/>
        </p:nvGrpSpPr>
        <p:grpSpPr>
          <a:xfrm>
            <a:off x="1333500" y="2600144"/>
            <a:ext cx="6477000" cy="3380969"/>
            <a:chOff x="0" y="0"/>
            <a:chExt cx="5962650" cy="2867025"/>
          </a:xfrm>
        </p:grpSpPr>
        <p:pic>
          <p:nvPicPr>
            <p:cNvPr id="3" name="Image 63">
              <a:extLst>
                <a:ext uri="{FF2B5EF4-FFF2-40B4-BE49-F238E27FC236}">
                  <a16:creationId xmlns:a16="http://schemas.microsoft.com/office/drawing/2014/main" id="{ECD8388D-6866-02E8-42FD-04EB57836C7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19" y="53033"/>
              <a:ext cx="5836411" cy="2799704"/>
            </a:xfrm>
            <a:prstGeom prst="rect">
              <a:avLst/>
            </a:prstGeom>
          </p:spPr>
        </p:pic>
        <p:sp>
          <p:nvSpPr>
            <p:cNvPr id="6" name="Graphic 64">
              <a:extLst>
                <a:ext uri="{FF2B5EF4-FFF2-40B4-BE49-F238E27FC236}">
                  <a16:creationId xmlns:a16="http://schemas.microsoft.com/office/drawing/2014/main" id="{396F2226-2299-9D91-589B-25C9FB5E3CDB}"/>
                </a:ext>
              </a:extLst>
            </p:cNvPr>
            <p:cNvSpPr/>
            <p:nvPr/>
          </p:nvSpPr>
          <p:spPr>
            <a:xfrm>
              <a:off x="0" y="0"/>
              <a:ext cx="5962650" cy="2867025"/>
            </a:xfrm>
            <a:custGeom>
              <a:avLst/>
              <a:gdLst/>
              <a:ahLst/>
              <a:cxnLst/>
              <a:rect l="l" t="t" r="r" b="b"/>
              <a:pathLst>
                <a:path w="5962650" h="2867025">
                  <a:moveTo>
                    <a:pt x="0" y="4762"/>
                  </a:moveTo>
                  <a:lnTo>
                    <a:pt x="5957887" y="4762"/>
                  </a:lnTo>
                </a:path>
                <a:path w="5962650" h="2867025">
                  <a:moveTo>
                    <a:pt x="5957887" y="0"/>
                  </a:moveTo>
                  <a:lnTo>
                    <a:pt x="5957887" y="2862262"/>
                  </a:lnTo>
                </a:path>
                <a:path w="5962650" h="2867025">
                  <a:moveTo>
                    <a:pt x="5962650" y="2862262"/>
                  </a:moveTo>
                  <a:lnTo>
                    <a:pt x="4762" y="2862262"/>
                  </a:lnTo>
                </a:path>
                <a:path w="5962650" h="2867025">
                  <a:moveTo>
                    <a:pt x="4762" y="2867025"/>
                  </a:moveTo>
                  <a:lnTo>
                    <a:pt x="4762" y="4762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4630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A7FB3-237D-B26F-5D77-842B4C23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6224F4-BCB0-ABA0-CA9E-9769DDA0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707C79-9E87-2A3F-DA01-4D5A866E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0"/>
            <a:ext cx="4114800" cy="49584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Complete all questions about:</a:t>
            </a:r>
          </a:p>
          <a:p>
            <a:pPr lvl="0"/>
            <a:r>
              <a:rPr lang="en-US" dirty="0"/>
              <a:t>Measurable inputs</a:t>
            </a:r>
          </a:p>
          <a:p>
            <a:pPr lvl="0"/>
            <a:r>
              <a:rPr lang="en-US" dirty="0"/>
              <a:t>Project details</a:t>
            </a:r>
          </a:p>
          <a:p>
            <a:pPr lvl="0"/>
            <a:r>
              <a:rPr lang="en-US" dirty="0"/>
              <a:t>Collaborative activities</a:t>
            </a:r>
          </a:p>
          <a:p>
            <a:r>
              <a:rPr lang="en-US" dirty="0"/>
              <a:t>Click "Save Section" when complete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C3DD88-72FE-FAC0-B204-11B921A13C68}"/>
              </a:ext>
            </a:extLst>
          </p:cNvPr>
          <p:cNvGrpSpPr>
            <a:grpSpLocks/>
          </p:cNvGrpSpPr>
          <p:nvPr/>
        </p:nvGrpSpPr>
        <p:grpSpPr>
          <a:xfrm>
            <a:off x="5314950" y="3200400"/>
            <a:ext cx="3600450" cy="2249623"/>
            <a:chOff x="0" y="0"/>
            <a:chExt cx="3600450" cy="2249623"/>
          </a:xfrm>
        </p:grpSpPr>
        <p:pic>
          <p:nvPicPr>
            <p:cNvPr id="3" name="Image 72">
              <a:extLst>
                <a:ext uri="{FF2B5EF4-FFF2-40B4-BE49-F238E27FC236}">
                  <a16:creationId xmlns:a16="http://schemas.microsoft.com/office/drawing/2014/main" id="{E75D6894-9134-FFC8-2E60-AC6FE82798B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20" y="38115"/>
              <a:ext cx="2438804" cy="1070995"/>
            </a:xfrm>
            <a:prstGeom prst="rect">
              <a:avLst/>
            </a:prstGeom>
          </p:spPr>
        </p:pic>
        <p:sp>
          <p:nvSpPr>
            <p:cNvPr id="6" name="Graphic 73">
              <a:extLst>
                <a:ext uri="{FF2B5EF4-FFF2-40B4-BE49-F238E27FC236}">
                  <a16:creationId xmlns:a16="http://schemas.microsoft.com/office/drawing/2014/main" id="{F483F9B8-736B-5043-215E-433EBD220AAF}"/>
                </a:ext>
              </a:extLst>
            </p:cNvPr>
            <p:cNvSpPr/>
            <p:nvPr/>
          </p:nvSpPr>
          <p:spPr>
            <a:xfrm>
              <a:off x="895350" y="0"/>
              <a:ext cx="2476500" cy="1171575"/>
            </a:xfrm>
            <a:custGeom>
              <a:avLst/>
              <a:gdLst/>
              <a:ahLst/>
              <a:cxnLst/>
              <a:rect l="l" t="t" r="r" b="b"/>
              <a:pathLst>
                <a:path w="2476500" h="1171575">
                  <a:moveTo>
                    <a:pt x="0" y="4762"/>
                  </a:moveTo>
                  <a:lnTo>
                    <a:pt x="2471737" y="4762"/>
                  </a:lnTo>
                </a:path>
                <a:path w="2476500" h="1171575">
                  <a:moveTo>
                    <a:pt x="2471737" y="0"/>
                  </a:moveTo>
                  <a:lnTo>
                    <a:pt x="2471737" y="1166812"/>
                  </a:lnTo>
                </a:path>
                <a:path w="2476500" h="1171575">
                  <a:moveTo>
                    <a:pt x="2476500" y="1166812"/>
                  </a:moveTo>
                  <a:lnTo>
                    <a:pt x="4762" y="1166812"/>
                  </a:lnTo>
                </a:path>
                <a:path w="2476500" h="1171575">
                  <a:moveTo>
                    <a:pt x="4762" y="1171575"/>
                  </a:moveTo>
                  <a:lnTo>
                    <a:pt x="4762" y="4762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Image 74">
              <a:extLst>
                <a:ext uri="{FF2B5EF4-FFF2-40B4-BE49-F238E27FC236}">
                  <a16:creationId xmlns:a16="http://schemas.microsoft.com/office/drawing/2014/main" id="{146BDE47-ADB0-9448-C8B0-CB6B153C19F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" y="830398"/>
              <a:ext cx="3581400" cy="1409700"/>
            </a:xfrm>
            <a:prstGeom prst="rect">
              <a:avLst/>
            </a:prstGeom>
          </p:spPr>
        </p:pic>
        <p:sp>
          <p:nvSpPr>
            <p:cNvPr id="8" name="Graphic 75">
              <a:extLst>
                <a:ext uri="{FF2B5EF4-FFF2-40B4-BE49-F238E27FC236}">
                  <a16:creationId xmlns:a16="http://schemas.microsoft.com/office/drawing/2014/main" id="{61914D45-2928-0403-62B5-BB6135B31B36}"/>
                </a:ext>
              </a:extLst>
            </p:cNvPr>
            <p:cNvSpPr/>
            <p:nvPr/>
          </p:nvSpPr>
          <p:spPr>
            <a:xfrm>
              <a:off x="0" y="820873"/>
              <a:ext cx="3600450" cy="1428750"/>
            </a:xfrm>
            <a:custGeom>
              <a:avLst/>
              <a:gdLst/>
              <a:ahLst/>
              <a:cxnLst/>
              <a:rect l="l" t="t" r="r" b="b"/>
              <a:pathLst>
                <a:path w="3600450" h="1428750">
                  <a:moveTo>
                    <a:pt x="0" y="4762"/>
                  </a:moveTo>
                  <a:lnTo>
                    <a:pt x="3595687" y="4762"/>
                  </a:lnTo>
                </a:path>
                <a:path w="3600450" h="1428750">
                  <a:moveTo>
                    <a:pt x="3595687" y="0"/>
                  </a:moveTo>
                  <a:lnTo>
                    <a:pt x="3595687" y="1423987"/>
                  </a:lnTo>
                </a:path>
                <a:path w="3600450" h="1428750">
                  <a:moveTo>
                    <a:pt x="3600450" y="1423987"/>
                  </a:moveTo>
                  <a:lnTo>
                    <a:pt x="4762" y="1423987"/>
                  </a:lnTo>
                </a:path>
                <a:path w="3600450" h="1428750">
                  <a:moveTo>
                    <a:pt x="4762" y="1428750"/>
                  </a:moveTo>
                  <a:lnTo>
                    <a:pt x="4762" y="4762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Image 69">
            <a:extLst>
              <a:ext uri="{FF2B5EF4-FFF2-40B4-BE49-F238E27FC236}">
                <a16:creationId xmlns:a16="http://schemas.microsoft.com/office/drawing/2014/main" id="{D27DBDCE-113E-79CB-4850-2F91B608B30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4555" y="1449132"/>
            <a:ext cx="4211320" cy="1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20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64A8A-74FE-EE46-DECE-C84DAD35A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6757B6-7487-A641-D507-5E6241FF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CC6177-89EC-9376-90AE-0F701233A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0"/>
            <a:ext cx="3581400" cy="4063999"/>
          </a:xfrm>
        </p:spPr>
        <p:txBody>
          <a:bodyPr>
            <a:normAutofit/>
          </a:bodyPr>
          <a:lstStyle/>
          <a:p>
            <a:r>
              <a:rPr lang="en-US" b="1" dirty="0"/>
              <a:t>Intended Outcomes Conﬁgurator </a:t>
            </a:r>
          </a:p>
          <a:p>
            <a:pPr lvl="1"/>
            <a:r>
              <a:rPr lang="en-US" dirty="0"/>
              <a:t>Each outcome ties back to a project goal. </a:t>
            </a:r>
          </a:p>
          <a:p>
            <a:pPr lvl="1"/>
            <a:r>
              <a:rPr lang="en-US" dirty="0"/>
              <a:t>To assign, click </a:t>
            </a:r>
            <a:r>
              <a:rPr lang="en-US" b="1" dirty="0"/>
              <a:t>Assign Goals</a:t>
            </a:r>
            <a:endParaRPr lang="en-US" dirty="0"/>
          </a:p>
        </p:txBody>
      </p:sp>
      <p:pic>
        <p:nvPicPr>
          <p:cNvPr id="3" name="Image 83">
            <a:extLst>
              <a:ext uri="{FF2B5EF4-FFF2-40B4-BE49-F238E27FC236}">
                <a16:creationId xmlns:a16="http://schemas.microsoft.com/office/drawing/2014/main" id="{720D2CE9-A96A-F96D-09E5-BA0AA822D6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1193800"/>
            <a:ext cx="3219450" cy="1028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DB45CC-1A12-F628-913D-CD4F9D1ED4AF}"/>
              </a:ext>
            </a:extLst>
          </p:cNvPr>
          <p:cNvGrpSpPr>
            <a:grpSpLocks/>
          </p:cNvGrpSpPr>
          <p:nvPr/>
        </p:nvGrpSpPr>
        <p:grpSpPr>
          <a:xfrm>
            <a:off x="4206815" y="3048000"/>
            <a:ext cx="4800600" cy="2438400"/>
            <a:chOff x="0" y="0"/>
            <a:chExt cx="4362450" cy="2057400"/>
          </a:xfrm>
        </p:grpSpPr>
        <p:pic>
          <p:nvPicPr>
            <p:cNvPr id="7" name="Image 86">
              <a:extLst>
                <a:ext uri="{FF2B5EF4-FFF2-40B4-BE49-F238E27FC236}">
                  <a16:creationId xmlns:a16="http://schemas.microsoft.com/office/drawing/2014/main" id="{5587BA45-7D45-9BD2-3788-41EB76B99F1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98" y="13561"/>
              <a:ext cx="4298997" cy="1985877"/>
            </a:xfrm>
            <a:prstGeom prst="rect">
              <a:avLst/>
            </a:prstGeom>
          </p:spPr>
        </p:pic>
        <p:sp>
          <p:nvSpPr>
            <p:cNvPr id="8" name="Graphic 87">
              <a:extLst>
                <a:ext uri="{FF2B5EF4-FFF2-40B4-BE49-F238E27FC236}">
                  <a16:creationId xmlns:a16="http://schemas.microsoft.com/office/drawing/2014/main" id="{6C87A726-EA82-B3F0-5CDF-6C5FE88560F5}"/>
                </a:ext>
              </a:extLst>
            </p:cNvPr>
            <p:cNvSpPr/>
            <p:nvPr/>
          </p:nvSpPr>
          <p:spPr>
            <a:xfrm>
              <a:off x="0" y="0"/>
              <a:ext cx="4362450" cy="2057400"/>
            </a:xfrm>
            <a:custGeom>
              <a:avLst/>
              <a:gdLst/>
              <a:ahLst/>
              <a:cxnLst/>
              <a:rect l="l" t="t" r="r" b="b"/>
              <a:pathLst>
                <a:path w="4362450" h="2057400">
                  <a:moveTo>
                    <a:pt x="0" y="4762"/>
                  </a:moveTo>
                  <a:lnTo>
                    <a:pt x="4357687" y="4762"/>
                  </a:lnTo>
                </a:path>
                <a:path w="4362450" h="2057400">
                  <a:moveTo>
                    <a:pt x="4357687" y="0"/>
                  </a:moveTo>
                  <a:lnTo>
                    <a:pt x="4357687" y="2052637"/>
                  </a:lnTo>
                </a:path>
                <a:path w="4362450" h="2057400">
                  <a:moveTo>
                    <a:pt x="4362450" y="2052637"/>
                  </a:moveTo>
                  <a:lnTo>
                    <a:pt x="4762" y="2052637"/>
                  </a:lnTo>
                </a:path>
                <a:path w="4362450" h="2057400">
                  <a:moveTo>
                    <a:pt x="4762" y="2057400"/>
                  </a:moveTo>
                  <a:lnTo>
                    <a:pt x="4762" y="4762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59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Application</a:t>
            </a:r>
          </a:p>
        </p:txBody>
      </p:sp>
    </p:spTree>
    <p:extLst>
      <p:ext uri="{BB962C8B-B14F-4D97-AF65-F5344CB8AC3E}">
        <p14:creationId xmlns:p14="http://schemas.microsoft.com/office/powerpoint/2010/main" val="72684917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161E-3819-9722-0B0E-C1E8CA21A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65FD47-6BBB-C108-0BDC-CC3C45033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132590884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CA584-DB97-4D41-FF6E-D57D78D4B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B85467-FDDC-93E5-D9B1-7DCE02B0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B5EE7A-4D25-C7CD-0775-FA77BEBE3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1"/>
            <a:ext cx="4114800" cy="322579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Budget categories are pre-populated based on solicitation</a:t>
            </a:r>
          </a:p>
          <a:p>
            <a:pPr lvl="0"/>
            <a:r>
              <a:rPr lang="en-US" dirty="0"/>
              <a:t>Enter amounts for each category</a:t>
            </a:r>
          </a:p>
          <a:p>
            <a:pPr lvl="0"/>
            <a:r>
              <a:rPr lang="en-US" dirty="0"/>
              <a:t>Review match requirements </a:t>
            </a:r>
          </a:p>
          <a:p>
            <a:pPr lvl="0"/>
            <a:r>
              <a:rPr lang="en-US" dirty="0"/>
              <a:t>Complete match waiver questions if applicable</a:t>
            </a:r>
          </a:p>
          <a:p>
            <a:pPr lvl="0"/>
            <a:r>
              <a:rPr lang="en-US" dirty="0"/>
              <a:t>Add other funding sources if applicable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2F8055-3DA8-418F-15F9-5A23908E4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83" y="1188050"/>
            <a:ext cx="4865030" cy="131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0B31CB-B3DD-F02B-D4C3-590579F37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2806700"/>
            <a:ext cx="4545744" cy="10360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758AD8-1612-05C5-1CB2-FF9BBF320F05}"/>
              </a:ext>
            </a:extLst>
          </p:cNvPr>
          <p:cNvGrpSpPr>
            <a:grpSpLocks/>
          </p:cNvGrpSpPr>
          <p:nvPr/>
        </p:nvGrpSpPr>
        <p:grpSpPr>
          <a:xfrm>
            <a:off x="4365145" y="4279776"/>
            <a:ext cx="4400550" cy="904875"/>
            <a:chOff x="0" y="0"/>
            <a:chExt cx="4400550" cy="904875"/>
          </a:xfrm>
        </p:grpSpPr>
        <p:pic>
          <p:nvPicPr>
            <p:cNvPr id="7" name="Image 97">
              <a:extLst>
                <a:ext uri="{FF2B5EF4-FFF2-40B4-BE49-F238E27FC236}">
                  <a16:creationId xmlns:a16="http://schemas.microsoft.com/office/drawing/2014/main" id="{3981F0E8-01AB-F659-3782-C1484CA707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44" y="47555"/>
              <a:ext cx="4314392" cy="828053"/>
            </a:xfrm>
            <a:prstGeom prst="rect">
              <a:avLst/>
            </a:prstGeom>
          </p:spPr>
        </p:pic>
        <p:sp>
          <p:nvSpPr>
            <p:cNvPr id="8" name="Graphic 98">
              <a:extLst>
                <a:ext uri="{FF2B5EF4-FFF2-40B4-BE49-F238E27FC236}">
                  <a16:creationId xmlns:a16="http://schemas.microsoft.com/office/drawing/2014/main" id="{BEFD03F5-11AB-F594-4EB0-11D6171FAD50}"/>
                </a:ext>
              </a:extLst>
            </p:cNvPr>
            <p:cNvSpPr/>
            <p:nvPr/>
          </p:nvSpPr>
          <p:spPr>
            <a:xfrm>
              <a:off x="0" y="0"/>
              <a:ext cx="4400550" cy="904875"/>
            </a:xfrm>
            <a:custGeom>
              <a:avLst/>
              <a:gdLst/>
              <a:ahLst/>
              <a:cxnLst/>
              <a:rect l="l" t="t" r="r" b="b"/>
              <a:pathLst>
                <a:path w="4400550" h="904875">
                  <a:moveTo>
                    <a:pt x="0" y="4762"/>
                  </a:moveTo>
                  <a:lnTo>
                    <a:pt x="4395787" y="4762"/>
                  </a:lnTo>
                </a:path>
                <a:path w="4400550" h="904875">
                  <a:moveTo>
                    <a:pt x="4395787" y="0"/>
                  </a:moveTo>
                  <a:lnTo>
                    <a:pt x="4395787" y="900112"/>
                  </a:lnTo>
                </a:path>
                <a:path w="4400550" h="904875">
                  <a:moveTo>
                    <a:pt x="4400550" y="900112"/>
                  </a:moveTo>
                  <a:lnTo>
                    <a:pt x="4762" y="900112"/>
                  </a:lnTo>
                </a:path>
                <a:path w="4400550" h="904875">
                  <a:moveTo>
                    <a:pt x="4762" y="904875"/>
                  </a:moveTo>
                  <a:lnTo>
                    <a:pt x="4762" y="4762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79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5F5E1-0263-D463-4E70-A77F3641C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15A48E-1435-6378-891D-8AE6519FDD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&amp; Equipment</a:t>
            </a:r>
          </a:p>
        </p:txBody>
      </p:sp>
    </p:spTree>
    <p:extLst>
      <p:ext uri="{BB962C8B-B14F-4D97-AF65-F5344CB8AC3E}">
        <p14:creationId xmlns:p14="http://schemas.microsoft.com/office/powerpoint/2010/main" val="167082130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9D27E-9327-149D-D5EF-8FA2A3DC8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5B43C2-86FA-67A9-A246-E31FE5AD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481F78-1EF6-B5FB-AC22-6ED74E81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1"/>
            <a:ext cx="6477000" cy="2192609"/>
          </a:xfrm>
        </p:spPr>
        <p:txBody>
          <a:bodyPr/>
          <a:lstStyle/>
          <a:p>
            <a:r>
              <a:rPr lang="en-US" dirty="0"/>
              <a:t>Complete the </a:t>
            </a:r>
            <a:r>
              <a:rPr lang="en-US" b="1" dirty="0"/>
              <a:t>Training </a:t>
            </a:r>
            <a:r>
              <a:rPr lang="en-US" dirty="0"/>
              <a:t>section, clicking </a:t>
            </a:r>
            <a:r>
              <a:rPr lang="en-US" b="1" dirty="0"/>
              <a:t>Save Section </a:t>
            </a:r>
            <a:r>
              <a:rPr lang="en-US" dirty="0"/>
              <a:t>when complete.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D6C9D-AA58-0652-7D81-7DBDBDE0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2" y="2895600"/>
            <a:ext cx="8773749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974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94019-046C-A4BB-4860-415D9D5E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3894C9-F5EB-3773-D63C-2E1E0D64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ABC547-E18B-3962-6DEB-D7A3AA7A6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1168400"/>
          </a:xfrm>
        </p:spPr>
        <p:txBody>
          <a:bodyPr/>
          <a:lstStyle/>
          <a:p>
            <a:r>
              <a:rPr lang="en-US" dirty="0"/>
              <a:t>Complete the </a:t>
            </a:r>
            <a:r>
              <a:rPr lang="en-US" b="1" dirty="0"/>
              <a:t>Equipment </a:t>
            </a:r>
            <a:r>
              <a:rPr lang="en-US" dirty="0"/>
              <a:t>section, clicking </a:t>
            </a:r>
            <a:r>
              <a:rPr lang="en-US" b="1" dirty="0"/>
              <a:t>Save Section </a:t>
            </a:r>
            <a:r>
              <a:rPr lang="en-US" dirty="0"/>
              <a:t>when complete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D0673-712E-C629-5DE6-BE8C0591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8" y="2552699"/>
            <a:ext cx="8764223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559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FD447-0FAB-974A-6936-6C5D9F32E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8E2A02-9A46-EE29-54EF-A34BB548D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Upload Files</a:t>
            </a:r>
          </a:p>
        </p:txBody>
      </p:sp>
    </p:spTree>
    <p:extLst>
      <p:ext uri="{BB962C8B-B14F-4D97-AF65-F5344CB8AC3E}">
        <p14:creationId xmlns:p14="http://schemas.microsoft.com/office/powerpoint/2010/main" val="134877414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38C66-11CD-63E1-AA92-F3F6799AA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868336-72F9-D95B-EBC9-338CC4BD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 anchor="ctr">
            <a:normAutofit/>
          </a:bodyPr>
          <a:lstStyle/>
          <a:p>
            <a:r>
              <a:rPr lang="en-US" dirty="0"/>
              <a:t>Upload Files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DAF1E-36B4-5B44-11A6-71D4D66E4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Upload all required documents</a:t>
            </a:r>
          </a:p>
          <a:p>
            <a:pPr lvl="0"/>
            <a:r>
              <a:rPr lang="en-US" dirty="0"/>
              <a:t>Click "Upload Files" for each requirement</a:t>
            </a:r>
          </a:p>
          <a:p>
            <a:pPr lvl="0"/>
            <a:r>
              <a:rPr lang="en-US" dirty="0"/>
              <a:t>Click "Done" after each upload</a:t>
            </a:r>
          </a:p>
          <a:p>
            <a:pPr lvl="0"/>
            <a:r>
              <a:rPr lang="en-US" dirty="0"/>
              <a:t>Verify all attachments are uploaded before saving section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724E22-70FC-0EA8-B86C-E54E0FA999A5}"/>
              </a:ext>
            </a:extLst>
          </p:cNvPr>
          <p:cNvGrpSpPr>
            <a:grpSpLocks/>
          </p:cNvGrpSpPr>
          <p:nvPr/>
        </p:nvGrpSpPr>
        <p:grpSpPr>
          <a:xfrm>
            <a:off x="4572000" y="2286000"/>
            <a:ext cx="4419600" cy="1996000"/>
            <a:chOff x="0" y="0"/>
            <a:chExt cx="4157662" cy="1571625"/>
          </a:xfrm>
        </p:grpSpPr>
        <p:pic>
          <p:nvPicPr>
            <p:cNvPr id="7" name="Image 118" descr="Graphical user interface, text, application, email&#10;&#10;AI-generated content may be incorrect.">
              <a:extLst>
                <a:ext uri="{FF2B5EF4-FFF2-40B4-BE49-F238E27FC236}">
                  <a16:creationId xmlns:a16="http://schemas.microsoft.com/office/drawing/2014/main" id="{9F990679-149C-AF26-61B4-807E57DBAA3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37" y="44572"/>
              <a:ext cx="4037837" cy="1512765"/>
            </a:xfrm>
            <a:prstGeom prst="rect">
              <a:avLst/>
            </a:prstGeom>
          </p:spPr>
        </p:pic>
        <p:sp>
          <p:nvSpPr>
            <p:cNvPr id="8" name="Graphic 119">
              <a:extLst>
                <a:ext uri="{FF2B5EF4-FFF2-40B4-BE49-F238E27FC236}">
                  <a16:creationId xmlns:a16="http://schemas.microsoft.com/office/drawing/2014/main" id="{A9ED8BFF-436A-896B-3A2D-BC4FDA15B96F}"/>
                </a:ext>
              </a:extLst>
            </p:cNvPr>
            <p:cNvSpPr/>
            <p:nvPr/>
          </p:nvSpPr>
          <p:spPr>
            <a:xfrm>
              <a:off x="0" y="0"/>
              <a:ext cx="4076700" cy="1571625"/>
            </a:xfrm>
            <a:custGeom>
              <a:avLst/>
              <a:gdLst/>
              <a:ahLst/>
              <a:cxnLst/>
              <a:rect l="l" t="t" r="r" b="b"/>
              <a:pathLst>
                <a:path w="4076700" h="1571625">
                  <a:moveTo>
                    <a:pt x="0" y="4762"/>
                  </a:moveTo>
                  <a:lnTo>
                    <a:pt x="4071937" y="4762"/>
                  </a:lnTo>
                </a:path>
                <a:path w="4076700" h="1571625">
                  <a:moveTo>
                    <a:pt x="4071937" y="0"/>
                  </a:moveTo>
                  <a:lnTo>
                    <a:pt x="4071937" y="1566862"/>
                  </a:lnTo>
                </a:path>
                <a:path w="4076700" h="1571625">
                  <a:moveTo>
                    <a:pt x="4076700" y="1566862"/>
                  </a:moveTo>
                  <a:lnTo>
                    <a:pt x="4762" y="1566862"/>
                  </a:lnTo>
                </a:path>
                <a:path w="4076700" h="1571625">
                  <a:moveTo>
                    <a:pt x="4762" y="1571625"/>
                  </a:moveTo>
                  <a:lnTo>
                    <a:pt x="4762" y="4762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Image 120" descr="Graphical user interface, application&#10;&#10;AI-generated content may be incorrect.">
              <a:extLst>
                <a:ext uri="{FF2B5EF4-FFF2-40B4-BE49-F238E27FC236}">
                  <a16:creationId xmlns:a16="http://schemas.microsoft.com/office/drawing/2014/main" id="{E58C49D6-5CD6-CA29-6936-AC5B379E93F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50" y="183182"/>
              <a:ext cx="2714625" cy="790575"/>
            </a:xfrm>
            <a:prstGeom prst="rect">
              <a:avLst/>
            </a:prstGeom>
          </p:spPr>
        </p:pic>
        <p:sp>
          <p:nvSpPr>
            <p:cNvPr id="10" name="Graphic 121">
              <a:extLst>
                <a:ext uri="{FF2B5EF4-FFF2-40B4-BE49-F238E27FC236}">
                  <a16:creationId xmlns:a16="http://schemas.microsoft.com/office/drawing/2014/main" id="{B05A03CB-A7A6-2FC0-57E9-54A87F13B746}"/>
                </a:ext>
              </a:extLst>
            </p:cNvPr>
            <p:cNvSpPr/>
            <p:nvPr/>
          </p:nvSpPr>
          <p:spPr>
            <a:xfrm>
              <a:off x="1423987" y="178420"/>
              <a:ext cx="2733675" cy="809625"/>
            </a:xfrm>
            <a:custGeom>
              <a:avLst/>
              <a:gdLst/>
              <a:ahLst/>
              <a:cxnLst/>
              <a:rect l="l" t="t" r="r" b="b"/>
              <a:pathLst>
                <a:path w="2733675" h="809625">
                  <a:moveTo>
                    <a:pt x="0" y="4762"/>
                  </a:moveTo>
                  <a:lnTo>
                    <a:pt x="2728912" y="4762"/>
                  </a:lnTo>
                </a:path>
                <a:path w="2733675" h="809625">
                  <a:moveTo>
                    <a:pt x="2728912" y="0"/>
                  </a:moveTo>
                  <a:lnTo>
                    <a:pt x="2728912" y="804862"/>
                  </a:lnTo>
                </a:path>
                <a:path w="2733675" h="809625">
                  <a:moveTo>
                    <a:pt x="2733675" y="804862"/>
                  </a:moveTo>
                  <a:lnTo>
                    <a:pt x="4762" y="804862"/>
                  </a:lnTo>
                </a:path>
                <a:path w="2733675" h="809625">
                  <a:moveTo>
                    <a:pt x="4762" y="809625"/>
                  </a:moveTo>
                  <a:lnTo>
                    <a:pt x="4762" y="4762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2050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832B3-C273-FB7C-87EA-802FA6292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D97359-EA51-F46F-AB4C-3AAC0FAF1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and Submit</a:t>
            </a:r>
          </a:p>
        </p:txBody>
      </p:sp>
    </p:spTree>
    <p:extLst>
      <p:ext uri="{BB962C8B-B14F-4D97-AF65-F5344CB8AC3E}">
        <p14:creationId xmlns:p14="http://schemas.microsoft.com/office/powerpoint/2010/main" val="192702914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3864-8E48-7929-899E-1C785B66D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EEBBFF-CD1D-DDDD-CA5F-403577B6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 anchor="ctr">
            <a:normAutofit/>
          </a:bodyPr>
          <a:lstStyle/>
          <a:p>
            <a:r>
              <a:rPr lang="en-US" dirty="0"/>
              <a:t>Review and Submit</a:t>
            </a:r>
          </a:p>
        </p:txBody>
      </p:sp>
      <p:pic>
        <p:nvPicPr>
          <p:cNvPr id="3" name="Picture 2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24C6B494-1A0A-8866-EEA8-ED86011B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" y="2252045"/>
            <a:ext cx="4592994" cy="2353909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CDB38C-2B5D-486C-7A81-CDF309A0FB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All sections show </a:t>
            </a:r>
            <a:r>
              <a:rPr lang="en-US" b="1" dirty="0"/>
              <a:t>green</a:t>
            </a:r>
            <a:r>
              <a:rPr lang="en-US" dirty="0"/>
              <a:t> checkmarks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Review all information for accuracy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Confirm all attachments uploaded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Team members have appropriate access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Compete </a:t>
            </a:r>
            <a:r>
              <a:rPr lang="en-US" b="1" dirty="0"/>
              <a:t>Attestation</a:t>
            </a:r>
            <a:r>
              <a:rPr lang="en-US" dirty="0"/>
              <a:t> to submit application</a:t>
            </a:r>
          </a:p>
        </p:txBody>
      </p:sp>
    </p:spTree>
    <p:extLst>
      <p:ext uri="{BB962C8B-B14F-4D97-AF65-F5344CB8AC3E}">
        <p14:creationId xmlns:p14="http://schemas.microsoft.com/office/powerpoint/2010/main" val="616157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9CDF-2A54-4C9C-4DA9-501662B5C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6EE7AE-FA67-60A2-C167-7159FDBBE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 and Q&amp;A</a:t>
            </a:r>
          </a:p>
        </p:txBody>
      </p:sp>
    </p:spTree>
    <p:extLst>
      <p:ext uri="{BB962C8B-B14F-4D97-AF65-F5344CB8AC3E}">
        <p14:creationId xmlns:p14="http://schemas.microsoft.com/office/powerpoint/2010/main" val="6548306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Begin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Portal URL: </a:t>
            </a:r>
            <a:r>
              <a:rPr lang="en-US" dirty="0">
                <a:hlinkClick r:id="rId2"/>
              </a:rPr>
              <a:t>https://tngrants.my.site.com/OCJPGrants</a:t>
            </a:r>
            <a:r>
              <a:rPr lang="en-US" dirty="0"/>
              <a:t> </a:t>
            </a:r>
          </a:p>
          <a:p>
            <a:r>
              <a:rPr lang="en-US" dirty="0"/>
              <a:t>Have your account information ready</a:t>
            </a:r>
          </a:p>
          <a:p>
            <a:r>
              <a:rPr lang="en-US" dirty="0"/>
              <a:t>Know which agency you’re applying for</a:t>
            </a:r>
          </a:p>
          <a:p>
            <a:r>
              <a:rPr lang="en-US" dirty="0"/>
              <a:t>Identify team members and roles</a:t>
            </a:r>
          </a:p>
        </p:txBody>
      </p:sp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Solicitations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93804"/>
            <a:ext cx="4800600" cy="4958462"/>
          </a:xfrm>
        </p:spPr>
        <p:txBody>
          <a:bodyPr/>
          <a:lstStyle/>
          <a:p>
            <a:r>
              <a:rPr lang="en-US" dirty="0"/>
              <a:t>Log into the portal</a:t>
            </a:r>
          </a:p>
          <a:p>
            <a:r>
              <a:rPr lang="en-US" dirty="0"/>
              <a:t>Select “Solicitations” on homepage</a:t>
            </a:r>
          </a:p>
          <a:p>
            <a:r>
              <a:rPr lang="en-US" dirty="0"/>
              <a:t>Choose the solicitation you wish to apply for</a:t>
            </a:r>
          </a:p>
          <a:p>
            <a:r>
              <a:rPr lang="en-US" dirty="0"/>
              <a:t>Click “More Information” to review</a:t>
            </a:r>
          </a:p>
          <a:p>
            <a:r>
              <a:rPr lang="en-US" dirty="0"/>
              <a:t>Click “Apply Now”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0E8E9-F4F3-038B-A90F-211A84C5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981" y="1371600"/>
            <a:ext cx="381761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3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63A5B-49C8-5101-41BA-61E437B25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848975-86DA-9DA9-52BE-36737AF9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Application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43A6F-5889-FB9C-67C3-BE759C639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4"/>
            <a:ext cx="3886200" cy="429259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Pink Icon </a:t>
            </a:r>
            <a:r>
              <a:rPr lang="en-US" dirty="0"/>
              <a:t>= Section Incomplete</a:t>
            </a:r>
          </a:p>
          <a:p>
            <a:r>
              <a:rPr lang="en-US" b="1" dirty="0"/>
              <a:t>Green Check </a:t>
            </a:r>
            <a:r>
              <a:rPr lang="en-US" dirty="0"/>
              <a:t>= Section Complete</a:t>
            </a:r>
          </a:p>
          <a:p>
            <a:r>
              <a:rPr lang="en-US" b="1" dirty="0"/>
              <a:t>Save Section</a:t>
            </a:r>
            <a:r>
              <a:rPr lang="en-US" dirty="0"/>
              <a:t>: Advances to next section (all required fields complete)</a:t>
            </a:r>
          </a:p>
          <a:p>
            <a:r>
              <a:rPr lang="en-US" b="1" dirty="0"/>
              <a:t>Save For Later: </a:t>
            </a:r>
            <a:r>
              <a:rPr lang="en-US" dirty="0"/>
              <a:t>Saves progress for incomplete sections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150B31-0BCB-89F7-2600-9D6C56E0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67" y="1226872"/>
            <a:ext cx="4669941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5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A29C5-7F36-939A-2168-CFB0935EF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6FCE21-7572-8525-7336-9FCE4766B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7782385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57812-6809-0468-F72C-4448034D4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8D5683-4A9D-A0A4-41D0-5E5B0538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82AB3-3B5F-9230-D0C3-6D31C707B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4"/>
            <a:ext cx="4718804" cy="4958462"/>
          </a:xfrm>
        </p:spPr>
        <p:txBody>
          <a:bodyPr/>
          <a:lstStyle/>
          <a:p>
            <a:r>
              <a:rPr lang="en-US" dirty="0"/>
              <a:t>Review account details (update as needed)</a:t>
            </a:r>
          </a:p>
          <a:p>
            <a:r>
              <a:rPr lang="en-US" dirty="0"/>
              <a:t>Select Agency Type:</a:t>
            </a:r>
          </a:p>
          <a:p>
            <a:pPr lvl="1"/>
            <a:r>
              <a:rPr lang="en-US" dirty="0"/>
              <a:t>Authorizing</a:t>
            </a:r>
          </a:p>
          <a:p>
            <a:pPr lvl="1"/>
            <a:r>
              <a:rPr lang="en-US" dirty="0"/>
              <a:t>Implementing</a:t>
            </a:r>
          </a:p>
          <a:p>
            <a:pPr lvl="1"/>
            <a:r>
              <a:rPr lang="en-US" dirty="0"/>
              <a:t>Both/Neither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704800-6AA0-72C6-2347-D8B62225C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528" y="1303802"/>
            <a:ext cx="3867072" cy="1752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E4CE991-60F1-F564-9C91-1BBE8B8389CE}"/>
              </a:ext>
            </a:extLst>
          </p:cNvPr>
          <p:cNvGrpSpPr>
            <a:grpSpLocks/>
          </p:cNvGrpSpPr>
          <p:nvPr/>
        </p:nvGrpSpPr>
        <p:grpSpPr>
          <a:xfrm>
            <a:off x="5124528" y="3437626"/>
            <a:ext cx="3790872" cy="1379721"/>
            <a:chOff x="0" y="0"/>
            <a:chExt cx="3315016" cy="1009967"/>
          </a:xfrm>
        </p:grpSpPr>
        <p:pic>
          <p:nvPicPr>
            <p:cNvPr id="6" name="Image 26">
              <a:extLst>
                <a:ext uri="{FF2B5EF4-FFF2-40B4-BE49-F238E27FC236}">
                  <a16:creationId xmlns:a16="http://schemas.microsoft.com/office/drawing/2014/main" id="{DEB9D1CD-1925-0BCB-1DBA-57E3927D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54" y="35731"/>
              <a:ext cx="3285220" cy="812394"/>
            </a:xfrm>
            <a:prstGeom prst="rect">
              <a:avLst/>
            </a:prstGeom>
          </p:spPr>
        </p:pic>
        <p:sp>
          <p:nvSpPr>
            <p:cNvPr id="7" name="Graphic 27">
              <a:extLst>
                <a:ext uri="{FF2B5EF4-FFF2-40B4-BE49-F238E27FC236}">
                  <a16:creationId xmlns:a16="http://schemas.microsoft.com/office/drawing/2014/main" id="{4AF267D2-5A66-42CE-32C0-3C752C4A1957}"/>
                </a:ext>
              </a:extLst>
            </p:cNvPr>
            <p:cNvSpPr/>
            <p:nvPr/>
          </p:nvSpPr>
          <p:spPr>
            <a:xfrm>
              <a:off x="0" y="4762"/>
              <a:ext cx="3310254" cy="1270"/>
            </a:xfrm>
            <a:custGeom>
              <a:avLst/>
              <a:gdLst/>
              <a:ahLst/>
              <a:cxnLst/>
              <a:rect l="l" t="t" r="r" b="b"/>
              <a:pathLst>
                <a:path w="3310254">
                  <a:moveTo>
                    <a:pt x="0" y="0"/>
                  </a:moveTo>
                  <a:lnTo>
                    <a:pt x="3309937" y="0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28">
              <a:extLst>
                <a:ext uri="{FF2B5EF4-FFF2-40B4-BE49-F238E27FC236}">
                  <a16:creationId xmlns:a16="http://schemas.microsoft.com/office/drawing/2014/main" id="{FBB7BBEB-C54E-CD53-6A57-0025EF89CE13}"/>
                </a:ext>
              </a:extLst>
            </p:cNvPr>
            <p:cNvSpPr/>
            <p:nvPr/>
          </p:nvSpPr>
          <p:spPr>
            <a:xfrm>
              <a:off x="3309937" y="0"/>
              <a:ext cx="1270" cy="1005205"/>
            </a:xfrm>
            <a:custGeom>
              <a:avLst/>
              <a:gdLst/>
              <a:ahLst/>
              <a:cxnLst/>
              <a:rect l="l" t="t" r="r" b="b"/>
              <a:pathLst>
                <a:path h="1005205">
                  <a:moveTo>
                    <a:pt x="0" y="0"/>
                  </a:moveTo>
                  <a:lnTo>
                    <a:pt x="0" y="1004887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Graphic 29">
              <a:extLst>
                <a:ext uri="{FF2B5EF4-FFF2-40B4-BE49-F238E27FC236}">
                  <a16:creationId xmlns:a16="http://schemas.microsoft.com/office/drawing/2014/main" id="{3E099AC6-BCF3-E747-07C6-F01CF80F57A4}"/>
                </a:ext>
              </a:extLst>
            </p:cNvPr>
            <p:cNvSpPr/>
            <p:nvPr/>
          </p:nvSpPr>
          <p:spPr>
            <a:xfrm>
              <a:off x="4762" y="1004887"/>
              <a:ext cx="3310254" cy="1270"/>
            </a:xfrm>
            <a:custGeom>
              <a:avLst/>
              <a:gdLst/>
              <a:ahLst/>
              <a:cxnLst/>
              <a:rect l="l" t="t" r="r" b="b"/>
              <a:pathLst>
                <a:path w="3310254">
                  <a:moveTo>
                    <a:pt x="330993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Graphic 30">
              <a:extLst>
                <a:ext uri="{FF2B5EF4-FFF2-40B4-BE49-F238E27FC236}">
                  <a16:creationId xmlns:a16="http://schemas.microsoft.com/office/drawing/2014/main" id="{D6EC19E2-6ABF-CE02-2EB1-36F64A6B7AEE}"/>
                </a:ext>
              </a:extLst>
            </p:cNvPr>
            <p:cNvSpPr/>
            <p:nvPr/>
          </p:nvSpPr>
          <p:spPr>
            <a:xfrm>
              <a:off x="4762" y="4762"/>
              <a:ext cx="1270" cy="1005205"/>
            </a:xfrm>
            <a:custGeom>
              <a:avLst/>
              <a:gdLst/>
              <a:ahLst/>
              <a:cxnLst/>
              <a:rect l="l" t="t" r="r" b="b"/>
              <a:pathLst>
                <a:path h="1005205">
                  <a:moveTo>
                    <a:pt x="0" y="10048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0869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6063D-7730-786B-226C-FF19FCCAE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574AA0-A10C-23D9-8AB0-5CA83C9C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C923A-43B1-0A53-63CC-587AEF65E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4"/>
            <a:ext cx="3498475" cy="4958462"/>
          </a:xfrm>
        </p:spPr>
        <p:txBody>
          <a:bodyPr/>
          <a:lstStyle/>
          <a:p>
            <a:r>
              <a:rPr lang="en-US" dirty="0"/>
              <a:t>Add Personnel (must be unique):</a:t>
            </a:r>
          </a:p>
          <a:p>
            <a:pPr lvl="1"/>
            <a:r>
              <a:rPr lang="en-US" dirty="0"/>
              <a:t>Authorizing Official</a:t>
            </a:r>
          </a:p>
          <a:p>
            <a:pPr lvl="1"/>
            <a:r>
              <a:rPr lang="en-US" dirty="0"/>
              <a:t>Fiscal Director</a:t>
            </a:r>
          </a:p>
          <a:p>
            <a:pPr lvl="1"/>
            <a:r>
              <a:rPr lang="en-US" dirty="0"/>
              <a:t>Project Director</a:t>
            </a:r>
          </a:p>
          <a:p>
            <a:r>
              <a:rPr lang="en-US" dirty="0"/>
              <a:t>First name</a:t>
            </a:r>
          </a:p>
          <a:p>
            <a:r>
              <a:rPr lang="en-US" dirty="0"/>
              <a:t>Last Name</a:t>
            </a:r>
          </a:p>
          <a:p>
            <a:r>
              <a:rPr lang="en-US" dirty="0"/>
              <a:t>Role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Phone </a:t>
            </a:r>
          </a:p>
          <a:p>
            <a:r>
              <a:rPr lang="en-US" dirty="0"/>
              <a:t>Add To Application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9BA51F-3ED7-086F-CE07-DB0D4DFE7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075" y="1447800"/>
            <a:ext cx="5342317" cy="29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8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B8774-77BB-2425-39FE-F40595827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7273B4-2E27-F66E-E658-251E93B1B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Problems and Needs</a:t>
            </a:r>
          </a:p>
        </p:txBody>
      </p:sp>
    </p:spTree>
    <p:extLst>
      <p:ext uri="{BB962C8B-B14F-4D97-AF65-F5344CB8AC3E}">
        <p14:creationId xmlns:p14="http://schemas.microsoft.com/office/powerpoint/2010/main" val="37515294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37727-b2fe-4835-847e-8742dd9a769e" xsi:nil="true"/>
    <lcf76f155ced4ddcb4097134ff3c332f xmlns="5f860857-94fe-43ab-97a2-ef6e33ea38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EBD33C51CC343B8610357F641A3A3" ma:contentTypeVersion="17" ma:contentTypeDescription="Create a new document." ma:contentTypeScope="" ma:versionID="8f56cf5e5937ee417bb689940aa0b351">
  <xsd:schema xmlns:xsd="http://www.w3.org/2001/XMLSchema" xmlns:xs="http://www.w3.org/2001/XMLSchema" xmlns:p="http://schemas.microsoft.com/office/2006/metadata/properties" xmlns:ns2="5f860857-94fe-43ab-97a2-ef6e33ea38ad" xmlns:ns3="c1737727-b2fe-4835-847e-8742dd9a769e" targetNamespace="http://schemas.microsoft.com/office/2006/metadata/properties" ma:root="true" ma:fieldsID="c4b196255104b4916963f00d0abb5573" ns2:_="" ns3:_="">
    <xsd:import namespace="5f860857-94fe-43ab-97a2-ef6e33ea38ad"/>
    <xsd:import namespace="c1737727-b2fe-4835-847e-8742dd9a76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60857-94fe-43ab-97a2-ef6e33ea38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37727-b2fe-4835-847e-8742dd9a76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b3df0ac-2eb8-444a-907d-258d7277e078}" ma:internalName="TaxCatchAll" ma:showField="CatchAllData" ma:web="c1737727-b2fe-4835-847e-8742dd9a76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3CDDF1-445E-444E-A833-2EB82558CD0B}">
  <ds:schemaRefs>
    <ds:schemaRef ds:uri="http://schemas.microsoft.com/office/2006/metadata/properties"/>
    <ds:schemaRef ds:uri="http://schemas.microsoft.com/office/infopath/2007/PartnerControls"/>
    <ds:schemaRef ds:uri="c1737727-b2fe-4835-847e-8742dd9a769e"/>
    <ds:schemaRef ds:uri="5f860857-94fe-43ab-97a2-ef6e33ea38ad"/>
  </ds:schemaRefs>
</ds:datastoreItem>
</file>

<file path=customXml/itemProps2.xml><?xml version="1.0" encoding="utf-8"?>
<ds:datastoreItem xmlns:ds="http://schemas.openxmlformats.org/officeDocument/2006/customXml" ds:itemID="{A9210C7A-6969-4E0A-80DF-0C4E515AD1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54D0DB-2BD4-470D-9650-93DB0438DA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461</Words>
  <Application>Microsoft Office PowerPoint</Application>
  <PresentationFormat>On-screen Show (4:3)</PresentationFormat>
  <Paragraphs>107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PowerPoint B</vt:lpstr>
      <vt:lpstr>Office of Criminal Justice Programs</vt:lpstr>
      <vt:lpstr>Intro to Application</vt:lpstr>
      <vt:lpstr>Before You Begin</vt:lpstr>
      <vt:lpstr>Finding Solicitations</vt:lpstr>
      <vt:lpstr>Understanding Application Interface</vt:lpstr>
      <vt:lpstr>General Information</vt:lpstr>
      <vt:lpstr>General Information</vt:lpstr>
      <vt:lpstr>Personnel</vt:lpstr>
      <vt:lpstr>Problems and Needs</vt:lpstr>
      <vt:lpstr>Problems and Needs</vt:lpstr>
      <vt:lpstr>Scope of Services</vt:lpstr>
      <vt:lpstr>Scope Configurator – Build Project Structure</vt:lpstr>
      <vt:lpstr>Goals</vt:lpstr>
      <vt:lpstr>Objectives</vt:lpstr>
      <vt:lpstr>Activities</vt:lpstr>
      <vt:lpstr>Outputs and Inputs</vt:lpstr>
      <vt:lpstr>Outputs</vt:lpstr>
      <vt:lpstr>Inputs</vt:lpstr>
      <vt:lpstr>Outcomes</vt:lpstr>
      <vt:lpstr>Budget</vt:lpstr>
      <vt:lpstr>Budget</vt:lpstr>
      <vt:lpstr>Training &amp; Equipment</vt:lpstr>
      <vt:lpstr>Training</vt:lpstr>
      <vt:lpstr>Equipment</vt:lpstr>
      <vt:lpstr>Upload Files</vt:lpstr>
      <vt:lpstr>Upload Files</vt:lpstr>
      <vt:lpstr>Review and Submit</vt:lpstr>
      <vt:lpstr>Review and Submit</vt:lpstr>
      <vt:lpstr>Demo and Q&amp;A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Brandon X. Norfleet</cp:lastModifiedBy>
  <cp:revision>43</cp:revision>
  <dcterms:created xsi:type="dcterms:W3CDTF">2015-04-23T14:24:52Z</dcterms:created>
  <dcterms:modified xsi:type="dcterms:W3CDTF">2025-12-10T15:29:35Z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0x0101008E0EBD33C51CC343B8610357F641A3A3</vt:lpwstr>
  </property>
  <property fmtid="{D5CDD505-2E9C-101B-9397-08002B2CF9AE}" pid="3" name="MediaServiceImageTags">
    <vt:lpwstr/>
  </property>
</Properties>
</file>