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49"/>
  </p:notesMasterIdLst>
  <p:handoutMasterIdLst>
    <p:handoutMasterId r:id="rId50"/>
  </p:handoutMasterIdLst>
  <p:sldIdLst>
    <p:sldId id="713" r:id="rId2"/>
    <p:sldId id="652" r:id="rId3"/>
    <p:sldId id="909" r:id="rId4"/>
    <p:sldId id="849" r:id="rId5"/>
    <p:sldId id="705" r:id="rId6"/>
    <p:sldId id="851" r:id="rId7"/>
    <p:sldId id="780" r:id="rId8"/>
    <p:sldId id="735" r:id="rId9"/>
    <p:sldId id="664" r:id="rId10"/>
    <p:sldId id="658" r:id="rId11"/>
    <p:sldId id="822" r:id="rId12"/>
    <p:sldId id="721" r:id="rId13"/>
    <p:sldId id="738" r:id="rId14"/>
    <p:sldId id="719" r:id="rId15"/>
    <p:sldId id="828" r:id="rId16"/>
    <p:sldId id="714" r:id="rId17"/>
    <p:sldId id="662" r:id="rId18"/>
    <p:sldId id="906" r:id="rId19"/>
    <p:sldId id="905" r:id="rId20"/>
    <p:sldId id="743" r:id="rId21"/>
    <p:sldId id="829" r:id="rId22"/>
    <p:sldId id="741" r:id="rId23"/>
    <p:sldId id="908" r:id="rId24"/>
    <p:sldId id="673" r:id="rId25"/>
    <p:sldId id="744" r:id="rId26"/>
    <p:sldId id="832" r:id="rId27"/>
    <p:sldId id="901" r:id="rId28"/>
    <p:sldId id="858" r:id="rId29"/>
    <p:sldId id="885" r:id="rId30"/>
    <p:sldId id="723" r:id="rId31"/>
    <p:sldId id="860" r:id="rId32"/>
    <p:sldId id="862" r:id="rId33"/>
    <p:sldId id="863" r:id="rId34"/>
    <p:sldId id="868" r:id="rId35"/>
    <p:sldId id="869" r:id="rId36"/>
    <p:sldId id="894" r:id="rId37"/>
    <p:sldId id="898" r:id="rId38"/>
    <p:sldId id="893" r:id="rId39"/>
    <p:sldId id="886" r:id="rId40"/>
    <p:sldId id="760" r:id="rId41"/>
    <p:sldId id="843" r:id="rId42"/>
    <p:sldId id="875" r:id="rId43"/>
    <p:sldId id="874" r:id="rId44"/>
    <p:sldId id="892" r:id="rId45"/>
    <p:sldId id="904" r:id="rId46"/>
    <p:sldId id="910" r:id="rId47"/>
    <p:sldId id="890" r:id="rId48"/>
  </p:sldIdLst>
  <p:sldSz cx="9144000" cy="6858000" type="screen4x3"/>
  <p:notesSz cx="9363075" cy="7077075"/>
  <p:defaultTextStyle>
    <a:defPPr>
      <a:defRPr lang="en-US"/>
    </a:defPPr>
    <a:lvl1pPr algn="ctr" rtl="0" fontAlgn="base">
      <a:spcBef>
        <a:spcPct val="0"/>
      </a:spcBef>
      <a:spcAft>
        <a:spcPct val="0"/>
      </a:spcAft>
      <a:defRPr b="1" i="1" kern="1200">
        <a:solidFill>
          <a:schemeClr val="tx1"/>
        </a:solidFill>
        <a:latin typeface="Arial" charset="0"/>
        <a:ea typeface="+mn-ea"/>
        <a:cs typeface="+mn-cs"/>
      </a:defRPr>
    </a:lvl1pPr>
    <a:lvl2pPr marL="457200" algn="ctr" rtl="0" fontAlgn="base">
      <a:spcBef>
        <a:spcPct val="0"/>
      </a:spcBef>
      <a:spcAft>
        <a:spcPct val="0"/>
      </a:spcAft>
      <a:defRPr b="1" i="1" kern="1200">
        <a:solidFill>
          <a:schemeClr val="tx1"/>
        </a:solidFill>
        <a:latin typeface="Arial" charset="0"/>
        <a:ea typeface="+mn-ea"/>
        <a:cs typeface="+mn-cs"/>
      </a:defRPr>
    </a:lvl2pPr>
    <a:lvl3pPr marL="914400" algn="ctr" rtl="0" fontAlgn="base">
      <a:spcBef>
        <a:spcPct val="0"/>
      </a:spcBef>
      <a:spcAft>
        <a:spcPct val="0"/>
      </a:spcAft>
      <a:defRPr b="1" i="1" kern="1200">
        <a:solidFill>
          <a:schemeClr val="tx1"/>
        </a:solidFill>
        <a:latin typeface="Arial" charset="0"/>
        <a:ea typeface="+mn-ea"/>
        <a:cs typeface="+mn-cs"/>
      </a:defRPr>
    </a:lvl3pPr>
    <a:lvl4pPr marL="1371600" algn="ctr" rtl="0" fontAlgn="base">
      <a:spcBef>
        <a:spcPct val="0"/>
      </a:spcBef>
      <a:spcAft>
        <a:spcPct val="0"/>
      </a:spcAft>
      <a:defRPr b="1" i="1" kern="1200">
        <a:solidFill>
          <a:schemeClr val="tx1"/>
        </a:solidFill>
        <a:latin typeface="Arial" charset="0"/>
        <a:ea typeface="+mn-ea"/>
        <a:cs typeface="+mn-cs"/>
      </a:defRPr>
    </a:lvl4pPr>
    <a:lvl5pPr marL="1828800" algn="ctr" rtl="0" fontAlgn="base">
      <a:spcBef>
        <a:spcPct val="0"/>
      </a:spcBef>
      <a:spcAft>
        <a:spcPct val="0"/>
      </a:spcAft>
      <a:defRPr b="1" i="1" kern="1200">
        <a:solidFill>
          <a:schemeClr val="tx1"/>
        </a:solidFill>
        <a:latin typeface="Arial" charset="0"/>
        <a:ea typeface="+mn-ea"/>
        <a:cs typeface="+mn-cs"/>
      </a:defRPr>
    </a:lvl5pPr>
    <a:lvl6pPr marL="2286000" algn="l" defTabSz="914400" rtl="0" eaLnBrk="1" latinLnBrk="0" hangingPunct="1">
      <a:defRPr b="1" i="1" kern="1200">
        <a:solidFill>
          <a:schemeClr val="tx1"/>
        </a:solidFill>
        <a:latin typeface="Arial" charset="0"/>
        <a:ea typeface="+mn-ea"/>
        <a:cs typeface="+mn-cs"/>
      </a:defRPr>
    </a:lvl6pPr>
    <a:lvl7pPr marL="2743200" algn="l" defTabSz="914400" rtl="0" eaLnBrk="1" latinLnBrk="0" hangingPunct="1">
      <a:defRPr b="1" i="1" kern="1200">
        <a:solidFill>
          <a:schemeClr val="tx1"/>
        </a:solidFill>
        <a:latin typeface="Arial" charset="0"/>
        <a:ea typeface="+mn-ea"/>
        <a:cs typeface="+mn-cs"/>
      </a:defRPr>
    </a:lvl7pPr>
    <a:lvl8pPr marL="3200400" algn="l" defTabSz="914400" rtl="0" eaLnBrk="1" latinLnBrk="0" hangingPunct="1">
      <a:defRPr b="1" i="1" kern="1200">
        <a:solidFill>
          <a:schemeClr val="tx1"/>
        </a:solidFill>
        <a:latin typeface="Arial" charset="0"/>
        <a:ea typeface="+mn-ea"/>
        <a:cs typeface="+mn-cs"/>
      </a:defRPr>
    </a:lvl8pPr>
    <a:lvl9pPr marL="3657600" algn="l" defTabSz="914400" rtl="0" eaLnBrk="1" latinLnBrk="0" hangingPunct="1">
      <a:defRPr b="1" i="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2">
          <p15:clr>
            <a:srgbClr val="A4A3A4"/>
          </p15:clr>
        </p15:guide>
        <p15:guide id="2" pos="294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1F1F"/>
    <a:srgbClr val="FFFF66"/>
    <a:srgbClr val="006E3C"/>
    <a:srgbClr val="006236"/>
    <a:srgbClr val="006638"/>
    <a:srgbClr val="E80000"/>
    <a:srgbClr val="006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8" autoAdjust="0"/>
    <p:restoredTop sz="96774" autoAdjust="0"/>
  </p:normalViewPr>
  <p:slideViewPr>
    <p:cSldViewPr>
      <p:cViewPr varScale="1">
        <p:scale>
          <a:sx n="68" d="100"/>
          <a:sy n="68" d="100"/>
        </p:scale>
        <p:origin x="1290" y="72"/>
      </p:cViewPr>
      <p:guideLst>
        <p:guide orient="horz" pos="2160"/>
        <p:guide pos="2880"/>
      </p:guideLst>
    </p:cSldViewPr>
  </p:slideViewPr>
  <p:outlineViewPr>
    <p:cViewPr>
      <p:scale>
        <a:sx n="33" d="100"/>
        <a:sy n="33" d="100"/>
      </p:scale>
      <p:origin x="0" y="39798"/>
    </p:cViewPr>
  </p:outlineViewPr>
  <p:notesTextViewPr>
    <p:cViewPr>
      <p:scale>
        <a:sx n="75" d="100"/>
        <a:sy n="75" d="100"/>
      </p:scale>
      <p:origin x="0" y="0"/>
    </p:cViewPr>
  </p:notesTextViewPr>
  <p:sorterViewPr>
    <p:cViewPr>
      <p:scale>
        <a:sx n="66" d="100"/>
        <a:sy n="66" d="100"/>
      </p:scale>
      <p:origin x="0" y="0"/>
    </p:cViewPr>
  </p:sorterViewPr>
  <p:notesViewPr>
    <p:cSldViewPr>
      <p:cViewPr varScale="1">
        <p:scale>
          <a:sx n="78" d="100"/>
          <a:sy n="78" d="100"/>
        </p:scale>
        <p:origin x="-691" y="-72"/>
      </p:cViewPr>
      <p:guideLst>
        <p:guide orient="horz" pos="2232"/>
        <p:guide pos="294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5" y="0"/>
            <a:ext cx="4055166" cy="353854"/>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l" defTabSz="944092">
              <a:defRPr sz="1200" b="0" i="0">
                <a:latin typeface="Times New Roman" pitchFamily="18" charset="0"/>
              </a:defRPr>
            </a:lvl1pPr>
          </a:lstStyle>
          <a:p>
            <a:pPr>
              <a:defRPr/>
            </a:pPr>
            <a:endParaRPr lang="en-US" dirty="0"/>
          </a:p>
        </p:txBody>
      </p:sp>
      <p:sp>
        <p:nvSpPr>
          <p:cNvPr id="122883" name="Rectangle 3"/>
          <p:cNvSpPr>
            <a:spLocks noGrp="1" noChangeArrowheads="1"/>
          </p:cNvSpPr>
          <p:nvPr>
            <p:ph type="dt" sz="quarter" idx="1"/>
          </p:nvPr>
        </p:nvSpPr>
        <p:spPr bwMode="auto">
          <a:xfrm>
            <a:off x="5307915" y="0"/>
            <a:ext cx="4055165" cy="353854"/>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4092">
              <a:defRPr sz="1200" b="0" i="0">
                <a:latin typeface="Times New Roman" pitchFamily="18" charset="0"/>
              </a:defRPr>
            </a:lvl1pPr>
          </a:lstStyle>
          <a:p>
            <a:pPr>
              <a:defRPr/>
            </a:pPr>
            <a:endParaRPr lang="en-US" dirty="0"/>
          </a:p>
        </p:txBody>
      </p:sp>
      <p:sp>
        <p:nvSpPr>
          <p:cNvPr id="122884" name="Rectangle 4"/>
          <p:cNvSpPr>
            <a:spLocks noGrp="1" noChangeArrowheads="1"/>
          </p:cNvSpPr>
          <p:nvPr>
            <p:ph type="ftr" sz="quarter" idx="2"/>
          </p:nvPr>
        </p:nvSpPr>
        <p:spPr bwMode="auto">
          <a:xfrm>
            <a:off x="5" y="6723221"/>
            <a:ext cx="4055166" cy="353854"/>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l" defTabSz="944092">
              <a:defRPr sz="1200" b="0" i="0">
                <a:latin typeface="Times New Roman" pitchFamily="18" charset="0"/>
              </a:defRPr>
            </a:lvl1pPr>
          </a:lstStyle>
          <a:p>
            <a:pPr>
              <a:defRPr/>
            </a:pPr>
            <a:endParaRPr lang="en-US" dirty="0"/>
          </a:p>
        </p:txBody>
      </p:sp>
      <p:sp>
        <p:nvSpPr>
          <p:cNvPr id="122885" name="Rectangle 5"/>
          <p:cNvSpPr>
            <a:spLocks noGrp="1" noChangeArrowheads="1"/>
          </p:cNvSpPr>
          <p:nvPr>
            <p:ph type="sldNum" sz="quarter" idx="3"/>
          </p:nvPr>
        </p:nvSpPr>
        <p:spPr bwMode="auto">
          <a:xfrm>
            <a:off x="5307915" y="6723221"/>
            <a:ext cx="4055165" cy="353854"/>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4092">
              <a:defRPr sz="1200" b="0" i="0">
                <a:latin typeface="Times New Roman" pitchFamily="18" charset="0"/>
              </a:defRPr>
            </a:lvl1pPr>
          </a:lstStyle>
          <a:p>
            <a:pPr>
              <a:defRPr/>
            </a:pPr>
            <a:fld id="{4B6F52FD-4F36-4616-82A6-B674EF813D52}" type="slidenum">
              <a:rPr lang="en-US"/>
              <a:pPr>
                <a:defRPr/>
              </a:pPr>
              <a:t>‹#›</a:t>
            </a:fld>
            <a:endParaRPr lang="en-US" dirty="0"/>
          </a:p>
        </p:txBody>
      </p:sp>
    </p:spTree>
    <p:extLst>
      <p:ext uri="{BB962C8B-B14F-4D97-AF65-F5344CB8AC3E}">
        <p14:creationId xmlns:p14="http://schemas.microsoft.com/office/powerpoint/2010/main" val="22659268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5" y="0"/>
            <a:ext cx="4055166" cy="353854"/>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l" defTabSz="944092">
              <a:defRPr sz="1200" b="0" i="0">
                <a:latin typeface="Times New Roman" pitchFamily="18" charset="0"/>
              </a:defRPr>
            </a:lvl1pPr>
          </a:lstStyle>
          <a:p>
            <a:pPr>
              <a:defRPr/>
            </a:pPr>
            <a:endParaRPr lang="en-US" dirty="0"/>
          </a:p>
        </p:txBody>
      </p:sp>
      <p:sp>
        <p:nvSpPr>
          <p:cNvPr id="103427" name="Rectangle 3"/>
          <p:cNvSpPr>
            <a:spLocks noGrp="1" noChangeArrowheads="1"/>
          </p:cNvSpPr>
          <p:nvPr>
            <p:ph type="dt" idx="1"/>
          </p:nvPr>
        </p:nvSpPr>
        <p:spPr bwMode="auto">
          <a:xfrm>
            <a:off x="5307915" y="0"/>
            <a:ext cx="4055165" cy="353854"/>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4092">
              <a:defRPr sz="1200" b="0" i="0">
                <a:latin typeface="Times New Roman" pitchFamily="18" charset="0"/>
              </a:defRPr>
            </a:lvl1pPr>
          </a:lstStyle>
          <a:p>
            <a:pPr>
              <a:defRPr/>
            </a:pPr>
            <a:endParaRPr lang="en-US" dirty="0"/>
          </a:p>
        </p:txBody>
      </p:sp>
      <p:sp>
        <p:nvSpPr>
          <p:cNvPr id="139268" name="Rectangle 4"/>
          <p:cNvSpPr>
            <a:spLocks noGrp="1" noRot="1" noChangeAspect="1" noChangeArrowheads="1" noTextEdit="1"/>
          </p:cNvSpPr>
          <p:nvPr>
            <p:ph type="sldImg" idx="2"/>
          </p:nvPr>
        </p:nvSpPr>
        <p:spPr bwMode="auto">
          <a:xfrm>
            <a:off x="2916238" y="533400"/>
            <a:ext cx="3536950" cy="2652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9" name="Rectangle 5"/>
          <p:cNvSpPr>
            <a:spLocks noGrp="1" noChangeArrowheads="1"/>
          </p:cNvSpPr>
          <p:nvPr>
            <p:ph type="body" sz="quarter" idx="3"/>
          </p:nvPr>
        </p:nvSpPr>
        <p:spPr bwMode="auto">
          <a:xfrm>
            <a:off x="1246250" y="3362840"/>
            <a:ext cx="6870590" cy="3179769"/>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430" name="Rectangle 6"/>
          <p:cNvSpPr>
            <a:spLocks noGrp="1" noChangeArrowheads="1"/>
          </p:cNvSpPr>
          <p:nvPr>
            <p:ph type="ftr" sz="quarter" idx="4"/>
          </p:nvPr>
        </p:nvSpPr>
        <p:spPr bwMode="auto">
          <a:xfrm>
            <a:off x="5" y="6723221"/>
            <a:ext cx="4055166" cy="353854"/>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l" defTabSz="944092">
              <a:defRPr sz="1200" b="0" i="0">
                <a:latin typeface="Times New Roman" pitchFamily="18" charset="0"/>
              </a:defRPr>
            </a:lvl1pPr>
          </a:lstStyle>
          <a:p>
            <a:pPr>
              <a:defRPr/>
            </a:pPr>
            <a:endParaRPr lang="en-US" dirty="0"/>
          </a:p>
        </p:txBody>
      </p:sp>
      <p:sp>
        <p:nvSpPr>
          <p:cNvPr id="103431" name="Rectangle 7"/>
          <p:cNvSpPr>
            <a:spLocks noGrp="1" noChangeArrowheads="1"/>
          </p:cNvSpPr>
          <p:nvPr>
            <p:ph type="sldNum" sz="quarter" idx="5"/>
          </p:nvPr>
        </p:nvSpPr>
        <p:spPr bwMode="auto">
          <a:xfrm>
            <a:off x="5307915" y="6723221"/>
            <a:ext cx="4055165" cy="353854"/>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4092">
              <a:defRPr sz="1200" b="0" i="0">
                <a:latin typeface="Times New Roman" pitchFamily="18" charset="0"/>
              </a:defRPr>
            </a:lvl1pPr>
          </a:lstStyle>
          <a:p>
            <a:pPr>
              <a:defRPr/>
            </a:pPr>
            <a:fld id="{715669AF-4515-4443-9DCD-54EDB7B39878}" type="slidenum">
              <a:rPr lang="en-US"/>
              <a:pPr>
                <a:defRPr/>
              </a:pPr>
              <a:t>‹#›</a:t>
            </a:fld>
            <a:endParaRPr lang="en-US" dirty="0"/>
          </a:p>
        </p:txBody>
      </p:sp>
    </p:spTree>
    <p:extLst>
      <p:ext uri="{BB962C8B-B14F-4D97-AF65-F5344CB8AC3E}">
        <p14:creationId xmlns:p14="http://schemas.microsoft.com/office/powerpoint/2010/main" val="266676101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933" eaLnBrk="0" hangingPunct="0">
              <a:defRPr b="1" i="1">
                <a:solidFill>
                  <a:schemeClr val="tx1"/>
                </a:solidFill>
                <a:latin typeface="Arial" charset="0"/>
              </a:defRPr>
            </a:lvl1pPr>
            <a:lvl2pPr marL="757431" indent="-291320" defTabSz="941933" eaLnBrk="0" hangingPunct="0">
              <a:defRPr b="1" i="1">
                <a:solidFill>
                  <a:schemeClr val="tx1"/>
                </a:solidFill>
                <a:latin typeface="Arial" charset="0"/>
              </a:defRPr>
            </a:lvl2pPr>
            <a:lvl3pPr marL="1165279" indent="-233056" defTabSz="941933" eaLnBrk="0" hangingPunct="0">
              <a:defRPr b="1" i="1">
                <a:solidFill>
                  <a:schemeClr val="tx1"/>
                </a:solidFill>
                <a:latin typeface="Arial" charset="0"/>
              </a:defRPr>
            </a:lvl3pPr>
            <a:lvl4pPr marL="1631390" indent="-233056" defTabSz="941933" eaLnBrk="0" hangingPunct="0">
              <a:defRPr b="1" i="1">
                <a:solidFill>
                  <a:schemeClr val="tx1"/>
                </a:solidFill>
                <a:latin typeface="Arial" charset="0"/>
              </a:defRPr>
            </a:lvl4pPr>
            <a:lvl5pPr marL="2097502" indent="-233056" defTabSz="941933" eaLnBrk="0" hangingPunct="0">
              <a:defRPr b="1" i="1">
                <a:solidFill>
                  <a:schemeClr val="tx1"/>
                </a:solidFill>
                <a:latin typeface="Arial" charset="0"/>
              </a:defRPr>
            </a:lvl5pPr>
            <a:lvl6pPr marL="2563613" indent="-233056" algn="ctr" defTabSz="941933" eaLnBrk="0" fontAlgn="base" hangingPunct="0">
              <a:spcBef>
                <a:spcPct val="0"/>
              </a:spcBef>
              <a:spcAft>
                <a:spcPct val="0"/>
              </a:spcAft>
              <a:defRPr b="1" i="1">
                <a:solidFill>
                  <a:schemeClr val="tx1"/>
                </a:solidFill>
                <a:latin typeface="Arial" charset="0"/>
              </a:defRPr>
            </a:lvl6pPr>
            <a:lvl7pPr marL="3029725" indent="-233056" algn="ctr" defTabSz="941933" eaLnBrk="0" fontAlgn="base" hangingPunct="0">
              <a:spcBef>
                <a:spcPct val="0"/>
              </a:spcBef>
              <a:spcAft>
                <a:spcPct val="0"/>
              </a:spcAft>
              <a:defRPr b="1" i="1">
                <a:solidFill>
                  <a:schemeClr val="tx1"/>
                </a:solidFill>
                <a:latin typeface="Arial" charset="0"/>
              </a:defRPr>
            </a:lvl7pPr>
            <a:lvl8pPr marL="3495837" indent="-233056" algn="ctr" defTabSz="941933" eaLnBrk="0" fontAlgn="base" hangingPunct="0">
              <a:spcBef>
                <a:spcPct val="0"/>
              </a:spcBef>
              <a:spcAft>
                <a:spcPct val="0"/>
              </a:spcAft>
              <a:defRPr b="1" i="1">
                <a:solidFill>
                  <a:schemeClr val="tx1"/>
                </a:solidFill>
                <a:latin typeface="Arial" charset="0"/>
              </a:defRPr>
            </a:lvl8pPr>
            <a:lvl9pPr marL="3961948" indent="-233056" algn="ctr" defTabSz="941933" eaLnBrk="0" fontAlgn="base" hangingPunct="0">
              <a:spcBef>
                <a:spcPct val="0"/>
              </a:spcBef>
              <a:spcAft>
                <a:spcPct val="0"/>
              </a:spcAft>
              <a:defRPr b="1" i="1">
                <a:solidFill>
                  <a:schemeClr val="tx1"/>
                </a:solidFill>
                <a:latin typeface="Arial" charset="0"/>
              </a:defRPr>
            </a:lvl9pPr>
          </a:lstStyle>
          <a:p>
            <a:pPr eaLnBrk="1" hangingPunct="1"/>
            <a:fld id="{45D8058C-FB1A-46E9-BC35-A7D24E6CF929}" type="slidenum">
              <a:rPr lang="en-US" b="0" i="0" smtClean="0">
                <a:latin typeface="Times New Roman" pitchFamily="18" charset="0"/>
              </a:rPr>
              <a:pPr eaLnBrk="1" hangingPunct="1"/>
              <a:t>1</a:t>
            </a:fld>
            <a:endParaRPr lang="en-US" b="0" i="0" dirty="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552" eaLnBrk="0" hangingPunct="0">
              <a:defRPr b="1" i="1">
                <a:solidFill>
                  <a:schemeClr val="tx1"/>
                </a:solidFill>
                <a:latin typeface="Arial" charset="0"/>
              </a:defRPr>
            </a:lvl1pPr>
            <a:lvl2pPr marL="757431" indent="-291320" defTabSz="943552" eaLnBrk="0" hangingPunct="0">
              <a:defRPr b="1" i="1">
                <a:solidFill>
                  <a:schemeClr val="tx1"/>
                </a:solidFill>
                <a:latin typeface="Arial" charset="0"/>
              </a:defRPr>
            </a:lvl2pPr>
            <a:lvl3pPr marL="1165279" indent="-233056" defTabSz="943552" eaLnBrk="0" hangingPunct="0">
              <a:defRPr b="1" i="1">
                <a:solidFill>
                  <a:schemeClr val="tx1"/>
                </a:solidFill>
                <a:latin typeface="Arial" charset="0"/>
              </a:defRPr>
            </a:lvl3pPr>
            <a:lvl4pPr marL="1631390" indent="-233056" defTabSz="943552" eaLnBrk="0" hangingPunct="0">
              <a:defRPr b="1" i="1">
                <a:solidFill>
                  <a:schemeClr val="tx1"/>
                </a:solidFill>
                <a:latin typeface="Arial" charset="0"/>
              </a:defRPr>
            </a:lvl4pPr>
            <a:lvl5pPr marL="2097502" indent="-233056" defTabSz="943552" eaLnBrk="0" hangingPunct="0">
              <a:defRPr b="1" i="1">
                <a:solidFill>
                  <a:schemeClr val="tx1"/>
                </a:solidFill>
                <a:latin typeface="Arial" charset="0"/>
              </a:defRPr>
            </a:lvl5pPr>
            <a:lvl6pPr marL="2563613" indent="-233056" algn="ctr" defTabSz="943552" eaLnBrk="0" fontAlgn="base" hangingPunct="0">
              <a:spcBef>
                <a:spcPct val="0"/>
              </a:spcBef>
              <a:spcAft>
                <a:spcPct val="0"/>
              </a:spcAft>
              <a:defRPr b="1" i="1">
                <a:solidFill>
                  <a:schemeClr val="tx1"/>
                </a:solidFill>
                <a:latin typeface="Arial" charset="0"/>
              </a:defRPr>
            </a:lvl6pPr>
            <a:lvl7pPr marL="3029725" indent="-233056" algn="ctr" defTabSz="943552" eaLnBrk="0" fontAlgn="base" hangingPunct="0">
              <a:spcBef>
                <a:spcPct val="0"/>
              </a:spcBef>
              <a:spcAft>
                <a:spcPct val="0"/>
              </a:spcAft>
              <a:defRPr b="1" i="1">
                <a:solidFill>
                  <a:schemeClr val="tx1"/>
                </a:solidFill>
                <a:latin typeface="Arial" charset="0"/>
              </a:defRPr>
            </a:lvl7pPr>
            <a:lvl8pPr marL="3495837" indent="-233056" algn="ctr" defTabSz="943552" eaLnBrk="0" fontAlgn="base" hangingPunct="0">
              <a:spcBef>
                <a:spcPct val="0"/>
              </a:spcBef>
              <a:spcAft>
                <a:spcPct val="0"/>
              </a:spcAft>
              <a:defRPr b="1" i="1">
                <a:solidFill>
                  <a:schemeClr val="tx1"/>
                </a:solidFill>
                <a:latin typeface="Arial" charset="0"/>
              </a:defRPr>
            </a:lvl8pPr>
            <a:lvl9pPr marL="3961948" indent="-233056" algn="ctr" defTabSz="943552" eaLnBrk="0" fontAlgn="base" hangingPunct="0">
              <a:spcBef>
                <a:spcPct val="0"/>
              </a:spcBef>
              <a:spcAft>
                <a:spcPct val="0"/>
              </a:spcAft>
              <a:defRPr b="1" i="1">
                <a:solidFill>
                  <a:schemeClr val="tx1"/>
                </a:solidFill>
                <a:latin typeface="Arial" charset="0"/>
              </a:defRPr>
            </a:lvl9pPr>
          </a:lstStyle>
          <a:p>
            <a:pPr eaLnBrk="1" hangingPunct="1"/>
            <a:fld id="{355E4AB1-AB7F-4264-A9EC-4643275B6C57}" type="slidenum">
              <a:rPr lang="en-US" b="0" i="0" smtClean="0">
                <a:latin typeface="Times New Roman" pitchFamily="18" charset="0"/>
              </a:rPr>
              <a:pPr eaLnBrk="1" hangingPunct="1"/>
              <a:t>2</a:t>
            </a:fld>
            <a:endParaRPr lang="en-US" b="0" i="0" dirty="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552" eaLnBrk="0" hangingPunct="0">
              <a:defRPr b="1" i="1">
                <a:solidFill>
                  <a:schemeClr val="tx1"/>
                </a:solidFill>
                <a:latin typeface="Arial" charset="0"/>
              </a:defRPr>
            </a:lvl1pPr>
            <a:lvl2pPr marL="757431" indent="-291320" defTabSz="943552" eaLnBrk="0" hangingPunct="0">
              <a:defRPr b="1" i="1">
                <a:solidFill>
                  <a:schemeClr val="tx1"/>
                </a:solidFill>
                <a:latin typeface="Arial" charset="0"/>
              </a:defRPr>
            </a:lvl2pPr>
            <a:lvl3pPr marL="1165279" indent="-233056" defTabSz="943552" eaLnBrk="0" hangingPunct="0">
              <a:defRPr b="1" i="1">
                <a:solidFill>
                  <a:schemeClr val="tx1"/>
                </a:solidFill>
                <a:latin typeface="Arial" charset="0"/>
              </a:defRPr>
            </a:lvl3pPr>
            <a:lvl4pPr marL="1631390" indent="-233056" defTabSz="943552" eaLnBrk="0" hangingPunct="0">
              <a:defRPr b="1" i="1">
                <a:solidFill>
                  <a:schemeClr val="tx1"/>
                </a:solidFill>
                <a:latin typeface="Arial" charset="0"/>
              </a:defRPr>
            </a:lvl4pPr>
            <a:lvl5pPr marL="2097502" indent="-233056" defTabSz="943552" eaLnBrk="0" hangingPunct="0">
              <a:defRPr b="1" i="1">
                <a:solidFill>
                  <a:schemeClr val="tx1"/>
                </a:solidFill>
                <a:latin typeface="Arial" charset="0"/>
              </a:defRPr>
            </a:lvl5pPr>
            <a:lvl6pPr marL="2563613" indent="-233056" algn="ctr" defTabSz="943552" eaLnBrk="0" fontAlgn="base" hangingPunct="0">
              <a:spcBef>
                <a:spcPct val="0"/>
              </a:spcBef>
              <a:spcAft>
                <a:spcPct val="0"/>
              </a:spcAft>
              <a:defRPr b="1" i="1">
                <a:solidFill>
                  <a:schemeClr val="tx1"/>
                </a:solidFill>
                <a:latin typeface="Arial" charset="0"/>
              </a:defRPr>
            </a:lvl6pPr>
            <a:lvl7pPr marL="3029725" indent="-233056" algn="ctr" defTabSz="943552" eaLnBrk="0" fontAlgn="base" hangingPunct="0">
              <a:spcBef>
                <a:spcPct val="0"/>
              </a:spcBef>
              <a:spcAft>
                <a:spcPct val="0"/>
              </a:spcAft>
              <a:defRPr b="1" i="1">
                <a:solidFill>
                  <a:schemeClr val="tx1"/>
                </a:solidFill>
                <a:latin typeface="Arial" charset="0"/>
              </a:defRPr>
            </a:lvl7pPr>
            <a:lvl8pPr marL="3495837" indent="-233056" algn="ctr" defTabSz="943552" eaLnBrk="0" fontAlgn="base" hangingPunct="0">
              <a:spcBef>
                <a:spcPct val="0"/>
              </a:spcBef>
              <a:spcAft>
                <a:spcPct val="0"/>
              </a:spcAft>
              <a:defRPr b="1" i="1">
                <a:solidFill>
                  <a:schemeClr val="tx1"/>
                </a:solidFill>
                <a:latin typeface="Arial" charset="0"/>
              </a:defRPr>
            </a:lvl8pPr>
            <a:lvl9pPr marL="3961948" indent="-233056" algn="ctr" defTabSz="943552" eaLnBrk="0" fontAlgn="base" hangingPunct="0">
              <a:spcBef>
                <a:spcPct val="0"/>
              </a:spcBef>
              <a:spcAft>
                <a:spcPct val="0"/>
              </a:spcAft>
              <a:defRPr b="1" i="1">
                <a:solidFill>
                  <a:schemeClr val="tx1"/>
                </a:solidFill>
                <a:latin typeface="Arial" charset="0"/>
              </a:defRPr>
            </a:lvl9pPr>
          </a:lstStyle>
          <a:p>
            <a:pPr eaLnBrk="1" hangingPunct="1"/>
            <a:fld id="{355E4AB1-AB7F-4264-A9EC-4643275B6C57}" type="slidenum">
              <a:rPr lang="en-US" b="0" i="0" smtClean="0">
                <a:latin typeface="Times New Roman" pitchFamily="18" charset="0"/>
              </a:rPr>
              <a:pPr eaLnBrk="1" hangingPunct="1"/>
              <a:t>3</a:t>
            </a:fld>
            <a:endParaRPr lang="en-US" b="0" i="0" dirty="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933" eaLnBrk="0" hangingPunct="0">
              <a:defRPr b="1" i="1">
                <a:solidFill>
                  <a:schemeClr val="tx1"/>
                </a:solidFill>
                <a:latin typeface="Arial" charset="0"/>
              </a:defRPr>
            </a:lvl1pPr>
            <a:lvl2pPr marL="757431" indent="-291320" defTabSz="941933" eaLnBrk="0" hangingPunct="0">
              <a:defRPr b="1" i="1">
                <a:solidFill>
                  <a:schemeClr val="tx1"/>
                </a:solidFill>
                <a:latin typeface="Arial" charset="0"/>
              </a:defRPr>
            </a:lvl2pPr>
            <a:lvl3pPr marL="1165279" indent="-233056" defTabSz="941933" eaLnBrk="0" hangingPunct="0">
              <a:defRPr b="1" i="1">
                <a:solidFill>
                  <a:schemeClr val="tx1"/>
                </a:solidFill>
                <a:latin typeface="Arial" charset="0"/>
              </a:defRPr>
            </a:lvl3pPr>
            <a:lvl4pPr marL="1631390" indent="-233056" defTabSz="941933" eaLnBrk="0" hangingPunct="0">
              <a:defRPr b="1" i="1">
                <a:solidFill>
                  <a:schemeClr val="tx1"/>
                </a:solidFill>
                <a:latin typeface="Arial" charset="0"/>
              </a:defRPr>
            </a:lvl4pPr>
            <a:lvl5pPr marL="2097502" indent="-233056" defTabSz="941933" eaLnBrk="0" hangingPunct="0">
              <a:defRPr b="1" i="1">
                <a:solidFill>
                  <a:schemeClr val="tx1"/>
                </a:solidFill>
                <a:latin typeface="Arial" charset="0"/>
              </a:defRPr>
            </a:lvl5pPr>
            <a:lvl6pPr marL="2563613" indent="-233056" algn="ctr" defTabSz="941933" eaLnBrk="0" fontAlgn="base" hangingPunct="0">
              <a:spcBef>
                <a:spcPct val="0"/>
              </a:spcBef>
              <a:spcAft>
                <a:spcPct val="0"/>
              </a:spcAft>
              <a:defRPr b="1" i="1">
                <a:solidFill>
                  <a:schemeClr val="tx1"/>
                </a:solidFill>
                <a:latin typeface="Arial" charset="0"/>
              </a:defRPr>
            </a:lvl6pPr>
            <a:lvl7pPr marL="3029725" indent="-233056" algn="ctr" defTabSz="941933" eaLnBrk="0" fontAlgn="base" hangingPunct="0">
              <a:spcBef>
                <a:spcPct val="0"/>
              </a:spcBef>
              <a:spcAft>
                <a:spcPct val="0"/>
              </a:spcAft>
              <a:defRPr b="1" i="1">
                <a:solidFill>
                  <a:schemeClr val="tx1"/>
                </a:solidFill>
                <a:latin typeface="Arial" charset="0"/>
              </a:defRPr>
            </a:lvl7pPr>
            <a:lvl8pPr marL="3495837" indent="-233056" algn="ctr" defTabSz="941933" eaLnBrk="0" fontAlgn="base" hangingPunct="0">
              <a:spcBef>
                <a:spcPct val="0"/>
              </a:spcBef>
              <a:spcAft>
                <a:spcPct val="0"/>
              </a:spcAft>
              <a:defRPr b="1" i="1">
                <a:solidFill>
                  <a:schemeClr val="tx1"/>
                </a:solidFill>
                <a:latin typeface="Arial" charset="0"/>
              </a:defRPr>
            </a:lvl8pPr>
            <a:lvl9pPr marL="3961948" indent="-233056" algn="ctr" defTabSz="941933" eaLnBrk="0" fontAlgn="base" hangingPunct="0">
              <a:spcBef>
                <a:spcPct val="0"/>
              </a:spcBef>
              <a:spcAft>
                <a:spcPct val="0"/>
              </a:spcAft>
              <a:defRPr b="1" i="1">
                <a:solidFill>
                  <a:schemeClr val="tx1"/>
                </a:solidFill>
                <a:latin typeface="Arial" charset="0"/>
              </a:defRPr>
            </a:lvl9pPr>
          </a:lstStyle>
          <a:p>
            <a:pPr eaLnBrk="1" hangingPunct="1"/>
            <a:fld id="{99C6037B-748E-4867-BAA8-41A34D7F5DA3}" type="slidenum">
              <a:rPr lang="en-US" b="0" i="0" smtClean="0">
                <a:latin typeface="Times New Roman" pitchFamily="18" charset="0"/>
              </a:rPr>
              <a:pPr eaLnBrk="1" hangingPunct="1"/>
              <a:t>12</a:t>
            </a:fld>
            <a:endParaRPr lang="en-US" b="0" i="0"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933" eaLnBrk="0" hangingPunct="0">
              <a:defRPr b="1" i="1">
                <a:solidFill>
                  <a:schemeClr val="tx1"/>
                </a:solidFill>
                <a:latin typeface="Arial" charset="0"/>
              </a:defRPr>
            </a:lvl1pPr>
            <a:lvl2pPr marL="757431" indent="-291320" defTabSz="941933" eaLnBrk="0" hangingPunct="0">
              <a:defRPr b="1" i="1">
                <a:solidFill>
                  <a:schemeClr val="tx1"/>
                </a:solidFill>
                <a:latin typeface="Arial" charset="0"/>
              </a:defRPr>
            </a:lvl2pPr>
            <a:lvl3pPr marL="1165279" indent="-233056" defTabSz="941933" eaLnBrk="0" hangingPunct="0">
              <a:defRPr b="1" i="1">
                <a:solidFill>
                  <a:schemeClr val="tx1"/>
                </a:solidFill>
                <a:latin typeface="Arial" charset="0"/>
              </a:defRPr>
            </a:lvl3pPr>
            <a:lvl4pPr marL="1631390" indent="-233056" defTabSz="941933" eaLnBrk="0" hangingPunct="0">
              <a:defRPr b="1" i="1">
                <a:solidFill>
                  <a:schemeClr val="tx1"/>
                </a:solidFill>
                <a:latin typeface="Arial" charset="0"/>
              </a:defRPr>
            </a:lvl4pPr>
            <a:lvl5pPr marL="2097502" indent="-233056" defTabSz="941933" eaLnBrk="0" hangingPunct="0">
              <a:defRPr b="1" i="1">
                <a:solidFill>
                  <a:schemeClr val="tx1"/>
                </a:solidFill>
                <a:latin typeface="Arial" charset="0"/>
              </a:defRPr>
            </a:lvl5pPr>
            <a:lvl6pPr marL="2563613" indent="-233056" algn="ctr" defTabSz="941933" eaLnBrk="0" fontAlgn="base" hangingPunct="0">
              <a:spcBef>
                <a:spcPct val="0"/>
              </a:spcBef>
              <a:spcAft>
                <a:spcPct val="0"/>
              </a:spcAft>
              <a:defRPr b="1" i="1">
                <a:solidFill>
                  <a:schemeClr val="tx1"/>
                </a:solidFill>
                <a:latin typeface="Arial" charset="0"/>
              </a:defRPr>
            </a:lvl6pPr>
            <a:lvl7pPr marL="3029725" indent="-233056" algn="ctr" defTabSz="941933" eaLnBrk="0" fontAlgn="base" hangingPunct="0">
              <a:spcBef>
                <a:spcPct val="0"/>
              </a:spcBef>
              <a:spcAft>
                <a:spcPct val="0"/>
              </a:spcAft>
              <a:defRPr b="1" i="1">
                <a:solidFill>
                  <a:schemeClr val="tx1"/>
                </a:solidFill>
                <a:latin typeface="Arial" charset="0"/>
              </a:defRPr>
            </a:lvl7pPr>
            <a:lvl8pPr marL="3495837" indent="-233056" algn="ctr" defTabSz="941933" eaLnBrk="0" fontAlgn="base" hangingPunct="0">
              <a:spcBef>
                <a:spcPct val="0"/>
              </a:spcBef>
              <a:spcAft>
                <a:spcPct val="0"/>
              </a:spcAft>
              <a:defRPr b="1" i="1">
                <a:solidFill>
                  <a:schemeClr val="tx1"/>
                </a:solidFill>
                <a:latin typeface="Arial" charset="0"/>
              </a:defRPr>
            </a:lvl8pPr>
            <a:lvl9pPr marL="3961948" indent="-233056" algn="ctr" defTabSz="941933" eaLnBrk="0" fontAlgn="base" hangingPunct="0">
              <a:spcBef>
                <a:spcPct val="0"/>
              </a:spcBef>
              <a:spcAft>
                <a:spcPct val="0"/>
              </a:spcAft>
              <a:defRPr b="1" i="1">
                <a:solidFill>
                  <a:schemeClr val="tx1"/>
                </a:solidFill>
                <a:latin typeface="Arial" charset="0"/>
              </a:defRPr>
            </a:lvl9pPr>
          </a:lstStyle>
          <a:p>
            <a:pPr eaLnBrk="1" hangingPunct="1"/>
            <a:fld id="{2A286813-92B5-45CD-BD9D-175F9F7B643D}" type="slidenum">
              <a:rPr lang="en-US" b="0" i="0" smtClean="0">
                <a:latin typeface="Times New Roman" pitchFamily="18" charset="0"/>
              </a:rPr>
              <a:pPr eaLnBrk="1" hangingPunct="1"/>
              <a:t>13</a:t>
            </a:fld>
            <a:endParaRPr lang="en-US" b="0" i="0"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552" eaLnBrk="0" hangingPunct="0">
              <a:defRPr b="1" i="1">
                <a:solidFill>
                  <a:schemeClr val="tx1"/>
                </a:solidFill>
                <a:latin typeface="Arial" charset="0"/>
              </a:defRPr>
            </a:lvl1pPr>
            <a:lvl2pPr marL="757431" indent="-291320" defTabSz="943552" eaLnBrk="0" hangingPunct="0">
              <a:defRPr b="1" i="1">
                <a:solidFill>
                  <a:schemeClr val="tx1"/>
                </a:solidFill>
                <a:latin typeface="Arial" charset="0"/>
              </a:defRPr>
            </a:lvl2pPr>
            <a:lvl3pPr marL="1165279" indent="-233056" defTabSz="943552" eaLnBrk="0" hangingPunct="0">
              <a:defRPr b="1" i="1">
                <a:solidFill>
                  <a:schemeClr val="tx1"/>
                </a:solidFill>
                <a:latin typeface="Arial" charset="0"/>
              </a:defRPr>
            </a:lvl3pPr>
            <a:lvl4pPr marL="1631390" indent="-233056" defTabSz="943552" eaLnBrk="0" hangingPunct="0">
              <a:defRPr b="1" i="1">
                <a:solidFill>
                  <a:schemeClr val="tx1"/>
                </a:solidFill>
                <a:latin typeface="Arial" charset="0"/>
              </a:defRPr>
            </a:lvl4pPr>
            <a:lvl5pPr marL="2097502" indent="-233056" defTabSz="943552" eaLnBrk="0" hangingPunct="0">
              <a:defRPr b="1" i="1">
                <a:solidFill>
                  <a:schemeClr val="tx1"/>
                </a:solidFill>
                <a:latin typeface="Arial" charset="0"/>
              </a:defRPr>
            </a:lvl5pPr>
            <a:lvl6pPr marL="2563613" indent="-233056" algn="ctr" defTabSz="943552" eaLnBrk="0" fontAlgn="base" hangingPunct="0">
              <a:spcBef>
                <a:spcPct val="0"/>
              </a:spcBef>
              <a:spcAft>
                <a:spcPct val="0"/>
              </a:spcAft>
              <a:defRPr b="1" i="1">
                <a:solidFill>
                  <a:schemeClr val="tx1"/>
                </a:solidFill>
                <a:latin typeface="Arial" charset="0"/>
              </a:defRPr>
            </a:lvl6pPr>
            <a:lvl7pPr marL="3029725" indent="-233056" algn="ctr" defTabSz="943552" eaLnBrk="0" fontAlgn="base" hangingPunct="0">
              <a:spcBef>
                <a:spcPct val="0"/>
              </a:spcBef>
              <a:spcAft>
                <a:spcPct val="0"/>
              </a:spcAft>
              <a:defRPr b="1" i="1">
                <a:solidFill>
                  <a:schemeClr val="tx1"/>
                </a:solidFill>
                <a:latin typeface="Arial" charset="0"/>
              </a:defRPr>
            </a:lvl7pPr>
            <a:lvl8pPr marL="3495837" indent="-233056" algn="ctr" defTabSz="943552" eaLnBrk="0" fontAlgn="base" hangingPunct="0">
              <a:spcBef>
                <a:spcPct val="0"/>
              </a:spcBef>
              <a:spcAft>
                <a:spcPct val="0"/>
              </a:spcAft>
              <a:defRPr b="1" i="1">
                <a:solidFill>
                  <a:schemeClr val="tx1"/>
                </a:solidFill>
                <a:latin typeface="Arial" charset="0"/>
              </a:defRPr>
            </a:lvl8pPr>
            <a:lvl9pPr marL="3961948" indent="-233056" algn="ctr" defTabSz="943552" eaLnBrk="0" fontAlgn="base" hangingPunct="0">
              <a:spcBef>
                <a:spcPct val="0"/>
              </a:spcBef>
              <a:spcAft>
                <a:spcPct val="0"/>
              </a:spcAft>
              <a:defRPr b="1" i="1">
                <a:solidFill>
                  <a:schemeClr val="tx1"/>
                </a:solidFill>
                <a:latin typeface="Arial" charset="0"/>
              </a:defRPr>
            </a:lvl9pPr>
          </a:lstStyle>
          <a:p>
            <a:pPr eaLnBrk="1" hangingPunct="1"/>
            <a:fld id="{355E4AB1-AB7F-4264-A9EC-4643275B6C57}" type="slidenum">
              <a:rPr lang="en-US" b="0" i="0" smtClean="0">
                <a:latin typeface="Times New Roman" pitchFamily="18" charset="0"/>
              </a:rPr>
              <a:pPr eaLnBrk="1" hangingPunct="1"/>
              <a:t>46</a:t>
            </a:fld>
            <a:endParaRPr lang="en-US" b="0" i="0" dirty="0">
              <a:latin typeface="Times New Roman" pitchFamily="18" charset="0"/>
            </a:endParaRPr>
          </a:p>
        </p:txBody>
      </p:sp>
    </p:spTree>
    <p:extLst>
      <p:ext uri="{BB962C8B-B14F-4D97-AF65-F5344CB8AC3E}">
        <p14:creationId xmlns:p14="http://schemas.microsoft.com/office/powerpoint/2010/main" val="3366703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5" descr="lowres_transparen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0" y="2057400"/>
            <a:ext cx="62484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962" name="Rectangle 34"/>
          <p:cNvSpPr>
            <a:spLocks noGrp="1" noChangeArrowheads="1"/>
          </p:cNvSpPr>
          <p:nvPr>
            <p:ph type="ctrTitle" sz="quarter"/>
          </p:nvPr>
        </p:nvSpPr>
        <p:spPr>
          <a:xfrm>
            <a:off x="609600" y="838200"/>
            <a:ext cx="7772400" cy="838200"/>
          </a:xfrm>
        </p:spPr>
        <p:txBody>
          <a:bodyPr/>
          <a:lstStyle>
            <a:lvl1pPr>
              <a:defRPr sz="3200"/>
            </a:lvl1pPr>
          </a:lstStyle>
          <a:p>
            <a:endParaRPr lang="en-US"/>
          </a:p>
        </p:txBody>
      </p:sp>
      <p:sp>
        <p:nvSpPr>
          <p:cNvPr id="380963" name="Rectangle 35"/>
          <p:cNvSpPr>
            <a:spLocks noGrp="1" noChangeArrowheads="1"/>
          </p:cNvSpPr>
          <p:nvPr>
            <p:ph type="subTitle" sz="quarter" idx="1"/>
          </p:nvPr>
        </p:nvSpPr>
        <p:spPr>
          <a:xfrm>
            <a:off x="1066800" y="6019800"/>
            <a:ext cx="6400800" cy="838200"/>
          </a:xfrm>
        </p:spPr>
        <p:txBody>
          <a:bodyPr lIns="92075" tIns="46038" rIns="92075" bIns="46038"/>
          <a:lstStyle>
            <a:lvl1pPr marL="0" indent="0" algn="ctr">
              <a:buFont typeface="Wingdings" pitchFamily="2" charset="2"/>
              <a:buNone/>
              <a:defRPr sz="2400">
                <a:solidFill>
                  <a:schemeClr val="bg2"/>
                </a:solidFill>
              </a:defRPr>
            </a:lvl1pPr>
          </a:lstStyle>
          <a:p>
            <a:r>
              <a:rPr lang="en-US"/>
              <a:t>Click to edit Master subtitle style</a:t>
            </a:r>
          </a:p>
        </p:txBody>
      </p:sp>
    </p:spTree>
    <p:extLst>
      <p:ext uri="{BB962C8B-B14F-4D97-AF65-F5344CB8AC3E}">
        <p14:creationId xmlns:p14="http://schemas.microsoft.com/office/powerpoint/2010/main" val="825987234"/>
      </p:ext>
    </p:extLst>
  </p:cSld>
  <p:clrMapOvr>
    <a:masterClrMapping/>
  </p:clrMapOvr>
  <p:transition spd="med">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smtClean="0"/>
            </a:lvl1pPr>
          </a:lstStyle>
          <a:p>
            <a:pPr>
              <a:defRPr/>
            </a:pPr>
            <a:r>
              <a:rPr lang="en-US"/>
              <a:t>June 2014 Division of Accounts</a:t>
            </a:r>
            <a:endParaRPr lang="en-US" dirty="0"/>
          </a:p>
        </p:txBody>
      </p:sp>
      <p:sp>
        <p:nvSpPr>
          <p:cNvPr id="5" name="Rectangle 36"/>
          <p:cNvSpPr>
            <a:spLocks noGrp="1" noChangeArrowheads="1"/>
          </p:cNvSpPr>
          <p:nvPr>
            <p:ph type="ftr" sz="quarter" idx="11"/>
          </p:nvPr>
        </p:nvSpPr>
        <p:spPr/>
        <p:txBody>
          <a:bodyPr/>
          <a:lstStyle>
            <a:lvl1pPr>
              <a:defRPr smtClean="0"/>
            </a:lvl1pPr>
          </a:lstStyle>
          <a:p>
            <a:pPr>
              <a:defRPr/>
            </a:pPr>
            <a:r>
              <a:rPr lang="en-US"/>
              <a:t>June 2021</a:t>
            </a:r>
            <a:endParaRPr lang="en-US" dirty="0"/>
          </a:p>
        </p:txBody>
      </p:sp>
      <p:sp>
        <p:nvSpPr>
          <p:cNvPr id="6" name="Rectangle 37"/>
          <p:cNvSpPr>
            <a:spLocks noGrp="1" noChangeArrowheads="1"/>
          </p:cNvSpPr>
          <p:nvPr>
            <p:ph type="sldNum" sz="quarter" idx="12"/>
          </p:nvPr>
        </p:nvSpPr>
        <p:spPr/>
        <p:txBody>
          <a:bodyPr/>
          <a:lstStyle>
            <a:lvl1pPr>
              <a:defRPr/>
            </a:lvl1pPr>
          </a:lstStyle>
          <a:p>
            <a:pPr>
              <a:defRPr/>
            </a:pPr>
            <a:fld id="{40EA1343-268A-40CF-83CD-984C33B97EBB}" type="slidenum">
              <a:rPr lang="en-US"/>
              <a:pPr>
                <a:defRPr/>
              </a:pPr>
              <a:t>‹#›</a:t>
            </a:fld>
            <a:endParaRPr lang="en-US" dirty="0"/>
          </a:p>
        </p:txBody>
      </p:sp>
    </p:spTree>
    <p:extLst>
      <p:ext uri="{BB962C8B-B14F-4D97-AF65-F5344CB8AC3E}">
        <p14:creationId xmlns:p14="http://schemas.microsoft.com/office/powerpoint/2010/main" val="698037946"/>
      </p:ext>
    </p:extLst>
  </p:cSld>
  <p:clrMapOvr>
    <a:masterClrMapping/>
  </p:clrMapOvr>
  <p:transition spd="med">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85800"/>
            <a:ext cx="2286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685800"/>
            <a:ext cx="6705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smtClean="0"/>
            </a:lvl1pPr>
          </a:lstStyle>
          <a:p>
            <a:pPr>
              <a:defRPr/>
            </a:pPr>
            <a:r>
              <a:rPr lang="en-US"/>
              <a:t>June 2014 Division of Accounts</a:t>
            </a:r>
            <a:endParaRPr lang="en-US" dirty="0"/>
          </a:p>
        </p:txBody>
      </p:sp>
      <p:sp>
        <p:nvSpPr>
          <p:cNvPr id="5" name="Rectangle 36"/>
          <p:cNvSpPr>
            <a:spLocks noGrp="1" noChangeArrowheads="1"/>
          </p:cNvSpPr>
          <p:nvPr>
            <p:ph type="ftr" sz="quarter" idx="11"/>
          </p:nvPr>
        </p:nvSpPr>
        <p:spPr/>
        <p:txBody>
          <a:bodyPr/>
          <a:lstStyle>
            <a:lvl1pPr>
              <a:defRPr smtClean="0"/>
            </a:lvl1pPr>
          </a:lstStyle>
          <a:p>
            <a:pPr>
              <a:defRPr/>
            </a:pPr>
            <a:r>
              <a:rPr lang="en-US"/>
              <a:t>June 2021</a:t>
            </a:r>
            <a:endParaRPr lang="en-US" dirty="0"/>
          </a:p>
        </p:txBody>
      </p:sp>
      <p:sp>
        <p:nvSpPr>
          <p:cNvPr id="6" name="Rectangle 37"/>
          <p:cNvSpPr>
            <a:spLocks noGrp="1" noChangeArrowheads="1"/>
          </p:cNvSpPr>
          <p:nvPr>
            <p:ph type="sldNum" sz="quarter" idx="12"/>
          </p:nvPr>
        </p:nvSpPr>
        <p:spPr/>
        <p:txBody>
          <a:bodyPr/>
          <a:lstStyle>
            <a:lvl1pPr>
              <a:defRPr/>
            </a:lvl1pPr>
          </a:lstStyle>
          <a:p>
            <a:pPr>
              <a:defRPr/>
            </a:pPr>
            <a:fld id="{E6F09C24-ABE2-4ABC-B956-E8ECD8AC487E}" type="slidenum">
              <a:rPr lang="en-US"/>
              <a:pPr>
                <a:defRPr/>
              </a:pPr>
              <a:t>‹#›</a:t>
            </a:fld>
            <a:endParaRPr lang="en-US" dirty="0"/>
          </a:p>
        </p:txBody>
      </p:sp>
    </p:spTree>
    <p:extLst>
      <p:ext uri="{BB962C8B-B14F-4D97-AF65-F5344CB8AC3E}">
        <p14:creationId xmlns:p14="http://schemas.microsoft.com/office/powerpoint/2010/main" val="2099429474"/>
      </p:ext>
    </p:extLst>
  </p:cSld>
  <p:clrMapOvr>
    <a:masterClrMapping/>
  </p:clrMapOvr>
  <p:transition spd="med">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smtClean="0"/>
            </a:lvl1pPr>
          </a:lstStyle>
          <a:p>
            <a:pPr>
              <a:defRPr/>
            </a:pPr>
            <a:r>
              <a:rPr lang="en-US"/>
              <a:t>June 2014 Division of Accounts</a:t>
            </a:r>
            <a:endParaRPr lang="en-US" dirty="0"/>
          </a:p>
        </p:txBody>
      </p:sp>
      <p:sp>
        <p:nvSpPr>
          <p:cNvPr id="5" name="Rectangle 36"/>
          <p:cNvSpPr>
            <a:spLocks noGrp="1" noChangeArrowheads="1"/>
          </p:cNvSpPr>
          <p:nvPr>
            <p:ph type="ftr" sz="quarter" idx="11"/>
          </p:nvPr>
        </p:nvSpPr>
        <p:spPr/>
        <p:txBody>
          <a:bodyPr/>
          <a:lstStyle>
            <a:lvl1pPr>
              <a:defRPr smtClean="0"/>
            </a:lvl1pPr>
          </a:lstStyle>
          <a:p>
            <a:pPr>
              <a:defRPr/>
            </a:pPr>
            <a:r>
              <a:rPr lang="en-US"/>
              <a:t>June 2021</a:t>
            </a:r>
            <a:endParaRPr lang="en-US" dirty="0"/>
          </a:p>
        </p:txBody>
      </p:sp>
      <p:sp>
        <p:nvSpPr>
          <p:cNvPr id="6" name="Rectangle 37"/>
          <p:cNvSpPr>
            <a:spLocks noGrp="1" noChangeArrowheads="1"/>
          </p:cNvSpPr>
          <p:nvPr>
            <p:ph type="sldNum" sz="quarter" idx="12"/>
          </p:nvPr>
        </p:nvSpPr>
        <p:spPr/>
        <p:txBody>
          <a:bodyPr/>
          <a:lstStyle>
            <a:lvl1pPr>
              <a:defRPr/>
            </a:lvl1pPr>
          </a:lstStyle>
          <a:p>
            <a:pPr>
              <a:defRPr/>
            </a:pPr>
            <a:fld id="{D0295A96-EB31-4DC5-9DFF-456642BB0739}" type="slidenum">
              <a:rPr lang="en-US"/>
              <a:pPr>
                <a:defRPr/>
              </a:pPr>
              <a:t>‹#›</a:t>
            </a:fld>
            <a:endParaRPr lang="en-US" dirty="0"/>
          </a:p>
        </p:txBody>
      </p:sp>
    </p:spTree>
    <p:extLst>
      <p:ext uri="{BB962C8B-B14F-4D97-AF65-F5344CB8AC3E}">
        <p14:creationId xmlns:p14="http://schemas.microsoft.com/office/powerpoint/2010/main" val="21513148"/>
      </p:ext>
    </p:extLst>
  </p:cSld>
  <p:clrMapOvr>
    <a:masterClrMapping/>
  </p:clrMapOvr>
  <p:transition spd="med">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p:cNvSpPr>
            <a:spLocks noGrp="1" noChangeArrowheads="1"/>
          </p:cNvSpPr>
          <p:nvPr>
            <p:ph type="dt" sz="half" idx="10"/>
          </p:nvPr>
        </p:nvSpPr>
        <p:spPr/>
        <p:txBody>
          <a:bodyPr/>
          <a:lstStyle>
            <a:lvl1pPr>
              <a:defRPr smtClean="0"/>
            </a:lvl1pPr>
          </a:lstStyle>
          <a:p>
            <a:pPr>
              <a:defRPr/>
            </a:pPr>
            <a:r>
              <a:rPr lang="en-US"/>
              <a:t>June 2014 Division of Accounts</a:t>
            </a:r>
            <a:endParaRPr lang="en-US" dirty="0"/>
          </a:p>
        </p:txBody>
      </p:sp>
      <p:sp>
        <p:nvSpPr>
          <p:cNvPr id="5" name="Rectangle 36"/>
          <p:cNvSpPr>
            <a:spLocks noGrp="1" noChangeArrowheads="1"/>
          </p:cNvSpPr>
          <p:nvPr>
            <p:ph type="ftr" sz="quarter" idx="11"/>
          </p:nvPr>
        </p:nvSpPr>
        <p:spPr/>
        <p:txBody>
          <a:bodyPr/>
          <a:lstStyle>
            <a:lvl1pPr>
              <a:defRPr smtClean="0"/>
            </a:lvl1pPr>
          </a:lstStyle>
          <a:p>
            <a:pPr>
              <a:defRPr/>
            </a:pPr>
            <a:r>
              <a:rPr lang="en-US"/>
              <a:t>June 2021</a:t>
            </a:r>
            <a:endParaRPr lang="en-US" dirty="0"/>
          </a:p>
        </p:txBody>
      </p:sp>
      <p:sp>
        <p:nvSpPr>
          <p:cNvPr id="6" name="Rectangle 37"/>
          <p:cNvSpPr>
            <a:spLocks noGrp="1" noChangeArrowheads="1"/>
          </p:cNvSpPr>
          <p:nvPr>
            <p:ph type="sldNum" sz="quarter" idx="12"/>
          </p:nvPr>
        </p:nvSpPr>
        <p:spPr/>
        <p:txBody>
          <a:bodyPr/>
          <a:lstStyle>
            <a:lvl1pPr>
              <a:defRPr/>
            </a:lvl1pPr>
          </a:lstStyle>
          <a:p>
            <a:pPr>
              <a:defRPr/>
            </a:pPr>
            <a:fld id="{1E9FD2BB-D10A-4D95-83E5-205D5B56A26B}" type="slidenum">
              <a:rPr lang="en-US"/>
              <a:pPr>
                <a:defRPr/>
              </a:pPr>
              <a:t>‹#›</a:t>
            </a:fld>
            <a:endParaRPr lang="en-US" dirty="0"/>
          </a:p>
        </p:txBody>
      </p:sp>
    </p:spTree>
    <p:extLst>
      <p:ext uri="{BB962C8B-B14F-4D97-AF65-F5344CB8AC3E}">
        <p14:creationId xmlns:p14="http://schemas.microsoft.com/office/powerpoint/2010/main" val="2380773436"/>
      </p:ext>
    </p:extLst>
  </p:cSld>
  <p:clrMapOvr>
    <a:masterClrMapping/>
  </p:clrMapOvr>
  <p:transition spd="med">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smtClean="0"/>
            </a:lvl1pPr>
          </a:lstStyle>
          <a:p>
            <a:pPr>
              <a:defRPr/>
            </a:pPr>
            <a:r>
              <a:rPr lang="en-US"/>
              <a:t>June 2014 Division of Accounts</a:t>
            </a:r>
            <a:endParaRPr lang="en-US" dirty="0"/>
          </a:p>
        </p:txBody>
      </p:sp>
      <p:sp>
        <p:nvSpPr>
          <p:cNvPr id="6" name="Rectangle 36"/>
          <p:cNvSpPr>
            <a:spLocks noGrp="1" noChangeArrowheads="1"/>
          </p:cNvSpPr>
          <p:nvPr>
            <p:ph type="ftr" sz="quarter" idx="11"/>
          </p:nvPr>
        </p:nvSpPr>
        <p:spPr/>
        <p:txBody>
          <a:bodyPr/>
          <a:lstStyle>
            <a:lvl1pPr>
              <a:defRPr smtClean="0"/>
            </a:lvl1pPr>
          </a:lstStyle>
          <a:p>
            <a:pPr>
              <a:defRPr/>
            </a:pPr>
            <a:r>
              <a:rPr lang="en-US"/>
              <a:t>June 2021</a:t>
            </a:r>
            <a:endParaRPr lang="en-US" dirty="0"/>
          </a:p>
        </p:txBody>
      </p:sp>
      <p:sp>
        <p:nvSpPr>
          <p:cNvPr id="7" name="Rectangle 37"/>
          <p:cNvSpPr>
            <a:spLocks noGrp="1" noChangeArrowheads="1"/>
          </p:cNvSpPr>
          <p:nvPr>
            <p:ph type="sldNum" sz="quarter" idx="12"/>
          </p:nvPr>
        </p:nvSpPr>
        <p:spPr/>
        <p:txBody>
          <a:bodyPr/>
          <a:lstStyle>
            <a:lvl1pPr>
              <a:defRPr/>
            </a:lvl1pPr>
          </a:lstStyle>
          <a:p>
            <a:pPr>
              <a:defRPr/>
            </a:pPr>
            <a:fld id="{CF4B5F01-2CE2-4A58-BDE4-7A87FF4F4AF1}" type="slidenum">
              <a:rPr lang="en-US"/>
              <a:pPr>
                <a:defRPr/>
              </a:pPr>
              <a:t>‹#›</a:t>
            </a:fld>
            <a:endParaRPr lang="en-US" dirty="0"/>
          </a:p>
        </p:txBody>
      </p:sp>
    </p:spTree>
    <p:extLst>
      <p:ext uri="{BB962C8B-B14F-4D97-AF65-F5344CB8AC3E}">
        <p14:creationId xmlns:p14="http://schemas.microsoft.com/office/powerpoint/2010/main" val="97607546"/>
      </p:ext>
    </p:extLst>
  </p:cSld>
  <p:clrMapOvr>
    <a:masterClrMapping/>
  </p:clrMapOvr>
  <p:transition spd="med">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p:cNvSpPr>
            <a:spLocks noGrp="1" noChangeArrowheads="1"/>
          </p:cNvSpPr>
          <p:nvPr>
            <p:ph type="dt" sz="half" idx="10"/>
          </p:nvPr>
        </p:nvSpPr>
        <p:spPr/>
        <p:txBody>
          <a:bodyPr/>
          <a:lstStyle>
            <a:lvl1pPr>
              <a:defRPr smtClean="0"/>
            </a:lvl1pPr>
          </a:lstStyle>
          <a:p>
            <a:pPr>
              <a:defRPr/>
            </a:pPr>
            <a:r>
              <a:rPr lang="en-US"/>
              <a:t>June 2014 Division of Accounts</a:t>
            </a:r>
            <a:endParaRPr lang="en-US" dirty="0"/>
          </a:p>
        </p:txBody>
      </p:sp>
      <p:sp>
        <p:nvSpPr>
          <p:cNvPr id="8" name="Rectangle 36"/>
          <p:cNvSpPr>
            <a:spLocks noGrp="1" noChangeArrowheads="1"/>
          </p:cNvSpPr>
          <p:nvPr>
            <p:ph type="ftr" sz="quarter" idx="11"/>
          </p:nvPr>
        </p:nvSpPr>
        <p:spPr/>
        <p:txBody>
          <a:bodyPr/>
          <a:lstStyle>
            <a:lvl1pPr>
              <a:defRPr smtClean="0"/>
            </a:lvl1pPr>
          </a:lstStyle>
          <a:p>
            <a:pPr>
              <a:defRPr/>
            </a:pPr>
            <a:r>
              <a:rPr lang="en-US"/>
              <a:t>June 2021</a:t>
            </a:r>
            <a:endParaRPr lang="en-US" dirty="0"/>
          </a:p>
        </p:txBody>
      </p:sp>
      <p:sp>
        <p:nvSpPr>
          <p:cNvPr id="9" name="Rectangle 37"/>
          <p:cNvSpPr>
            <a:spLocks noGrp="1" noChangeArrowheads="1"/>
          </p:cNvSpPr>
          <p:nvPr>
            <p:ph type="sldNum" sz="quarter" idx="12"/>
          </p:nvPr>
        </p:nvSpPr>
        <p:spPr/>
        <p:txBody>
          <a:bodyPr/>
          <a:lstStyle>
            <a:lvl1pPr>
              <a:defRPr/>
            </a:lvl1pPr>
          </a:lstStyle>
          <a:p>
            <a:pPr>
              <a:defRPr/>
            </a:pPr>
            <a:fld id="{8D63B0C4-16C5-44E2-AEAF-028239FDC5F2}" type="slidenum">
              <a:rPr lang="en-US"/>
              <a:pPr>
                <a:defRPr/>
              </a:pPr>
              <a:t>‹#›</a:t>
            </a:fld>
            <a:endParaRPr lang="en-US" dirty="0"/>
          </a:p>
        </p:txBody>
      </p:sp>
    </p:spTree>
    <p:extLst>
      <p:ext uri="{BB962C8B-B14F-4D97-AF65-F5344CB8AC3E}">
        <p14:creationId xmlns:p14="http://schemas.microsoft.com/office/powerpoint/2010/main" val="1790699455"/>
      </p:ext>
    </p:extLst>
  </p:cSld>
  <p:clrMapOvr>
    <a:masterClrMapping/>
  </p:clrMapOvr>
  <p:transition spd="med">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p:cNvSpPr>
            <a:spLocks noGrp="1" noChangeArrowheads="1"/>
          </p:cNvSpPr>
          <p:nvPr>
            <p:ph type="dt" sz="half" idx="10"/>
          </p:nvPr>
        </p:nvSpPr>
        <p:spPr/>
        <p:txBody>
          <a:bodyPr/>
          <a:lstStyle>
            <a:lvl1pPr>
              <a:defRPr smtClean="0"/>
            </a:lvl1pPr>
          </a:lstStyle>
          <a:p>
            <a:pPr>
              <a:defRPr/>
            </a:pPr>
            <a:r>
              <a:rPr lang="en-US"/>
              <a:t>June 2014 Division of Accounts</a:t>
            </a:r>
            <a:endParaRPr lang="en-US" dirty="0"/>
          </a:p>
        </p:txBody>
      </p:sp>
      <p:sp>
        <p:nvSpPr>
          <p:cNvPr id="4" name="Rectangle 36"/>
          <p:cNvSpPr>
            <a:spLocks noGrp="1" noChangeArrowheads="1"/>
          </p:cNvSpPr>
          <p:nvPr>
            <p:ph type="ftr" sz="quarter" idx="11"/>
          </p:nvPr>
        </p:nvSpPr>
        <p:spPr/>
        <p:txBody>
          <a:bodyPr/>
          <a:lstStyle>
            <a:lvl1pPr>
              <a:defRPr smtClean="0"/>
            </a:lvl1pPr>
          </a:lstStyle>
          <a:p>
            <a:pPr>
              <a:defRPr/>
            </a:pPr>
            <a:r>
              <a:rPr lang="en-US"/>
              <a:t>June 2021</a:t>
            </a:r>
            <a:endParaRPr lang="en-US" dirty="0"/>
          </a:p>
        </p:txBody>
      </p:sp>
      <p:sp>
        <p:nvSpPr>
          <p:cNvPr id="5" name="Rectangle 37"/>
          <p:cNvSpPr>
            <a:spLocks noGrp="1" noChangeArrowheads="1"/>
          </p:cNvSpPr>
          <p:nvPr>
            <p:ph type="sldNum" sz="quarter" idx="12"/>
          </p:nvPr>
        </p:nvSpPr>
        <p:spPr/>
        <p:txBody>
          <a:bodyPr/>
          <a:lstStyle>
            <a:lvl1pPr>
              <a:defRPr/>
            </a:lvl1pPr>
          </a:lstStyle>
          <a:p>
            <a:pPr>
              <a:defRPr/>
            </a:pPr>
            <a:fld id="{CF8715B3-CB79-4063-992C-54881355EDE2}" type="slidenum">
              <a:rPr lang="en-US"/>
              <a:pPr>
                <a:defRPr/>
              </a:pPr>
              <a:t>‹#›</a:t>
            </a:fld>
            <a:endParaRPr lang="en-US" dirty="0"/>
          </a:p>
        </p:txBody>
      </p:sp>
    </p:spTree>
    <p:extLst>
      <p:ext uri="{BB962C8B-B14F-4D97-AF65-F5344CB8AC3E}">
        <p14:creationId xmlns:p14="http://schemas.microsoft.com/office/powerpoint/2010/main" val="3086865260"/>
      </p:ext>
    </p:extLst>
  </p:cSld>
  <p:clrMapOvr>
    <a:masterClrMapping/>
  </p:clrMapOvr>
  <p:transition spd="med">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smtClean="0"/>
            </a:lvl1pPr>
          </a:lstStyle>
          <a:p>
            <a:pPr>
              <a:defRPr/>
            </a:pPr>
            <a:r>
              <a:rPr lang="en-US"/>
              <a:t>June 2014 Division of Accounts</a:t>
            </a:r>
            <a:endParaRPr lang="en-US" dirty="0"/>
          </a:p>
        </p:txBody>
      </p:sp>
      <p:sp>
        <p:nvSpPr>
          <p:cNvPr id="3" name="Rectangle 36"/>
          <p:cNvSpPr>
            <a:spLocks noGrp="1" noChangeArrowheads="1"/>
          </p:cNvSpPr>
          <p:nvPr>
            <p:ph type="ftr" sz="quarter" idx="11"/>
          </p:nvPr>
        </p:nvSpPr>
        <p:spPr/>
        <p:txBody>
          <a:bodyPr/>
          <a:lstStyle>
            <a:lvl1pPr>
              <a:defRPr smtClean="0"/>
            </a:lvl1pPr>
          </a:lstStyle>
          <a:p>
            <a:pPr>
              <a:defRPr/>
            </a:pPr>
            <a:r>
              <a:rPr lang="en-US"/>
              <a:t>June 2021</a:t>
            </a:r>
            <a:endParaRPr lang="en-US" dirty="0"/>
          </a:p>
        </p:txBody>
      </p:sp>
      <p:sp>
        <p:nvSpPr>
          <p:cNvPr id="4" name="Rectangle 37"/>
          <p:cNvSpPr>
            <a:spLocks noGrp="1" noChangeArrowheads="1"/>
          </p:cNvSpPr>
          <p:nvPr>
            <p:ph type="sldNum" sz="quarter" idx="12"/>
          </p:nvPr>
        </p:nvSpPr>
        <p:spPr/>
        <p:txBody>
          <a:bodyPr/>
          <a:lstStyle>
            <a:lvl1pPr>
              <a:defRPr/>
            </a:lvl1pPr>
          </a:lstStyle>
          <a:p>
            <a:pPr>
              <a:defRPr/>
            </a:pPr>
            <a:fld id="{F96A4311-D618-4C90-B47D-4BF0386DD962}" type="slidenum">
              <a:rPr lang="en-US"/>
              <a:pPr>
                <a:defRPr/>
              </a:pPr>
              <a:t>‹#›</a:t>
            </a:fld>
            <a:endParaRPr lang="en-US" dirty="0"/>
          </a:p>
        </p:txBody>
      </p:sp>
    </p:spTree>
    <p:extLst>
      <p:ext uri="{BB962C8B-B14F-4D97-AF65-F5344CB8AC3E}">
        <p14:creationId xmlns:p14="http://schemas.microsoft.com/office/powerpoint/2010/main" val="1787000174"/>
      </p:ext>
    </p:extLst>
  </p:cSld>
  <p:clrMapOvr>
    <a:masterClrMapping/>
  </p:clrMapOvr>
  <p:transition spd="med">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p:txBody>
          <a:bodyPr/>
          <a:lstStyle>
            <a:lvl1pPr>
              <a:defRPr smtClean="0"/>
            </a:lvl1pPr>
          </a:lstStyle>
          <a:p>
            <a:pPr>
              <a:defRPr/>
            </a:pPr>
            <a:r>
              <a:rPr lang="en-US"/>
              <a:t>June 2014 Division of Accounts</a:t>
            </a:r>
            <a:endParaRPr lang="en-US" dirty="0"/>
          </a:p>
        </p:txBody>
      </p:sp>
      <p:sp>
        <p:nvSpPr>
          <p:cNvPr id="6" name="Rectangle 36"/>
          <p:cNvSpPr>
            <a:spLocks noGrp="1" noChangeArrowheads="1"/>
          </p:cNvSpPr>
          <p:nvPr>
            <p:ph type="ftr" sz="quarter" idx="11"/>
          </p:nvPr>
        </p:nvSpPr>
        <p:spPr/>
        <p:txBody>
          <a:bodyPr/>
          <a:lstStyle>
            <a:lvl1pPr>
              <a:defRPr smtClean="0"/>
            </a:lvl1pPr>
          </a:lstStyle>
          <a:p>
            <a:pPr>
              <a:defRPr/>
            </a:pPr>
            <a:r>
              <a:rPr lang="en-US"/>
              <a:t>June 2021</a:t>
            </a:r>
            <a:endParaRPr lang="en-US" dirty="0"/>
          </a:p>
        </p:txBody>
      </p:sp>
      <p:sp>
        <p:nvSpPr>
          <p:cNvPr id="7" name="Rectangle 37"/>
          <p:cNvSpPr>
            <a:spLocks noGrp="1" noChangeArrowheads="1"/>
          </p:cNvSpPr>
          <p:nvPr>
            <p:ph type="sldNum" sz="quarter" idx="12"/>
          </p:nvPr>
        </p:nvSpPr>
        <p:spPr/>
        <p:txBody>
          <a:bodyPr/>
          <a:lstStyle>
            <a:lvl1pPr>
              <a:defRPr/>
            </a:lvl1pPr>
          </a:lstStyle>
          <a:p>
            <a:pPr>
              <a:defRPr/>
            </a:pPr>
            <a:fld id="{B4121E7C-1087-40BD-9CC0-411D09C828B3}" type="slidenum">
              <a:rPr lang="en-US"/>
              <a:pPr>
                <a:defRPr/>
              </a:pPr>
              <a:t>‹#›</a:t>
            </a:fld>
            <a:endParaRPr lang="en-US" dirty="0"/>
          </a:p>
        </p:txBody>
      </p:sp>
    </p:spTree>
    <p:extLst>
      <p:ext uri="{BB962C8B-B14F-4D97-AF65-F5344CB8AC3E}">
        <p14:creationId xmlns:p14="http://schemas.microsoft.com/office/powerpoint/2010/main" val="79076283"/>
      </p:ext>
    </p:extLst>
  </p:cSld>
  <p:clrMapOvr>
    <a:masterClrMapping/>
  </p:clrMapOvr>
  <p:transition spd="med">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p:txBody>
          <a:bodyPr/>
          <a:lstStyle>
            <a:lvl1pPr>
              <a:defRPr smtClean="0"/>
            </a:lvl1pPr>
          </a:lstStyle>
          <a:p>
            <a:pPr>
              <a:defRPr/>
            </a:pPr>
            <a:r>
              <a:rPr lang="en-US"/>
              <a:t>June 2014 Division of Accounts</a:t>
            </a:r>
            <a:endParaRPr lang="en-US" dirty="0"/>
          </a:p>
        </p:txBody>
      </p:sp>
      <p:sp>
        <p:nvSpPr>
          <p:cNvPr id="6" name="Rectangle 36"/>
          <p:cNvSpPr>
            <a:spLocks noGrp="1" noChangeArrowheads="1"/>
          </p:cNvSpPr>
          <p:nvPr>
            <p:ph type="ftr" sz="quarter" idx="11"/>
          </p:nvPr>
        </p:nvSpPr>
        <p:spPr/>
        <p:txBody>
          <a:bodyPr/>
          <a:lstStyle>
            <a:lvl1pPr>
              <a:defRPr smtClean="0"/>
            </a:lvl1pPr>
          </a:lstStyle>
          <a:p>
            <a:pPr>
              <a:defRPr/>
            </a:pPr>
            <a:r>
              <a:rPr lang="en-US"/>
              <a:t>June 2021</a:t>
            </a:r>
            <a:endParaRPr lang="en-US" dirty="0"/>
          </a:p>
        </p:txBody>
      </p:sp>
      <p:sp>
        <p:nvSpPr>
          <p:cNvPr id="7" name="Rectangle 37"/>
          <p:cNvSpPr>
            <a:spLocks noGrp="1" noChangeArrowheads="1"/>
          </p:cNvSpPr>
          <p:nvPr>
            <p:ph type="sldNum" sz="quarter" idx="12"/>
          </p:nvPr>
        </p:nvSpPr>
        <p:spPr/>
        <p:txBody>
          <a:bodyPr/>
          <a:lstStyle>
            <a:lvl1pPr>
              <a:defRPr/>
            </a:lvl1pPr>
          </a:lstStyle>
          <a:p>
            <a:pPr>
              <a:defRPr/>
            </a:pPr>
            <a:fld id="{2FF9473D-18DD-4195-901F-373BB2DFC1EB}" type="slidenum">
              <a:rPr lang="en-US"/>
              <a:pPr>
                <a:defRPr/>
              </a:pPr>
              <a:t>‹#›</a:t>
            </a:fld>
            <a:endParaRPr lang="en-US" dirty="0"/>
          </a:p>
        </p:txBody>
      </p:sp>
    </p:spTree>
    <p:extLst>
      <p:ext uri="{BB962C8B-B14F-4D97-AF65-F5344CB8AC3E}">
        <p14:creationId xmlns:p14="http://schemas.microsoft.com/office/powerpoint/2010/main" val="3266635456"/>
      </p:ext>
    </p:extLst>
  </p:cSld>
  <p:clrMapOvr>
    <a:masterClrMapping/>
  </p:clrMapOvr>
  <p:transition spd="med">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0"/>
            <a:lum/>
          </a:blip>
          <a:srcRect/>
          <a:stretch>
            <a:fillRect/>
          </a:stretch>
        </a:blipFill>
        <a:effectLst/>
      </p:bgPr>
    </p:bg>
    <p:spTree>
      <p:nvGrpSpPr>
        <p:cNvPr id="1" name=""/>
        <p:cNvGrpSpPr/>
        <p:nvPr/>
      </p:nvGrpSpPr>
      <p:grpSpPr>
        <a:xfrm>
          <a:off x="0" y="0"/>
          <a:ext cx="0" cy="0"/>
          <a:chOff x="0" y="0"/>
          <a:chExt cx="0" cy="0"/>
        </a:xfrm>
      </p:grpSpPr>
      <p:sp>
        <p:nvSpPr>
          <p:cNvPr id="379938" name="Rectangle 34"/>
          <p:cNvSpPr>
            <a:spLocks noGrp="1" noChangeArrowheads="1"/>
          </p:cNvSpPr>
          <p:nvPr>
            <p:ph type="title"/>
          </p:nvPr>
        </p:nvSpPr>
        <p:spPr bwMode="auto">
          <a:xfrm>
            <a:off x="0" y="685800"/>
            <a:ext cx="9144000" cy="762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379939" name="Rectangle 3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a:defRPr sz="1400" b="0" i="0" smtClean="0">
                <a:solidFill>
                  <a:schemeClr val="bg2"/>
                </a:solidFill>
                <a:latin typeface="+mn-lt"/>
              </a:defRPr>
            </a:lvl1pPr>
          </a:lstStyle>
          <a:p>
            <a:pPr>
              <a:defRPr/>
            </a:pPr>
            <a:r>
              <a:rPr lang="en-US"/>
              <a:t>June 2014 Division of Accounts</a:t>
            </a:r>
            <a:endParaRPr lang="en-US" dirty="0"/>
          </a:p>
        </p:txBody>
      </p:sp>
      <p:sp>
        <p:nvSpPr>
          <p:cNvPr id="379940" name="Rectangle 3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i="0" smtClean="0">
                <a:solidFill>
                  <a:schemeClr val="bg2"/>
                </a:solidFill>
                <a:latin typeface="+mn-lt"/>
              </a:defRPr>
            </a:lvl1pPr>
          </a:lstStyle>
          <a:p>
            <a:pPr>
              <a:defRPr/>
            </a:pPr>
            <a:r>
              <a:rPr lang="en-US"/>
              <a:t>June 2021</a:t>
            </a:r>
            <a:endParaRPr lang="en-US" dirty="0"/>
          </a:p>
        </p:txBody>
      </p:sp>
      <p:sp>
        <p:nvSpPr>
          <p:cNvPr id="379941" name="Rectangle 3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b="0" i="0">
                <a:solidFill>
                  <a:schemeClr val="bg2"/>
                </a:solidFill>
                <a:latin typeface="+mn-lt"/>
              </a:defRPr>
            </a:lvl1pPr>
          </a:lstStyle>
          <a:p>
            <a:pPr>
              <a:defRPr/>
            </a:pPr>
            <a:fld id="{B3257F38-4BD0-47C9-988E-90D425C8A4A9}" type="slidenum">
              <a:rPr lang="en-US"/>
              <a:pPr>
                <a:defRPr/>
              </a:pPr>
              <a:t>‹#›</a:t>
            </a:fld>
            <a:endParaRPr lang="en-US" dirty="0"/>
          </a:p>
        </p:txBody>
      </p:sp>
      <p:sp>
        <p:nvSpPr>
          <p:cNvPr id="1030" name="Rectangle 38"/>
          <p:cNvSpPr>
            <a:spLocks noGrp="1" noChangeArrowheads="1"/>
          </p:cNvSpPr>
          <p:nvPr>
            <p:ph type="body" idx="1"/>
          </p:nvPr>
        </p:nvSpPr>
        <p:spPr bwMode="auto">
          <a:xfrm>
            <a:off x="685800" y="17526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2400" y="-181976"/>
            <a:ext cx="3840480" cy="1047405"/>
          </a:xfrm>
          <a:prstGeom prst="rect">
            <a:avLst/>
          </a:prstGeom>
        </p:spPr>
      </p:pic>
    </p:spTree>
  </p:cSld>
  <p:clrMap bg1="lt1" tx1="dk1" bg2="lt2" tx2="dk2" accent1="accent1" accent2="accent2" accent3="accent3" accent4="accent4" accent5="accent5" accent6="accent6" hlink="hlink" folHlink="folHlink"/>
  <p:sldLayoutIdLst>
    <p:sldLayoutId id="2147484591" r:id="rId1"/>
    <p:sldLayoutId id="2147484592" r:id="rId2"/>
    <p:sldLayoutId id="2147484593" r:id="rId3"/>
    <p:sldLayoutId id="2147484594" r:id="rId4"/>
    <p:sldLayoutId id="2147484595" r:id="rId5"/>
    <p:sldLayoutId id="2147484596" r:id="rId6"/>
    <p:sldLayoutId id="2147484597" r:id="rId7"/>
    <p:sldLayoutId id="2147484598" r:id="rId8"/>
    <p:sldLayoutId id="2147484599" r:id="rId9"/>
    <p:sldLayoutId id="2147484600" r:id="rId10"/>
    <p:sldLayoutId id="2147484601" r:id="rId11"/>
  </p:sldLayoutIdLst>
  <p:transition spd="med">
    <p:zoom dir="in"/>
  </p:transition>
  <p:hf hdr="0" dt="0"/>
  <p:txStyles>
    <p:titleStyle>
      <a:lvl1pPr algn="ctr" rtl="0" eaLnBrk="0" fontAlgn="base" hangingPunct="0">
        <a:spcBef>
          <a:spcPct val="0"/>
        </a:spcBef>
        <a:spcAft>
          <a:spcPct val="0"/>
        </a:spcAft>
        <a:defRPr sz="3600" b="1">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tx1"/>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sz="3600" b="1">
          <a:solidFill>
            <a:schemeClr val="tx1"/>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sz="3600" b="1">
          <a:solidFill>
            <a:schemeClr val="tx1"/>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sz="3600" b="1">
          <a:solidFill>
            <a:schemeClr val="tx1"/>
          </a:solidFill>
          <a:effectLst>
            <a:outerShdw blurRad="38100" dist="38100" dir="2700000" algn="tl">
              <a:srgbClr val="C0C0C0"/>
            </a:outerShdw>
          </a:effectLst>
          <a:latin typeface="Times New Roman" pitchFamily="18" charset="0"/>
        </a:defRPr>
      </a:lvl5pPr>
      <a:lvl6pPr marL="457200" algn="ctr" rtl="0" fontAlgn="base">
        <a:spcBef>
          <a:spcPct val="0"/>
        </a:spcBef>
        <a:spcAft>
          <a:spcPct val="0"/>
        </a:spcAft>
        <a:defRPr sz="3600" b="1">
          <a:solidFill>
            <a:schemeClr val="tx1"/>
          </a:solidFill>
          <a:effectLst>
            <a:outerShdw blurRad="38100" dist="38100" dir="2700000" algn="tl">
              <a:srgbClr val="C0C0C0"/>
            </a:outerShdw>
          </a:effectLst>
          <a:latin typeface="Times New Roman" pitchFamily="18" charset="0"/>
        </a:defRPr>
      </a:lvl6pPr>
      <a:lvl7pPr marL="914400" algn="ctr" rtl="0" fontAlgn="base">
        <a:spcBef>
          <a:spcPct val="0"/>
        </a:spcBef>
        <a:spcAft>
          <a:spcPct val="0"/>
        </a:spcAft>
        <a:defRPr sz="3600" b="1">
          <a:solidFill>
            <a:schemeClr val="tx1"/>
          </a:solidFill>
          <a:effectLst>
            <a:outerShdw blurRad="38100" dist="38100" dir="2700000" algn="tl">
              <a:srgbClr val="C0C0C0"/>
            </a:outerShdw>
          </a:effectLst>
          <a:latin typeface="Times New Roman" pitchFamily="18" charset="0"/>
        </a:defRPr>
      </a:lvl7pPr>
      <a:lvl8pPr marL="1371600" algn="ctr" rtl="0" fontAlgn="base">
        <a:spcBef>
          <a:spcPct val="0"/>
        </a:spcBef>
        <a:spcAft>
          <a:spcPct val="0"/>
        </a:spcAft>
        <a:defRPr sz="3600" b="1">
          <a:solidFill>
            <a:schemeClr val="tx1"/>
          </a:solidFill>
          <a:effectLst>
            <a:outerShdw blurRad="38100" dist="38100" dir="2700000" algn="tl">
              <a:srgbClr val="C0C0C0"/>
            </a:outerShdw>
          </a:effectLst>
          <a:latin typeface="Times New Roman" pitchFamily="18" charset="0"/>
        </a:defRPr>
      </a:lvl8pPr>
      <a:lvl9pPr marL="1828800" algn="ctr" rtl="0" fontAlgn="base">
        <a:spcBef>
          <a:spcPct val="0"/>
        </a:spcBef>
        <a:spcAft>
          <a:spcPct val="0"/>
        </a:spcAft>
        <a:defRPr sz="3600" b="1">
          <a:solidFill>
            <a:schemeClr val="tx1"/>
          </a:solidFill>
          <a:effectLst>
            <a:outerShdw blurRad="38100" dist="38100" dir="2700000" algn="tl">
              <a:srgbClr val="C0C0C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Ø"/>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E80000"/>
        </a:buClr>
        <a:buFont typeface="Wingdings" pitchFamily="2" charset="2"/>
        <a:buChar char="§"/>
        <a:defRPr sz="2400">
          <a:solidFill>
            <a:srgbClr val="000000"/>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2000">
          <a:solidFill>
            <a:srgbClr val="000000"/>
          </a:solidFill>
          <a:latin typeface="+mn-lt"/>
        </a:defRPr>
      </a:lvl3pPr>
      <a:lvl4pPr marL="1600200" indent="-228600" algn="l" rtl="0" eaLnBrk="0" fontAlgn="base" hangingPunct="0">
        <a:spcBef>
          <a:spcPct val="20000"/>
        </a:spcBef>
        <a:spcAft>
          <a:spcPct val="0"/>
        </a:spcAft>
        <a:buClr>
          <a:schemeClr val="tx1"/>
        </a:buClr>
        <a:buSzPct val="100000"/>
        <a:buChar char="•"/>
        <a:defRPr>
          <a:solidFill>
            <a:srgbClr val="000000"/>
          </a:solidFill>
          <a:latin typeface="+mn-lt"/>
        </a:defRPr>
      </a:lvl4pPr>
      <a:lvl5pPr marL="2057400" indent="-228600" algn="l" rtl="0" eaLnBrk="0" fontAlgn="base" hangingPunct="0">
        <a:spcBef>
          <a:spcPct val="20000"/>
        </a:spcBef>
        <a:spcAft>
          <a:spcPct val="0"/>
        </a:spcAft>
        <a:buClr>
          <a:schemeClr val="tx1"/>
        </a:buClr>
        <a:buSzPct val="100000"/>
        <a:buChar char="–"/>
        <a:defRPr sz="1600">
          <a:solidFill>
            <a:srgbClr val="000000"/>
          </a:solidFill>
          <a:latin typeface="+mn-lt"/>
        </a:defRPr>
      </a:lvl5pPr>
      <a:lvl6pPr marL="2514600" indent="-228600" algn="l" rtl="0" fontAlgn="base">
        <a:spcBef>
          <a:spcPct val="20000"/>
        </a:spcBef>
        <a:spcAft>
          <a:spcPct val="0"/>
        </a:spcAft>
        <a:buClr>
          <a:schemeClr val="tx1"/>
        </a:buClr>
        <a:buSzPct val="100000"/>
        <a:buChar char="–"/>
        <a:defRPr sz="1600">
          <a:solidFill>
            <a:srgbClr val="000000"/>
          </a:solidFill>
          <a:latin typeface="+mn-lt"/>
        </a:defRPr>
      </a:lvl6pPr>
      <a:lvl7pPr marL="2971800" indent="-228600" algn="l" rtl="0" fontAlgn="base">
        <a:spcBef>
          <a:spcPct val="20000"/>
        </a:spcBef>
        <a:spcAft>
          <a:spcPct val="0"/>
        </a:spcAft>
        <a:buClr>
          <a:schemeClr val="tx1"/>
        </a:buClr>
        <a:buSzPct val="100000"/>
        <a:buChar char="–"/>
        <a:defRPr sz="1600">
          <a:solidFill>
            <a:srgbClr val="000000"/>
          </a:solidFill>
          <a:latin typeface="+mn-lt"/>
        </a:defRPr>
      </a:lvl7pPr>
      <a:lvl8pPr marL="3429000" indent="-228600" algn="l" rtl="0" fontAlgn="base">
        <a:spcBef>
          <a:spcPct val="20000"/>
        </a:spcBef>
        <a:spcAft>
          <a:spcPct val="0"/>
        </a:spcAft>
        <a:buClr>
          <a:schemeClr val="tx1"/>
        </a:buClr>
        <a:buSzPct val="100000"/>
        <a:buChar char="–"/>
        <a:defRPr sz="1600">
          <a:solidFill>
            <a:srgbClr val="000000"/>
          </a:solidFill>
          <a:latin typeface="+mn-lt"/>
        </a:defRPr>
      </a:lvl8pPr>
      <a:lvl9pPr marL="3886200" indent="-228600" algn="l" rtl="0" fontAlgn="base">
        <a:spcBef>
          <a:spcPct val="20000"/>
        </a:spcBef>
        <a:spcAft>
          <a:spcPct val="0"/>
        </a:spcAft>
        <a:buClr>
          <a:schemeClr val="tx1"/>
        </a:buClr>
        <a:buSzPct val="100000"/>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n.gov/finance/grants-information-sharing.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tn.gov/finance/grants-information-sharing.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123rf.com/photo_2818785_troubleshooter-simple-conceptual-illustration.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tn.gov/finance/grants-information-sharing.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066800"/>
          </a:xfrm>
        </p:spPr>
        <p:txBody>
          <a:bodyPr/>
          <a:lstStyle/>
          <a:p>
            <a:pPr>
              <a:defRPr/>
            </a:pPr>
            <a:r>
              <a:rPr lang="en-US" dirty="0"/>
              <a:t>Grants/Projects Year end Closing Procedures &amp; Tips State Fiscal Year 2021</a:t>
            </a:r>
          </a:p>
        </p:txBody>
      </p:sp>
      <p:sp>
        <p:nvSpPr>
          <p:cNvPr id="3" name="Footer Placeholder 2"/>
          <p:cNvSpPr>
            <a:spLocks noGrp="1"/>
          </p:cNvSpPr>
          <p:nvPr>
            <p:ph type="ftr" sz="quarter" idx="11"/>
          </p:nvPr>
        </p:nvSpPr>
        <p:spPr/>
        <p:txBody>
          <a:bodyPr/>
          <a:lstStyle/>
          <a:p>
            <a:pPr>
              <a:defRPr/>
            </a:pPr>
            <a:r>
              <a:rPr lang="en-US"/>
              <a:t>June 2021</a:t>
            </a:r>
            <a:endParaRPr lang="en-US" dirty="0"/>
          </a:p>
        </p:txBody>
      </p:sp>
      <p:sp>
        <p:nvSpPr>
          <p:cNvPr id="5" name="Slide Number Placeholder 4"/>
          <p:cNvSpPr>
            <a:spLocks noGrp="1"/>
          </p:cNvSpPr>
          <p:nvPr>
            <p:ph type="sldNum" sz="quarter" idx="12"/>
          </p:nvPr>
        </p:nvSpPr>
        <p:spPr/>
        <p:txBody>
          <a:bodyPr/>
          <a:lstStyle/>
          <a:p>
            <a:pPr>
              <a:defRPr/>
            </a:pPr>
            <a:fld id="{E0A3CAB5-FFA8-4959-BD0C-01C56D726127}" type="slidenum">
              <a:rPr lang="en-US" smtClean="0"/>
              <a:pPr>
                <a:defRPr/>
              </a:pPr>
              <a:t>1</a:t>
            </a:fld>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219200" y="2133600"/>
            <a:ext cx="6485106"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295400"/>
          </a:xfrm>
        </p:spPr>
        <p:txBody>
          <a:bodyPr/>
          <a:lstStyle/>
          <a:p>
            <a:pPr eaLnBrk="1" hangingPunct="1">
              <a:defRPr/>
            </a:pPr>
            <a:r>
              <a:rPr lang="en-US" sz="2400" dirty="0"/>
              <a:t>Identify and resolve errors in Revenue Recognition </a:t>
            </a:r>
            <a:br>
              <a:rPr lang="en-US" sz="2400" dirty="0"/>
            </a:br>
            <a:r>
              <a:rPr lang="en-US" sz="2400" dirty="0"/>
              <a:t>Step 1:  Identify Customer Contracts which have revenue</a:t>
            </a:r>
            <a:br>
              <a:rPr lang="en-US" sz="2400" dirty="0"/>
            </a:br>
            <a:r>
              <a:rPr lang="en-US" sz="2400" dirty="0"/>
              <a:t> recognized to wrong activity and take corrective action.</a:t>
            </a:r>
          </a:p>
        </p:txBody>
      </p:sp>
      <p:sp>
        <p:nvSpPr>
          <p:cNvPr id="47107" name="Content Placeholder 2"/>
          <p:cNvSpPr>
            <a:spLocks noGrp="1"/>
          </p:cNvSpPr>
          <p:nvPr>
            <p:ph idx="1"/>
          </p:nvPr>
        </p:nvSpPr>
        <p:spPr>
          <a:xfrm>
            <a:off x="685800" y="1981200"/>
            <a:ext cx="7772400" cy="4419600"/>
          </a:xfrm>
        </p:spPr>
        <p:txBody>
          <a:bodyPr/>
          <a:lstStyle/>
          <a:p>
            <a:pPr eaLnBrk="1" hangingPunct="1">
              <a:buFont typeface="Wingdings" pitchFamily="2" charset="2"/>
              <a:buNone/>
            </a:pPr>
            <a:r>
              <a:rPr lang="en-US" sz="2400" dirty="0"/>
              <a:t>Run query TN_GR24A_REV_WRONG_ACTIVITY </a:t>
            </a:r>
          </a:p>
          <a:p>
            <a:pPr eaLnBrk="1" hangingPunct="1">
              <a:buFont typeface="Wingdings" pitchFamily="2" charset="2"/>
              <a:buNone/>
            </a:pPr>
            <a:r>
              <a:rPr lang="en-US" sz="2400" b="1" dirty="0">
                <a:solidFill>
                  <a:srgbClr val="FF0000"/>
                </a:solidFill>
              </a:rPr>
              <a:t>Analyze 		</a:t>
            </a:r>
          </a:p>
          <a:p>
            <a:pPr eaLnBrk="1" hangingPunct="1">
              <a:buFont typeface="Wingdings" pitchFamily="2" charset="2"/>
              <a:buNone/>
            </a:pPr>
            <a:r>
              <a:rPr lang="en-US" sz="2400" b="1" dirty="0">
                <a:solidFill>
                  <a:srgbClr val="FF0000"/>
                </a:solidFill>
              </a:rPr>
              <a:t>results </a:t>
            </a:r>
          </a:p>
          <a:p>
            <a:pPr eaLnBrk="1" hangingPunct="1">
              <a:buFont typeface="Wingdings" pitchFamily="2" charset="2"/>
              <a:buNone/>
            </a:pPr>
            <a:r>
              <a:rPr lang="en-US" sz="2400" b="1" dirty="0">
                <a:solidFill>
                  <a:srgbClr val="FF0000"/>
                </a:solidFill>
              </a:rPr>
              <a:t>and make</a:t>
            </a:r>
          </a:p>
          <a:p>
            <a:pPr eaLnBrk="1" hangingPunct="1">
              <a:buFont typeface="Wingdings" pitchFamily="2" charset="2"/>
              <a:buNone/>
            </a:pPr>
            <a:r>
              <a:rPr lang="en-US" sz="2400" b="1" dirty="0">
                <a:solidFill>
                  <a:srgbClr val="FF0000"/>
                </a:solidFill>
              </a:rPr>
              <a:t>corrections</a:t>
            </a:r>
          </a:p>
          <a:p>
            <a:pPr eaLnBrk="1" hangingPunct="1">
              <a:buFont typeface="Wingdings" pitchFamily="2" charset="2"/>
              <a:buNone/>
            </a:pPr>
            <a:r>
              <a:rPr lang="en-US" sz="2400" b="1" dirty="0">
                <a:solidFill>
                  <a:srgbClr val="FF0000"/>
                </a:solidFill>
              </a:rPr>
              <a:t>as needed !</a:t>
            </a:r>
          </a:p>
          <a:p>
            <a:pPr eaLnBrk="1" hangingPunct="1">
              <a:buFont typeface="Wingdings" pitchFamily="2" charset="2"/>
              <a:buNone/>
            </a:pPr>
            <a:r>
              <a:rPr lang="en-US" sz="2400" b="1" dirty="0">
                <a:solidFill>
                  <a:srgbClr val="FF0000"/>
                </a:solidFill>
              </a:rPr>
              <a:t>Take care</a:t>
            </a:r>
          </a:p>
          <a:p>
            <a:pPr eaLnBrk="1" hangingPunct="1">
              <a:buFont typeface="Wingdings" pitchFamily="2" charset="2"/>
              <a:buNone/>
            </a:pPr>
            <a:r>
              <a:rPr lang="en-US" sz="2400" b="1" dirty="0">
                <a:solidFill>
                  <a:srgbClr val="FF0000"/>
                </a:solidFill>
              </a:rPr>
              <a:t>about entries</a:t>
            </a:r>
          </a:p>
          <a:p>
            <a:pPr eaLnBrk="1" hangingPunct="1">
              <a:buFont typeface="Wingdings" pitchFamily="2" charset="2"/>
              <a:buNone/>
            </a:pPr>
            <a:r>
              <a:rPr lang="en-US" sz="2400" b="1" dirty="0">
                <a:solidFill>
                  <a:srgbClr val="FF0000"/>
                </a:solidFill>
              </a:rPr>
              <a:t>crossing</a:t>
            </a:r>
          </a:p>
          <a:p>
            <a:pPr eaLnBrk="1" hangingPunct="1">
              <a:buFont typeface="Wingdings" pitchFamily="2" charset="2"/>
              <a:buNone/>
            </a:pPr>
            <a:r>
              <a:rPr lang="en-US" sz="2400" b="1" dirty="0">
                <a:solidFill>
                  <a:srgbClr val="FF0000"/>
                </a:solidFill>
              </a:rPr>
              <a:t>state years.</a:t>
            </a:r>
          </a:p>
          <a:p>
            <a:pPr eaLnBrk="1" hangingPunct="1">
              <a:buFont typeface="Wingdings" pitchFamily="2" charset="2"/>
              <a:buNone/>
            </a:pPr>
            <a:r>
              <a:rPr lang="en-US" dirty="0"/>
              <a:t>	</a:t>
            </a:r>
          </a:p>
          <a:p>
            <a:pPr eaLnBrk="1" hangingPunct="1"/>
            <a:endParaRPr lang="en-US" dirty="0"/>
          </a:p>
          <a:p>
            <a:pPr eaLnBrk="1" hangingPunct="1">
              <a:buFont typeface="Wingdings" pitchFamily="2" charset="2"/>
              <a:buNone/>
            </a:pPr>
            <a:endParaRPr lang="en-US" dirty="0"/>
          </a:p>
          <a:p>
            <a:pPr eaLnBrk="1" hangingPunct="1"/>
            <a:endParaRPr lang="en-US" dirty="0"/>
          </a:p>
        </p:txBody>
      </p:sp>
      <p:sp>
        <p:nvSpPr>
          <p:cNvPr id="5" name="Slide Number Placeholder 4"/>
          <p:cNvSpPr>
            <a:spLocks noGrp="1"/>
          </p:cNvSpPr>
          <p:nvPr>
            <p:ph type="sldNum" sz="quarter" idx="12"/>
          </p:nvPr>
        </p:nvSpPr>
        <p:spPr/>
        <p:txBody>
          <a:bodyPr/>
          <a:lstStyle/>
          <a:p>
            <a:pPr>
              <a:defRPr/>
            </a:pPr>
            <a:fld id="{EC8C4C45-1AB7-4F1C-BFA8-7B1EF3C66240}" type="slidenum">
              <a:rPr lang="en-US"/>
              <a:pPr>
                <a:defRPr/>
              </a:pPr>
              <a:t>10</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pic>
        <p:nvPicPr>
          <p:cNvPr id="8" name="Picture 7">
            <a:extLst>
              <a:ext uri="{FF2B5EF4-FFF2-40B4-BE49-F238E27FC236}">
                <a16:creationId xmlns:a16="http://schemas.microsoft.com/office/drawing/2014/main" id="{5CDABB04-FB1B-4686-A918-02306AC58CC9}"/>
              </a:ext>
            </a:extLst>
          </p:cNvPr>
          <p:cNvPicPr/>
          <p:nvPr/>
        </p:nvPicPr>
        <p:blipFill>
          <a:blip r:embed="rId2"/>
          <a:stretch>
            <a:fillRect/>
          </a:stretch>
        </p:blipFill>
        <p:spPr>
          <a:xfrm>
            <a:off x="2667000" y="2667000"/>
            <a:ext cx="6019800" cy="3505200"/>
          </a:xfrm>
          <a:prstGeom prst="rect">
            <a:avLst/>
          </a:prstGeom>
        </p:spPr>
      </p:pic>
    </p:spTree>
  </p:cSld>
  <p:clrMapOvr>
    <a:masterClrMapping/>
  </p:clrMapOvr>
  <p:transition spd="med">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219200"/>
          </a:xfrm>
        </p:spPr>
        <p:txBody>
          <a:bodyPr/>
          <a:lstStyle/>
          <a:p>
            <a:pPr eaLnBrk="1" hangingPunct="1">
              <a:defRPr/>
            </a:pPr>
            <a:r>
              <a:rPr lang="en-US" sz="2400" dirty="0"/>
              <a:t>Identify and resolve errors in Revenue Recognition </a:t>
            </a:r>
            <a:br>
              <a:rPr lang="en-US" sz="2400" dirty="0"/>
            </a:br>
            <a:r>
              <a:rPr lang="en-US" sz="2400" dirty="0"/>
              <a:t>Step 1:  Identify Customer Contracts which have revenue </a:t>
            </a:r>
            <a:br>
              <a:rPr lang="en-US" sz="2400" dirty="0"/>
            </a:br>
            <a:r>
              <a:rPr lang="en-US" sz="2400" dirty="0"/>
              <a:t>recognized to wrong activity and take corrective action.</a:t>
            </a:r>
          </a:p>
        </p:txBody>
      </p:sp>
      <p:sp>
        <p:nvSpPr>
          <p:cNvPr id="53251" name="Content Placeholder 2"/>
          <p:cNvSpPr>
            <a:spLocks noGrp="1"/>
          </p:cNvSpPr>
          <p:nvPr>
            <p:ph idx="1"/>
          </p:nvPr>
        </p:nvSpPr>
        <p:spPr>
          <a:xfrm>
            <a:off x="152400" y="2133600"/>
            <a:ext cx="8839200" cy="4191000"/>
          </a:xfrm>
        </p:spPr>
        <p:txBody>
          <a:bodyPr/>
          <a:lstStyle/>
          <a:p>
            <a:pPr eaLnBrk="1" hangingPunct="1"/>
            <a:r>
              <a:rPr lang="en-US" sz="2200" dirty="0"/>
              <a:t>Revenue recognized to wrong activity could be avoided:</a:t>
            </a:r>
          </a:p>
          <a:p>
            <a:pPr lvl="1" eaLnBrk="1" hangingPunct="1"/>
            <a:r>
              <a:rPr lang="en-US" sz="2200" dirty="0"/>
              <a:t>By monitoring TN_GR01_GRANT_PROJECT_LIST </a:t>
            </a:r>
            <a:r>
              <a:rPr lang="en-US" sz="2200" b="1" dirty="0">
                <a:solidFill>
                  <a:srgbClr val="FF0000"/>
                </a:solidFill>
              </a:rPr>
              <a:t>after creating new grants</a:t>
            </a:r>
            <a:r>
              <a:rPr lang="en-US" sz="2200" dirty="0"/>
              <a:t> to look for mis-matched Rate Sets to Sponsors or Project Activity(s).</a:t>
            </a:r>
          </a:p>
          <a:p>
            <a:pPr lvl="1" eaLnBrk="1" hangingPunct="1"/>
            <a:r>
              <a:rPr lang="en-US" sz="2200" dirty="0"/>
              <a:t>By monitoring TN_GR27_RATE_SET_ERRORS on a </a:t>
            </a:r>
            <a:r>
              <a:rPr lang="en-US" sz="2200" b="1" dirty="0">
                <a:solidFill>
                  <a:srgbClr val="FF0000"/>
                </a:solidFill>
              </a:rPr>
              <a:t>weekly basis or after activation </a:t>
            </a:r>
            <a:r>
              <a:rPr lang="en-US" sz="2200" dirty="0"/>
              <a:t>of new grants into Edison.</a:t>
            </a:r>
          </a:p>
          <a:p>
            <a:pPr lvl="1" eaLnBrk="1" hangingPunct="1"/>
            <a:r>
              <a:rPr lang="en-US" sz="2200" dirty="0"/>
              <a:t>By monitoring the “TN_GR03” query </a:t>
            </a:r>
            <a:r>
              <a:rPr lang="en-US" sz="2200" b="1" dirty="0">
                <a:solidFill>
                  <a:srgbClr val="FF0000"/>
                </a:solidFill>
              </a:rPr>
              <a:t>daily</a:t>
            </a:r>
            <a:r>
              <a:rPr lang="en-US" sz="2200" dirty="0"/>
              <a:t> for the “</a:t>
            </a:r>
            <a:r>
              <a:rPr lang="en-US" sz="2200" b="1" dirty="0">
                <a:solidFill>
                  <a:srgbClr val="FF0000"/>
                </a:solidFill>
              </a:rPr>
              <a:t>STATE</a:t>
            </a:r>
            <a:r>
              <a:rPr lang="en-US" sz="2200" dirty="0"/>
              <a:t>” activity appearing and billing – it should not appear unless it is correcting a previously billed error.</a:t>
            </a:r>
          </a:p>
          <a:p>
            <a:pPr lvl="1" eaLnBrk="1" hangingPunct="1"/>
            <a:r>
              <a:rPr lang="en-US" sz="2200" dirty="0"/>
              <a:t>By monitoring the “TN_GL64_REVENUE” or Trial Balance query looking for </a:t>
            </a:r>
            <a:r>
              <a:rPr lang="en-US" sz="2200" b="1" dirty="0">
                <a:solidFill>
                  <a:srgbClr val="FF0000"/>
                </a:solidFill>
              </a:rPr>
              <a:t>68001000</a:t>
            </a:r>
            <a:r>
              <a:rPr lang="en-US" sz="2200" dirty="0"/>
              <a:t> on Projects with “</a:t>
            </a:r>
            <a:r>
              <a:rPr lang="en-US" sz="2200" b="1" dirty="0">
                <a:solidFill>
                  <a:srgbClr val="FF0000"/>
                </a:solidFill>
              </a:rPr>
              <a:t>STATE” activity</a:t>
            </a:r>
            <a:r>
              <a:rPr lang="en-US" sz="2200" dirty="0"/>
              <a:t>.</a:t>
            </a:r>
          </a:p>
          <a:p>
            <a:pPr lvl="1" eaLnBrk="1" hangingPunct="1">
              <a:buFont typeface="Wingdings" pitchFamily="2" charset="2"/>
              <a:buNone/>
            </a:pPr>
            <a:endParaRPr lang="en-US" dirty="0"/>
          </a:p>
        </p:txBody>
      </p:sp>
      <p:sp>
        <p:nvSpPr>
          <p:cNvPr id="5" name="Slide Number Placeholder 4"/>
          <p:cNvSpPr>
            <a:spLocks noGrp="1"/>
          </p:cNvSpPr>
          <p:nvPr>
            <p:ph type="sldNum" sz="quarter" idx="12"/>
          </p:nvPr>
        </p:nvSpPr>
        <p:spPr/>
        <p:txBody>
          <a:bodyPr/>
          <a:lstStyle/>
          <a:p>
            <a:pPr>
              <a:defRPr/>
            </a:pPr>
            <a:fld id="{A52725B5-CB3A-4B47-8190-7D3715E918AC}" type="slidenum">
              <a:rPr lang="en-US"/>
              <a:pPr>
                <a:defRPr/>
              </a:pPr>
              <a:t>11</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Tree>
  </p:cSld>
  <p:clrMapOvr>
    <a:masterClrMapping/>
  </p:clrMapOvr>
  <p:transition spd="med">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447800"/>
          </a:xfrm>
        </p:spPr>
        <p:txBody>
          <a:bodyPr/>
          <a:lstStyle/>
          <a:p>
            <a:pPr eaLnBrk="1" hangingPunct="1">
              <a:defRPr/>
            </a:pPr>
            <a:r>
              <a:rPr lang="en-US" sz="3200" dirty="0"/>
              <a:t>Resolve other errors in Revenue Recognition - </a:t>
            </a:r>
            <a:r>
              <a:rPr lang="en-US" sz="2800" dirty="0"/>
              <a:t>Identify and resolve Revenue not recorded to a CN Journal - Step 2</a:t>
            </a:r>
          </a:p>
        </p:txBody>
      </p:sp>
      <p:sp>
        <p:nvSpPr>
          <p:cNvPr id="54275" name="Content Placeholder 2"/>
          <p:cNvSpPr>
            <a:spLocks noGrp="1"/>
          </p:cNvSpPr>
          <p:nvPr>
            <p:ph idx="1"/>
          </p:nvPr>
        </p:nvSpPr>
        <p:spPr>
          <a:xfrm>
            <a:off x="685800" y="2209800"/>
            <a:ext cx="7772400" cy="4038600"/>
          </a:xfrm>
        </p:spPr>
        <p:txBody>
          <a:bodyPr/>
          <a:lstStyle/>
          <a:p>
            <a:pPr eaLnBrk="1" hangingPunct="1">
              <a:buFont typeface="Wingdings" pitchFamily="2" charset="2"/>
              <a:buNone/>
            </a:pPr>
            <a:endParaRPr lang="en-US" sz="2400" dirty="0"/>
          </a:p>
          <a:p>
            <a:pPr eaLnBrk="1" hangingPunct="1">
              <a:buFont typeface="Wingdings" pitchFamily="2" charset="2"/>
              <a:buNone/>
            </a:pPr>
            <a:r>
              <a:rPr lang="en-US" sz="2400" dirty="0"/>
              <a:t>Run query TN_GR_A07_REVENUE_NOT_CREATED</a:t>
            </a:r>
          </a:p>
          <a:p>
            <a:pPr eaLnBrk="1" hangingPunct="1">
              <a:buFont typeface="Wingdings" pitchFamily="2" charset="2"/>
              <a:buNone/>
            </a:pPr>
            <a:endParaRPr lang="en-US" dirty="0"/>
          </a:p>
          <a:p>
            <a:pPr eaLnBrk="1" hangingPunct="1">
              <a:buFont typeface="Wingdings" pitchFamily="2" charset="2"/>
              <a:buNone/>
            </a:pPr>
            <a:endParaRPr lang="en-US" dirty="0"/>
          </a:p>
          <a:p>
            <a:pPr eaLnBrk="1" hangingPunct="1">
              <a:buFont typeface="Wingdings" pitchFamily="2" charset="2"/>
              <a:buNone/>
            </a:pPr>
            <a:endParaRPr lang="en-US" dirty="0"/>
          </a:p>
          <a:p>
            <a:pPr eaLnBrk="1" hangingPunct="1">
              <a:buFont typeface="Wingdings" pitchFamily="2" charset="2"/>
              <a:buNone/>
            </a:pPr>
            <a:endParaRPr lang="en-US" dirty="0"/>
          </a:p>
        </p:txBody>
      </p:sp>
      <p:sp>
        <p:nvSpPr>
          <p:cNvPr id="5" name="Slide Number Placeholder 4"/>
          <p:cNvSpPr>
            <a:spLocks noGrp="1"/>
          </p:cNvSpPr>
          <p:nvPr>
            <p:ph type="sldNum" sz="quarter" idx="12"/>
          </p:nvPr>
        </p:nvSpPr>
        <p:spPr/>
        <p:txBody>
          <a:bodyPr/>
          <a:lstStyle/>
          <a:p>
            <a:pPr>
              <a:defRPr/>
            </a:pPr>
            <a:fld id="{7D1CE6BA-D9C1-4B5F-AF03-FEB997C358BD}" type="slidenum">
              <a:rPr lang="en-US"/>
              <a:pPr>
                <a:defRPr/>
              </a:pPr>
              <a:t>12</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
        <p:nvSpPr>
          <p:cNvPr id="4" name="Rectangle 3"/>
          <p:cNvSpPr/>
          <p:nvPr/>
        </p:nvSpPr>
        <p:spPr>
          <a:xfrm>
            <a:off x="457200" y="3352800"/>
            <a:ext cx="8077200" cy="2862322"/>
          </a:xfrm>
          <a:prstGeom prst="rect">
            <a:avLst/>
          </a:prstGeom>
        </p:spPr>
        <p:txBody>
          <a:bodyPr wrap="square">
            <a:spAutoFit/>
          </a:bodyPr>
          <a:lstStyle/>
          <a:p>
            <a:pPr eaLnBrk="1" hangingPunct="1">
              <a:buFont typeface="Wingdings" pitchFamily="2" charset="2"/>
              <a:buNone/>
            </a:pPr>
            <a:r>
              <a:rPr lang="en-US" sz="2000" dirty="0"/>
              <a:t>From the query, create a pivot table and analyze…</a:t>
            </a:r>
          </a:p>
          <a:p>
            <a:pPr eaLnBrk="1" hangingPunct="1">
              <a:buFont typeface="Wingdings" pitchFamily="2" charset="2"/>
              <a:buNone/>
            </a:pPr>
            <a:endParaRPr lang="en-US" sz="2000" dirty="0"/>
          </a:p>
          <a:p>
            <a:pPr eaLnBrk="1" hangingPunct="1"/>
            <a:r>
              <a:rPr lang="en-US" sz="2000" dirty="0">
                <a:solidFill>
                  <a:srgbClr val="FF0000"/>
                </a:solidFill>
              </a:rPr>
              <a:t>Unrecognized revenue </a:t>
            </a:r>
            <a:r>
              <a:rPr lang="en-US" sz="2000" u="sng" dirty="0">
                <a:solidFill>
                  <a:srgbClr val="FF0000"/>
                </a:solidFill>
              </a:rPr>
              <a:t>cannot</a:t>
            </a:r>
            <a:r>
              <a:rPr lang="en-US" sz="2000" dirty="0">
                <a:solidFill>
                  <a:srgbClr val="FF0000"/>
                </a:solidFill>
              </a:rPr>
              <a:t> be resolved if a Customer Contract has had its Contract Processing Status marked Cancelled or Superceded! </a:t>
            </a:r>
          </a:p>
          <a:p>
            <a:pPr eaLnBrk="1" hangingPunct="1"/>
            <a:r>
              <a:rPr lang="en-US" sz="2000" dirty="0">
                <a:solidFill>
                  <a:srgbClr val="FF0000"/>
                </a:solidFill>
              </a:rPr>
              <a:t>Closed Contracts </a:t>
            </a:r>
            <a:r>
              <a:rPr lang="en-US" sz="2000" u="sng" dirty="0">
                <a:solidFill>
                  <a:srgbClr val="FF0000"/>
                </a:solidFill>
              </a:rPr>
              <a:t>cannot</a:t>
            </a:r>
            <a:r>
              <a:rPr lang="en-US" sz="2000" dirty="0">
                <a:solidFill>
                  <a:srgbClr val="FF0000"/>
                </a:solidFill>
              </a:rPr>
              <a:t> be undone!</a:t>
            </a:r>
          </a:p>
          <a:p>
            <a:pPr eaLnBrk="1" hangingPunct="1"/>
            <a:r>
              <a:rPr lang="en-US" sz="2000" dirty="0">
                <a:solidFill>
                  <a:srgbClr val="FF0000"/>
                </a:solidFill>
              </a:rPr>
              <a:t>Utilization of a prepaid pulls on this query if the second</a:t>
            </a:r>
          </a:p>
          <a:p>
            <a:pPr eaLnBrk="1" hangingPunct="1"/>
            <a:r>
              <a:rPr lang="en-US" sz="2000" dirty="0">
                <a:solidFill>
                  <a:srgbClr val="FF0000"/>
                </a:solidFill>
              </a:rPr>
              <a:t>CN (utilization) journal has not been created – it takes an extra day to create due to the timing of the batch processes.</a:t>
            </a:r>
          </a:p>
        </p:txBody>
      </p:sp>
    </p:spTree>
  </p:cSld>
  <p:clrMapOvr>
    <a:masterClrMapping/>
  </p:clrMapOvr>
  <p:transition spd="med">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524000"/>
          </a:xfrm>
        </p:spPr>
        <p:txBody>
          <a:bodyPr/>
          <a:lstStyle/>
          <a:p>
            <a:pPr eaLnBrk="1" hangingPunct="1">
              <a:defRPr/>
            </a:pPr>
            <a:r>
              <a:rPr lang="en-US" sz="3200" dirty="0"/>
              <a:t>Identify and anticipate year-end effect of revenue recognized in a different year than expenditures - Step 3</a:t>
            </a:r>
          </a:p>
        </p:txBody>
      </p:sp>
      <p:sp>
        <p:nvSpPr>
          <p:cNvPr id="57348" name="Content Placeholder 2"/>
          <p:cNvSpPr>
            <a:spLocks noGrp="1"/>
          </p:cNvSpPr>
          <p:nvPr>
            <p:ph idx="1"/>
          </p:nvPr>
        </p:nvSpPr>
        <p:spPr>
          <a:xfrm>
            <a:off x="685800" y="2286000"/>
            <a:ext cx="7772400" cy="3944938"/>
          </a:xfrm>
        </p:spPr>
        <p:txBody>
          <a:bodyPr/>
          <a:lstStyle/>
          <a:p>
            <a:pPr eaLnBrk="1" hangingPunct="1">
              <a:buFont typeface="Wingdings" pitchFamily="2" charset="2"/>
              <a:buNone/>
            </a:pPr>
            <a:r>
              <a:rPr lang="en-US" sz="2600" dirty="0"/>
              <a:t>Run query TN_GR06X_REV_EXP_IN_DIFF_YEAR</a:t>
            </a:r>
          </a:p>
          <a:p>
            <a:pPr eaLnBrk="1" hangingPunct="1">
              <a:buFont typeface="Wingdings" pitchFamily="2" charset="2"/>
              <a:buNone/>
            </a:pPr>
            <a:endParaRPr lang="en-US" sz="2000" b="1" dirty="0">
              <a:solidFill>
                <a:srgbClr val="FF1F1F"/>
              </a:solidFill>
            </a:endParaRPr>
          </a:p>
          <a:p>
            <a:pPr eaLnBrk="1" hangingPunct="1">
              <a:buFont typeface="Wingdings" pitchFamily="2" charset="2"/>
              <a:buNone/>
            </a:pPr>
            <a:r>
              <a:rPr lang="en-US" sz="2000" b="1" dirty="0">
                <a:solidFill>
                  <a:srgbClr val="FF1F1F"/>
                </a:solidFill>
              </a:rPr>
              <a:t>SEFA pulls from</a:t>
            </a:r>
          </a:p>
          <a:p>
            <a:pPr eaLnBrk="1" hangingPunct="1">
              <a:buFont typeface="Wingdings" pitchFamily="2" charset="2"/>
              <a:buNone/>
            </a:pPr>
            <a:r>
              <a:rPr lang="en-US" sz="2000" b="1" i="1" dirty="0">
                <a:solidFill>
                  <a:srgbClr val="FF1F1F"/>
                </a:solidFill>
              </a:rPr>
              <a:t>revenue recognized</a:t>
            </a:r>
          </a:p>
          <a:p>
            <a:pPr eaLnBrk="1" hangingPunct="1">
              <a:buFont typeface="Wingdings" pitchFamily="2" charset="2"/>
              <a:buNone/>
            </a:pPr>
            <a:r>
              <a:rPr lang="en-US" sz="2000" b="1" dirty="0">
                <a:solidFill>
                  <a:srgbClr val="FF1F1F"/>
                </a:solidFill>
              </a:rPr>
              <a:t>from the expenditures,</a:t>
            </a:r>
          </a:p>
          <a:p>
            <a:pPr eaLnBrk="1" hangingPunct="1">
              <a:buFont typeface="Wingdings" pitchFamily="2" charset="2"/>
              <a:buNone/>
            </a:pPr>
            <a:r>
              <a:rPr lang="en-US" sz="2000" b="1" dirty="0">
                <a:solidFill>
                  <a:srgbClr val="FF1F1F"/>
                </a:solidFill>
              </a:rPr>
              <a:t>not from the</a:t>
            </a:r>
          </a:p>
          <a:p>
            <a:pPr eaLnBrk="1" hangingPunct="1">
              <a:buFont typeface="Wingdings" pitchFamily="2" charset="2"/>
              <a:buNone/>
            </a:pPr>
            <a:r>
              <a:rPr lang="en-US" sz="2000" b="1" dirty="0">
                <a:solidFill>
                  <a:srgbClr val="FF1F1F"/>
                </a:solidFill>
              </a:rPr>
              <a:t>expenditures</a:t>
            </a:r>
          </a:p>
          <a:p>
            <a:pPr eaLnBrk="1" hangingPunct="1">
              <a:buFont typeface="Wingdings" pitchFamily="2" charset="2"/>
              <a:buNone/>
            </a:pPr>
            <a:r>
              <a:rPr lang="en-US" sz="2000" b="1" dirty="0">
                <a:solidFill>
                  <a:srgbClr val="FF1F1F"/>
                </a:solidFill>
              </a:rPr>
              <a:t>plus the </a:t>
            </a:r>
            <a:r>
              <a:rPr lang="en-US" sz="2000" b="1" i="1" dirty="0">
                <a:solidFill>
                  <a:srgbClr val="FF1F1F"/>
                </a:solidFill>
              </a:rPr>
              <a:t>accruals (YAE)</a:t>
            </a:r>
          </a:p>
          <a:p>
            <a:pPr eaLnBrk="1" hangingPunct="1">
              <a:buFont typeface="Wingdings" pitchFamily="2" charset="2"/>
              <a:buNone/>
            </a:pPr>
            <a:endParaRPr lang="en-US" sz="1000" b="1" dirty="0">
              <a:solidFill>
                <a:srgbClr val="FF1F1F"/>
              </a:solidFill>
            </a:endParaRPr>
          </a:p>
          <a:p>
            <a:pPr eaLnBrk="1" hangingPunct="1">
              <a:buFont typeface="Wingdings" pitchFamily="2" charset="2"/>
              <a:buNone/>
            </a:pPr>
            <a:r>
              <a:rPr lang="en-US" sz="2000" b="1" dirty="0">
                <a:solidFill>
                  <a:srgbClr val="FF1F1F"/>
                </a:solidFill>
              </a:rPr>
              <a:t>Revenue for adjusting Periods</a:t>
            </a:r>
          </a:p>
          <a:p>
            <a:pPr eaLnBrk="1" hangingPunct="1">
              <a:buFont typeface="Wingdings" pitchFamily="2" charset="2"/>
              <a:buNone/>
            </a:pPr>
            <a:r>
              <a:rPr lang="en-US" sz="2000" b="1" dirty="0">
                <a:solidFill>
                  <a:srgbClr val="FF1F1F"/>
                </a:solidFill>
              </a:rPr>
              <a:t>991, 992, etc. is in Period 12</a:t>
            </a:r>
          </a:p>
        </p:txBody>
      </p:sp>
      <p:sp>
        <p:nvSpPr>
          <p:cNvPr id="5" name="Slide Number Placeholder 4"/>
          <p:cNvSpPr>
            <a:spLocks noGrp="1"/>
          </p:cNvSpPr>
          <p:nvPr>
            <p:ph type="sldNum" sz="quarter" idx="12"/>
          </p:nvPr>
        </p:nvSpPr>
        <p:spPr/>
        <p:txBody>
          <a:bodyPr/>
          <a:lstStyle/>
          <a:p>
            <a:pPr>
              <a:defRPr/>
            </a:pPr>
            <a:fld id="{0ADE05F5-416F-40F6-8618-D9786F32A6FF}" type="slidenum">
              <a:rPr lang="en-US"/>
              <a:pPr>
                <a:defRPr/>
              </a:pPr>
              <a:t>13</a:t>
            </a:fld>
            <a:endParaRPr lang="en-US" dirty="0"/>
          </a:p>
        </p:txBody>
      </p:sp>
      <p:cxnSp>
        <p:nvCxnSpPr>
          <p:cNvPr id="57352" name="Straight Arrow Connector 15"/>
          <p:cNvCxnSpPr>
            <a:cxnSpLocks noChangeShapeType="1"/>
            <a:stCxn id="20" idx="0"/>
          </p:cNvCxnSpPr>
          <p:nvPr/>
        </p:nvCxnSpPr>
        <p:spPr bwMode="auto">
          <a:xfrm>
            <a:off x="6019800" y="3261049"/>
            <a:ext cx="0" cy="506506"/>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8" name="Rectangle 17"/>
          <p:cNvSpPr/>
          <p:nvPr/>
        </p:nvSpPr>
        <p:spPr bwMode="auto">
          <a:xfrm rot="10800000">
            <a:off x="7086600" y="2876939"/>
            <a:ext cx="990600" cy="266700"/>
          </a:xfrm>
          <a:prstGeom prst="rect">
            <a:avLst/>
          </a:prstGeom>
          <a:noFill/>
          <a:ln w="28575" cap="flat" cmpd="sng" algn="ctr">
            <a:solidFill>
              <a:srgbClr val="FF0000"/>
            </a:solidFill>
            <a:prstDash val="solid"/>
            <a:round/>
            <a:headEnd type="none" w="med" len="med"/>
            <a:tailEnd type="none" w="med" len="med"/>
          </a:ln>
          <a:effectLst/>
        </p:spPr>
        <p:txBody>
          <a:bodyPr rot="10800000" wrap="none" anchor="ctr"/>
          <a:lstStyle/>
          <a:p>
            <a:pPr>
              <a:defRPr/>
            </a:pPr>
            <a:r>
              <a:rPr lang="en-US" sz="1600" i="0" dirty="0">
                <a:solidFill>
                  <a:srgbClr val="000000"/>
                </a:solidFill>
                <a:latin typeface="+mn-lt"/>
              </a:rPr>
              <a:t>Revenue</a:t>
            </a:r>
          </a:p>
        </p:txBody>
      </p:sp>
      <p:sp>
        <p:nvSpPr>
          <p:cNvPr id="20" name="Rectangle 19"/>
          <p:cNvSpPr/>
          <p:nvPr/>
        </p:nvSpPr>
        <p:spPr bwMode="auto">
          <a:xfrm rot="10800000">
            <a:off x="5334000" y="3032449"/>
            <a:ext cx="1371600" cy="228600"/>
          </a:xfrm>
          <a:prstGeom prst="rect">
            <a:avLst/>
          </a:prstGeom>
          <a:noFill/>
          <a:ln w="28575" cap="flat" cmpd="sng" algn="ctr">
            <a:solidFill>
              <a:srgbClr val="FF0000"/>
            </a:solidFill>
            <a:prstDash val="solid"/>
            <a:round/>
            <a:headEnd type="none" w="med" len="med"/>
            <a:tailEnd type="none" w="med" len="med"/>
          </a:ln>
          <a:effectLst/>
        </p:spPr>
        <p:txBody>
          <a:bodyPr rot="10800000" wrap="none" anchor="ctr"/>
          <a:lstStyle/>
          <a:p>
            <a:pPr>
              <a:defRPr/>
            </a:pPr>
            <a:r>
              <a:rPr lang="en-US" sz="1600" i="0" dirty="0">
                <a:solidFill>
                  <a:srgbClr val="000000"/>
                </a:solidFill>
                <a:latin typeface="+mn-lt"/>
              </a:rPr>
              <a:t>Expenditures</a:t>
            </a:r>
          </a:p>
        </p:txBody>
      </p:sp>
      <p:sp>
        <p:nvSpPr>
          <p:cNvPr id="3" name="Footer Placeholder 2"/>
          <p:cNvSpPr>
            <a:spLocks noGrp="1"/>
          </p:cNvSpPr>
          <p:nvPr>
            <p:ph type="ftr" sz="quarter" idx="11"/>
          </p:nvPr>
        </p:nvSpPr>
        <p:spPr/>
        <p:txBody>
          <a:bodyPr/>
          <a:lstStyle/>
          <a:p>
            <a:pPr>
              <a:defRPr/>
            </a:pPr>
            <a:r>
              <a:rPr lang="en-US"/>
              <a:t>June 2021</a:t>
            </a:r>
            <a:endParaRPr lang="en-US" dirty="0"/>
          </a:p>
        </p:txBody>
      </p:sp>
      <p:cxnSp>
        <p:nvCxnSpPr>
          <p:cNvPr id="57351" name="Straight Arrow Connector 11"/>
          <p:cNvCxnSpPr>
            <a:cxnSpLocks noChangeShapeType="1"/>
            <a:stCxn id="18" idx="0"/>
          </p:cNvCxnSpPr>
          <p:nvPr/>
        </p:nvCxnSpPr>
        <p:spPr bwMode="auto">
          <a:xfrm flipH="1">
            <a:off x="7553326" y="3143639"/>
            <a:ext cx="28574" cy="620806"/>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4" name="Picture 3">
            <a:extLst>
              <a:ext uri="{FF2B5EF4-FFF2-40B4-BE49-F238E27FC236}">
                <a16:creationId xmlns:a16="http://schemas.microsoft.com/office/drawing/2014/main" id="{C9651153-ED42-4A2D-ADF4-9C8AA1C0DFBA}"/>
              </a:ext>
            </a:extLst>
          </p:cNvPr>
          <p:cNvPicPr>
            <a:picLocks noChangeAspect="1"/>
          </p:cNvPicPr>
          <p:nvPr/>
        </p:nvPicPr>
        <p:blipFill>
          <a:blip r:embed="rId3"/>
          <a:stretch>
            <a:fillRect/>
          </a:stretch>
        </p:blipFill>
        <p:spPr>
          <a:xfrm>
            <a:off x="4572000" y="3764446"/>
            <a:ext cx="4286252" cy="2407754"/>
          </a:xfrm>
          <a:prstGeom prst="rect">
            <a:avLst/>
          </a:prstGeom>
        </p:spPr>
      </p:pic>
    </p:spTree>
  </p:cSld>
  <p:clrMapOvr>
    <a:masterClrMapping/>
  </p:clrMapOvr>
  <p:transition spd="med">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66800"/>
          </a:xfrm>
        </p:spPr>
        <p:txBody>
          <a:bodyPr/>
          <a:lstStyle/>
          <a:p>
            <a:pPr eaLnBrk="1" hangingPunct="1">
              <a:defRPr/>
            </a:pPr>
            <a:r>
              <a:rPr lang="en-US" sz="3400" dirty="0"/>
              <a:t>Identify and Resolve Indirect Cost (F&amp;A) Errors</a:t>
            </a:r>
          </a:p>
        </p:txBody>
      </p:sp>
      <p:sp>
        <p:nvSpPr>
          <p:cNvPr id="76803" name="Content Placeholder 2"/>
          <p:cNvSpPr>
            <a:spLocks noGrp="1"/>
          </p:cNvSpPr>
          <p:nvPr>
            <p:ph idx="1"/>
          </p:nvPr>
        </p:nvSpPr>
        <p:spPr>
          <a:xfrm>
            <a:off x="381000" y="1981200"/>
            <a:ext cx="8077200" cy="4267200"/>
          </a:xfrm>
        </p:spPr>
        <p:txBody>
          <a:bodyPr/>
          <a:lstStyle/>
          <a:p>
            <a:pPr eaLnBrk="1" hangingPunct="1">
              <a:defRPr/>
            </a:pPr>
            <a:r>
              <a:rPr lang="en-US" dirty="0"/>
              <a:t>Run TN_GR28_SFA_COM_CNTRL_ERRS query</a:t>
            </a:r>
          </a:p>
          <a:p>
            <a:pPr eaLnBrk="1" hangingPunct="1">
              <a:defRPr/>
            </a:pPr>
            <a:endParaRPr lang="en-US" dirty="0"/>
          </a:p>
          <a:p>
            <a:pPr eaLnBrk="1" hangingPunct="1">
              <a:defRPr/>
            </a:pPr>
            <a:r>
              <a:rPr lang="en-US" dirty="0"/>
              <a:t>Run TN_GR29_SFA_INTERACTIVE query</a:t>
            </a:r>
          </a:p>
          <a:p>
            <a:pPr marL="0" indent="0" eaLnBrk="1" hangingPunct="1">
              <a:buNone/>
              <a:defRPr/>
            </a:pPr>
            <a:endParaRPr lang="en-US" dirty="0"/>
          </a:p>
          <a:p>
            <a:pPr marL="0" indent="0" eaLnBrk="1" hangingPunct="1">
              <a:buNone/>
              <a:defRPr/>
            </a:pPr>
            <a:r>
              <a:rPr lang="en-US" b="1" dirty="0">
                <a:solidFill>
                  <a:srgbClr val="FF0000"/>
                </a:solidFill>
              </a:rPr>
              <a:t>Edison helps to notify you of these errors weekly, but it is up to the agency to resolve the errors.</a:t>
            </a:r>
          </a:p>
          <a:p>
            <a:pPr marL="0" indent="0" eaLnBrk="1" hangingPunct="1">
              <a:buNone/>
              <a:defRPr/>
            </a:pPr>
            <a:r>
              <a:rPr lang="en-US" b="1" dirty="0">
                <a:solidFill>
                  <a:srgbClr val="FF0000"/>
                </a:solidFill>
              </a:rPr>
              <a:t>If not corrected, no indirect cost for any Project ID will process for that agency.</a:t>
            </a:r>
          </a:p>
          <a:p>
            <a:pPr eaLnBrk="1" hangingPunct="1">
              <a:defRPr/>
            </a:pPr>
            <a:endParaRPr lang="en-US" dirty="0"/>
          </a:p>
          <a:p>
            <a:pPr marL="0" indent="0" eaLnBrk="1" hangingPunct="1">
              <a:buFont typeface="Wingdings" pitchFamily="2" charset="2"/>
              <a:buNone/>
              <a:defRPr/>
            </a:pPr>
            <a:endParaRPr lang="en-US" dirty="0"/>
          </a:p>
        </p:txBody>
      </p:sp>
      <p:sp>
        <p:nvSpPr>
          <p:cNvPr id="5" name="Slide Number Placeholder 4"/>
          <p:cNvSpPr>
            <a:spLocks noGrp="1"/>
          </p:cNvSpPr>
          <p:nvPr>
            <p:ph type="sldNum" sz="quarter" idx="12"/>
          </p:nvPr>
        </p:nvSpPr>
        <p:spPr/>
        <p:txBody>
          <a:bodyPr/>
          <a:lstStyle/>
          <a:p>
            <a:pPr>
              <a:defRPr/>
            </a:pPr>
            <a:fld id="{4849B3C4-E8EA-48E3-ABCE-682BA4A746B8}" type="slidenum">
              <a:rPr lang="en-US"/>
              <a:pPr>
                <a:defRPr/>
              </a:pPr>
              <a:t>14</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Tree>
  </p:cSld>
  <p:clrMapOvr>
    <a:masterClrMapping/>
  </p:clrMapOvr>
  <p:transition spd="med">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66800"/>
          </a:xfrm>
        </p:spPr>
        <p:txBody>
          <a:bodyPr/>
          <a:lstStyle/>
          <a:p>
            <a:pPr eaLnBrk="1" hangingPunct="1">
              <a:defRPr/>
            </a:pPr>
            <a:r>
              <a:rPr lang="en-US" sz="3400" dirty="0"/>
              <a:t>Review and analyze projects not associated with a Customer Contract.</a:t>
            </a:r>
          </a:p>
        </p:txBody>
      </p:sp>
      <p:sp>
        <p:nvSpPr>
          <p:cNvPr id="65539" name="Content Placeholder 2"/>
          <p:cNvSpPr>
            <a:spLocks noGrp="1"/>
          </p:cNvSpPr>
          <p:nvPr>
            <p:ph idx="1"/>
          </p:nvPr>
        </p:nvSpPr>
        <p:spPr>
          <a:xfrm>
            <a:off x="228600" y="1981200"/>
            <a:ext cx="8839200" cy="4267200"/>
          </a:xfrm>
        </p:spPr>
        <p:txBody>
          <a:bodyPr/>
          <a:lstStyle/>
          <a:p>
            <a:pPr eaLnBrk="1" hangingPunct="1"/>
            <a:r>
              <a:rPr lang="en-US" dirty="0"/>
              <a:t>Run TN_GR22A_PROJ_NOT_ON_CONTRACT or TN_PR140_PROJECT_NOT_CONTRACT and analyze…</a:t>
            </a:r>
          </a:p>
          <a:p>
            <a:pPr eaLnBrk="1" hangingPunct="1"/>
            <a:r>
              <a:rPr lang="en-US" dirty="0"/>
              <a:t>If reporting project, it</a:t>
            </a:r>
          </a:p>
          <a:p>
            <a:pPr marL="0" indent="0" eaLnBrk="1" hangingPunct="1">
              <a:buNone/>
            </a:pPr>
            <a:r>
              <a:rPr lang="en-US" dirty="0"/>
              <a:t>    is valid to pull on query.</a:t>
            </a:r>
          </a:p>
          <a:p>
            <a:pPr eaLnBrk="1" hangingPunct="1"/>
            <a:r>
              <a:rPr lang="en-US" sz="2400" dirty="0"/>
              <a:t>If costs need to be re-allocated via GL JE, run query TN_PR101_PROJECT_COST_DETAIL to get details.</a:t>
            </a:r>
          </a:p>
          <a:p>
            <a:pPr eaLnBrk="1" hangingPunct="1"/>
            <a:r>
              <a:rPr lang="en-US" sz="2400" dirty="0"/>
              <a:t>If Edison does reallocations – </a:t>
            </a:r>
            <a:r>
              <a:rPr lang="en-US" sz="2400" b="1" dirty="0">
                <a:solidFill>
                  <a:srgbClr val="FF0000"/>
                </a:solidFill>
              </a:rPr>
              <a:t>the Agency/business unit needs to review</a:t>
            </a:r>
            <a:r>
              <a:rPr lang="en-US" sz="2400" dirty="0"/>
              <a:t> to ensure all values were reallocated &amp; clear any errors.</a:t>
            </a:r>
          </a:p>
          <a:p>
            <a:pPr marL="0" indent="0" eaLnBrk="1" hangingPunct="1">
              <a:buNone/>
            </a:pPr>
            <a:endParaRPr lang="en-US" dirty="0"/>
          </a:p>
        </p:txBody>
      </p:sp>
      <p:sp>
        <p:nvSpPr>
          <p:cNvPr id="5" name="Slide Number Placeholder 4"/>
          <p:cNvSpPr>
            <a:spLocks noGrp="1"/>
          </p:cNvSpPr>
          <p:nvPr>
            <p:ph type="sldNum" sz="quarter" idx="12"/>
          </p:nvPr>
        </p:nvSpPr>
        <p:spPr/>
        <p:txBody>
          <a:bodyPr/>
          <a:lstStyle/>
          <a:p>
            <a:pPr>
              <a:defRPr/>
            </a:pPr>
            <a:fld id="{510D2087-066C-4EDA-9BD8-077A880488AB}" type="slidenum">
              <a:rPr lang="en-US"/>
              <a:pPr>
                <a:defRPr/>
              </a:pPr>
              <a:t>15</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pic>
        <p:nvPicPr>
          <p:cNvPr id="7" name="Picture 6"/>
          <p:cNvPicPr/>
          <p:nvPr/>
        </p:nvPicPr>
        <p:blipFill rotWithShape="1">
          <a:blip r:embed="rId2" cstate="print"/>
          <a:srcRect r="29913" b="69816"/>
          <a:stretch/>
        </p:blipFill>
        <p:spPr bwMode="auto">
          <a:xfrm>
            <a:off x="4495800" y="2971800"/>
            <a:ext cx="3599329" cy="1371600"/>
          </a:xfrm>
          <a:prstGeom prst="rect">
            <a:avLst/>
          </a:prstGeom>
          <a:ln>
            <a:noFill/>
          </a:ln>
          <a:extLst>
            <a:ext uri="{53640926-AAD7-44D8-BBD7-CCE9431645EC}">
              <a14:shadowObscured xmlns:a14="http://schemas.microsoft.com/office/drawing/2010/main"/>
            </a:ext>
          </a:extLst>
        </p:spPr>
      </p:pic>
    </p:spTree>
  </p:cSld>
  <p:clrMapOvr>
    <a:masterClrMapping/>
  </p:clrMapOvr>
  <p:transition spd="med">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1676400"/>
          </a:xfrm>
        </p:spPr>
        <p:txBody>
          <a:bodyPr/>
          <a:lstStyle/>
          <a:p>
            <a:pPr eaLnBrk="1" hangingPunct="1">
              <a:defRPr/>
            </a:pPr>
            <a:r>
              <a:rPr lang="en-US" sz="3400" dirty="0"/>
              <a:t>Determine and resolve any Abnormal situations which exist or if “analysis types” have been incorrectly used.</a:t>
            </a:r>
          </a:p>
        </p:txBody>
      </p:sp>
      <p:sp>
        <p:nvSpPr>
          <p:cNvPr id="45059" name="Content Placeholder 2"/>
          <p:cNvSpPr>
            <a:spLocks noGrp="1"/>
          </p:cNvSpPr>
          <p:nvPr>
            <p:ph idx="1"/>
          </p:nvPr>
        </p:nvSpPr>
        <p:spPr>
          <a:xfrm>
            <a:off x="152400" y="2514600"/>
            <a:ext cx="8763000" cy="3886200"/>
          </a:xfrm>
        </p:spPr>
        <p:txBody>
          <a:bodyPr/>
          <a:lstStyle/>
          <a:p>
            <a:pPr eaLnBrk="1" hangingPunct="1">
              <a:defRPr/>
            </a:pPr>
            <a:r>
              <a:rPr lang="en-US" sz="2400" dirty="0"/>
              <a:t>Run query TN_GR23_ANL_TYPE_ABNORMAL</a:t>
            </a:r>
          </a:p>
          <a:p>
            <a:pPr eaLnBrk="1" hangingPunct="1">
              <a:defRPr/>
            </a:pPr>
            <a:r>
              <a:rPr lang="en-US" sz="2200" dirty="0"/>
              <a:t>The Project “Activity” along with “Analysis type” </a:t>
            </a:r>
            <a:r>
              <a:rPr lang="en-US" sz="2200" b="1" u="sng" dirty="0"/>
              <a:t>should </a:t>
            </a:r>
            <a:r>
              <a:rPr lang="en-US" sz="2200" dirty="0"/>
              <a:t>identify funding source.	</a:t>
            </a:r>
          </a:p>
          <a:p>
            <a:pPr lvl="1" eaLnBrk="1" hangingPunct="1">
              <a:defRPr/>
            </a:pPr>
            <a:r>
              <a:rPr lang="en-US" sz="2000" dirty="0"/>
              <a:t>7XXXXX accounts do not belong with GLR</a:t>
            </a:r>
          </a:p>
          <a:p>
            <a:pPr lvl="1" eaLnBrk="1" hangingPunct="1">
              <a:defRPr/>
            </a:pPr>
            <a:r>
              <a:rPr lang="en-US" sz="2000" dirty="0"/>
              <a:t>6XXXXX accounts do not normally belong with GLE</a:t>
            </a:r>
          </a:p>
          <a:p>
            <a:pPr lvl="2" eaLnBrk="1" hangingPunct="1">
              <a:defRPr/>
            </a:pPr>
            <a:r>
              <a:rPr lang="en-US" sz="1800" dirty="0"/>
              <a:t>Exception with Refund of PY Federal Expenditure paid back via AP using 68012000 with Project ID and Federal Activity receives an ACT analysis type</a:t>
            </a:r>
          </a:p>
          <a:p>
            <a:pPr lvl="1" eaLnBrk="1" hangingPunct="1">
              <a:defRPr/>
            </a:pPr>
            <a:r>
              <a:rPr lang="en-US" sz="2000" dirty="0"/>
              <a:t>STATE Activity does not normally have GLE</a:t>
            </a:r>
          </a:p>
          <a:p>
            <a:pPr lvl="1" eaLnBrk="1" hangingPunct="1">
              <a:defRPr/>
            </a:pPr>
            <a:r>
              <a:rPr lang="en-US" sz="2000" dirty="0"/>
              <a:t>FEDERAL Activity does not normally have CGE</a:t>
            </a:r>
          </a:p>
          <a:p>
            <a:pPr lvl="1" eaLnBrk="1" hangingPunct="1">
              <a:defRPr/>
            </a:pPr>
            <a:r>
              <a:rPr lang="en-US" sz="2000" dirty="0"/>
              <a:t>Federal Rate Set 68001 should not have a Project ID with an INTERFED, INTERMATCH or NONGOV Activity</a:t>
            </a:r>
          </a:p>
        </p:txBody>
      </p:sp>
      <p:sp>
        <p:nvSpPr>
          <p:cNvPr id="5" name="Slide Number Placeholder 4"/>
          <p:cNvSpPr>
            <a:spLocks noGrp="1"/>
          </p:cNvSpPr>
          <p:nvPr>
            <p:ph type="sldNum" sz="quarter" idx="12"/>
          </p:nvPr>
        </p:nvSpPr>
        <p:spPr/>
        <p:txBody>
          <a:bodyPr/>
          <a:lstStyle/>
          <a:p>
            <a:pPr>
              <a:defRPr/>
            </a:pPr>
            <a:fld id="{C05D6694-F992-4BF7-AD03-A9F8F769C649}" type="slidenum">
              <a:rPr lang="en-US"/>
              <a:pPr>
                <a:defRPr/>
              </a:pPr>
              <a:t>16</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Tree>
  </p:cSld>
  <p:clrMapOvr>
    <a:masterClrMapping/>
  </p:clrMapOvr>
  <p:transition spd="med">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371600"/>
          </a:xfrm>
        </p:spPr>
        <p:txBody>
          <a:bodyPr/>
          <a:lstStyle/>
          <a:p>
            <a:pPr eaLnBrk="1" hangingPunct="1">
              <a:defRPr/>
            </a:pPr>
            <a:r>
              <a:rPr lang="en-US" sz="3200" dirty="0"/>
              <a:t>Determine and resolve any abnormal situations which exist or if “analysis types” have been incorrectly used</a:t>
            </a:r>
          </a:p>
        </p:txBody>
      </p:sp>
      <p:sp>
        <p:nvSpPr>
          <p:cNvPr id="70659" name="Content Placeholder 2"/>
          <p:cNvSpPr>
            <a:spLocks noGrp="1"/>
          </p:cNvSpPr>
          <p:nvPr>
            <p:ph idx="1"/>
          </p:nvPr>
        </p:nvSpPr>
        <p:spPr>
          <a:xfrm>
            <a:off x="1143000" y="2362200"/>
            <a:ext cx="7315200" cy="3810000"/>
          </a:xfrm>
        </p:spPr>
        <p:txBody>
          <a:bodyPr/>
          <a:lstStyle/>
          <a:p>
            <a:pPr eaLnBrk="1" hangingPunct="1"/>
            <a:r>
              <a:rPr lang="en-US" sz="2400" dirty="0"/>
              <a:t>Analysis types to use </a:t>
            </a:r>
            <a:r>
              <a:rPr lang="en-US" sz="2400" b="1" u="sng" dirty="0"/>
              <a:t>only</a:t>
            </a:r>
            <a:r>
              <a:rPr lang="en-US" sz="2400" dirty="0"/>
              <a:t> in General Ledger Journals</a:t>
            </a:r>
          </a:p>
          <a:p>
            <a:pPr marL="0" indent="0" eaLnBrk="1" hangingPunct="1">
              <a:buNone/>
            </a:pPr>
            <a:endParaRPr lang="en-US" sz="2400" dirty="0"/>
          </a:p>
          <a:p>
            <a:pPr lvl="1" eaLnBrk="1" hangingPunct="1">
              <a:spcBef>
                <a:spcPct val="0"/>
              </a:spcBef>
            </a:pPr>
            <a:r>
              <a:rPr lang="en-US" dirty="0"/>
              <a:t>GLE – General Ledger Expense</a:t>
            </a:r>
          </a:p>
          <a:p>
            <a:pPr lvl="1" eaLnBrk="1" hangingPunct="1">
              <a:spcBef>
                <a:spcPct val="0"/>
              </a:spcBef>
            </a:pPr>
            <a:r>
              <a:rPr lang="en-US" dirty="0"/>
              <a:t>CGE – Cost Shared General Ledger Expense</a:t>
            </a:r>
          </a:p>
          <a:p>
            <a:pPr lvl="1" eaLnBrk="1" hangingPunct="1">
              <a:spcBef>
                <a:spcPct val="0"/>
              </a:spcBef>
            </a:pPr>
            <a:r>
              <a:rPr lang="en-US" dirty="0"/>
              <a:t>SJE – Statistical Journal Entry</a:t>
            </a:r>
          </a:p>
          <a:p>
            <a:pPr lvl="1" eaLnBrk="1" hangingPunct="1">
              <a:spcBef>
                <a:spcPct val="0"/>
              </a:spcBef>
            </a:pPr>
            <a:r>
              <a:rPr lang="en-US" dirty="0"/>
              <a:t>SFA – Indirect Cost Expenditure</a:t>
            </a:r>
          </a:p>
          <a:p>
            <a:pPr lvl="1" eaLnBrk="1" hangingPunct="1">
              <a:spcBef>
                <a:spcPct val="0"/>
              </a:spcBef>
            </a:pPr>
            <a:r>
              <a:rPr lang="en-US" dirty="0"/>
              <a:t>OFA – Contra Indirect Cost Expenditure</a:t>
            </a:r>
          </a:p>
          <a:p>
            <a:pPr lvl="1" eaLnBrk="1" hangingPunct="1">
              <a:spcBef>
                <a:spcPct val="0"/>
              </a:spcBef>
            </a:pPr>
            <a:r>
              <a:rPr lang="en-US" dirty="0"/>
              <a:t>GLR – General Ledger Revenue</a:t>
            </a:r>
          </a:p>
          <a:p>
            <a:pPr lvl="1" eaLnBrk="1" hangingPunct="1">
              <a:spcBef>
                <a:spcPct val="0"/>
              </a:spcBef>
            </a:pPr>
            <a:r>
              <a:rPr lang="en-US" dirty="0"/>
              <a:t>YAE – Year-End Accrued Expenditures</a:t>
            </a:r>
          </a:p>
          <a:p>
            <a:pPr lvl="1" eaLnBrk="1" hangingPunct="1">
              <a:spcBef>
                <a:spcPct val="0"/>
              </a:spcBef>
            </a:pPr>
            <a:r>
              <a:rPr lang="en-US" dirty="0"/>
              <a:t>YAR – Year-End Accrued Revenue</a:t>
            </a:r>
          </a:p>
          <a:p>
            <a:pPr eaLnBrk="1" hangingPunct="1"/>
            <a:endParaRPr lang="en-US" dirty="0"/>
          </a:p>
          <a:p>
            <a:pPr eaLnBrk="1" hangingPunct="1">
              <a:buFont typeface="Wingdings" pitchFamily="2" charset="2"/>
              <a:buNone/>
            </a:pPr>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5" name="Slide Number Placeholder 4"/>
          <p:cNvSpPr>
            <a:spLocks noGrp="1"/>
          </p:cNvSpPr>
          <p:nvPr>
            <p:ph type="sldNum" sz="quarter" idx="12"/>
          </p:nvPr>
        </p:nvSpPr>
        <p:spPr/>
        <p:txBody>
          <a:bodyPr/>
          <a:lstStyle/>
          <a:p>
            <a:pPr>
              <a:defRPr/>
            </a:pPr>
            <a:fld id="{9EB85457-9ABE-4165-A470-F05000C49FE8}" type="slidenum">
              <a:rPr lang="en-US"/>
              <a:pPr>
                <a:defRPr/>
              </a:pPr>
              <a:t>17</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Tree>
  </p:cSld>
  <p:clrMapOvr>
    <a:masterClrMapping/>
  </p:clrMapOvr>
  <p:transition spd="med">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371600"/>
          </a:xfrm>
        </p:spPr>
        <p:txBody>
          <a:bodyPr/>
          <a:lstStyle/>
          <a:p>
            <a:pPr eaLnBrk="1" hangingPunct="1">
              <a:defRPr/>
            </a:pPr>
            <a:r>
              <a:rPr lang="en-US" sz="3200" dirty="0"/>
              <a:t>Determine and resolve any abnormal situations which exist or if “analysis types” have been incorrectly used</a:t>
            </a:r>
          </a:p>
        </p:txBody>
      </p:sp>
      <p:sp>
        <p:nvSpPr>
          <p:cNvPr id="70659" name="Content Placeholder 2"/>
          <p:cNvSpPr>
            <a:spLocks noGrp="1"/>
          </p:cNvSpPr>
          <p:nvPr>
            <p:ph idx="1"/>
          </p:nvPr>
        </p:nvSpPr>
        <p:spPr>
          <a:xfrm>
            <a:off x="685800" y="2667000"/>
            <a:ext cx="7772400" cy="2743200"/>
          </a:xfrm>
        </p:spPr>
        <p:txBody>
          <a:bodyPr/>
          <a:lstStyle/>
          <a:p>
            <a:pPr eaLnBrk="1" hangingPunct="1"/>
            <a:r>
              <a:rPr lang="en-US" sz="2400" dirty="0"/>
              <a:t>Analysis types to use </a:t>
            </a:r>
            <a:r>
              <a:rPr lang="en-US" sz="2400" b="1" u="sng" dirty="0"/>
              <a:t>only</a:t>
            </a:r>
            <a:r>
              <a:rPr lang="en-US" sz="2400" dirty="0"/>
              <a:t> in AG Journals</a:t>
            </a:r>
          </a:p>
          <a:p>
            <a:pPr marL="0" indent="0" eaLnBrk="1" hangingPunct="1">
              <a:buNone/>
            </a:pPr>
            <a:endParaRPr lang="en-US" sz="2400" dirty="0"/>
          </a:p>
          <a:p>
            <a:pPr lvl="1" eaLnBrk="1" hangingPunct="1">
              <a:spcBef>
                <a:spcPct val="0"/>
              </a:spcBef>
            </a:pPr>
            <a:r>
              <a:rPr lang="en-US" dirty="0"/>
              <a:t>GLE – General Ledger Expense</a:t>
            </a:r>
          </a:p>
          <a:p>
            <a:pPr lvl="1" eaLnBrk="1" hangingPunct="1">
              <a:spcBef>
                <a:spcPct val="0"/>
              </a:spcBef>
            </a:pPr>
            <a:r>
              <a:rPr lang="en-US" dirty="0"/>
              <a:t>CGE – Cost Share General Ledger Expense</a:t>
            </a:r>
          </a:p>
          <a:p>
            <a:pPr lvl="1" eaLnBrk="1" hangingPunct="1">
              <a:spcBef>
                <a:spcPct val="0"/>
              </a:spcBef>
            </a:pPr>
            <a:r>
              <a:rPr lang="en-US" dirty="0"/>
              <a:t>GLR – General Ledger Revenue</a:t>
            </a:r>
          </a:p>
          <a:p>
            <a:pPr eaLnBrk="1" hangingPunct="1"/>
            <a:endParaRPr lang="en-US" dirty="0"/>
          </a:p>
          <a:p>
            <a:pPr eaLnBrk="1" hangingPunct="1">
              <a:buFont typeface="Wingdings" pitchFamily="2" charset="2"/>
              <a:buNone/>
            </a:pPr>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5" name="Slide Number Placeholder 4"/>
          <p:cNvSpPr>
            <a:spLocks noGrp="1"/>
          </p:cNvSpPr>
          <p:nvPr>
            <p:ph type="sldNum" sz="quarter" idx="12"/>
          </p:nvPr>
        </p:nvSpPr>
        <p:spPr/>
        <p:txBody>
          <a:bodyPr/>
          <a:lstStyle/>
          <a:p>
            <a:pPr>
              <a:defRPr/>
            </a:pPr>
            <a:fld id="{9EB85457-9ABE-4165-A470-F05000C49FE8}" type="slidenum">
              <a:rPr lang="en-US"/>
              <a:pPr>
                <a:defRPr/>
              </a:pPr>
              <a:t>18</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Tree>
    <p:extLst>
      <p:ext uri="{BB962C8B-B14F-4D97-AF65-F5344CB8AC3E}">
        <p14:creationId xmlns:p14="http://schemas.microsoft.com/office/powerpoint/2010/main" val="3719900777"/>
      </p:ext>
    </p:extLst>
  </p:cSld>
  <p:clrMapOvr>
    <a:masterClrMapping/>
  </p:clrMapOvr>
  <p:transition spd="med">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371600"/>
          </a:xfrm>
        </p:spPr>
        <p:txBody>
          <a:bodyPr/>
          <a:lstStyle/>
          <a:p>
            <a:pPr eaLnBrk="1" hangingPunct="1">
              <a:defRPr/>
            </a:pPr>
            <a:r>
              <a:rPr lang="en-US" sz="3200" dirty="0"/>
              <a:t>Determine and resolve any abnormal situations which exist or if “analysis types” have been incorrectly used</a:t>
            </a:r>
          </a:p>
        </p:txBody>
      </p:sp>
      <p:sp>
        <p:nvSpPr>
          <p:cNvPr id="70659" name="Content Placeholder 2"/>
          <p:cNvSpPr>
            <a:spLocks noGrp="1"/>
          </p:cNvSpPr>
          <p:nvPr>
            <p:ph idx="1"/>
          </p:nvPr>
        </p:nvSpPr>
        <p:spPr>
          <a:xfrm>
            <a:off x="1219200" y="2895600"/>
            <a:ext cx="7239000" cy="3276600"/>
          </a:xfrm>
        </p:spPr>
        <p:txBody>
          <a:bodyPr/>
          <a:lstStyle/>
          <a:p>
            <a:pPr eaLnBrk="1" hangingPunct="1"/>
            <a:r>
              <a:rPr lang="en-US" sz="2400" dirty="0"/>
              <a:t>Analysis types to use </a:t>
            </a:r>
            <a:r>
              <a:rPr lang="en-US" sz="2400" b="1" u="sng" dirty="0"/>
              <a:t>only</a:t>
            </a:r>
            <a:r>
              <a:rPr lang="en-US" sz="2400" dirty="0"/>
              <a:t> in IU Journals</a:t>
            </a:r>
          </a:p>
          <a:p>
            <a:pPr marL="0" indent="0" eaLnBrk="1" hangingPunct="1">
              <a:buNone/>
            </a:pPr>
            <a:endParaRPr lang="en-US" sz="2400" dirty="0"/>
          </a:p>
          <a:p>
            <a:pPr lvl="1" eaLnBrk="1" hangingPunct="1">
              <a:spcBef>
                <a:spcPct val="0"/>
              </a:spcBef>
            </a:pPr>
            <a:r>
              <a:rPr lang="en-US" dirty="0"/>
              <a:t>GLE – General Ledger Expense</a:t>
            </a:r>
          </a:p>
          <a:p>
            <a:pPr lvl="1" eaLnBrk="1" hangingPunct="1">
              <a:spcBef>
                <a:spcPct val="0"/>
              </a:spcBef>
            </a:pPr>
            <a:r>
              <a:rPr lang="en-US" dirty="0"/>
              <a:t>CGE – Cost Share General Ledger Expense</a:t>
            </a:r>
          </a:p>
          <a:p>
            <a:pPr lvl="1" eaLnBrk="1" hangingPunct="1">
              <a:spcBef>
                <a:spcPct val="0"/>
              </a:spcBef>
            </a:pPr>
            <a:r>
              <a:rPr lang="en-US" dirty="0"/>
              <a:t>IUR – Interdepartmental Revenue</a:t>
            </a:r>
          </a:p>
          <a:p>
            <a:pPr lvl="1" eaLnBrk="1" hangingPunct="1">
              <a:spcBef>
                <a:spcPct val="0"/>
              </a:spcBef>
            </a:pPr>
            <a:endParaRPr lang="en-US" dirty="0"/>
          </a:p>
          <a:p>
            <a:pPr lvl="1" eaLnBrk="1" hangingPunct="1">
              <a:spcBef>
                <a:spcPct val="0"/>
              </a:spcBef>
            </a:pPr>
            <a:r>
              <a:rPr lang="en-US" dirty="0"/>
              <a:t>GLR – General Ledger Revenue – exception on Refunds or Program Income</a:t>
            </a:r>
          </a:p>
          <a:p>
            <a:pPr eaLnBrk="1" hangingPunct="1"/>
            <a:endParaRPr lang="en-US" dirty="0"/>
          </a:p>
          <a:p>
            <a:pPr eaLnBrk="1" hangingPunct="1">
              <a:buFont typeface="Wingdings" pitchFamily="2" charset="2"/>
              <a:buNone/>
            </a:pPr>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5" name="Slide Number Placeholder 4"/>
          <p:cNvSpPr>
            <a:spLocks noGrp="1"/>
          </p:cNvSpPr>
          <p:nvPr>
            <p:ph type="sldNum" sz="quarter" idx="12"/>
          </p:nvPr>
        </p:nvSpPr>
        <p:spPr/>
        <p:txBody>
          <a:bodyPr/>
          <a:lstStyle/>
          <a:p>
            <a:pPr>
              <a:defRPr/>
            </a:pPr>
            <a:fld id="{9EB85457-9ABE-4165-A470-F05000C49FE8}" type="slidenum">
              <a:rPr lang="en-US"/>
              <a:pPr>
                <a:defRPr/>
              </a:pPr>
              <a:t>19</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Tree>
    <p:extLst>
      <p:ext uri="{BB962C8B-B14F-4D97-AF65-F5344CB8AC3E}">
        <p14:creationId xmlns:p14="http://schemas.microsoft.com/office/powerpoint/2010/main" val="1580048545"/>
      </p:ext>
    </p:extLst>
  </p:cSld>
  <p:clrMapOvr>
    <a:masterClrMapping/>
  </p:clrMapOvr>
  <p:transition spd="med">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p:txBody>
          <a:bodyPr/>
          <a:lstStyle/>
          <a:p>
            <a:r>
              <a:rPr lang="en-US" dirty="0"/>
              <a:t>Agenda</a:t>
            </a:r>
          </a:p>
        </p:txBody>
      </p:sp>
      <p:sp>
        <p:nvSpPr>
          <p:cNvPr id="14341" name="Rectangle 3"/>
          <p:cNvSpPr>
            <a:spLocks noGrp="1" noChangeArrowheads="1"/>
          </p:cNvSpPr>
          <p:nvPr>
            <p:ph type="body" idx="1"/>
          </p:nvPr>
        </p:nvSpPr>
        <p:spPr/>
        <p:txBody>
          <a:bodyPr/>
          <a:lstStyle/>
          <a:p>
            <a:r>
              <a:rPr lang="en-US" dirty="0"/>
              <a:t>Welcome </a:t>
            </a:r>
          </a:p>
          <a:p>
            <a:r>
              <a:rPr lang="en-US" dirty="0"/>
              <a:t>Grants Operational Closing Procedures Document</a:t>
            </a:r>
          </a:p>
          <a:p>
            <a:r>
              <a:rPr lang="en-US" dirty="0"/>
              <a:t>Revenue Closing Timeline</a:t>
            </a:r>
          </a:p>
          <a:p>
            <a:r>
              <a:rPr lang="en-US" dirty="0"/>
              <a:t>Grant Tips</a:t>
            </a:r>
          </a:p>
          <a:p>
            <a:r>
              <a:rPr lang="en-US" dirty="0"/>
              <a:t>Question and Answers</a:t>
            </a:r>
          </a:p>
          <a:p>
            <a:pPr marL="0" indent="0">
              <a:buNone/>
            </a:pPr>
            <a:endParaRPr lang="en-US" dirty="0"/>
          </a:p>
        </p:txBody>
      </p:sp>
      <p:sp>
        <p:nvSpPr>
          <p:cNvPr id="2" name="Footer Placeholder 1"/>
          <p:cNvSpPr>
            <a:spLocks noGrp="1"/>
          </p:cNvSpPr>
          <p:nvPr>
            <p:ph type="ftr" sz="quarter" idx="11"/>
          </p:nvPr>
        </p:nvSpPr>
        <p:spPr/>
        <p:txBody>
          <a:bodyPr/>
          <a:lstStyle/>
          <a:p>
            <a:r>
              <a:rPr lang="en-US"/>
              <a:t>June 2021</a:t>
            </a:r>
            <a:endParaRPr lang="en-US" dirty="0"/>
          </a:p>
        </p:txBody>
      </p:sp>
      <p:sp>
        <p:nvSpPr>
          <p:cNvPr id="6" name="Slide Number Placeholder 5"/>
          <p:cNvSpPr>
            <a:spLocks noGrp="1"/>
          </p:cNvSpPr>
          <p:nvPr>
            <p:ph type="sldNum" sz="quarter" idx="12"/>
          </p:nvPr>
        </p:nvSpPr>
        <p:spPr/>
        <p:txBody>
          <a:bodyPr/>
          <a:lstStyle/>
          <a:p>
            <a:fld id="{20F9F35C-1FC4-4D04-BE8A-6155E9ED779A}" type="slidenum">
              <a:rPr lang="en-US" smtClean="0"/>
              <a:pPr/>
              <a:t>2</a:t>
            </a:fld>
            <a:endParaRPr lang="en-US" dirty="0"/>
          </a:p>
        </p:txBody>
      </p:sp>
    </p:spTree>
  </p:cSld>
  <p:clrMapOvr>
    <a:masterClrMapping/>
  </p:clrMapOvr>
  <p:transition spd="med">
    <p:zoom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371600"/>
          </a:xfrm>
        </p:spPr>
        <p:txBody>
          <a:bodyPr/>
          <a:lstStyle/>
          <a:p>
            <a:pPr eaLnBrk="1" hangingPunct="1">
              <a:defRPr/>
            </a:pPr>
            <a:r>
              <a:rPr lang="en-US" sz="3200" dirty="0"/>
              <a:t>Determine and resolve any abnormal situations which exist or if “analysis types” have been incorrectly used</a:t>
            </a:r>
          </a:p>
        </p:txBody>
      </p:sp>
      <p:sp>
        <p:nvSpPr>
          <p:cNvPr id="48131" name="Content Placeholder 2"/>
          <p:cNvSpPr>
            <a:spLocks noGrp="1"/>
          </p:cNvSpPr>
          <p:nvPr>
            <p:ph idx="1"/>
          </p:nvPr>
        </p:nvSpPr>
        <p:spPr>
          <a:xfrm>
            <a:off x="685800" y="2286000"/>
            <a:ext cx="7772400" cy="3886200"/>
          </a:xfrm>
        </p:spPr>
        <p:txBody>
          <a:bodyPr/>
          <a:lstStyle/>
          <a:p>
            <a:pPr eaLnBrk="1" hangingPunct="1">
              <a:defRPr/>
            </a:pPr>
            <a:endParaRPr lang="en-US" sz="2400" dirty="0"/>
          </a:p>
          <a:p>
            <a:pPr eaLnBrk="1" hangingPunct="1">
              <a:defRPr/>
            </a:pPr>
            <a:r>
              <a:rPr lang="en-US" sz="2400" dirty="0"/>
              <a:t>PROGRAMINC automatically reduces the Federal draw when recorded on a Journal entry or a deposit with Project ID, Federal Activity and analysis type “GLR.” </a:t>
            </a:r>
          </a:p>
          <a:p>
            <a:pPr marL="0" indent="0" eaLnBrk="1" hangingPunct="1">
              <a:buFont typeface="Wingdings" pitchFamily="2" charset="2"/>
              <a:buNone/>
              <a:defRPr/>
            </a:pPr>
            <a:r>
              <a:rPr lang="en-US" sz="2400" dirty="0"/>
              <a:t>       </a:t>
            </a:r>
            <a:endParaRPr lang="en-US" dirty="0"/>
          </a:p>
          <a:p>
            <a:pPr eaLnBrk="1" hangingPunct="1">
              <a:buFont typeface="Wingdings" pitchFamily="2" charset="2"/>
              <a:buNone/>
              <a:defRPr/>
            </a:pPr>
            <a:endParaRPr lang="en-US" dirty="0"/>
          </a:p>
          <a:p>
            <a:pPr eaLnBrk="1" hangingPunct="1">
              <a:defRPr/>
            </a:pPr>
            <a:r>
              <a:rPr lang="en-US" sz="2400" dirty="0"/>
              <a:t>PROGRAMINC returning as invalid value, but OK if agency is recording program income.</a:t>
            </a:r>
          </a:p>
          <a:p>
            <a:pPr eaLnBrk="1" hangingPunct="1">
              <a:defRPr/>
            </a:pPr>
            <a:endParaRPr lang="en-US" dirty="0"/>
          </a:p>
          <a:p>
            <a:pPr eaLnBrk="1" hangingPunct="1">
              <a:defRPr/>
            </a:pPr>
            <a:endParaRPr lang="en-US" dirty="0"/>
          </a:p>
        </p:txBody>
      </p:sp>
      <p:sp>
        <p:nvSpPr>
          <p:cNvPr id="5" name="Slide Number Placeholder 4"/>
          <p:cNvSpPr>
            <a:spLocks noGrp="1"/>
          </p:cNvSpPr>
          <p:nvPr>
            <p:ph type="sldNum" sz="quarter" idx="12"/>
          </p:nvPr>
        </p:nvSpPr>
        <p:spPr/>
        <p:txBody>
          <a:bodyPr/>
          <a:lstStyle/>
          <a:p>
            <a:pPr>
              <a:defRPr/>
            </a:pPr>
            <a:fld id="{141FA05D-1BBA-4C65-ACB8-8DB7C2F8E196}" type="slidenum">
              <a:rPr lang="en-US"/>
              <a:pPr>
                <a:defRPr/>
              </a:pPr>
              <a:t>20</a:t>
            </a:fld>
            <a:endParaRPr lang="en-US" dirty="0"/>
          </a:p>
        </p:txBody>
      </p:sp>
      <p:sp>
        <p:nvSpPr>
          <p:cNvPr id="4" name="Footer Placeholder 3"/>
          <p:cNvSpPr>
            <a:spLocks noGrp="1"/>
          </p:cNvSpPr>
          <p:nvPr>
            <p:ph type="ftr" sz="quarter" idx="11"/>
          </p:nvPr>
        </p:nvSpPr>
        <p:spPr/>
        <p:txBody>
          <a:bodyPr/>
          <a:lstStyle/>
          <a:p>
            <a:pPr>
              <a:defRPr/>
            </a:pPr>
            <a:r>
              <a:rPr lang="en-US"/>
              <a:t>June 2021</a:t>
            </a:r>
            <a:endParaRPr lang="en-US"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6168" b="28504"/>
          <a:stretch/>
        </p:blipFill>
        <p:spPr bwMode="auto">
          <a:xfrm>
            <a:off x="1676400" y="4114800"/>
            <a:ext cx="5486400" cy="408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66800"/>
          </a:xfrm>
        </p:spPr>
        <p:txBody>
          <a:bodyPr/>
          <a:lstStyle/>
          <a:p>
            <a:pPr eaLnBrk="1" hangingPunct="1">
              <a:defRPr/>
            </a:pPr>
            <a:r>
              <a:rPr lang="en-US" sz="3400" dirty="0"/>
              <a:t>Review Project-related journals which </a:t>
            </a:r>
            <a:br>
              <a:rPr lang="en-US" sz="3400" dirty="0"/>
            </a:br>
            <a:r>
              <a:rPr lang="en-US" sz="3400" dirty="0"/>
              <a:t>have not posted</a:t>
            </a:r>
          </a:p>
        </p:txBody>
      </p:sp>
      <p:sp>
        <p:nvSpPr>
          <p:cNvPr id="39939" name="Content Placeholder 2"/>
          <p:cNvSpPr>
            <a:spLocks noGrp="1"/>
          </p:cNvSpPr>
          <p:nvPr>
            <p:ph idx="1"/>
          </p:nvPr>
        </p:nvSpPr>
        <p:spPr>
          <a:xfrm>
            <a:off x="381000" y="1905000"/>
            <a:ext cx="8382000" cy="4343400"/>
          </a:xfrm>
        </p:spPr>
        <p:txBody>
          <a:bodyPr/>
          <a:lstStyle/>
          <a:p>
            <a:pPr eaLnBrk="1" hangingPunct="1">
              <a:buFont typeface="Wingdings" pitchFamily="2" charset="2"/>
              <a:buNone/>
              <a:defRPr/>
            </a:pPr>
            <a:r>
              <a:rPr lang="en-US" sz="2400" dirty="0"/>
              <a:t>Review Project-related Journals which have not posted</a:t>
            </a:r>
          </a:p>
          <a:p>
            <a:pPr eaLnBrk="1" hangingPunct="1">
              <a:defRPr/>
            </a:pPr>
            <a:r>
              <a:rPr lang="en-US" sz="2400" dirty="0"/>
              <a:t>This should be done </a:t>
            </a:r>
            <a:r>
              <a:rPr lang="en-US" sz="2400" b="1" i="1" u="sng" dirty="0"/>
              <a:t>each Friday through July 23rd !</a:t>
            </a:r>
          </a:p>
          <a:p>
            <a:pPr eaLnBrk="1" hangingPunct="1">
              <a:defRPr/>
            </a:pPr>
            <a:r>
              <a:rPr lang="en-US" sz="2400" dirty="0"/>
              <a:t>Done </a:t>
            </a:r>
            <a:r>
              <a:rPr lang="en-US" sz="2400" b="1" i="1" u="sng" dirty="0"/>
              <a:t>daily</a:t>
            </a:r>
            <a:r>
              <a:rPr lang="en-US" sz="2400" dirty="0"/>
              <a:t> on these dates from Monday, July 26</a:t>
            </a:r>
            <a:r>
              <a:rPr lang="en-US" sz="2400" baseline="30000" dirty="0"/>
              <a:t>th</a:t>
            </a:r>
            <a:r>
              <a:rPr lang="en-US" sz="2400" dirty="0"/>
              <a:t> to </a:t>
            </a:r>
          </a:p>
          <a:p>
            <a:pPr marL="0" indent="0" eaLnBrk="1" hangingPunct="1">
              <a:buNone/>
              <a:defRPr/>
            </a:pPr>
            <a:r>
              <a:rPr lang="en-US" sz="2400" dirty="0"/>
              <a:t>	Tuesday, August 3</a:t>
            </a:r>
            <a:r>
              <a:rPr lang="en-US" sz="2400" baseline="30000" dirty="0"/>
              <a:t>rd</a:t>
            </a:r>
            <a:r>
              <a:rPr lang="en-US" sz="2400" dirty="0"/>
              <a:t>.</a:t>
            </a:r>
          </a:p>
          <a:p>
            <a:pPr eaLnBrk="1" hangingPunct="1">
              <a:defRPr/>
            </a:pPr>
            <a:r>
              <a:rPr lang="en-US" sz="2400" dirty="0"/>
              <a:t>Each morning through August 6</a:t>
            </a:r>
            <a:r>
              <a:rPr lang="en-US" sz="2400" baseline="30000" dirty="0"/>
              <a:t>th  - </a:t>
            </a:r>
            <a:r>
              <a:rPr lang="en-US" sz="2400" dirty="0"/>
              <a:t>last day for DOA to approve JV/EX journals</a:t>
            </a:r>
            <a:endParaRPr lang="en-US" sz="2400" baseline="30000" dirty="0"/>
          </a:p>
          <a:p>
            <a:pPr eaLnBrk="1" hangingPunct="1">
              <a:defRPr/>
            </a:pPr>
            <a:r>
              <a:rPr lang="en-US" sz="2400" dirty="0"/>
              <a:t>As various periods close – watch for journals not approved in the period that is closed</a:t>
            </a:r>
            <a:endParaRPr lang="en-US" sz="2400" b="1" i="1" u="sng" dirty="0"/>
          </a:p>
          <a:p>
            <a:pPr eaLnBrk="1" hangingPunct="1">
              <a:defRPr/>
            </a:pPr>
            <a:r>
              <a:rPr lang="en-US" sz="2400" b="1" i="1" u="sng" dirty="0"/>
              <a:t>No</a:t>
            </a:r>
            <a:r>
              <a:rPr lang="en-US" sz="2400" b="1" i="1" dirty="0"/>
              <a:t> reallocation JV/AG/EX journals for grants/projects </a:t>
            </a:r>
            <a:r>
              <a:rPr lang="en-US" sz="2400" b="1" i="1" u="sng" dirty="0"/>
              <a:t>can be entered</a:t>
            </a:r>
            <a:r>
              <a:rPr lang="en-US" sz="2400" b="1" i="1" dirty="0"/>
              <a:t> for state FY 2021 </a:t>
            </a:r>
            <a:r>
              <a:rPr lang="en-US" sz="2400" b="1" i="1" u="sng" dirty="0"/>
              <a:t>after Tuesday, August 3rd </a:t>
            </a:r>
            <a:r>
              <a:rPr lang="en-US" sz="2400" b="1" i="1" dirty="0"/>
              <a:t>!!!!</a:t>
            </a:r>
          </a:p>
          <a:p>
            <a:pPr marL="457200" lvl="1" indent="0" eaLnBrk="1" hangingPunct="1">
              <a:buFont typeface="Wingdings" pitchFamily="2" charset="2"/>
              <a:buNone/>
              <a:defRPr/>
            </a:pPr>
            <a:endParaRPr lang="en-US" dirty="0"/>
          </a:p>
          <a:p>
            <a:pPr eaLnBrk="1" hangingPunct="1">
              <a:defRPr/>
            </a:pPr>
            <a:endParaRPr lang="en-US" dirty="0"/>
          </a:p>
          <a:p>
            <a:pPr eaLnBrk="1" hangingPunct="1">
              <a:defRPr/>
            </a:pPr>
            <a:endParaRPr lang="en-US" dirty="0"/>
          </a:p>
        </p:txBody>
      </p:sp>
      <p:sp>
        <p:nvSpPr>
          <p:cNvPr id="5" name="Slide Number Placeholder 4"/>
          <p:cNvSpPr>
            <a:spLocks noGrp="1"/>
          </p:cNvSpPr>
          <p:nvPr>
            <p:ph type="sldNum" sz="quarter" idx="12"/>
          </p:nvPr>
        </p:nvSpPr>
        <p:spPr/>
        <p:txBody>
          <a:bodyPr/>
          <a:lstStyle/>
          <a:p>
            <a:pPr>
              <a:defRPr/>
            </a:pPr>
            <a:fld id="{C8D26E82-BF44-4F46-8840-78475146EC83}" type="slidenum">
              <a:rPr lang="en-US"/>
              <a:pPr>
                <a:defRPr/>
              </a:pPr>
              <a:t>21</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Tree>
  </p:cSld>
  <p:clrMapOvr>
    <a:masterClrMapping/>
  </p:clrMapOvr>
  <p:transition spd="med">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295400"/>
          </a:xfrm>
        </p:spPr>
        <p:txBody>
          <a:bodyPr/>
          <a:lstStyle/>
          <a:p>
            <a:pPr eaLnBrk="1" hangingPunct="1">
              <a:defRPr/>
            </a:pPr>
            <a:r>
              <a:rPr lang="en-US" sz="3200" dirty="0"/>
              <a:t>Review Project-related </a:t>
            </a:r>
            <a:br>
              <a:rPr lang="en-US" sz="3200" dirty="0"/>
            </a:br>
            <a:r>
              <a:rPr lang="en-US" sz="3200" dirty="0"/>
              <a:t>journals which have not posted</a:t>
            </a:r>
            <a:endParaRPr lang="en-US" sz="3400" dirty="0"/>
          </a:p>
        </p:txBody>
      </p:sp>
      <p:sp>
        <p:nvSpPr>
          <p:cNvPr id="39939" name="Content Placeholder 2"/>
          <p:cNvSpPr>
            <a:spLocks noGrp="1"/>
          </p:cNvSpPr>
          <p:nvPr>
            <p:ph idx="1"/>
          </p:nvPr>
        </p:nvSpPr>
        <p:spPr>
          <a:xfrm>
            <a:off x="381000" y="1905000"/>
            <a:ext cx="8534400" cy="4419600"/>
          </a:xfrm>
        </p:spPr>
        <p:txBody>
          <a:bodyPr/>
          <a:lstStyle/>
          <a:p>
            <a:pPr marL="0" indent="0" eaLnBrk="1" hangingPunct="1">
              <a:buNone/>
              <a:defRPr/>
            </a:pPr>
            <a:r>
              <a:rPr lang="en-US" dirty="0"/>
              <a:t>Run TN_GR20A_JRNLS_NOT_POST_GR and analyze:</a:t>
            </a:r>
          </a:p>
          <a:p>
            <a:pPr lvl="1" eaLnBrk="1" hangingPunct="1">
              <a:defRPr/>
            </a:pPr>
            <a:r>
              <a:rPr lang="en-US" sz="2100" dirty="0"/>
              <a:t>Checking budget status</a:t>
            </a:r>
          </a:p>
          <a:p>
            <a:pPr lvl="1" eaLnBrk="1" hangingPunct="1">
              <a:defRPr/>
            </a:pPr>
            <a:r>
              <a:rPr lang="en-US" sz="2100" dirty="0"/>
              <a:t>Checking processing status</a:t>
            </a:r>
          </a:p>
          <a:p>
            <a:pPr lvl="1" eaLnBrk="1" hangingPunct="1">
              <a:defRPr/>
            </a:pPr>
            <a:r>
              <a:rPr lang="en-US" sz="2100" dirty="0"/>
              <a:t>Remember to include all open period dates</a:t>
            </a:r>
          </a:p>
          <a:p>
            <a:pPr lvl="2" eaLnBrk="1" hangingPunct="1">
              <a:spcBef>
                <a:spcPts val="600"/>
              </a:spcBef>
            </a:pPr>
            <a:r>
              <a:rPr lang="en-US" dirty="0"/>
              <a:t>Approve journals not approved by agency</a:t>
            </a:r>
          </a:p>
          <a:p>
            <a:pPr lvl="2" eaLnBrk="1" hangingPunct="1">
              <a:spcBef>
                <a:spcPts val="600"/>
              </a:spcBef>
            </a:pPr>
            <a:r>
              <a:rPr lang="en-US" dirty="0"/>
              <a:t>Evaluate if any have budget errors and resolve errors </a:t>
            </a:r>
          </a:p>
          <a:p>
            <a:pPr lvl="2" eaLnBrk="1" hangingPunct="1">
              <a:spcBef>
                <a:spcPts val="600"/>
              </a:spcBef>
            </a:pPr>
            <a:r>
              <a:rPr lang="en-US" dirty="0"/>
              <a:t>Budget errors on “ALLOT” must be resolved through F&amp;A Budget </a:t>
            </a:r>
          </a:p>
          <a:p>
            <a:pPr lvl="2" eaLnBrk="1" hangingPunct="1">
              <a:spcBef>
                <a:spcPts val="600"/>
              </a:spcBef>
            </a:pPr>
            <a:r>
              <a:rPr lang="en-US" dirty="0"/>
              <a:t>If interagency IU journals, email or call corresponding agency</a:t>
            </a:r>
          </a:p>
          <a:p>
            <a:pPr lvl="2" eaLnBrk="1" hangingPunct="1">
              <a:spcBef>
                <a:spcPts val="600"/>
              </a:spcBef>
            </a:pPr>
            <a:r>
              <a:rPr lang="en-US" dirty="0"/>
              <a:t>Follow up on journals to determine why they are not posted</a:t>
            </a:r>
          </a:p>
          <a:p>
            <a:pPr lvl="2" eaLnBrk="1" hangingPunct="1">
              <a:spcBef>
                <a:spcPts val="600"/>
              </a:spcBef>
            </a:pPr>
            <a:r>
              <a:rPr lang="en-US" dirty="0"/>
              <a:t>If Division of Accounts General Ledger group has denied – they can be re-worked &amp; re-submitted (short time frame!)</a:t>
            </a:r>
          </a:p>
          <a:p>
            <a:pPr lvl="2" eaLnBrk="1" hangingPunct="1">
              <a:defRPr/>
            </a:pPr>
            <a:endParaRPr lang="en-US" dirty="0"/>
          </a:p>
          <a:p>
            <a:pPr marL="400050" lvl="1" indent="0" eaLnBrk="1" hangingPunct="1">
              <a:defRPr/>
            </a:pPr>
            <a:endParaRPr lang="en-US" sz="2200" dirty="0"/>
          </a:p>
          <a:p>
            <a:pPr marL="400050" lvl="1" indent="0" eaLnBrk="1" hangingPunct="1">
              <a:buFont typeface="Wingdings" pitchFamily="2" charset="2"/>
              <a:buNone/>
              <a:defRPr/>
            </a:pPr>
            <a:endParaRPr lang="en-US" sz="2200" dirty="0"/>
          </a:p>
          <a:p>
            <a:pPr marL="400050" lvl="1" indent="0" eaLnBrk="1" hangingPunct="1">
              <a:defRPr/>
            </a:pPr>
            <a:endParaRPr lang="en-US" sz="2200" dirty="0"/>
          </a:p>
          <a:p>
            <a:pPr marL="400050" lvl="1" indent="0" eaLnBrk="1" hangingPunct="1">
              <a:buNone/>
              <a:defRPr/>
            </a:pPr>
            <a:endParaRPr lang="en-US" dirty="0"/>
          </a:p>
          <a:p>
            <a:pPr marL="457200" lvl="1" indent="0" eaLnBrk="1" hangingPunct="1">
              <a:buFont typeface="Wingdings" pitchFamily="2" charset="2"/>
              <a:buNone/>
              <a:defRPr/>
            </a:pPr>
            <a:endParaRPr lang="en-US" dirty="0"/>
          </a:p>
          <a:p>
            <a:pPr eaLnBrk="1" hangingPunct="1">
              <a:defRPr/>
            </a:pPr>
            <a:endParaRPr lang="en-US" dirty="0"/>
          </a:p>
        </p:txBody>
      </p:sp>
      <p:sp>
        <p:nvSpPr>
          <p:cNvPr id="5" name="Slide Number Placeholder 4"/>
          <p:cNvSpPr>
            <a:spLocks noGrp="1"/>
          </p:cNvSpPr>
          <p:nvPr>
            <p:ph type="sldNum" sz="quarter" idx="12"/>
          </p:nvPr>
        </p:nvSpPr>
        <p:spPr/>
        <p:txBody>
          <a:bodyPr/>
          <a:lstStyle/>
          <a:p>
            <a:pPr>
              <a:defRPr/>
            </a:pPr>
            <a:fld id="{465BD588-6EF4-463B-9693-FF91B4AF3789}" type="slidenum">
              <a:rPr lang="en-US"/>
              <a:pPr>
                <a:defRPr/>
              </a:pPr>
              <a:t>22</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Tree>
  </p:cSld>
  <p:clrMapOvr>
    <a:masterClrMapping/>
  </p:clrMapOvr>
  <p:transition spd="med">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295400"/>
          </a:xfrm>
        </p:spPr>
        <p:txBody>
          <a:bodyPr/>
          <a:lstStyle/>
          <a:p>
            <a:pPr eaLnBrk="1" hangingPunct="1">
              <a:defRPr/>
            </a:pPr>
            <a:r>
              <a:rPr lang="en-US" sz="3200" dirty="0"/>
              <a:t>Deadlines for requesting changes</a:t>
            </a:r>
            <a:br>
              <a:rPr lang="en-US" sz="3200" dirty="0"/>
            </a:br>
            <a:r>
              <a:rPr lang="en-US" sz="3200" dirty="0"/>
              <a:t>on Speedcharts/Task Profiles</a:t>
            </a:r>
            <a:endParaRPr lang="en-US" sz="3400" dirty="0"/>
          </a:p>
        </p:txBody>
      </p:sp>
      <p:sp>
        <p:nvSpPr>
          <p:cNvPr id="39939" name="Content Placeholder 2"/>
          <p:cNvSpPr>
            <a:spLocks noGrp="1"/>
          </p:cNvSpPr>
          <p:nvPr>
            <p:ph idx="1"/>
          </p:nvPr>
        </p:nvSpPr>
        <p:spPr>
          <a:xfrm>
            <a:off x="381000" y="2209800"/>
            <a:ext cx="8534400" cy="3733800"/>
          </a:xfrm>
        </p:spPr>
        <p:txBody>
          <a:bodyPr/>
          <a:lstStyle/>
          <a:p>
            <a:pPr lvl="0"/>
            <a:endParaRPr lang="en-US" dirty="0"/>
          </a:p>
          <a:p>
            <a:pPr lvl="0"/>
            <a:r>
              <a:rPr lang="en-US" dirty="0"/>
              <a:t> 6/24 - For new speedcharts related to Projects for FY22 that must be entered for an effective date of July 1</a:t>
            </a:r>
            <a:r>
              <a:rPr lang="en-US" baseline="30000" dirty="0"/>
              <a:t>st</a:t>
            </a:r>
            <a:endParaRPr lang="en-US" dirty="0"/>
          </a:p>
          <a:p>
            <a:pPr marL="0" lvl="0" indent="0">
              <a:buNone/>
            </a:pPr>
            <a:endParaRPr lang="en-US" dirty="0"/>
          </a:p>
          <a:p>
            <a:pPr lvl="1">
              <a:buFont typeface="Arial" panose="020B0604020202020204" pitchFamily="34" charset="0"/>
              <a:buChar char="•"/>
            </a:pPr>
            <a:r>
              <a:rPr lang="en-US" sz="2800" dirty="0"/>
              <a:t>Submit 100% speedcharts separately from split speedcharts </a:t>
            </a:r>
          </a:p>
          <a:p>
            <a:pPr marL="914400" lvl="2" indent="0" eaLnBrk="1" hangingPunct="1">
              <a:buNone/>
              <a:defRPr/>
            </a:pPr>
            <a:endParaRPr lang="en-US" dirty="0"/>
          </a:p>
          <a:p>
            <a:pPr marL="400050" lvl="1" indent="0" eaLnBrk="1" hangingPunct="1">
              <a:defRPr/>
            </a:pPr>
            <a:endParaRPr lang="en-US" sz="2200" dirty="0"/>
          </a:p>
          <a:p>
            <a:pPr marL="400050" lvl="1" indent="0" eaLnBrk="1" hangingPunct="1">
              <a:buFont typeface="Wingdings" pitchFamily="2" charset="2"/>
              <a:buNone/>
              <a:defRPr/>
            </a:pPr>
            <a:endParaRPr lang="en-US" sz="2200" dirty="0"/>
          </a:p>
          <a:p>
            <a:pPr marL="400050" lvl="1" indent="0" eaLnBrk="1" hangingPunct="1">
              <a:defRPr/>
            </a:pPr>
            <a:endParaRPr lang="en-US" sz="2200" dirty="0"/>
          </a:p>
          <a:p>
            <a:pPr marL="400050" lvl="1" indent="0" eaLnBrk="1" hangingPunct="1">
              <a:buNone/>
              <a:defRPr/>
            </a:pPr>
            <a:endParaRPr lang="en-US" dirty="0"/>
          </a:p>
          <a:p>
            <a:pPr marL="457200" lvl="1" indent="0" eaLnBrk="1" hangingPunct="1">
              <a:buFont typeface="Wingdings" pitchFamily="2" charset="2"/>
              <a:buNone/>
              <a:defRPr/>
            </a:pPr>
            <a:endParaRPr lang="en-US" dirty="0"/>
          </a:p>
          <a:p>
            <a:pPr eaLnBrk="1" hangingPunct="1">
              <a:defRPr/>
            </a:pPr>
            <a:endParaRPr lang="en-US" dirty="0"/>
          </a:p>
        </p:txBody>
      </p:sp>
      <p:sp>
        <p:nvSpPr>
          <p:cNvPr id="5" name="Slide Number Placeholder 4"/>
          <p:cNvSpPr>
            <a:spLocks noGrp="1"/>
          </p:cNvSpPr>
          <p:nvPr>
            <p:ph type="sldNum" sz="quarter" idx="12"/>
          </p:nvPr>
        </p:nvSpPr>
        <p:spPr/>
        <p:txBody>
          <a:bodyPr/>
          <a:lstStyle/>
          <a:p>
            <a:pPr>
              <a:defRPr/>
            </a:pPr>
            <a:fld id="{465BD588-6EF4-463B-9693-FF91B4AF3789}" type="slidenum">
              <a:rPr lang="en-US"/>
              <a:pPr>
                <a:defRPr/>
              </a:pPr>
              <a:t>23</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Tree>
    <p:extLst>
      <p:ext uri="{BB962C8B-B14F-4D97-AF65-F5344CB8AC3E}">
        <p14:creationId xmlns:p14="http://schemas.microsoft.com/office/powerpoint/2010/main" val="1798807728"/>
      </p:ext>
    </p:extLst>
  </p:cSld>
  <p:clrMapOvr>
    <a:masterClrMapping/>
  </p:clrMapOvr>
  <p:transition spd="med">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143000"/>
          </a:xfrm>
        </p:spPr>
        <p:txBody>
          <a:bodyPr/>
          <a:lstStyle/>
          <a:p>
            <a:pPr eaLnBrk="1" hangingPunct="1">
              <a:defRPr/>
            </a:pPr>
            <a:r>
              <a:rPr lang="en-US" sz="3200" dirty="0"/>
              <a:t>Evaluate transactions that have not yet billed</a:t>
            </a:r>
          </a:p>
        </p:txBody>
      </p:sp>
      <p:sp>
        <p:nvSpPr>
          <p:cNvPr id="90115" name="Content Placeholder 2"/>
          <p:cNvSpPr>
            <a:spLocks noGrp="1"/>
          </p:cNvSpPr>
          <p:nvPr>
            <p:ph idx="1"/>
          </p:nvPr>
        </p:nvSpPr>
        <p:spPr>
          <a:xfrm>
            <a:off x="228600" y="1752600"/>
            <a:ext cx="8610600" cy="4495800"/>
          </a:xfrm>
        </p:spPr>
        <p:txBody>
          <a:bodyPr/>
          <a:lstStyle/>
          <a:p>
            <a:pPr marL="0" indent="0" eaLnBrk="1" hangingPunct="1">
              <a:buNone/>
              <a:defRPr/>
            </a:pPr>
            <a:r>
              <a:rPr lang="en-US" dirty="0"/>
              <a:t>Run TN_GR20_UNBILLED_TRANS_DETAILS query vs TN_GR20_ELIG_UNBILLED_TRANS_DT</a:t>
            </a:r>
          </a:p>
          <a:p>
            <a:pPr eaLnBrk="1" hangingPunct="1">
              <a:defRPr/>
            </a:pPr>
            <a:r>
              <a:rPr lang="en-US" sz="2400" dirty="0"/>
              <a:t>Contract Status and Processing Status need to be Active</a:t>
            </a:r>
          </a:p>
          <a:p>
            <a:pPr lvl="1" eaLnBrk="1" hangingPunct="1">
              <a:defRPr/>
            </a:pPr>
            <a:r>
              <a:rPr lang="en-US" sz="2200" dirty="0"/>
              <a:t>Projects must be “O” Open to have transactions to bill</a:t>
            </a:r>
          </a:p>
          <a:p>
            <a:pPr lvl="1" eaLnBrk="1" hangingPunct="1">
              <a:defRPr/>
            </a:pPr>
            <a:r>
              <a:rPr lang="en-US" sz="2200" dirty="0"/>
              <a:t>Activities must be “Active” to have transactions to bill</a:t>
            </a:r>
          </a:p>
          <a:p>
            <a:pPr lvl="1" eaLnBrk="1" hangingPunct="1">
              <a:defRPr/>
            </a:pPr>
            <a:r>
              <a:rPr lang="en-US" sz="2200" dirty="0"/>
              <a:t>OLT does not bill nor recognize revenue</a:t>
            </a:r>
          </a:p>
          <a:p>
            <a:pPr lvl="1" eaLnBrk="1" hangingPunct="1">
              <a:defRPr/>
            </a:pPr>
            <a:r>
              <a:rPr lang="en-US" sz="2200" dirty="0"/>
              <a:t>Just because you delete the temp bill, the transactions </a:t>
            </a:r>
          </a:p>
          <a:p>
            <a:pPr marL="457200" lvl="1" indent="0" eaLnBrk="1" hangingPunct="1">
              <a:buNone/>
              <a:defRPr/>
            </a:pPr>
            <a:r>
              <a:rPr lang="en-US" sz="2200" dirty="0"/>
              <a:t>     don’t go away</a:t>
            </a:r>
          </a:p>
          <a:p>
            <a:pPr lvl="1" eaLnBrk="1" hangingPunct="1">
              <a:defRPr/>
            </a:pPr>
            <a:r>
              <a:rPr lang="en-US" sz="2200" dirty="0"/>
              <a:t>Transactions on TN_GR03 with FEDERAL Activity have had revenue recognized &amp; will appear on SEFA</a:t>
            </a:r>
          </a:p>
          <a:p>
            <a:pPr lvl="1" eaLnBrk="1" hangingPunct="1">
              <a:defRPr/>
            </a:pPr>
            <a:r>
              <a:rPr lang="en-US" sz="2200" dirty="0"/>
              <a:t>“DEF” lines have the deferred date as the Bill date on TN_GR20</a:t>
            </a:r>
            <a:br>
              <a:rPr lang="en-US" sz="2200" dirty="0"/>
            </a:br>
            <a:endParaRPr lang="en-US" sz="2200" dirty="0"/>
          </a:p>
          <a:p>
            <a:pPr lvl="1" eaLnBrk="1" hangingPunct="1">
              <a:buFont typeface="Wingdings" pitchFamily="2" charset="2"/>
              <a:buNone/>
              <a:defRPr/>
            </a:pPr>
            <a:endParaRPr lang="en-US" sz="2200" dirty="0"/>
          </a:p>
          <a:p>
            <a:pPr eaLnBrk="1" hangingPunct="1">
              <a:defRPr/>
            </a:pPr>
            <a:endParaRPr lang="en-US" dirty="0"/>
          </a:p>
          <a:p>
            <a:pPr eaLnBrk="1" hangingPunct="1">
              <a:buFont typeface="Wingdings" pitchFamily="2" charset="2"/>
              <a:buNone/>
              <a:defRPr/>
            </a:pPr>
            <a:r>
              <a:rPr lang="en-US" dirty="0"/>
              <a:t> </a:t>
            </a:r>
          </a:p>
          <a:p>
            <a:pPr eaLnBrk="1" hangingPunct="1">
              <a:defRPr/>
            </a:pPr>
            <a:endParaRPr lang="en-US" sz="2400" dirty="0"/>
          </a:p>
          <a:p>
            <a:pPr marL="0" indent="0" eaLnBrk="1" hangingPunct="1">
              <a:buNone/>
              <a:defRPr/>
            </a:pPr>
            <a:endParaRPr lang="en-US" dirty="0"/>
          </a:p>
          <a:p>
            <a:pPr eaLnBrk="1" hangingPunct="1">
              <a:defRPr/>
            </a:pPr>
            <a:endParaRPr lang="en-US" dirty="0"/>
          </a:p>
        </p:txBody>
      </p:sp>
      <p:sp>
        <p:nvSpPr>
          <p:cNvPr id="5" name="Slide Number Placeholder 4"/>
          <p:cNvSpPr>
            <a:spLocks noGrp="1"/>
          </p:cNvSpPr>
          <p:nvPr>
            <p:ph type="sldNum" sz="quarter" idx="12"/>
          </p:nvPr>
        </p:nvSpPr>
        <p:spPr/>
        <p:txBody>
          <a:bodyPr/>
          <a:lstStyle/>
          <a:p>
            <a:pPr>
              <a:defRPr/>
            </a:pPr>
            <a:fld id="{0608EBC6-FC32-4329-9055-EF2808B5800E}" type="slidenum">
              <a:rPr lang="en-US"/>
              <a:pPr>
                <a:defRPr/>
              </a:pPr>
              <a:t>24</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Tree>
  </p:cSld>
  <p:clrMapOvr>
    <a:masterClrMapping/>
  </p:clrMapOvr>
  <p:transition spd="med">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66800"/>
          </a:xfrm>
        </p:spPr>
        <p:txBody>
          <a:bodyPr/>
          <a:lstStyle/>
          <a:p>
            <a:pPr eaLnBrk="1" hangingPunct="1">
              <a:defRPr/>
            </a:pPr>
            <a:r>
              <a:rPr lang="en-US" sz="3200" dirty="0"/>
              <a:t>Evaluate transactions that have not yet billed</a:t>
            </a:r>
          </a:p>
        </p:txBody>
      </p:sp>
      <p:sp>
        <p:nvSpPr>
          <p:cNvPr id="86019" name="Content Placeholder 2"/>
          <p:cNvSpPr>
            <a:spLocks noGrp="1"/>
          </p:cNvSpPr>
          <p:nvPr>
            <p:ph idx="1"/>
          </p:nvPr>
        </p:nvSpPr>
        <p:spPr>
          <a:xfrm>
            <a:off x="457200" y="1524000"/>
            <a:ext cx="8229600" cy="4724400"/>
          </a:xfrm>
        </p:spPr>
        <p:txBody>
          <a:bodyPr/>
          <a:lstStyle/>
          <a:p>
            <a:pPr eaLnBrk="1" hangingPunct="1">
              <a:buFont typeface="Wingdings" pitchFamily="2" charset="2"/>
              <a:buNone/>
            </a:pPr>
            <a:endParaRPr lang="en-US" dirty="0"/>
          </a:p>
          <a:p>
            <a:pPr eaLnBrk="1" hangingPunct="1">
              <a:buFont typeface="Wingdings" pitchFamily="2" charset="2"/>
              <a:buNone/>
            </a:pPr>
            <a:r>
              <a:rPr lang="en-US" sz="2400" b="1" dirty="0">
                <a:solidFill>
                  <a:srgbClr val="FF1F1F"/>
                </a:solidFill>
              </a:rPr>
              <a:t>Then use Query </a:t>
            </a:r>
          </a:p>
          <a:p>
            <a:pPr eaLnBrk="1" hangingPunct="1">
              <a:buFont typeface="Wingdings" pitchFamily="2" charset="2"/>
              <a:buNone/>
            </a:pPr>
            <a:r>
              <a:rPr lang="en-US" sz="2400" b="1" dirty="0">
                <a:solidFill>
                  <a:srgbClr val="FF1F1F"/>
                </a:solidFill>
              </a:rPr>
              <a:t>TN_GR20 </a:t>
            </a:r>
          </a:p>
          <a:p>
            <a:pPr eaLnBrk="1" hangingPunct="1">
              <a:buFont typeface="Wingdings" pitchFamily="2" charset="2"/>
              <a:buNone/>
            </a:pPr>
            <a:r>
              <a:rPr lang="en-US" sz="2400" b="1" dirty="0">
                <a:solidFill>
                  <a:srgbClr val="FF1F1F"/>
                </a:solidFill>
              </a:rPr>
              <a:t>to analyze </a:t>
            </a:r>
          </a:p>
          <a:p>
            <a:pPr eaLnBrk="1" hangingPunct="1">
              <a:buFont typeface="Wingdings" pitchFamily="2" charset="2"/>
              <a:buNone/>
            </a:pPr>
            <a:r>
              <a:rPr lang="en-US" sz="2400" b="1" dirty="0">
                <a:solidFill>
                  <a:srgbClr val="FF1F1F"/>
                </a:solidFill>
              </a:rPr>
              <a:t>with Pivot </a:t>
            </a:r>
          </a:p>
          <a:p>
            <a:pPr eaLnBrk="1" hangingPunct="1">
              <a:buFont typeface="Wingdings" pitchFamily="2" charset="2"/>
              <a:buNone/>
            </a:pPr>
            <a:r>
              <a:rPr lang="en-US" sz="2400" b="1" dirty="0">
                <a:solidFill>
                  <a:srgbClr val="FF1F1F"/>
                </a:solidFill>
              </a:rPr>
              <a:t>Table – </a:t>
            </a:r>
          </a:p>
          <a:p>
            <a:pPr eaLnBrk="1" hangingPunct="1">
              <a:buFont typeface="Wingdings" pitchFamily="2" charset="2"/>
              <a:buNone/>
            </a:pPr>
            <a:r>
              <a:rPr lang="en-US" sz="2400" b="1" dirty="0">
                <a:solidFill>
                  <a:srgbClr val="FF1F1F"/>
                </a:solidFill>
              </a:rPr>
              <a:t>Billing </a:t>
            </a:r>
          </a:p>
          <a:p>
            <a:pPr eaLnBrk="1" hangingPunct="1">
              <a:buFont typeface="Wingdings" pitchFamily="2" charset="2"/>
              <a:buNone/>
            </a:pPr>
            <a:r>
              <a:rPr lang="en-US" sz="2400" b="1" dirty="0">
                <a:solidFill>
                  <a:srgbClr val="FF1F1F"/>
                </a:solidFill>
              </a:rPr>
              <a:t>Status in the</a:t>
            </a:r>
          </a:p>
          <a:p>
            <a:pPr eaLnBrk="1" hangingPunct="1">
              <a:buFont typeface="Wingdings" pitchFamily="2" charset="2"/>
              <a:buNone/>
            </a:pPr>
            <a:r>
              <a:rPr lang="en-US" sz="2400" b="1" dirty="0">
                <a:solidFill>
                  <a:srgbClr val="FF1F1F"/>
                </a:solidFill>
              </a:rPr>
              <a:t>Column</a:t>
            </a:r>
          </a:p>
          <a:p>
            <a:pPr eaLnBrk="1" hangingPunct="1">
              <a:buFont typeface="Wingdings" pitchFamily="2" charset="2"/>
              <a:buNone/>
            </a:pPr>
            <a:r>
              <a:rPr lang="en-US" dirty="0"/>
              <a:t> </a:t>
            </a:r>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5" name="Slide Number Placeholder 4"/>
          <p:cNvSpPr>
            <a:spLocks noGrp="1"/>
          </p:cNvSpPr>
          <p:nvPr>
            <p:ph type="sldNum" sz="quarter" idx="12"/>
          </p:nvPr>
        </p:nvSpPr>
        <p:spPr/>
        <p:txBody>
          <a:bodyPr/>
          <a:lstStyle/>
          <a:p>
            <a:pPr>
              <a:defRPr/>
            </a:pPr>
            <a:fld id="{F57B09B6-8165-4FD7-9028-DDB88D69D960}" type="slidenum">
              <a:rPr lang="en-US"/>
              <a:pPr>
                <a:defRPr/>
              </a:pPr>
              <a:t>25</a:t>
            </a:fld>
            <a:endParaRPr lang="en-US" dirty="0"/>
          </a:p>
        </p:txBody>
      </p:sp>
      <p:pic>
        <p:nvPicPr>
          <p:cNvPr id="86021"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l="21687" t="25508" r="17188" b="19531"/>
          <a:stretch>
            <a:fillRect/>
          </a:stretch>
        </p:blipFill>
        <p:spPr bwMode="auto">
          <a:xfrm>
            <a:off x="2743200" y="2133600"/>
            <a:ext cx="5715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a:t>June 2021</a:t>
            </a:r>
            <a:endParaRPr lang="en-US" dirty="0"/>
          </a:p>
        </p:txBody>
      </p:sp>
    </p:spTree>
  </p:cSld>
  <p:clrMapOvr>
    <a:masterClrMapping/>
  </p:clrMapOvr>
  <p:transition spd="med">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66800"/>
          </a:xfrm>
        </p:spPr>
        <p:txBody>
          <a:bodyPr/>
          <a:lstStyle/>
          <a:p>
            <a:pPr eaLnBrk="1" hangingPunct="1">
              <a:defRPr/>
            </a:pPr>
            <a:r>
              <a:rPr lang="en-US" sz="3200" dirty="0"/>
              <a:t>Evaluate transactions that have not yet billed</a:t>
            </a:r>
          </a:p>
        </p:txBody>
      </p:sp>
      <p:sp>
        <p:nvSpPr>
          <p:cNvPr id="88067" name="Content Placeholder 2"/>
          <p:cNvSpPr>
            <a:spLocks noGrp="1"/>
          </p:cNvSpPr>
          <p:nvPr>
            <p:ph idx="1"/>
          </p:nvPr>
        </p:nvSpPr>
        <p:spPr>
          <a:xfrm>
            <a:off x="152400" y="1828800"/>
            <a:ext cx="8534400" cy="4419600"/>
          </a:xfrm>
        </p:spPr>
        <p:txBody>
          <a:bodyPr/>
          <a:lstStyle/>
          <a:p>
            <a:pPr eaLnBrk="1" hangingPunct="1">
              <a:buFont typeface="Wingdings" pitchFamily="2" charset="2"/>
              <a:buNone/>
            </a:pPr>
            <a:r>
              <a:rPr lang="en-US" sz="2000" b="1" dirty="0">
                <a:solidFill>
                  <a:srgbClr val="FF1F1F"/>
                </a:solidFill>
              </a:rPr>
              <a:t>Then use Query </a:t>
            </a:r>
          </a:p>
          <a:p>
            <a:pPr eaLnBrk="1" hangingPunct="1">
              <a:buFont typeface="Wingdings" pitchFamily="2" charset="2"/>
              <a:buNone/>
            </a:pPr>
            <a:r>
              <a:rPr lang="en-US" sz="2000" b="1" dirty="0">
                <a:solidFill>
                  <a:srgbClr val="FF1F1F"/>
                </a:solidFill>
              </a:rPr>
              <a:t>TN_GR20 to analyze</a:t>
            </a:r>
          </a:p>
          <a:p>
            <a:pPr eaLnBrk="1" hangingPunct="1">
              <a:buFont typeface="Wingdings" pitchFamily="2" charset="2"/>
              <a:buNone/>
            </a:pPr>
            <a:r>
              <a:rPr lang="en-US" sz="2000" b="1" dirty="0">
                <a:solidFill>
                  <a:srgbClr val="FF1F1F"/>
                </a:solidFill>
              </a:rPr>
              <a:t>With Pivot Table-</a:t>
            </a:r>
          </a:p>
          <a:p>
            <a:pPr eaLnBrk="1" hangingPunct="1">
              <a:buFont typeface="Wingdings" pitchFamily="2" charset="2"/>
              <a:buNone/>
            </a:pPr>
            <a:r>
              <a:rPr lang="en-US" sz="2000" b="1" dirty="0">
                <a:solidFill>
                  <a:srgbClr val="FF1F1F"/>
                </a:solidFill>
              </a:rPr>
              <a:t>Revenue </a:t>
            </a:r>
          </a:p>
          <a:p>
            <a:pPr eaLnBrk="1" hangingPunct="1">
              <a:buFont typeface="Wingdings" pitchFamily="2" charset="2"/>
              <a:buNone/>
            </a:pPr>
            <a:r>
              <a:rPr lang="en-US" sz="2000" b="1" dirty="0">
                <a:solidFill>
                  <a:srgbClr val="FF1F1F"/>
                </a:solidFill>
              </a:rPr>
              <a:t>Recognition </a:t>
            </a:r>
          </a:p>
          <a:p>
            <a:pPr eaLnBrk="1" hangingPunct="1">
              <a:buFont typeface="Wingdings" pitchFamily="2" charset="2"/>
              <a:buNone/>
            </a:pPr>
            <a:r>
              <a:rPr lang="en-US" sz="2000" b="1" dirty="0">
                <a:solidFill>
                  <a:srgbClr val="FF1F1F"/>
                </a:solidFill>
              </a:rPr>
              <a:t>Status</a:t>
            </a:r>
          </a:p>
          <a:p>
            <a:pPr eaLnBrk="1" hangingPunct="1">
              <a:buFont typeface="Wingdings" pitchFamily="2" charset="2"/>
              <a:buNone/>
            </a:pPr>
            <a:r>
              <a:rPr lang="en-US" sz="2000" dirty="0"/>
              <a:t>Revenue may</a:t>
            </a:r>
          </a:p>
          <a:p>
            <a:pPr marL="0" indent="0" eaLnBrk="1" hangingPunct="1">
              <a:buNone/>
            </a:pPr>
            <a:r>
              <a:rPr lang="en-US" sz="2000" dirty="0"/>
              <a:t>be recognized</a:t>
            </a:r>
          </a:p>
          <a:p>
            <a:pPr marL="0" indent="0" eaLnBrk="1" hangingPunct="1">
              <a:buNone/>
            </a:pPr>
            <a:r>
              <a:rPr lang="en-US" sz="2000" dirty="0"/>
              <a:t>on future dated</a:t>
            </a:r>
          </a:p>
          <a:p>
            <a:pPr marL="0" indent="0" eaLnBrk="1" hangingPunct="1">
              <a:buNone/>
            </a:pPr>
            <a:r>
              <a:rPr lang="en-US" sz="2000" dirty="0"/>
              <a:t>journals;</a:t>
            </a:r>
          </a:p>
          <a:p>
            <a:pPr marL="0" indent="0" eaLnBrk="1" hangingPunct="1">
              <a:buNone/>
            </a:pPr>
            <a:r>
              <a:rPr lang="en-US" sz="2000" dirty="0"/>
              <a:t>Revenue is ignored</a:t>
            </a:r>
          </a:p>
          <a:p>
            <a:pPr marL="0" indent="0" eaLnBrk="1" hangingPunct="1">
              <a:buNone/>
            </a:pPr>
            <a:r>
              <a:rPr lang="en-US" sz="2000" dirty="0"/>
              <a:t>on interdepartmental</a:t>
            </a:r>
          </a:p>
          <a:p>
            <a:pPr eaLnBrk="1" hangingPunct="1"/>
            <a:endParaRPr lang="en-US" dirty="0"/>
          </a:p>
          <a:p>
            <a:pPr eaLnBrk="1" hangingPunct="1"/>
            <a:endParaRPr lang="en-US" dirty="0"/>
          </a:p>
        </p:txBody>
      </p:sp>
      <p:sp>
        <p:nvSpPr>
          <p:cNvPr id="5" name="Slide Number Placeholder 4"/>
          <p:cNvSpPr>
            <a:spLocks noGrp="1"/>
          </p:cNvSpPr>
          <p:nvPr>
            <p:ph type="sldNum" sz="quarter" idx="12"/>
          </p:nvPr>
        </p:nvSpPr>
        <p:spPr/>
        <p:txBody>
          <a:bodyPr/>
          <a:lstStyle/>
          <a:p>
            <a:pPr>
              <a:defRPr/>
            </a:pPr>
            <a:fld id="{1C8F97CA-6624-4D23-886B-2F86887FECE7}" type="slidenum">
              <a:rPr lang="en-US"/>
              <a:pPr>
                <a:defRPr/>
              </a:pPr>
              <a:t>26</a:t>
            </a:fld>
            <a:endParaRPr lang="en-US" dirty="0"/>
          </a:p>
        </p:txBody>
      </p:sp>
      <p:pic>
        <p:nvPicPr>
          <p:cNvPr id="8806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t="36269" r="22182" b="6715"/>
          <a:stretch>
            <a:fillRect/>
          </a:stretch>
        </p:blipFill>
        <p:spPr bwMode="auto">
          <a:xfrm>
            <a:off x="2640013" y="3048000"/>
            <a:ext cx="5748337"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Text Box 2"/>
          <p:cNvSpPr txBox="1">
            <a:spLocks noChangeArrowheads="1"/>
          </p:cNvSpPr>
          <p:nvPr/>
        </p:nvSpPr>
        <p:spPr bwMode="auto">
          <a:xfrm>
            <a:off x="3581400" y="1982788"/>
            <a:ext cx="922338" cy="963612"/>
          </a:xfrm>
          <a:prstGeom prst="rect">
            <a:avLst/>
          </a:prstGeom>
          <a:solidFill>
            <a:srgbClr val="FFFFFF"/>
          </a:solidFill>
          <a:ln w="28575">
            <a:solidFill>
              <a:srgbClr val="FF0000"/>
            </a:solidFill>
            <a:miter lim="800000"/>
            <a:headEnd/>
            <a:tailEnd/>
          </a:ln>
        </p:spPr>
        <p:txBody>
          <a:bodyPr/>
          <a:lstStyle>
            <a:lvl1pPr eaLnBrk="0" hangingPunct="0">
              <a:defRPr b="1" i="1">
                <a:solidFill>
                  <a:schemeClr val="tx1"/>
                </a:solidFill>
                <a:latin typeface="Arial" charset="0"/>
              </a:defRPr>
            </a:lvl1pPr>
            <a:lvl2pPr marL="742950" indent="-285750" eaLnBrk="0" hangingPunct="0">
              <a:defRPr b="1" i="1">
                <a:solidFill>
                  <a:schemeClr val="tx1"/>
                </a:solidFill>
                <a:latin typeface="Arial" charset="0"/>
              </a:defRPr>
            </a:lvl2pPr>
            <a:lvl3pPr marL="1143000" indent="-228600" eaLnBrk="0" hangingPunct="0">
              <a:defRPr b="1" i="1">
                <a:solidFill>
                  <a:schemeClr val="tx1"/>
                </a:solidFill>
                <a:latin typeface="Arial" charset="0"/>
              </a:defRPr>
            </a:lvl3pPr>
            <a:lvl4pPr marL="1600200" indent="-228600" eaLnBrk="0" hangingPunct="0">
              <a:defRPr b="1" i="1">
                <a:solidFill>
                  <a:schemeClr val="tx1"/>
                </a:solidFill>
                <a:latin typeface="Arial" charset="0"/>
              </a:defRPr>
            </a:lvl4pPr>
            <a:lvl5pPr marL="2057400" indent="-228600" eaLnBrk="0" hangingPunct="0">
              <a:defRPr b="1" i="1">
                <a:solidFill>
                  <a:schemeClr val="tx1"/>
                </a:solidFill>
                <a:latin typeface="Arial" charset="0"/>
              </a:defRPr>
            </a:lvl5pPr>
            <a:lvl6pPr marL="2514600" indent="-228600" algn="ctr" eaLnBrk="0" fontAlgn="base" hangingPunct="0">
              <a:spcBef>
                <a:spcPct val="0"/>
              </a:spcBef>
              <a:spcAft>
                <a:spcPct val="0"/>
              </a:spcAft>
              <a:defRPr b="1" i="1">
                <a:solidFill>
                  <a:schemeClr val="tx1"/>
                </a:solidFill>
                <a:latin typeface="Arial" charset="0"/>
              </a:defRPr>
            </a:lvl6pPr>
            <a:lvl7pPr marL="2971800" indent="-228600" algn="ctr" eaLnBrk="0" fontAlgn="base" hangingPunct="0">
              <a:spcBef>
                <a:spcPct val="0"/>
              </a:spcBef>
              <a:spcAft>
                <a:spcPct val="0"/>
              </a:spcAft>
              <a:defRPr b="1" i="1">
                <a:solidFill>
                  <a:schemeClr val="tx1"/>
                </a:solidFill>
                <a:latin typeface="Arial" charset="0"/>
              </a:defRPr>
            </a:lvl7pPr>
            <a:lvl8pPr marL="3429000" indent="-228600" algn="ctr" eaLnBrk="0" fontAlgn="base" hangingPunct="0">
              <a:spcBef>
                <a:spcPct val="0"/>
              </a:spcBef>
              <a:spcAft>
                <a:spcPct val="0"/>
              </a:spcAft>
              <a:defRPr b="1" i="1">
                <a:solidFill>
                  <a:schemeClr val="tx1"/>
                </a:solidFill>
                <a:latin typeface="Arial" charset="0"/>
              </a:defRPr>
            </a:lvl8pPr>
            <a:lvl9pPr marL="3886200" indent="-228600" algn="ctr" eaLnBrk="0" fontAlgn="base" hangingPunct="0">
              <a:spcBef>
                <a:spcPct val="0"/>
              </a:spcBef>
              <a:spcAft>
                <a:spcPct val="0"/>
              </a:spcAft>
              <a:defRPr b="1" i="1">
                <a:solidFill>
                  <a:schemeClr val="tx1"/>
                </a:solidFill>
                <a:latin typeface="Arial" charset="0"/>
              </a:defRPr>
            </a:lvl9pPr>
          </a:lstStyle>
          <a:p>
            <a:pPr eaLnBrk="1" hangingPunct="1">
              <a:lnSpc>
                <a:spcPct val="115000"/>
              </a:lnSpc>
              <a:spcAft>
                <a:spcPts val="1000"/>
              </a:spcAft>
            </a:pPr>
            <a:r>
              <a:rPr lang="en-US" sz="1000" dirty="0">
                <a:latin typeface="Calibri" pitchFamily="34" charset="0"/>
                <a:ea typeface="Calibri" pitchFamily="34" charset="0"/>
                <a:cs typeface="Times New Roman" pitchFamily="18" charset="0"/>
              </a:rPr>
              <a:t>C = Revenue processing has not yet occurred</a:t>
            </a:r>
            <a:endParaRPr lang="en-US" sz="1100" dirty="0">
              <a:latin typeface="Calibri" pitchFamily="34" charset="0"/>
              <a:ea typeface="Calibri" pitchFamily="34" charset="0"/>
              <a:cs typeface="Times New Roman" pitchFamily="18" charset="0"/>
            </a:endParaRPr>
          </a:p>
        </p:txBody>
      </p:sp>
      <p:sp>
        <p:nvSpPr>
          <p:cNvPr id="88071" name="Text Box 2"/>
          <p:cNvSpPr txBox="1">
            <a:spLocks noChangeArrowheads="1"/>
          </p:cNvSpPr>
          <p:nvPr/>
        </p:nvSpPr>
        <p:spPr bwMode="auto">
          <a:xfrm>
            <a:off x="4724400" y="1974850"/>
            <a:ext cx="973138" cy="971550"/>
          </a:xfrm>
          <a:prstGeom prst="rect">
            <a:avLst/>
          </a:prstGeom>
          <a:solidFill>
            <a:srgbClr val="FFFFFF"/>
          </a:solidFill>
          <a:ln w="28575">
            <a:solidFill>
              <a:srgbClr val="FF0000"/>
            </a:solidFill>
            <a:miter lim="800000"/>
            <a:headEnd/>
            <a:tailEnd/>
          </a:ln>
        </p:spPr>
        <p:txBody>
          <a:bodyPr/>
          <a:lstStyle>
            <a:lvl1pPr eaLnBrk="0" hangingPunct="0">
              <a:defRPr b="1" i="1">
                <a:solidFill>
                  <a:schemeClr val="tx1"/>
                </a:solidFill>
                <a:latin typeface="Arial" charset="0"/>
              </a:defRPr>
            </a:lvl1pPr>
            <a:lvl2pPr marL="742950" indent="-285750" eaLnBrk="0" hangingPunct="0">
              <a:defRPr b="1" i="1">
                <a:solidFill>
                  <a:schemeClr val="tx1"/>
                </a:solidFill>
                <a:latin typeface="Arial" charset="0"/>
              </a:defRPr>
            </a:lvl2pPr>
            <a:lvl3pPr marL="1143000" indent="-228600" eaLnBrk="0" hangingPunct="0">
              <a:defRPr b="1" i="1">
                <a:solidFill>
                  <a:schemeClr val="tx1"/>
                </a:solidFill>
                <a:latin typeface="Arial" charset="0"/>
              </a:defRPr>
            </a:lvl3pPr>
            <a:lvl4pPr marL="1600200" indent="-228600" eaLnBrk="0" hangingPunct="0">
              <a:defRPr b="1" i="1">
                <a:solidFill>
                  <a:schemeClr val="tx1"/>
                </a:solidFill>
                <a:latin typeface="Arial" charset="0"/>
              </a:defRPr>
            </a:lvl4pPr>
            <a:lvl5pPr marL="2057400" indent="-228600" eaLnBrk="0" hangingPunct="0">
              <a:defRPr b="1" i="1">
                <a:solidFill>
                  <a:schemeClr val="tx1"/>
                </a:solidFill>
                <a:latin typeface="Arial" charset="0"/>
              </a:defRPr>
            </a:lvl5pPr>
            <a:lvl6pPr marL="2514600" indent="-228600" algn="ctr" eaLnBrk="0" fontAlgn="base" hangingPunct="0">
              <a:spcBef>
                <a:spcPct val="0"/>
              </a:spcBef>
              <a:spcAft>
                <a:spcPct val="0"/>
              </a:spcAft>
              <a:defRPr b="1" i="1">
                <a:solidFill>
                  <a:schemeClr val="tx1"/>
                </a:solidFill>
                <a:latin typeface="Arial" charset="0"/>
              </a:defRPr>
            </a:lvl6pPr>
            <a:lvl7pPr marL="2971800" indent="-228600" algn="ctr" eaLnBrk="0" fontAlgn="base" hangingPunct="0">
              <a:spcBef>
                <a:spcPct val="0"/>
              </a:spcBef>
              <a:spcAft>
                <a:spcPct val="0"/>
              </a:spcAft>
              <a:defRPr b="1" i="1">
                <a:solidFill>
                  <a:schemeClr val="tx1"/>
                </a:solidFill>
                <a:latin typeface="Arial" charset="0"/>
              </a:defRPr>
            </a:lvl7pPr>
            <a:lvl8pPr marL="3429000" indent="-228600" algn="ctr" eaLnBrk="0" fontAlgn="base" hangingPunct="0">
              <a:spcBef>
                <a:spcPct val="0"/>
              </a:spcBef>
              <a:spcAft>
                <a:spcPct val="0"/>
              </a:spcAft>
              <a:defRPr b="1" i="1">
                <a:solidFill>
                  <a:schemeClr val="tx1"/>
                </a:solidFill>
                <a:latin typeface="Arial" charset="0"/>
              </a:defRPr>
            </a:lvl8pPr>
            <a:lvl9pPr marL="3886200" indent="-228600" algn="ctr" eaLnBrk="0" fontAlgn="base" hangingPunct="0">
              <a:spcBef>
                <a:spcPct val="0"/>
              </a:spcBef>
              <a:spcAft>
                <a:spcPct val="0"/>
              </a:spcAft>
              <a:defRPr b="1" i="1">
                <a:solidFill>
                  <a:schemeClr val="tx1"/>
                </a:solidFill>
                <a:latin typeface="Arial" charset="0"/>
              </a:defRPr>
            </a:lvl9pPr>
          </a:lstStyle>
          <a:p>
            <a:pPr eaLnBrk="1" hangingPunct="1">
              <a:lnSpc>
                <a:spcPct val="115000"/>
              </a:lnSpc>
              <a:spcAft>
                <a:spcPts val="1000"/>
              </a:spcAft>
            </a:pPr>
            <a:r>
              <a:rPr lang="en-US" sz="1000" dirty="0">
                <a:latin typeface="Calibri" pitchFamily="34" charset="0"/>
                <a:ea typeface="Calibri" pitchFamily="34" charset="0"/>
                <a:cs typeface="Times New Roman" pitchFamily="18" charset="0"/>
              </a:rPr>
              <a:t>Distributed = Revenue has been recognized &amp; posted to GL</a:t>
            </a:r>
            <a:endParaRPr lang="en-US" sz="1100" dirty="0">
              <a:latin typeface="Calibri" pitchFamily="34" charset="0"/>
              <a:ea typeface="Calibri" pitchFamily="34" charset="0"/>
              <a:cs typeface="Times New Roman" pitchFamily="18" charset="0"/>
            </a:endParaRPr>
          </a:p>
        </p:txBody>
      </p:sp>
      <p:sp>
        <p:nvSpPr>
          <p:cNvPr id="88072" name="Text Box 2"/>
          <p:cNvSpPr txBox="1">
            <a:spLocks noChangeArrowheads="1"/>
          </p:cNvSpPr>
          <p:nvPr/>
        </p:nvSpPr>
        <p:spPr bwMode="auto">
          <a:xfrm>
            <a:off x="5867400" y="1979613"/>
            <a:ext cx="1320800" cy="963612"/>
          </a:xfrm>
          <a:prstGeom prst="rect">
            <a:avLst/>
          </a:prstGeom>
          <a:solidFill>
            <a:srgbClr val="FFFFFF"/>
          </a:solidFill>
          <a:ln w="28575">
            <a:solidFill>
              <a:srgbClr val="FF0000"/>
            </a:solidFill>
            <a:miter lim="800000"/>
            <a:headEnd/>
            <a:tailEnd/>
          </a:ln>
        </p:spPr>
        <p:txBody>
          <a:bodyPr/>
          <a:lstStyle>
            <a:lvl1pPr eaLnBrk="0" hangingPunct="0">
              <a:defRPr b="1" i="1">
                <a:solidFill>
                  <a:schemeClr val="tx1"/>
                </a:solidFill>
                <a:latin typeface="Arial" charset="0"/>
              </a:defRPr>
            </a:lvl1pPr>
            <a:lvl2pPr marL="742950" indent="-285750" eaLnBrk="0" hangingPunct="0">
              <a:defRPr b="1" i="1">
                <a:solidFill>
                  <a:schemeClr val="tx1"/>
                </a:solidFill>
                <a:latin typeface="Arial" charset="0"/>
              </a:defRPr>
            </a:lvl2pPr>
            <a:lvl3pPr marL="1143000" indent="-228600" eaLnBrk="0" hangingPunct="0">
              <a:defRPr b="1" i="1">
                <a:solidFill>
                  <a:schemeClr val="tx1"/>
                </a:solidFill>
                <a:latin typeface="Arial" charset="0"/>
              </a:defRPr>
            </a:lvl3pPr>
            <a:lvl4pPr marL="1600200" indent="-228600" eaLnBrk="0" hangingPunct="0">
              <a:defRPr b="1" i="1">
                <a:solidFill>
                  <a:schemeClr val="tx1"/>
                </a:solidFill>
                <a:latin typeface="Arial" charset="0"/>
              </a:defRPr>
            </a:lvl4pPr>
            <a:lvl5pPr marL="2057400" indent="-228600" eaLnBrk="0" hangingPunct="0">
              <a:defRPr b="1" i="1">
                <a:solidFill>
                  <a:schemeClr val="tx1"/>
                </a:solidFill>
                <a:latin typeface="Arial" charset="0"/>
              </a:defRPr>
            </a:lvl5pPr>
            <a:lvl6pPr marL="2514600" indent="-228600" algn="ctr" eaLnBrk="0" fontAlgn="base" hangingPunct="0">
              <a:spcBef>
                <a:spcPct val="0"/>
              </a:spcBef>
              <a:spcAft>
                <a:spcPct val="0"/>
              </a:spcAft>
              <a:defRPr b="1" i="1">
                <a:solidFill>
                  <a:schemeClr val="tx1"/>
                </a:solidFill>
                <a:latin typeface="Arial" charset="0"/>
              </a:defRPr>
            </a:lvl6pPr>
            <a:lvl7pPr marL="2971800" indent="-228600" algn="ctr" eaLnBrk="0" fontAlgn="base" hangingPunct="0">
              <a:spcBef>
                <a:spcPct val="0"/>
              </a:spcBef>
              <a:spcAft>
                <a:spcPct val="0"/>
              </a:spcAft>
              <a:defRPr b="1" i="1">
                <a:solidFill>
                  <a:schemeClr val="tx1"/>
                </a:solidFill>
                <a:latin typeface="Arial" charset="0"/>
              </a:defRPr>
            </a:lvl7pPr>
            <a:lvl8pPr marL="3429000" indent="-228600" algn="ctr" eaLnBrk="0" fontAlgn="base" hangingPunct="0">
              <a:spcBef>
                <a:spcPct val="0"/>
              </a:spcBef>
              <a:spcAft>
                <a:spcPct val="0"/>
              </a:spcAft>
              <a:defRPr b="1" i="1">
                <a:solidFill>
                  <a:schemeClr val="tx1"/>
                </a:solidFill>
                <a:latin typeface="Arial" charset="0"/>
              </a:defRPr>
            </a:lvl8pPr>
            <a:lvl9pPr marL="3886200" indent="-228600" algn="ctr" eaLnBrk="0" fontAlgn="base" hangingPunct="0">
              <a:spcBef>
                <a:spcPct val="0"/>
              </a:spcBef>
              <a:spcAft>
                <a:spcPct val="0"/>
              </a:spcAft>
              <a:defRPr b="1" i="1">
                <a:solidFill>
                  <a:schemeClr val="tx1"/>
                </a:solidFill>
                <a:latin typeface="Arial" charset="0"/>
              </a:defRPr>
            </a:lvl9pPr>
          </a:lstStyle>
          <a:p>
            <a:pPr eaLnBrk="1" hangingPunct="1">
              <a:lnSpc>
                <a:spcPct val="115000"/>
              </a:lnSpc>
              <a:spcAft>
                <a:spcPts val="1000"/>
              </a:spcAft>
            </a:pPr>
            <a:r>
              <a:rPr lang="en-US" sz="1000" dirty="0">
                <a:latin typeface="Calibri" pitchFamily="34" charset="0"/>
                <a:ea typeface="Calibri" pitchFamily="34" charset="0"/>
                <a:cs typeface="Times New Roman" pitchFamily="18" charset="0"/>
              </a:rPr>
              <a:t>Generated = Revenue accounting lines have been created but not posted to GL</a:t>
            </a:r>
            <a:endParaRPr lang="en-US" sz="1100" dirty="0">
              <a:latin typeface="Calibri" pitchFamily="34" charset="0"/>
              <a:ea typeface="Calibri" pitchFamily="34" charset="0"/>
              <a:cs typeface="Times New Roman" pitchFamily="18" charset="0"/>
            </a:endParaRPr>
          </a:p>
        </p:txBody>
      </p:sp>
      <p:sp>
        <p:nvSpPr>
          <p:cNvPr id="88073" name="Text Box 2"/>
          <p:cNvSpPr txBox="1">
            <a:spLocks noChangeArrowheads="1"/>
          </p:cNvSpPr>
          <p:nvPr/>
        </p:nvSpPr>
        <p:spPr bwMode="auto">
          <a:xfrm>
            <a:off x="7391400" y="1974850"/>
            <a:ext cx="820738" cy="971550"/>
          </a:xfrm>
          <a:prstGeom prst="rect">
            <a:avLst/>
          </a:prstGeom>
          <a:solidFill>
            <a:srgbClr val="FFFF66"/>
          </a:solidFill>
          <a:ln w="28575">
            <a:solidFill>
              <a:srgbClr val="FF0000"/>
            </a:solidFill>
            <a:miter lim="800000"/>
            <a:headEnd/>
            <a:tailEnd/>
          </a:ln>
        </p:spPr>
        <p:txBody>
          <a:bodyPr/>
          <a:lstStyle>
            <a:lvl1pPr eaLnBrk="0" hangingPunct="0">
              <a:defRPr b="1" i="1">
                <a:solidFill>
                  <a:schemeClr val="tx1"/>
                </a:solidFill>
                <a:latin typeface="Arial" charset="0"/>
              </a:defRPr>
            </a:lvl1pPr>
            <a:lvl2pPr marL="742950" indent="-285750" eaLnBrk="0" hangingPunct="0">
              <a:defRPr b="1" i="1">
                <a:solidFill>
                  <a:schemeClr val="tx1"/>
                </a:solidFill>
                <a:latin typeface="Arial" charset="0"/>
              </a:defRPr>
            </a:lvl2pPr>
            <a:lvl3pPr marL="1143000" indent="-228600" eaLnBrk="0" hangingPunct="0">
              <a:defRPr b="1" i="1">
                <a:solidFill>
                  <a:schemeClr val="tx1"/>
                </a:solidFill>
                <a:latin typeface="Arial" charset="0"/>
              </a:defRPr>
            </a:lvl3pPr>
            <a:lvl4pPr marL="1600200" indent="-228600" eaLnBrk="0" hangingPunct="0">
              <a:defRPr b="1" i="1">
                <a:solidFill>
                  <a:schemeClr val="tx1"/>
                </a:solidFill>
                <a:latin typeface="Arial" charset="0"/>
              </a:defRPr>
            </a:lvl4pPr>
            <a:lvl5pPr marL="2057400" indent="-228600" eaLnBrk="0" hangingPunct="0">
              <a:defRPr b="1" i="1">
                <a:solidFill>
                  <a:schemeClr val="tx1"/>
                </a:solidFill>
                <a:latin typeface="Arial" charset="0"/>
              </a:defRPr>
            </a:lvl5pPr>
            <a:lvl6pPr marL="2514600" indent="-228600" algn="ctr" eaLnBrk="0" fontAlgn="base" hangingPunct="0">
              <a:spcBef>
                <a:spcPct val="0"/>
              </a:spcBef>
              <a:spcAft>
                <a:spcPct val="0"/>
              </a:spcAft>
              <a:defRPr b="1" i="1">
                <a:solidFill>
                  <a:schemeClr val="tx1"/>
                </a:solidFill>
                <a:latin typeface="Arial" charset="0"/>
              </a:defRPr>
            </a:lvl6pPr>
            <a:lvl7pPr marL="2971800" indent="-228600" algn="ctr" eaLnBrk="0" fontAlgn="base" hangingPunct="0">
              <a:spcBef>
                <a:spcPct val="0"/>
              </a:spcBef>
              <a:spcAft>
                <a:spcPct val="0"/>
              </a:spcAft>
              <a:defRPr b="1" i="1">
                <a:solidFill>
                  <a:schemeClr val="tx1"/>
                </a:solidFill>
                <a:latin typeface="Arial" charset="0"/>
              </a:defRPr>
            </a:lvl7pPr>
            <a:lvl8pPr marL="3429000" indent="-228600" algn="ctr" eaLnBrk="0" fontAlgn="base" hangingPunct="0">
              <a:spcBef>
                <a:spcPct val="0"/>
              </a:spcBef>
              <a:spcAft>
                <a:spcPct val="0"/>
              </a:spcAft>
              <a:defRPr b="1" i="1">
                <a:solidFill>
                  <a:schemeClr val="tx1"/>
                </a:solidFill>
                <a:latin typeface="Arial" charset="0"/>
              </a:defRPr>
            </a:lvl8pPr>
            <a:lvl9pPr marL="3886200" indent="-228600" algn="ctr" eaLnBrk="0" fontAlgn="base" hangingPunct="0">
              <a:spcBef>
                <a:spcPct val="0"/>
              </a:spcBef>
              <a:spcAft>
                <a:spcPct val="0"/>
              </a:spcAft>
              <a:defRPr b="1" i="1">
                <a:solidFill>
                  <a:schemeClr val="tx1"/>
                </a:solidFill>
                <a:latin typeface="Arial" charset="0"/>
              </a:defRPr>
            </a:lvl9pPr>
          </a:lstStyle>
          <a:p>
            <a:pPr eaLnBrk="1" hangingPunct="1">
              <a:lnSpc>
                <a:spcPct val="115000"/>
              </a:lnSpc>
              <a:spcAft>
                <a:spcPts val="1000"/>
              </a:spcAft>
            </a:pPr>
            <a:r>
              <a:rPr lang="en-US" sz="1000" dirty="0">
                <a:latin typeface="Calibri" pitchFamily="34" charset="0"/>
                <a:ea typeface="Calibri" pitchFamily="34" charset="0"/>
                <a:cs typeface="Times New Roman" pitchFamily="18" charset="0"/>
              </a:rPr>
              <a:t>Ignored = Revenue will not be recognized</a:t>
            </a:r>
          </a:p>
          <a:p>
            <a:pPr eaLnBrk="1" hangingPunct="1">
              <a:lnSpc>
                <a:spcPct val="115000"/>
              </a:lnSpc>
              <a:spcAft>
                <a:spcPts val="1000"/>
              </a:spcAft>
            </a:pPr>
            <a:endParaRPr lang="en-US" sz="1100" dirty="0">
              <a:latin typeface="Calibri" pitchFamily="34" charset="0"/>
              <a:ea typeface="Calibri" pitchFamily="34" charset="0"/>
              <a:cs typeface="Times New Roman" pitchFamily="18" charset="0"/>
            </a:endParaRPr>
          </a:p>
        </p:txBody>
      </p:sp>
      <p:cxnSp>
        <p:nvCxnSpPr>
          <p:cNvPr id="88074" name="Straight Arrow Connector 12"/>
          <p:cNvCxnSpPr>
            <a:cxnSpLocks noChangeShapeType="1"/>
          </p:cNvCxnSpPr>
          <p:nvPr/>
        </p:nvCxnSpPr>
        <p:spPr bwMode="auto">
          <a:xfrm flipH="1">
            <a:off x="4043363" y="2946400"/>
            <a:ext cx="460375" cy="374650"/>
          </a:xfrm>
          <a:prstGeom prst="straightConnector1">
            <a:avLst/>
          </a:prstGeom>
          <a:noFill/>
          <a:ln w="222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88075" name="Straight Arrow Connector 13"/>
          <p:cNvCxnSpPr>
            <a:cxnSpLocks noChangeShapeType="1"/>
          </p:cNvCxnSpPr>
          <p:nvPr/>
        </p:nvCxnSpPr>
        <p:spPr bwMode="auto">
          <a:xfrm flipH="1">
            <a:off x="5308600" y="2943225"/>
            <a:ext cx="388938" cy="377825"/>
          </a:xfrm>
          <a:prstGeom prst="straightConnector1">
            <a:avLst/>
          </a:prstGeom>
          <a:noFill/>
          <a:ln w="222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88076" name="Straight Arrow Connector 14"/>
          <p:cNvCxnSpPr>
            <a:cxnSpLocks noChangeShapeType="1"/>
          </p:cNvCxnSpPr>
          <p:nvPr/>
        </p:nvCxnSpPr>
        <p:spPr bwMode="auto">
          <a:xfrm flipH="1">
            <a:off x="6410325" y="2954338"/>
            <a:ext cx="777875" cy="366712"/>
          </a:xfrm>
          <a:prstGeom prst="straightConnector1">
            <a:avLst/>
          </a:prstGeom>
          <a:noFill/>
          <a:ln w="222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88077" name="Straight Arrow Connector 15"/>
          <p:cNvCxnSpPr>
            <a:cxnSpLocks noChangeShapeType="1"/>
          </p:cNvCxnSpPr>
          <p:nvPr/>
        </p:nvCxnSpPr>
        <p:spPr bwMode="auto">
          <a:xfrm flipH="1">
            <a:off x="7413625" y="2943225"/>
            <a:ext cx="777875" cy="366713"/>
          </a:xfrm>
          <a:prstGeom prst="straightConnector1">
            <a:avLst/>
          </a:prstGeom>
          <a:noFill/>
          <a:ln w="222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88078" name="Text Box 2"/>
          <p:cNvSpPr txBox="1">
            <a:spLocks noChangeArrowheads="1"/>
          </p:cNvSpPr>
          <p:nvPr/>
        </p:nvSpPr>
        <p:spPr bwMode="auto">
          <a:xfrm>
            <a:off x="3810000" y="5943600"/>
            <a:ext cx="4402138" cy="304800"/>
          </a:xfrm>
          <a:prstGeom prst="rect">
            <a:avLst/>
          </a:prstGeom>
          <a:solidFill>
            <a:srgbClr val="FFFFFF"/>
          </a:solidFill>
          <a:ln w="28575">
            <a:solidFill>
              <a:srgbClr val="FF0000"/>
            </a:solidFill>
            <a:miter lim="800000"/>
            <a:headEnd/>
            <a:tailEnd/>
          </a:ln>
        </p:spPr>
        <p:txBody>
          <a:bodyPr/>
          <a:lstStyle>
            <a:lvl1pPr eaLnBrk="0" hangingPunct="0">
              <a:defRPr b="1" i="1">
                <a:solidFill>
                  <a:schemeClr val="tx1"/>
                </a:solidFill>
                <a:latin typeface="Arial" charset="0"/>
              </a:defRPr>
            </a:lvl1pPr>
            <a:lvl2pPr marL="742950" indent="-285750" eaLnBrk="0" hangingPunct="0">
              <a:defRPr b="1" i="1">
                <a:solidFill>
                  <a:schemeClr val="tx1"/>
                </a:solidFill>
                <a:latin typeface="Arial" charset="0"/>
              </a:defRPr>
            </a:lvl2pPr>
            <a:lvl3pPr marL="1143000" indent="-228600" eaLnBrk="0" hangingPunct="0">
              <a:defRPr b="1" i="1">
                <a:solidFill>
                  <a:schemeClr val="tx1"/>
                </a:solidFill>
                <a:latin typeface="Arial" charset="0"/>
              </a:defRPr>
            </a:lvl3pPr>
            <a:lvl4pPr marL="1600200" indent="-228600" eaLnBrk="0" hangingPunct="0">
              <a:defRPr b="1" i="1">
                <a:solidFill>
                  <a:schemeClr val="tx1"/>
                </a:solidFill>
                <a:latin typeface="Arial" charset="0"/>
              </a:defRPr>
            </a:lvl4pPr>
            <a:lvl5pPr marL="2057400" indent="-228600" eaLnBrk="0" hangingPunct="0">
              <a:defRPr b="1" i="1">
                <a:solidFill>
                  <a:schemeClr val="tx1"/>
                </a:solidFill>
                <a:latin typeface="Arial" charset="0"/>
              </a:defRPr>
            </a:lvl5pPr>
            <a:lvl6pPr marL="2514600" indent="-228600" algn="ctr" eaLnBrk="0" fontAlgn="base" hangingPunct="0">
              <a:spcBef>
                <a:spcPct val="0"/>
              </a:spcBef>
              <a:spcAft>
                <a:spcPct val="0"/>
              </a:spcAft>
              <a:defRPr b="1" i="1">
                <a:solidFill>
                  <a:schemeClr val="tx1"/>
                </a:solidFill>
                <a:latin typeface="Arial" charset="0"/>
              </a:defRPr>
            </a:lvl6pPr>
            <a:lvl7pPr marL="2971800" indent="-228600" algn="ctr" eaLnBrk="0" fontAlgn="base" hangingPunct="0">
              <a:spcBef>
                <a:spcPct val="0"/>
              </a:spcBef>
              <a:spcAft>
                <a:spcPct val="0"/>
              </a:spcAft>
              <a:defRPr b="1" i="1">
                <a:solidFill>
                  <a:schemeClr val="tx1"/>
                </a:solidFill>
                <a:latin typeface="Arial" charset="0"/>
              </a:defRPr>
            </a:lvl7pPr>
            <a:lvl8pPr marL="3429000" indent="-228600" algn="ctr" eaLnBrk="0" fontAlgn="base" hangingPunct="0">
              <a:spcBef>
                <a:spcPct val="0"/>
              </a:spcBef>
              <a:spcAft>
                <a:spcPct val="0"/>
              </a:spcAft>
              <a:defRPr b="1" i="1">
                <a:solidFill>
                  <a:schemeClr val="tx1"/>
                </a:solidFill>
                <a:latin typeface="Arial" charset="0"/>
              </a:defRPr>
            </a:lvl8pPr>
            <a:lvl9pPr marL="3886200" indent="-228600" algn="ctr" eaLnBrk="0" fontAlgn="base" hangingPunct="0">
              <a:spcBef>
                <a:spcPct val="0"/>
              </a:spcBef>
              <a:spcAft>
                <a:spcPct val="0"/>
              </a:spcAft>
              <a:defRPr b="1" i="1">
                <a:solidFill>
                  <a:schemeClr val="tx1"/>
                </a:solidFill>
                <a:latin typeface="Arial" charset="0"/>
              </a:defRPr>
            </a:lvl9pPr>
          </a:lstStyle>
          <a:p>
            <a:pPr algn="l" eaLnBrk="1" hangingPunct="1">
              <a:lnSpc>
                <a:spcPct val="115000"/>
              </a:lnSpc>
            </a:pPr>
            <a:r>
              <a:rPr lang="en-US" sz="1000" dirty="0">
                <a:latin typeface="Calibri" pitchFamily="34" charset="0"/>
                <a:ea typeface="Calibri" pitchFamily="34" charset="0"/>
                <a:cs typeface="Times New Roman" pitchFamily="18" charset="0"/>
              </a:rPr>
              <a:t>S = Revenue is in process             None = Revenue has not been recognized</a:t>
            </a:r>
            <a:endParaRPr lang="en-US" sz="1100" dirty="0">
              <a:latin typeface="Calibri" pitchFamily="34" charset="0"/>
              <a:ea typeface="Calibri" pitchFamily="34" charset="0"/>
              <a:cs typeface="Times New Roman" pitchFamily="18" charset="0"/>
            </a:endParaRPr>
          </a:p>
        </p:txBody>
      </p:sp>
      <p:sp>
        <p:nvSpPr>
          <p:cNvPr id="3" name="Footer Placeholder 2"/>
          <p:cNvSpPr>
            <a:spLocks noGrp="1"/>
          </p:cNvSpPr>
          <p:nvPr>
            <p:ph type="ftr" sz="quarter" idx="11"/>
          </p:nvPr>
        </p:nvSpPr>
        <p:spPr/>
        <p:txBody>
          <a:bodyPr/>
          <a:lstStyle/>
          <a:p>
            <a:pPr>
              <a:defRPr/>
            </a:pPr>
            <a:r>
              <a:rPr lang="en-US"/>
              <a:t>June 2021</a:t>
            </a:r>
            <a:endParaRPr lang="en-US" dirty="0"/>
          </a:p>
        </p:txBody>
      </p:sp>
    </p:spTree>
  </p:cSld>
  <p:clrMapOvr>
    <a:masterClrMapping/>
  </p:clrMapOvr>
  <p:transition spd="med">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990600"/>
          </a:xfrm>
          <a:noFill/>
        </p:spPr>
        <p:txBody>
          <a:bodyPr/>
          <a:lstStyle/>
          <a:p>
            <a:pPr eaLnBrk="1" hangingPunct="1">
              <a:defRPr/>
            </a:pPr>
            <a:r>
              <a:rPr lang="en-US" sz="3200" dirty="0"/>
              <a:t>Evaluate transactions that have not yet billed</a:t>
            </a:r>
            <a:endParaRPr lang="en-US" sz="3200" dirty="0">
              <a:solidFill>
                <a:srgbClr val="FFFF66"/>
              </a:solidFill>
            </a:endParaRPr>
          </a:p>
        </p:txBody>
      </p:sp>
      <p:sp>
        <p:nvSpPr>
          <p:cNvPr id="90115" name="Content Placeholder 2"/>
          <p:cNvSpPr>
            <a:spLocks noGrp="1"/>
          </p:cNvSpPr>
          <p:nvPr>
            <p:ph idx="1"/>
          </p:nvPr>
        </p:nvSpPr>
        <p:spPr>
          <a:xfrm>
            <a:off x="533400" y="2590800"/>
            <a:ext cx="8077200" cy="3657600"/>
          </a:xfrm>
          <a:noFill/>
        </p:spPr>
        <p:txBody>
          <a:bodyPr/>
          <a:lstStyle/>
          <a:p>
            <a:pPr eaLnBrk="1" hangingPunct="1">
              <a:defRPr/>
            </a:pPr>
            <a:r>
              <a:rPr lang="en-US" dirty="0"/>
              <a:t>Run TN_GR_A09_EXP_NOT_PRICED query</a:t>
            </a:r>
          </a:p>
          <a:p>
            <a:pPr marL="0" indent="0" eaLnBrk="1" hangingPunct="1">
              <a:buNone/>
              <a:defRPr/>
            </a:pPr>
            <a:endParaRPr lang="en-US" dirty="0"/>
          </a:p>
          <a:p>
            <a:pPr eaLnBrk="1" hangingPunct="1">
              <a:defRPr/>
            </a:pPr>
            <a:r>
              <a:rPr lang="en-US" sz="2700" dirty="0"/>
              <a:t>Notify: </a:t>
            </a:r>
          </a:p>
          <a:p>
            <a:pPr lvl="1" eaLnBrk="1" hangingPunct="1">
              <a:defRPr/>
            </a:pPr>
            <a:r>
              <a:rPr lang="en-US" sz="2300" dirty="0"/>
              <a:t>Division of Accounts Grant Accounting Manager – Mary Lou Goins </a:t>
            </a:r>
          </a:p>
          <a:p>
            <a:pPr lvl="1" eaLnBrk="1" hangingPunct="1">
              <a:defRPr/>
            </a:pPr>
            <a:r>
              <a:rPr lang="en-US" sz="2300" dirty="0"/>
              <a:t>File an Edison FSCM Projects/Grants Remedy Help Desk Case</a:t>
            </a:r>
          </a:p>
          <a:p>
            <a:pPr eaLnBrk="1" hangingPunct="1">
              <a:buFont typeface="Wingdings" pitchFamily="2" charset="2"/>
              <a:buNone/>
              <a:defRPr/>
            </a:pPr>
            <a:r>
              <a:rPr lang="en-US" dirty="0"/>
              <a:t> </a:t>
            </a:r>
          </a:p>
          <a:p>
            <a:pPr eaLnBrk="1" hangingPunct="1">
              <a:defRPr/>
            </a:pPr>
            <a:endParaRPr lang="en-US" sz="2400" dirty="0"/>
          </a:p>
          <a:p>
            <a:pPr marL="0" indent="0" eaLnBrk="1" hangingPunct="1">
              <a:buNone/>
              <a:defRPr/>
            </a:pPr>
            <a:endParaRPr lang="en-US" dirty="0"/>
          </a:p>
          <a:p>
            <a:pPr eaLnBrk="1" hangingPunct="1">
              <a:defRPr/>
            </a:pPr>
            <a:endParaRPr lang="en-US" dirty="0"/>
          </a:p>
        </p:txBody>
      </p:sp>
      <p:sp>
        <p:nvSpPr>
          <p:cNvPr id="5" name="Slide Number Placeholder 4"/>
          <p:cNvSpPr>
            <a:spLocks noGrp="1"/>
          </p:cNvSpPr>
          <p:nvPr>
            <p:ph type="sldNum" sz="quarter" idx="12"/>
          </p:nvPr>
        </p:nvSpPr>
        <p:spPr/>
        <p:txBody>
          <a:bodyPr/>
          <a:lstStyle/>
          <a:p>
            <a:pPr>
              <a:defRPr/>
            </a:pPr>
            <a:fld id="{0608EBC6-FC32-4329-9055-EF2808B5800E}" type="slidenum">
              <a:rPr lang="en-US"/>
              <a:pPr>
                <a:defRPr/>
              </a:pPr>
              <a:t>27</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Tree>
    <p:extLst>
      <p:ext uri="{BB962C8B-B14F-4D97-AF65-F5344CB8AC3E}">
        <p14:creationId xmlns:p14="http://schemas.microsoft.com/office/powerpoint/2010/main" val="3368259441"/>
      </p:ext>
    </p:extLst>
  </p:cSld>
  <p:clrMapOvr>
    <a:masterClrMapping/>
  </p:clrMapOvr>
  <p:transition spd="med">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763000" cy="1143000"/>
          </a:xfrm>
        </p:spPr>
        <p:txBody>
          <a:bodyPr/>
          <a:lstStyle/>
          <a:p>
            <a:pPr eaLnBrk="1" hangingPunct="1">
              <a:defRPr/>
            </a:pPr>
            <a:r>
              <a:rPr lang="en-US" sz="3200" dirty="0"/>
              <a:t> Reconcile pass-through</a:t>
            </a:r>
            <a:br>
              <a:rPr lang="en-US" sz="3200" dirty="0"/>
            </a:br>
            <a:r>
              <a:rPr lang="en-US" sz="3200" dirty="0"/>
              <a:t>Grants BLD &amp; Interdepartmental Revenue </a:t>
            </a:r>
          </a:p>
        </p:txBody>
      </p:sp>
      <p:sp>
        <p:nvSpPr>
          <p:cNvPr id="91139" name="Content Placeholder 2"/>
          <p:cNvSpPr>
            <a:spLocks noGrp="1"/>
          </p:cNvSpPr>
          <p:nvPr>
            <p:ph idx="1"/>
          </p:nvPr>
        </p:nvSpPr>
        <p:spPr>
          <a:xfrm>
            <a:off x="304800" y="1905000"/>
            <a:ext cx="8534400" cy="4343400"/>
          </a:xfrm>
        </p:spPr>
        <p:txBody>
          <a:bodyPr/>
          <a:lstStyle/>
          <a:p>
            <a:pPr eaLnBrk="1" hangingPunct="1"/>
            <a:r>
              <a:rPr lang="en-US" sz="2400" dirty="0"/>
              <a:t>Run TN_GR04_INTERDEPT_AR query periods &amp; analyze</a:t>
            </a:r>
          </a:p>
          <a:p>
            <a:pPr eaLnBrk="1" hangingPunct="1"/>
            <a:r>
              <a:rPr lang="en-US" sz="2400" dirty="0"/>
              <a:t>Does BLD and IUR equal?</a:t>
            </a:r>
          </a:p>
          <a:p>
            <a:pPr lvl="1" eaLnBrk="1" hangingPunct="1"/>
            <a:r>
              <a:rPr lang="en-US" dirty="0"/>
              <a:t>If yes, the billed amounts of the invoices equal the IU revenue &amp; Supplemental Schedule will be correct!</a:t>
            </a:r>
          </a:p>
          <a:p>
            <a:pPr eaLnBrk="1" hangingPunct="1"/>
            <a:r>
              <a:rPr lang="en-US" sz="2400" dirty="0"/>
              <a:t>Does BLD and IUR not equal?</a:t>
            </a:r>
          </a:p>
          <a:p>
            <a:pPr lvl="1" eaLnBrk="1" hangingPunct="1"/>
            <a:r>
              <a:rPr lang="en-US" dirty="0"/>
              <a:t>If yes, validate all bills have been approved &amp; processed through Single Action.</a:t>
            </a:r>
          </a:p>
          <a:p>
            <a:pPr lvl="1" eaLnBrk="1" hangingPunct="1"/>
            <a:r>
              <a:rPr lang="en-US" dirty="0"/>
              <a:t>Create IU journals (should have a value $1,000.00 or greater)</a:t>
            </a:r>
          </a:p>
          <a:p>
            <a:pPr lvl="1" eaLnBrk="1" hangingPunct="1"/>
            <a:r>
              <a:rPr lang="en-US" dirty="0"/>
              <a:t>If invoice amount different from IU, does billing need to be adjusted with a GL Journal to move transactions?</a:t>
            </a:r>
          </a:p>
          <a:p>
            <a:pPr eaLnBrk="1" hangingPunct="1">
              <a:buFont typeface="Wingdings" pitchFamily="2" charset="2"/>
              <a:buNone/>
            </a:pPr>
            <a:r>
              <a:rPr lang="en-US" dirty="0"/>
              <a:t> </a:t>
            </a:r>
          </a:p>
          <a:p>
            <a:pPr eaLnBrk="1" hangingPunct="1">
              <a:buFont typeface="Wingdings" pitchFamily="2" charset="2"/>
              <a:buNone/>
            </a:pPr>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5" name="Slide Number Placeholder 4"/>
          <p:cNvSpPr>
            <a:spLocks noGrp="1"/>
          </p:cNvSpPr>
          <p:nvPr>
            <p:ph type="sldNum" sz="quarter" idx="12"/>
          </p:nvPr>
        </p:nvSpPr>
        <p:spPr/>
        <p:txBody>
          <a:bodyPr/>
          <a:lstStyle/>
          <a:p>
            <a:pPr>
              <a:defRPr/>
            </a:pPr>
            <a:fld id="{27AE2280-885A-4B16-856F-85CB51D6266D}" type="slidenum">
              <a:rPr lang="en-US"/>
              <a:pPr>
                <a:defRPr/>
              </a:pPr>
              <a:t>28</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Tree>
  </p:cSld>
  <p:clrMapOvr>
    <a:masterClrMapping/>
  </p:clrMapOvr>
  <p:transition spd="med">
    <p:zoom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66800"/>
          </a:xfrm>
        </p:spPr>
        <p:txBody>
          <a:bodyPr/>
          <a:lstStyle/>
          <a:p>
            <a:pPr eaLnBrk="1" hangingPunct="1">
              <a:defRPr/>
            </a:pPr>
            <a:r>
              <a:rPr lang="en-US" sz="3200" dirty="0"/>
              <a:t>Last Day to enter Project Related </a:t>
            </a:r>
            <a:br>
              <a:rPr lang="en-US" sz="3200" dirty="0"/>
            </a:br>
            <a:r>
              <a:rPr lang="en-US" sz="3200" dirty="0"/>
              <a:t>Travel Expenditures – 6/30</a:t>
            </a:r>
          </a:p>
        </p:txBody>
      </p:sp>
      <p:sp>
        <p:nvSpPr>
          <p:cNvPr id="90115" name="Content Placeholder 2"/>
          <p:cNvSpPr>
            <a:spLocks noGrp="1"/>
          </p:cNvSpPr>
          <p:nvPr>
            <p:ph idx="1"/>
          </p:nvPr>
        </p:nvSpPr>
        <p:spPr/>
        <p:txBody>
          <a:bodyPr/>
          <a:lstStyle/>
          <a:p>
            <a:pPr marL="0" indent="0" eaLnBrk="1" hangingPunct="1">
              <a:buNone/>
            </a:pPr>
            <a:endParaRPr lang="en-US" dirty="0"/>
          </a:p>
          <a:p>
            <a:pPr eaLnBrk="1" hangingPunct="1"/>
            <a:r>
              <a:rPr lang="en-US" dirty="0"/>
              <a:t>Last day for all travel expenditures with accounting dates in June related to Grants/Projects to be submitted.</a:t>
            </a:r>
          </a:p>
          <a:p>
            <a:pPr eaLnBrk="1" hangingPunct="1"/>
            <a:endParaRPr lang="en-US" dirty="0"/>
          </a:p>
          <a:p>
            <a:pPr eaLnBrk="1" hangingPunct="1"/>
            <a:r>
              <a:rPr lang="en-US" dirty="0"/>
              <a:t>Can I enter travel in July and date it with a June accounting date?....only if agency is reallocating on a journal entry travel that has already been entered and processed in FY21.</a:t>
            </a:r>
          </a:p>
          <a:p>
            <a:pPr eaLnBrk="1" hangingPunct="1">
              <a:buFont typeface="Wingdings" pitchFamily="2" charset="2"/>
              <a:buNone/>
            </a:pPr>
            <a:r>
              <a:rPr lang="en-US" dirty="0"/>
              <a:t> </a:t>
            </a:r>
          </a:p>
          <a:p>
            <a:pPr eaLnBrk="1" hangingPunct="1">
              <a:buFont typeface="Wingdings" pitchFamily="2" charset="2"/>
              <a:buNone/>
            </a:pPr>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5" name="Slide Number Placeholder 4"/>
          <p:cNvSpPr>
            <a:spLocks noGrp="1"/>
          </p:cNvSpPr>
          <p:nvPr>
            <p:ph type="sldNum" sz="quarter" idx="12"/>
          </p:nvPr>
        </p:nvSpPr>
        <p:spPr/>
        <p:txBody>
          <a:bodyPr/>
          <a:lstStyle/>
          <a:p>
            <a:pPr>
              <a:defRPr/>
            </a:pPr>
            <a:fld id="{476A546E-D47B-4F33-A23A-F6B7DEF9C4D1}" type="slidenum">
              <a:rPr lang="en-US"/>
              <a:pPr>
                <a:defRPr/>
              </a:pPr>
              <a:t>29</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Tree>
    <p:extLst>
      <p:ext uri="{BB962C8B-B14F-4D97-AF65-F5344CB8AC3E}">
        <p14:creationId xmlns:p14="http://schemas.microsoft.com/office/powerpoint/2010/main" val="1878924745"/>
      </p:ext>
    </p:extLst>
  </p:cSld>
  <p:clrMapOvr>
    <a:masterClrMapping/>
  </p:clrMapOvr>
  <p:transition spd="med">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p:txBody>
          <a:bodyPr/>
          <a:lstStyle/>
          <a:p>
            <a:r>
              <a:rPr lang="en-US" dirty="0"/>
              <a:t>Grants Operational Closing Procedures</a:t>
            </a:r>
          </a:p>
        </p:txBody>
      </p:sp>
      <p:sp>
        <p:nvSpPr>
          <p:cNvPr id="14341" name="Rectangle 3"/>
          <p:cNvSpPr>
            <a:spLocks noGrp="1" noChangeArrowheads="1"/>
          </p:cNvSpPr>
          <p:nvPr>
            <p:ph type="body" idx="1"/>
          </p:nvPr>
        </p:nvSpPr>
        <p:spPr/>
        <p:txBody>
          <a:bodyPr/>
          <a:lstStyle/>
          <a:p>
            <a:pPr marL="0" indent="0">
              <a:buNone/>
            </a:pPr>
            <a:r>
              <a:rPr lang="en-US" dirty="0"/>
              <a:t>Word document</a:t>
            </a:r>
          </a:p>
          <a:p>
            <a:pPr marL="0" indent="0">
              <a:buNone/>
            </a:pPr>
            <a:r>
              <a:rPr lang="en-US" dirty="0"/>
              <a:t>Having step by step</a:t>
            </a:r>
          </a:p>
          <a:p>
            <a:pPr marL="0" indent="0">
              <a:buNone/>
            </a:pPr>
            <a:r>
              <a:rPr lang="en-US" dirty="0"/>
              <a:t>Instructions with</a:t>
            </a:r>
          </a:p>
          <a:p>
            <a:pPr marL="0" indent="0">
              <a:buNone/>
            </a:pPr>
            <a:r>
              <a:rPr lang="en-US" dirty="0"/>
              <a:t>Dates &amp; Examples </a:t>
            </a:r>
          </a:p>
          <a:p>
            <a:pPr marL="0" indent="0">
              <a:buNone/>
            </a:pPr>
            <a:r>
              <a:rPr lang="en-US" dirty="0"/>
              <a:t>for all steps along</a:t>
            </a:r>
          </a:p>
          <a:p>
            <a:pPr marL="0" indent="0">
              <a:buNone/>
            </a:pPr>
            <a:r>
              <a:rPr lang="en-US" dirty="0"/>
              <a:t>With Tips on SEFA</a:t>
            </a:r>
          </a:p>
          <a:p>
            <a:pPr marL="0" indent="0">
              <a:buNone/>
            </a:pPr>
            <a:r>
              <a:rPr lang="en-US" dirty="0"/>
              <a:t>&amp; SIS reporting</a:t>
            </a:r>
          </a:p>
          <a:p>
            <a:pPr marL="0" indent="0">
              <a:buNone/>
            </a:pPr>
            <a:r>
              <a:rPr lang="en-US" sz="2400" b="1" dirty="0">
                <a:solidFill>
                  <a:srgbClr val="FF0000"/>
                </a:solidFill>
              </a:rPr>
              <a:t>(Grants Accounting)</a:t>
            </a:r>
          </a:p>
          <a:p>
            <a:pPr marL="0" lvl="2" indent="0">
              <a:buClr>
                <a:schemeClr val="tx1"/>
              </a:buClr>
              <a:buSzPct val="70000"/>
              <a:buNone/>
            </a:pPr>
            <a:r>
              <a:rPr lang="en-US" b="1" dirty="0">
                <a:solidFill>
                  <a:srgbClr val="FF0000"/>
                </a:solidFill>
                <a:hlinkClick r:id="rId3"/>
              </a:rPr>
              <a:t>https://www.tn.gov/finance/grants-information-sharing.html</a:t>
            </a:r>
            <a:endParaRPr lang="en-US" b="1" dirty="0">
              <a:solidFill>
                <a:srgbClr val="FF0000"/>
              </a:solidFill>
            </a:endParaRPr>
          </a:p>
          <a:p>
            <a:pPr marL="0" indent="0">
              <a:buNone/>
            </a:pPr>
            <a:endParaRPr lang="en-US" dirty="0"/>
          </a:p>
        </p:txBody>
      </p:sp>
      <p:sp>
        <p:nvSpPr>
          <p:cNvPr id="2" name="Footer Placeholder 1"/>
          <p:cNvSpPr>
            <a:spLocks noGrp="1"/>
          </p:cNvSpPr>
          <p:nvPr>
            <p:ph type="ftr" sz="quarter" idx="11"/>
          </p:nvPr>
        </p:nvSpPr>
        <p:spPr/>
        <p:txBody>
          <a:bodyPr/>
          <a:lstStyle/>
          <a:p>
            <a:r>
              <a:rPr lang="en-US"/>
              <a:t>June 2021</a:t>
            </a:r>
            <a:endParaRPr lang="en-US" dirty="0"/>
          </a:p>
        </p:txBody>
      </p:sp>
      <p:sp>
        <p:nvSpPr>
          <p:cNvPr id="6" name="Slide Number Placeholder 5"/>
          <p:cNvSpPr>
            <a:spLocks noGrp="1"/>
          </p:cNvSpPr>
          <p:nvPr>
            <p:ph type="sldNum" sz="quarter" idx="12"/>
          </p:nvPr>
        </p:nvSpPr>
        <p:spPr/>
        <p:txBody>
          <a:bodyPr/>
          <a:lstStyle/>
          <a:p>
            <a:fld id="{20F9F35C-1FC4-4D04-BE8A-6155E9ED779A}" type="slidenum">
              <a:rPr lang="en-US" smtClean="0"/>
              <a:pPr/>
              <a:t>3</a:t>
            </a:fld>
            <a:endParaRPr lang="en-US" dirty="0"/>
          </a:p>
        </p:txBody>
      </p:sp>
      <p:pic>
        <p:nvPicPr>
          <p:cNvPr id="3" name="Picture 2">
            <a:extLst>
              <a:ext uri="{FF2B5EF4-FFF2-40B4-BE49-F238E27FC236}">
                <a16:creationId xmlns:a16="http://schemas.microsoft.com/office/drawing/2014/main" id="{EC8AF851-B2F2-4763-A63A-82836705C7B9}"/>
              </a:ext>
            </a:extLst>
          </p:cNvPr>
          <p:cNvPicPr>
            <a:picLocks noChangeAspect="1"/>
          </p:cNvPicPr>
          <p:nvPr/>
        </p:nvPicPr>
        <p:blipFill>
          <a:blip r:embed="rId4"/>
          <a:stretch>
            <a:fillRect/>
          </a:stretch>
        </p:blipFill>
        <p:spPr>
          <a:xfrm rot="835637">
            <a:off x="4289486" y="1806191"/>
            <a:ext cx="3997704" cy="3664473"/>
          </a:xfrm>
          <a:prstGeom prst="rect">
            <a:avLst/>
          </a:prstGeom>
          <a:ln>
            <a:solidFill>
              <a:schemeClr val="tx2"/>
            </a:solidFill>
          </a:ln>
        </p:spPr>
      </p:pic>
    </p:spTree>
    <p:extLst>
      <p:ext uri="{BB962C8B-B14F-4D97-AF65-F5344CB8AC3E}">
        <p14:creationId xmlns:p14="http://schemas.microsoft.com/office/powerpoint/2010/main" val="82033303"/>
      </p:ext>
    </p:extLst>
  </p:cSld>
  <p:clrMapOvr>
    <a:masterClrMapping/>
  </p:clrMapOvr>
  <p:transition spd="med">
    <p:zoom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76" y="685800"/>
            <a:ext cx="9144000" cy="1093694"/>
          </a:xfrm>
        </p:spPr>
        <p:txBody>
          <a:bodyPr/>
          <a:lstStyle/>
          <a:p>
            <a:pPr eaLnBrk="1" hangingPunct="1">
              <a:defRPr/>
            </a:pPr>
            <a:r>
              <a:rPr lang="en-US" sz="3200" dirty="0"/>
              <a:t>New State Year Begins – FY22</a:t>
            </a:r>
          </a:p>
        </p:txBody>
      </p:sp>
      <p:sp>
        <p:nvSpPr>
          <p:cNvPr id="99331" name="Content Placeholder 2"/>
          <p:cNvSpPr>
            <a:spLocks noGrp="1"/>
          </p:cNvSpPr>
          <p:nvPr>
            <p:ph idx="1"/>
          </p:nvPr>
        </p:nvSpPr>
        <p:spPr>
          <a:xfrm>
            <a:off x="685800" y="2209800"/>
            <a:ext cx="7772400" cy="4191000"/>
          </a:xfrm>
        </p:spPr>
        <p:txBody>
          <a:bodyPr/>
          <a:lstStyle/>
          <a:p>
            <a:pPr marL="0" indent="0" eaLnBrk="1" hangingPunct="1">
              <a:buFont typeface="Wingdings" pitchFamily="2" charset="2"/>
              <a:buNone/>
              <a:defRPr/>
            </a:pPr>
            <a:r>
              <a:rPr lang="en-US" dirty="0"/>
              <a:t>			   </a:t>
            </a:r>
            <a:r>
              <a:rPr lang="en-US" b="1" dirty="0"/>
              <a:t> </a:t>
            </a:r>
            <a:r>
              <a:rPr lang="en-US" sz="2800" b="1" dirty="0"/>
              <a:t>Date Reminder on TN_GR03</a:t>
            </a:r>
          </a:p>
          <a:p>
            <a:pPr marL="1714500" lvl="4" indent="0" eaLnBrk="1" hangingPunct="1">
              <a:buFontTx/>
              <a:buNone/>
              <a:defRPr/>
            </a:pPr>
            <a:r>
              <a:rPr lang="en-US" sz="2800" b="1" dirty="0"/>
              <a:t>			      July 1st</a:t>
            </a:r>
          </a:p>
          <a:p>
            <a:pPr marL="1714500" lvl="4" indent="0" eaLnBrk="1" hangingPunct="1">
              <a:buFontTx/>
              <a:buNone/>
              <a:defRPr/>
            </a:pPr>
            <a:endParaRPr lang="en-US" dirty="0"/>
          </a:p>
          <a:p>
            <a:pPr eaLnBrk="1" hangingPunct="1">
              <a:defRPr/>
            </a:pPr>
            <a:r>
              <a:rPr lang="en-US" dirty="0"/>
              <a:t>Two sets of billing and revenue recognition begins for State Fiscal Year 21 and 22 </a:t>
            </a:r>
          </a:p>
          <a:p>
            <a:pPr eaLnBrk="1" hangingPunct="1">
              <a:defRPr/>
            </a:pPr>
            <a:r>
              <a:rPr lang="en-US" dirty="0"/>
              <a:t>Two temp bills for each Contract/Grant if transactions exist in both state years</a:t>
            </a:r>
          </a:p>
          <a:p>
            <a:pPr eaLnBrk="1" hangingPunct="1">
              <a:defRPr/>
            </a:pPr>
            <a:r>
              <a:rPr lang="en-US" dirty="0"/>
              <a:t>JV/EX/AG’s in </a:t>
            </a:r>
            <a:r>
              <a:rPr lang="en-US" b="1" dirty="0">
                <a:solidFill>
                  <a:srgbClr val="FF0000"/>
                </a:solidFill>
              </a:rPr>
              <a:t>Adjustment Periods </a:t>
            </a:r>
            <a:r>
              <a:rPr lang="en-US" dirty="0"/>
              <a:t>(991-992-993-994) </a:t>
            </a:r>
            <a:r>
              <a:rPr lang="en-US" i="1" u="sng" dirty="0"/>
              <a:t>are always dated </a:t>
            </a:r>
            <a:r>
              <a:rPr lang="en-US" b="1" dirty="0">
                <a:solidFill>
                  <a:srgbClr val="FF0000"/>
                </a:solidFill>
              </a:rPr>
              <a:t>6/30/2021</a:t>
            </a:r>
            <a:r>
              <a:rPr lang="en-US" dirty="0"/>
              <a:t>!</a:t>
            </a:r>
          </a:p>
        </p:txBody>
      </p:sp>
      <p:sp>
        <p:nvSpPr>
          <p:cNvPr id="5" name="Slide Number Placeholder 4"/>
          <p:cNvSpPr>
            <a:spLocks noGrp="1"/>
          </p:cNvSpPr>
          <p:nvPr>
            <p:ph type="sldNum" sz="quarter" idx="12"/>
          </p:nvPr>
        </p:nvSpPr>
        <p:spPr/>
        <p:txBody>
          <a:bodyPr/>
          <a:lstStyle/>
          <a:p>
            <a:pPr>
              <a:defRPr/>
            </a:pPr>
            <a:fld id="{BDF00BF1-9A1E-431F-9289-E7A0D88A525C}" type="slidenum">
              <a:rPr lang="en-US"/>
              <a:pPr>
                <a:defRPr/>
              </a:pPr>
              <a:t>30</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pic>
        <p:nvPicPr>
          <p:cNvPr id="7" name="Picture 6" descr="C:\Users\ag05c22\AppData\Local\Microsoft\Windows\Temporary Internet Files\Content.IE5\QGGPHDKL\MC900410781[1].wmf"/>
          <p:cNvPicPr/>
          <p:nvPr/>
        </p:nvPicPr>
        <p:blipFill>
          <a:blip r:embed="rId2" cstate="print">
            <a:extLst>
              <a:ext uri="{28A0092B-C50C-407E-A947-70E740481C1C}">
                <a14:useLocalDpi xmlns:a14="http://schemas.microsoft.com/office/drawing/2010/main" val="0"/>
              </a:ext>
            </a:extLst>
          </a:blip>
          <a:srcRect t="35397" r="34540" b="10620"/>
          <a:stretch>
            <a:fillRect/>
          </a:stretch>
        </p:blipFill>
        <p:spPr bwMode="auto">
          <a:xfrm>
            <a:off x="1295400" y="1676400"/>
            <a:ext cx="2209800" cy="187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dir="in"/>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295400"/>
          </a:xfrm>
        </p:spPr>
        <p:txBody>
          <a:bodyPr/>
          <a:lstStyle/>
          <a:p>
            <a:pPr eaLnBrk="1" hangingPunct="1">
              <a:defRPr/>
            </a:pPr>
            <a:r>
              <a:rPr lang="en-US" sz="3200" dirty="0"/>
              <a:t>PREPAID Zero Dollar Billings</a:t>
            </a:r>
          </a:p>
        </p:txBody>
      </p:sp>
      <p:sp>
        <p:nvSpPr>
          <p:cNvPr id="99331" name="Content Placeholder 2"/>
          <p:cNvSpPr>
            <a:spLocks noGrp="1"/>
          </p:cNvSpPr>
          <p:nvPr>
            <p:ph idx="1"/>
          </p:nvPr>
        </p:nvSpPr>
        <p:spPr>
          <a:xfrm>
            <a:off x="685800" y="1981200"/>
            <a:ext cx="7772400" cy="4267200"/>
          </a:xfrm>
        </p:spPr>
        <p:txBody>
          <a:bodyPr/>
          <a:lstStyle/>
          <a:p>
            <a:pPr marL="0" indent="0" algn="ctr" eaLnBrk="1" hangingPunct="1">
              <a:buFont typeface="Wingdings" pitchFamily="2" charset="2"/>
              <a:buNone/>
              <a:defRPr/>
            </a:pPr>
            <a:r>
              <a:rPr lang="en-US" dirty="0"/>
              <a:t>Remember to BILL the PREPAIDS </a:t>
            </a:r>
          </a:p>
          <a:p>
            <a:pPr algn="ctr" eaLnBrk="1" hangingPunct="1">
              <a:buFont typeface="Wingdings" pitchFamily="2" charset="2"/>
              <a:buNone/>
              <a:defRPr/>
            </a:pPr>
            <a:r>
              <a:rPr lang="en-US" dirty="0"/>
              <a:t> which have June transactional accounting dates</a:t>
            </a:r>
          </a:p>
          <a:p>
            <a:pPr algn="ctr" eaLnBrk="1" hangingPunct="1">
              <a:buFont typeface="Wingdings" pitchFamily="2" charset="2"/>
              <a:buNone/>
              <a:defRPr/>
            </a:pPr>
            <a:r>
              <a:rPr lang="en-US" dirty="0"/>
              <a:t> with </a:t>
            </a:r>
            <a:r>
              <a:rPr lang="en-US" b="1" u="sng" dirty="0"/>
              <a:t>JUNE Billing dates separately</a:t>
            </a:r>
            <a:r>
              <a:rPr lang="en-US" dirty="0"/>
              <a:t> !</a:t>
            </a:r>
          </a:p>
          <a:p>
            <a:pPr algn="ctr" eaLnBrk="1" hangingPunct="1">
              <a:buFont typeface="Wingdings" pitchFamily="2" charset="2"/>
              <a:buNone/>
              <a:defRPr/>
            </a:pPr>
            <a:r>
              <a:rPr lang="en-US" dirty="0"/>
              <a:t>Would use two separate run controls in billing !</a:t>
            </a:r>
          </a:p>
          <a:p>
            <a:pPr algn="ctr" eaLnBrk="1" hangingPunct="1">
              <a:buFont typeface="Wingdings" pitchFamily="2" charset="2"/>
              <a:buNone/>
              <a:defRPr/>
            </a:pPr>
            <a:endParaRPr lang="en-US" dirty="0"/>
          </a:p>
          <a:p>
            <a:pPr algn="ctr" eaLnBrk="1" hangingPunct="1">
              <a:buFont typeface="Wingdings" pitchFamily="2" charset="2"/>
              <a:buNone/>
              <a:defRPr/>
            </a:pPr>
            <a:r>
              <a:rPr lang="en-US" dirty="0"/>
              <a:t>Can be done until the AR and Billing modules  </a:t>
            </a:r>
          </a:p>
          <a:p>
            <a:pPr algn="ctr" eaLnBrk="1" hangingPunct="1">
              <a:buFont typeface="Wingdings" pitchFamily="2" charset="2"/>
              <a:buNone/>
              <a:defRPr/>
            </a:pPr>
            <a:r>
              <a:rPr lang="en-US" dirty="0"/>
              <a:t>close on July 13</a:t>
            </a:r>
            <a:r>
              <a:rPr lang="en-US" baseline="30000" dirty="0"/>
              <a:t>th</a:t>
            </a:r>
            <a:r>
              <a:rPr lang="en-US" dirty="0"/>
              <a:t> but recommend doing before the last date ! </a:t>
            </a:r>
          </a:p>
          <a:p>
            <a:pPr marL="0" indent="0" eaLnBrk="1" hangingPunct="1">
              <a:buFont typeface="Wingdings" pitchFamily="2" charset="2"/>
              <a:buNone/>
              <a:defRPr/>
            </a:pPr>
            <a:r>
              <a:rPr lang="en-US" dirty="0"/>
              <a:t>		</a:t>
            </a:r>
          </a:p>
          <a:p>
            <a:pPr marL="1714500" lvl="4" indent="0" eaLnBrk="1" hangingPunct="1">
              <a:buFontTx/>
              <a:buNone/>
              <a:defRPr/>
            </a:pPr>
            <a:r>
              <a:rPr lang="en-US" dirty="0"/>
              <a:t>		</a:t>
            </a:r>
          </a:p>
        </p:txBody>
      </p:sp>
      <p:sp>
        <p:nvSpPr>
          <p:cNvPr id="5" name="Slide Number Placeholder 4"/>
          <p:cNvSpPr>
            <a:spLocks noGrp="1"/>
          </p:cNvSpPr>
          <p:nvPr>
            <p:ph type="sldNum" sz="quarter" idx="12"/>
          </p:nvPr>
        </p:nvSpPr>
        <p:spPr/>
        <p:txBody>
          <a:bodyPr/>
          <a:lstStyle/>
          <a:p>
            <a:pPr>
              <a:defRPr/>
            </a:pPr>
            <a:fld id="{0974CA93-FD03-4503-9D4D-6242119828DD}" type="slidenum">
              <a:rPr lang="en-US"/>
              <a:pPr>
                <a:defRPr/>
              </a:pPr>
              <a:t>31</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Tree>
  </p:cSld>
  <p:clrMapOvr>
    <a:masterClrMapping/>
  </p:clrMapOvr>
  <p:transition spd="med">
    <p:zoom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295400"/>
          </a:xfrm>
        </p:spPr>
        <p:txBody>
          <a:bodyPr/>
          <a:lstStyle/>
          <a:p>
            <a:pPr eaLnBrk="1" hangingPunct="1">
              <a:defRPr/>
            </a:pPr>
            <a:r>
              <a:rPr lang="en-US" sz="3200" dirty="0"/>
              <a:t>Prepaids</a:t>
            </a:r>
            <a:br>
              <a:rPr lang="en-US" sz="3200" dirty="0"/>
            </a:br>
            <a:endParaRPr lang="en-US" sz="3200" dirty="0"/>
          </a:p>
        </p:txBody>
      </p:sp>
      <p:sp>
        <p:nvSpPr>
          <p:cNvPr id="98307" name="Content Placeholder 2"/>
          <p:cNvSpPr>
            <a:spLocks noGrp="1"/>
          </p:cNvSpPr>
          <p:nvPr>
            <p:ph idx="1"/>
          </p:nvPr>
        </p:nvSpPr>
        <p:spPr>
          <a:xfrm>
            <a:off x="381000" y="1524000"/>
            <a:ext cx="8305800" cy="4724400"/>
          </a:xfrm>
        </p:spPr>
        <p:txBody>
          <a:bodyPr/>
          <a:lstStyle/>
          <a:p>
            <a:pPr marL="0" indent="0" eaLnBrk="1" hangingPunct="1">
              <a:buNone/>
            </a:pPr>
            <a:r>
              <a:rPr lang="en-US" dirty="0"/>
              <a:t>Creation and Processing of (Immediate Billing) Prepaids associated to Customer Contracts/Grants for deposits received in June or before is July 13</a:t>
            </a:r>
            <a:r>
              <a:rPr lang="en-US" baseline="30000" dirty="0"/>
              <a:t>th</a:t>
            </a:r>
            <a:r>
              <a:rPr lang="en-US" dirty="0"/>
              <a:t>!</a:t>
            </a:r>
          </a:p>
          <a:p>
            <a:pPr lvl="1" eaLnBrk="1" hangingPunct="1"/>
            <a:r>
              <a:rPr lang="en-US" dirty="0"/>
              <a:t>Customer (revenue) Contract and associated Prepaid </a:t>
            </a:r>
          </a:p>
          <a:p>
            <a:pPr lvl="2" eaLnBrk="1" hangingPunct="1"/>
            <a:r>
              <a:rPr lang="en-US" sz="2400" dirty="0"/>
              <a:t>Should be created in June</a:t>
            </a:r>
          </a:p>
          <a:p>
            <a:pPr lvl="2" eaLnBrk="1" hangingPunct="1"/>
            <a:r>
              <a:rPr lang="en-US" sz="2400" dirty="0"/>
              <a:t>Immediate billing (process other billing methods) occurred in June</a:t>
            </a:r>
          </a:p>
          <a:p>
            <a:pPr lvl="2" eaLnBrk="1" hangingPunct="1"/>
            <a:r>
              <a:rPr lang="en-US" sz="2400" dirty="0"/>
              <a:t>Deposit recorded in June</a:t>
            </a:r>
          </a:p>
          <a:p>
            <a:pPr lvl="2" eaLnBrk="1" hangingPunct="1"/>
            <a:r>
              <a:rPr lang="en-US" sz="2400" dirty="0"/>
              <a:t>Invoice Item created from Immediate billing needs to be closed in June</a:t>
            </a:r>
          </a:p>
          <a:p>
            <a:pPr lvl="2" eaLnBrk="1" hangingPunct="1"/>
            <a:r>
              <a:rPr lang="en-US" sz="2400" dirty="0"/>
              <a:t>All has to occur before the AR module closes</a:t>
            </a:r>
            <a:endParaRPr lang="en-US" dirty="0"/>
          </a:p>
          <a:p>
            <a:pPr marL="1714500" lvl="4" indent="0" eaLnBrk="1" hangingPunct="1">
              <a:buFontTx/>
              <a:buNone/>
            </a:pPr>
            <a:r>
              <a:rPr lang="en-US" dirty="0"/>
              <a:t>		</a:t>
            </a:r>
          </a:p>
        </p:txBody>
      </p:sp>
      <p:sp>
        <p:nvSpPr>
          <p:cNvPr id="5" name="Slide Number Placeholder 4"/>
          <p:cNvSpPr>
            <a:spLocks noGrp="1"/>
          </p:cNvSpPr>
          <p:nvPr>
            <p:ph type="sldNum" sz="quarter" idx="12"/>
          </p:nvPr>
        </p:nvSpPr>
        <p:spPr/>
        <p:txBody>
          <a:bodyPr/>
          <a:lstStyle/>
          <a:p>
            <a:pPr>
              <a:defRPr/>
            </a:pPr>
            <a:fld id="{DF2A4DFA-3ECD-42EA-9591-9F448EFDAAF3}" type="slidenum">
              <a:rPr lang="en-US"/>
              <a:pPr>
                <a:defRPr/>
              </a:pPr>
              <a:t>32</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Tree>
  </p:cSld>
  <p:clrMapOvr>
    <a:masterClrMapping/>
  </p:clrMapOvr>
  <p:transition spd="med">
    <p:zoom dir="in"/>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295400"/>
          </a:xfrm>
        </p:spPr>
        <p:txBody>
          <a:bodyPr/>
          <a:lstStyle/>
          <a:p>
            <a:pPr eaLnBrk="1" hangingPunct="1">
              <a:defRPr/>
            </a:pPr>
            <a:r>
              <a:rPr lang="en-US" sz="3200" dirty="0"/>
              <a:t>Submodules Closed</a:t>
            </a:r>
            <a:br>
              <a:rPr lang="en-US" sz="3200" dirty="0"/>
            </a:br>
            <a:endParaRPr lang="en-US" sz="3200" dirty="0"/>
          </a:p>
        </p:txBody>
      </p:sp>
      <p:sp>
        <p:nvSpPr>
          <p:cNvPr id="99331" name="Content Placeholder 2"/>
          <p:cNvSpPr>
            <a:spLocks noGrp="1"/>
          </p:cNvSpPr>
          <p:nvPr>
            <p:ph idx="1"/>
          </p:nvPr>
        </p:nvSpPr>
        <p:spPr>
          <a:xfrm>
            <a:off x="685800" y="1752600"/>
            <a:ext cx="7772400" cy="4495800"/>
          </a:xfrm>
        </p:spPr>
        <p:txBody>
          <a:bodyPr/>
          <a:lstStyle/>
          <a:p>
            <a:pPr marL="1257300" lvl="3" indent="0" eaLnBrk="1" hangingPunct="1">
              <a:buFontTx/>
              <a:buNone/>
            </a:pPr>
            <a:r>
              <a:rPr lang="en-US" sz="3400" b="1" dirty="0">
                <a:solidFill>
                  <a:srgbClr val="FF0000"/>
                </a:solidFill>
              </a:rPr>
              <a:t>       Tuesday, July 13th</a:t>
            </a:r>
            <a:endParaRPr lang="en-US" dirty="0"/>
          </a:p>
          <a:p>
            <a:pPr marL="0" indent="0" algn="ctr" eaLnBrk="1" hangingPunct="1">
              <a:buFont typeface="Wingdings" pitchFamily="2" charset="2"/>
              <a:buNone/>
            </a:pPr>
            <a:r>
              <a:rPr lang="en-US" b="1" dirty="0"/>
              <a:t>All Edison submodules closed for FY21 </a:t>
            </a:r>
          </a:p>
          <a:p>
            <a:pPr marL="0" indent="0" algn="ctr" eaLnBrk="1" hangingPunct="1">
              <a:buFont typeface="Wingdings" pitchFamily="2" charset="2"/>
              <a:buNone/>
            </a:pPr>
            <a:r>
              <a:rPr lang="en-US" b="1" dirty="0"/>
              <a:t>	except for……..</a:t>
            </a:r>
          </a:p>
          <a:p>
            <a:pPr lvl="1" eaLnBrk="1" hangingPunct="1"/>
            <a:r>
              <a:rPr lang="en-US" sz="2600" b="1" dirty="0"/>
              <a:t>Customer Contract – Revenue recognition</a:t>
            </a:r>
          </a:p>
          <a:p>
            <a:pPr lvl="2" eaLnBrk="1" hangingPunct="1"/>
            <a:r>
              <a:rPr lang="en-US" sz="2200" b="1" dirty="0"/>
              <a:t>Remember that revenue recognition for transactions in adjusting periods is recognized in Period 12 not in adjusting periods (991-992-993-994)</a:t>
            </a:r>
          </a:p>
          <a:p>
            <a:pPr lvl="1" eaLnBrk="1" hangingPunct="1"/>
            <a:r>
              <a:rPr lang="en-US" sz="2600" b="1" dirty="0"/>
              <a:t>F&amp;A (Indirect Cost) automated processing</a:t>
            </a:r>
          </a:p>
          <a:p>
            <a:pPr marL="1714500" lvl="4" indent="0" eaLnBrk="1" hangingPunct="1">
              <a:buFontTx/>
              <a:buNone/>
            </a:pPr>
            <a:r>
              <a:rPr lang="en-US" dirty="0"/>
              <a:t>		</a:t>
            </a:r>
          </a:p>
        </p:txBody>
      </p:sp>
      <p:sp>
        <p:nvSpPr>
          <p:cNvPr id="5" name="Slide Number Placeholder 4"/>
          <p:cNvSpPr>
            <a:spLocks noGrp="1"/>
          </p:cNvSpPr>
          <p:nvPr>
            <p:ph type="sldNum" sz="quarter" idx="12"/>
          </p:nvPr>
        </p:nvSpPr>
        <p:spPr/>
        <p:txBody>
          <a:bodyPr/>
          <a:lstStyle/>
          <a:p>
            <a:pPr>
              <a:defRPr/>
            </a:pPr>
            <a:fld id="{8617ED17-E64A-4FA1-99EF-F2DB60B1E10C}" type="slidenum">
              <a:rPr lang="en-US"/>
              <a:pPr>
                <a:defRPr/>
              </a:pPr>
              <a:t>33</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Tree>
  </p:cSld>
  <p:clrMapOvr>
    <a:masterClrMapping/>
  </p:clrMapOvr>
  <p:transition spd="med">
    <p:zoom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 y="609600"/>
            <a:ext cx="9144000" cy="1066800"/>
          </a:xfrm>
        </p:spPr>
        <p:txBody>
          <a:bodyPr/>
          <a:lstStyle/>
          <a:p>
            <a:pPr eaLnBrk="1" hangingPunct="1">
              <a:defRPr/>
            </a:pPr>
            <a:br>
              <a:rPr lang="en-US" sz="3200" dirty="0"/>
            </a:br>
            <a:r>
              <a:rPr lang="en-US" sz="3200" dirty="0"/>
              <a:t>  IU Journal Dates: July 30 – August 2 </a:t>
            </a:r>
            <a:br>
              <a:rPr lang="en-US" sz="3200" dirty="0"/>
            </a:br>
            <a:endParaRPr lang="en-US" sz="3200" dirty="0"/>
          </a:p>
        </p:txBody>
      </p:sp>
      <p:sp>
        <p:nvSpPr>
          <p:cNvPr id="103427" name="Content Placeholder 2"/>
          <p:cNvSpPr>
            <a:spLocks noGrp="1"/>
          </p:cNvSpPr>
          <p:nvPr>
            <p:ph idx="1"/>
          </p:nvPr>
        </p:nvSpPr>
        <p:spPr>
          <a:xfrm>
            <a:off x="381000" y="1600200"/>
            <a:ext cx="8610600" cy="4724400"/>
          </a:xfrm>
        </p:spPr>
        <p:txBody>
          <a:bodyPr/>
          <a:lstStyle/>
          <a:p>
            <a:pPr marL="0" indent="0" eaLnBrk="1" hangingPunct="1">
              <a:buFont typeface="Wingdings" pitchFamily="2" charset="2"/>
              <a:buNone/>
            </a:pPr>
            <a:r>
              <a:rPr lang="en-US" dirty="0"/>
              <a:t>7/30 - Last day of entry of IU journals by creating agency</a:t>
            </a:r>
          </a:p>
          <a:p>
            <a:pPr marL="0" indent="0" eaLnBrk="1" hangingPunct="1">
              <a:buFont typeface="Wingdings" pitchFamily="2" charset="2"/>
              <a:buNone/>
            </a:pPr>
            <a:r>
              <a:rPr lang="en-US" dirty="0"/>
              <a:t>8/3 – Last day of entry by secondary agency</a:t>
            </a:r>
          </a:p>
          <a:p>
            <a:pPr marL="0" indent="0" eaLnBrk="1" hangingPunct="1">
              <a:buFont typeface="Wingdings" pitchFamily="2" charset="2"/>
              <a:buNone/>
            </a:pPr>
            <a:r>
              <a:rPr lang="en-US" dirty="0"/>
              <a:t>8/4 – Approvals by both creating &amp; secondary agencies</a:t>
            </a:r>
          </a:p>
          <a:p>
            <a:pPr marL="0" indent="0" eaLnBrk="1" hangingPunct="1">
              <a:buFont typeface="Wingdings" pitchFamily="2" charset="2"/>
              <a:buNone/>
            </a:pPr>
            <a:r>
              <a:rPr lang="en-US" dirty="0"/>
              <a:t>8/6 – Approval by Division of Accounts GL</a:t>
            </a:r>
          </a:p>
          <a:p>
            <a:pPr marL="0" indent="0" algn="ctr" eaLnBrk="1" hangingPunct="1">
              <a:buFont typeface="Wingdings" pitchFamily="2" charset="2"/>
              <a:buNone/>
            </a:pPr>
            <a:endParaRPr lang="en-US" dirty="0"/>
          </a:p>
          <a:p>
            <a:pPr marL="0" indent="0" algn="ctr" eaLnBrk="1" hangingPunct="1">
              <a:buFont typeface="Wingdings" pitchFamily="2" charset="2"/>
              <a:buNone/>
            </a:pPr>
            <a:r>
              <a:rPr lang="en-US" dirty="0"/>
              <a:t>This is a very short window if waiting until the last minute to enter the IU journals.  The agency creating the IU needs to call and notify via email the secondary agency that an IU exists for them to complete!</a:t>
            </a:r>
          </a:p>
          <a:p>
            <a:pPr marL="0" indent="0" eaLnBrk="1" hangingPunct="1">
              <a:buFont typeface="Wingdings" pitchFamily="2" charset="2"/>
              <a:buNone/>
            </a:pPr>
            <a:endParaRPr lang="en-US" dirty="0"/>
          </a:p>
          <a:p>
            <a:pPr marL="0" indent="0" eaLnBrk="1" hangingPunct="1">
              <a:buFont typeface="Wingdings" pitchFamily="2" charset="2"/>
              <a:buNone/>
            </a:pPr>
            <a:r>
              <a:rPr lang="en-US" sz="4400" dirty="0"/>
              <a:t>	</a:t>
            </a:r>
            <a:r>
              <a:rPr lang="en-US" dirty="0"/>
              <a:t>		</a:t>
            </a:r>
          </a:p>
        </p:txBody>
      </p:sp>
      <p:sp>
        <p:nvSpPr>
          <p:cNvPr id="5" name="Slide Number Placeholder 4"/>
          <p:cNvSpPr>
            <a:spLocks noGrp="1"/>
          </p:cNvSpPr>
          <p:nvPr>
            <p:ph type="sldNum" sz="quarter" idx="12"/>
          </p:nvPr>
        </p:nvSpPr>
        <p:spPr/>
        <p:txBody>
          <a:bodyPr/>
          <a:lstStyle/>
          <a:p>
            <a:pPr>
              <a:defRPr/>
            </a:pPr>
            <a:fld id="{458EC0D0-8FAC-4741-BF8B-242E50595942}" type="slidenum">
              <a:rPr lang="en-US"/>
              <a:pPr>
                <a:defRPr/>
              </a:pPr>
              <a:t>34</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Tree>
  </p:cSld>
  <p:clrMapOvr>
    <a:masterClrMapping/>
  </p:clrMapOvr>
  <p:transition spd="med">
    <p:zoom dir="in"/>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828800"/>
          </a:xfrm>
        </p:spPr>
        <p:txBody>
          <a:bodyPr/>
          <a:lstStyle/>
          <a:p>
            <a:pPr eaLnBrk="1" hangingPunct="1">
              <a:defRPr/>
            </a:pPr>
            <a:br>
              <a:rPr lang="en-US" sz="3200" dirty="0"/>
            </a:br>
            <a:br>
              <a:rPr lang="en-US" sz="3200" dirty="0"/>
            </a:br>
            <a:r>
              <a:rPr lang="en-US" sz="3200" dirty="0"/>
              <a:t> August 3rd</a:t>
            </a:r>
            <a:br>
              <a:rPr lang="en-US" sz="3200" dirty="0"/>
            </a:br>
            <a:br>
              <a:rPr lang="en-US" sz="3200" dirty="0"/>
            </a:br>
            <a:endParaRPr lang="en-US" sz="3200" dirty="0"/>
          </a:p>
        </p:txBody>
      </p:sp>
      <p:sp>
        <p:nvSpPr>
          <p:cNvPr id="105475" name="Content Placeholder 2"/>
          <p:cNvSpPr>
            <a:spLocks noGrp="1"/>
          </p:cNvSpPr>
          <p:nvPr>
            <p:ph idx="1"/>
          </p:nvPr>
        </p:nvSpPr>
        <p:spPr>
          <a:xfrm>
            <a:off x="609600" y="2514600"/>
            <a:ext cx="7772400" cy="3810000"/>
          </a:xfrm>
        </p:spPr>
        <p:txBody>
          <a:bodyPr/>
          <a:lstStyle/>
          <a:p>
            <a:pPr marL="0" indent="0" eaLnBrk="1" hangingPunct="1">
              <a:buFont typeface="Wingdings" pitchFamily="2" charset="2"/>
              <a:buNone/>
            </a:pPr>
            <a:r>
              <a:rPr lang="en-US" b="1" dirty="0"/>
              <a:t>			Last day </a:t>
            </a:r>
            <a:r>
              <a:rPr lang="en-US" b="1" i="1" dirty="0"/>
              <a:t>for entry </a:t>
            </a:r>
            <a:r>
              <a:rPr lang="en-US" b="1" dirty="0"/>
              <a:t>of </a:t>
            </a:r>
          </a:p>
          <a:p>
            <a:pPr marL="0" indent="0" eaLnBrk="1" hangingPunct="1">
              <a:buFont typeface="Wingdings" pitchFamily="2" charset="2"/>
              <a:buNone/>
            </a:pPr>
            <a:r>
              <a:rPr lang="en-US" b="1" dirty="0"/>
              <a:t>			miscellaneous JV/AG/EX 				journals to correct a </a:t>
            </a:r>
          </a:p>
          <a:p>
            <a:pPr marL="0" indent="0" algn="ctr" eaLnBrk="1" hangingPunct="1">
              <a:buFont typeface="Wingdings" pitchFamily="2" charset="2"/>
              <a:buNone/>
            </a:pPr>
            <a:r>
              <a:rPr lang="en-US" b="1" dirty="0"/>
              <a:t>		previous FY21 transaction</a:t>
            </a:r>
          </a:p>
          <a:p>
            <a:pPr marL="0" indent="0" algn="ctr" eaLnBrk="1" hangingPunct="1">
              <a:buFont typeface="Wingdings" pitchFamily="2" charset="2"/>
              <a:buNone/>
            </a:pPr>
            <a:r>
              <a:rPr lang="en-US" b="1" dirty="0"/>
              <a:t> 		affecting Projects/Grants!</a:t>
            </a:r>
          </a:p>
          <a:p>
            <a:pPr marL="0" indent="0" eaLnBrk="1" hangingPunct="1">
              <a:buFont typeface="Wingdings" pitchFamily="2" charset="2"/>
              <a:buNone/>
            </a:pPr>
            <a:endParaRPr lang="en-US" dirty="0"/>
          </a:p>
          <a:p>
            <a:pPr marL="0" indent="0" eaLnBrk="1" hangingPunct="1">
              <a:buFont typeface="Wingdings" pitchFamily="2" charset="2"/>
              <a:buNone/>
            </a:pPr>
            <a:endParaRPr lang="en-US" dirty="0"/>
          </a:p>
          <a:p>
            <a:pPr marL="0" indent="0" eaLnBrk="1" hangingPunct="1">
              <a:buFont typeface="Wingdings" pitchFamily="2" charset="2"/>
              <a:buNone/>
            </a:pPr>
            <a:r>
              <a:rPr lang="en-US" sz="4400" dirty="0"/>
              <a:t>	</a:t>
            </a:r>
            <a:r>
              <a:rPr lang="en-US" dirty="0"/>
              <a:t>		</a:t>
            </a:r>
          </a:p>
        </p:txBody>
      </p:sp>
      <p:sp>
        <p:nvSpPr>
          <p:cNvPr id="5" name="Slide Number Placeholder 4"/>
          <p:cNvSpPr>
            <a:spLocks noGrp="1"/>
          </p:cNvSpPr>
          <p:nvPr>
            <p:ph type="sldNum" sz="quarter" idx="12"/>
          </p:nvPr>
        </p:nvSpPr>
        <p:spPr/>
        <p:txBody>
          <a:bodyPr/>
          <a:lstStyle/>
          <a:p>
            <a:pPr>
              <a:defRPr/>
            </a:pPr>
            <a:fld id="{DEF4957A-8EE2-4CA1-90B5-095E120326E2}" type="slidenum">
              <a:rPr lang="en-US"/>
              <a:pPr>
                <a:defRPr/>
              </a:pPr>
              <a:t>35</a:t>
            </a:fld>
            <a:endParaRPr lang="en-US" dirty="0"/>
          </a:p>
        </p:txBody>
      </p:sp>
      <p:pic>
        <p:nvPicPr>
          <p:cNvPr id="105477" name="Picture 2" descr="C:\Users\ag05c22\AppData\Local\Microsoft\Windows\Temporary Internet Files\Content.IE5\0ISCFL21\MC90041124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465" y="2819400"/>
            <a:ext cx="2209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a:t>June 2021</a:t>
            </a:r>
            <a:endParaRPr lang="en-US" dirty="0"/>
          </a:p>
        </p:txBody>
      </p:sp>
    </p:spTree>
  </p:cSld>
  <p:clrMapOvr>
    <a:masterClrMapping/>
  </p:clrMapOvr>
  <p:transition spd="med">
    <p:zoom dir="in"/>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990600"/>
          </a:xfrm>
          <a:noFill/>
        </p:spPr>
        <p:txBody>
          <a:bodyPr/>
          <a:lstStyle/>
          <a:p>
            <a:pPr eaLnBrk="1" hangingPunct="1">
              <a:defRPr/>
            </a:pPr>
            <a:r>
              <a:rPr lang="en-US" sz="3200" dirty="0"/>
              <a:t>Perform Deferred/Advanced Revenue analysis</a:t>
            </a:r>
          </a:p>
        </p:txBody>
      </p:sp>
      <p:sp>
        <p:nvSpPr>
          <p:cNvPr id="114691" name="Content Placeholder 2"/>
          <p:cNvSpPr>
            <a:spLocks noGrp="1"/>
          </p:cNvSpPr>
          <p:nvPr>
            <p:ph idx="1"/>
          </p:nvPr>
        </p:nvSpPr>
        <p:spPr>
          <a:xfrm>
            <a:off x="685800" y="2209800"/>
            <a:ext cx="7772400" cy="4038600"/>
          </a:xfrm>
        </p:spPr>
        <p:txBody>
          <a:bodyPr/>
          <a:lstStyle/>
          <a:p>
            <a:pPr eaLnBrk="1" hangingPunct="1"/>
            <a:r>
              <a:rPr lang="en-US" dirty="0"/>
              <a:t>Run </a:t>
            </a:r>
            <a:r>
              <a:rPr lang="en-US" b="1" dirty="0"/>
              <a:t>TN_GL048_TRIAL_BALANCE_ACCT</a:t>
            </a:r>
            <a:r>
              <a:rPr lang="en-US" dirty="0"/>
              <a:t> for Period “0” to get beginning balances </a:t>
            </a:r>
          </a:p>
          <a:p>
            <a:pPr lvl="1" eaLnBrk="1" hangingPunct="1"/>
            <a:r>
              <a:rPr lang="en-US" dirty="0"/>
              <a:t>Use 35% (wildcard) to only get the deferred accounts</a:t>
            </a:r>
          </a:p>
          <a:p>
            <a:pPr eaLnBrk="1" hangingPunct="1"/>
            <a:r>
              <a:rPr lang="en-US" dirty="0"/>
              <a:t>Analyze trial balance to get amounts by grant deferred revenue accounts for period “0”</a:t>
            </a:r>
          </a:p>
          <a:p>
            <a:pPr eaLnBrk="1" hangingPunct="1">
              <a:defRPr/>
            </a:pPr>
            <a:r>
              <a:rPr lang="en-US" dirty="0"/>
              <a:t>Run</a:t>
            </a:r>
            <a:r>
              <a:rPr lang="en-US" b="1" dirty="0"/>
              <a:t> TN_GL66_LIABILITY_ENTRIES_PD </a:t>
            </a:r>
            <a:r>
              <a:rPr lang="en-US" dirty="0"/>
              <a:t>for each period and combine into a spreadsheet</a:t>
            </a:r>
          </a:p>
          <a:p>
            <a:pPr eaLnBrk="1" hangingPunct="1">
              <a:buFont typeface="Wingdings" pitchFamily="2" charset="2"/>
              <a:buNone/>
            </a:pPr>
            <a:endParaRPr lang="en-US" dirty="0"/>
          </a:p>
          <a:p>
            <a:pPr marL="0" indent="0" eaLnBrk="1" hangingPunct="1">
              <a:buNone/>
            </a:pPr>
            <a:endParaRPr lang="en-US" dirty="0"/>
          </a:p>
          <a:p>
            <a:pPr eaLnBrk="1" hangingPunct="1">
              <a:buFont typeface="Wingdings" pitchFamily="2" charset="2"/>
              <a:buNone/>
            </a:pPr>
            <a:endParaRPr lang="en-US" dirty="0"/>
          </a:p>
          <a:p>
            <a:pPr eaLnBrk="1" hangingPunct="1"/>
            <a:endParaRPr lang="en-US" dirty="0"/>
          </a:p>
          <a:p>
            <a:pPr eaLnBrk="1" hangingPunct="1"/>
            <a:endParaRPr lang="en-US" dirty="0"/>
          </a:p>
        </p:txBody>
      </p:sp>
      <p:sp>
        <p:nvSpPr>
          <p:cNvPr id="5" name="Slide Number Placeholder 4"/>
          <p:cNvSpPr>
            <a:spLocks noGrp="1"/>
          </p:cNvSpPr>
          <p:nvPr>
            <p:ph type="sldNum" sz="quarter" idx="12"/>
          </p:nvPr>
        </p:nvSpPr>
        <p:spPr/>
        <p:txBody>
          <a:bodyPr/>
          <a:lstStyle/>
          <a:p>
            <a:pPr>
              <a:defRPr/>
            </a:pPr>
            <a:fld id="{B7DBFBB8-E988-4161-A449-F37B4B817A51}" type="slidenum">
              <a:rPr lang="en-US"/>
              <a:pPr>
                <a:defRPr/>
              </a:pPr>
              <a:t>36</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Tree>
    <p:extLst>
      <p:ext uri="{BB962C8B-B14F-4D97-AF65-F5344CB8AC3E}">
        <p14:creationId xmlns:p14="http://schemas.microsoft.com/office/powerpoint/2010/main" val="2947410128"/>
      </p:ext>
    </p:extLst>
  </p:cSld>
  <p:clrMapOvr>
    <a:masterClrMapping/>
  </p:clrMapOvr>
  <p:transition spd="med">
    <p:zoom dir="in"/>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990600"/>
          </a:xfrm>
          <a:noFill/>
        </p:spPr>
        <p:txBody>
          <a:bodyPr/>
          <a:lstStyle/>
          <a:p>
            <a:pPr eaLnBrk="1" hangingPunct="1">
              <a:defRPr/>
            </a:pPr>
            <a:br>
              <a:rPr lang="en-US" sz="3200" dirty="0"/>
            </a:br>
            <a:r>
              <a:rPr lang="en-US" sz="3200" dirty="0"/>
              <a:t>Perform Deferred/Advanced Revenue analysis</a:t>
            </a:r>
          </a:p>
        </p:txBody>
      </p:sp>
      <p:sp>
        <p:nvSpPr>
          <p:cNvPr id="118787" name="Content Placeholder 2"/>
          <p:cNvSpPr>
            <a:spLocks noGrp="1"/>
          </p:cNvSpPr>
          <p:nvPr>
            <p:ph idx="1"/>
          </p:nvPr>
        </p:nvSpPr>
        <p:spPr>
          <a:xfrm>
            <a:off x="304800" y="1752600"/>
            <a:ext cx="8382000" cy="4495800"/>
          </a:xfrm>
        </p:spPr>
        <p:txBody>
          <a:bodyPr/>
          <a:lstStyle/>
          <a:p>
            <a:pPr eaLnBrk="1" hangingPunct="1">
              <a:buFont typeface="Wingdings" pitchFamily="2" charset="2"/>
              <a:buNone/>
            </a:pPr>
            <a:r>
              <a:rPr lang="en-US" dirty="0"/>
              <a:t>Create a pivot table to show the activity by period &amp; source; adding period “0” from Trial Balance gives one the amount carried over from prior State year; interest (if applicable) comes from AL source.</a:t>
            </a:r>
          </a:p>
          <a:p>
            <a:pPr eaLnBrk="1" hangingPunct="1">
              <a:buFont typeface="Wingdings" pitchFamily="2" charset="2"/>
              <a:buNone/>
            </a:pPr>
            <a:endParaRPr lang="en-US" dirty="0"/>
          </a:p>
          <a:p>
            <a:pPr eaLnBrk="1" hangingPunct="1">
              <a:buFont typeface="Wingdings" pitchFamily="2" charset="2"/>
              <a:buNone/>
            </a:pPr>
            <a:endParaRPr lang="en-US" dirty="0"/>
          </a:p>
          <a:p>
            <a:pPr eaLnBrk="1" hangingPunct="1"/>
            <a:endParaRPr lang="en-US" dirty="0"/>
          </a:p>
          <a:p>
            <a:pPr eaLnBrk="1" hangingPunct="1"/>
            <a:endParaRPr lang="en-US" dirty="0"/>
          </a:p>
        </p:txBody>
      </p:sp>
      <p:sp>
        <p:nvSpPr>
          <p:cNvPr id="5" name="Slide Number Placeholder 4"/>
          <p:cNvSpPr>
            <a:spLocks noGrp="1"/>
          </p:cNvSpPr>
          <p:nvPr>
            <p:ph type="sldNum" sz="quarter" idx="12"/>
          </p:nvPr>
        </p:nvSpPr>
        <p:spPr/>
        <p:txBody>
          <a:bodyPr/>
          <a:lstStyle/>
          <a:p>
            <a:pPr>
              <a:defRPr/>
            </a:pPr>
            <a:fld id="{7B1BD47F-262A-480A-B44F-A47D44C0227C}" type="slidenum">
              <a:rPr lang="en-US"/>
              <a:pPr>
                <a:defRPr/>
              </a:pPr>
              <a:t>37</a:t>
            </a:fld>
            <a:endParaRPr lang="en-US" dirty="0"/>
          </a:p>
        </p:txBody>
      </p:sp>
      <p:sp>
        <p:nvSpPr>
          <p:cNvPr id="118789" name="Picture 7"/>
          <p:cNvSpPr>
            <a:spLocks noChangeAspect="1" noChangeArrowheads="1"/>
          </p:cNvSpPr>
          <p:nvPr/>
        </p:nvSpPr>
        <p:spPr bwMode="auto">
          <a:xfrm>
            <a:off x="990600" y="3824288"/>
            <a:ext cx="6629400"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pic>
        <p:nvPicPr>
          <p:cNvPr id="4" name="Picture 3">
            <a:extLst>
              <a:ext uri="{FF2B5EF4-FFF2-40B4-BE49-F238E27FC236}">
                <a16:creationId xmlns:a16="http://schemas.microsoft.com/office/drawing/2014/main" id="{2C81387C-3BD7-4FDA-84B8-E9821A4D121F}"/>
              </a:ext>
            </a:extLst>
          </p:cNvPr>
          <p:cNvPicPr>
            <a:picLocks noChangeAspect="1"/>
          </p:cNvPicPr>
          <p:nvPr/>
        </p:nvPicPr>
        <p:blipFill>
          <a:blip r:embed="rId2"/>
          <a:stretch>
            <a:fillRect/>
          </a:stretch>
        </p:blipFill>
        <p:spPr>
          <a:xfrm>
            <a:off x="1371600" y="3595688"/>
            <a:ext cx="6477000" cy="1360422"/>
          </a:xfrm>
          <a:prstGeom prst="rect">
            <a:avLst/>
          </a:prstGeom>
        </p:spPr>
      </p:pic>
      <p:pic>
        <p:nvPicPr>
          <p:cNvPr id="6" name="Picture 5">
            <a:extLst>
              <a:ext uri="{FF2B5EF4-FFF2-40B4-BE49-F238E27FC236}">
                <a16:creationId xmlns:a16="http://schemas.microsoft.com/office/drawing/2014/main" id="{5F661873-1DE3-4F87-8D9B-23654C1BF665}"/>
              </a:ext>
            </a:extLst>
          </p:cNvPr>
          <p:cNvPicPr>
            <a:picLocks noChangeAspect="1"/>
          </p:cNvPicPr>
          <p:nvPr/>
        </p:nvPicPr>
        <p:blipFill>
          <a:blip r:embed="rId3"/>
          <a:stretch>
            <a:fillRect/>
          </a:stretch>
        </p:blipFill>
        <p:spPr>
          <a:xfrm>
            <a:off x="1676400" y="5257800"/>
            <a:ext cx="5715000" cy="660433"/>
          </a:xfrm>
          <a:prstGeom prst="rect">
            <a:avLst/>
          </a:prstGeom>
        </p:spPr>
      </p:pic>
    </p:spTree>
    <p:extLst>
      <p:ext uri="{BB962C8B-B14F-4D97-AF65-F5344CB8AC3E}">
        <p14:creationId xmlns:p14="http://schemas.microsoft.com/office/powerpoint/2010/main" val="960987043"/>
      </p:ext>
    </p:extLst>
  </p:cSld>
  <p:clrMapOvr>
    <a:masterClrMapping/>
  </p:clrMapOvr>
  <p:transition spd="med">
    <p:zoom dir="in"/>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2133600"/>
          </a:xfrm>
          <a:noFill/>
        </p:spPr>
        <p:txBody>
          <a:bodyPr/>
          <a:lstStyle/>
          <a:p>
            <a:pPr eaLnBrk="1" hangingPunct="1">
              <a:defRPr/>
            </a:pPr>
            <a:r>
              <a:rPr lang="en-US" sz="3200" dirty="0"/>
              <a:t>Analyze grant related contra accounts for proper state year-end balancing. </a:t>
            </a:r>
            <a:br>
              <a:rPr lang="en-US" sz="3200" dirty="0"/>
            </a:br>
            <a:r>
              <a:rPr lang="en-US" sz="3200" dirty="0"/>
              <a:t>Clear errors on F&amp;A (Indirect Cost) processing.</a:t>
            </a:r>
          </a:p>
        </p:txBody>
      </p:sp>
      <p:sp>
        <p:nvSpPr>
          <p:cNvPr id="99331" name="Content Placeholder 2"/>
          <p:cNvSpPr>
            <a:spLocks noGrp="1"/>
          </p:cNvSpPr>
          <p:nvPr>
            <p:ph idx="1"/>
          </p:nvPr>
        </p:nvSpPr>
        <p:spPr>
          <a:xfrm>
            <a:off x="685800" y="2895600"/>
            <a:ext cx="7772400" cy="3352800"/>
          </a:xfrm>
        </p:spPr>
        <p:txBody>
          <a:bodyPr/>
          <a:lstStyle/>
          <a:p>
            <a:pPr eaLnBrk="1" hangingPunct="1">
              <a:defRPr/>
            </a:pPr>
            <a:r>
              <a:rPr lang="en-US" dirty="0"/>
              <a:t>Run query on Indirect Cost Expenditure &amp; Contra </a:t>
            </a:r>
            <a:r>
              <a:rPr lang="en-US" b="1" dirty="0"/>
              <a:t>TN_GR_A13_89040000_VS_89035000</a:t>
            </a:r>
          </a:p>
          <a:p>
            <a:pPr eaLnBrk="1" hangingPunct="1">
              <a:defRPr/>
            </a:pPr>
            <a:r>
              <a:rPr lang="en-US" dirty="0"/>
              <a:t>Run query on Indirect Cost </a:t>
            </a:r>
            <a:r>
              <a:rPr lang="en-US" b="1" dirty="0"/>
              <a:t>TN_GR_A13_IDC_NOT_IN_BALANCE </a:t>
            </a:r>
            <a:r>
              <a:rPr lang="en-US" sz="2400" dirty="0"/>
              <a:t>	</a:t>
            </a:r>
          </a:p>
          <a:p>
            <a:pPr eaLnBrk="1" hangingPunct="1">
              <a:defRPr/>
            </a:pPr>
            <a:endParaRPr lang="en-US" sz="800" dirty="0"/>
          </a:p>
          <a:p>
            <a:pPr eaLnBrk="1" hangingPunct="1">
              <a:defRPr/>
            </a:pPr>
            <a:r>
              <a:rPr lang="en-US" dirty="0"/>
              <a:t>Run query on In-Kind Expenditure &amp; Contra </a:t>
            </a:r>
            <a:r>
              <a:rPr lang="en-US" b="1" dirty="0"/>
              <a:t>TN_GR_A13_89300000_VS_893010000</a:t>
            </a:r>
          </a:p>
          <a:p>
            <a:pPr eaLnBrk="1" hangingPunct="1">
              <a:defRPr/>
            </a:pPr>
            <a:endParaRPr lang="en-US" dirty="0"/>
          </a:p>
          <a:p>
            <a:pPr eaLnBrk="1" hangingPunct="1">
              <a:defRPr/>
            </a:pPr>
            <a:endParaRPr lang="en-US" dirty="0"/>
          </a:p>
        </p:txBody>
      </p:sp>
      <p:sp>
        <p:nvSpPr>
          <p:cNvPr id="5" name="Slide Number Placeholder 4"/>
          <p:cNvSpPr>
            <a:spLocks noGrp="1"/>
          </p:cNvSpPr>
          <p:nvPr>
            <p:ph type="sldNum" sz="quarter" idx="12"/>
          </p:nvPr>
        </p:nvSpPr>
        <p:spPr/>
        <p:txBody>
          <a:bodyPr/>
          <a:lstStyle/>
          <a:p>
            <a:pPr>
              <a:defRPr/>
            </a:pPr>
            <a:fld id="{D63A7E59-B5A9-4C89-BE16-54180A6C823D}" type="slidenum">
              <a:rPr lang="en-US"/>
              <a:pPr>
                <a:defRPr/>
              </a:pPr>
              <a:t>38</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Tree>
    <p:extLst>
      <p:ext uri="{BB962C8B-B14F-4D97-AF65-F5344CB8AC3E}">
        <p14:creationId xmlns:p14="http://schemas.microsoft.com/office/powerpoint/2010/main" val="1878992444"/>
      </p:ext>
    </p:extLst>
  </p:cSld>
  <p:clrMapOvr>
    <a:masterClrMapping/>
  </p:clrMapOvr>
  <p:transition spd="med">
    <p:zoom dir="in"/>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828800"/>
          </a:xfrm>
        </p:spPr>
        <p:txBody>
          <a:bodyPr/>
          <a:lstStyle/>
          <a:p>
            <a:pPr eaLnBrk="1" hangingPunct="1">
              <a:defRPr/>
            </a:pPr>
            <a:br>
              <a:rPr lang="en-US" sz="3200" dirty="0"/>
            </a:br>
            <a:r>
              <a:rPr lang="en-US" sz="3200" dirty="0"/>
              <a:t> Wednesday - August </a:t>
            </a:r>
            <a:r>
              <a:rPr lang="en-US" sz="3200" dirty="0">
                <a:solidFill>
                  <a:srgbClr val="FF0000"/>
                </a:solidFill>
              </a:rPr>
              <a:t>4th</a:t>
            </a:r>
            <a:r>
              <a:rPr lang="en-US" sz="3200" baseline="30000" dirty="0">
                <a:solidFill>
                  <a:srgbClr val="FF0000"/>
                </a:solidFill>
              </a:rPr>
              <a:t> </a:t>
            </a:r>
            <a:r>
              <a:rPr lang="en-US" sz="3200" dirty="0"/>
              <a:t>&amp; Friday, August </a:t>
            </a:r>
            <a:r>
              <a:rPr lang="en-US" sz="3200" dirty="0">
                <a:solidFill>
                  <a:srgbClr val="FF0000"/>
                </a:solidFill>
              </a:rPr>
              <a:t>6th</a:t>
            </a:r>
            <a:br>
              <a:rPr lang="en-US" sz="3200" dirty="0"/>
            </a:br>
            <a:endParaRPr lang="en-US" sz="3200" dirty="0"/>
          </a:p>
        </p:txBody>
      </p:sp>
      <p:sp>
        <p:nvSpPr>
          <p:cNvPr id="107523" name="Content Placeholder 2"/>
          <p:cNvSpPr>
            <a:spLocks noGrp="1"/>
          </p:cNvSpPr>
          <p:nvPr>
            <p:ph idx="1"/>
          </p:nvPr>
        </p:nvSpPr>
        <p:spPr>
          <a:xfrm>
            <a:off x="609600" y="1981200"/>
            <a:ext cx="7772400" cy="4343400"/>
          </a:xfrm>
        </p:spPr>
        <p:txBody>
          <a:bodyPr/>
          <a:lstStyle/>
          <a:p>
            <a:pPr marL="0" indent="0" algn="ctr" eaLnBrk="1" hangingPunct="1">
              <a:buFont typeface="Wingdings" pitchFamily="2" charset="2"/>
              <a:buNone/>
            </a:pPr>
            <a:r>
              <a:rPr lang="en-US" b="1" dirty="0">
                <a:solidFill>
                  <a:srgbClr val="FF0000"/>
                </a:solidFill>
              </a:rPr>
              <a:t>August 4</a:t>
            </a:r>
            <a:r>
              <a:rPr lang="en-US" b="1" baseline="30000" dirty="0">
                <a:solidFill>
                  <a:srgbClr val="FF0000"/>
                </a:solidFill>
              </a:rPr>
              <a:t>th</a:t>
            </a:r>
            <a:r>
              <a:rPr lang="en-US" b="1" dirty="0">
                <a:solidFill>
                  <a:srgbClr val="FF0000"/>
                </a:solidFill>
              </a:rPr>
              <a:t> </a:t>
            </a:r>
            <a:r>
              <a:rPr lang="en-US" dirty="0"/>
              <a:t>-Last day of </a:t>
            </a:r>
            <a:r>
              <a:rPr lang="en-US" b="1" i="1" u="sng" dirty="0">
                <a:solidFill>
                  <a:srgbClr val="FF0000"/>
                </a:solidFill>
              </a:rPr>
              <a:t>agency/business unit </a:t>
            </a:r>
            <a:r>
              <a:rPr lang="en-US" b="1" u="sng" dirty="0">
                <a:solidFill>
                  <a:srgbClr val="FF0000"/>
                </a:solidFill>
              </a:rPr>
              <a:t>APPROVALS </a:t>
            </a:r>
            <a:r>
              <a:rPr lang="en-US" dirty="0"/>
              <a:t>of miscellaneous </a:t>
            </a:r>
            <a:r>
              <a:rPr lang="en-US" b="1" u="sng" dirty="0">
                <a:solidFill>
                  <a:srgbClr val="FF0000"/>
                </a:solidFill>
              </a:rPr>
              <a:t>JV/AG/EX</a:t>
            </a:r>
            <a:r>
              <a:rPr lang="en-US" dirty="0"/>
              <a:t> journals to correct a previous FY21 transaction</a:t>
            </a:r>
          </a:p>
          <a:p>
            <a:pPr marL="0" indent="0" algn="ctr" eaLnBrk="1" hangingPunct="1">
              <a:buFont typeface="Wingdings" pitchFamily="2" charset="2"/>
              <a:buNone/>
            </a:pPr>
            <a:r>
              <a:rPr lang="en-US" dirty="0"/>
              <a:t> affecting Projects/Grants.</a:t>
            </a:r>
          </a:p>
          <a:p>
            <a:pPr marL="0" indent="0" algn="ctr" eaLnBrk="1" hangingPunct="1">
              <a:buFont typeface="Wingdings" pitchFamily="2" charset="2"/>
              <a:buNone/>
            </a:pPr>
            <a:br>
              <a:rPr lang="en-US" dirty="0"/>
            </a:br>
            <a:r>
              <a:rPr lang="en-US" b="1" dirty="0">
                <a:solidFill>
                  <a:srgbClr val="FF0000"/>
                </a:solidFill>
              </a:rPr>
              <a:t>August 6</a:t>
            </a:r>
            <a:r>
              <a:rPr lang="en-US" b="1" baseline="30000" dirty="0">
                <a:solidFill>
                  <a:srgbClr val="FF0000"/>
                </a:solidFill>
              </a:rPr>
              <a:t>th</a:t>
            </a:r>
            <a:r>
              <a:rPr lang="en-US" b="1" dirty="0">
                <a:solidFill>
                  <a:srgbClr val="FF0000"/>
                </a:solidFill>
              </a:rPr>
              <a:t> </a:t>
            </a:r>
            <a:r>
              <a:rPr lang="en-US" dirty="0"/>
              <a:t>– Last day of </a:t>
            </a:r>
            <a:r>
              <a:rPr lang="en-US" b="1" i="1" u="sng" dirty="0">
                <a:solidFill>
                  <a:srgbClr val="FF0000"/>
                </a:solidFill>
              </a:rPr>
              <a:t>Division of Accounts </a:t>
            </a:r>
          </a:p>
          <a:p>
            <a:pPr marL="0" indent="0" algn="ctr" eaLnBrk="1" hangingPunct="1">
              <a:buFont typeface="Wingdings" pitchFamily="2" charset="2"/>
              <a:buNone/>
            </a:pPr>
            <a:r>
              <a:rPr lang="en-US" b="1" u="sng" dirty="0">
                <a:solidFill>
                  <a:srgbClr val="FF0000"/>
                </a:solidFill>
              </a:rPr>
              <a:t>APPROVALS</a:t>
            </a:r>
            <a:r>
              <a:rPr lang="en-US" dirty="0"/>
              <a:t> of miscellaneous JV/EX journals</a:t>
            </a:r>
          </a:p>
          <a:p>
            <a:pPr marL="0" indent="0" algn="ctr" eaLnBrk="1" hangingPunct="1">
              <a:buFont typeface="Wingdings" pitchFamily="2" charset="2"/>
              <a:buNone/>
            </a:pPr>
            <a:r>
              <a:rPr lang="en-US" dirty="0"/>
              <a:t>to correct a previous FY21 transaction affecting</a:t>
            </a:r>
          </a:p>
          <a:p>
            <a:pPr marL="0" indent="0" algn="ctr" eaLnBrk="1" hangingPunct="1">
              <a:buFont typeface="Wingdings" pitchFamily="2" charset="2"/>
              <a:buNone/>
            </a:pPr>
            <a:r>
              <a:rPr lang="en-US" dirty="0"/>
              <a:t>Projects/Grants</a:t>
            </a:r>
          </a:p>
          <a:p>
            <a:pPr marL="0" indent="0" algn="ctr" eaLnBrk="1" hangingPunct="1">
              <a:buFont typeface="Wingdings" pitchFamily="2" charset="2"/>
              <a:buNone/>
            </a:pPr>
            <a:endParaRPr lang="en-US" dirty="0"/>
          </a:p>
          <a:p>
            <a:pPr marL="0" indent="0" algn="ctr" eaLnBrk="1" hangingPunct="1">
              <a:buFont typeface="Wingdings" pitchFamily="2" charset="2"/>
              <a:buNone/>
            </a:pPr>
            <a:endParaRPr lang="en-US" dirty="0"/>
          </a:p>
          <a:p>
            <a:pPr marL="0" indent="0" algn="ctr" eaLnBrk="1" hangingPunct="1">
              <a:buFont typeface="Wingdings" pitchFamily="2" charset="2"/>
              <a:buNone/>
            </a:pPr>
            <a:endParaRPr lang="en-US" dirty="0"/>
          </a:p>
          <a:p>
            <a:pPr marL="0" indent="0" eaLnBrk="1" hangingPunct="1">
              <a:buFont typeface="Wingdings" pitchFamily="2" charset="2"/>
              <a:buNone/>
            </a:pPr>
            <a:endParaRPr lang="en-US" dirty="0"/>
          </a:p>
          <a:p>
            <a:pPr marL="0" indent="0" eaLnBrk="1" hangingPunct="1">
              <a:buFont typeface="Wingdings" pitchFamily="2" charset="2"/>
              <a:buNone/>
            </a:pPr>
            <a:r>
              <a:rPr lang="en-US" sz="4400" dirty="0"/>
              <a:t>	</a:t>
            </a:r>
            <a:r>
              <a:rPr lang="en-US" dirty="0"/>
              <a:t>		</a:t>
            </a:r>
          </a:p>
        </p:txBody>
      </p:sp>
      <p:sp>
        <p:nvSpPr>
          <p:cNvPr id="5" name="Slide Number Placeholder 4"/>
          <p:cNvSpPr>
            <a:spLocks noGrp="1"/>
          </p:cNvSpPr>
          <p:nvPr>
            <p:ph type="sldNum" sz="quarter" idx="12"/>
          </p:nvPr>
        </p:nvSpPr>
        <p:spPr/>
        <p:txBody>
          <a:bodyPr/>
          <a:lstStyle/>
          <a:p>
            <a:pPr>
              <a:defRPr/>
            </a:pPr>
            <a:fld id="{6960597C-6CE8-4683-B82D-AAB53EE318D0}" type="slidenum">
              <a:rPr lang="en-US"/>
              <a:pPr>
                <a:defRPr/>
              </a:pPr>
              <a:t>39</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Tree>
    <p:extLst>
      <p:ext uri="{BB962C8B-B14F-4D97-AF65-F5344CB8AC3E}">
        <p14:creationId xmlns:p14="http://schemas.microsoft.com/office/powerpoint/2010/main" val="1742138721"/>
      </p:ext>
    </p:extLst>
  </p:cSld>
  <p:clrMapOvr>
    <a:masterClrMapping/>
  </p:clrMapOvr>
  <p:transition spd="med">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609600"/>
          </a:xfrm>
        </p:spPr>
        <p:txBody>
          <a:bodyPr/>
          <a:lstStyle/>
          <a:p>
            <a:pPr>
              <a:defRPr/>
            </a:pPr>
            <a:r>
              <a:rPr lang="en-US" sz="2400" dirty="0"/>
              <a:t>Grants/Projects Revenue Recognition Closing Timeline FY2021</a:t>
            </a:r>
          </a:p>
        </p:txBody>
      </p:sp>
      <p:sp>
        <p:nvSpPr>
          <p:cNvPr id="5" name="Slide Number Placeholder 4"/>
          <p:cNvSpPr>
            <a:spLocks noGrp="1"/>
          </p:cNvSpPr>
          <p:nvPr>
            <p:ph type="sldNum" sz="quarter" idx="12"/>
          </p:nvPr>
        </p:nvSpPr>
        <p:spPr/>
        <p:txBody>
          <a:bodyPr/>
          <a:lstStyle/>
          <a:p>
            <a:pPr>
              <a:defRPr/>
            </a:pPr>
            <a:fld id="{436AB796-4021-43F8-AB2C-DEFDA98F7623}" type="slidenum">
              <a:rPr lang="en-US" smtClean="0"/>
              <a:pPr>
                <a:defRPr/>
              </a:pPr>
              <a:t>4</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pic>
        <p:nvPicPr>
          <p:cNvPr id="4" name="Picture 3">
            <a:extLst>
              <a:ext uri="{FF2B5EF4-FFF2-40B4-BE49-F238E27FC236}">
                <a16:creationId xmlns:a16="http://schemas.microsoft.com/office/drawing/2014/main" id="{9E853959-C249-44D8-AA16-87673116589A}"/>
              </a:ext>
            </a:extLst>
          </p:cNvPr>
          <p:cNvPicPr>
            <a:picLocks noChangeAspect="1"/>
          </p:cNvPicPr>
          <p:nvPr/>
        </p:nvPicPr>
        <p:blipFill>
          <a:blip r:embed="rId2"/>
          <a:stretch>
            <a:fillRect/>
          </a:stretch>
        </p:blipFill>
        <p:spPr>
          <a:xfrm>
            <a:off x="381000" y="1266824"/>
            <a:ext cx="8229600" cy="4981575"/>
          </a:xfrm>
          <a:prstGeom prst="rect">
            <a:avLst/>
          </a:prstGeom>
        </p:spPr>
      </p:pic>
    </p:spTree>
  </p:cSld>
  <p:clrMapOvr>
    <a:masterClrMapping/>
  </p:clrMapOvr>
  <p:transition spd="med">
    <p:zoom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2362200"/>
          </a:xfrm>
        </p:spPr>
        <p:txBody>
          <a:bodyPr/>
          <a:lstStyle/>
          <a:p>
            <a:pPr eaLnBrk="1" hangingPunct="1">
              <a:defRPr/>
            </a:pPr>
            <a:r>
              <a:rPr lang="en-US" sz="3200" dirty="0"/>
              <a:t> Interest on Deferred Revenue accounts should be posted and Conversion (type) prepaids added to Customer Contract(s)  and processed.</a:t>
            </a:r>
          </a:p>
        </p:txBody>
      </p:sp>
      <p:sp>
        <p:nvSpPr>
          <p:cNvPr id="80899" name="Content Placeholder 2"/>
          <p:cNvSpPr>
            <a:spLocks noGrp="1"/>
          </p:cNvSpPr>
          <p:nvPr>
            <p:ph idx="1"/>
          </p:nvPr>
        </p:nvSpPr>
        <p:spPr>
          <a:xfrm>
            <a:off x="685800" y="3200400"/>
            <a:ext cx="7772400" cy="3048000"/>
          </a:xfrm>
        </p:spPr>
        <p:txBody>
          <a:bodyPr/>
          <a:lstStyle/>
          <a:p>
            <a:pPr eaLnBrk="1" hangingPunct="1">
              <a:defRPr/>
            </a:pPr>
            <a:r>
              <a:rPr lang="en-US" dirty="0"/>
              <a:t>Refer to Grant Manual for prepaid creation.</a:t>
            </a:r>
          </a:p>
          <a:p>
            <a:pPr eaLnBrk="1" hangingPunct="1">
              <a:defRPr/>
            </a:pPr>
            <a:r>
              <a:rPr lang="en-US" dirty="0"/>
              <a:t>Don’t forget about Prepaids created for interest earned on deferred revenue accounts.</a:t>
            </a:r>
          </a:p>
          <a:p>
            <a:pPr eaLnBrk="1" hangingPunct="1">
              <a:defRPr/>
            </a:pPr>
            <a:r>
              <a:rPr lang="en-US" dirty="0"/>
              <a:t>Conversion close of interest related prepaids must be done by Edison financials – file Edison Help Desk case.</a:t>
            </a:r>
          </a:p>
          <a:p>
            <a:pPr eaLnBrk="1" hangingPunct="1">
              <a:buFont typeface="Wingdings" pitchFamily="2" charset="2"/>
              <a:buNone/>
              <a:defRPr/>
            </a:pPr>
            <a:r>
              <a:rPr lang="en-US" dirty="0"/>
              <a:t>	</a:t>
            </a:r>
          </a:p>
          <a:p>
            <a:pPr eaLnBrk="1" hangingPunct="1">
              <a:buFont typeface="Wingdings" pitchFamily="2" charset="2"/>
              <a:buNone/>
              <a:defRPr/>
            </a:pPr>
            <a:endParaRPr lang="en-US" dirty="0"/>
          </a:p>
          <a:p>
            <a:pPr eaLnBrk="1" hangingPunct="1">
              <a:defRPr/>
            </a:pPr>
            <a:endParaRPr lang="en-US" dirty="0"/>
          </a:p>
          <a:p>
            <a:pPr eaLnBrk="1" hangingPunct="1">
              <a:buFont typeface="Wingdings" pitchFamily="2" charset="2"/>
              <a:buNone/>
              <a:defRPr/>
            </a:pPr>
            <a:endParaRPr lang="en-US" dirty="0"/>
          </a:p>
          <a:p>
            <a:pPr eaLnBrk="1" hangingPunct="1">
              <a:defRPr/>
            </a:pPr>
            <a:endParaRPr lang="en-US" dirty="0"/>
          </a:p>
          <a:p>
            <a:pPr eaLnBrk="1" hangingPunct="1">
              <a:defRPr/>
            </a:pPr>
            <a:endParaRPr lang="en-US" dirty="0"/>
          </a:p>
          <a:p>
            <a:pPr eaLnBrk="1" hangingPunct="1">
              <a:buFont typeface="Wingdings" pitchFamily="2" charset="2"/>
              <a:buNone/>
              <a:defRPr/>
            </a:pPr>
            <a:endParaRPr lang="en-US" dirty="0"/>
          </a:p>
          <a:p>
            <a:pPr eaLnBrk="1" hangingPunct="1">
              <a:buFont typeface="Wingdings" pitchFamily="2" charset="2"/>
              <a:buNone/>
              <a:defRPr/>
            </a:pPr>
            <a:r>
              <a:rPr lang="en-US" dirty="0"/>
              <a:t> </a:t>
            </a:r>
          </a:p>
          <a:p>
            <a:pPr eaLnBrk="1" hangingPunct="1">
              <a:buFont typeface="Wingdings" pitchFamily="2" charset="2"/>
              <a:buNone/>
              <a:defRPr/>
            </a:pPr>
            <a:endParaRPr lang="en-US" dirty="0"/>
          </a:p>
          <a:p>
            <a:pPr eaLnBrk="1" hangingPunct="1">
              <a:defRPr/>
            </a:pPr>
            <a:endParaRPr lang="en-US" dirty="0"/>
          </a:p>
          <a:p>
            <a:pPr eaLnBrk="1" hangingPunct="1">
              <a:defRPr/>
            </a:pPr>
            <a:endParaRPr lang="en-US" dirty="0"/>
          </a:p>
          <a:p>
            <a:pPr eaLnBrk="1" hangingPunct="1">
              <a:defRPr/>
            </a:pPr>
            <a:endParaRPr lang="en-US" dirty="0"/>
          </a:p>
          <a:p>
            <a:pPr marL="0" indent="0" eaLnBrk="1" hangingPunct="1">
              <a:buFont typeface="Wingdings" pitchFamily="2" charset="2"/>
              <a:buNone/>
              <a:defRPr/>
            </a:pPr>
            <a:endParaRPr lang="en-US" dirty="0"/>
          </a:p>
        </p:txBody>
      </p:sp>
      <p:sp>
        <p:nvSpPr>
          <p:cNvPr id="5" name="Slide Number Placeholder 4"/>
          <p:cNvSpPr>
            <a:spLocks noGrp="1"/>
          </p:cNvSpPr>
          <p:nvPr>
            <p:ph type="sldNum" sz="quarter" idx="12"/>
          </p:nvPr>
        </p:nvSpPr>
        <p:spPr/>
        <p:txBody>
          <a:bodyPr/>
          <a:lstStyle/>
          <a:p>
            <a:pPr>
              <a:defRPr/>
            </a:pPr>
            <a:fld id="{2CA84DB5-E751-4CE2-8474-9DA0EB81AC48}" type="slidenum">
              <a:rPr lang="en-US"/>
              <a:pPr>
                <a:defRPr/>
              </a:pPr>
              <a:t>40</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Tree>
  </p:cSld>
  <p:clrMapOvr>
    <a:masterClrMapping/>
  </p:clrMapOvr>
  <p:transition spd="med">
    <p:zoom dir="in"/>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524000"/>
          </a:xfrm>
        </p:spPr>
        <p:txBody>
          <a:bodyPr/>
          <a:lstStyle/>
          <a:p>
            <a:pPr eaLnBrk="1" hangingPunct="1">
              <a:defRPr/>
            </a:pPr>
            <a:r>
              <a:rPr lang="en-US" sz="3200" dirty="0"/>
              <a:t>Tuesday - August 9th</a:t>
            </a:r>
            <a:br>
              <a:rPr lang="en-US" sz="3200" dirty="0"/>
            </a:br>
            <a:r>
              <a:rPr lang="en-US" sz="3200" dirty="0"/>
              <a:t>Contracts Module &amp; Automated Indirect Cost Processing Closed</a:t>
            </a:r>
          </a:p>
        </p:txBody>
      </p:sp>
      <p:sp>
        <p:nvSpPr>
          <p:cNvPr id="80899" name="Content Placeholder 2"/>
          <p:cNvSpPr>
            <a:spLocks noGrp="1"/>
          </p:cNvSpPr>
          <p:nvPr>
            <p:ph idx="1"/>
          </p:nvPr>
        </p:nvSpPr>
        <p:spPr>
          <a:xfrm>
            <a:off x="685800" y="3276600"/>
            <a:ext cx="7772400" cy="2971800"/>
          </a:xfrm>
        </p:spPr>
        <p:txBody>
          <a:bodyPr/>
          <a:lstStyle/>
          <a:p>
            <a:pPr eaLnBrk="1" hangingPunct="1">
              <a:buFont typeface="Wingdings" pitchFamily="2" charset="2"/>
              <a:buNone/>
              <a:defRPr/>
            </a:pPr>
            <a:r>
              <a:rPr lang="en-US" dirty="0"/>
              <a:t>	</a:t>
            </a:r>
          </a:p>
          <a:p>
            <a:pPr eaLnBrk="1" hangingPunct="1">
              <a:buFont typeface="Wingdings" pitchFamily="2" charset="2"/>
              <a:buNone/>
              <a:defRPr/>
            </a:pPr>
            <a:endParaRPr lang="en-US" dirty="0"/>
          </a:p>
          <a:p>
            <a:pPr eaLnBrk="1" hangingPunct="1">
              <a:defRPr/>
            </a:pPr>
            <a:endParaRPr lang="en-US" dirty="0"/>
          </a:p>
          <a:p>
            <a:pPr eaLnBrk="1" hangingPunct="1">
              <a:buFont typeface="Wingdings" pitchFamily="2" charset="2"/>
              <a:buNone/>
              <a:defRPr/>
            </a:pPr>
            <a:endParaRPr lang="en-US" dirty="0"/>
          </a:p>
          <a:p>
            <a:pPr eaLnBrk="1" hangingPunct="1">
              <a:defRPr/>
            </a:pPr>
            <a:endParaRPr lang="en-US" dirty="0"/>
          </a:p>
          <a:p>
            <a:pPr eaLnBrk="1" hangingPunct="1">
              <a:defRPr/>
            </a:pPr>
            <a:endParaRPr lang="en-US" dirty="0"/>
          </a:p>
          <a:p>
            <a:pPr eaLnBrk="1" hangingPunct="1">
              <a:buFont typeface="Wingdings" pitchFamily="2" charset="2"/>
              <a:buNone/>
              <a:defRPr/>
            </a:pPr>
            <a:endParaRPr lang="en-US" dirty="0"/>
          </a:p>
          <a:p>
            <a:pPr eaLnBrk="1" hangingPunct="1">
              <a:buFont typeface="Wingdings" pitchFamily="2" charset="2"/>
              <a:buNone/>
              <a:defRPr/>
            </a:pPr>
            <a:r>
              <a:rPr lang="en-US" dirty="0"/>
              <a:t> </a:t>
            </a:r>
          </a:p>
          <a:p>
            <a:pPr eaLnBrk="1" hangingPunct="1">
              <a:buFont typeface="Wingdings" pitchFamily="2" charset="2"/>
              <a:buNone/>
              <a:defRPr/>
            </a:pPr>
            <a:endParaRPr lang="en-US" dirty="0"/>
          </a:p>
          <a:p>
            <a:pPr eaLnBrk="1" hangingPunct="1">
              <a:defRPr/>
            </a:pPr>
            <a:endParaRPr lang="en-US" dirty="0"/>
          </a:p>
          <a:p>
            <a:pPr eaLnBrk="1" hangingPunct="1">
              <a:defRPr/>
            </a:pPr>
            <a:endParaRPr lang="en-US" dirty="0"/>
          </a:p>
          <a:p>
            <a:pPr eaLnBrk="1" hangingPunct="1">
              <a:defRPr/>
            </a:pPr>
            <a:endParaRPr lang="en-US" dirty="0"/>
          </a:p>
          <a:p>
            <a:pPr marL="0" indent="0" eaLnBrk="1" hangingPunct="1">
              <a:buFont typeface="Wingdings" pitchFamily="2" charset="2"/>
              <a:buNone/>
              <a:defRPr/>
            </a:pPr>
            <a:endParaRPr lang="en-US" dirty="0"/>
          </a:p>
        </p:txBody>
      </p:sp>
      <p:sp>
        <p:nvSpPr>
          <p:cNvPr id="5" name="Slide Number Placeholder 4"/>
          <p:cNvSpPr>
            <a:spLocks noGrp="1"/>
          </p:cNvSpPr>
          <p:nvPr>
            <p:ph type="sldNum" sz="quarter" idx="12"/>
          </p:nvPr>
        </p:nvSpPr>
        <p:spPr/>
        <p:txBody>
          <a:bodyPr/>
          <a:lstStyle/>
          <a:p>
            <a:pPr>
              <a:defRPr/>
            </a:pPr>
            <a:fld id="{74F7B949-90A7-4E0A-A948-1EF3148D4783}" type="slidenum">
              <a:rPr lang="en-US"/>
              <a:pPr>
                <a:defRPr/>
              </a:pPr>
              <a:t>41</a:t>
            </a:fld>
            <a:endParaRPr lang="en-US" dirty="0"/>
          </a:p>
        </p:txBody>
      </p:sp>
      <p:sp>
        <p:nvSpPr>
          <p:cNvPr id="7" name="Content Placeholder 2"/>
          <p:cNvSpPr txBox="1">
            <a:spLocks/>
          </p:cNvSpPr>
          <p:nvPr/>
        </p:nvSpPr>
        <p:spPr bwMode="auto">
          <a:xfrm>
            <a:off x="815788" y="2209800"/>
            <a:ext cx="7772400" cy="3810000"/>
          </a:xfrm>
          <a:prstGeom prst="rect">
            <a:avLst/>
          </a:prstGeom>
          <a:noFill/>
          <a:ln>
            <a:noFill/>
          </a:ln>
        </p:spPr>
        <p:txBody>
          <a:bodyPr/>
          <a:lstStyle>
            <a:lvl1pPr marL="342900" indent="-342900" algn="l" rtl="0" eaLnBrk="0" fontAlgn="base" hangingPunct="0">
              <a:spcBef>
                <a:spcPct val="20000"/>
              </a:spcBef>
              <a:spcAft>
                <a:spcPct val="0"/>
              </a:spcAft>
              <a:buClr>
                <a:schemeClr val="tx1"/>
              </a:buClr>
              <a:buSzPct val="70000"/>
              <a:buFont typeface="Wingdings" pitchFamily="2" charset="2"/>
              <a:buChar char="Ø"/>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E80000"/>
              </a:buClr>
              <a:buFont typeface="Wingdings" pitchFamily="2" charset="2"/>
              <a:buChar char="§"/>
              <a:defRPr sz="2400">
                <a:solidFill>
                  <a:srgbClr val="000000"/>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2000">
                <a:solidFill>
                  <a:srgbClr val="000000"/>
                </a:solidFill>
                <a:latin typeface="+mn-lt"/>
              </a:defRPr>
            </a:lvl3pPr>
            <a:lvl4pPr marL="1600200" indent="-228600" algn="l" rtl="0" eaLnBrk="0" fontAlgn="base" hangingPunct="0">
              <a:spcBef>
                <a:spcPct val="20000"/>
              </a:spcBef>
              <a:spcAft>
                <a:spcPct val="0"/>
              </a:spcAft>
              <a:buClr>
                <a:schemeClr val="tx1"/>
              </a:buClr>
              <a:buSzPct val="100000"/>
              <a:buChar char="•"/>
              <a:defRPr>
                <a:solidFill>
                  <a:srgbClr val="000000"/>
                </a:solidFill>
                <a:latin typeface="+mn-lt"/>
              </a:defRPr>
            </a:lvl4pPr>
            <a:lvl5pPr marL="2057400" indent="-228600" algn="l" rtl="0" eaLnBrk="0" fontAlgn="base" hangingPunct="0">
              <a:spcBef>
                <a:spcPct val="20000"/>
              </a:spcBef>
              <a:spcAft>
                <a:spcPct val="0"/>
              </a:spcAft>
              <a:buClr>
                <a:schemeClr val="tx1"/>
              </a:buClr>
              <a:buSzPct val="100000"/>
              <a:buChar char="–"/>
              <a:defRPr sz="1600">
                <a:solidFill>
                  <a:srgbClr val="000000"/>
                </a:solidFill>
                <a:latin typeface="+mn-lt"/>
              </a:defRPr>
            </a:lvl5pPr>
            <a:lvl6pPr marL="2514600" indent="-228600" algn="l" rtl="0" fontAlgn="base">
              <a:spcBef>
                <a:spcPct val="20000"/>
              </a:spcBef>
              <a:spcAft>
                <a:spcPct val="0"/>
              </a:spcAft>
              <a:buClr>
                <a:schemeClr val="tx1"/>
              </a:buClr>
              <a:buSzPct val="100000"/>
              <a:buChar char="–"/>
              <a:defRPr sz="1600">
                <a:solidFill>
                  <a:srgbClr val="000000"/>
                </a:solidFill>
                <a:latin typeface="+mn-lt"/>
              </a:defRPr>
            </a:lvl6pPr>
            <a:lvl7pPr marL="2971800" indent="-228600" algn="l" rtl="0" fontAlgn="base">
              <a:spcBef>
                <a:spcPct val="20000"/>
              </a:spcBef>
              <a:spcAft>
                <a:spcPct val="0"/>
              </a:spcAft>
              <a:buClr>
                <a:schemeClr val="tx1"/>
              </a:buClr>
              <a:buSzPct val="100000"/>
              <a:buChar char="–"/>
              <a:defRPr sz="1600">
                <a:solidFill>
                  <a:srgbClr val="000000"/>
                </a:solidFill>
                <a:latin typeface="+mn-lt"/>
              </a:defRPr>
            </a:lvl7pPr>
            <a:lvl8pPr marL="3429000" indent="-228600" algn="l" rtl="0" fontAlgn="base">
              <a:spcBef>
                <a:spcPct val="20000"/>
              </a:spcBef>
              <a:spcAft>
                <a:spcPct val="0"/>
              </a:spcAft>
              <a:buClr>
                <a:schemeClr val="tx1"/>
              </a:buClr>
              <a:buSzPct val="100000"/>
              <a:buChar char="–"/>
              <a:defRPr sz="1600">
                <a:solidFill>
                  <a:srgbClr val="000000"/>
                </a:solidFill>
                <a:latin typeface="+mn-lt"/>
              </a:defRPr>
            </a:lvl8pPr>
            <a:lvl9pPr marL="3886200" indent="-228600" algn="l" rtl="0" fontAlgn="base">
              <a:spcBef>
                <a:spcPct val="20000"/>
              </a:spcBef>
              <a:spcAft>
                <a:spcPct val="0"/>
              </a:spcAft>
              <a:buClr>
                <a:schemeClr val="tx1"/>
              </a:buClr>
              <a:buSzPct val="100000"/>
              <a:buChar char="–"/>
              <a:defRPr sz="1600">
                <a:solidFill>
                  <a:srgbClr val="000000"/>
                </a:solidFill>
                <a:latin typeface="+mn-lt"/>
              </a:defRPr>
            </a:lvl9pPr>
          </a:lstStyle>
          <a:p>
            <a:pPr eaLnBrk="1" hangingPunct="1">
              <a:defRPr/>
            </a:pPr>
            <a:r>
              <a:rPr lang="en-US" b="0" i="0" kern="0" dirty="0"/>
              <a:t>Customer (Revenue) contract module closed for FY 21 (revenue recognition for FY21 will NOT occur after this date – CN Journals)!</a:t>
            </a:r>
          </a:p>
          <a:p>
            <a:pPr eaLnBrk="1" hangingPunct="1">
              <a:defRPr/>
            </a:pPr>
            <a:r>
              <a:rPr lang="en-US" b="0" i="0" kern="0" dirty="0"/>
              <a:t>Remember Revenue recognition occurs in period 12 for reallocations of expenditures recorded in the adjusting periods.</a:t>
            </a:r>
          </a:p>
          <a:p>
            <a:pPr marL="342900" lvl="1" indent="-342900" eaLnBrk="1" hangingPunct="1">
              <a:buClr>
                <a:schemeClr val="tx1"/>
              </a:buClr>
              <a:buSzPct val="70000"/>
              <a:buFont typeface="Wingdings" pitchFamily="2" charset="2"/>
              <a:buChar char="Ø"/>
              <a:defRPr/>
            </a:pPr>
            <a:r>
              <a:rPr lang="en-US" dirty="0"/>
              <a:t>Project expenditures coming through Cost Allocation Period 991 along with Indirect Cost will be in the next state year.</a:t>
            </a:r>
          </a:p>
          <a:p>
            <a:pPr eaLnBrk="1" hangingPunct="1">
              <a:defRPr/>
            </a:pPr>
            <a:endParaRPr lang="en-US" b="0" i="0" kern="0" dirty="0"/>
          </a:p>
          <a:p>
            <a:pPr eaLnBrk="1" hangingPunct="1">
              <a:buFont typeface="Wingdings" pitchFamily="2" charset="2"/>
              <a:buNone/>
              <a:defRPr/>
            </a:pPr>
            <a:r>
              <a:rPr lang="en-US" b="0" i="0" kern="0" dirty="0"/>
              <a:t>	</a:t>
            </a:r>
          </a:p>
          <a:p>
            <a:pPr eaLnBrk="1" hangingPunct="1">
              <a:buFont typeface="Wingdings" pitchFamily="2" charset="2"/>
              <a:buNone/>
              <a:defRPr/>
            </a:pPr>
            <a:endParaRPr lang="en-US" b="0" i="0" kern="0" dirty="0"/>
          </a:p>
          <a:p>
            <a:pPr eaLnBrk="1" hangingPunct="1">
              <a:defRPr/>
            </a:pPr>
            <a:endParaRPr lang="en-US" b="0" i="0" kern="0" dirty="0"/>
          </a:p>
          <a:p>
            <a:pPr eaLnBrk="1" hangingPunct="1">
              <a:buFont typeface="Wingdings" pitchFamily="2" charset="2"/>
              <a:buNone/>
              <a:defRPr/>
            </a:pPr>
            <a:endParaRPr lang="en-US" b="0" i="0" kern="0" dirty="0"/>
          </a:p>
          <a:p>
            <a:pPr eaLnBrk="1" hangingPunct="1">
              <a:defRPr/>
            </a:pPr>
            <a:endParaRPr lang="en-US" b="0" i="0" kern="0" dirty="0"/>
          </a:p>
          <a:p>
            <a:pPr eaLnBrk="1" hangingPunct="1">
              <a:defRPr/>
            </a:pPr>
            <a:endParaRPr lang="en-US" b="0" i="0" kern="0" dirty="0"/>
          </a:p>
          <a:p>
            <a:pPr eaLnBrk="1" hangingPunct="1">
              <a:buFont typeface="Wingdings" pitchFamily="2" charset="2"/>
              <a:buNone/>
              <a:defRPr/>
            </a:pPr>
            <a:endParaRPr lang="en-US" b="0" i="0" kern="0" dirty="0"/>
          </a:p>
          <a:p>
            <a:pPr eaLnBrk="1" hangingPunct="1">
              <a:buFont typeface="Wingdings" pitchFamily="2" charset="2"/>
              <a:buNone/>
              <a:defRPr/>
            </a:pPr>
            <a:r>
              <a:rPr lang="en-US" b="0" i="0" kern="0" dirty="0"/>
              <a:t> </a:t>
            </a:r>
          </a:p>
          <a:p>
            <a:pPr eaLnBrk="1" hangingPunct="1">
              <a:buFont typeface="Wingdings" pitchFamily="2" charset="2"/>
              <a:buNone/>
              <a:defRPr/>
            </a:pPr>
            <a:endParaRPr lang="en-US" b="0" i="0" kern="0" dirty="0"/>
          </a:p>
          <a:p>
            <a:pPr eaLnBrk="1" hangingPunct="1">
              <a:defRPr/>
            </a:pPr>
            <a:endParaRPr lang="en-US" b="0" i="0" kern="0" dirty="0"/>
          </a:p>
          <a:p>
            <a:pPr eaLnBrk="1" hangingPunct="1">
              <a:defRPr/>
            </a:pPr>
            <a:endParaRPr lang="en-US" b="0" i="0" kern="0" dirty="0"/>
          </a:p>
          <a:p>
            <a:pPr eaLnBrk="1" hangingPunct="1">
              <a:defRPr/>
            </a:pPr>
            <a:endParaRPr lang="en-US" b="0" i="0" kern="0" dirty="0"/>
          </a:p>
          <a:p>
            <a:pPr marL="0" indent="0" eaLnBrk="1" hangingPunct="1">
              <a:buFont typeface="Wingdings" pitchFamily="2" charset="2"/>
              <a:buNone/>
              <a:defRPr/>
            </a:pPr>
            <a:endParaRPr lang="en-US" b="0" i="0" kern="0"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Tree>
  </p:cSld>
  <p:clrMapOvr>
    <a:masterClrMapping/>
  </p:clrMapOvr>
  <p:transition spd="med">
    <p:zoom dir="in"/>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2362200"/>
          </a:xfrm>
        </p:spPr>
        <p:txBody>
          <a:bodyPr/>
          <a:lstStyle/>
          <a:p>
            <a:pPr eaLnBrk="1" hangingPunct="1">
              <a:defRPr/>
            </a:pPr>
            <a:r>
              <a:rPr lang="en-US" sz="3200" dirty="0"/>
              <a:t>August 10th</a:t>
            </a:r>
            <a:br>
              <a:rPr lang="en-US" sz="3200" dirty="0"/>
            </a:br>
            <a:r>
              <a:rPr lang="en-US" sz="3200" dirty="0"/>
              <a:t>Billing for State FY2021 Stops</a:t>
            </a:r>
          </a:p>
        </p:txBody>
      </p:sp>
      <p:sp>
        <p:nvSpPr>
          <p:cNvPr id="80899" name="Content Placeholder 2"/>
          <p:cNvSpPr>
            <a:spLocks noGrp="1"/>
          </p:cNvSpPr>
          <p:nvPr>
            <p:ph idx="1"/>
          </p:nvPr>
        </p:nvSpPr>
        <p:spPr>
          <a:xfrm>
            <a:off x="685800" y="2895600"/>
            <a:ext cx="7772400" cy="3352800"/>
          </a:xfrm>
        </p:spPr>
        <p:txBody>
          <a:bodyPr/>
          <a:lstStyle/>
          <a:p>
            <a:pPr eaLnBrk="1" hangingPunct="1">
              <a:buFont typeface="Wingdings" pitchFamily="2" charset="2"/>
              <a:buNone/>
              <a:defRPr/>
            </a:pPr>
            <a:endParaRPr lang="en-US" dirty="0"/>
          </a:p>
          <a:p>
            <a:pPr eaLnBrk="1" hangingPunct="1">
              <a:defRPr/>
            </a:pPr>
            <a:r>
              <a:rPr lang="en-US" dirty="0"/>
              <a:t>Last day for temporary bills on TN_GR03 with separate 2021 State Year accounting dates to occur!</a:t>
            </a:r>
          </a:p>
          <a:p>
            <a:pPr eaLnBrk="1" hangingPunct="1">
              <a:buFont typeface="Wingdings" pitchFamily="2" charset="2"/>
              <a:buNone/>
              <a:defRPr/>
            </a:pPr>
            <a:endParaRPr lang="en-US" dirty="0"/>
          </a:p>
          <a:p>
            <a:pPr eaLnBrk="1" hangingPunct="1">
              <a:defRPr/>
            </a:pPr>
            <a:endParaRPr lang="en-US" dirty="0"/>
          </a:p>
          <a:p>
            <a:pPr eaLnBrk="1" hangingPunct="1">
              <a:defRPr/>
            </a:pPr>
            <a:endParaRPr lang="en-US" dirty="0"/>
          </a:p>
          <a:p>
            <a:pPr eaLnBrk="1" hangingPunct="1">
              <a:buFont typeface="Wingdings" pitchFamily="2" charset="2"/>
              <a:buNone/>
              <a:defRPr/>
            </a:pPr>
            <a:endParaRPr lang="en-US" dirty="0"/>
          </a:p>
          <a:p>
            <a:pPr eaLnBrk="1" hangingPunct="1">
              <a:buFont typeface="Wingdings" pitchFamily="2" charset="2"/>
              <a:buNone/>
              <a:defRPr/>
            </a:pPr>
            <a:r>
              <a:rPr lang="en-US" dirty="0"/>
              <a:t> </a:t>
            </a:r>
          </a:p>
          <a:p>
            <a:pPr eaLnBrk="1" hangingPunct="1">
              <a:buFont typeface="Wingdings" pitchFamily="2" charset="2"/>
              <a:buNone/>
              <a:defRPr/>
            </a:pPr>
            <a:endParaRPr lang="en-US" dirty="0"/>
          </a:p>
          <a:p>
            <a:pPr eaLnBrk="1" hangingPunct="1">
              <a:defRPr/>
            </a:pPr>
            <a:endParaRPr lang="en-US" dirty="0"/>
          </a:p>
          <a:p>
            <a:pPr eaLnBrk="1" hangingPunct="1">
              <a:defRPr/>
            </a:pPr>
            <a:endParaRPr lang="en-US" dirty="0"/>
          </a:p>
          <a:p>
            <a:pPr eaLnBrk="1" hangingPunct="1">
              <a:defRPr/>
            </a:pPr>
            <a:endParaRPr lang="en-US" dirty="0"/>
          </a:p>
          <a:p>
            <a:pPr marL="0" indent="0" eaLnBrk="1" hangingPunct="1">
              <a:buFont typeface="Wingdings" pitchFamily="2" charset="2"/>
              <a:buNone/>
              <a:defRPr/>
            </a:pPr>
            <a:endParaRPr lang="en-US" dirty="0"/>
          </a:p>
        </p:txBody>
      </p:sp>
      <p:sp>
        <p:nvSpPr>
          <p:cNvPr id="5" name="Slide Number Placeholder 4"/>
          <p:cNvSpPr>
            <a:spLocks noGrp="1"/>
          </p:cNvSpPr>
          <p:nvPr>
            <p:ph type="sldNum" sz="quarter" idx="12"/>
          </p:nvPr>
        </p:nvSpPr>
        <p:spPr/>
        <p:txBody>
          <a:bodyPr/>
          <a:lstStyle/>
          <a:p>
            <a:pPr>
              <a:defRPr/>
            </a:pPr>
            <a:fld id="{607DEC28-C7C8-44C0-BE44-3AAB33767958}" type="slidenum">
              <a:rPr lang="en-US"/>
              <a:pPr>
                <a:defRPr/>
              </a:pPr>
              <a:t>42</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Tree>
  </p:cSld>
  <p:clrMapOvr>
    <a:masterClrMapping/>
  </p:clrMapOvr>
  <p:transition spd="med">
    <p:zoom dir="in"/>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1600200"/>
          </a:xfrm>
        </p:spPr>
        <p:txBody>
          <a:bodyPr/>
          <a:lstStyle/>
          <a:p>
            <a:pPr eaLnBrk="1" hangingPunct="1">
              <a:defRPr/>
            </a:pPr>
            <a:r>
              <a:rPr lang="en-US" sz="3200" dirty="0"/>
              <a:t>Evaluate 2021 Journals </a:t>
            </a:r>
          </a:p>
        </p:txBody>
      </p:sp>
      <p:sp>
        <p:nvSpPr>
          <p:cNvPr id="80899" name="Content Placeholder 2"/>
          <p:cNvSpPr>
            <a:spLocks noGrp="1"/>
          </p:cNvSpPr>
          <p:nvPr>
            <p:ph idx="1"/>
          </p:nvPr>
        </p:nvSpPr>
        <p:spPr>
          <a:xfrm>
            <a:off x="457200" y="2438400"/>
            <a:ext cx="8305800" cy="3810000"/>
          </a:xfrm>
        </p:spPr>
        <p:txBody>
          <a:bodyPr/>
          <a:lstStyle/>
          <a:p>
            <a:pPr eaLnBrk="1" hangingPunct="1">
              <a:defRPr/>
            </a:pPr>
            <a:r>
              <a:rPr lang="en-US" dirty="0"/>
              <a:t>Run query </a:t>
            </a:r>
            <a:r>
              <a:rPr lang="en-US" b="1" dirty="0"/>
              <a:t>TN_GR20A_JRNLS_NOT_POST_GR</a:t>
            </a:r>
          </a:p>
          <a:p>
            <a:pPr marL="0" indent="0" eaLnBrk="1" hangingPunct="1">
              <a:buNone/>
              <a:defRPr/>
            </a:pPr>
            <a:endParaRPr lang="en-US" dirty="0"/>
          </a:p>
          <a:p>
            <a:pPr eaLnBrk="1" hangingPunct="1">
              <a:defRPr/>
            </a:pPr>
            <a:r>
              <a:rPr lang="en-US" dirty="0"/>
              <a:t>Evaluate miscellaneous JV/EX/AG journals which were NOT approved for FY21 transactions affecting projects/grants and delete the journals not approved.</a:t>
            </a:r>
          </a:p>
          <a:p>
            <a:pPr eaLnBrk="1" hangingPunct="1">
              <a:defRPr/>
            </a:pPr>
            <a:r>
              <a:rPr lang="en-US" dirty="0"/>
              <a:t>Exception – if material to agency/business unit’s closing</a:t>
            </a:r>
          </a:p>
          <a:p>
            <a:pPr marL="0" indent="0" eaLnBrk="1" hangingPunct="1">
              <a:buNone/>
              <a:defRPr/>
            </a:pPr>
            <a:endParaRPr lang="en-US" dirty="0"/>
          </a:p>
          <a:p>
            <a:pPr marL="0" indent="0" eaLnBrk="1" hangingPunct="1">
              <a:buNone/>
              <a:defRPr/>
            </a:pPr>
            <a:endParaRPr lang="en-US" dirty="0"/>
          </a:p>
          <a:p>
            <a:pPr eaLnBrk="1" hangingPunct="1">
              <a:buFont typeface="Wingdings" pitchFamily="2" charset="2"/>
              <a:buNone/>
              <a:defRPr/>
            </a:pPr>
            <a:endParaRPr lang="en-US" dirty="0"/>
          </a:p>
          <a:p>
            <a:pPr eaLnBrk="1" hangingPunct="1">
              <a:defRPr/>
            </a:pPr>
            <a:endParaRPr lang="en-US" dirty="0"/>
          </a:p>
          <a:p>
            <a:pPr eaLnBrk="1" hangingPunct="1">
              <a:defRPr/>
            </a:pPr>
            <a:endParaRPr lang="en-US" dirty="0"/>
          </a:p>
          <a:p>
            <a:pPr eaLnBrk="1" hangingPunct="1">
              <a:buFont typeface="Wingdings" pitchFamily="2" charset="2"/>
              <a:buNone/>
              <a:defRPr/>
            </a:pPr>
            <a:endParaRPr lang="en-US" dirty="0"/>
          </a:p>
          <a:p>
            <a:pPr eaLnBrk="1" hangingPunct="1">
              <a:buFont typeface="Wingdings" pitchFamily="2" charset="2"/>
              <a:buNone/>
              <a:defRPr/>
            </a:pPr>
            <a:r>
              <a:rPr lang="en-US" dirty="0"/>
              <a:t> </a:t>
            </a:r>
          </a:p>
          <a:p>
            <a:pPr eaLnBrk="1" hangingPunct="1">
              <a:buFont typeface="Wingdings" pitchFamily="2" charset="2"/>
              <a:buNone/>
              <a:defRPr/>
            </a:pPr>
            <a:endParaRPr lang="en-US" dirty="0"/>
          </a:p>
          <a:p>
            <a:pPr eaLnBrk="1" hangingPunct="1">
              <a:defRPr/>
            </a:pPr>
            <a:endParaRPr lang="en-US" dirty="0"/>
          </a:p>
          <a:p>
            <a:pPr eaLnBrk="1" hangingPunct="1">
              <a:defRPr/>
            </a:pPr>
            <a:endParaRPr lang="en-US" dirty="0"/>
          </a:p>
          <a:p>
            <a:pPr eaLnBrk="1" hangingPunct="1">
              <a:defRPr/>
            </a:pPr>
            <a:endParaRPr lang="en-US" dirty="0"/>
          </a:p>
          <a:p>
            <a:pPr marL="0" indent="0" eaLnBrk="1" hangingPunct="1">
              <a:buFont typeface="Wingdings" pitchFamily="2" charset="2"/>
              <a:buNone/>
              <a:defRPr/>
            </a:pPr>
            <a:endParaRPr lang="en-US" dirty="0"/>
          </a:p>
        </p:txBody>
      </p:sp>
      <p:sp>
        <p:nvSpPr>
          <p:cNvPr id="5" name="Slide Number Placeholder 4"/>
          <p:cNvSpPr>
            <a:spLocks noGrp="1"/>
          </p:cNvSpPr>
          <p:nvPr>
            <p:ph type="sldNum" sz="quarter" idx="12"/>
          </p:nvPr>
        </p:nvSpPr>
        <p:spPr/>
        <p:txBody>
          <a:bodyPr/>
          <a:lstStyle/>
          <a:p>
            <a:pPr>
              <a:defRPr/>
            </a:pPr>
            <a:fld id="{8081E659-B650-4349-9DA2-2CB6E372E9C3}" type="slidenum">
              <a:rPr lang="en-US"/>
              <a:pPr>
                <a:defRPr/>
              </a:pPr>
              <a:t>43</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Tree>
  </p:cSld>
  <p:clrMapOvr>
    <a:masterClrMapping/>
  </p:clrMapOvr>
  <p:transition spd="med">
    <p:zoom dir="in"/>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2133600"/>
          </a:xfrm>
        </p:spPr>
        <p:txBody>
          <a:bodyPr/>
          <a:lstStyle/>
          <a:p>
            <a:pPr eaLnBrk="1" hangingPunct="1">
              <a:defRPr/>
            </a:pPr>
            <a:r>
              <a:rPr lang="en-US" sz="2800" dirty="0"/>
              <a:t> When all “zero dollar” invoices are processed, create a “no project” journal to adjust for Utilization  (reduction of Deferred/Advanced of “zero dollar” billings for FY21 with billed dates in FY22)</a:t>
            </a:r>
          </a:p>
        </p:txBody>
      </p:sp>
      <p:sp>
        <p:nvSpPr>
          <p:cNvPr id="80899" name="Content Placeholder 2"/>
          <p:cNvSpPr>
            <a:spLocks noGrp="1"/>
          </p:cNvSpPr>
          <p:nvPr>
            <p:ph idx="1"/>
          </p:nvPr>
        </p:nvSpPr>
        <p:spPr>
          <a:xfrm>
            <a:off x="685800" y="5029200"/>
            <a:ext cx="7772400" cy="1219200"/>
          </a:xfrm>
        </p:spPr>
        <p:txBody>
          <a:bodyPr/>
          <a:lstStyle/>
          <a:p>
            <a:pPr eaLnBrk="1" hangingPunct="1">
              <a:buFont typeface="Wingdings" pitchFamily="2" charset="2"/>
              <a:buNone/>
              <a:defRPr/>
            </a:pPr>
            <a:endParaRPr lang="en-US" dirty="0"/>
          </a:p>
          <a:p>
            <a:pPr eaLnBrk="1" hangingPunct="1">
              <a:defRPr/>
            </a:pPr>
            <a:endParaRPr lang="en-US" dirty="0"/>
          </a:p>
          <a:p>
            <a:pPr eaLnBrk="1" hangingPunct="1">
              <a:defRPr/>
            </a:pPr>
            <a:endParaRPr lang="en-US" dirty="0"/>
          </a:p>
          <a:p>
            <a:pPr eaLnBrk="1" hangingPunct="1">
              <a:buFont typeface="Wingdings" pitchFamily="2" charset="2"/>
              <a:buNone/>
              <a:defRPr/>
            </a:pPr>
            <a:endParaRPr lang="en-US" dirty="0"/>
          </a:p>
          <a:p>
            <a:pPr eaLnBrk="1" hangingPunct="1">
              <a:buFont typeface="Wingdings" pitchFamily="2" charset="2"/>
              <a:buNone/>
              <a:defRPr/>
            </a:pPr>
            <a:r>
              <a:rPr lang="en-US" dirty="0"/>
              <a:t> </a:t>
            </a:r>
          </a:p>
          <a:p>
            <a:pPr eaLnBrk="1" hangingPunct="1">
              <a:buFont typeface="Wingdings" pitchFamily="2" charset="2"/>
              <a:buNone/>
              <a:defRPr/>
            </a:pPr>
            <a:endParaRPr lang="en-US" dirty="0"/>
          </a:p>
          <a:p>
            <a:pPr eaLnBrk="1" hangingPunct="1">
              <a:defRPr/>
            </a:pPr>
            <a:endParaRPr lang="en-US" dirty="0"/>
          </a:p>
          <a:p>
            <a:pPr eaLnBrk="1" hangingPunct="1">
              <a:defRPr/>
            </a:pPr>
            <a:endParaRPr lang="en-US" dirty="0"/>
          </a:p>
          <a:p>
            <a:pPr eaLnBrk="1" hangingPunct="1">
              <a:defRPr/>
            </a:pPr>
            <a:endParaRPr lang="en-US" dirty="0"/>
          </a:p>
          <a:p>
            <a:pPr marL="0" indent="0" eaLnBrk="1" hangingPunct="1">
              <a:buFont typeface="Wingdings" pitchFamily="2" charset="2"/>
              <a:buNone/>
              <a:defRPr/>
            </a:pPr>
            <a:endParaRPr lang="en-US" dirty="0"/>
          </a:p>
        </p:txBody>
      </p:sp>
      <p:sp>
        <p:nvSpPr>
          <p:cNvPr id="5" name="Slide Number Placeholder 4"/>
          <p:cNvSpPr>
            <a:spLocks noGrp="1"/>
          </p:cNvSpPr>
          <p:nvPr>
            <p:ph type="sldNum" sz="quarter" idx="12"/>
          </p:nvPr>
        </p:nvSpPr>
        <p:spPr/>
        <p:txBody>
          <a:bodyPr/>
          <a:lstStyle/>
          <a:p>
            <a:pPr>
              <a:defRPr/>
            </a:pPr>
            <a:fld id="{C1F6EC9A-3074-4BAE-9471-7EAEF639EB72}" type="slidenum">
              <a:rPr lang="en-US"/>
              <a:pPr>
                <a:defRPr/>
              </a:pPr>
              <a:t>44</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
        <p:nvSpPr>
          <p:cNvPr id="8" name="Content Placeholder 2"/>
          <p:cNvSpPr txBox="1">
            <a:spLocks/>
          </p:cNvSpPr>
          <p:nvPr/>
        </p:nvSpPr>
        <p:spPr bwMode="auto">
          <a:xfrm>
            <a:off x="685800" y="2895600"/>
            <a:ext cx="777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0000"/>
              <a:buFont typeface="Wingdings" pitchFamily="2" charset="2"/>
              <a:buChar char="Ø"/>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E80000"/>
              </a:buClr>
              <a:buFont typeface="Wingdings" pitchFamily="2" charset="2"/>
              <a:buChar char="§"/>
              <a:defRPr sz="2400">
                <a:solidFill>
                  <a:srgbClr val="000000"/>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2000">
                <a:solidFill>
                  <a:srgbClr val="000000"/>
                </a:solidFill>
                <a:latin typeface="+mn-lt"/>
              </a:defRPr>
            </a:lvl3pPr>
            <a:lvl4pPr marL="1600200" indent="-228600" algn="l" rtl="0" eaLnBrk="0" fontAlgn="base" hangingPunct="0">
              <a:spcBef>
                <a:spcPct val="20000"/>
              </a:spcBef>
              <a:spcAft>
                <a:spcPct val="0"/>
              </a:spcAft>
              <a:buClr>
                <a:schemeClr val="tx1"/>
              </a:buClr>
              <a:buSzPct val="100000"/>
              <a:buChar char="•"/>
              <a:defRPr>
                <a:solidFill>
                  <a:srgbClr val="000000"/>
                </a:solidFill>
                <a:latin typeface="+mn-lt"/>
              </a:defRPr>
            </a:lvl4pPr>
            <a:lvl5pPr marL="2057400" indent="-228600" algn="l" rtl="0" eaLnBrk="0" fontAlgn="base" hangingPunct="0">
              <a:spcBef>
                <a:spcPct val="20000"/>
              </a:spcBef>
              <a:spcAft>
                <a:spcPct val="0"/>
              </a:spcAft>
              <a:buClr>
                <a:schemeClr val="tx1"/>
              </a:buClr>
              <a:buSzPct val="100000"/>
              <a:buChar char="–"/>
              <a:defRPr sz="1600">
                <a:solidFill>
                  <a:srgbClr val="000000"/>
                </a:solidFill>
                <a:latin typeface="+mn-lt"/>
              </a:defRPr>
            </a:lvl5pPr>
            <a:lvl6pPr marL="2514600" indent="-228600" algn="l" rtl="0" fontAlgn="base">
              <a:spcBef>
                <a:spcPct val="20000"/>
              </a:spcBef>
              <a:spcAft>
                <a:spcPct val="0"/>
              </a:spcAft>
              <a:buClr>
                <a:schemeClr val="tx1"/>
              </a:buClr>
              <a:buSzPct val="100000"/>
              <a:buChar char="–"/>
              <a:defRPr sz="1600">
                <a:solidFill>
                  <a:srgbClr val="000000"/>
                </a:solidFill>
                <a:latin typeface="+mn-lt"/>
              </a:defRPr>
            </a:lvl6pPr>
            <a:lvl7pPr marL="2971800" indent="-228600" algn="l" rtl="0" fontAlgn="base">
              <a:spcBef>
                <a:spcPct val="20000"/>
              </a:spcBef>
              <a:spcAft>
                <a:spcPct val="0"/>
              </a:spcAft>
              <a:buClr>
                <a:schemeClr val="tx1"/>
              </a:buClr>
              <a:buSzPct val="100000"/>
              <a:buChar char="–"/>
              <a:defRPr sz="1600">
                <a:solidFill>
                  <a:srgbClr val="000000"/>
                </a:solidFill>
                <a:latin typeface="+mn-lt"/>
              </a:defRPr>
            </a:lvl7pPr>
            <a:lvl8pPr marL="3429000" indent="-228600" algn="l" rtl="0" fontAlgn="base">
              <a:spcBef>
                <a:spcPct val="20000"/>
              </a:spcBef>
              <a:spcAft>
                <a:spcPct val="0"/>
              </a:spcAft>
              <a:buClr>
                <a:schemeClr val="tx1"/>
              </a:buClr>
              <a:buSzPct val="100000"/>
              <a:buChar char="–"/>
              <a:defRPr sz="1600">
                <a:solidFill>
                  <a:srgbClr val="000000"/>
                </a:solidFill>
                <a:latin typeface="+mn-lt"/>
              </a:defRPr>
            </a:lvl8pPr>
            <a:lvl9pPr marL="3886200" indent="-228600" algn="l" rtl="0" fontAlgn="base">
              <a:spcBef>
                <a:spcPct val="20000"/>
              </a:spcBef>
              <a:spcAft>
                <a:spcPct val="0"/>
              </a:spcAft>
              <a:buClr>
                <a:schemeClr val="tx1"/>
              </a:buClr>
              <a:buSzPct val="100000"/>
              <a:buChar char="–"/>
              <a:defRPr sz="1600">
                <a:solidFill>
                  <a:srgbClr val="000000"/>
                </a:solidFill>
                <a:latin typeface="+mn-lt"/>
              </a:defRPr>
            </a:lvl9pPr>
          </a:lstStyle>
          <a:p>
            <a:pPr eaLnBrk="1" hangingPunct="1">
              <a:defRPr/>
            </a:pPr>
            <a:r>
              <a:rPr lang="en-US" b="0" i="0" kern="0" dirty="0"/>
              <a:t>Run query </a:t>
            </a:r>
            <a:r>
              <a:rPr lang="en-US" i="0" kern="0" dirty="0"/>
              <a:t>TN_GR_A06_UTL_IN_NEXT_FY</a:t>
            </a:r>
          </a:p>
          <a:p>
            <a:pPr eaLnBrk="1" hangingPunct="1">
              <a:defRPr/>
            </a:pPr>
            <a:r>
              <a:rPr lang="en-US" b="0" i="0" kern="0" dirty="0"/>
              <a:t>Create and process Journal to correct the Unbilled AR  and the Deferred/Advanced account balances </a:t>
            </a:r>
          </a:p>
          <a:p>
            <a:pPr eaLnBrk="1" hangingPunct="1">
              <a:buFont typeface="Wingdings" pitchFamily="2" charset="2"/>
              <a:buNone/>
              <a:defRPr/>
            </a:pPr>
            <a:endParaRPr lang="en-US" b="0" i="0" kern="0" dirty="0"/>
          </a:p>
          <a:p>
            <a:pPr eaLnBrk="1" hangingPunct="1">
              <a:defRPr/>
            </a:pPr>
            <a:endParaRPr lang="en-US" b="0" i="0" kern="0" dirty="0"/>
          </a:p>
          <a:p>
            <a:pPr eaLnBrk="1" hangingPunct="1">
              <a:defRPr/>
            </a:pPr>
            <a:endParaRPr lang="en-US" b="0" i="0" kern="0" dirty="0"/>
          </a:p>
          <a:p>
            <a:pPr eaLnBrk="1" hangingPunct="1">
              <a:defRPr/>
            </a:pPr>
            <a:endParaRPr lang="en-US" b="0" i="0" kern="0" dirty="0"/>
          </a:p>
          <a:p>
            <a:pPr marL="0" indent="0" eaLnBrk="1" hangingPunct="1">
              <a:buFont typeface="Wingdings" pitchFamily="2" charset="2"/>
              <a:buNone/>
              <a:defRPr/>
            </a:pPr>
            <a:endParaRPr lang="en-US" b="0" i="0" kern="0" dirty="0"/>
          </a:p>
        </p:txBody>
      </p:sp>
      <p:pic>
        <p:nvPicPr>
          <p:cNvPr id="11" name="Picture 10"/>
          <p:cNvPicPr/>
          <p:nvPr/>
        </p:nvPicPr>
        <p:blipFill>
          <a:blip r:embed="rId2"/>
          <a:stretch>
            <a:fillRect/>
          </a:stretch>
        </p:blipFill>
        <p:spPr>
          <a:xfrm>
            <a:off x="762000" y="4543313"/>
            <a:ext cx="7239000" cy="1524000"/>
          </a:xfrm>
          <a:prstGeom prst="rect">
            <a:avLst/>
          </a:prstGeom>
        </p:spPr>
      </p:pic>
    </p:spTree>
    <p:extLst>
      <p:ext uri="{BB962C8B-B14F-4D97-AF65-F5344CB8AC3E}">
        <p14:creationId xmlns:p14="http://schemas.microsoft.com/office/powerpoint/2010/main" val="521375375"/>
      </p:ext>
    </p:extLst>
  </p:cSld>
  <p:clrMapOvr>
    <a:masterClrMapping/>
  </p:clrMapOvr>
  <p:transition spd="med">
    <p:zoom dir="in"/>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315200" cy="838200"/>
          </a:xfrm>
        </p:spPr>
        <p:txBody>
          <a:bodyPr/>
          <a:lstStyle/>
          <a:p>
            <a:pPr eaLnBrk="1" hangingPunct="1">
              <a:defRPr/>
            </a:pPr>
            <a:r>
              <a:rPr lang="en-US" dirty="0"/>
              <a:t>Project Errors on Speedcharts !</a:t>
            </a:r>
          </a:p>
        </p:txBody>
      </p:sp>
      <p:sp>
        <p:nvSpPr>
          <p:cNvPr id="134147" name="Content Placeholder 2"/>
          <p:cNvSpPr>
            <a:spLocks noGrp="1"/>
          </p:cNvSpPr>
          <p:nvPr>
            <p:ph idx="1"/>
          </p:nvPr>
        </p:nvSpPr>
        <p:spPr>
          <a:xfrm>
            <a:off x="457200" y="1828800"/>
            <a:ext cx="8382000" cy="4419600"/>
          </a:xfrm>
        </p:spPr>
        <p:txBody>
          <a:bodyPr/>
          <a:lstStyle/>
          <a:p>
            <a:r>
              <a:rPr lang="en-US" dirty="0"/>
              <a:t>Query </a:t>
            </a:r>
            <a:r>
              <a:rPr lang="en-US" b="1" dirty="0"/>
              <a:t>TN_GL60PE_SPDCHRTS_PRJ_ERRORS</a:t>
            </a:r>
            <a:r>
              <a:rPr lang="en-US" dirty="0"/>
              <a:t> is a query that an agency can use on a regular basis (at least monthly) to identify SpeedCharts/Task Profiles that contain a Project ID that may no longer be valid due to the following situations:</a:t>
            </a:r>
          </a:p>
          <a:p>
            <a:pPr marL="0" indent="0">
              <a:buNone/>
            </a:pPr>
            <a:endParaRPr lang="en-US" sz="2000" dirty="0"/>
          </a:p>
          <a:p>
            <a:pPr lvl="1"/>
            <a:r>
              <a:rPr lang="en-US" dirty="0"/>
              <a:t> The Project Budget end date in Commitment Control is in the past</a:t>
            </a:r>
          </a:p>
          <a:p>
            <a:pPr lvl="1"/>
            <a:r>
              <a:rPr lang="en-US" dirty="0"/>
              <a:t>The Project ID is used in a Task Profile but does not have a budget for salaries and benefits</a:t>
            </a:r>
          </a:p>
          <a:p>
            <a:pPr marL="0" indent="0" eaLnBrk="1" hangingPunct="1">
              <a:buNone/>
            </a:pPr>
            <a:endParaRPr lang="en-US" dirty="0"/>
          </a:p>
          <a:p>
            <a:pPr eaLnBrk="1" hangingPunct="1"/>
            <a:endParaRPr lang="en-US" dirty="0"/>
          </a:p>
        </p:txBody>
      </p:sp>
      <p:sp>
        <p:nvSpPr>
          <p:cNvPr id="5" name="Slide Number Placeholder 4"/>
          <p:cNvSpPr>
            <a:spLocks noGrp="1"/>
          </p:cNvSpPr>
          <p:nvPr>
            <p:ph type="sldNum" sz="quarter" idx="12"/>
          </p:nvPr>
        </p:nvSpPr>
        <p:spPr/>
        <p:txBody>
          <a:bodyPr/>
          <a:lstStyle/>
          <a:p>
            <a:pPr>
              <a:defRPr/>
            </a:pPr>
            <a:fld id="{9A118737-9512-4E19-B281-1865E59F26CA}" type="slidenum">
              <a:rPr lang="en-US"/>
              <a:pPr>
                <a:defRPr/>
              </a:pPr>
              <a:t>45</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Tree>
    <p:extLst>
      <p:ext uri="{BB962C8B-B14F-4D97-AF65-F5344CB8AC3E}">
        <p14:creationId xmlns:p14="http://schemas.microsoft.com/office/powerpoint/2010/main" val="924551041"/>
      </p:ext>
    </p:extLst>
  </p:cSld>
  <p:clrMapOvr>
    <a:masterClrMapping/>
  </p:clrMapOvr>
  <p:transition spd="med">
    <p:zoom dir="in"/>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p:txBody>
          <a:bodyPr/>
          <a:lstStyle/>
          <a:p>
            <a:r>
              <a:rPr lang="en-US" dirty="0"/>
              <a:t>Grants Operational Closing Procedures</a:t>
            </a:r>
          </a:p>
        </p:txBody>
      </p:sp>
      <p:sp>
        <p:nvSpPr>
          <p:cNvPr id="14341" name="Rectangle 3"/>
          <p:cNvSpPr>
            <a:spLocks noGrp="1" noChangeArrowheads="1"/>
          </p:cNvSpPr>
          <p:nvPr>
            <p:ph type="body" idx="1"/>
          </p:nvPr>
        </p:nvSpPr>
        <p:spPr/>
        <p:txBody>
          <a:bodyPr/>
          <a:lstStyle/>
          <a:p>
            <a:pPr marL="0" indent="0">
              <a:buNone/>
            </a:pPr>
            <a:r>
              <a:rPr lang="en-US" dirty="0"/>
              <a:t>Word document</a:t>
            </a:r>
          </a:p>
          <a:p>
            <a:pPr marL="0" indent="0">
              <a:buNone/>
            </a:pPr>
            <a:r>
              <a:rPr lang="en-US" dirty="0"/>
              <a:t>Having step by step</a:t>
            </a:r>
          </a:p>
          <a:p>
            <a:pPr marL="0" indent="0">
              <a:buNone/>
            </a:pPr>
            <a:r>
              <a:rPr lang="en-US" dirty="0"/>
              <a:t>Instructions with</a:t>
            </a:r>
          </a:p>
          <a:p>
            <a:pPr marL="0" indent="0">
              <a:buNone/>
            </a:pPr>
            <a:r>
              <a:rPr lang="en-US" dirty="0"/>
              <a:t>Dates &amp; Examples </a:t>
            </a:r>
          </a:p>
          <a:p>
            <a:pPr marL="0" indent="0">
              <a:buNone/>
            </a:pPr>
            <a:r>
              <a:rPr lang="en-US" dirty="0"/>
              <a:t>for all steps along</a:t>
            </a:r>
          </a:p>
          <a:p>
            <a:pPr marL="0" indent="0">
              <a:buNone/>
            </a:pPr>
            <a:r>
              <a:rPr lang="en-US" dirty="0"/>
              <a:t>With Tips on SEFA</a:t>
            </a:r>
          </a:p>
          <a:p>
            <a:pPr marL="0" indent="0">
              <a:buNone/>
            </a:pPr>
            <a:r>
              <a:rPr lang="en-US" dirty="0"/>
              <a:t>&amp; SIS reporting</a:t>
            </a:r>
          </a:p>
          <a:p>
            <a:pPr marL="0" indent="0">
              <a:buNone/>
            </a:pPr>
            <a:r>
              <a:rPr lang="en-US" sz="2400" b="1" dirty="0">
                <a:solidFill>
                  <a:srgbClr val="FF0000"/>
                </a:solidFill>
              </a:rPr>
              <a:t>(Grants Accounting)</a:t>
            </a:r>
          </a:p>
          <a:p>
            <a:pPr marL="0" lvl="2" indent="0">
              <a:buClr>
                <a:schemeClr val="tx1"/>
              </a:buClr>
              <a:buSzPct val="70000"/>
              <a:buNone/>
            </a:pPr>
            <a:r>
              <a:rPr lang="en-US" b="1" dirty="0">
                <a:solidFill>
                  <a:srgbClr val="FF0000"/>
                </a:solidFill>
                <a:hlinkClick r:id="rId3"/>
              </a:rPr>
              <a:t>https://www.tn.gov/finance/grants-information-sharing.html</a:t>
            </a:r>
            <a:endParaRPr lang="en-US" b="1" dirty="0">
              <a:solidFill>
                <a:srgbClr val="FF0000"/>
              </a:solidFill>
            </a:endParaRPr>
          </a:p>
          <a:p>
            <a:pPr marL="0" indent="0">
              <a:buNone/>
            </a:pPr>
            <a:endParaRPr lang="en-US" dirty="0"/>
          </a:p>
        </p:txBody>
      </p:sp>
      <p:sp>
        <p:nvSpPr>
          <p:cNvPr id="2" name="Footer Placeholder 1"/>
          <p:cNvSpPr>
            <a:spLocks noGrp="1"/>
          </p:cNvSpPr>
          <p:nvPr>
            <p:ph type="ftr" sz="quarter" idx="11"/>
          </p:nvPr>
        </p:nvSpPr>
        <p:spPr/>
        <p:txBody>
          <a:bodyPr/>
          <a:lstStyle/>
          <a:p>
            <a:r>
              <a:rPr lang="en-US"/>
              <a:t>June 2021</a:t>
            </a:r>
            <a:endParaRPr lang="en-US" dirty="0"/>
          </a:p>
        </p:txBody>
      </p:sp>
      <p:sp>
        <p:nvSpPr>
          <p:cNvPr id="6" name="Slide Number Placeholder 5"/>
          <p:cNvSpPr>
            <a:spLocks noGrp="1"/>
          </p:cNvSpPr>
          <p:nvPr>
            <p:ph type="sldNum" sz="quarter" idx="12"/>
          </p:nvPr>
        </p:nvSpPr>
        <p:spPr/>
        <p:txBody>
          <a:bodyPr/>
          <a:lstStyle/>
          <a:p>
            <a:fld id="{20F9F35C-1FC4-4D04-BE8A-6155E9ED779A}" type="slidenum">
              <a:rPr lang="en-US" smtClean="0"/>
              <a:pPr/>
              <a:t>46</a:t>
            </a:fld>
            <a:endParaRPr lang="en-US" dirty="0"/>
          </a:p>
        </p:txBody>
      </p:sp>
      <p:pic>
        <p:nvPicPr>
          <p:cNvPr id="3" name="Picture 2">
            <a:extLst>
              <a:ext uri="{FF2B5EF4-FFF2-40B4-BE49-F238E27FC236}">
                <a16:creationId xmlns:a16="http://schemas.microsoft.com/office/drawing/2014/main" id="{EC8AF851-B2F2-4763-A63A-82836705C7B9}"/>
              </a:ext>
            </a:extLst>
          </p:cNvPr>
          <p:cNvPicPr>
            <a:picLocks noChangeAspect="1"/>
          </p:cNvPicPr>
          <p:nvPr/>
        </p:nvPicPr>
        <p:blipFill>
          <a:blip r:embed="rId4"/>
          <a:stretch>
            <a:fillRect/>
          </a:stretch>
        </p:blipFill>
        <p:spPr>
          <a:xfrm rot="835637">
            <a:off x="4289486" y="1806191"/>
            <a:ext cx="3997704" cy="3664473"/>
          </a:xfrm>
          <a:prstGeom prst="rect">
            <a:avLst/>
          </a:prstGeom>
          <a:ln>
            <a:solidFill>
              <a:schemeClr val="tx2"/>
            </a:solidFill>
          </a:ln>
        </p:spPr>
      </p:pic>
    </p:spTree>
    <p:extLst>
      <p:ext uri="{BB962C8B-B14F-4D97-AF65-F5344CB8AC3E}">
        <p14:creationId xmlns:p14="http://schemas.microsoft.com/office/powerpoint/2010/main" val="4178644542"/>
      </p:ext>
    </p:extLst>
  </p:cSld>
  <p:clrMapOvr>
    <a:masterClrMapping/>
  </p:clrMapOvr>
  <p:transition spd="med">
    <p:zoom dir="in"/>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086600" cy="381000"/>
          </a:xfrm>
        </p:spPr>
        <p:txBody>
          <a:bodyPr/>
          <a:lstStyle/>
          <a:p>
            <a:pPr eaLnBrk="1" hangingPunct="1">
              <a:defRPr/>
            </a:pPr>
            <a:r>
              <a:rPr lang="en-US" dirty="0"/>
              <a:t>Important Note:</a:t>
            </a:r>
          </a:p>
        </p:txBody>
      </p:sp>
      <p:sp>
        <p:nvSpPr>
          <p:cNvPr id="134147" name="Content Placeholder 2"/>
          <p:cNvSpPr>
            <a:spLocks noGrp="1"/>
          </p:cNvSpPr>
          <p:nvPr>
            <p:ph idx="1"/>
          </p:nvPr>
        </p:nvSpPr>
        <p:spPr/>
        <p:txBody>
          <a:bodyPr/>
          <a:lstStyle/>
          <a:p>
            <a:pPr eaLnBrk="1" hangingPunct="1"/>
            <a:r>
              <a:rPr lang="en-US" dirty="0"/>
              <a:t>Remember the Domino Effect…. </a:t>
            </a:r>
          </a:p>
          <a:p>
            <a:pPr eaLnBrk="1" hangingPunct="1"/>
            <a:r>
              <a:rPr lang="en-US" dirty="0"/>
              <a:t>As you do various steps, you WILL have to recheck queries…..</a:t>
            </a:r>
          </a:p>
          <a:p>
            <a:pPr eaLnBrk="1" hangingPunct="1"/>
            <a:endParaRPr lang="en-US" dirty="0"/>
          </a:p>
          <a:p>
            <a:pPr eaLnBrk="1" hangingPunct="1"/>
            <a:endParaRPr lang="en-US" dirty="0"/>
          </a:p>
          <a:p>
            <a:pPr marL="0" indent="0" eaLnBrk="1" hangingPunct="1">
              <a:buNone/>
            </a:pPr>
            <a:endParaRPr lang="en-US" dirty="0"/>
          </a:p>
          <a:p>
            <a:pPr marL="0" indent="0" eaLnBrk="1" hangingPunct="1">
              <a:buNone/>
            </a:pPr>
            <a:endParaRPr lang="en-US" dirty="0"/>
          </a:p>
          <a:p>
            <a:pPr marL="0" indent="0" algn="ctr" eaLnBrk="1" hangingPunct="1">
              <a:buNone/>
            </a:pPr>
            <a:r>
              <a:rPr lang="en-US" sz="3200" b="1" dirty="0">
                <a:solidFill>
                  <a:srgbClr val="FF0000"/>
                </a:solidFill>
              </a:rPr>
              <a:t>Questions &amp; Answers ?????</a:t>
            </a:r>
          </a:p>
        </p:txBody>
      </p:sp>
      <p:sp>
        <p:nvSpPr>
          <p:cNvPr id="5" name="Slide Number Placeholder 4"/>
          <p:cNvSpPr>
            <a:spLocks noGrp="1"/>
          </p:cNvSpPr>
          <p:nvPr>
            <p:ph type="sldNum" sz="quarter" idx="12"/>
          </p:nvPr>
        </p:nvSpPr>
        <p:spPr/>
        <p:txBody>
          <a:bodyPr/>
          <a:lstStyle/>
          <a:p>
            <a:pPr>
              <a:defRPr/>
            </a:pPr>
            <a:fld id="{9A118737-9512-4E19-B281-1865E59F26CA}" type="slidenum">
              <a:rPr lang="en-US"/>
              <a:pPr>
                <a:defRPr/>
              </a:pPr>
              <a:t>47</a:t>
            </a:fld>
            <a:endParaRPr lang="en-US" dirty="0"/>
          </a:p>
        </p:txBody>
      </p:sp>
      <p:pic>
        <p:nvPicPr>
          <p:cNvPr id="134149" name="2818785" descr="Domino : Troubleshooter. Simple conceptual illustration.">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3124200"/>
            <a:ext cx="46482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a:t>June 2021</a:t>
            </a:r>
            <a:endParaRPr lang="en-US" dirty="0"/>
          </a:p>
        </p:txBody>
      </p:sp>
    </p:spTree>
  </p:cSld>
  <p:clrMapOvr>
    <a:masterClrMapping/>
  </p:clrMapOvr>
  <p:transition spd="med">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1981200"/>
          </a:xfrm>
        </p:spPr>
        <p:txBody>
          <a:bodyPr/>
          <a:lstStyle/>
          <a:p>
            <a:pPr eaLnBrk="1" hangingPunct="1">
              <a:defRPr/>
            </a:pPr>
            <a:r>
              <a:rPr lang="en-US" sz="3200" dirty="0"/>
              <a:t> Analyze and take action to close and/or complete Open Grant Items in Accounts Receivable</a:t>
            </a:r>
          </a:p>
        </p:txBody>
      </p:sp>
      <p:sp>
        <p:nvSpPr>
          <p:cNvPr id="16387" name="Content Placeholder 2"/>
          <p:cNvSpPr>
            <a:spLocks noGrp="1"/>
          </p:cNvSpPr>
          <p:nvPr>
            <p:ph idx="1"/>
          </p:nvPr>
        </p:nvSpPr>
        <p:spPr>
          <a:xfrm>
            <a:off x="304800" y="2362200"/>
            <a:ext cx="8458200" cy="3886200"/>
          </a:xfrm>
        </p:spPr>
        <p:txBody>
          <a:bodyPr/>
          <a:lstStyle/>
          <a:p>
            <a:pPr eaLnBrk="1" hangingPunct="1"/>
            <a:r>
              <a:rPr lang="en-US" sz="2400" dirty="0"/>
              <a:t>Run query TN_AR18C_ALL_OPEN_ ITEMS_FD_SC</a:t>
            </a:r>
          </a:p>
          <a:p>
            <a:pPr lvl="1" eaLnBrk="1" hangingPunct="1">
              <a:buClrTx/>
              <a:buFont typeface="Arial" panose="020B0604020202020204" pitchFamily="34" charset="0"/>
              <a:buChar char="•"/>
            </a:pPr>
            <a:r>
              <a:rPr lang="en-US" sz="2000" dirty="0"/>
              <a:t>Invoice accounting dates greater than 30 days need to be analyzed and resolved.</a:t>
            </a:r>
          </a:p>
          <a:p>
            <a:pPr eaLnBrk="1" hangingPunct="1">
              <a:buClrTx/>
            </a:pPr>
            <a:r>
              <a:rPr lang="en-US" sz="2400" dirty="0"/>
              <a:t>Run query TN_AR18B_OPEN_OA_ITEMS</a:t>
            </a:r>
          </a:p>
          <a:p>
            <a:pPr lvl="1" eaLnBrk="1" hangingPunct="1">
              <a:buFont typeface="Arial" panose="020B0604020202020204" pitchFamily="34" charset="0"/>
              <a:buChar char="•"/>
            </a:pPr>
            <a:r>
              <a:rPr lang="en-US" sz="2000" dirty="0"/>
              <a:t>All open OA deposit items should be closed within  fourteen (14) days from the accounting date of the OA deposit item.</a:t>
            </a:r>
          </a:p>
          <a:p>
            <a:pPr lvl="1" eaLnBrk="1" hangingPunct="1">
              <a:buFont typeface="Arial" panose="020B0604020202020204" pitchFamily="34" charset="0"/>
              <a:buChar char="•"/>
            </a:pPr>
            <a:r>
              <a:rPr lang="en-US" sz="2000" dirty="0"/>
              <a:t>Create maintenance worksheet with guidelines in the AR manual; change “Accounting Date to 6/30/21 only can be done until 7/13/21.”</a:t>
            </a:r>
          </a:p>
          <a:p>
            <a:pPr marL="0" indent="0" eaLnBrk="1" hangingPunct="1">
              <a:buNone/>
            </a:pPr>
            <a:endParaRPr lang="en-US" sz="2000" dirty="0"/>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5" name="Slide Number Placeholder 4"/>
          <p:cNvSpPr>
            <a:spLocks noGrp="1"/>
          </p:cNvSpPr>
          <p:nvPr>
            <p:ph type="sldNum" sz="quarter" idx="12"/>
          </p:nvPr>
        </p:nvSpPr>
        <p:spPr/>
        <p:txBody>
          <a:bodyPr/>
          <a:lstStyle/>
          <a:p>
            <a:pPr>
              <a:defRPr/>
            </a:pPr>
            <a:fld id="{C3076EF4-8ED8-4F91-B957-93901A8E2EBC}" type="slidenum">
              <a:rPr lang="en-US"/>
              <a:pPr>
                <a:defRPr/>
              </a:pPr>
              <a:t>5</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Tree>
  </p:cSld>
  <p:clrMapOvr>
    <a:masterClrMapping/>
  </p:clrMapOvr>
  <p:transition spd="med">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219200"/>
          </a:xfrm>
          <a:noFill/>
        </p:spPr>
        <p:txBody>
          <a:bodyPr/>
          <a:lstStyle/>
          <a:p>
            <a:pPr eaLnBrk="1" hangingPunct="1">
              <a:defRPr/>
            </a:pPr>
            <a:r>
              <a:rPr lang="en-US" sz="3200" dirty="0"/>
              <a:t>Perform Reconciliations of AR </a:t>
            </a:r>
            <a:br>
              <a:rPr lang="en-US" sz="3200" dirty="0"/>
            </a:br>
            <a:r>
              <a:rPr lang="en-US" sz="3200" dirty="0"/>
              <a:t>Accounts 12000001 and 11120001 </a:t>
            </a:r>
          </a:p>
        </p:txBody>
      </p:sp>
      <p:sp>
        <p:nvSpPr>
          <p:cNvPr id="20483" name="Content Placeholder 2"/>
          <p:cNvSpPr>
            <a:spLocks noGrp="1"/>
          </p:cNvSpPr>
          <p:nvPr>
            <p:ph idx="1"/>
          </p:nvPr>
        </p:nvSpPr>
        <p:spPr>
          <a:xfrm>
            <a:off x="457200" y="2133600"/>
            <a:ext cx="8305800" cy="4114800"/>
          </a:xfrm>
        </p:spPr>
        <p:txBody>
          <a:bodyPr/>
          <a:lstStyle/>
          <a:p>
            <a:pPr eaLnBrk="1" hangingPunct="1">
              <a:defRPr/>
            </a:pPr>
            <a:endParaRPr lang="en-US" sz="2600" b="1" dirty="0"/>
          </a:p>
          <a:p>
            <a:pPr eaLnBrk="1" hangingPunct="1">
              <a:defRPr/>
            </a:pPr>
            <a:r>
              <a:rPr lang="en-US" sz="2600" b="1" dirty="0"/>
              <a:t>Reconcile AR Account 12000001 </a:t>
            </a:r>
          </a:p>
          <a:p>
            <a:pPr marL="0" indent="0" eaLnBrk="1" hangingPunct="1">
              <a:buNone/>
              <a:defRPr/>
            </a:pPr>
            <a:endParaRPr lang="en-US" sz="2600" b="1" dirty="0"/>
          </a:p>
          <a:p>
            <a:pPr eaLnBrk="1" hangingPunct="1">
              <a:defRPr/>
            </a:pPr>
            <a:r>
              <a:rPr lang="en-US" sz="2600" b="1" dirty="0"/>
              <a:t>Reconcile Unbilled AR Account 11120001</a:t>
            </a:r>
          </a:p>
          <a:p>
            <a:pPr marL="0" indent="0" eaLnBrk="1" hangingPunct="1">
              <a:buNone/>
              <a:defRPr/>
            </a:pPr>
            <a:endParaRPr lang="en-US" sz="2400" b="1" dirty="0"/>
          </a:p>
          <a:p>
            <a:pPr marL="0" indent="0" eaLnBrk="1" hangingPunct="1">
              <a:buNone/>
              <a:defRPr/>
            </a:pPr>
            <a:r>
              <a:rPr lang="en-US" sz="2400" b="1" dirty="0"/>
              <a:t>          Directions are on the Grants Sharing Website</a:t>
            </a:r>
          </a:p>
          <a:p>
            <a:pPr marL="800100" lvl="2" indent="0" eaLnBrk="1" hangingPunct="1">
              <a:buNone/>
              <a:defRPr/>
            </a:pPr>
            <a:r>
              <a:rPr lang="en-US" b="1" dirty="0">
                <a:solidFill>
                  <a:srgbClr val="FF0000"/>
                </a:solidFill>
                <a:hlinkClick r:id="rId2"/>
              </a:rPr>
              <a:t>https://www.tn.gov/finance/grants-information-sharing.html</a:t>
            </a:r>
            <a:endParaRPr lang="en-US" b="1" dirty="0">
              <a:solidFill>
                <a:srgbClr val="FF0000"/>
              </a:solidFill>
            </a:endParaRPr>
          </a:p>
          <a:p>
            <a:pPr eaLnBrk="1" hangingPunct="1">
              <a:buFont typeface="Arial" panose="020B0604020202020204" pitchFamily="34" charset="0"/>
              <a:buChar char="•"/>
              <a:defRPr/>
            </a:pPr>
            <a:endParaRPr lang="en-US" sz="2400" b="1" dirty="0"/>
          </a:p>
          <a:p>
            <a:pPr eaLnBrk="1" hangingPunct="1">
              <a:defRPr/>
            </a:pPr>
            <a:endParaRPr lang="en-US" sz="2200" b="1" dirty="0">
              <a:solidFill>
                <a:srgbClr val="FF0000"/>
              </a:solidFill>
            </a:endParaRPr>
          </a:p>
          <a:p>
            <a:pPr eaLnBrk="1" hangingPunct="1">
              <a:defRPr/>
            </a:pPr>
            <a:endParaRPr lang="en-US" sz="2400" b="1" dirty="0"/>
          </a:p>
        </p:txBody>
      </p:sp>
      <p:sp>
        <p:nvSpPr>
          <p:cNvPr id="5" name="Slide Number Placeholder 4"/>
          <p:cNvSpPr>
            <a:spLocks noGrp="1"/>
          </p:cNvSpPr>
          <p:nvPr>
            <p:ph type="sldNum" sz="quarter" idx="12"/>
          </p:nvPr>
        </p:nvSpPr>
        <p:spPr/>
        <p:txBody>
          <a:bodyPr/>
          <a:lstStyle/>
          <a:p>
            <a:pPr>
              <a:defRPr/>
            </a:pPr>
            <a:fld id="{03741F73-3372-4419-82C3-464958779FC4}" type="slidenum">
              <a:rPr lang="en-US"/>
              <a:pPr>
                <a:defRPr/>
              </a:pPr>
              <a:t>6</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Tree>
  </p:cSld>
  <p:clrMapOvr>
    <a:masterClrMapping/>
  </p:clrMapOvr>
  <p:transition spd="med">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2362200"/>
          </a:xfrm>
        </p:spPr>
        <p:txBody>
          <a:bodyPr/>
          <a:lstStyle/>
          <a:p>
            <a:pPr eaLnBrk="1" hangingPunct="1">
              <a:defRPr/>
            </a:pPr>
            <a:r>
              <a:rPr lang="en-US" sz="2800" dirty="0"/>
              <a:t>Identify and complete any Customer (Revenue) Contracts/Grants in a Pending Status or any Customer (Revenue) Contract Amendments in a Pending Status</a:t>
            </a:r>
            <a:br>
              <a:rPr lang="en-US" sz="2800" dirty="0"/>
            </a:br>
            <a:endParaRPr lang="en-US" sz="2800" dirty="0"/>
          </a:p>
        </p:txBody>
      </p:sp>
      <p:sp>
        <p:nvSpPr>
          <p:cNvPr id="20483" name="Content Placeholder 2"/>
          <p:cNvSpPr>
            <a:spLocks noGrp="1"/>
          </p:cNvSpPr>
          <p:nvPr>
            <p:ph idx="1"/>
          </p:nvPr>
        </p:nvSpPr>
        <p:spPr>
          <a:xfrm>
            <a:off x="663575" y="2819400"/>
            <a:ext cx="7772400" cy="3429000"/>
          </a:xfrm>
        </p:spPr>
        <p:txBody>
          <a:bodyPr/>
          <a:lstStyle/>
          <a:p>
            <a:pPr eaLnBrk="1" hangingPunct="1">
              <a:defRPr/>
            </a:pPr>
            <a:r>
              <a:rPr lang="en-US" dirty="0"/>
              <a:t>Run TN_GR22_CONTRACTS_PENDING</a:t>
            </a:r>
          </a:p>
          <a:p>
            <a:pPr lvl="1" eaLnBrk="1" hangingPunct="1">
              <a:defRPr/>
            </a:pPr>
            <a:r>
              <a:rPr lang="en-US" dirty="0"/>
              <a:t>Transactions on projects in pending contracts do not bill or recognize revenue.</a:t>
            </a:r>
          </a:p>
          <a:p>
            <a:pPr eaLnBrk="1" hangingPunct="1">
              <a:defRPr/>
            </a:pPr>
            <a:r>
              <a:rPr lang="en-US" dirty="0"/>
              <a:t>Run TN_GR40_PENDING_AMENDMENTS</a:t>
            </a:r>
          </a:p>
          <a:p>
            <a:pPr lvl="1" eaLnBrk="1" hangingPunct="1">
              <a:defRPr/>
            </a:pPr>
            <a:r>
              <a:rPr lang="en-US" dirty="0"/>
              <a:t>Transactions awaiting the completion of a Customer (revenue) Contract do no bill or recognize revenue.</a:t>
            </a:r>
          </a:p>
          <a:p>
            <a:pPr eaLnBrk="1" hangingPunct="1">
              <a:buFont typeface="Wingdings" pitchFamily="2" charset="2"/>
              <a:buNone/>
              <a:defRPr/>
            </a:pPr>
            <a:endParaRPr lang="en-US" dirty="0"/>
          </a:p>
          <a:p>
            <a:pPr eaLnBrk="1" hangingPunct="1">
              <a:defRPr/>
            </a:pPr>
            <a:endParaRPr lang="en-US" dirty="0"/>
          </a:p>
          <a:p>
            <a:pPr eaLnBrk="1" hangingPunct="1">
              <a:defRPr/>
            </a:pPr>
            <a:endParaRPr lang="en-US" dirty="0"/>
          </a:p>
          <a:p>
            <a:pPr eaLnBrk="1" hangingPunct="1">
              <a:defRPr/>
            </a:pPr>
            <a:endParaRPr lang="en-US" dirty="0"/>
          </a:p>
          <a:p>
            <a:pPr marL="0" indent="0" eaLnBrk="1" hangingPunct="1">
              <a:spcBef>
                <a:spcPts val="0"/>
              </a:spcBef>
              <a:buFont typeface="Wingdings" pitchFamily="2" charset="2"/>
              <a:buNone/>
              <a:defRPr/>
            </a:pPr>
            <a:endParaRPr lang="en-US" sz="2400" dirty="0"/>
          </a:p>
        </p:txBody>
      </p:sp>
      <p:sp>
        <p:nvSpPr>
          <p:cNvPr id="5" name="Slide Number Placeholder 4"/>
          <p:cNvSpPr>
            <a:spLocks noGrp="1"/>
          </p:cNvSpPr>
          <p:nvPr>
            <p:ph type="sldNum" sz="quarter" idx="12"/>
          </p:nvPr>
        </p:nvSpPr>
        <p:spPr/>
        <p:txBody>
          <a:bodyPr/>
          <a:lstStyle/>
          <a:p>
            <a:pPr>
              <a:defRPr/>
            </a:pPr>
            <a:fld id="{16173D79-4818-48AA-96BD-AC6A82D29B99}" type="slidenum">
              <a:rPr lang="en-US"/>
              <a:pPr>
                <a:defRPr/>
              </a:pPr>
              <a:t>7</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Tree>
  </p:cSld>
  <p:clrMapOvr>
    <a:masterClrMapping/>
  </p:clrMapOvr>
  <p:transition spd="med">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a:t>Reminders on Customer Contracts</a:t>
            </a:r>
          </a:p>
        </p:txBody>
      </p:sp>
      <p:sp>
        <p:nvSpPr>
          <p:cNvPr id="24579" name="Content Placeholder 2"/>
          <p:cNvSpPr>
            <a:spLocks noGrp="1"/>
          </p:cNvSpPr>
          <p:nvPr>
            <p:ph idx="1"/>
          </p:nvPr>
        </p:nvSpPr>
        <p:spPr>
          <a:xfrm>
            <a:off x="76200" y="1447800"/>
            <a:ext cx="8610600" cy="4800600"/>
          </a:xfrm>
        </p:spPr>
        <p:txBody>
          <a:bodyPr/>
          <a:lstStyle/>
          <a:p>
            <a:pPr eaLnBrk="1" hangingPunct="1">
              <a:defRPr/>
            </a:pPr>
            <a:r>
              <a:rPr lang="en-US" dirty="0"/>
              <a:t>Domino effect of wrong “Rate Set” </a:t>
            </a:r>
          </a:p>
          <a:p>
            <a:pPr lvl="1" eaLnBrk="1" hangingPunct="1">
              <a:defRPr/>
            </a:pPr>
            <a:r>
              <a:rPr lang="en-US" dirty="0"/>
              <a:t>If flow-through from another state agency </a:t>
            </a:r>
            <a:r>
              <a:rPr lang="en-US" b="1" dirty="0">
                <a:solidFill>
                  <a:srgbClr val="FF0000"/>
                </a:solidFill>
              </a:rPr>
              <a:t>“68090” </a:t>
            </a:r>
            <a:r>
              <a:rPr lang="en-US" dirty="0">
                <a:solidFill>
                  <a:schemeClr val="tx1"/>
                </a:solidFill>
              </a:rPr>
              <a:t>or if received from a non-governmental sponsor </a:t>
            </a:r>
            <a:r>
              <a:rPr lang="en-US" b="1" dirty="0">
                <a:solidFill>
                  <a:srgbClr val="FF1F1F"/>
                </a:solidFill>
              </a:rPr>
              <a:t>“68060”</a:t>
            </a:r>
            <a:endParaRPr lang="en-US" b="1" dirty="0">
              <a:solidFill>
                <a:srgbClr val="FF0000"/>
              </a:solidFill>
            </a:endParaRPr>
          </a:p>
          <a:p>
            <a:pPr lvl="2" eaLnBrk="1" hangingPunct="1">
              <a:defRPr/>
            </a:pPr>
            <a:r>
              <a:rPr lang="en-US" sz="2200" dirty="0">
                <a:solidFill>
                  <a:schemeClr val="tx1"/>
                </a:solidFill>
              </a:rPr>
              <a:t>Could have recognized 68001 Federal Revenue even if you have not billed </a:t>
            </a:r>
          </a:p>
          <a:p>
            <a:pPr lvl="1" eaLnBrk="1" hangingPunct="1">
              <a:defRPr/>
            </a:pPr>
            <a:r>
              <a:rPr lang="en-US" dirty="0">
                <a:solidFill>
                  <a:schemeClr val="tx1"/>
                </a:solidFill>
              </a:rPr>
              <a:t>If agency corrects using GL JV’s instead of creating new grant/project – remember domino effect that a billing (BI) journal may be left in the system </a:t>
            </a:r>
          </a:p>
          <a:p>
            <a:pPr lvl="1" eaLnBrk="1" hangingPunct="1">
              <a:defRPr/>
            </a:pPr>
            <a:r>
              <a:rPr lang="en-US" dirty="0">
                <a:solidFill>
                  <a:schemeClr val="tx1"/>
                </a:solidFill>
              </a:rPr>
              <a:t>Do NOT change rate set dates once Contract created!</a:t>
            </a:r>
          </a:p>
          <a:p>
            <a:pPr lvl="1" eaLnBrk="1" hangingPunct="1">
              <a:defRPr/>
            </a:pPr>
            <a:r>
              <a:rPr lang="en-US" dirty="0">
                <a:solidFill>
                  <a:schemeClr val="tx1"/>
                </a:solidFill>
              </a:rPr>
              <a:t>7XXX expenditures do not bill on STAT rate sets</a:t>
            </a:r>
            <a:br>
              <a:rPr lang="en-US" dirty="0"/>
            </a:br>
            <a:endParaRPr lang="en-US" dirty="0"/>
          </a:p>
          <a:p>
            <a:pPr marL="0" indent="0" eaLnBrk="1" hangingPunct="1">
              <a:buFont typeface="Wingdings" pitchFamily="2" charset="2"/>
              <a:buNone/>
              <a:defRPr/>
            </a:pPr>
            <a:endParaRPr lang="en-US" dirty="0"/>
          </a:p>
          <a:p>
            <a:pPr eaLnBrk="1" hangingPunct="1">
              <a:defRPr/>
            </a:pPr>
            <a:endParaRPr lang="en-US" dirty="0"/>
          </a:p>
          <a:p>
            <a:pPr eaLnBrk="1" hangingPunct="1">
              <a:defRPr/>
            </a:pPr>
            <a:endParaRPr lang="en-US" dirty="0"/>
          </a:p>
        </p:txBody>
      </p:sp>
      <p:sp>
        <p:nvSpPr>
          <p:cNvPr id="5" name="Slide Number Placeholder 4"/>
          <p:cNvSpPr>
            <a:spLocks noGrp="1"/>
          </p:cNvSpPr>
          <p:nvPr>
            <p:ph type="sldNum" sz="quarter" idx="12"/>
          </p:nvPr>
        </p:nvSpPr>
        <p:spPr/>
        <p:txBody>
          <a:bodyPr/>
          <a:lstStyle/>
          <a:p>
            <a:pPr>
              <a:defRPr/>
            </a:pPr>
            <a:fld id="{3CC88332-7930-4EC9-B485-80EEAC7BE260}" type="slidenum">
              <a:rPr lang="en-US"/>
              <a:pPr>
                <a:defRPr/>
              </a:pPr>
              <a:t>8</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Tree>
  </p:cSld>
  <p:clrMapOvr>
    <a:masterClrMapping/>
  </p:clrMapOvr>
  <p:transition spd="med">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990600"/>
          </a:xfrm>
        </p:spPr>
        <p:txBody>
          <a:bodyPr/>
          <a:lstStyle/>
          <a:p>
            <a:pPr eaLnBrk="1" hangingPunct="1">
              <a:defRPr/>
            </a:pPr>
            <a:r>
              <a:rPr lang="en-US" sz="3200" dirty="0"/>
              <a:t> Identify and resolve </a:t>
            </a:r>
            <a:br>
              <a:rPr lang="en-US" sz="3200" dirty="0"/>
            </a:br>
            <a:r>
              <a:rPr lang="en-US" sz="3200" dirty="0"/>
              <a:t>Over-the-Limit (OLT) transactions</a:t>
            </a:r>
          </a:p>
        </p:txBody>
      </p:sp>
      <p:sp>
        <p:nvSpPr>
          <p:cNvPr id="37891" name="Content Placeholder 2"/>
          <p:cNvSpPr>
            <a:spLocks noGrp="1"/>
          </p:cNvSpPr>
          <p:nvPr>
            <p:ph idx="1"/>
          </p:nvPr>
        </p:nvSpPr>
        <p:spPr/>
        <p:txBody>
          <a:bodyPr/>
          <a:lstStyle/>
          <a:p>
            <a:pPr marL="0" indent="0" eaLnBrk="1" hangingPunct="1">
              <a:buNone/>
            </a:pPr>
            <a:endParaRPr lang="en-US" sz="3200" dirty="0"/>
          </a:p>
          <a:p>
            <a:pPr eaLnBrk="1" hangingPunct="1"/>
            <a:r>
              <a:rPr lang="en-US" sz="3200" dirty="0"/>
              <a:t>Run TN_GR19_OLT_CHECK query</a:t>
            </a:r>
          </a:p>
          <a:p>
            <a:pPr eaLnBrk="1" hangingPunct="1"/>
            <a:r>
              <a:rPr lang="en-US" sz="3200" dirty="0"/>
              <a:t>Options to select:</a:t>
            </a:r>
          </a:p>
          <a:p>
            <a:pPr marL="914400" lvl="1" indent="-514350" eaLnBrk="1" hangingPunct="1">
              <a:buFont typeface="+mj-lt"/>
              <a:buAutoNum type="arabicParenR"/>
              <a:defRPr/>
            </a:pPr>
            <a:r>
              <a:rPr lang="en-US" dirty="0"/>
              <a:t>Contract billing limit could be increased.</a:t>
            </a:r>
          </a:p>
          <a:p>
            <a:pPr marL="914400" lvl="1" indent="-514350" eaLnBrk="1" hangingPunct="1">
              <a:buFont typeface="+mj-lt"/>
              <a:buAutoNum type="arabicParenR"/>
              <a:defRPr/>
            </a:pPr>
            <a:r>
              <a:rPr lang="en-US" dirty="0"/>
              <a:t>Expenditures need to be moved to different grant.</a:t>
            </a:r>
          </a:p>
          <a:p>
            <a:pPr marL="914400" lvl="1" indent="-514350" eaLnBrk="1" hangingPunct="1">
              <a:buFont typeface="+mj-lt"/>
              <a:buAutoNum type="arabicParenR"/>
              <a:defRPr/>
            </a:pPr>
            <a:r>
              <a:rPr lang="en-US" dirty="0"/>
              <a:t>Expenditures need to be changed to a STATE activity.</a:t>
            </a:r>
          </a:p>
          <a:p>
            <a:pPr marL="914400" lvl="1" indent="-514350" eaLnBrk="1" hangingPunct="1">
              <a:buFont typeface="+mj-lt"/>
              <a:buAutoNum type="arabicParenR"/>
              <a:defRPr/>
            </a:pPr>
            <a:r>
              <a:rPr lang="en-US" dirty="0"/>
              <a:t>Expenditures need to be moved to state with no project ID.</a:t>
            </a:r>
          </a:p>
          <a:p>
            <a:pPr eaLnBrk="1" hangingPunct="1">
              <a:buFont typeface="Wingdings" pitchFamily="2" charset="2"/>
              <a:buNone/>
            </a:pPr>
            <a:endParaRPr lang="en-US" dirty="0"/>
          </a:p>
          <a:p>
            <a:pPr eaLnBrk="1" hangingPunct="1">
              <a:buFont typeface="Wingdings" pitchFamily="2" charset="2"/>
              <a:buNone/>
            </a:pPr>
            <a:endParaRPr lang="en-US" dirty="0"/>
          </a:p>
          <a:p>
            <a:pPr eaLnBrk="1" hangingPunct="1"/>
            <a:endParaRPr lang="en-US" dirty="0"/>
          </a:p>
        </p:txBody>
      </p:sp>
      <p:sp>
        <p:nvSpPr>
          <p:cNvPr id="5" name="Slide Number Placeholder 4"/>
          <p:cNvSpPr>
            <a:spLocks noGrp="1"/>
          </p:cNvSpPr>
          <p:nvPr>
            <p:ph type="sldNum" sz="quarter" idx="12"/>
          </p:nvPr>
        </p:nvSpPr>
        <p:spPr/>
        <p:txBody>
          <a:bodyPr/>
          <a:lstStyle/>
          <a:p>
            <a:pPr>
              <a:defRPr/>
            </a:pPr>
            <a:fld id="{396CE6DB-78AE-45CA-98A3-F5E7AE12176C}" type="slidenum">
              <a:rPr lang="en-US"/>
              <a:pPr>
                <a:defRPr/>
              </a:pPr>
              <a:t>9</a:t>
            </a:fld>
            <a:endParaRPr lang="en-US" dirty="0"/>
          </a:p>
        </p:txBody>
      </p:sp>
      <p:sp>
        <p:nvSpPr>
          <p:cNvPr id="3" name="Footer Placeholder 2"/>
          <p:cNvSpPr>
            <a:spLocks noGrp="1"/>
          </p:cNvSpPr>
          <p:nvPr>
            <p:ph type="ftr" sz="quarter" idx="11"/>
          </p:nvPr>
        </p:nvSpPr>
        <p:spPr/>
        <p:txBody>
          <a:bodyPr/>
          <a:lstStyle/>
          <a:p>
            <a:pPr>
              <a:defRPr/>
            </a:pPr>
            <a:r>
              <a:rPr lang="en-US"/>
              <a:t>June 2021</a:t>
            </a:r>
            <a:endParaRPr lang="en-US" dirty="0"/>
          </a:p>
        </p:txBody>
      </p:sp>
    </p:spTree>
  </p:cSld>
  <p:clrMapOvr>
    <a:masterClrMapping/>
  </p:clrMapOvr>
  <p:transition spd="med">
    <p:zoom dir="in"/>
  </p:transition>
</p:sld>
</file>

<file path=ppt/theme/theme1.xml><?xml version="1.0" encoding="utf-8"?>
<a:theme xmlns:a="http://schemas.openxmlformats.org/drawingml/2006/main" name="Default Design">
  <a:themeElements>
    <a:clrScheme name="Default Design 5">
      <a:dk1>
        <a:srgbClr val="000000"/>
      </a:dk1>
      <a:lt1>
        <a:srgbClr val="FFFFFF"/>
      </a:lt1>
      <a:dk2>
        <a:srgbClr val="000000"/>
      </a:dk2>
      <a:lt2>
        <a:srgbClr val="000000"/>
      </a:lt2>
      <a:accent1>
        <a:srgbClr val="00CCCC"/>
      </a:accent1>
      <a:accent2>
        <a:srgbClr val="6666FF"/>
      </a:accent2>
      <a:accent3>
        <a:srgbClr val="FFFFFF"/>
      </a:accent3>
      <a:accent4>
        <a:srgbClr val="000000"/>
      </a:accent4>
      <a:accent5>
        <a:srgbClr val="AAE2E2"/>
      </a:accent5>
      <a:accent6>
        <a:srgbClr val="5C5CE7"/>
      </a:accent6>
      <a:hlink>
        <a:srgbClr val="000000"/>
      </a:hlink>
      <a:folHlink>
        <a:srgbClr val="000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3300"/>
        </a:solidFill>
        <a:ln w="9525" cap="flat" cmpd="sng" algn="ctr">
          <a:solidFill>
            <a:schemeClr val="tx1"/>
          </a:solidFill>
          <a:prstDash val="solid"/>
          <a:round/>
          <a:headEnd type="none" w="med" len="med"/>
          <a:tailEnd type="none" w="med" len="med"/>
        </a:ln>
        <a:effectLst/>
      </a:spPr>
      <a:bodyPr rot="10800000"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3300"/>
        </a:solidFill>
        <a:ln w="9525" cap="flat" cmpd="sng" algn="ctr">
          <a:solidFill>
            <a:schemeClr val="tx1"/>
          </a:solidFill>
          <a:prstDash val="solid"/>
          <a:round/>
          <a:headEnd type="none" w="med" len="med"/>
          <a:tailEnd type="none" w="med" len="med"/>
        </a:ln>
        <a:effectLst/>
      </a:spPr>
      <a:bodyPr rot="10800000"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FFFF"/>
        </a:dk2>
        <a:lt2>
          <a:srgbClr val="000000"/>
        </a:lt2>
        <a:accent1>
          <a:srgbClr val="00CCCC"/>
        </a:accent1>
        <a:accent2>
          <a:srgbClr val="6666FF"/>
        </a:accent2>
        <a:accent3>
          <a:srgbClr val="FFFFFF"/>
        </a:accent3>
        <a:accent4>
          <a:srgbClr val="000000"/>
        </a:accent4>
        <a:accent5>
          <a:srgbClr val="AAE2E2"/>
        </a:accent5>
        <a:accent6>
          <a:srgbClr val="5C5C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000000"/>
        </a:lt2>
        <a:accent1>
          <a:srgbClr val="00CCCC"/>
        </a:accent1>
        <a:accent2>
          <a:srgbClr val="6666FF"/>
        </a:accent2>
        <a:accent3>
          <a:srgbClr val="FFFFFF"/>
        </a:accent3>
        <a:accent4>
          <a:srgbClr val="000000"/>
        </a:accent4>
        <a:accent5>
          <a:srgbClr val="AAE2E2"/>
        </a:accent5>
        <a:accent6>
          <a:srgbClr val="5C5C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65182</TotalTime>
  <Words>3310</Words>
  <Application>Microsoft Office PowerPoint</Application>
  <PresentationFormat>On-screen Show (4:3)</PresentationFormat>
  <Paragraphs>564</Paragraphs>
  <Slides>47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Times New Roman</vt:lpstr>
      <vt:lpstr>Wingdings</vt:lpstr>
      <vt:lpstr>Default Design</vt:lpstr>
      <vt:lpstr>Grants/Projects Year end Closing Procedures &amp; Tips State Fiscal Year 2021</vt:lpstr>
      <vt:lpstr>Agenda</vt:lpstr>
      <vt:lpstr>Grants Operational Closing Procedures</vt:lpstr>
      <vt:lpstr>Grants/Projects Revenue Recognition Closing Timeline FY2021</vt:lpstr>
      <vt:lpstr> Analyze and take action to close and/or complete Open Grant Items in Accounts Receivable</vt:lpstr>
      <vt:lpstr>Perform Reconciliations of AR  Accounts 12000001 and 11120001 </vt:lpstr>
      <vt:lpstr>Identify and complete any Customer (Revenue) Contracts/Grants in a Pending Status or any Customer (Revenue) Contract Amendments in a Pending Status </vt:lpstr>
      <vt:lpstr>Reminders on Customer Contracts</vt:lpstr>
      <vt:lpstr> Identify and resolve  Over-the-Limit (OLT) transactions</vt:lpstr>
      <vt:lpstr>Identify and resolve errors in Revenue Recognition  Step 1:  Identify Customer Contracts which have revenue  recognized to wrong activity and take corrective action.</vt:lpstr>
      <vt:lpstr>Identify and resolve errors in Revenue Recognition  Step 1:  Identify Customer Contracts which have revenue  recognized to wrong activity and take corrective action.</vt:lpstr>
      <vt:lpstr>Resolve other errors in Revenue Recognition - Identify and resolve Revenue not recorded to a CN Journal - Step 2</vt:lpstr>
      <vt:lpstr>Identify and anticipate year-end effect of revenue recognized in a different year than expenditures - Step 3</vt:lpstr>
      <vt:lpstr>Identify and Resolve Indirect Cost (F&amp;A) Errors</vt:lpstr>
      <vt:lpstr>Review and analyze projects not associated with a Customer Contract.</vt:lpstr>
      <vt:lpstr>Determine and resolve any Abnormal situations which exist or if “analysis types” have been incorrectly used.</vt:lpstr>
      <vt:lpstr>Determine and resolve any abnormal situations which exist or if “analysis types” have been incorrectly used</vt:lpstr>
      <vt:lpstr>Determine and resolve any abnormal situations which exist or if “analysis types” have been incorrectly used</vt:lpstr>
      <vt:lpstr>Determine and resolve any abnormal situations which exist or if “analysis types” have been incorrectly used</vt:lpstr>
      <vt:lpstr>Determine and resolve any abnormal situations which exist or if “analysis types” have been incorrectly used</vt:lpstr>
      <vt:lpstr>Review Project-related journals which  have not posted</vt:lpstr>
      <vt:lpstr>Review Project-related  journals which have not posted</vt:lpstr>
      <vt:lpstr>Deadlines for requesting changes on Speedcharts/Task Profiles</vt:lpstr>
      <vt:lpstr>Evaluate transactions that have not yet billed</vt:lpstr>
      <vt:lpstr>Evaluate transactions that have not yet billed</vt:lpstr>
      <vt:lpstr>Evaluate transactions that have not yet billed</vt:lpstr>
      <vt:lpstr>Evaluate transactions that have not yet billed</vt:lpstr>
      <vt:lpstr> Reconcile pass-through Grants BLD &amp; Interdepartmental Revenue </vt:lpstr>
      <vt:lpstr>Last Day to enter Project Related  Travel Expenditures – 6/30</vt:lpstr>
      <vt:lpstr>New State Year Begins – FY22</vt:lpstr>
      <vt:lpstr>PREPAID Zero Dollar Billings</vt:lpstr>
      <vt:lpstr>Prepaids </vt:lpstr>
      <vt:lpstr>Submodules Closed </vt:lpstr>
      <vt:lpstr>   IU Journal Dates: July 30 – August 2  </vt:lpstr>
      <vt:lpstr>   August 3rd  </vt:lpstr>
      <vt:lpstr>Perform Deferred/Advanced Revenue analysis</vt:lpstr>
      <vt:lpstr> Perform Deferred/Advanced Revenue analysis</vt:lpstr>
      <vt:lpstr>Analyze grant related contra accounts for proper state year-end balancing.  Clear errors on F&amp;A (Indirect Cost) processing.</vt:lpstr>
      <vt:lpstr>  Wednesday - August 4th &amp; Friday, August 6th </vt:lpstr>
      <vt:lpstr> Interest on Deferred Revenue accounts should be posted and Conversion (type) prepaids added to Customer Contract(s)  and processed.</vt:lpstr>
      <vt:lpstr>Tuesday - August 9th Contracts Module &amp; Automated Indirect Cost Processing Closed</vt:lpstr>
      <vt:lpstr>August 10th Billing for State FY2021 Stops</vt:lpstr>
      <vt:lpstr>Evaluate 2021 Journals </vt:lpstr>
      <vt:lpstr> When all “zero dollar” invoices are processed, create a “no project” journal to adjust for Utilization  (reduction of Deferred/Advanced of “zero dollar” billings for FY21 with billed dates in FY22)</vt:lpstr>
      <vt:lpstr>Project Errors on Speedcharts !</vt:lpstr>
      <vt:lpstr>Grants Operational Closing Procedures</vt:lpstr>
      <vt:lpstr>Important Note:</vt:lpstr>
    </vt:vector>
  </TitlesOfParts>
  <Company>State of TN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Finance and Administration</dc:creator>
  <cp:lastModifiedBy>Mary Goins</cp:lastModifiedBy>
  <cp:revision>1302</cp:revision>
  <cp:lastPrinted>2020-05-21T19:03:43Z</cp:lastPrinted>
  <dcterms:created xsi:type="dcterms:W3CDTF">2002-08-06T14:46:55Z</dcterms:created>
  <dcterms:modified xsi:type="dcterms:W3CDTF">2021-06-03T20:28:09Z</dcterms:modified>
</cp:coreProperties>
</file>