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38"/>
  </p:notesMasterIdLst>
  <p:handoutMasterIdLst>
    <p:handoutMasterId r:id="rId39"/>
  </p:handoutMasterIdLst>
  <p:sldIdLst>
    <p:sldId id="713" r:id="rId2"/>
    <p:sldId id="652" r:id="rId3"/>
    <p:sldId id="912" r:id="rId4"/>
    <p:sldId id="705" r:id="rId5"/>
    <p:sldId id="822" r:id="rId6"/>
    <p:sldId id="916" r:id="rId7"/>
    <p:sldId id="735" r:id="rId8"/>
    <p:sldId id="714" r:id="rId9"/>
    <p:sldId id="906" r:id="rId10"/>
    <p:sldId id="917" r:id="rId11"/>
    <p:sldId id="664" r:id="rId12"/>
    <p:sldId id="858" r:id="rId13"/>
    <p:sldId id="828" r:id="rId14"/>
    <p:sldId id="901" r:id="rId15"/>
    <p:sldId id="914" r:id="rId16"/>
    <p:sldId id="673" r:id="rId17"/>
    <p:sldId id="904" r:id="rId18"/>
    <p:sldId id="915" r:id="rId19"/>
    <p:sldId id="849" r:id="rId20"/>
    <p:sldId id="723" r:id="rId21"/>
    <p:sldId id="862" r:id="rId22"/>
    <p:sldId id="868" r:id="rId23"/>
    <p:sldId id="886" r:id="rId24"/>
    <p:sldId id="843" r:id="rId25"/>
    <p:sldId id="892" r:id="rId26"/>
    <p:sldId id="913" r:id="rId27"/>
    <p:sldId id="918" r:id="rId28"/>
    <p:sldId id="874" r:id="rId29"/>
    <p:sldId id="921" r:id="rId30"/>
    <p:sldId id="927" r:id="rId31"/>
    <p:sldId id="924" r:id="rId32"/>
    <p:sldId id="926" r:id="rId33"/>
    <p:sldId id="925" r:id="rId34"/>
    <p:sldId id="920" r:id="rId35"/>
    <p:sldId id="890" r:id="rId36"/>
    <p:sldId id="919" r:id="rId37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80000"/>
    <a:srgbClr val="FF1F1F"/>
    <a:srgbClr val="6699FF"/>
    <a:srgbClr val="0000FF"/>
    <a:srgbClr val="000000"/>
    <a:srgbClr val="FFFF66"/>
    <a:srgbClr val="006E3C"/>
    <a:srgbClr val="006236"/>
    <a:srgbClr val="006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5182" autoAdjust="0"/>
  </p:normalViewPr>
  <p:slideViewPr>
    <p:cSldViewPr>
      <p:cViewPr varScale="1">
        <p:scale>
          <a:sx n="84" d="100"/>
          <a:sy n="84" d="100"/>
        </p:scale>
        <p:origin x="135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9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-1308"/>
    </p:cViewPr>
  </p:sorterViewPr>
  <p:notesViewPr>
    <p:cSldViewPr>
      <p:cViewPr varScale="1">
        <p:scale>
          <a:sx n="78" d="100"/>
          <a:sy n="78" d="100"/>
        </p:scale>
        <p:origin x="-691" y="-72"/>
      </p:cViewPr>
      <p:guideLst>
        <p:guide orient="horz" pos="2913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10091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l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989" y="0"/>
            <a:ext cx="301009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74271"/>
            <a:ext cx="3010091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l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989" y="8774271"/>
            <a:ext cx="301009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fld id="{4B6F52FD-4F36-4616-82A6-B674EF813D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26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10091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l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989" y="0"/>
            <a:ext cx="301009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11688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072" y="4388740"/>
            <a:ext cx="5099940" cy="414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774271"/>
            <a:ext cx="3010091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l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989" y="8774271"/>
            <a:ext cx="301009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 defTabSz="929421">
              <a:defRPr sz="1200" b="0" i="0">
                <a:latin typeface="Times New Roman" pitchFamily="18" charset="0"/>
              </a:defRPr>
            </a:lvl1pPr>
          </a:lstStyle>
          <a:p>
            <a:pPr>
              <a:defRPr/>
            </a:pPr>
            <a:fld id="{715669AF-4515-4443-9DCD-54EDB7B398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610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296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5661" indent="-286793" defTabSz="927296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7172" indent="-229435" defTabSz="927296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6040" indent="-229435" defTabSz="927296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64908" indent="-229435" defTabSz="927296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23776" indent="-229435" algn="ctr" defTabSz="927296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82645" indent="-229435" algn="ctr" defTabSz="927296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41514" indent="-229435" algn="ctr" defTabSz="927296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900382" indent="-229435" algn="ctr" defTabSz="927296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D8058C-FB1A-46E9-BC35-A7D24E6CF929}" type="slidenum">
              <a:rPr lang="en-US" b="0" i="0" smtClean="0">
                <a:latin typeface="Times New Roman" pitchFamily="18" charset="0"/>
              </a:rPr>
              <a:pPr eaLnBrk="1" hangingPunct="1"/>
              <a:t>1</a:t>
            </a:fld>
            <a:endParaRPr lang="en-US" b="0" i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890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5661" indent="-286793" defTabSz="928890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7172" indent="-229435" defTabSz="928890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6040" indent="-229435" defTabSz="928890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64908" indent="-229435" defTabSz="928890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23776" indent="-229435" algn="ctr" defTabSz="92889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82645" indent="-229435" algn="ctr" defTabSz="92889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41514" indent="-229435" algn="ctr" defTabSz="92889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900382" indent="-229435" algn="ctr" defTabSz="92889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E4AB1-AB7F-4264-A9EC-4643275B6C57}" type="slidenum">
              <a:rPr lang="en-US" b="0" i="0" smtClean="0">
                <a:latin typeface="Times New Roman" pitchFamily="18" charset="0"/>
              </a:rPr>
              <a:pPr eaLnBrk="1" hangingPunct="1"/>
              <a:t>2</a:t>
            </a:fld>
            <a:endParaRPr lang="en-US" b="0" i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Clarify what is meant by billable.  </a:t>
            </a:r>
          </a:p>
          <a:p>
            <a:r>
              <a:rPr lang="en-US" dirty="0"/>
              <a:t>Revenue Recognized</a:t>
            </a:r>
          </a:p>
          <a:p>
            <a:r>
              <a:rPr lang="en-US" dirty="0"/>
              <a:t>Invoice Created – add these columns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95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4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31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22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applicable to agencies get prepayment of a grant before June 30</a:t>
            </a:r>
            <a:r>
              <a:rPr lang="en-US" baseline="30000" dirty="0"/>
              <a:t>th</a:t>
            </a:r>
            <a:r>
              <a:rPr lang="en-US" dirty="0"/>
              <a:t>.  Must have the customer contract set up and completed before July 13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76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someone process a journal after the deadline for FY 2023, it will still recognize revenue and bill but in 2024.  If you miss the deadline contact, Michelle or Tracy for instruction on processing.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669AF-4515-4443-9DCD-54EDB7B3987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7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5" descr="lowres_transparen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6248400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62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838200"/>
            <a:ext cx="7772400" cy="838200"/>
          </a:xfrm>
        </p:spPr>
        <p:txBody>
          <a:bodyPr/>
          <a:lstStyle>
            <a:lvl1pPr>
              <a:defRPr sz="3200"/>
            </a:lvl1pPr>
          </a:lstStyle>
          <a:p>
            <a:endParaRPr lang="en-US"/>
          </a:p>
        </p:txBody>
      </p:sp>
      <p:sp>
        <p:nvSpPr>
          <p:cNvPr id="380963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6019800"/>
            <a:ext cx="6400800" cy="8382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25987234"/>
      </p:ext>
    </p:extLst>
  </p:cSld>
  <p:clrMapOvr>
    <a:masterClrMapping/>
  </p:clrMapOvr>
  <p:transition spd="med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A1343-268A-40CF-83CD-984C33B97E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37946"/>
      </p:ext>
    </p:extLst>
  </p:cSld>
  <p:clrMapOvr>
    <a:masterClrMapping/>
  </p:clrMapOvr>
  <p:transition spd="med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85800"/>
            <a:ext cx="22860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85800"/>
            <a:ext cx="67056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09C24-ABE2-4ABC-B956-E8ECD8AC48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29474"/>
      </p:ext>
    </p:extLst>
  </p:cSld>
  <p:clrMapOvr>
    <a:masterClrMapping/>
  </p:clrMapOvr>
  <p:transition spd="med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5A96-EB31-4DC5-9DFF-456642BB07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148"/>
      </p:ext>
    </p:extLst>
  </p:cSld>
  <p:clrMapOvr>
    <a:masterClrMapping/>
  </p:clrMapOvr>
  <p:transition spd="med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FD2BB-D10A-4D95-83E5-205D5B56A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73436"/>
      </p:ext>
    </p:extLst>
  </p:cSld>
  <p:clrMapOvr>
    <a:masterClrMapping/>
  </p:clrMapOvr>
  <p:transition spd="med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5F01-2CE2-4A58-BDE4-7A87FF4F4A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7546"/>
      </p:ext>
    </p:extLst>
  </p:cSld>
  <p:clrMapOvr>
    <a:masterClrMapping/>
  </p:clrMapOvr>
  <p:transition spd="med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3B0C4-16C5-44E2-AEAF-028239FDC5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99455"/>
      </p:ext>
    </p:extLst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715B3-CB79-4063-992C-54881355ED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65260"/>
      </p:ext>
    </p:extLst>
  </p:cSld>
  <p:clrMapOvr>
    <a:masterClrMapping/>
  </p:clrMapOvr>
  <p:transition spd="med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A4311-D618-4C90-B47D-4BF0386DD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000174"/>
      </p:ext>
    </p:extLst>
  </p:cSld>
  <p:clrMapOvr>
    <a:masterClrMapping/>
  </p:clrMapOvr>
  <p:transition spd="med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1E7C-1087-40BD-9CC0-411D09C82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6283"/>
      </p:ext>
    </p:extLst>
  </p:cSld>
  <p:clrMapOvr>
    <a:masterClrMapping/>
  </p:clrMapOvr>
  <p:transition spd="med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473D-18DD-4195-901F-373BB2DFC1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35456"/>
      </p:ext>
    </p:extLst>
  </p:cSld>
  <p:clrMapOvr>
    <a:masterClrMapping/>
  </p:clrMapOvr>
  <p:transition spd="med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38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993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i="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2014 Division of Accounts</a:t>
            </a:r>
          </a:p>
        </p:txBody>
      </p:sp>
      <p:sp>
        <p:nvSpPr>
          <p:cNvPr id="37994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37994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3257F38-4BD0-47C9-988E-90D425C8A4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81976"/>
            <a:ext cx="3840480" cy="10474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1" r:id="rId1"/>
    <p:sldLayoutId id="2147484592" r:id="rId2"/>
    <p:sldLayoutId id="2147484593" r:id="rId3"/>
    <p:sldLayoutId id="2147484594" r:id="rId4"/>
    <p:sldLayoutId id="2147484595" r:id="rId5"/>
    <p:sldLayoutId id="2147484596" r:id="rId6"/>
    <p:sldLayoutId id="2147484597" r:id="rId7"/>
    <p:sldLayoutId id="2147484598" r:id="rId8"/>
    <p:sldLayoutId id="2147484599" r:id="rId9"/>
    <p:sldLayoutId id="2147484600" r:id="rId10"/>
    <p:sldLayoutId id="2147484601" r:id="rId11"/>
  </p:sldLayoutIdLst>
  <p:transition spd="med">
    <p:zoom dir="in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800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finance/rd-doa/fa-accfin-swa.html" TargetMode="External"/><Relationship Id="rId2" Type="http://schemas.openxmlformats.org/officeDocument/2006/relationships/hyperlink" Target="https://www.tn.gov/finance/grants-information-sharing/grants-information-sharing/grants-accounting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.Allen@tn.gov" TargetMode="External"/><Relationship Id="rId2" Type="http://schemas.openxmlformats.org/officeDocument/2006/relationships/hyperlink" Target="mailto:Paula.X.Johnson@tn.go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atie-Faith.Stone@tn.gov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content/dam/tn/finance/accounts/grants-website/documents/Part2_EssentialElements-of-GrantsSetup-and-Processing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sz="3400" dirty="0"/>
              <a:t>Year-end Grant/Projects Training</a:t>
            </a:r>
            <a:br>
              <a:rPr lang="en-US" sz="3400" dirty="0"/>
            </a:br>
            <a:r>
              <a:rPr lang="en-US" sz="3400" dirty="0"/>
              <a:t>Fiscal Year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3CAB5-FFA8-4959-BD0C-01C56D72612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19200" y="2133600"/>
            <a:ext cx="6485106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Analysis Types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pPr eaLnBrk="1" hangingPunct="1"/>
            <a:r>
              <a:rPr lang="en-US" sz="2400" dirty="0"/>
              <a:t>Analysis Types for IU Journals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sz="2400" dirty="0"/>
          </a:p>
          <a:p>
            <a:pPr marL="0" indent="0" eaLnBrk="1" hangingPunct="1">
              <a:buNone/>
            </a:pP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Analysis Types for RA and LA Journals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85457-9ABE-4165-A470-F05000C49FE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94350F-410F-F7B1-9E80-A830C2BA2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19"/>
              </p:ext>
            </p:extLst>
          </p:nvPr>
        </p:nvGraphicFramePr>
        <p:xfrm>
          <a:off x="1433591" y="2038350"/>
          <a:ext cx="6302771" cy="1375410"/>
        </p:xfrm>
        <a:graphic>
          <a:graphicData uri="http://schemas.openxmlformats.org/drawingml/2006/table">
            <a:tbl>
              <a:tblPr/>
              <a:tblGrid>
                <a:gridCol w="1463040">
                  <a:extLst>
                    <a:ext uri="{9D8B030D-6E8A-4147-A177-3AD203B41FA5}">
                      <a16:colId xmlns:a16="http://schemas.microsoft.com/office/drawing/2014/main" val="15725159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08140119"/>
                    </a:ext>
                  </a:extLst>
                </a:gridCol>
                <a:gridCol w="2756931">
                  <a:extLst>
                    <a:ext uri="{9D8B030D-6E8A-4147-A177-3AD203B41FA5}">
                      <a16:colId xmlns:a16="http://schemas.microsoft.com/office/drawing/2014/main" val="2097679006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22310568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50894633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 Description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Revenue Recognized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7706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(Payor)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468192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(Payor)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Shared 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389928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INTERFED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INTERMATCH (Recipient)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Interdepartmental Revenue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07659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552880-14A6-BD56-6D22-B6E31E80E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67322"/>
              </p:ext>
            </p:extLst>
          </p:nvPr>
        </p:nvGraphicFramePr>
        <p:xfrm>
          <a:off x="1433590" y="4648200"/>
          <a:ext cx="5692140" cy="876300"/>
        </p:xfrm>
        <a:graphic>
          <a:graphicData uri="http://schemas.openxmlformats.org/drawingml/2006/table">
            <a:tbl>
              <a:tblPr/>
              <a:tblGrid>
                <a:gridCol w="948014">
                  <a:extLst>
                    <a:ext uri="{9D8B030D-6E8A-4147-A177-3AD203B41FA5}">
                      <a16:colId xmlns:a16="http://schemas.microsoft.com/office/drawing/2014/main" val="1666255748"/>
                    </a:ext>
                  </a:extLst>
                </a:gridCol>
                <a:gridCol w="677972">
                  <a:extLst>
                    <a:ext uri="{9D8B030D-6E8A-4147-A177-3AD203B41FA5}">
                      <a16:colId xmlns:a16="http://schemas.microsoft.com/office/drawing/2014/main" val="736209436"/>
                    </a:ext>
                  </a:extLst>
                </a:gridCol>
                <a:gridCol w="2655424">
                  <a:extLst>
                    <a:ext uri="{9D8B030D-6E8A-4147-A177-3AD203B41FA5}">
                      <a16:colId xmlns:a16="http://schemas.microsoft.com/office/drawing/2014/main" val="7735189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08295517"/>
                    </a:ext>
                  </a:extLst>
                </a:gridCol>
                <a:gridCol w="724930">
                  <a:extLst>
                    <a:ext uri="{9D8B030D-6E8A-4147-A177-3AD203B41FA5}">
                      <a16:colId xmlns:a16="http://schemas.microsoft.com/office/drawing/2014/main" val="28947118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 Description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Revenue Recognized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232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Year-End Accrued Revenue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6257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Year-End Accrued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353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969441"/>
      </p:ext>
    </p:extLst>
  </p:cSld>
  <p:clrMapOvr>
    <a:masterClrMapping/>
  </p:clrMapOvr>
  <p:transition spd="med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 OLT Transactions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b="1" dirty="0"/>
              <a:t>Detective Monitoring:</a:t>
            </a:r>
          </a:p>
          <a:p>
            <a:pPr lvl="1" eaLnBrk="1" hangingPunct="1"/>
            <a:r>
              <a:rPr lang="en-US" sz="2000" dirty="0"/>
              <a:t>TN_GR19_OLT_CHECK query – See </a:t>
            </a:r>
            <a:r>
              <a:rPr lang="en-US" sz="2000" b="1" dirty="0">
                <a:solidFill>
                  <a:srgbClr val="FF0000"/>
                </a:solidFill>
              </a:rPr>
              <a:t>Task 4 </a:t>
            </a:r>
            <a:r>
              <a:rPr lang="en-US" sz="2000" dirty="0"/>
              <a:t>of Grant Operational Close Procedures.</a:t>
            </a:r>
          </a:p>
          <a:p>
            <a:pPr marL="457200" lvl="1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Transactions in OLT do not bill or recognize revenue.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Mismatch in revenue recognition and expenditures in different fiscal years – this is why it is critical that these are resolved before </a:t>
            </a:r>
            <a:r>
              <a:rPr lang="en-US" sz="2000" b="1" dirty="0">
                <a:solidFill>
                  <a:srgbClr val="FF0000"/>
                </a:solidFill>
              </a:rPr>
              <a:t>August 9.</a:t>
            </a:r>
            <a:r>
              <a:rPr lang="en-US" sz="2000" dirty="0"/>
              <a:t>  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OLT crossing fiscal years complicates correcting entries.</a:t>
            </a:r>
          </a:p>
          <a:p>
            <a:pPr lvl="1" eaLnBrk="1" hangingPunct="1"/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E6DB-78AE-45CA-98A3-F5E7AE12176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2283"/>
            <a:ext cx="8763000" cy="61311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 </a:t>
            </a:r>
            <a:r>
              <a:rPr lang="en-US" sz="2400" dirty="0"/>
              <a:t>Reconcile Interdepartmental Grants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05399"/>
          </a:xfrm>
        </p:spPr>
        <p:txBody>
          <a:bodyPr/>
          <a:lstStyle/>
          <a:p>
            <a:pPr eaLnBrk="1" hangingPunct="1"/>
            <a:r>
              <a:rPr lang="en-US" sz="2000" b="1" dirty="0"/>
              <a:t>Detective Monitoring:</a:t>
            </a:r>
          </a:p>
          <a:p>
            <a:pPr lvl="1" eaLnBrk="1" hangingPunct="1"/>
            <a:r>
              <a:rPr lang="en-US" sz="2000" dirty="0">
                <a:ea typeface="+mn-ea"/>
                <a:cs typeface="+mn-cs"/>
              </a:rPr>
              <a:t>TN_GR04_INTERDEPT_AR </a:t>
            </a:r>
            <a:r>
              <a:rPr lang="en-US" sz="2000" dirty="0">
                <a:solidFill>
                  <a:schemeClr val="tx1"/>
                </a:solidFill>
                <a:ea typeface="+mn-ea"/>
                <a:cs typeface="+mn-cs"/>
              </a:rPr>
              <a:t>– See </a:t>
            </a:r>
            <a:r>
              <a:rPr lang="en-US" sz="2000" dirty="0">
                <a:solidFill>
                  <a:srgbClr val="FF0000"/>
                </a:solidFill>
                <a:ea typeface="+mn-ea"/>
                <a:cs typeface="+mn-cs"/>
              </a:rPr>
              <a:t>Task 11 </a:t>
            </a:r>
            <a:r>
              <a:rPr lang="en-US" sz="2000" dirty="0">
                <a:ea typeface="+mn-ea"/>
                <a:cs typeface="+mn-cs"/>
              </a:rPr>
              <a:t>of Grant Operational Close Procedures.</a:t>
            </a:r>
          </a:p>
          <a:p>
            <a:pPr marL="457200" lvl="1" indent="0" eaLnBrk="1" hangingPunct="1">
              <a:buNone/>
            </a:pPr>
            <a:endParaRPr lang="en-US" sz="1600" dirty="0"/>
          </a:p>
          <a:p>
            <a:pPr eaLnBrk="1" hangingPunct="1"/>
            <a:r>
              <a:rPr lang="en-US" sz="2000" dirty="0"/>
              <a:t>Use this query to ensure that all expenditures charged to an Interdepartmental Grant have been billed to other State Agency.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If BLD equals IUR, the billed amounts equal the IU revenue then the SIS will be correct.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If BLD does NOT equal IUR, </a:t>
            </a:r>
          </a:p>
          <a:p>
            <a:pPr lvl="1" eaLnBrk="1" hangingPunct="1"/>
            <a:r>
              <a:rPr lang="en-US" sz="2000" dirty="0"/>
              <a:t>Validate all bills have been approved &amp; processed.</a:t>
            </a:r>
          </a:p>
          <a:p>
            <a:pPr lvl="1" eaLnBrk="1" hangingPunct="1"/>
            <a:r>
              <a:rPr lang="en-US" sz="2000" dirty="0"/>
              <a:t>Create IU journals for additional transactions. (should have a value $1,000.00 or greater)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E2280-885A-4B16-856F-85CB51D6266D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Projects not associated with a Customer Contract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839200" cy="4724400"/>
          </a:xfrm>
        </p:spPr>
        <p:txBody>
          <a:bodyPr/>
          <a:lstStyle/>
          <a:p>
            <a:pPr eaLnBrk="1" hangingPunct="1"/>
            <a:r>
              <a:rPr lang="en-US" sz="2000" b="1" dirty="0"/>
              <a:t>Preventative Monitoring</a:t>
            </a:r>
            <a:r>
              <a:rPr lang="en-US" sz="2000" dirty="0"/>
              <a:t>:</a:t>
            </a:r>
          </a:p>
          <a:p>
            <a:pPr lvl="1" eaLnBrk="1" hangingPunct="1"/>
            <a:r>
              <a:rPr lang="en-US" sz="2000" dirty="0"/>
              <a:t>TN_GR22A_PROJ_NOT_ON_CONTRACT</a:t>
            </a:r>
          </a:p>
          <a:p>
            <a:pPr lvl="1" eaLnBrk="1" hangingPunct="1"/>
            <a:r>
              <a:rPr lang="en-US" sz="2000" dirty="0"/>
              <a:t>TN_PR140_PROJECT_NOT_CONTRACT</a:t>
            </a:r>
          </a:p>
          <a:p>
            <a:pPr lvl="1" eaLnBrk="1" hangingPunct="1"/>
            <a:r>
              <a:rPr lang="en-US" sz="2000" dirty="0"/>
              <a:t>See </a:t>
            </a:r>
            <a:r>
              <a:rPr lang="en-US" sz="2000" b="1" dirty="0">
                <a:solidFill>
                  <a:srgbClr val="FF0000"/>
                </a:solidFill>
              </a:rPr>
              <a:t>Task 7 </a:t>
            </a:r>
            <a:r>
              <a:rPr lang="en-US" sz="2000" dirty="0"/>
              <a:t>of Grant Operational Close Procedures.</a:t>
            </a:r>
          </a:p>
          <a:p>
            <a:pPr marL="457200" lvl="1" indent="0" eaLnBrk="1" hangingPunct="1">
              <a:buNone/>
            </a:pPr>
            <a:r>
              <a:rPr lang="en-US" sz="1600" dirty="0"/>
              <a:t> </a:t>
            </a:r>
          </a:p>
          <a:p>
            <a:pPr eaLnBrk="1" hangingPunct="1"/>
            <a:r>
              <a:rPr lang="en-US" sz="2000" dirty="0"/>
              <a:t>Project must be associated with a Customer Contract to recognize revenue and bill.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r>
              <a:rPr lang="en-US" sz="2000" dirty="0"/>
              <a:t>Reporting Project valid to return in query because by design they are not associated with Customer Contract.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If Project should be associated with a Customer Contract but is not, the costs need to be re-allocated via GL JE.  TN_PR101_PROJECT_COST_DETAIL gives the details needed for the reallocation.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D2087-066C-4EDA-9BD8-077A880488A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9906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Transactions that have not Priced</a:t>
            </a:r>
            <a:endParaRPr lang="en-US" sz="2400" dirty="0">
              <a:solidFill>
                <a:srgbClr val="FFFF66"/>
              </a:solidFill>
            </a:endParaRP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4196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2000" b="1" dirty="0"/>
              <a:t>Detective Monitoring:</a:t>
            </a:r>
          </a:p>
          <a:p>
            <a:pPr lvl="1" eaLnBrk="1" hangingPunct="1">
              <a:defRPr/>
            </a:pPr>
            <a:r>
              <a:rPr lang="en-US" sz="2000" dirty="0"/>
              <a:t>TN_GR_A09_EXP_NOT_PRICED</a:t>
            </a:r>
          </a:p>
          <a:p>
            <a:pPr marL="457200" lvl="1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Transactions that are not Priced will not produce a bill or recognize revenue.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Notify: </a:t>
            </a:r>
          </a:p>
          <a:p>
            <a:pPr lvl="1" eaLnBrk="1" hangingPunct="1">
              <a:defRPr/>
            </a:pPr>
            <a:r>
              <a:rPr lang="en-US" sz="2000" dirty="0"/>
              <a:t>Division of Accounts Grant Accounting Manager – Paula Johnson </a:t>
            </a:r>
          </a:p>
          <a:p>
            <a:pPr lvl="1" eaLnBrk="1" hangingPunct="1">
              <a:defRPr/>
            </a:pPr>
            <a:r>
              <a:rPr lang="en-US" sz="2000" dirty="0"/>
              <a:t>File an Edison FSCM Projects/Grants Remedy Help Desk Case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defRPr/>
            </a:pPr>
            <a:endParaRPr lang="en-US" sz="2400" dirty="0"/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8EBC6-FC32-4329-9055-EF2808B5800E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3368259441"/>
      </p:ext>
    </p:extLst>
  </p:cSld>
  <p:clrMapOvr>
    <a:masterClrMapping/>
  </p:clrMapOvr>
  <p:transition spd="med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AR Open Items and OA Items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876800"/>
          </a:xfrm>
        </p:spPr>
        <p:txBody>
          <a:bodyPr/>
          <a:lstStyle/>
          <a:p>
            <a:pPr eaLnBrk="1" hangingPunct="1"/>
            <a:r>
              <a:rPr lang="en-US" sz="2400" b="1" dirty="0"/>
              <a:t>Monitoring Activities:</a:t>
            </a:r>
          </a:p>
          <a:p>
            <a:pPr lvl="1" eaLnBrk="1" hangingPunct="1"/>
            <a:r>
              <a:rPr lang="en-US" sz="2000" dirty="0"/>
              <a:t>TN_AR18C_ALL_OPEN_ ITEMS_FD_SC – See </a:t>
            </a:r>
            <a:r>
              <a:rPr lang="en-US" sz="2000" b="1" dirty="0">
                <a:solidFill>
                  <a:srgbClr val="FF0000"/>
                </a:solidFill>
              </a:rPr>
              <a:t>Task 1 </a:t>
            </a:r>
            <a:r>
              <a:rPr lang="en-US" sz="2000" dirty="0"/>
              <a:t>of Grant Operational Close Procedures</a:t>
            </a:r>
          </a:p>
          <a:p>
            <a:pPr lvl="1" eaLnBrk="1" hangingPunct="1"/>
            <a:r>
              <a:rPr lang="en-US" sz="2000" dirty="0"/>
              <a:t>TN_AR18B_OPEN_OA_ITEMS – See </a:t>
            </a:r>
            <a:r>
              <a:rPr lang="en-US" sz="2000" b="1" dirty="0">
                <a:solidFill>
                  <a:srgbClr val="FF0000"/>
                </a:solidFill>
              </a:rPr>
              <a:t>Task 2 </a:t>
            </a:r>
            <a:r>
              <a:rPr lang="en-US" sz="2000" dirty="0"/>
              <a:t>of Grant Operational Close Procedures</a:t>
            </a:r>
          </a:p>
          <a:p>
            <a:pPr lvl="1" eaLnBrk="1" hangingPunct="1"/>
            <a:r>
              <a:rPr lang="en-US" sz="2000" dirty="0"/>
              <a:t>Monitor AR and UAR monthly reconciliation– This is currently been processed by the BOT.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/>
              <a:t>Action:</a:t>
            </a:r>
          </a:p>
          <a:p>
            <a:pPr lvl="1" eaLnBrk="1" hangingPunct="1"/>
            <a:r>
              <a:rPr lang="en-US" sz="2000" dirty="0"/>
              <a:t>Draw funds that have billed but not been drawn.</a:t>
            </a:r>
          </a:p>
          <a:p>
            <a:pPr lvl="1" eaLnBrk="1" hangingPunct="1"/>
            <a:r>
              <a:rPr lang="en-US" sz="2000" dirty="0"/>
              <a:t>Close AR Open Items where deposits have been received but not closed.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76EF4-8ED8-4F91-B957-93901A8E2EB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886049256"/>
      </p:ext>
    </p:extLst>
  </p:cSld>
  <p:clrMapOvr>
    <a:masterClrMapping/>
  </p:clrMapOvr>
  <p:transition spd="med"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Transactions that have not Billed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495800"/>
          </a:xfrm>
        </p:spPr>
        <p:txBody>
          <a:bodyPr/>
          <a:lstStyle/>
          <a:p>
            <a:pPr marL="339725" indent="-339725" eaLnBrk="1" hangingPunct="1">
              <a:defRPr/>
            </a:pPr>
            <a:r>
              <a:rPr lang="en-US" sz="2400" dirty="0"/>
              <a:t>TN_GR20_UNBILLED_TRANS_DETAILS </a:t>
            </a:r>
          </a:p>
          <a:p>
            <a:pPr marL="339725" indent="-339725" eaLnBrk="1" hangingPunct="1">
              <a:defRPr/>
            </a:pPr>
            <a:r>
              <a:rPr lang="en-US" sz="2400" dirty="0"/>
              <a:t>Provides a snapshot of where transactions are in the billing and revenue recognition process.</a:t>
            </a:r>
          </a:p>
          <a:p>
            <a:pPr lvl="1" eaLnBrk="1" hangingPunct="1">
              <a:defRPr/>
            </a:pPr>
            <a:r>
              <a:rPr lang="en-US" sz="2200" dirty="0"/>
              <a:t>Monitor for OLT transactions.</a:t>
            </a:r>
          </a:p>
          <a:p>
            <a:pPr lvl="1" eaLnBrk="1" hangingPunct="1">
              <a:defRPr/>
            </a:pPr>
            <a:r>
              <a:rPr lang="en-US" sz="2200" dirty="0"/>
              <a:t>Monitor transactions that have priced but not billed.  </a:t>
            </a:r>
          </a:p>
          <a:p>
            <a:pPr lvl="1" eaLnBrk="1" hangingPunct="1">
              <a:defRPr/>
            </a:pPr>
            <a:r>
              <a:rPr lang="en-US" sz="2200" dirty="0"/>
              <a:t>Provides details on the source transactions that generated billings.</a:t>
            </a:r>
            <a:br>
              <a:rPr lang="en-US" sz="2200" dirty="0"/>
            </a:br>
            <a:endParaRPr lang="en-US" sz="2200" dirty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200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defRPr/>
            </a:pPr>
            <a:endParaRPr lang="en-US" sz="2400" dirty="0"/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8EBC6-FC32-4329-9055-EF2808B5800E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315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DOA and Edison Monitoring Notifications</a:t>
            </a:r>
          </a:p>
        </p:txBody>
      </p:sp>
      <p:sp>
        <p:nvSpPr>
          <p:cNvPr id="13414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DOA Monitoring</a:t>
            </a:r>
          </a:p>
          <a:p>
            <a:r>
              <a:rPr lang="en-US" sz="2000" dirty="0"/>
              <a:t>TN_GR22_CONTRACTS_PENDING - See </a:t>
            </a:r>
            <a:r>
              <a:rPr lang="en-US" sz="2000" b="1" dirty="0">
                <a:solidFill>
                  <a:srgbClr val="FF0000"/>
                </a:solidFill>
              </a:rPr>
              <a:t>Task 3 </a:t>
            </a:r>
            <a:r>
              <a:rPr lang="en-US" sz="2000" dirty="0"/>
              <a:t>of Grant Operational Close Procedures</a:t>
            </a:r>
          </a:p>
          <a:p>
            <a:r>
              <a:rPr lang="en-US" sz="2000" dirty="0"/>
              <a:t>TN_GR40_PENDING_AMENDMENTS - See </a:t>
            </a:r>
            <a:r>
              <a:rPr lang="en-US" sz="2000" b="1" dirty="0">
                <a:solidFill>
                  <a:srgbClr val="FF0000"/>
                </a:solidFill>
              </a:rPr>
              <a:t>Task 3 </a:t>
            </a:r>
            <a:r>
              <a:rPr lang="en-US" sz="2000" dirty="0"/>
              <a:t>of Grant Operational Close Procedures</a:t>
            </a:r>
          </a:p>
          <a:p>
            <a:r>
              <a:rPr lang="en-US" sz="2000" dirty="0"/>
              <a:t>TN_GL60PE_SPDCHRTS_PRJ_ERRORS – See </a:t>
            </a:r>
            <a:r>
              <a:rPr lang="en-US" sz="2000" b="1" dirty="0">
                <a:solidFill>
                  <a:srgbClr val="FF0000"/>
                </a:solidFill>
              </a:rPr>
              <a:t>Task 29</a:t>
            </a:r>
            <a:r>
              <a:rPr lang="en-US" sz="2000" dirty="0"/>
              <a:t> of Grant Operational Close Procedures</a:t>
            </a:r>
            <a:endParaRPr lang="en-US" sz="2000" b="1" dirty="0"/>
          </a:p>
          <a:p>
            <a:pPr eaLnBrk="1" hangingPunct="1">
              <a:defRPr/>
            </a:pPr>
            <a:r>
              <a:rPr lang="en-US" sz="2000" dirty="0"/>
              <a:t>TN_GR28_SFA_COM_CNTRL_ERRS – See </a:t>
            </a:r>
            <a:r>
              <a:rPr lang="en-US" sz="2000" b="1" dirty="0">
                <a:solidFill>
                  <a:srgbClr val="FF0000"/>
                </a:solidFill>
              </a:rPr>
              <a:t>Task 6</a:t>
            </a:r>
            <a:r>
              <a:rPr lang="en-US" sz="2000" dirty="0"/>
              <a:t> of Grant Operational Close Procedures</a:t>
            </a:r>
            <a:endParaRPr lang="en-US" sz="2000" b="1" dirty="0"/>
          </a:p>
          <a:p>
            <a:pPr eaLnBrk="1" hangingPunct="1">
              <a:defRPr/>
            </a:pPr>
            <a:r>
              <a:rPr lang="en-US" sz="2000" dirty="0"/>
              <a:t>TN_GR29_SFA_INTERACTIVE – See </a:t>
            </a:r>
            <a:r>
              <a:rPr lang="en-US" sz="2000" b="1" dirty="0">
                <a:solidFill>
                  <a:srgbClr val="FF0000"/>
                </a:solidFill>
              </a:rPr>
              <a:t>Task 6</a:t>
            </a:r>
            <a:r>
              <a:rPr lang="en-US" sz="2000" dirty="0"/>
              <a:t> of Grant Operational Close Procedures</a:t>
            </a:r>
            <a:endParaRPr lang="en-US" sz="2000" b="1" dirty="0"/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18737-9512-4E19-B281-1865E59F26CA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924551041"/>
      </p:ext>
    </p:extLst>
  </p:cSld>
  <p:clrMapOvr>
    <a:masterClrMapping/>
  </p:clrMapOvr>
  <p:transition spd="med"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1ABDC3-5592-C887-3CE3-5864ED2A5AEA}"/>
              </a:ext>
            </a:extLst>
          </p:cNvPr>
          <p:cNvSpPr/>
          <p:nvPr/>
        </p:nvSpPr>
        <p:spPr bwMode="auto">
          <a:xfrm>
            <a:off x="0" y="2133600"/>
            <a:ext cx="9144000" cy="1143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3733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Closing Activities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3886200"/>
            <a:ext cx="8458200" cy="2362200"/>
          </a:xfrm>
        </p:spPr>
        <p:txBody>
          <a:bodyPr/>
          <a:lstStyle/>
          <a:p>
            <a:pPr eaLnBrk="1" hangingPunct="1"/>
            <a:r>
              <a:rPr lang="en-US" sz="2400" b="1" dirty="0"/>
              <a:t>Main Goal:</a:t>
            </a:r>
            <a:r>
              <a:rPr lang="en-US" sz="2400" dirty="0"/>
              <a:t> facilitate timely and accurate closing of the fiscal year.</a:t>
            </a:r>
          </a:p>
          <a:p>
            <a:pPr eaLnBrk="1" hangingPunct="1"/>
            <a:r>
              <a:rPr lang="en-US" sz="2400" b="1" dirty="0"/>
              <a:t>Purpose:</a:t>
            </a:r>
          </a:p>
          <a:p>
            <a:pPr lvl="1" eaLnBrk="1" hangingPunct="1"/>
            <a:r>
              <a:rPr lang="en-US" dirty="0"/>
              <a:t>Ensure ACFR is completed by December 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/>
              <a:t>Ensure the SEFA is submitted by March 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76EF4-8ED8-4F91-B957-93901A8E2EBC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4056782356"/>
      </p:ext>
    </p:extLst>
  </p:cSld>
  <p:clrMapOvr>
    <a:masterClrMapping/>
  </p:clrMapOvr>
  <p:transition spd="med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3732"/>
            <a:ext cx="8229600" cy="1143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Grants/Projects Closing Timeline FY24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984241E-8DE8-CCD6-1A42-CACEE58DF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/>
          <a:lstStyle/>
          <a:p>
            <a:pPr algn="ctr"/>
            <a:r>
              <a:rPr lang="en-US" u="sng" dirty="0"/>
              <a:t>July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012F641-D4D5-890B-55E3-D24D2D20F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/>
          <a:p>
            <a:r>
              <a:rPr lang="en-US" sz="1800" b="1" dirty="0"/>
              <a:t>July 1 </a:t>
            </a:r>
            <a:r>
              <a:rPr lang="en-US" sz="1800" dirty="0"/>
              <a:t>– two sets of billing and revenue recognition</a:t>
            </a:r>
          </a:p>
          <a:p>
            <a:r>
              <a:rPr lang="en-US" sz="1800" b="1" dirty="0"/>
              <a:t>July 15 </a:t>
            </a:r>
            <a:r>
              <a:rPr lang="en-US" sz="1800" dirty="0"/>
              <a:t>– Finalize billings/invoices for FY24 Prepaids associated with Grants</a:t>
            </a:r>
          </a:p>
          <a:p>
            <a:r>
              <a:rPr lang="en-US" sz="1800" b="1" dirty="0"/>
              <a:t>July 15 </a:t>
            </a:r>
            <a:r>
              <a:rPr lang="en-US" sz="1800" dirty="0"/>
              <a:t>– Edison submodules closed for FY24, except Customer Contract Module (revenue recognition) and automated indirect cost.  </a:t>
            </a:r>
          </a:p>
          <a:p>
            <a:r>
              <a:rPr lang="en-US" sz="1800" b="1" dirty="0"/>
              <a:t>July 31 </a:t>
            </a:r>
            <a:r>
              <a:rPr lang="en-US" sz="1800" dirty="0"/>
              <a:t>– Entry of IU journals for creating agency.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2DFD9D3-5175-2098-209D-220CB26AE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/>
          <a:lstStyle/>
          <a:p>
            <a:pPr algn="ctr"/>
            <a:r>
              <a:rPr lang="en-US" u="sng" dirty="0"/>
              <a:t>August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ED9C472-706C-BFDC-26D2-5C0F9B728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/>
          <a:p>
            <a:r>
              <a:rPr lang="en-US" sz="1800" b="1" dirty="0"/>
              <a:t>August 5 </a:t>
            </a:r>
            <a:r>
              <a:rPr lang="en-US" sz="1800" dirty="0"/>
              <a:t>- Entry of miscellaneous JV/AG/EX journals to correct FY24 transactions affecting projects/grants</a:t>
            </a:r>
          </a:p>
          <a:p>
            <a:r>
              <a:rPr lang="en-US" sz="1800" b="1" dirty="0"/>
              <a:t>August 8 </a:t>
            </a:r>
            <a:r>
              <a:rPr lang="en-US" sz="1800" dirty="0"/>
              <a:t>- Approval of miscellaneous JV/AG/EX journals to correct FY24 transactions affecting projects/grants</a:t>
            </a:r>
          </a:p>
          <a:p>
            <a:r>
              <a:rPr lang="en-US" sz="1800" b="1" dirty="0"/>
              <a:t>August 9 </a:t>
            </a:r>
            <a:r>
              <a:rPr lang="en-US" sz="1800" dirty="0"/>
              <a:t>– Edison Customer Contract Module closed for FY24</a:t>
            </a:r>
          </a:p>
          <a:p>
            <a:r>
              <a:rPr lang="en-US" sz="1800" b="1" dirty="0"/>
              <a:t>August 9 </a:t>
            </a:r>
            <a:r>
              <a:rPr lang="en-US" sz="1800" dirty="0"/>
              <a:t>– Grants/projects automated indirect cost for FY24 stopped.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36AB796-4021-43F8-AB2C-DEFDA98F7623}" type="slidenum">
              <a:rPr lang="en-US" smtClean="0"/>
              <a:pPr>
                <a:spcAft>
                  <a:spcPts val="600"/>
                </a:spcAft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Agenda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  <a:p>
            <a:r>
              <a:rPr lang="en-US" dirty="0"/>
              <a:t>Pre-Closing Activities</a:t>
            </a:r>
          </a:p>
          <a:p>
            <a:r>
              <a:rPr lang="en-US" dirty="0"/>
              <a:t>Closing Activities</a:t>
            </a:r>
          </a:p>
          <a:p>
            <a:r>
              <a:rPr lang="en-US" dirty="0"/>
              <a:t>Post Closing Activities</a:t>
            </a:r>
          </a:p>
          <a:p>
            <a:r>
              <a:rPr lang="en-US" dirty="0"/>
              <a:t>SEFA and SIS Preparations</a:t>
            </a:r>
          </a:p>
          <a:p>
            <a:r>
              <a:rPr lang="en-US" dirty="0"/>
              <a:t>Resources</a:t>
            </a:r>
          </a:p>
          <a:p>
            <a:r>
              <a:rPr lang="en-US" dirty="0"/>
              <a:t>Contact Information</a:t>
            </a:r>
          </a:p>
          <a:p>
            <a:r>
              <a:rPr lang="en-US" dirty="0"/>
              <a:t>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F35C-1FC4-4D04-BE8A-6155E9ED779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76" y="685800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New State Year Begins – FY25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Two sets of billing and revenue recognition begins for State Fiscal Year 24 and 25 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Two temp bills for each Contract/Grant if transactions exist in both state years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Two sets of billings to Prepaids must be processed.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00BF1-9A1E-431F-9289-E7A0D88A525C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Prepaid Deadline</a:t>
            </a:r>
            <a:endParaRPr lang="en-US" sz="3200" dirty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724400"/>
          </a:xfrm>
        </p:spPr>
        <p:txBody>
          <a:bodyPr/>
          <a:lstStyle/>
          <a:p>
            <a:pPr marL="457200" lvl="1" indent="-457200" eaLnBrk="1" hangingPunct="1">
              <a:buNone/>
            </a:pPr>
            <a:r>
              <a:rPr lang="en-US" sz="2000" dirty="0"/>
              <a:t>Customer (revenue) Contract and associated Prepaid:</a:t>
            </a:r>
          </a:p>
          <a:p>
            <a:pPr lvl="2" eaLnBrk="1" hangingPunct="1"/>
            <a:r>
              <a:rPr lang="en-US" dirty="0"/>
              <a:t>Should be dated in June and created before July 15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 lvl="2" eaLnBrk="1" hangingPunct="1"/>
            <a:r>
              <a:rPr lang="en-US" dirty="0"/>
              <a:t>Immediate billing (process other billing methods) occurred in June</a:t>
            </a:r>
          </a:p>
          <a:p>
            <a:pPr lvl="2" eaLnBrk="1" hangingPunct="1"/>
            <a:r>
              <a:rPr lang="en-US" dirty="0"/>
              <a:t>Deposit recorded in June</a:t>
            </a:r>
          </a:p>
          <a:p>
            <a:pPr lvl="2" eaLnBrk="1" hangingPunct="1"/>
            <a:r>
              <a:rPr lang="en-US" dirty="0"/>
              <a:t>Invoice Item created from Immediate billing needs to be closed in June</a:t>
            </a:r>
          </a:p>
          <a:p>
            <a:pPr lvl="2" eaLnBrk="1" hangingPunct="1"/>
            <a:r>
              <a:rPr lang="en-US" dirty="0"/>
              <a:t>All must occur before the AR module close.</a:t>
            </a:r>
          </a:p>
          <a:p>
            <a:pPr marL="0" lvl="2" indent="0" eaLnBrk="1" hangingPunct="1">
              <a:buNone/>
            </a:pPr>
            <a:endParaRPr lang="en-US" dirty="0"/>
          </a:p>
          <a:p>
            <a:pPr marL="0" lvl="2" indent="0" eaLnBrk="1" hangingPunct="1">
              <a:buNone/>
            </a:pPr>
            <a:r>
              <a:rPr lang="en-US" dirty="0"/>
              <a:t>TN_GR_A07_REVENUE_NOT_CREATED</a:t>
            </a:r>
          </a:p>
          <a:p>
            <a:pPr marL="1714500" lvl="4" indent="0" eaLnBrk="1" hangingPunct="1">
              <a:buFontTx/>
              <a:buNone/>
            </a:pPr>
            <a:r>
              <a:rPr lang="en-US" dirty="0"/>
              <a:t>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A4DFA-3ECD-42EA-9591-9F448EFDAAF3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89" y="609600"/>
            <a:ext cx="9144000" cy="1066800"/>
          </a:xfrm>
        </p:spPr>
        <p:txBody>
          <a:bodyPr/>
          <a:lstStyle/>
          <a:p>
            <a:pPr eaLnBrk="1" hangingPunct="1">
              <a:defRPr/>
            </a:pPr>
            <a:br>
              <a:rPr lang="en-US" sz="3200" dirty="0"/>
            </a:br>
            <a:r>
              <a:rPr lang="en-US" sz="2400" dirty="0"/>
              <a:t>  Deadline: IU Journal Dates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724400"/>
          </a:xfrm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July 31st </a:t>
            </a:r>
            <a:r>
              <a:rPr lang="en-US" sz="2000" dirty="0"/>
              <a:t>- Last day for entry of IU journals by creating agency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August 2nd </a:t>
            </a:r>
            <a:r>
              <a:rPr lang="en-US" sz="2000" dirty="0"/>
              <a:t>– Last day for entry by secondary agency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August 5th </a:t>
            </a:r>
            <a:r>
              <a:rPr lang="en-US" sz="2000" dirty="0"/>
              <a:t>– Last day for Approvals by both creating &amp; secondary agencies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</a:rPr>
              <a:t>August 7th </a:t>
            </a:r>
            <a:r>
              <a:rPr lang="en-US" sz="2000" dirty="0"/>
              <a:t>– Last day for Approval by Division of Accounts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4400" dirty="0"/>
              <a:t>	</a:t>
            </a:r>
            <a:r>
              <a:rPr lang="en-US" dirty="0"/>
              <a:t>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EC0D0-8FAC-4741-BF8B-242E50595942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Deadline: Other Journals Affecting Projects/Grants</a:t>
            </a:r>
            <a:endParaRPr lang="en-US" sz="3200" dirty="0"/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953000"/>
          </a:xfrm>
        </p:spPr>
        <p:txBody>
          <a:bodyPr/>
          <a:lstStyle/>
          <a:p>
            <a:pPr eaLnBrk="1" hangingPunct="1">
              <a:tabLst>
                <a:tab pos="288925" algn="l"/>
                <a:tab pos="344488" algn="l"/>
              </a:tabLst>
            </a:pPr>
            <a:r>
              <a:rPr lang="en-US" sz="2000" dirty="0"/>
              <a:t>Journal Source Type JV/AG/EX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tabLst>
                <a:tab pos="288925" algn="l"/>
                <a:tab pos="344488" algn="l"/>
              </a:tabLst>
            </a:pPr>
            <a:r>
              <a:rPr lang="en-US" sz="2000" b="1" dirty="0">
                <a:solidFill>
                  <a:srgbClr val="FF0000"/>
                </a:solidFill>
              </a:rPr>
              <a:t>		August 5</a:t>
            </a:r>
            <a:r>
              <a:rPr lang="en-US" sz="2000" b="1" baseline="30000" dirty="0">
                <a:solidFill>
                  <a:srgbClr val="FF0000"/>
                </a:solidFill>
              </a:rPr>
              <a:t>th</a:t>
            </a:r>
            <a:r>
              <a:rPr lang="en-US" sz="2000" b="1" dirty="0">
                <a:solidFill>
                  <a:schemeClr val="tx2"/>
                </a:solidFill>
              </a:rPr>
              <a:t> – </a:t>
            </a:r>
            <a:r>
              <a:rPr lang="en-US" sz="2000" dirty="0">
                <a:solidFill>
                  <a:schemeClr val="tx2"/>
                </a:solidFill>
              </a:rPr>
              <a:t>Last day for entry by agency.</a:t>
            </a:r>
          </a:p>
          <a:p>
            <a:pPr marL="0" indent="344488" eaLnBrk="1" hangingPunct="1">
              <a:buNone/>
            </a:pPr>
            <a:r>
              <a:rPr lang="en-US" sz="2000" b="1" dirty="0">
                <a:solidFill>
                  <a:srgbClr val="FF0000"/>
                </a:solidFill>
              </a:rPr>
              <a:t>August 6</a:t>
            </a:r>
            <a:r>
              <a:rPr lang="en-US" sz="2000" b="1" baseline="30000" dirty="0">
                <a:solidFill>
                  <a:srgbClr val="FF0000"/>
                </a:solidFill>
              </a:rPr>
              <a:t>th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</a:rPr>
              <a:t>– </a:t>
            </a:r>
            <a:r>
              <a:rPr lang="en-US" sz="2000" dirty="0"/>
              <a:t>Last day for approval for </a:t>
            </a:r>
            <a:r>
              <a:rPr lang="en-US" sz="2000" dirty="0">
                <a:solidFill>
                  <a:schemeClr val="tx2"/>
                </a:solidFill>
              </a:rPr>
              <a:t>agency.</a:t>
            </a:r>
          </a:p>
          <a:p>
            <a:pPr marL="0" indent="344488" eaLnBrk="1" hangingPunct="1">
              <a:buNone/>
            </a:pPr>
            <a:r>
              <a:rPr lang="en-US" sz="2000" b="1" dirty="0">
                <a:solidFill>
                  <a:srgbClr val="FF0000"/>
                </a:solidFill>
              </a:rPr>
              <a:t>August 8</a:t>
            </a:r>
            <a:r>
              <a:rPr lang="en-US" sz="2000" b="1" baseline="30000" dirty="0">
                <a:solidFill>
                  <a:srgbClr val="FF0000"/>
                </a:solidFill>
              </a:rPr>
              <a:t>th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</a:rPr>
              <a:t>– </a:t>
            </a:r>
            <a:r>
              <a:rPr lang="en-US" sz="2000" dirty="0"/>
              <a:t>Last day for approval by Division of Accounts. 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TN_GR20A_JRNLS_NOT_POST_GR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FF0000"/>
                </a:solidFill>
              </a:rPr>
              <a:t>NOTE:</a:t>
            </a:r>
            <a:r>
              <a:rPr lang="en-US" sz="2800" dirty="0"/>
              <a:t>  If the deadline is missed for processing a journal, contact Michelle Earhart and Tracy Brown for specific instruction.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4400" dirty="0"/>
              <a:t>	</a:t>
            </a:r>
            <a:r>
              <a:rPr lang="en-US" dirty="0"/>
              <a:t>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0597C-6CE8-4683-B82D-AAB53EE318D0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1742138721"/>
      </p:ext>
    </p:extLst>
  </p:cSld>
  <p:clrMapOvr>
    <a:masterClrMapping/>
  </p:clrMapOvr>
  <p:transition spd="med"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Deadline: Contracts Module Closed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971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7B949-90A7-4E0A-A948-1EF3148D4783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15788" y="1295400"/>
            <a:ext cx="7772400" cy="472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Ø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t"/>
              <a:defRPr sz="20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2000" b="0" i="0" kern="0" dirty="0">
                <a:solidFill>
                  <a:srgbClr val="FF0000"/>
                </a:solidFill>
              </a:rPr>
              <a:t>August 9</a:t>
            </a:r>
            <a:r>
              <a:rPr lang="en-US" sz="2000" b="0" i="0" kern="0" baseline="30000" dirty="0">
                <a:solidFill>
                  <a:srgbClr val="FF0000"/>
                </a:solidFill>
              </a:rPr>
              <a:t>th</a:t>
            </a:r>
            <a:r>
              <a:rPr lang="en-US" sz="2000" b="0" i="0" kern="0" dirty="0">
                <a:solidFill>
                  <a:srgbClr val="FF0000"/>
                </a:solidFill>
              </a:rPr>
              <a:t> </a:t>
            </a:r>
            <a:r>
              <a:rPr lang="en-US" sz="2000" b="0" i="0" kern="0" dirty="0"/>
              <a:t>- Customer (Revenue) contract module closed for FY 24 (revenue recognition for FY24 will NOT occur after this date – CN Journals)</a:t>
            </a:r>
          </a:p>
          <a:p>
            <a:pPr marL="0" indent="0" eaLnBrk="1" hangingPunct="1">
              <a:buNone/>
              <a:defRPr/>
            </a:pPr>
            <a:endParaRPr lang="en-US" sz="2000" b="0" i="0" kern="0" dirty="0"/>
          </a:p>
          <a:p>
            <a:pPr eaLnBrk="1" hangingPunct="1">
              <a:defRPr/>
            </a:pPr>
            <a:r>
              <a:rPr lang="en-US" sz="2000" b="0" i="0" kern="0" dirty="0"/>
              <a:t>Revenue recognition for adjustments recorded in closing periods (991, &amp; 992) is automatically recorded in period 12.</a:t>
            </a:r>
          </a:p>
          <a:p>
            <a:pPr marL="0" indent="0" eaLnBrk="1" hangingPunct="1">
              <a:buNone/>
              <a:defRPr/>
            </a:pPr>
            <a:endParaRPr lang="en-US" sz="2000" b="0" i="0" kern="0" dirty="0"/>
          </a:p>
          <a:p>
            <a:pPr marL="0" indent="0" eaLnBrk="1" hangingPunct="1">
              <a:buNone/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0" i="0" kern="0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0" i="0" kern="0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b="0" i="0" kern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 </a:t>
            </a:r>
            <a:r>
              <a:rPr lang="en-US" sz="2400" dirty="0"/>
              <a:t>Deferred Account Adjustment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6EC9A-3074-4BAE-9471-7EAEF639EB7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2192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Ø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t"/>
              <a:defRPr sz="20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2000" i="0" kern="0" dirty="0"/>
              <a:t>TN_GR_A06_UTL_IN_NEXT_FY</a:t>
            </a:r>
          </a:p>
          <a:p>
            <a:pPr eaLnBrk="1" hangingPunct="1">
              <a:defRPr/>
            </a:pPr>
            <a:r>
              <a:rPr lang="en-US" sz="2000" b="0" i="0" kern="0" dirty="0"/>
              <a:t>For transactions processed in adjusting periods of FY24 on Prepaid Grants, Revenue will be recognized in FY24.  However, the Deferred Revenue account will be adjusted in FY25.   </a:t>
            </a:r>
          </a:p>
          <a:p>
            <a:pPr eaLnBrk="1" hangingPunct="1">
              <a:defRPr/>
            </a:pPr>
            <a:r>
              <a:rPr lang="en-US" sz="2000" b="0" i="0" kern="0" dirty="0"/>
              <a:t>An Auto-Reversing Journal to adjust the Unbilled AR and the Deferred Revenue account balances will need to be processed.</a:t>
            </a:r>
          </a:p>
          <a:p>
            <a:pPr eaLnBrk="1" hangingPunct="1">
              <a:defRPr/>
            </a:pPr>
            <a:r>
              <a:rPr lang="en-US" sz="2000" b="0" i="0" kern="0" dirty="0"/>
              <a:t>Reference </a:t>
            </a:r>
            <a:r>
              <a:rPr lang="en-US" sz="2000" i="0" kern="0" dirty="0">
                <a:solidFill>
                  <a:srgbClr val="FF0000"/>
                </a:solidFill>
              </a:rPr>
              <a:t>Task 28 </a:t>
            </a:r>
            <a:r>
              <a:rPr lang="en-US" sz="2000" b="0" i="0" kern="0" dirty="0"/>
              <a:t>Grant Operational Close Procedures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b="0" i="0" kern="0" dirty="0"/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4543313"/>
            <a:ext cx="7239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75375"/>
      </p:ext>
    </p:extLst>
  </p:cSld>
  <p:clrMapOvr>
    <a:masterClrMapping/>
  </p:clrMapOvr>
  <p:transition spd="med"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Deadline: Automated Indirect Cost Processing Closed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971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7B949-90A7-4E0A-A948-1EF3148D4783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15788" y="1295400"/>
            <a:ext cx="7772400" cy="472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Ø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t"/>
              <a:defRPr sz="20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b="0" i="0" kern="0" dirty="0"/>
              <a:t>August 9</a:t>
            </a:r>
            <a:r>
              <a:rPr lang="en-US" b="0" i="0" kern="0" baseline="30000" dirty="0"/>
              <a:t>th</a:t>
            </a:r>
            <a:r>
              <a:rPr lang="en-US" b="0" i="0" kern="0" dirty="0"/>
              <a:t> – </a:t>
            </a:r>
          </a:p>
          <a:p>
            <a:pPr eaLnBrk="1" hangingPunct="1">
              <a:defRPr/>
            </a:pPr>
            <a:r>
              <a:rPr lang="en-US" b="0" i="0" dirty="0"/>
              <a:t>TN_GR_A13_89040000_VS_89035000 - Indirect Cost Expenditure &amp; Contra are off budget accounts.  </a:t>
            </a:r>
          </a:p>
          <a:p>
            <a:pPr eaLnBrk="1" hangingPunct="1">
              <a:defRPr/>
            </a:pPr>
            <a:r>
              <a:rPr lang="en-US" b="0" i="0" dirty="0"/>
              <a:t>TN_GR_A13_IDC_NOT_IN_BALANCE </a:t>
            </a:r>
          </a:p>
          <a:p>
            <a:pPr eaLnBrk="1" hangingPunct="1">
              <a:defRPr/>
            </a:pPr>
            <a:r>
              <a:rPr lang="en-US" b="0" i="0" dirty="0"/>
              <a:t>TN_GR_A13_89300000_VS_893010000 – In-Kind Expenditure &amp; Contra are off budget accounts.  </a:t>
            </a:r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0" i="0" kern="0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0" i="0" kern="0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eaLnBrk="1" hangingPunct="1">
              <a:defRPr/>
            </a:pPr>
            <a:endParaRPr lang="en-US" b="0" i="0" kern="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b="0" i="0" kern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1541265309"/>
      </p:ext>
    </p:extLst>
  </p:cSld>
  <p:clrMapOvr>
    <a:masterClrMapping/>
  </p:clrMapOvr>
  <p:transition spd="med">
    <p:zoom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9A228F-9A5C-DE75-65DB-81314A293D02}"/>
              </a:ext>
            </a:extLst>
          </p:cNvPr>
          <p:cNvSpPr/>
          <p:nvPr/>
        </p:nvSpPr>
        <p:spPr bwMode="auto">
          <a:xfrm>
            <a:off x="9099" y="1956179"/>
            <a:ext cx="9144000" cy="1447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Post-Closing Monitoring Activities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3886200"/>
            <a:ext cx="8458200" cy="2362200"/>
          </a:xfrm>
        </p:spPr>
        <p:txBody>
          <a:bodyPr/>
          <a:lstStyle/>
          <a:p>
            <a:pPr eaLnBrk="1" hangingPunct="1"/>
            <a:r>
              <a:rPr lang="en-US" sz="2400" b="1" dirty="0"/>
              <a:t>Main Goal:</a:t>
            </a:r>
            <a:r>
              <a:rPr lang="en-US" sz="2400" dirty="0"/>
              <a:t> identify any material items that need to be recorded after deadlines.</a:t>
            </a:r>
          </a:p>
          <a:p>
            <a:pPr eaLnBrk="1" hangingPunct="1"/>
            <a:r>
              <a:rPr lang="en-US" sz="2400" b="1" dirty="0"/>
              <a:t>Purpose:</a:t>
            </a:r>
          </a:p>
          <a:p>
            <a:pPr lvl="1" eaLnBrk="1" hangingPunct="1"/>
            <a:r>
              <a:rPr lang="en-US" dirty="0"/>
              <a:t>Ensure ACFR is accurately reported</a:t>
            </a:r>
          </a:p>
          <a:p>
            <a:pPr lvl="1" eaLnBrk="1" hangingPunct="1"/>
            <a:r>
              <a:rPr lang="en-US" dirty="0"/>
              <a:t>Ensure the SEFA is accurately reported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76EF4-8ED8-4F91-B957-93901A8E2EBC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4174682756"/>
      </p:ext>
    </p:extLst>
  </p:cSld>
  <p:clrMapOvr>
    <a:masterClrMapping/>
  </p:clrMapOvr>
  <p:transition spd="med">
    <p:zoom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Evaluate 2024 Journals 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Run query </a:t>
            </a:r>
            <a:r>
              <a:rPr lang="en-US" sz="2000" b="1" dirty="0"/>
              <a:t>TN_GR20A_JRNLS_NOT_POST_GR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Evaluate miscellaneous JV/EX/AG journals that were NOT approved for FY24 transactions affecting projects/grants and delete the journals not approved.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Exception – if material to agency/business unit’s closing 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rgbClr val="FF0000"/>
                </a:solidFill>
              </a:rPr>
              <a:t>NOTE:</a:t>
            </a:r>
            <a:r>
              <a:rPr lang="en-US" sz="2000" dirty="0"/>
              <a:t>  If the deadline is missed for processing a journal, contact Michelle Earhart and Tracy Brown for specific instruction.  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1E659-B650-4349-9DA2-2CB6E372E9C3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A1C07-5142-65FC-8909-872B66171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066800"/>
            <a:ext cx="9144000" cy="762000"/>
          </a:xfrm>
        </p:spPr>
        <p:txBody>
          <a:bodyPr/>
          <a:lstStyle/>
          <a:p>
            <a:r>
              <a:rPr lang="en-US" dirty="0"/>
              <a:t>SEFA – SIS PREPARATIONS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1009A-1C8C-BABA-7565-E3ED81CC2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SEFA and SIS accuracy reporting</a:t>
            </a:r>
          </a:p>
          <a:p>
            <a:r>
              <a:rPr lang="en-US" dirty="0"/>
              <a:t>When your agency has auto-reversing LA journal charged to a federal project/grant you must also create a matching auto-reversing RA journal.  </a:t>
            </a:r>
          </a:p>
          <a:p>
            <a:r>
              <a:rPr lang="en-US" dirty="0"/>
              <a:t>Ensures Federal Revenue equals Federal Expenditures</a:t>
            </a:r>
          </a:p>
          <a:p>
            <a:r>
              <a:rPr lang="en-US" dirty="0"/>
              <a:t>The reason these are being highlighted is because of issues we saw with the FY23 SEFA and SIS recon.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93C01-3CD7-48C7-2D9F-27764EFE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058B8-A413-0CF2-2F79-DBB3B49B5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95A96-EB31-4DC5-9DFF-456642BB07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37063"/>
      </p:ext>
    </p:extLst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Acronyms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ACFR - Annual Comprehensive Financial Report</a:t>
            </a:r>
          </a:p>
          <a:p>
            <a:pPr eaLnBrk="1" hangingPunct="1">
              <a:defRPr/>
            </a:pPr>
            <a:r>
              <a:rPr lang="en-US" sz="2000" dirty="0"/>
              <a:t>AR - Accounts Receivable</a:t>
            </a:r>
          </a:p>
          <a:p>
            <a:pPr eaLnBrk="1" hangingPunct="1">
              <a:defRPr/>
            </a:pPr>
            <a:r>
              <a:rPr lang="en-US" sz="2000" dirty="0"/>
              <a:t>IU - Inter-Unit Journal </a:t>
            </a:r>
          </a:p>
          <a:p>
            <a:pPr eaLnBrk="1" hangingPunct="1">
              <a:defRPr/>
            </a:pPr>
            <a:r>
              <a:rPr lang="en-US" sz="2000" dirty="0"/>
              <a:t>OA - On Account Items</a:t>
            </a:r>
          </a:p>
          <a:p>
            <a:pPr eaLnBrk="1" hangingPunct="1">
              <a:defRPr/>
            </a:pPr>
            <a:r>
              <a:rPr lang="en-US" sz="2000" dirty="0"/>
              <a:t>OLT - Over-the-Limit</a:t>
            </a:r>
          </a:p>
          <a:p>
            <a:pPr eaLnBrk="1" hangingPunct="1">
              <a:defRPr/>
            </a:pPr>
            <a:r>
              <a:rPr lang="en-US" sz="2000" dirty="0"/>
              <a:t>SEFA - Schedule of Expenditures of Federal Awards</a:t>
            </a:r>
          </a:p>
          <a:p>
            <a:pPr eaLnBrk="1" hangingPunct="1">
              <a:defRPr/>
            </a:pPr>
            <a:r>
              <a:rPr lang="en-US" sz="2000" dirty="0"/>
              <a:t>UAR - Unbilled Accounts Receivable 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2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41F73-3372-4419-82C3-464958779FC4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2965803708"/>
      </p:ext>
    </p:extLst>
  </p:cSld>
  <p:clrMapOvr>
    <a:masterClrMapping/>
  </p:clrMapOvr>
  <p:transition spd="med">
    <p:zoom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8BA4F-D8C8-D23C-D862-36EE8724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SEFA Accounting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69CA8-5D2E-036D-3594-363AF415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4F413-C28C-1AE4-5F31-B479FE8C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95A96-EB31-4DC5-9DFF-456642BB073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02EACFCC-9E70-60D7-9C4E-1CD7668944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850788"/>
              </p:ext>
            </p:extLst>
          </p:nvPr>
        </p:nvGraphicFramePr>
        <p:xfrm>
          <a:off x="1066800" y="2286000"/>
          <a:ext cx="7086599" cy="3352801"/>
        </p:xfrm>
        <a:graphic>
          <a:graphicData uri="http://schemas.openxmlformats.org/drawingml/2006/table">
            <a:tbl>
              <a:tblPr/>
              <a:tblGrid>
                <a:gridCol w="1372104">
                  <a:extLst>
                    <a:ext uri="{9D8B030D-6E8A-4147-A177-3AD203B41FA5}">
                      <a16:colId xmlns:a16="http://schemas.microsoft.com/office/drawing/2014/main" val="2422099876"/>
                    </a:ext>
                  </a:extLst>
                </a:gridCol>
                <a:gridCol w="1204488">
                  <a:extLst>
                    <a:ext uri="{9D8B030D-6E8A-4147-A177-3AD203B41FA5}">
                      <a16:colId xmlns:a16="http://schemas.microsoft.com/office/drawing/2014/main" val="3589353244"/>
                    </a:ext>
                  </a:extLst>
                </a:gridCol>
                <a:gridCol w="1204488">
                  <a:extLst>
                    <a:ext uri="{9D8B030D-6E8A-4147-A177-3AD203B41FA5}">
                      <a16:colId xmlns:a16="http://schemas.microsoft.com/office/drawing/2014/main" val="2553360988"/>
                    </a:ext>
                  </a:extLst>
                </a:gridCol>
                <a:gridCol w="1060262">
                  <a:extLst>
                    <a:ext uri="{9D8B030D-6E8A-4147-A177-3AD203B41FA5}">
                      <a16:colId xmlns:a16="http://schemas.microsoft.com/office/drawing/2014/main" val="3276736543"/>
                    </a:ext>
                  </a:extLst>
                </a:gridCol>
                <a:gridCol w="748419">
                  <a:extLst>
                    <a:ext uri="{9D8B030D-6E8A-4147-A177-3AD203B41FA5}">
                      <a16:colId xmlns:a16="http://schemas.microsoft.com/office/drawing/2014/main" val="1359049394"/>
                    </a:ext>
                  </a:extLst>
                </a:gridCol>
                <a:gridCol w="748419">
                  <a:extLst>
                    <a:ext uri="{9D8B030D-6E8A-4147-A177-3AD203B41FA5}">
                      <a16:colId xmlns:a16="http://schemas.microsoft.com/office/drawing/2014/main" val="1616752801"/>
                    </a:ext>
                  </a:extLst>
                </a:gridCol>
                <a:gridCol w="748419">
                  <a:extLst>
                    <a:ext uri="{9D8B030D-6E8A-4147-A177-3AD203B41FA5}">
                      <a16:colId xmlns:a16="http://schemas.microsoft.com/office/drawing/2014/main" val="4031543761"/>
                    </a:ext>
                  </a:extLst>
                </a:gridCol>
              </a:tblGrid>
              <a:tr h="28096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668150"/>
                  </a:ext>
                </a:extLst>
              </a:tr>
              <a:tr h="412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702306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924785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09203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81352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52333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20026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98792"/>
                  </a:ext>
                </a:extLst>
              </a:tr>
              <a:tr h="412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768413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68001000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16752"/>
                  </a:ext>
                </a:extLst>
              </a:tr>
              <a:tr h="28096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398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263051"/>
      </p:ext>
    </p:extLst>
  </p:cSld>
  <p:clrMapOvr>
    <a:masterClrMapping/>
  </p:clrMapOvr>
  <p:transition spd="med">
    <p:zoom dir="in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B9A9-2606-D9FF-A134-3B8E3D8E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86F6-2B70-0FDE-1028-E3D1B71F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SIS reporting run the TN_GR04 making sure BLD matches IUR - </a:t>
            </a:r>
            <a:r>
              <a:rPr lang="en-US" sz="2800" dirty="0"/>
              <a:t>See </a:t>
            </a:r>
            <a:r>
              <a:rPr lang="en-US" sz="2800" b="1" dirty="0">
                <a:solidFill>
                  <a:srgbClr val="FF0000"/>
                </a:solidFill>
              </a:rPr>
              <a:t>Task 11 </a:t>
            </a:r>
            <a:r>
              <a:rPr lang="en-US" sz="2800" dirty="0">
                <a:solidFill>
                  <a:schemeClr val="tx1"/>
                </a:solidFill>
              </a:rPr>
              <a:t>of G</a:t>
            </a:r>
            <a:r>
              <a:rPr lang="en-US" sz="2800" dirty="0"/>
              <a:t>rant Operational Close Procedures</a:t>
            </a:r>
            <a:endParaRPr lang="en-US" dirty="0"/>
          </a:p>
          <a:p>
            <a:r>
              <a:rPr lang="en-US" dirty="0"/>
              <a:t>Does not </a:t>
            </a:r>
            <a:r>
              <a:rPr lang="en-US"/>
              <a:t>equal -- they </a:t>
            </a:r>
            <a:r>
              <a:rPr lang="en-US" dirty="0"/>
              <a:t>do not agree then</a:t>
            </a:r>
          </a:p>
          <a:p>
            <a:pPr lvl="1"/>
            <a:r>
              <a:rPr lang="en-US" dirty="0"/>
              <a:t>Have you approved everything on your GR03? </a:t>
            </a:r>
          </a:p>
          <a:p>
            <a:pPr lvl="1"/>
            <a:r>
              <a:rPr lang="en-US" dirty="0"/>
              <a:t>Is there an IU that needs to be entered to record revenue (IUR)?</a:t>
            </a:r>
          </a:p>
          <a:p>
            <a:pPr lvl="1"/>
            <a:r>
              <a:rPr lang="en-US" dirty="0"/>
              <a:t>Do they cross fiscal years?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05AC7-F923-CCCF-6C44-FE0CE1E6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728203-222D-403E-4E18-752F8A66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95A96-EB31-4DC5-9DFF-456642BB073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13986"/>
      </p:ext>
    </p:extLst>
  </p:cSld>
  <p:clrMapOvr>
    <a:masterClrMapping/>
  </p:clrMapOvr>
  <p:transition spd="med">
    <p:zoom dir="in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1BF9-6687-CDB9-6FFF-4D0943D5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B435-A7DB-B358-BAFD-1B4FCDA85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 err="1"/>
              <a:t>Interfed</a:t>
            </a:r>
            <a:r>
              <a:rPr lang="en-US" dirty="0"/>
              <a:t> with match</a:t>
            </a:r>
          </a:p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E9DEC-FA94-A41E-BBC4-0B091B6C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E29E8-6B93-771D-8EF1-BB14A3F8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95A96-EB31-4DC5-9DFF-456642BB073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41CF62-9BCA-D4CA-0F94-EA06A318C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487877"/>
              </p:ext>
            </p:extLst>
          </p:nvPr>
        </p:nvGraphicFramePr>
        <p:xfrm>
          <a:off x="1079500" y="1973580"/>
          <a:ext cx="7460677" cy="3619500"/>
        </p:xfrm>
        <a:graphic>
          <a:graphicData uri="http://schemas.openxmlformats.org/drawingml/2006/table">
            <a:tbl>
              <a:tblPr/>
              <a:tblGrid>
                <a:gridCol w="1592263">
                  <a:extLst>
                    <a:ext uri="{9D8B030D-6E8A-4147-A177-3AD203B41FA5}">
                      <a16:colId xmlns:a16="http://schemas.microsoft.com/office/drawing/2014/main" val="92404022"/>
                    </a:ext>
                  </a:extLst>
                </a:gridCol>
                <a:gridCol w="980184">
                  <a:extLst>
                    <a:ext uri="{9D8B030D-6E8A-4147-A177-3AD203B41FA5}">
                      <a16:colId xmlns:a16="http://schemas.microsoft.com/office/drawing/2014/main" val="700361548"/>
                    </a:ext>
                  </a:extLst>
                </a:gridCol>
                <a:gridCol w="980184">
                  <a:extLst>
                    <a:ext uri="{9D8B030D-6E8A-4147-A177-3AD203B41FA5}">
                      <a16:colId xmlns:a16="http://schemas.microsoft.com/office/drawing/2014/main" val="1587688637"/>
                    </a:ext>
                  </a:extLst>
                </a:gridCol>
                <a:gridCol w="862816">
                  <a:extLst>
                    <a:ext uri="{9D8B030D-6E8A-4147-A177-3AD203B41FA5}">
                      <a16:colId xmlns:a16="http://schemas.microsoft.com/office/drawing/2014/main" val="2372604263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3077669872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3486462798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929978912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263462673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4127557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1393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687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28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INTERFED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617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INTERMATCH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696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233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200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IU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Secondary agency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53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68090000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INTERFED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442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68090000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INTERMATCH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23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88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45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9084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36000001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Primary Agency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942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2542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61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68001000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68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94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1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9356"/>
      </p:ext>
    </p:extLst>
  </p:cSld>
  <p:clrMapOvr>
    <a:masterClrMapping/>
  </p:clrMapOvr>
  <p:transition spd="med">
    <p:zoom dir="in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89419-23AC-C516-94CD-4560FC713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411" y="762000"/>
            <a:ext cx="9144000" cy="762000"/>
          </a:xfrm>
        </p:spPr>
        <p:txBody>
          <a:bodyPr/>
          <a:lstStyle/>
          <a:p>
            <a:r>
              <a:rPr lang="en-US" dirty="0"/>
              <a:t>SIS Accounting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0FC72-9297-06B6-2703-663CC627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DAAFBA-B5CE-20D2-F8F2-7EA652CE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95A96-EB31-4DC5-9DFF-456642BB073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B900C92-19F8-343D-CB55-27653AA887B7}"/>
              </a:ext>
            </a:extLst>
          </p:cNvPr>
          <p:cNvSpPr txBox="1">
            <a:spLocks/>
          </p:cNvSpPr>
          <p:nvPr/>
        </p:nvSpPr>
        <p:spPr bwMode="auto">
          <a:xfrm>
            <a:off x="1689100" y="1371600"/>
            <a:ext cx="6692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0" i="0" kern="0" dirty="0" err="1">
                <a:effectLst/>
              </a:rPr>
              <a:t>Interfed</a:t>
            </a:r>
            <a:r>
              <a:rPr lang="en-US" sz="2400" b="0" i="0" kern="0" dirty="0">
                <a:effectLst/>
              </a:rPr>
              <a:t> without Match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2B4868A-2E85-E3B6-56F8-55157F6B3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9327"/>
            <a:ext cx="7772400" cy="762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57DEFA-A599-B55C-9BB0-A2AB285F0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493447"/>
              </p:ext>
            </p:extLst>
          </p:nvPr>
        </p:nvGraphicFramePr>
        <p:xfrm>
          <a:off x="1079500" y="2259330"/>
          <a:ext cx="6984999" cy="3554730"/>
        </p:xfrm>
        <a:graphic>
          <a:graphicData uri="http://schemas.openxmlformats.org/drawingml/2006/table">
            <a:tbl>
              <a:tblPr/>
              <a:tblGrid>
                <a:gridCol w="1116585">
                  <a:extLst>
                    <a:ext uri="{9D8B030D-6E8A-4147-A177-3AD203B41FA5}">
                      <a16:colId xmlns:a16="http://schemas.microsoft.com/office/drawing/2014/main" val="2616690618"/>
                    </a:ext>
                  </a:extLst>
                </a:gridCol>
                <a:gridCol w="980184">
                  <a:extLst>
                    <a:ext uri="{9D8B030D-6E8A-4147-A177-3AD203B41FA5}">
                      <a16:colId xmlns:a16="http://schemas.microsoft.com/office/drawing/2014/main" val="355563464"/>
                    </a:ext>
                  </a:extLst>
                </a:gridCol>
                <a:gridCol w="980184">
                  <a:extLst>
                    <a:ext uri="{9D8B030D-6E8A-4147-A177-3AD203B41FA5}">
                      <a16:colId xmlns:a16="http://schemas.microsoft.com/office/drawing/2014/main" val="1788478576"/>
                    </a:ext>
                  </a:extLst>
                </a:gridCol>
                <a:gridCol w="862816">
                  <a:extLst>
                    <a:ext uri="{9D8B030D-6E8A-4147-A177-3AD203B41FA5}">
                      <a16:colId xmlns:a16="http://schemas.microsoft.com/office/drawing/2014/main" val="1732618173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2738150389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3824395498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2824207498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1430035908"/>
                    </a:ext>
                  </a:extLst>
                </a:gridCol>
                <a:gridCol w="609046">
                  <a:extLst>
                    <a:ext uri="{9D8B030D-6E8A-4147-A177-3AD203B41FA5}">
                      <a16:colId xmlns:a16="http://schemas.microsoft.com/office/drawing/2014/main" val="37245133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0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203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4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6145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383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agency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887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071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62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68090000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913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412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7xxxxxxx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052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36000001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agency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13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369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Journal (auto-reversing)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777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68001000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443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296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634379"/>
      </p:ext>
    </p:extLst>
  </p:cSld>
  <p:clrMapOvr>
    <a:masterClrMapping/>
  </p:clrMapOvr>
  <p:transition spd="med">
    <p:zoom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8964-E4F2-7869-CA8B-BCD6FED0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Resources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4EF977-3578-582C-25D5-B7515BF82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Grants Accounting Manual</a:t>
            </a:r>
            <a:endParaRPr lang="en-US" sz="2000" dirty="0"/>
          </a:p>
          <a:p>
            <a:r>
              <a:rPr lang="en-US" sz="2000" dirty="0">
                <a:hlinkClick r:id="rId2"/>
              </a:rPr>
              <a:t>Grants Operational Close Procedures</a:t>
            </a:r>
            <a:endParaRPr lang="en-US" sz="2000" dirty="0"/>
          </a:p>
          <a:p>
            <a:r>
              <a:rPr lang="en-US" sz="2000" dirty="0">
                <a:hlinkClick r:id="rId3"/>
              </a:rPr>
              <a:t>Year-end Operational Close Calendar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CBEDA-0F51-F9FA-213A-D6C33DD6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185EC-0BBC-7046-C331-6E67B059C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B5F01-2CE2-4A58-BDE4-7A87FF4F4AF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28414"/>
      </p:ext>
    </p:extLst>
  </p:cSld>
  <p:clrMapOvr>
    <a:masterClrMapping/>
  </p:clrMapOvr>
  <p:transition spd="med">
    <p:zoom dir="in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Contact Information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E4757E-0934-E3D6-D036-03ACBE0F04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2000" b="1" dirty="0"/>
              <a:t>Grants Accounting Manager</a:t>
            </a:r>
          </a:p>
          <a:p>
            <a:pPr marL="0" indent="0" algn="ctr">
              <a:buNone/>
            </a:pPr>
            <a:r>
              <a:rPr lang="en-US" sz="2000" dirty="0"/>
              <a:t>Paula Johnson</a:t>
            </a:r>
          </a:p>
          <a:p>
            <a:pPr marL="0" indent="0" algn="ctr">
              <a:buNone/>
            </a:pPr>
            <a:r>
              <a:rPr lang="en-US" sz="2000" dirty="0"/>
              <a:t>615.532.8991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Paula.X.Johnson@tn.go</a:t>
            </a:r>
            <a:r>
              <a:rPr lang="en-US" sz="2000" dirty="0"/>
              <a:t>v</a:t>
            </a:r>
          </a:p>
          <a:p>
            <a:pPr marL="457200" lvl="1" indent="-457200">
              <a:buNone/>
            </a:pPr>
            <a:endParaRPr lang="en-US" sz="2000" dirty="0"/>
          </a:p>
          <a:p>
            <a:pPr marL="0" lvl="1" indent="404813">
              <a:buNone/>
            </a:pPr>
            <a:endParaRPr lang="en-US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7E5B4B-42BD-321F-9182-0D1DC0A943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sz="2000" b="1" dirty="0">
              <a:ea typeface="+mn-ea"/>
              <a:cs typeface="+mn-cs"/>
            </a:endParaRPr>
          </a:p>
          <a:p>
            <a:pPr marL="0" lvl="1" indent="0" algn="ctr">
              <a:buNone/>
            </a:pPr>
            <a:endParaRPr lang="en-US" sz="2000" b="1" dirty="0">
              <a:ea typeface="+mn-ea"/>
              <a:cs typeface="+mn-cs"/>
            </a:endParaRPr>
          </a:p>
          <a:p>
            <a:pPr marL="0" lvl="1" indent="0" algn="ctr">
              <a:buNone/>
            </a:pPr>
            <a:r>
              <a:rPr lang="en-US" sz="2000" b="1" dirty="0">
                <a:ea typeface="+mn-ea"/>
                <a:cs typeface="+mn-cs"/>
              </a:rPr>
              <a:t>Fiscal Director</a:t>
            </a:r>
          </a:p>
          <a:p>
            <a:pPr marL="0" lvl="1" indent="0" algn="ctr" defTabSz="404813">
              <a:buNone/>
            </a:pPr>
            <a:r>
              <a:rPr lang="en-US" sz="2000" dirty="0"/>
              <a:t>Carrie Allen</a:t>
            </a:r>
          </a:p>
          <a:p>
            <a:pPr marL="0" lvl="1" indent="0" algn="ctr">
              <a:buNone/>
            </a:pPr>
            <a:r>
              <a:rPr lang="en-US" sz="2000" dirty="0"/>
              <a:t>615.532.9612</a:t>
            </a:r>
          </a:p>
          <a:p>
            <a:pPr marL="0" lvl="1" indent="0" algn="ctr">
              <a:buNone/>
            </a:pP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Carrie.Allen@tn.gov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lvl="1" indent="0" algn="ctr">
              <a:buNone/>
            </a:pPr>
            <a:r>
              <a:rPr lang="en-US" sz="2000" b="1" dirty="0">
                <a:ea typeface="+mn-ea"/>
                <a:cs typeface="+mn-cs"/>
              </a:rPr>
              <a:t>Fiscal Director</a:t>
            </a:r>
          </a:p>
          <a:p>
            <a:pPr marL="0" lvl="1" indent="0" algn="ctr" defTabSz="404813">
              <a:buNone/>
            </a:pPr>
            <a:r>
              <a:rPr lang="en-US" sz="2000" dirty="0"/>
              <a:t>Katie-Faith Stone</a:t>
            </a:r>
          </a:p>
          <a:p>
            <a:pPr marL="0" lvl="1" indent="0" algn="ctr">
              <a:buNone/>
            </a:pPr>
            <a:r>
              <a:rPr lang="en-US" sz="2000" dirty="0"/>
              <a:t>615.986.1765</a:t>
            </a:r>
          </a:p>
          <a:p>
            <a:pPr marL="0" lvl="1" indent="0" algn="ctr">
              <a:buNone/>
            </a:pP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Katie-Faith.Stone@tn.gov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18737-9512-4E19-B281-1865E59F26CA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086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Questions</a:t>
            </a:r>
          </a:p>
        </p:txBody>
      </p:sp>
      <p:pic>
        <p:nvPicPr>
          <p:cNvPr id="6" name="Content Placeholder 5" descr="Question mark against red wall">
            <a:extLst>
              <a:ext uri="{FF2B5EF4-FFF2-40B4-BE49-F238E27FC236}">
                <a16:creationId xmlns:a16="http://schemas.microsoft.com/office/drawing/2014/main" id="{581FF41C-8A96-FC2E-DAFD-8FBC459D5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42" y="1752600"/>
            <a:ext cx="7437316" cy="44958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18737-9512-4E19-B281-1865E59F26CA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1425173951"/>
      </p:ext>
    </p:extLst>
  </p:cSld>
  <p:clrMapOvr>
    <a:masterClrMapping/>
  </p:clrMapOvr>
  <p:transition spd="med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9A228F-9A5C-DE75-65DB-81314A293D02}"/>
              </a:ext>
            </a:extLst>
          </p:cNvPr>
          <p:cNvSpPr/>
          <p:nvPr/>
        </p:nvSpPr>
        <p:spPr bwMode="auto">
          <a:xfrm>
            <a:off x="0" y="1968500"/>
            <a:ext cx="9144000" cy="1447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Pre-Closing Monitoring Activities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3886200"/>
            <a:ext cx="8458200" cy="2362200"/>
          </a:xfrm>
        </p:spPr>
        <p:txBody>
          <a:bodyPr/>
          <a:lstStyle/>
          <a:p>
            <a:pPr eaLnBrk="1" hangingPunct="1"/>
            <a:r>
              <a:rPr lang="en-US" sz="2400" b="1" dirty="0"/>
              <a:t>Main Goal:</a:t>
            </a:r>
            <a:r>
              <a:rPr lang="en-US" sz="2400" dirty="0"/>
              <a:t> identify situations where Federal Revenue is or will be misstated.</a:t>
            </a:r>
          </a:p>
          <a:p>
            <a:pPr eaLnBrk="1" hangingPunct="1"/>
            <a:r>
              <a:rPr lang="en-US" sz="2400" b="1" dirty="0"/>
              <a:t>Purpose:</a:t>
            </a:r>
          </a:p>
          <a:p>
            <a:pPr lvl="1" eaLnBrk="1" hangingPunct="1"/>
            <a:r>
              <a:rPr lang="en-US" dirty="0"/>
              <a:t>Ensure ACFR is accurately reported</a:t>
            </a:r>
          </a:p>
          <a:p>
            <a:pPr lvl="1" eaLnBrk="1" hangingPunct="1"/>
            <a:r>
              <a:rPr lang="en-US" dirty="0"/>
              <a:t>Ensure the SEFA is accurately reported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76EF4-8ED8-4F91-B957-93901A8E2EB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Errors in Revenue Recognition 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029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200" b="1" dirty="0"/>
              <a:t>Reasons Federal Revenue could be misstated: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Transactions process on a Customer Contract with incorrect </a:t>
            </a:r>
            <a:r>
              <a:rPr lang="en-US" sz="2000" b="1" dirty="0"/>
              <a:t>Rate Set</a:t>
            </a:r>
            <a:r>
              <a:rPr lang="en-US" sz="20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Transactions process with an incorrect </a:t>
            </a:r>
            <a:r>
              <a:rPr lang="en-US" sz="2000" b="1" dirty="0"/>
              <a:t>Analysis Type</a:t>
            </a:r>
            <a:r>
              <a:rPr lang="en-US" sz="20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Transactions in </a:t>
            </a:r>
            <a:r>
              <a:rPr lang="en-US" sz="2000" b="1" dirty="0"/>
              <a:t>OLT</a:t>
            </a:r>
            <a:r>
              <a:rPr lang="en-US" sz="20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Interdepartmental Grants not Reconciled.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Federal Projects not associated with a Customer Contract.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dirty="0"/>
              <a:t>Transactions not Priced.</a:t>
            </a:r>
          </a:p>
          <a:p>
            <a:pPr lvl="1" eaLnBrk="1" hangingPunct="1"/>
            <a:endParaRPr lang="en-US" sz="1400" dirty="0"/>
          </a:p>
          <a:p>
            <a:pPr lvl="1" eaLnBrk="1" hangingPunct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725B5-CB3A-4B47-8190-7D3715E918A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Rate Sets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/>
          <a:p>
            <a:pPr eaLnBrk="1" hangingPunct="1"/>
            <a:r>
              <a:rPr lang="en-US" sz="2200" b="1" dirty="0"/>
              <a:t>Preventative Monitoring:</a:t>
            </a:r>
          </a:p>
          <a:p>
            <a:pPr lvl="1" eaLnBrk="1" hangingPunct="1"/>
            <a:r>
              <a:rPr lang="en-US" sz="2000" dirty="0"/>
              <a:t>TN_GR01_GRANT_PROJECT_LIST or TN_GR01_GRANT_MONITOR </a:t>
            </a:r>
            <a:r>
              <a:rPr lang="en-US" sz="2000" dirty="0">
                <a:solidFill>
                  <a:schemeClr val="tx2"/>
                </a:solidFill>
              </a:rPr>
              <a:t>- </a:t>
            </a:r>
            <a:r>
              <a:rPr lang="en-US" sz="2000" dirty="0"/>
              <a:t>look for mis-matched Rate Sets to Sponsors or Project Activity.</a:t>
            </a:r>
          </a:p>
          <a:p>
            <a:pPr lvl="1" eaLnBrk="1" hangingPunct="1"/>
            <a:r>
              <a:rPr lang="en-US" sz="2000" dirty="0"/>
              <a:t>TN_GR27_RATE_SET_ERRORS – look for discrepancy in Contract Start Date and Rate Set effective date.</a:t>
            </a:r>
          </a:p>
          <a:p>
            <a:pPr marL="457200" lvl="1" indent="0" eaLnBrk="1" hangingPunct="1">
              <a:buNone/>
            </a:pP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Rate Set contains the accounting rules that prompt revenue recognition and billing.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TN_PR141_RATE_SETS_W_ACCTG – provide all Rate Sets for an agency with the corresponding Accounting Rules.</a:t>
            </a:r>
          </a:p>
          <a:p>
            <a:pPr lvl="1" eaLnBrk="1" hangingPunct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725B5-CB3A-4B47-8190-7D3715E918A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3019835858"/>
      </p:ext>
    </p:extLst>
  </p:cSld>
  <p:clrMapOvr>
    <a:masterClrMapping/>
  </p:clrMapOvr>
  <p:transition spd="med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Rate Sets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610600" cy="48006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br>
              <a:rPr lang="en-US" dirty="0"/>
            </a:br>
            <a:endParaRPr 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88332-7930-4EC9-B485-80EEAC7BE260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47C249E-2C9D-E2A9-9E7F-9D4B13460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63115"/>
              </p:ext>
            </p:extLst>
          </p:nvPr>
        </p:nvGraphicFramePr>
        <p:xfrm>
          <a:off x="685800" y="1600201"/>
          <a:ext cx="7772399" cy="4571999"/>
        </p:xfrm>
        <a:graphic>
          <a:graphicData uri="http://schemas.openxmlformats.org/drawingml/2006/table">
            <a:tbl>
              <a:tblPr/>
              <a:tblGrid>
                <a:gridCol w="272295">
                  <a:extLst>
                    <a:ext uri="{9D8B030D-6E8A-4147-A177-3AD203B41FA5}">
                      <a16:colId xmlns:a16="http://schemas.microsoft.com/office/drawing/2014/main" val="3277646522"/>
                    </a:ext>
                  </a:extLst>
                </a:gridCol>
                <a:gridCol w="296320">
                  <a:extLst>
                    <a:ext uri="{9D8B030D-6E8A-4147-A177-3AD203B41FA5}">
                      <a16:colId xmlns:a16="http://schemas.microsoft.com/office/drawing/2014/main" val="88962589"/>
                    </a:ext>
                  </a:extLst>
                </a:gridCol>
                <a:gridCol w="464502">
                  <a:extLst>
                    <a:ext uri="{9D8B030D-6E8A-4147-A177-3AD203B41FA5}">
                      <a16:colId xmlns:a16="http://schemas.microsoft.com/office/drawing/2014/main" val="393355728"/>
                    </a:ext>
                  </a:extLst>
                </a:gridCol>
                <a:gridCol w="408441">
                  <a:extLst>
                    <a:ext uri="{9D8B030D-6E8A-4147-A177-3AD203B41FA5}">
                      <a16:colId xmlns:a16="http://schemas.microsoft.com/office/drawing/2014/main" val="210911783"/>
                    </a:ext>
                  </a:extLst>
                </a:gridCol>
                <a:gridCol w="784848">
                  <a:extLst>
                    <a:ext uri="{9D8B030D-6E8A-4147-A177-3AD203B41FA5}">
                      <a16:colId xmlns:a16="http://schemas.microsoft.com/office/drawing/2014/main" val="2210921362"/>
                    </a:ext>
                  </a:extLst>
                </a:gridCol>
                <a:gridCol w="296320">
                  <a:extLst>
                    <a:ext uri="{9D8B030D-6E8A-4147-A177-3AD203B41FA5}">
                      <a16:colId xmlns:a16="http://schemas.microsoft.com/office/drawing/2014/main" val="3063312166"/>
                    </a:ext>
                  </a:extLst>
                </a:gridCol>
                <a:gridCol w="464502">
                  <a:extLst>
                    <a:ext uri="{9D8B030D-6E8A-4147-A177-3AD203B41FA5}">
                      <a16:colId xmlns:a16="http://schemas.microsoft.com/office/drawing/2014/main" val="3358369413"/>
                    </a:ext>
                  </a:extLst>
                </a:gridCol>
                <a:gridCol w="336363">
                  <a:extLst>
                    <a:ext uri="{9D8B030D-6E8A-4147-A177-3AD203B41FA5}">
                      <a16:colId xmlns:a16="http://schemas.microsoft.com/office/drawing/2014/main" val="4213007852"/>
                    </a:ext>
                  </a:extLst>
                </a:gridCol>
                <a:gridCol w="464502">
                  <a:extLst>
                    <a:ext uri="{9D8B030D-6E8A-4147-A177-3AD203B41FA5}">
                      <a16:colId xmlns:a16="http://schemas.microsoft.com/office/drawing/2014/main" val="3302962539"/>
                    </a:ext>
                  </a:extLst>
                </a:gridCol>
                <a:gridCol w="464502">
                  <a:extLst>
                    <a:ext uri="{9D8B030D-6E8A-4147-A177-3AD203B41FA5}">
                      <a16:colId xmlns:a16="http://schemas.microsoft.com/office/drawing/2014/main" val="162374126"/>
                    </a:ext>
                  </a:extLst>
                </a:gridCol>
                <a:gridCol w="504545">
                  <a:extLst>
                    <a:ext uri="{9D8B030D-6E8A-4147-A177-3AD203B41FA5}">
                      <a16:colId xmlns:a16="http://schemas.microsoft.com/office/drawing/2014/main" val="2068661532"/>
                    </a:ext>
                  </a:extLst>
                </a:gridCol>
                <a:gridCol w="416450">
                  <a:extLst>
                    <a:ext uri="{9D8B030D-6E8A-4147-A177-3AD203B41FA5}">
                      <a16:colId xmlns:a16="http://schemas.microsoft.com/office/drawing/2014/main" val="1624426604"/>
                    </a:ext>
                  </a:extLst>
                </a:gridCol>
                <a:gridCol w="384415">
                  <a:extLst>
                    <a:ext uri="{9D8B030D-6E8A-4147-A177-3AD203B41FA5}">
                      <a16:colId xmlns:a16="http://schemas.microsoft.com/office/drawing/2014/main" val="744346117"/>
                    </a:ext>
                  </a:extLst>
                </a:gridCol>
                <a:gridCol w="520563">
                  <a:extLst>
                    <a:ext uri="{9D8B030D-6E8A-4147-A177-3AD203B41FA5}">
                      <a16:colId xmlns:a16="http://schemas.microsoft.com/office/drawing/2014/main" val="3296333416"/>
                    </a:ext>
                  </a:extLst>
                </a:gridCol>
                <a:gridCol w="312338">
                  <a:extLst>
                    <a:ext uri="{9D8B030D-6E8A-4147-A177-3AD203B41FA5}">
                      <a16:colId xmlns:a16="http://schemas.microsoft.com/office/drawing/2014/main" val="3825646747"/>
                    </a:ext>
                  </a:extLst>
                </a:gridCol>
                <a:gridCol w="336363">
                  <a:extLst>
                    <a:ext uri="{9D8B030D-6E8A-4147-A177-3AD203B41FA5}">
                      <a16:colId xmlns:a16="http://schemas.microsoft.com/office/drawing/2014/main" val="2777746422"/>
                    </a:ext>
                  </a:extLst>
                </a:gridCol>
                <a:gridCol w="450487">
                  <a:extLst>
                    <a:ext uri="{9D8B030D-6E8A-4147-A177-3AD203B41FA5}">
                      <a16:colId xmlns:a16="http://schemas.microsoft.com/office/drawing/2014/main" val="1224235600"/>
                    </a:ext>
                  </a:extLst>
                </a:gridCol>
                <a:gridCol w="312338">
                  <a:extLst>
                    <a:ext uri="{9D8B030D-6E8A-4147-A177-3AD203B41FA5}">
                      <a16:colId xmlns:a16="http://schemas.microsoft.com/office/drawing/2014/main" val="3354118100"/>
                    </a:ext>
                  </a:extLst>
                </a:gridCol>
                <a:gridCol w="282305">
                  <a:extLst>
                    <a:ext uri="{9D8B030D-6E8A-4147-A177-3AD203B41FA5}">
                      <a16:colId xmlns:a16="http://schemas.microsoft.com/office/drawing/2014/main" val="3179186895"/>
                    </a:ext>
                  </a:extLst>
                </a:gridCol>
              </a:tblGrid>
              <a:tr h="61130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Set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Eff Date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Def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Category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An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Res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ACCTG RULES Src GL Unit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GL Unit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ACCTG RULES Proj Type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JRNL DR/CR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JRNL Use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JRNL Account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JRNL Dept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JRNL Fund</a:t>
                      </a:r>
                    </a:p>
                  </a:txBody>
                  <a:tcPr marL="6010" marR="6010" marT="601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35938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11120001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063036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274469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11120001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707858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396385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68012000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11120001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728242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68012000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29587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SFA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11120001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614869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SFA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598284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SPY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UAR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11120001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177487"/>
                  </a:ext>
                </a:extLst>
              </a:tr>
              <a:tr h="39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1/1/2013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Billing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Revenue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SPY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32501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68001000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71622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Analysis Types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029200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Detective Monitoring:</a:t>
            </a:r>
          </a:p>
          <a:p>
            <a:pPr lvl="1" eaLnBrk="1" hangingPunct="1">
              <a:defRPr/>
            </a:pPr>
            <a:r>
              <a:rPr lang="en-US" sz="1800" dirty="0"/>
              <a:t>TN_GR23_ANL_TYPE_ABNORMAL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TN_GR24A_REV_WRONG_ACTIVITY – this query will provide revenue recognized in error.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TN_GL64_REVENUE looking for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</a:rPr>
              <a:t>68001000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on Projects with “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</a:rPr>
              <a:t>STATE or INTERFED or INTERMATCH” activity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80000"/>
              </a:buClr>
              <a:buSz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eaLnBrk="1" hangingPunct="1">
              <a:defRPr/>
            </a:pPr>
            <a:r>
              <a:rPr lang="en-US" sz="2000" dirty="0"/>
              <a:t>When an Analysis Type is incorrectly used, billing and revenue recognition will be incorrect.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The Project Activity along with Analysis type should identify funding source.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Grants Accounting Manual </a:t>
            </a:r>
            <a:r>
              <a:rPr lang="en-US" sz="2000" dirty="0">
                <a:hlinkClick r:id="rId2"/>
              </a:rPr>
              <a:t>Part 2: Essential Elements of Grants Setup and Processing</a:t>
            </a:r>
            <a:r>
              <a:rPr lang="en-US" sz="2000" dirty="0"/>
              <a:t>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D6694-F992-4BF7-AD03-A9F8F769C64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</p:spTree>
  </p:cSld>
  <p:clrMapOvr>
    <a:masterClrMapping/>
  </p:clrMapOvr>
  <p:transition spd="med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Analysis Types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343400"/>
          </a:xfrm>
        </p:spPr>
        <p:txBody>
          <a:bodyPr/>
          <a:lstStyle/>
          <a:p>
            <a:pPr eaLnBrk="1" hangingPunct="1"/>
            <a:r>
              <a:rPr lang="en-US" sz="2400" dirty="0"/>
              <a:t>Analysis types to use in General Ledger Journals: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marL="0" indent="0" eaLnBrk="1" hangingPunct="1">
              <a:buNone/>
            </a:pPr>
            <a:endParaRPr lang="en-US" sz="2400" dirty="0"/>
          </a:p>
          <a:p>
            <a:pPr eaLnBrk="1" hangingPunct="1"/>
            <a:r>
              <a:rPr lang="en-US" sz="2400" dirty="0"/>
              <a:t>Analysis Types to use in AG Journals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85457-9ABE-4165-A470-F05000C49FE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June 2024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3843F0-C50F-BEC0-5A13-9FEEE6234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92621"/>
              </p:ext>
            </p:extLst>
          </p:nvPr>
        </p:nvGraphicFramePr>
        <p:xfrm>
          <a:off x="1752600" y="1859280"/>
          <a:ext cx="5118100" cy="1874520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267923249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33955912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246677925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22355885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48987687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 Description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Revenue Recognized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8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555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Shared 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726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SJE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Statistical Journal Entry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7601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Indirect Cost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2549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 Indirect Cost Expenditure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80453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Ledger Revenue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5329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3D002A9-2B03-093D-7CEF-C2DDCCA09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501006"/>
              </p:ext>
            </p:extLst>
          </p:nvPr>
        </p:nvGraphicFramePr>
        <p:xfrm>
          <a:off x="1752600" y="4503420"/>
          <a:ext cx="5118100" cy="1059180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33092686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44152379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1011413367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5587620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80103951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Type Description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Revenue Recognized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137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5485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Shared General Ledger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2281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Ledger Revenue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3996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F0F888-AEB6-F7F5-6B6E-503B4550FD82}"/>
              </a:ext>
            </a:extLst>
          </p:cNvPr>
          <p:cNvSpPr txBox="1"/>
          <p:nvPr/>
        </p:nvSpPr>
        <p:spPr>
          <a:xfrm>
            <a:off x="1676400" y="5791200"/>
            <a:ext cx="5194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dirty="0"/>
              <a:t>NOTE</a:t>
            </a:r>
            <a:r>
              <a:rPr lang="en-US" sz="1400" b="0" i="0" dirty="0"/>
              <a:t>: </a:t>
            </a:r>
            <a:r>
              <a:rPr lang="en-US" sz="1200" b="0" i="0" dirty="0"/>
              <a:t>as general rule Federal and GLR only bill and recognize revenue when used with account 68012</a:t>
            </a:r>
            <a:endParaRPr lang="en-US" sz="1400" b="0" i="0" dirty="0"/>
          </a:p>
        </p:txBody>
      </p:sp>
    </p:spTree>
    <p:extLst>
      <p:ext uri="{BB962C8B-B14F-4D97-AF65-F5344CB8AC3E}">
        <p14:creationId xmlns:p14="http://schemas.microsoft.com/office/powerpoint/2010/main" val="3719900777"/>
      </p:ext>
    </p:extLst>
  </p:cSld>
  <p:clrMapOvr>
    <a:masterClrMapping/>
  </p:clrMapOvr>
  <p:transition spd="med">
    <p:zoom dir="in"/>
  </p:transition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CC"/>
      </a:accent1>
      <a:accent2>
        <a:srgbClr val="6666FF"/>
      </a:accent2>
      <a:accent3>
        <a:srgbClr val="FFFFFF"/>
      </a:accent3>
      <a:accent4>
        <a:srgbClr val="000000"/>
      </a:accent4>
      <a:accent5>
        <a:srgbClr val="AAE2E2"/>
      </a:accent5>
      <a:accent6>
        <a:srgbClr val="5C5CE7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FFFF"/>
        </a:dk2>
        <a:lt2>
          <a:srgbClr val="000000"/>
        </a:lt2>
        <a:accent1>
          <a:srgbClr val="00CCCC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5C5C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CC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5C5C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357FC4F-96D0-418B-B553-BE4A59774B59}">
  <we:reference id="6a7bd4f3-0563-43af-8c08-79110eebdff6" version="1.1.4.0" store="EXCatalog" storeType="EXCatalog"/>
  <we:alternateReferences>
    <we:reference id="WA104381155" version="1.1.4.0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101666</TotalTime>
  <Words>2910</Words>
  <Application>Microsoft Office PowerPoint</Application>
  <PresentationFormat>On-screen Show (4:3)</PresentationFormat>
  <Paragraphs>1105</Paragraphs>
  <Slides>36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Default Design</vt:lpstr>
      <vt:lpstr>Year-end Grant/Projects Training Fiscal Year 2024</vt:lpstr>
      <vt:lpstr>Agenda</vt:lpstr>
      <vt:lpstr>Acronyms </vt:lpstr>
      <vt:lpstr>Pre-Closing Monitoring Activities</vt:lpstr>
      <vt:lpstr>Errors in Revenue Recognition </vt:lpstr>
      <vt:lpstr>Rate Sets</vt:lpstr>
      <vt:lpstr>Rate Sets</vt:lpstr>
      <vt:lpstr>Analysis Types</vt:lpstr>
      <vt:lpstr>Analysis Types</vt:lpstr>
      <vt:lpstr>Analysis Types</vt:lpstr>
      <vt:lpstr> OLT Transactions</vt:lpstr>
      <vt:lpstr> Reconcile Interdepartmental Grants</vt:lpstr>
      <vt:lpstr>Projects not associated with a Customer Contract</vt:lpstr>
      <vt:lpstr>Transactions that have not Priced</vt:lpstr>
      <vt:lpstr>AR Open Items and OA Items</vt:lpstr>
      <vt:lpstr>Transactions that have not Billed</vt:lpstr>
      <vt:lpstr>DOA and Edison Monitoring Notifications</vt:lpstr>
      <vt:lpstr>Closing Activities</vt:lpstr>
      <vt:lpstr>Grants/Projects Closing Timeline FY24</vt:lpstr>
      <vt:lpstr>New State Year Begins – FY25</vt:lpstr>
      <vt:lpstr>Prepaid Deadline</vt:lpstr>
      <vt:lpstr>   Deadline: IU Journal Dates </vt:lpstr>
      <vt:lpstr>Deadline: Other Journals Affecting Projects/Grants</vt:lpstr>
      <vt:lpstr>Deadline: Contracts Module Closed</vt:lpstr>
      <vt:lpstr> Deferred Account Adjustment</vt:lpstr>
      <vt:lpstr>Deadline: Automated Indirect Cost Processing Closed</vt:lpstr>
      <vt:lpstr>Post-Closing Monitoring Activities</vt:lpstr>
      <vt:lpstr>Evaluate 2024 Journals </vt:lpstr>
      <vt:lpstr>SEFA – SIS PREPARATIONS</vt:lpstr>
      <vt:lpstr>SEFA Accounting</vt:lpstr>
      <vt:lpstr>SIS Reporting</vt:lpstr>
      <vt:lpstr>SIS</vt:lpstr>
      <vt:lpstr>SIS Accounting</vt:lpstr>
      <vt:lpstr>Resources</vt:lpstr>
      <vt:lpstr>Contact Information</vt:lpstr>
      <vt:lpstr>Questions</vt:lpstr>
    </vt:vector>
  </TitlesOfParts>
  <Company>State of TN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Finance and Administration</dc:creator>
  <cp:lastModifiedBy>Paula X. Johnson</cp:lastModifiedBy>
  <cp:revision>1355</cp:revision>
  <cp:lastPrinted>2023-06-13T12:52:52Z</cp:lastPrinted>
  <dcterms:created xsi:type="dcterms:W3CDTF">2002-08-06T14:46:55Z</dcterms:created>
  <dcterms:modified xsi:type="dcterms:W3CDTF">2024-06-12T16:13:06Z</dcterms:modified>
</cp:coreProperties>
</file>