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46"/>
  </p:notesMasterIdLst>
  <p:handoutMasterIdLst>
    <p:handoutMasterId r:id="rId47"/>
  </p:handoutMasterIdLst>
  <p:sldIdLst>
    <p:sldId id="256" r:id="rId2"/>
    <p:sldId id="261" r:id="rId3"/>
    <p:sldId id="315" r:id="rId4"/>
    <p:sldId id="316" r:id="rId5"/>
    <p:sldId id="317" r:id="rId6"/>
    <p:sldId id="318" r:id="rId7"/>
    <p:sldId id="331" r:id="rId8"/>
    <p:sldId id="319" r:id="rId9"/>
    <p:sldId id="320" r:id="rId10"/>
    <p:sldId id="334" r:id="rId11"/>
    <p:sldId id="321" r:id="rId12"/>
    <p:sldId id="260" r:id="rId13"/>
    <p:sldId id="312" r:id="rId14"/>
    <p:sldId id="335" r:id="rId15"/>
    <p:sldId id="322" r:id="rId16"/>
    <p:sldId id="279" r:id="rId17"/>
    <p:sldId id="332" r:id="rId18"/>
    <p:sldId id="271" r:id="rId19"/>
    <p:sldId id="289" r:id="rId20"/>
    <p:sldId id="277" r:id="rId21"/>
    <p:sldId id="309" r:id="rId22"/>
    <p:sldId id="314" r:id="rId23"/>
    <p:sldId id="336" r:id="rId24"/>
    <p:sldId id="337" r:id="rId25"/>
    <p:sldId id="338" r:id="rId26"/>
    <p:sldId id="282" r:id="rId27"/>
    <p:sldId id="275" r:id="rId28"/>
    <p:sldId id="333" r:id="rId29"/>
    <p:sldId id="274" r:id="rId30"/>
    <p:sldId id="273" r:id="rId31"/>
    <p:sldId id="272" r:id="rId32"/>
    <p:sldId id="284" r:id="rId33"/>
    <p:sldId id="288" r:id="rId34"/>
    <p:sldId id="287" r:id="rId35"/>
    <p:sldId id="286" r:id="rId36"/>
    <p:sldId id="285" r:id="rId37"/>
    <p:sldId id="323" r:id="rId38"/>
    <p:sldId id="324" r:id="rId39"/>
    <p:sldId id="302" r:id="rId40"/>
    <p:sldId id="326" r:id="rId41"/>
    <p:sldId id="298" r:id="rId42"/>
    <p:sldId id="327" r:id="rId43"/>
    <p:sldId id="305" r:id="rId44"/>
    <p:sldId id="306" r:id="rId45"/>
  </p:sldIdLst>
  <p:sldSz cx="12192000" cy="6858000"/>
  <p:notesSz cx="7315200" cy="9601200"/>
  <p:embeddedFontLst>
    <p:embeddedFont>
      <p:font typeface="Calibri" panose="020F0502020204030204" pitchFamily="34"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
      <p:font typeface="PermianSlabSerifTypeface" panose="02000000000000000000" pitchFamily="50" charset="0"/>
      <p:regular r:id="rId56"/>
      <p:bold r:id="rId57"/>
      <p: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 Williams" initials="JW" lastIdx="6" clrIdx="0"/>
  <p:cmAuthor id="1" name="Shelley Walker" initials="SW" lastIdx="25" clrIdx="1">
    <p:extLst>
      <p:ext uri="{19B8F6BF-5375-455C-9EA6-DF929625EA0E}">
        <p15:presenceInfo xmlns:p15="http://schemas.microsoft.com/office/powerpoint/2012/main" userId="S::AG04IAF@tn.gov::f49355fa-9517-4df9-8b55-ab0e8ccc1567" providerId="AD"/>
      </p:ext>
    </p:extLst>
  </p:cmAuthor>
  <p:cmAuthor id="2" name="Crystal Mallery" initials="CM" lastIdx="2" clrIdx="2">
    <p:extLst>
      <p:ext uri="{19B8F6BF-5375-455C-9EA6-DF929625EA0E}">
        <p15:presenceInfo xmlns:p15="http://schemas.microsoft.com/office/powerpoint/2012/main" userId="S::AG04IW5@tn.gov::4d8a91a7-997c-4f08-90f1-3fd094bcae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7E82"/>
    <a:srgbClr val="7F7F7F"/>
    <a:srgbClr val="514F50"/>
    <a:srgbClr val="011D5F"/>
    <a:srgbClr val="192246"/>
    <a:srgbClr val="1A2343"/>
    <a:srgbClr val="E71B1B"/>
    <a:srgbClr val="C8141E"/>
    <a:srgbClr val="FF1925"/>
    <a:srgbClr val="D42A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8460" autoAdjust="0"/>
  </p:normalViewPr>
  <p:slideViewPr>
    <p:cSldViewPr>
      <p:cViewPr varScale="1">
        <p:scale>
          <a:sx n="62" d="100"/>
          <a:sy n="62" d="100"/>
        </p:scale>
        <p:origin x="162" y="72"/>
      </p:cViewPr>
      <p:guideLst>
        <p:guide orient="horz" pos="2160"/>
        <p:guide pos="3840"/>
      </p:guideLst>
    </p:cSldViewPr>
  </p:slideViewPr>
  <p:outlineViewPr>
    <p:cViewPr>
      <p:scale>
        <a:sx n="33" d="100"/>
        <a:sy n="33" d="100"/>
      </p:scale>
      <p:origin x="0" y="3006"/>
    </p:cViewPr>
  </p:outlineViewPr>
  <p:notesTextViewPr>
    <p:cViewPr>
      <p:scale>
        <a:sx n="1" d="1"/>
        <a:sy n="1" d="1"/>
      </p:scale>
      <p:origin x="0" y="0"/>
    </p:cViewPr>
  </p:notesTextViewPr>
  <p:sorterViewPr>
    <p:cViewPr>
      <p:scale>
        <a:sx n="100" d="100"/>
        <a:sy n="100" d="100"/>
      </p:scale>
      <p:origin x="0" y="1296"/>
    </p:cViewPr>
  </p:sorterViewPr>
  <p:notesViewPr>
    <p:cSldViewPr>
      <p:cViewPr>
        <p:scale>
          <a:sx n="70" d="100"/>
          <a:sy n="70" d="100"/>
        </p:scale>
        <p:origin x="2358" y="-52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4846" tIns="47423" rIns="94846" bIns="47423" rtlCol="0"/>
          <a:lstStyle>
            <a:lvl1pPr algn="l">
              <a:defRPr sz="1200"/>
            </a:lvl1pPr>
          </a:lstStyle>
          <a:p>
            <a:endParaRPr lang="en-US" dirty="0"/>
          </a:p>
        </p:txBody>
      </p:sp>
      <p:sp>
        <p:nvSpPr>
          <p:cNvPr id="3" name="Date Placeholder 2"/>
          <p:cNvSpPr>
            <a:spLocks noGrp="1"/>
          </p:cNvSpPr>
          <p:nvPr>
            <p:ph type="dt" sz="quarter" idx="1"/>
          </p:nvPr>
        </p:nvSpPr>
        <p:spPr>
          <a:xfrm>
            <a:off x="4142963" y="0"/>
            <a:ext cx="3170583" cy="480388"/>
          </a:xfrm>
          <a:prstGeom prst="rect">
            <a:avLst/>
          </a:prstGeom>
        </p:spPr>
        <p:txBody>
          <a:bodyPr vert="horz" lIns="94846" tIns="47423" rIns="94846" bIns="47423" rtlCol="0"/>
          <a:lstStyle>
            <a:lvl1pPr algn="r">
              <a:defRPr sz="1200"/>
            </a:lvl1pPr>
          </a:lstStyle>
          <a:p>
            <a:fld id="{4525252C-1522-4D12-A998-FE0662209AF0}" type="datetime1">
              <a:rPr lang="en-US" smtClean="0"/>
              <a:t>11/19/2021</a:t>
            </a:fld>
            <a:endParaRPr lang="en-US" dirty="0"/>
          </a:p>
        </p:txBody>
      </p:sp>
      <p:sp>
        <p:nvSpPr>
          <p:cNvPr id="4" name="Footer Placeholder 3"/>
          <p:cNvSpPr>
            <a:spLocks noGrp="1"/>
          </p:cNvSpPr>
          <p:nvPr>
            <p:ph type="ftr" sz="quarter" idx="2"/>
          </p:nvPr>
        </p:nvSpPr>
        <p:spPr>
          <a:xfrm>
            <a:off x="1" y="9119173"/>
            <a:ext cx="3170583" cy="480388"/>
          </a:xfrm>
          <a:prstGeom prst="rect">
            <a:avLst/>
          </a:prstGeom>
        </p:spPr>
        <p:txBody>
          <a:bodyPr vert="horz" lIns="94846" tIns="47423" rIns="94846" bIns="474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3" y="9119173"/>
            <a:ext cx="3170583" cy="480388"/>
          </a:xfrm>
          <a:prstGeom prst="rect">
            <a:avLst/>
          </a:prstGeom>
        </p:spPr>
        <p:txBody>
          <a:bodyPr vert="horz" lIns="94846" tIns="47423" rIns="94846" bIns="47423" rtlCol="0" anchor="b"/>
          <a:lstStyle>
            <a:lvl1pPr algn="r">
              <a:defRPr sz="1200"/>
            </a:lvl1pPr>
          </a:lstStyle>
          <a:p>
            <a:fld id="{A796EF79-0BF4-924E-943E-33FECC0BC4E2}" type="slidenum">
              <a:rPr lang="en-US" smtClean="0"/>
              <a:t>‹#›</a:t>
            </a:fld>
            <a:endParaRPr lang="en-US" dirty="0"/>
          </a:p>
        </p:txBody>
      </p:sp>
    </p:spTree>
    <p:extLst>
      <p:ext uri="{BB962C8B-B14F-4D97-AF65-F5344CB8AC3E}">
        <p14:creationId xmlns:p14="http://schemas.microsoft.com/office/powerpoint/2010/main" val="30257532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170238" cy="479425"/>
          </a:xfrm>
          <a:prstGeom prst="rect">
            <a:avLst/>
          </a:prstGeom>
        </p:spPr>
        <p:txBody>
          <a:bodyPr vert="horz" lIns="91408" tIns="45706" rIns="91408" bIns="45706" rtlCol="0"/>
          <a:lstStyle>
            <a:lvl1pPr algn="l">
              <a:defRPr sz="1200"/>
            </a:lvl1pPr>
          </a:lstStyle>
          <a:p>
            <a:endParaRPr lang="en-US" dirty="0"/>
          </a:p>
        </p:txBody>
      </p:sp>
      <p:sp>
        <p:nvSpPr>
          <p:cNvPr id="3" name="Date Placeholder 2"/>
          <p:cNvSpPr>
            <a:spLocks noGrp="1"/>
          </p:cNvSpPr>
          <p:nvPr>
            <p:ph type="dt" idx="1"/>
          </p:nvPr>
        </p:nvSpPr>
        <p:spPr>
          <a:xfrm>
            <a:off x="4143376" y="4"/>
            <a:ext cx="3170238" cy="479425"/>
          </a:xfrm>
          <a:prstGeom prst="rect">
            <a:avLst/>
          </a:prstGeom>
        </p:spPr>
        <p:txBody>
          <a:bodyPr vert="horz" lIns="91408" tIns="45706" rIns="91408" bIns="45706" rtlCol="0"/>
          <a:lstStyle>
            <a:lvl1pPr algn="r">
              <a:defRPr sz="1200"/>
            </a:lvl1pPr>
          </a:lstStyle>
          <a:p>
            <a:fld id="{249E1418-83C2-4915-9B04-6A8D7C6A8A4A}" type="datetime1">
              <a:rPr lang="en-US" smtClean="0"/>
              <a:t>11/19/2021</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08" tIns="45706" rIns="91408" bIns="45706" rtlCol="0" anchor="ctr"/>
          <a:lstStyle/>
          <a:p>
            <a:endParaRPr lang="en-US" dirty="0"/>
          </a:p>
        </p:txBody>
      </p:sp>
      <p:sp>
        <p:nvSpPr>
          <p:cNvPr id="5" name="Notes Placeholder 4"/>
          <p:cNvSpPr>
            <a:spLocks noGrp="1"/>
          </p:cNvSpPr>
          <p:nvPr>
            <p:ph type="body" sz="quarter" idx="3"/>
          </p:nvPr>
        </p:nvSpPr>
        <p:spPr>
          <a:xfrm>
            <a:off x="731840" y="4560892"/>
            <a:ext cx="5851525" cy="4319587"/>
          </a:xfrm>
          <a:prstGeom prst="rect">
            <a:avLst/>
          </a:prstGeom>
        </p:spPr>
        <p:txBody>
          <a:bodyPr vert="horz" lIns="91408" tIns="45706" rIns="91408"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120191"/>
            <a:ext cx="3170238" cy="479425"/>
          </a:xfrm>
          <a:prstGeom prst="rect">
            <a:avLst/>
          </a:prstGeom>
        </p:spPr>
        <p:txBody>
          <a:bodyPr vert="horz" lIns="91408" tIns="45706" rIns="91408" bIns="457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6" y="9120191"/>
            <a:ext cx="3170238" cy="479425"/>
          </a:xfrm>
          <a:prstGeom prst="rect">
            <a:avLst/>
          </a:prstGeom>
        </p:spPr>
        <p:txBody>
          <a:bodyPr vert="horz" lIns="91408" tIns="45706" rIns="91408" bIns="45706" rtlCol="0" anchor="b"/>
          <a:lstStyle>
            <a:lvl1pPr algn="r">
              <a:defRPr sz="1200"/>
            </a:lvl1pPr>
          </a:lstStyle>
          <a:p>
            <a:fld id="{DE8B79F1-B7B6-4FD2-9263-BB9B47A67CD8}" type="slidenum">
              <a:rPr lang="en-US" smtClean="0"/>
              <a:t>‹#›</a:t>
            </a:fld>
            <a:endParaRPr lang="en-US" dirty="0"/>
          </a:p>
        </p:txBody>
      </p:sp>
    </p:spTree>
    <p:extLst>
      <p:ext uri="{BB962C8B-B14F-4D97-AF65-F5344CB8AC3E}">
        <p14:creationId xmlns:p14="http://schemas.microsoft.com/office/powerpoint/2010/main" val="17383634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n.gov/partnersforhealth.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n.gov/partnersforhealth/health-options/cdhp.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n.gov/partnersforhealth/health-options/carrier-network.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tn.gov/partnersforhealth/other-benefits/eap.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tn.gov/partnersforhealth/other-benefits/wellness-program.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edison.tn.gov/"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edison.tn.gov/"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tn.gov/partnersforhealth/video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mailto:benefits.info@tn.gov"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n.gov/partnersforhealth.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enefitssupport.tn.gov/hc/en-u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edison.tn.gov/"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A3926D61-FA1B-449B-BE84-AE81DEF7C95C}"/>
              </a:ext>
            </a:extLst>
          </p:cNvPr>
          <p:cNvSpPr>
            <a:spLocks noGrp="1"/>
          </p:cNvSpPr>
          <p:nvPr>
            <p:ph type="dt" idx="1"/>
          </p:nvPr>
        </p:nvSpPr>
        <p:spPr/>
        <p:txBody>
          <a:bodyPr/>
          <a:lstStyle/>
          <a:p>
            <a:fld id="{F89237F8-BD8E-4DE7-86DB-66951562EF68}" type="datetime1">
              <a:rPr lang="en-US" smtClean="0"/>
              <a:t>11/19/2021</a:t>
            </a:fld>
            <a:endParaRPr lang="en-US" dirty="0"/>
          </a:p>
        </p:txBody>
      </p:sp>
      <p:sp>
        <p:nvSpPr>
          <p:cNvPr id="5" name="Slide Number Placeholder 4">
            <a:extLst>
              <a:ext uri="{FF2B5EF4-FFF2-40B4-BE49-F238E27FC236}">
                <a16:creationId xmlns:a16="http://schemas.microsoft.com/office/drawing/2014/main" id="{F8C39A81-8EC5-4114-960A-C7242839158C}"/>
              </a:ext>
            </a:extLst>
          </p:cNvPr>
          <p:cNvSpPr>
            <a:spLocks noGrp="1"/>
          </p:cNvSpPr>
          <p:nvPr>
            <p:ph type="sldNum" sz="quarter" idx="5"/>
          </p:nvPr>
        </p:nvSpPr>
        <p:spPr/>
        <p:txBody>
          <a:bodyPr/>
          <a:lstStyle/>
          <a:p>
            <a:fld id="{DE8B79F1-B7B6-4FD2-9263-BB9B47A67CD8}" type="slidenum">
              <a:rPr lang="en-US" smtClean="0"/>
              <a:t>1</a:t>
            </a:fld>
            <a:endParaRPr lang="en-US" dirty="0"/>
          </a:p>
        </p:txBody>
      </p:sp>
    </p:spTree>
    <p:extLst>
      <p:ext uri="{BB962C8B-B14F-4D97-AF65-F5344CB8AC3E}">
        <p14:creationId xmlns:p14="http://schemas.microsoft.com/office/powerpoint/2010/main" val="59983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you enroll in health, vision or dental coverage, you may also enroll your eligible dependents: </a:t>
            </a:r>
          </a:p>
          <a:p>
            <a:pPr marL="231775" indent="-231775">
              <a:buFont typeface="Arial" panose="020B0604020202020204" pitchFamily="34" charset="0"/>
              <a:buChar char="•"/>
            </a:pP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Your spouse (legally married); individual agencies may deny eligibility to the spouses of employees who are eligible for group health insurance through the spouse’s employer</a:t>
            </a:r>
          </a:p>
          <a:p>
            <a:pPr marL="231775" indent="-231775"/>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Natural or adopted children</a:t>
            </a:r>
          </a:p>
          <a:p>
            <a:pPr marL="231775" indent="-231775"/>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Stepchildren</a:t>
            </a:r>
          </a:p>
          <a:p>
            <a:pPr marL="231775" indent="-231775"/>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Children for whom you are the legal guardian, custodian or conservator</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All dependents must be listed by name on the enrollment change application.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Proof of dependent’s eligibility is required.</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See the Dependent Eligibility Definitions and Required Documents found on the application.</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See the Eligibility &amp; Enrollment Guide for those not eligible for coverage.</a:t>
            </a:r>
          </a:p>
          <a:p>
            <a:pPr marL="0" indent="0">
              <a:buNone/>
            </a:pPr>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0988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Here are the times you can enroll in coverage: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As a new hire or newly eligible: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Enrollment must be completed and submitted to BA within 30 calendar days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of your hire date or date of becoming eligible. The 30 days includes the hire date or other date you become eligible. </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Enroll as quickly as possible to avoid the possibility of double premium payroll deductions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b="0"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Annual Enrollment Period</a:t>
            </a:r>
            <a:r>
              <a:rPr kumimoji="0" lang="en-US"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Gives you a chance to enroll or make changes to your existing coverage, like increasing or decreasing voluntary term life insurance, transferring between health, dental, disability and vision options and cancelling insurance. </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See the next slide for more information</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Important! See the Eligibility and Enrollment Guide for rules around special enrollment, mid-year election provisions, qualifying events and canceling coverage.</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394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533400" y="4560892"/>
            <a:ext cx="6324600" cy="3600450"/>
          </a:xfrm>
        </p:spPr>
        <p:txBody>
          <a:bodyPr/>
          <a:lstStyle/>
          <a:p>
            <a:pPr marL="0" marR="0" lvl="0" indent="0" algn="l" defTabSz="914400" rtl="0" eaLnBrk="1" fontAlgn="auto" latinLnBrk="0" hangingPunct="1">
              <a:lnSpc>
                <a:spcPct val="110000"/>
              </a:lnSpc>
              <a:spcBef>
                <a:spcPts val="6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Annual Enrollment occurs in the fall and is your chance to enroll or make changes to your existing coverage.</a:t>
            </a:r>
          </a:p>
          <a:p>
            <a:pPr marL="236538" marR="0" lvl="0" indent="-236538" algn="l" defTabSz="914400" rtl="0" eaLnBrk="1" fontAlgn="auto" latinLnBrk="0" hangingPunct="1">
              <a:lnSpc>
                <a:spcPct val="110000"/>
              </a:lnSpc>
              <a:spcBef>
                <a:spcPts val="6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Information is mailed to you in the fall and published on our website at </a:t>
            </a:r>
            <a:r>
              <a:rPr kumimoji="0" lang="en-US"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hlinkClick r:id="rId3"/>
              </a:rPr>
              <a:t>tn.gov/partnersforhealth</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36538" marR="0" lvl="0" indent="-236538" algn="l" defTabSz="914400" rtl="0" eaLnBrk="1" fontAlgn="auto" latinLnBrk="0" hangingPunct="1">
              <a:lnSpc>
                <a:spcPct val="110000"/>
              </a:lnSpc>
              <a:spcBef>
                <a:spcPts val="6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have one opportunity to revise Annual Enrollment elections as described in Plan Document Section 2. The Plan Document is posted under Publications at tn.gov/PartnersForHealth. </a:t>
            </a:r>
          </a:p>
          <a:p>
            <a:pPr marL="236538" marR="0" lvl="0" indent="-236538" algn="l" defTabSz="914400" rtl="0" eaLnBrk="1" fontAlgn="auto" latinLnBrk="0" hangingPunct="1">
              <a:lnSpc>
                <a:spcPct val="110000"/>
              </a:lnSpc>
              <a:spcBef>
                <a:spcPts val="6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Most benefits changes start the following January 1. </a:t>
            </a:r>
          </a:p>
          <a:p>
            <a:pPr marL="236538" marR="0" lvl="0" indent="-236538" algn="l" defTabSz="914400" rtl="0" eaLnBrk="1" fontAlgn="auto" latinLnBrk="0" hangingPunct="1">
              <a:lnSpc>
                <a:spcPct val="110000"/>
              </a:lnSpc>
              <a:spcBef>
                <a:spcPts val="6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Benefit enrollments remain in effect for a full year (Jan. 1 – Dec. 31). </a:t>
            </a:r>
          </a:p>
          <a:p>
            <a:pPr marL="236538" marR="0" lvl="0" indent="-236538" algn="l" defTabSz="914400" rtl="0" eaLnBrk="1" fontAlgn="auto" latinLnBrk="0" hangingPunct="1">
              <a:lnSpc>
                <a:spcPct val="110000"/>
              </a:lnSpc>
              <a:spcBef>
                <a:spcPts val="6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may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not</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cancel other coverage outside of the enrollment period unless eligibility is lost or there is a qualifying event. </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fld id="{28DA9891-0493-4DD8-B452-F4CBB7413ABC}" type="datetime1">
              <a:rPr lang="en-US" smtClean="0"/>
              <a:t>11/19/2021</a:t>
            </a:fld>
            <a:endParaRPr lang="en-US" dirty="0"/>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fld id="{DE8B79F1-B7B6-4FD2-9263-BB9B47A67CD8}" type="slidenum">
              <a:rPr lang="en-US" smtClean="0"/>
              <a:t>12</a:t>
            </a:fld>
            <a:endParaRPr lang="en-US" dirty="0"/>
          </a:p>
        </p:txBody>
      </p:sp>
    </p:spTree>
    <p:extLst>
      <p:ext uri="{BB962C8B-B14F-4D97-AF65-F5344CB8AC3E}">
        <p14:creationId xmlns:p14="http://schemas.microsoft.com/office/powerpoint/2010/main" val="2607339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199" y="4560892"/>
            <a:ext cx="6448567"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Outside of the Annual Enrollment period, you can only cancel coverage for yourself and/or your covered dependents, IF: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lose eligibility for the State Group Insurance Program (e.g., changing from full-time to part-time)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experience a special qualifying event, family status change or other qualifying event as approved by BA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sz="1200" b="1" i="0" u="none" strike="noStrike" kern="1200" cap="none" spc="0" normalizeH="0" baseline="0" noProof="0" dirty="0">
              <a:ln>
                <a:noFill/>
              </a:ln>
              <a:solidFill>
                <a:srgbClr val="221E1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Cancelling coverage in the middle of the plan year: </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may only cancel coverage for yourself and/or your dependents in the middle of the plan year if you lose eligibility or have an event that results in you/your dependents becoming newly eligible for coverage under another plan. There are no exceptions. </a:t>
            </a:r>
          </a:p>
          <a:p>
            <a:pPr marL="228600" marR="0" lvl="0" indent="-2286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have </a:t>
            </a: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60 days </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from the date that you and/or your dependents become newly eligible for other coverage to turn in an application and proof to your agency benefits coordinator.</a:t>
            </a:r>
          </a:p>
          <a:p>
            <a:pPr marL="228600" marR="0" lvl="0" indent="-2286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Examples</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Marriage, divorce, legal separation, annulment, birth, adoption, death of a spouse, new employment, entitlement to Medicare, Medicaid or TRICARE, court decree or order</a:t>
            </a:r>
          </a:p>
          <a:p>
            <a:pPr marL="228600" marR="0" lvl="0" indent="-2286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See the Eligibility &amp; Enrollment Guide for details.</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8261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553200"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If you or a dependent lose eligibility for coverage under any other group health insurance plan, or if you acquire a new dependent during the plan year, the federal Health Insurance Portability and Accountability Act may provide additional opportunities for you and eligible dependents to enroll in health coverage.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Mid-Year Elections for Voluntary Programs </a:t>
            </a:r>
            <a:r>
              <a:rPr kumimoji="0" lang="en-US" sz="12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You or eligible dependents may also enroll in voluntary dental and vision if you meet the requirements stated in the certificates of coverage for those programs.</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NOTE: Application for special enrollment or a mid-year election change </a:t>
            </a:r>
            <a:r>
              <a:rPr kumimoji="0" lang="en-US" sz="1200" b="0" i="0" u="none" strike="noStrike" kern="1200" cap="none" spc="0" normalizeH="0" baseline="0" noProof="0" dirty="0">
                <a:ln>
                  <a:noFill/>
                </a:ln>
                <a:solidFill>
                  <a:srgbClr val="211D1E"/>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200" b="0" i="0" u="sng" strike="noStrike" kern="1200" cap="none" spc="0" normalizeH="0" baseline="0" noProof="0" dirty="0">
                <a:ln>
                  <a:noFill/>
                </a:ln>
                <a:solidFill>
                  <a:srgbClr val="1F5D9F"/>
                </a:solidFill>
                <a:effectLst/>
                <a:uLnTx/>
                <a:uFillTx/>
                <a:latin typeface="Open Sans" panose="020B0606030504020204" pitchFamily="34" charset="0"/>
                <a:ea typeface="Open Sans" panose="020B0606030504020204" pitchFamily="34" charset="0"/>
                <a:cs typeface="Open Sans" panose="020B0606030504020204" pitchFamily="34" charset="0"/>
              </a:rPr>
              <a:t>https://www.tn.gov/content/dam/tn/finance/fa-benefits/documents/1043_2021.pdf</a:t>
            </a:r>
            <a:r>
              <a:rPr kumimoji="0" lang="en-US" sz="1200" b="0" i="0" u="none" strike="noStrike" kern="1200" cap="none" spc="0" normalizeH="0" baseline="0" noProof="0" dirty="0">
                <a:ln>
                  <a:noFill/>
                </a:ln>
                <a:solidFill>
                  <a:srgbClr val="211D1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must be made: </a:t>
            </a:r>
            <a:endParaRPr kumimoji="0" lang="en-US" sz="12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82625" marR="0" lvl="0" indent="-2190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within 60 days </a:t>
            </a:r>
            <a:r>
              <a:rPr kumimoji="0" lang="en-US" sz="12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of the loss of eligibility for other health insurance coverage; or </a:t>
            </a:r>
          </a:p>
          <a:p>
            <a:pPr marL="682625" marR="0" lvl="0" indent="-2190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within 30 days </a:t>
            </a:r>
            <a:r>
              <a:rPr kumimoji="0" lang="en-US" sz="12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of a new dependent’s acquire date.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You must also submit proof as listed on the enrollment application.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See the Eligibility &amp; Enrollment Guide for details.</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4819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62000"/>
            <a:ext cx="6400800" cy="3600450"/>
          </a:xfrm>
        </p:spPr>
      </p:sp>
      <p:sp>
        <p:nvSpPr>
          <p:cNvPr id="3" name="Notes Placeholder 2"/>
          <p:cNvSpPr>
            <a:spLocks noGrp="1"/>
          </p:cNvSpPr>
          <p:nvPr>
            <p:ph type="body" idx="1"/>
          </p:nvPr>
        </p:nvSpPr>
        <p:spPr>
          <a:xfrm>
            <a:off x="457200" y="4560892"/>
            <a:ext cx="6400800" cy="3938532"/>
          </a:xfrm>
        </p:spPr>
        <p:txBody>
          <a:bodyPr/>
          <a:lstStyle/>
          <a:p>
            <a:pPr marL="0" marR="0" lvl="0" indent="0" algn="l" defTabSz="914400" rtl="0" eaLnBrk="0" fontAlgn="base" latinLnBrk="0" hangingPunct="0">
              <a:lnSpc>
                <a:spcPct val="100000"/>
              </a:lnSpc>
              <a:spcBef>
                <a:spcPts val="601"/>
              </a:spcBef>
              <a:spcAft>
                <a:spcPct val="0"/>
              </a:spcAft>
              <a:buClr>
                <a:srgbClr val="C00000"/>
              </a:buClr>
              <a:buSzTx/>
              <a:buFontTx/>
              <a:buNone/>
              <a:tabLst/>
              <a:defRPr/>
            </a:pP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The amount you pay in monthly premiums depends on the options you choose and the number of people you cover under the plan. </a:t>
            </a:r>
          </a:p>
          <a:p>
            <a:pPr marL="0" marR="0" lvl="0" indent="0" algn="l" defTabSz="914400" rtl="0" eaLnBrk="0" fontAlgn="base" latinLnBrk="0" hangingPunct="0">
              <a:lnSpc>
                <a:spcPct val="100000"/>
              </a:lnSpc>
              <a:spcBef>
                <a:spcPts val="601"/>
              </a:spcBef>
              <a:spcAft>
                <a:spcPct val="0"/>
              </a:spcAft>
              <a:buClr>
                <a:srgbClr val="C00000"/>
              </a:buClr>
              <a:buSzTx/>
              <a:buFontTx/>
              <a:buNone/>
              <a:tabLst/>
              <a:defRPr/>
            </a:pP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There are four premium levels available: Employee Only, Employee + Child or Children, Employee + Spouse and Employee + Spouse + Child or Children. </a:t>
            </a:r>
          </a:p>
          <a:p>
            <a:pPr marL="231775" marR="0" lvl="0" indent="-231775" algn="l" defTabSz="914400" rtl="0" eaLnBrk="0" fontAlgn="base" latinLnBrk="0" hangingPunct="0">
              <a:lnSpc>
                <a:spcPct val="100000"/>
              </a:lnSpc>
              <a:spcBef>
                <a:spcPts val="601"/>
              </a:spcBef>
              <a:spcAft>
                <a:spcPct val="0"/>
              </a:spcAft>
              <a:buClr>
                <a:srgbClr val="C00000"/>
              </a:buClr>
              <a:buSzTx/>
              <a:buFont typeface="Arial" pitchFamily="34" charset="0"/>
              <a:buChar char="•"/>
              <a:tabLst/>
              <a:defRPr/>
            </a:pP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For most people, choosing a premium level is easy. The level depends on the eligible dependents you want to cover under your health plan. </a:t>
            </a:r>
          </a:p>
          <a:p>
            <a:pPr marL="231775" marR="0" lvl="1" indent="-231775" algn="l" defTabSz="914400" rtl="0" eaLnBrk="0" fontAlgn="base" latinLnBrk="0" hangingPunct="0">
              <a:lnSpc>
                <a:spcPct val="100000"/>
              </a:lnSpc>
              <a:spcBef>
                <a:spcPts val="601"/>
              </a:spcBef>
              <a:spcAft>
                <a:spcPct val="0"/>
              </a:spcAft>
              <a:buClr>
                <a:srgbClr val="C00000"/>
              </a:buClr>
              <a:buSzTx/>
              <a:buFont typeface="Arial" pitchFamily="34" charset="0"/>
              <a:buChar char="•"/>
              <a:tabLst/>
              <a:defRPr/>
            </a:pPr>
            <a:r>
              <a:rPr kumimoji="0" lang="en-US" altLang="en-US"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Just remember, if you’re enrolling as a family, everyone must be enrolled in the same health, dental and vision options. </a:t>
            </a:r>
          </a:p>
          <a:p>
            <a:pPr marL="231775" marR="0" lvl="0" indent="-231775" algn="l" defTabSz="914400" rtl="0" eaLnBrk="0" fontAlgn="base" latinLnBrk="0" hangingPunct="0">
              <a:lnSpc>
                <a:spcPct val="100000"/>
              </a:lnSpc>
              <a:spcBef>
                <a:spcPts val="601"/>
              </a:spcBef>
              <a:spcAft>
                <a:spcPct val="0"/>
              </a:spcAft>
              <a:buClr>
                <a:srgbClr val="C4262E"/>
              </a:buClr>
              <a:buSzPct val="110000"/>
              <a:buFontTx/>
              <a:buChar char="•"/>
              <a:tabLst/>
              <a:defRPr/>
            </a:pPr>
            <a:r>
              <a:rPr kumimoji="0" lang="en-US" altLang="en-US"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If you are married to an employee who is also a member of the local education, local government or state plan, you can each enroll in Employee Only coverage if you are not covering dependent children. </a:t>
            </a:r>
          </a:p>
          <a:p>
            <a:pPr marL="231775" marR="0" lvl="0" indent="-231775" algn="l" defTabSz="914400" rtl="0" eaLnBrk="0" fontAlgn="base" latinLnBrk="0" hangingPunct="0">
              <a:lnSpc>
                <a:spcPct val="100000"/>
              </a:lnSpc>
              <a:spcBef>
                <a:spcPts val="601"/>
              </a:spcBef>
              <a:spcAft>
                <a:spcPct val="0"/>
              </a:spcAft>
              <a:buClr>
                <a:srgbClr val="C4262E"/>
              </a:buClr>
              <a:buSzPct val="110000"/>
              <a:buFontTx/>
              <a:buChar char="•"/>
              <a:tabLst/>
              <a:defRPr/>
            </a:pPr>
            <a:r>
              <a:rPr kumimoji="0" lang="en-US" altLang="en-US"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If you have children, one of you can choose Emp Only, and the other can choose Emp + Children. Then you can choose your own benefit option and carrier network. </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992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77078" y="4560892"/>
            <a:ext cx="6400799" cy="4319587"/>
          </a:xfrm>
        </p:spPr>
        <p:txBody>
          <a:bodyPr/>
          <a:lstStyle/>
          <a:p>
            <a:pPr marL="0" lvl="2" fontAlgn="base">
              <a:spcBef>
                <a:spcPct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a choice of four health plans:</a:t>
            </a:r>
          </a:p>
          <a:p>
            <a:pPr marL="285750" lvl="2" indent="-285750" fontAlgn="base">
              <a:spcBef>
                <a:spcPct val="0"/>
              </a:spcBef>
              <a:buClr>
                <a:srgbClr val="C4262E"/>
              </a:buClr>
              <a:buSzPct val="110000"/>
              <a:buFont typeface="Arial" panose="020B0604020202020204" pitchFamily="34" charset="0"/>
              <a:buChar char="•"/>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Preventive care is free in all plans if you use an in-network provider</a:t>
            </a:r>
          </a:p>
          <a:p>
            <a:pPr marL="285750" lvl="2" indent="-285750" fontAlgn="base">
              <a:spcBef>
                <a:spcPct val="0"/>
              </a:spcBef>
              <a:buClr>
                <a:srgbClr val="C4262E"/>
              </a:buClr>
              <a:buSzPct val="110000"/>
              <a:buFont typeface="Arial" panose="020B0604020202020204" pitchFamily="34" charset="0"/>
              <a:buChar char="•"/>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See the full plan options comparison chart on the website at </a:t>
            </a:r>
            <a:r>
              <a:rPr lang="en-US" sz="1200"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Health Options – Health webpage</a:t>
            </a:r>
          </a:p>
          <a:p>
            <a:pPr marL="0" lvl="2" indent="0" fontAlgn="base">
              <a:spcBef>
                <a:spcPct val="0"/>
              </a:spcBef>
              <a:buClr>
                <a:srgbClr val="C4262E"/>
              </a:buClr>
              <a:buSzPct val="110000"/>
              <a:buNone/>
              <a:defRPr/>
            </a:pPr>
            <a:endPar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lvl="2" indent="0" fontAlgn="base">
              <a:spcBef>
                <a:spcPct val="0"/>
              </a:spcBef>
              <a:buClr>
                <a:srgbClr val="C4262E"/>
              </a:buClr>
              <a:buSzPct val="110000"/>
              <a:buNone/>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Comparison of the four plans:</a:t>
            </a:r>
          </a:p>
          <a:p>
            <a:pPr marL="280988" lvl="3" indent="-280988" fontAlgn="base">
              <a:spcBef>
                <a:spcPct val="0"/>
              </a:spcBef>
              <a:spcAft>
                <a:spcPts val="600"/>
              </a:spcAft>
              <a:buClr>
                <a:srgbClr val="C4262E"/>
              </a:buClr>
              <a:buSzPct val="110000"/>
              <a:buFont typeface="Arial" panose="020B0604020202020204" pitchFamily="34" charset="0"/>
              <a:buChar char="•"/>
              <a:defRPr/>
            </a:pPr>
            <a:r>
              <a:rPr lang="en-US"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Premier Preferred Provider Organization</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Higher monthly premium – but lower out-of-pocket costs for deductible, copays and coinsurance</a:t>
            </a:r>
          </a:p>
          <a:p>
            <a:pPr marL="280988" lvl="3" indent="-280988" fontAlgn="base">
              <a:spcBef>
                <a:spcPct val="0"/>
              </a:spcBef>
              <a:spcAft>
                <a:spcPts val="600"/>
              </a:spcAft>
              <a:buClr>
                <a:srgbClr val="C4262E"/>
              </a:buClr>
              <a:buSzPct val="110000"/>
              <a:buFont typeface="Arial" panose="020B0604020202020204" pitchFamily="34" charset="0"/>
              <a:buChar char="•"/>
              <a:defRPr/>
            </a:pPr>
            <a:r>
              <a:rPr lang="en-US"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Standard PPO</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Lower monthly premium than the Premier PPO – but higher out-of-pocket costs for deductible, copays and coinsurance</a:t>
            </a:r>
          </a:p>
          <a:p>
            <a:pPr marL="280988" lvl="3" indent="-280988" fontAlgn="base">
              <a:spcBef>
                <a:spcPct val="0"/>
              </a:spcBef>
              <a:spcAft>
                <a:spcPts val="600"/>
              </a:spcAft>
              <a:buClr>
                <a:srgbClr val="C4262E"/>
              </a:buClr>
              <a:buSzPct val="110000"/>
              <a:buFont typeface="Arial" panose="020B0604020202020204" pitchFamily="34" charset="0"/>
              <a:buChar char="•"/>
              <a:defRPr/>
            </a:pPr>
            <a:r>
              <a:rPr lang="en-US"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Limited PPO: </a:t>
            </a:r>
            <a:r>
              <a:rPr kumimoji="0" lang="en-US" sz="12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Lower monthly premiums than the other PPOs – higher out-of-pocket costs than the other PPOs</a:t>
            </a:r>
            <a:endPar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80988" lvl="2" indent="-280988" fontAlgn="base">
              <a:spcBef>
                <a:spcPct val="0"/>
              </a:spcBef>
              <a:spcAft>
                <a:spcPts val="600"/>
              </a:spcAft>
              <a:buClr>
                <a:srgbClr val="C4262E"/>
              </a:buClr>
              <a:buSzPct val="110000"/>
              <a:buFont typeface="Arial" panose="020B0604020202020204" pitchFamily="34" charset="0"/>
              <a:buChar char="•"/>
              <a:defRPr/>
            </a:pPr>
            <a:r>
              <a:rPr lang="en-US"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Consumer-driven health plan with a health savings account or CDHP/HSA: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Lowest monthly premium – but you pay your deductible first before the plan pays anything for most services. Then you pay coinsurance, not copays.</a:t>
            </a:r>
          </a:p>
          <a:p>
            <a:endParaRPr lang="en-US" dirty="0"/>
          </a:p>
        </p:txBody>
      </p:sp>
      <p:sp>
        <p:nvSpPr>
          <p:cNvPr id="4" name="Date Placeholder 3">
            <a:extLst>
              <a:ext uri="{FF2B5EF4-FFF2-40B4-BE49-F238E27FC236}">
                <a16:creationId xmlns:a16="http://schemas.microsoft.com/office/drawing/2014/main" id="{0A829920-14F5-47C0-8647-48867B0707D0}"/>
              </a:ext>
            </a:extLst>
          </p:cNvPr>
          <p:cNvSpPr>
            <a:spLocks noGrp="1"/>
          </p:cNvSpPr>
          <p:nvPr>
            <p:ph type="dt" idx="1"/>
          </p:nvPr>
        </p:nvSpPr>
        <p:spPr/>
        <p:txBody>
          <a:bodyPr/>
          <a:lstStyle/>
          <a:p>
            <a:fld id="{AD854D32-8152-41E7-A9A9-189EE94F19E5}" type="datetime1">
              <a:rPr lang="en-US" smtClean="0"/>
              <a:t>11/19/2021</a:t>
            </a:fld>
            <a:endParaRPr lang="en-US" dirty="0"/>
          </a:p>
        </p:txBody>
      </p:sp>
      <p:sp>
        <p:nvSpPr>
          <p:cNvPr id="5" name="Slide Number Placeholder 4">
            <a:extLst>
              <a:ext uri="{FF2B5EF4-FFF2-40B4-BE49-F238E27FC236}">
                <a16:creationId xmlns:a16="http://schemas.microsoft.com/office/drawing/2014/main" id="{1643C497-AC75-4473-91D1-083F8E87DC76}"/>
              </a:ext>
            </a:extLst>
          </p:cNvPr>
          <p:cNvSpPr>
            <a:spLocks noGrp="1"/>
          </p:cNvSpPr>
          <p:nvPr>
            <p:ph type="sldNum" sz="quarter" idx="5"/>
          </p:nvPr>
        </p:nvSpPr>
        <p:spPr/>
        <p:txBody>
          <a:bodyPr/>
          <a:lstStyle/>
          <a:p>
            <a:fld id="{DE8B79F1-B7B6-4FD2-9263-BB9B47A67CD8}" type="slidenum">
              <a:rPr lang="en-US" smtClean="0"/>
              <a:t>16</a:t>
            </a:fld>
            <a:endParaRPr lang="en-US" dirty="0"/>
          </a:p>
        </p:txBody>
      </p:sp>
    </p:spTree>
    <p:extLst>
      <p:ext uri="{BB962C8B-B14F-4D97-AF65-F5344CB8AC3E}">
        <p14:creationId xmlns:p14="http://schemas.microsoft.com/office/powerpoint/2010/main" val="732274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506908"/>
          </a:xfrm>
        </p:spPr>
        <p:txBody>
          <a:bodyPr/>
          <a:lstStyle/>
          <a:p>
            <a:pPr marL="0" lvl="2" fontAlgn="base">
              <a:spcBef>
                <a:spcPct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More about the Local CDHP/HSA:</a:t>
            </a:r>
          </a:p>
          <a:p>
            <a:pPr marL="225425" indent="-225425">
              <a:spcBef>
                <a:spcPts val="600"/>
              </a:spcBef>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HSA can help you save for health care costs, you get tax benefits, the money rolls over each year and you keep the money if you leave/retire </a:t>
            </a:r>
          </a:p>
          <a:p>
            <a:pPr marL="225425" lvl="1" indent="-225425">
              <a:spcBef>
                <a:spcPts val="60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more at tn.gov/PartnersForHealth under </a:t>
            </a:r>
            <a:r>
              <a:rPr lang="en-US" sz="1200" b="1"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CDHP/HSA Insurance Options </a:t>
            </a:r>
            <a:endParaRPr lang="en-US" sz="1200" b="1" dirty="0">
              <a:latin typeface="Open Sans" panose="020B0606030504020204" pitchFamily="34" charset="0"/>
              <a:ea typeface="Open Sans" panose="020B0606030504020204" pitchFamily="34" charset="0"/>
              <a:cs typeface="Open Sans" panose="020B0606030504020204" pitchFamily="34" charset="0"/>
            </a:endParaRPr>
          </a:p>
          <a:p>
            <a:pPr marL="457200" lvl="1" indent="0">
              <a:spcBef>
                <a:spcPts val="600"/>
              </a:spcBef>
              <a:buNone/>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600"/>
              </a:spcBef>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HSA IRS max contributions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there are limits on how much money you can put in your HSA each year: </a:t>
            </a: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85750" lvl="1">
              <a:spcBef>
                <a:spcPts val="60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$3,650 for employee-only coverage in 2022 </a:t>
            </a:r>
          </a:p>
          <a:p>
            <a:pPr marL="285750" lvl="1">
              <a:spcBef>
                <a:spcPts val="60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$7,300 for all other family tiers in 2022</a:t>
            </a:r>
          </a:p>
          <a:p>
            <a:pPr marL="285750" lvl="1">
              <a:spcBef>
                <a:spcPts val="60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55 or older can contribute $1,000 more each year</a:t>
            </a:r>
          </a:p>
          <a:p>
            <a:pPr marL="0" lvl="2" fontAlgn="base">
              <a:spcBef>
                <a:spcPct val="0"/>
              </a:spcBef>
              <a:buClr>
                <a:srgbClr val="C4262E"/>
              </a:buClr>
              <a:buSzPct val="110000"/>
              <a:defRPr/>
            </a:pPr>
            <a:endParaRPr lang="en-US"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EAEA25C0-6095-44DF-9ECD-F41918BF9A75}"/>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B6AE8-EF2D-416F-9006-28FE24C03737}"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8D6867EE-B920-4832-9593-23D5EFA0CA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7721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62000"/>
            <a:ext cx="6400800" cy="3600450"/>
          </a:xfrm>
        </p:spPr>
      </p:sp>
      <p:sp>
        <p:nvSpPr>
          <p:cNvPr id="3" name="Notes Placeholder 2"/>
          <p:cNvSpPr>
            <a:spLocks noGrp="1"/>
          </p:cNvSpPr>
          <p:nvPr>
            <p:ph type="body" idx="1"/>
          </p:nvPr>
        </p:nvSpPr>
        <p:spPr>
          <a:xfrm>
            <a:off x="457200" y="4560893"/>
            <a:ext cx="6400800" cy="3897308"/>
          </a:xfrm>
        </p:spPr>
        <p:txBody>
          <a:bodyPr/>
          <a:lstStyle/>
          <a:p>
            <a:pPr marL="225425" marR="0" lvl="0" indent="-225425" algn="l" defTabSz="914400" rtl="0" eaLnBrk="1" fontAlgn="auto" latinLnBrk="0" hangingPunct="1">
              <a:lnSpc>
                <a:spcPct val="100000"/>
              </a:lnSpc>
              <a:spcBef>
                <a:spcPts val="600"/>
              </a:spcBef>
              <a:spcAft>
                <a:spcPts val="60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Important! </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Your full HSA contribution is </a:t>
            </a:r>
            <a:r>
              <a:rPr kumimoji="0" lang="en-US" sz="12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not</a:t>
            </a: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available upfront after you enroll. Your pledged amount is taken out of each paycheck if your employer offers payroll deduction. You may only spend the money in your HSA at the time of service or care. You can pay out of your own pocket for services and pay yourself back later with funds from your HSA. </a:t>
            </a:r>
          </a:p>
          <a:p>
            <a:pPr marL="225425" marR="0" lvl="0" indent="-225425" algn="l" defTabSz="914400" rtl="0" eaLnBrk="1" fontAlgn="auto" latinLnBrk="0" hangingPunct="1">
              <a:lnSpc>
                <a:spcPct val="100000"/>
              </a:lnSpc>
              <a:spcBef>
                <a:spcPts val="600"/>
              </a:spcBef>
              <a:spcAft>
                <a:spcPts val="60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Debit card: </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Newly enrolled Local CDHP/HSA members get a debit card from Optum Financial to use for qualified expenses.  </a:t>
            </a:r>
          </a:p>
          <a:p>
            <a:pPr marL="225425" marR="0" lvl="0" indent="-225425" algn="l" defTabSz="914400" rtl="0" eaLnBrk="1" fontAlgn="auto" latinLnBrk="0" hangingPunct="1">
              <a:lnSpc>
                <a:spcPct val="100000"/>
              </a:lnSpc>
              <a:spcBef>
                <a:spcPts val="600"/>
              </a:spcBef>
              <a:spcAft>
                <a:spcPts val="60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Employees who enroll in the Local CDHP will need to check if your employer allows you to contribute to your HSA through payroll deduction. You may need to update this amount each year and provide this amount to your employer.</a:t>
            </a:r>
            <a:endPar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5425" marR="0" lvl="0" indent="-225425" algn="l" defTabSz="914400" rtl="0" eaLnBrk="1" fontAlgn="auto" latinLnBrk="0" hangingPunct="1">
              <a:lnSpc>
                <a:spcPct val="100000"/>
              </a:lnSpc>
              <a:spcBef>
                <a:spcPts val="600"/>
              </a:spcBef>
              <a:spcAft>
                <a:spcPts val="60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you enroll in Social Security at age 65, you will automatically be enrolled in Medicare Part A. If enrolled in a CDHP, this may have tax consequences and affect your HSA contribution. Consult with your tax advisor for advice.</a:t>
            </a:r>
          </a:p>
          <a:p>
            <a:endParaRPr lang="en-US" dirty="0"/>
          </a:p>
        </p:txBody>
      </p:sp>
      <p:sp>
        <p:nvSpPr>
          <p:cNvPr id="4" name="Date Placeholder 3">
            <a:extLst>
              <a:ext uri="{FF2B5EF4-FFF2-40B4-BE49-F238E27FC236}">
                <a16:creationId xmlns:a16="http://schemas.microsoft.com/office/drawing/2014/main" id="{E00C2A81-6C5B-4302-AD92-1F2E4D774B01}"/>
              </a:ext>
            </a:extLst>
          </p:cNvPr>
          <p:cNvSpPr>
            <a:spLocks noGrp="1"/>
          </p:cNvSpPr>
          <p:nvPr>
            <p:ph type="dt" idx="1"/>
          </p:nvPr>
        </p:nvSpPr>
        <p:spPr/>
        <p:txBody>
          <a:bodyPr/>
          <a:lstStyle/>
          <a:p>
            <a:fld id="{F76A53D7-9451-4CDD-9957-0DF27D65CFCB}" type="datetime1">
              <a:rPr lang="en-US" smtClean="0"/>
              <a:t>11/19/2021</a:t>
            </a:fld>
            <a:endParaRPr lang="en-US" dirty="0"/>
          </a:p>
        </p:txBody>
      </p:sp>
      <p:sp>
        <p:nvSpPr>
          <p:cNvPr id="5" name="Slide Number Placeholder 4">
            <a:extLst>
              <a:ext uri="{FF2B5EF4-FFF2-40B4-BE49-F238E27FC236}">
                <a16:creationId xmlns:a16="http://schemas.microsoft.com/office/drawing/2014/main" id="{AE80E6C5-E06C-4A34-B9F2-A5D0229B4AA0}"/>
              </a:ext>
            </a:extLst>
          </p:cNvPr>
          <p:cNvSpPr>
            <a:spLocks noGrp="1"/>
          </p:cNvSpPr>
          <p:nvPr>
            <p:ph type="sldNum" sz="quarter" idx="5"/>
          </p:nvPr>
        </p:nvSpPr>
        <p:spPr/>
        <p:txBody>
          <a:bodyPr/>
          <a:lstStyle/>
          <a:p>
            <a:fld id="{DE8B79F1-B7B6-4FD2-9263-BB9B47A67CD8}" type="slidenum">
              <a:rPr lang="en-US" smtClean="0"/>
              <a:t>18</a:t>
            </a:fld>
            <a:endParaRPr lang="en-US" dirty="0"/>
          </a:p>
        </p:txBody>
      </p:sp>
    </p:spTree>
    <p:extLst>
      <p:ext uri="{BB962C8B-B14F-4D97-AF65-F5344CB8AC3E}">
        <p14:creationId xmlns:p14="http://schemas.microsoft.com/office/powerpoint/2010/main" val="320746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419600"/>
            <a:ext cx="6400800" cy="4319587"/>
          </a:xfrm>
        </p:spPr>
        <p:txBody>
          <a:bodyPr/>
          <a:lstStyle/>
          <a:p>
            <a:pPr lvl="0">
              <a:buClr>
                <a:srgbClr val="E71B1B"/>
              </a:buCl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There are restrictions with a Local CDHP/HSA and enrolling in other plans and/or FSAs:</a:t>
            </a:r>
          </a:p>
          <a:p>
            <a:pPr lvl="0">
              <a:buClr>
                <a:srgbClr val="E71B1B"/>
              </a:buCl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You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cannot</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enroll in a CDHP if:</a:t>
            </a:r>
          </a:p>
          <a:p>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are also enrolled in another medical plan, including a PPO, your spouse’s plan or any government plan (e.g., Medicare A and/or B, Medicaid, TRICARE or Social Security benefits)</a:t>
            </a:r>
          </a:p>
          <a:p>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received Department of Veterans Affairs benefits within the past three months, except for preventive care. If you are a veteran with a disability rating from the VA, this exclusion does not apply. If you are eligible for VA medical benefits but did not receive benefits during the preceding three months, you can enroll in and make contributions to your HSA. If you receive VA benefits in the future, you are not entitled to contribute to your account for another three months. However, if your veteran’s hospital care or medical service was for a service-connected disability, you may contribute to your HSA </a:t>
            </a:r>
          </a:p>
          <a:p>
            <a:pPr marL="225425" indent="-225425"/>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received care from the Indian Health Services within the past three months</a:t>
            </a:r>
          </a:p>
          <a:p>
            <a:pPr marL="0" indent="0">
              <a:buNone/>
            </a:pP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HSA/FSA restrictions: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cannot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enroll in the Local CDHP/HSA if either you or your spouse have a medical FSA or a health reimbursement account, known as an HRA, at either employer. If you have one available, you can enroll in a limited purpose FSA for dental and vision costs.</a:t>
            </a:r>
          </a:p>
          <a:p>
            <a:endParaRPr lang="en-US" dirty="0"/>
          </a:p>
        </p:txBody>
      </p:sp>
      <p:sp>
        <p:nvSpPr>
          <p:cNvPr id="4" name="Date Placeholder 3">
            <a:extLst>
              <a:ext uri="{FF2B5EF4-FFF2-40B4-BE49-F238E27FC236}">
                <a16:creationId xmlns:a16="http://schemas.microsoft.com/office/drawing/2014/main" id="{926518EA-DAC9-4EBD-BACF-02150908B2FC}"/>
              </a:ext>
            </a:extLst>
          </p:cNvPr>
          <p:cNvSpPr>
            <a:spLocks noGrp="1"/>
          </p:cNvSpPr>
          <p:nvPr>
            <p:ph type="dt" idx="1"/>
          </p:nvPr>
        </p:nvSpPr>
        <p:spPr/>
        <p:txBody>
          <a:bodyPr/>
          <a:lstStyle/>
          <a:p>
            <a:fld id="{CB7FC2F0-3D3B-4CF4-BF39-43C11831F071}" type="datetime1">
              <a:rPr lang="en-US" smtClean="0"/>
              <a:t>11/19/2021</a:t>
            </a:fld>
            <a:endParaRPr lang="en-US" dirty="0"/>
          </a:p>
        </p:txBody>
      </p:sp>
      <p:sp>
        <p:nvSpPr>
          <p:cNvPr id="5" name="Slide Number Placeholder 4">
            <a:extLst>
              <a:ext uri="{FF2B5EF4-FFF2-40B4-BE49-F238E27FC236}">
                <a16:creationId xmlns:a16="http://schemas.microsoft.com/office/drawing/2014/main" id="{4F70F85A-4AC1-450A-898A-8ABF2EE9B008}"/>
              </a:ext>
            </a:extLst>
          </p:cNvPr>
          <p:cNvSpPr>
            <a:spLocks noGrp="1"/>
          </p:cNvSpPr>
          <p:nvPr>
            <p:ph type="sldNum" sz="quarter" idx="5"/>
          </p:nvPr>
        </p:nvSpPr>
        <p:spPr/>
        <p:txBody>
          <a:bodyPr/>
          <a:lstStyle/>
          <a:p>
            <a:fld id="{DE8B79F1-B7B6-4FD2-9263-BB9B47A67CD8}" type="slidenum">
              <a:rPr lang="en-US" smtClean="0"/>
              <a:t>19</a:t>
            </a:fld>
            <a:endParaRPr lang="en-US" dirty="0"/>
          </a:p>
        </p:txBody>
      </p:sp>
    </p:spTree>
    <p:extLst>
      <p:ext uri="{BB962C8B-B14F-4D97-AF65-F5344CB8AC3E}">
        <p14:creationId xmlns:p14="http://schemas.microsoft.com/office/powerpoint/2010/main" val="44392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I’m [presenter name] and here is what we will cover today. This is basically an overview of the information found in your Eligibility &amp; Enrollment Guide.</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General Information (slides 3-4)</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Resources and Help (slides 5-8)</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Eligibility and Enrollment Information (slides 9-13)</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Health Plan Options/Premiums/Costs (slides 14-22)</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Benefits Included with Health Plan (slides 23-29)</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Other Benefits/Premiums (slides 30-40)</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Enrolling in Benefits/Using ESS (slides 41-42)</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Other Important Information (slides 43-47)</a:t>
            </a:r>
          </a:p>
          <a:p>
            <a:pPr marL="625475" marR="0" lvl="1" indent="-225425" algn="l" defTabSz="914400" rtl="0" eaLnBrk="1" fontAlgn="auto" latinLnBrk="0" hangingPunct="1">
              <a:lnSpc>
                <a:spcPct val="100000"/>
              </a:lnSpc>
              <a:spcBef>
                <a:spcPct val="20000"/>
              </a:spcBef>
              <a:spcAft>
                <a:spcPts val="0"/>
              </a:spcAft>
              <a:buClr>
                <a:srgbClr val="E71B1B"/>
              </a:buClr>
              <a:buSzTx/>
              <a:buFont typeface="Calibri" panose="020F050202020403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Premium information/ID cards</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Contact Information (slide 48)</a:t>
            </a:r>
          </a:p>
          <a:p>
            <a:endParaRPr lang="en-US" dirty="0"/>
          </a:p>
        </p:txBody>
      </p:sp>
      <p:sp>
        <p:nvSpPr>
          <p:cNvPr id="4" name="Date Placeholder 3">
            <a:extLst>
              <a:ext uri="{FF2B5EF4-FFF2-40B4-BE49-F238E27FC236}">
                <a16:creationId xmlns:a16="http://schemas.microsoft.com/office/drawing/2014/main" id="{EC7DA960-C172-49B4-9EBB-B2F34B17C434}"/>
              </a:ext>
            </a:extLst>
          </p:cNvPr>
          <p:cNvSpPr>
            <a:spLocks noGrp="1"/>
          </p:cNvSpPr>
          <p:nvPr>
            <p:ph type="dt" idx="1"/>
          </p:nvPr>
        </p:nvSpPr>
        <p:spPr/>
        <p:txBody>
          <a:bodyPr/>
          <a:lstStyle/>
          <a:p>
            <a:fld id="{F5C7946D-4AD8-49DE-A9A0-93D4212E6BE8}" type="datetime1">
              <a:rPr lang="en-US" smtClean="0"/>
              <a:t>11/19/2021</a:t>
            </a:fld>
            <a:endParaRPr lang="en-US" dirty="0"/>
          </a:p>
        </p:txBody>
      </p:sp>
      <p:sp>
        <p:nvSpPr>
          <p:cNvPr id="5" name="Slide Number Placeholder 4">
            <a:extLst>
              <a:ext uri="{FF2B5EF4-FFF2-40B4-BE49-F238E27FC236}">
                <a16:creationId xmlns:a16="http://schemas.microsoft.com/office/drawing/2014/main" id="{3E98320A-E517-4CE1-97A5-2908A9D3DA3F}"/>
              </a:ext>
            </a:extLst>
          </p:cNvPr>
          <p:cNvSpPr>
            <a:spLocks noGrp="1"/>
          </p:cNvSpPr>
          <p:nvPr>
            <p:ph type="sldNum" sz="quarter" idx="5"/>
          </p:nvPr>
        </p:nvSpPr>
        <p:spPr/>
        <p:txBody>
          <a:bodyPr/>
          <a:lstStyle/>
          <a:p>
            <a:fld id="{DE8B79F1-B7B6-4FD2-9263-BB9B47A67CD8}" type="slidenum">
              <a:rPr lang="en-US" smtClean="0"/>
              <a:t>2</a:t>
            </a:fld>
            <a:endParaRPr lang="en-US" dirty="0"/>
          </a:p>
        </p:txBody>
      </p:sp>
    </p:spTree>
    <p:extLst>
      <p:ext uri="{BB962C8B-B14F-4D97-AF65-F5344CB8AC3E}">
        <p14:creationId xmlns:p14="http://schemas.microsoft.com/office/powerpoint/2010/main" val="570637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419600"/>
            <a:ext cx="6400800" cy="4319587"/>
          </a:xfrm>
        </p:spPr>
        <p:txBody>
          <a:bodyPr/>
          <a:lstStyle/>
          <a:p>
            <a:pPr marL="0" indent="0" fontAlgn="base">
              <a:spcBef>
                <a:spcPts val="600"/>
              </a:spcBef>
              <a:spcAft>
                <a:spcPct val="0"/>
              </a:spcAft>
              <a:buClrTx/>
              <a:buNone/>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Choose between four carrier networks for your medical care</a:t>
            </a:r>
          </a:p>
          <a:p>
            <a:pPr marL="225425" lvl="2" indent="-225425" fontAlgn="base">
              <a:spcBef>
                <a:spcPts val="600"/>
              </a:spcBef>
              <a:spcAft>
                <a:spcPct val="0"/>
              </a:spcAft>
              <a:buClr>
                <a:srgbClr val="C00000"/>
              </a:buClr>
              <a:buFont typeface="Arial" panose="020B0604020202020204" pitchFamily="34" charset="0"/>
              <a:buChar char="•"/>
            </a:pP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Each </a:t>
            </a:r>
            <a:r>
              <a:rPr lang="en-US" sz="12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network</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12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has providers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(doctors, hospitals, facilities) throughout Tennessee and across the country. </a:t>
            </a:r>
          </a:p>
          <a:p>
            <a:pPr algn="l" rtl="0" eaLnBrk="1" fontAlgn="base" latinLnBrk="0" hangingPunct="1">
              <a:spcAft>
                <a:spcPts val="0"/>
              </a:spcAft>
              <a:buClr>
                <a:srgbClr val="C00000"/>
              </a:buClr>
              <a:buSzPts val="1800"/>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BlueCross BlueShield</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685800" indent="-228600" algn="l" rtl="0" eaLnBrk="1" fontAlgn="base" latinLnBrk="0" hangingPunct="1">
              <a:spcAft>
                <a:spcPts val="0"/>
              </a:spcAft>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Network S</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685800" indent="-228600" algn="l" rtl="0" eaLnBrk="1" fontAlgn="base" latinLnBrk="0" hangingPunct="1">
              <a:spcAft>
                <a:spcPts val="0"/>
              </a:spcAft>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Network P*</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228600" indent="-228600" algn="l" rtl="0" eaLnBrk="1" fontAlgn="base" latinLnBrk="0" hangingPunct="1">
              <a:spcAft>
                <a:spcPts val="0"/>
              </a:spcAft>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Cigna</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685800" indent="-228600" algn="l" rtl="0" eaLnBrk="1" fontAlgn="base" latinLnBrk="0" hangingPunct="1">
              <a:spcAft>
                <a:spcPts val="0"/>
              </a:spcAft>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LocalPlus</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685800" indent="-228600" algn="l" rtl="0" eaLnBrk="1" fontAlgn="base" latinLnBrk="0" hangingPunct="1">
              <a:spcAft>
                <a:spcPts val="0"/>
              </a:spcAft>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Open Access Plus*</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BCBST Network 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LocalPlus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networks do not include all the hospitals and providers found in the broad networks to keep your premiums, claim costs and rate increases low.</a:t>
            </a:r>
          </a:p>
          <a:p>
            <a:pPr marL="0" lvl="3" indent="0" fontAlgn="base">
              <a:spcBef>
                <a:spcPts val="600"/>
              </a:spcBef>
              <a:spcAft>
                <a:spcPct val="0"/>
              </a:spcAft>
              <a:buClr>
                <a:srgbClr val="C00000"/>
              </a:buClr>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BCBST Network P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OAP</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broad networks give you more hospital choices but have an additional monthly cost* added to your monthly premium. You may also pay more per claim because the costs for services in these networks are generally higher than the narrow networks. </a:t>
            </a:r>
          </a:p>
          <a:p>
            <a:pPr marL="0" lvl="3" indent="0" fontAlgn="base">
              <a:spcBef>
                <a:spcPts val="600"/>
              </a:spcBef>
              <a:spcAft>
                <a:spcPct val="0"/>
              </a:spcAft>
              <a:buClr>
                <a:srgbClr val="C00000"/>
              </a:buClr>
              <a:buNone/>
            </a:pPr>
            <a:r>
              <a:rPr lang="en-US" sz="1200" i="0" dirty="0">
                <a:solidFill>
                  <a:schemeClr val="tx2"/>
                </a:solidFill>
                <a:latin typeface="Open Sans" panose="020B0606030504020204" pitchFamily="34" charset="0"/>
                <a:ea typeface="Open Sans" panose="020B0606030504020204" pitchFamily="34" charset="0"/>
                <a:cs typeface="Open Sans" panose="020B0606030504020204" pitchFamily="34" charset="0"/>
              </a:rPr>
              <a:t>*Additional monthly premium cost: $65 more each month for employee only or employee + child(ren) coverage; $130 more each month for employee + spouse or employee + spouse + child(ren) coverage</a:t>
            </a:r>
          </a:p>
          <a:p>
            <a:endParaRPr lang="en-US" dirty="0"/>
          </a:p>
        </p:txBody>
      </p:sp>
      <p:sp>
        <p:nvSpPr>
          <p:cNvPr id="4" name="Date Placeholder 3">
            <a:extLst>
              <a:ext uri="{FF2B5EF4-FFF2-40B4-BE49-F238E27FC236}">
                <a16:creationId xmlns:a16="http://schemas.microsoft.com/office/drawing/2014/main" id="{27C0015F-A1AB-4753-8AD9-1F5F759F0C0A}"/>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86E6E-03B3-4FF3-827D-9C6DB5535584}"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6F4F9203-FFE7-4748-AD28-29D70D0ABA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8947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553200" cy="4319587"/>
          </a:xfrm>
        </p:spPr>
        <p:txBody>
          <a:bodyPr/>
          <a:lstStyle/>
          <a:p>
            <a:pPr marL="0" marR="0" lvl="0" indent="0" algn="l" defTabSz="914400" rtl="0" eaLnBrk="1" fontAlgn="auto" latinLnBrk="0" hangingPunct="1">
              <a:spcBef>
                <a:spcPts val="600"/>
              </a:spcBef>
              <a:spcAft>
                <a:spcPts val="600"/>
              </a:spcAft>
              <a:buClr>
                <a:srgbClr val="E71B1B"/>
              </a:buClr>
              <a:buSzTx/>
              <a:buNone/>
              <a:tabLst/>
              <a:defRPr/>
            </a:pPr>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Network changes can and do occur. </a:t>
            </a:r>
            <a:r>
              <a:rPr kumimoji="0" lang="en-US" sz="1200" b="0" i="0" u="non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BA cannot guarantee all providers/hospitals in a network on Jan. 1 will stay in that network for the entire year. </a:t>
            </a:r>
            <a:r>
              <a:rPr kumimoji="0" lang="en-US" sz="1200" b="1" i="0" u="non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 provider or hospital leaving a network does not allow you to make coverage changes.</a:t>
            </a:r>
          </a:p>
          <a:p>
            <a:pPr fontAlgn="base">
              <a:spcBef>
                <a:spcPts val="600"/>
              </a:spcBef>
              <a:spcAft>
                <a:spcPts val="600"/>
              </a:spcAft>
              <a:buClrTx/>
              <a:defRPr/>
            </a:pPr>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Important–check networks carefully before finalizing your </a:t>
            </a: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e</a:t>
            </a:r>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nrollment choice. </a:t>
            </a:r>
            <a:r>
              <a:rPr lang="en-US" sz="12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The network choice you make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is for the remainder of the calendar</a:t>
            </a:r>
            <a:r>
              <a:rPr lang="en-US" sz="12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year (Jan. 1 until Dec. 31). After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your enrollment </a:t>
            </a:r>
            <a:r>
              <a:rPr lang="en-US" sz="12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ends, you won’t be able to change plans or networks for 2022. You may be able to make changes allowed by the plan if you have a qualifying event.</a:t>
            </a:r>
          </a:p>
          <a:p>
            <a:pPr marL="0" lvl="1" fontAlgn="base">
              <a:spcBef>
                <a:spcPts val="600"/>
              </a:spcBef>
              <a:spcAft>
                <a:spcPts val="600"/>
              </a:spcAft>
              <a:buClr>
                <a:srgbClr val="C00000"/>
              </a:buClr>
              <a:buFont typeface="Arial" panose="020B0604020202020204" pitchFamily="34" charset="0"/>
              <a:buChar char="•"/>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Recent network change examples:</a:t>
            </a:r>
            <a:r>
              <a:rPr lang="en-US" sz="1200" b="1" i="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231775" lvl="2" fontAlgn="base">
              <a:lnSpc>
                <a:spcPct val="110000"/>
              </a:lnSpc>
              <a:spcBef>
                <a:spcPts val="0"/>
              </a:spcBef>
              <a:buClr>
                <a:srgbClr val="C00000"/>
              </a:buClr>
              <a:buFont typeface="Arial" panose="020B0604020202020204" pitchFamily="34" charset="0"/>
              <a:buChar char="•"/>
              <a:defRPr/>
            </a:pPr>
            <a:r>
              <a:rPr lang="en-US" sz="1200" b="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HCA left the LocalPlus network in 2020; now only in Network P and OAP</a:t>
            </a:r>
          </a:p>
          <a:p>
            <a:pPr marL="231775" lvl="2" fontAlgn="base">
              <a:lnSpc>
                <a:spcPct val="110000"/>
              </a:lnSpc>
              <a:spcBef>
                <a:spcPts val="0"/>
              </a:spcBef>
              <a:buClr>
                <a:srgbClr val="C00000"/>
              </a:buClr>
              <a:buFont typeface="Arial" panose="020B0604020202020204" pitchFamily="34" charset="0"/>
              <a:buChar char="•"/>
              <a:defRPr/>
            </a:pPr>
            <a:r>
              <a:rPr lang="en-US" sz="1200" b="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Pinnacle Dermatology left LP and OAP in 2021; now only in Network S and P</a:t>
            </a:r>
          </a:p>
          <a:p>
            <a:pPr marL="231775" lvl="2" fontAlgn="base">
              <a:lnSpc>
                <a:spcPct val="110000"/>
              </a:lnSpc>
              <a:spcBef>
                <a:spcPts val="0"/>
              </a:spcBef>
              <a:buClr>
                <a:srgbClr val="C00000"/>
              </a:buClr>
              <a:buFont typeface="Arial" panose="020B0604020202020204" pitchFamily="34" charset="0"/>
              <a:buChar char="•"/>
              <a:defRPr/>
            </a:pPr>
            <a:r>
              <a:rPr lang="en-US" sz="1200" b="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Lauderdale Community out of Network S and P Jan. 1, 2022; only in LP and OAP</a:t>
            </a:r>
          </a:p>
          <a:p>
            <a:pPr marL="231775" lvl="2" fontAlgn="base">
              <a:lnSpc>
                <a:spcPct val="110000"/>
              </a:lnSpc>
              <a:spcBef>
                <a:spcPts val="0"/>
              </a:spcBef>
              <a:buClr>
                <a:srgbClr val="C00000"/>
              </a:buClr>
              <a:buFont typeface="Arial" panose="020B0604020202020204" pitchFamily="34" charset="0"/>
              <a:buChar char="•"/>
              <a:defRPr/>
            </a:pPr>
            <a:r>
              <a:rPr lang="en-US" sz="1200" b="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Northcrest acquired by HCA in 2021; now only in Network P and OAP in 2022</a:t>
            </a:r>
          </a:p>
          <a:p>
            <a:endParaRPr lang="en-US" dirty="0"/>
          </a:p>
        </p:txBody>
      </p:sp>
      <p:sp>
        <p:nvSpPr>
          <p:cNvPr id="4" name="Date Placeholder 3">
            <a:extLst>
              <a:ext uri="{FF2B5EF4-FFF2-40B4-BE49-F238E27FC236}">
                <a16:creationId xmlns:a16="http://schemas.microsoft.com/office/drawing/2014/main" id="{7691A390-A219-485D-908D-A1E279BE070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01F21-9926-46BE-BD87-60D829BF56C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E034448C-00E9-4889-BDCB-F7BF838A7F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1846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lvl="0" fontAlgn="base">
              <a:spcAft>
                <a:spcPts val="600"/>
              </a:spcAft>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Here is how to check the networks</a:t>
            </a:r>
          </a:p>
          <a:p>
            <a:pPr marL="225425" lvl="1" indent="-225425" fontAlgn="base">
              <a:spcBef>
                <a:spcPts val="0"/>
              </a:spcBef>
              <a:spcAft>
                <a:spcPts val="600"/>
              </a:spcAft>
              <a:buClr>
                <a:srgbClr val="C00000"/>
              </a:buClr>
              <a:buFont typeface="Arial" panose="020B0604020202020204" pitchFamily="34" charset="0"/>
              <a:buChar char="•"/>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the ParTNers </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Carrier Information webpage</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check the Hospital Network Comparison list</a:t>
            </a:r>
            <a:endParaRPr lang="en-US" sz="1200" dirty="0">
              <a:solidFill>
                <a:schemeClr val="tx2"/>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Carrier Information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for all network hospital lists and provider directories.</a:t>
            </a: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200"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rPr>
              <a:t>You can also contact BlueCross or Cigna about network providers or hospitals. This is the best way to find out if providers are in the network:</a:t>
            </a:r>
          </a:p>
          <a:p>
            <a:pPr marL="225425" lvl="1" indent="-225425">
              <a:buFont typeface="Arial" panose="020B0604020202020204" pitchFamily="34" charset="0"/>
              <a:buChar char="•"/>
            </a:pP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BlueCross</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800.558.6213, M-F 7 a.m. - 5 p.m. CT, bcbst.com/members/tn_state/</a:t>
            </a:r>
          </a:p>
          <a:p>
            <a:pPr marL="225425" lvl="1" indent="-225425">
              <a:buFont typeface="Arial" panose="020B0604020202020204" pitchFamily="34" charset="0"/>
              <a:buChar char="•"/>
            </a:pPr>
            <a:r>
              <a:rPr lang="sv-SE"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Cigna</a:t>
            </a:r>
            <a:r>
              <a:rPr lang="sv-SE"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800.997.1617, 24/7, cigna.com/stateoftn</a:t>
            </a:r>
          </a:p>
          <a:p>
            <a:endParaRPr lang="en-US" dirty="0"/>
          </a:p>
        </p:txBody>
      </p:sp>
      <p:sp>
        <p:nvSpPr>
          <p:cNvPr id="4" name="Date Placeholder 3">
            <a:extLst>
              <a:ext uri="{FF2B5EF4-FFF2-40B4-BE49-F238E27FC236}">
                <a16:creationId xmlns:a16="http://schemas.microsoft.com/office/drawing/2014/main" id="{7691A390-A219-485D-908D-A1E279BE070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01F21-9926-46BE-BD87-60D829BF56C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E034448C-00E9-4889-BDCB-F7BF838A7F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4264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Here are the 2022 premiums for local government employees in level 1.  </a:t>
            </a:r>
          </a:p>
          <a:p>
            <a:pPr marL="0" marR="0" lvl="0" indent="0" algn="l" defTabSz="914400" rtl="0" eaLnBrk="0" fontAlgn="base" latinLnBrk="0" hangingPunct="0">
              <a:lnSpc>
                <a:spcPct val="90000"/>
              </a:lnSpc>
              <a:spcBef>
                <a:spcPct val="65000"/>
              </a:spcBef>
              <a:spcAft>
                <a:spcPct val="0"/>
              </a:spcAft>
              <a:buClr>
                <a:srgbClr val="C00000"/>
              </a:buClr>
              <a:buSzTx/>
              <a:buFontTx/>
              <a:buNone/>
              <a:tabLst/>
              <a:defRPr/>
            </a:pPr>
            <a:r>
              <a:rPr kumimoji="0" lang="en-US" altLang="en-US" sz="12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The premium amounts reflect the total monthly premium. There are different levels based on the demographics of your agency. </a:t>
            </a:r>
            <a:r>
              <a:rPr kumimoji="0" lang="en-US" altLang="en-US" sz="12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Please see your agency benefits coordinator (ABC) for your monthly deduction, your employer’s contribution or if you are unsure as to which premium level applies to you. </a:t>
            </a:r>
            <a:endParaRPr kumimoji="0" lang="en-US" sz="12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177845" indent="-177845">
              <a:buClr>
                <a:srgbClr val="C00000"/>
              </a:buClr>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These premiums do not include the cost for the broad networks – which would add $65 to $130 more to your premium each month.</a:t>
            </a:r>
          </a:p>
          <a:p>
            <a:pPr>
              <a:buClr>
                <a:srgbClr val="C00000"/>
              </a:buClr>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177845" indent="-177845">
              <a:buClr>
                <a:srgbClr val="C00000"/>
              </a:buClr>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 charts are found on the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page on the website.</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dirty="0"/>
          </a:p>
          <a:p>
            <a:endParaRPr lang="en-US" dirty="0"/>
          </a:p>
        </p:txBody>
      </p:sp>
      <p:sp>
        <p:nvSpPr>
          <p:cNvPr id="4" name="Date Placeholder 3">
            <a:extLst>
              <a:ext uri="{FF2B5EF4-FFF2-40B4-BE49-F238E27FC236}">
                <a16:creationId xmlns:a16="http://schemas.microsoft.com/office/drawing/2014/main" id="{07E99B38-5D29-48A8-9996-B08A0F9A4C7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B1650-A0C7-4946-A01F-5F8FBE986293}"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0141413B-087C-47B7-9035-2229033DA4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259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Here are the 2022 premiums for local government employees in level 2.  </a:t>
            </a:r>
          </a:p>
          <a:p>
            <a:pPr marL="0" marR="0" lvl="0" indent="0" algn="l" defTabSz="914400" rtl="0" eaLnBrk="0" fontAlgn="base" latinLnBrk="0" hangingPunct="0">
              <a:lnSpc>
                <a:spcPct val="90000"/>
              </a:lnSpc>
              <a:spcBef>
                <a:spcPct val="65000"/>
              </a:spcBef>
              <a:spcAft>
                <a:spcPct val="0"/>
              </a:spcAft>
              <a:buClr>
                <a:srgbClr val="C00000"/>
              </a:buClr>
              <a:buSzTx/>
              <a:buFontTx/>
              <a:buNone/>
              <a:tabLst/>
              <a:defRPr/>
            </a:pPr>
            <a:r>
              <a:rPr kumimoji="0" lang="en-US" altLang="en-US" sz="12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The premium amounts reflect the total monthly premium. There are different levels based on the demographics of your agency. </a:t>
            </a:r>
            <a:r>
              <a:rPr kumimoji="0" lang="en-US" altLang="en-US" sz="12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Please see your agency benefits coordinator (ABC) for your monthly deduction, your employer’s contribution or if you are unsure as to which premium level applies to you</a:t>
            </a:r>
            <a:r>
              <a:rPr kumimoji="0" lang="en-US" altLang="en-US" sz="12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US" sz="12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177845" indent="-177845">
              <a:buClr>
                <a:srgbClr val="C00000"/>
              </a:buClr>
              <a:buFont typeface="Arial" panose="020B0604020202020204" pitchFamily="34" charset="0"/>
              <a:buChar cha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These premiums do not include the cost for the broad networks – which would add $65 to $130 more to your premium each month. </a:t>
            </a:r>
          </a:p>
          <a:p>
            <a:pPr>
              <a:buClr>
                <a:srgbClr val="C00000"/>
              </a:buClr>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177845" indent="-177845">
              <a:buClr>
                <a:srgbClr val="C00000"/>
              </a:buClr>
              <a:buFont typeface="Arial" panose="020B0604020202020204" pitchFamily="34" charset="0"/>
              <a:buChar cha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 charts are found on 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page on the website.</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a:p>
            <a:endParaRPr lang="en-US" dirty="0"/>
          </a:p>
        </p:txBody>
      </p:sp>
      <p:sp>
        <p:nvSpPr>
          <p:cNvPr id="4" name="Date Placeholder 3">
            <a:extLst>
              <a:ext uri="{FF2B5EF4-FFF2-40B4-BE49-F238E27FC236}">
                <a16:creationId xmlns:a16="http://schemas.microsoft.com/office/drawing/2014/main" id="{07E99B38-5D29-48A8-9996-B08A0F9A4C7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B1650-A0C7-4946-A01F-5F8FBE986293}"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0141413B-087C-47B7-9035-2229033DA4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9035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77000" cy="4319587"/>
          </a:xfrm>
        </p:spPr>
        <p:txBody>
          <a:bodyPr/>
          <a:lstStyle/>
          <a:p>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Here are the 2022 premiums for active local government employees in level 3.  </a:t>
            </a:r>
          </a:p>
          <a:p>
            <a:pPr marL="0" marR="0" lvl="0" indent="0" algn="l" defTabSz="914400" rtl="0" eaLnBrk="0" fontAlgn="base" latinLnBrk="0" hangingPunct="0">
              <a:lnSpc>
                <a:spcPct val="90000"/>
              </a:lnSpc>
              <a:spcBef>
                <a:spcPct val="65000"/>
              </a:spcBef>
              <a:spcAft>
                <a:spcPct val="0"/>
              </a:spcAft>
              <a:buClr>
                <a:srgbClr val="C00000"/>
              </a:buClr>
              <a:buSzTx/>
              <a:buFontTx/>
              <a:buNone/>
              <a:tabLst/>
              <a:defRPr/>
            </a:pPr>
            <a:r>
              <a:rPr kumimoji="0" lang="en-US" altLang="en-US" sz="12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The premium amounts reflect the total monthly premium. There are different levels based on the demographics of your agency. </a:t>
            </a:r>
            <a:r>
              <a:rPr kumimoji="0" lang="en-US" altLang="en-US" sz="12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Please see your agency benefits coordinator (ABC) for your monthly deduction, your employer’s contribution or if you are unsure as to which premium level applies to you. </a:t>
            </a:r>
            <a:endParaRPr kumimoji="0" lang="en-US" sz="12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177845" indent="-177845">
              <a:buClr>
                <a:srgbClr val="C00000"/>
              </a:buClr>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These premiums do not include the cost for the broad networks – which would add $65 to $130 more to your premium each month. </a:t>
            </a:r>
          </a:p>
          <a:p>
            <a:pPr>
              <a:buClr>
                <a:srgbClr val="C00000"/>
              </a:buClr>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177845" indent="-177845">
              <a:buClr>
                <a:srgbClr val="C00000"/>
              </a:buClr>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 charts are found on the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page on the website.</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a:p>
            <a:endParaRPr lang="en-US" dirty="0"/>
          </a:p>
        </p:txBody>
      </p:sp>
      <p:sp>
        <p:nvSpPr>
          <p:cNvPr id="4" name="Date Placeholder 3">
            <a:extLst>
              <a:ext uri="{FF2B5EF4-FFF2-40B4-BE49-F238E27FC236}">
                <a16:creationId xmlns:a16="http://schemas.microsoft.com/office/drawing/2014/main" id="{07E99B38-5D29-48A8-9996-B08A0F9A4C7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B1650-A0C7-4946-A01F-5F8FBE986293}"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0141413B-087C-47B7-9035-2229033DA4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19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553200" cy="4319587"/>
          </a:xfrm>
        </p:spPr>
        <p:txBody>
          <a:bodyPr/>
          <a:lstStyle/>
          <a:p>
            <a:pPr marL="218975" indent="-2189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This chart shows 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deductible and out-of-pocket maximums</a:t>
            </a:r>
          </a:p>
          <a:p>
            <a:pPr marL="218975" indent="-2189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deductible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is the amount you must pay each year before your plan pays hospital or other charges that are covered through co-insurance. </a:t>
            </a:r>
          </a:p>
          <a:p>
            <a:pPr marL="501933" lvl="1" indent="-187108"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Your annual deductible is lower for in-network services. </a:t>
            </a:r>
          </a:p>
          <a:p>
            <a:pPr marL="218975" indent="-2189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plans also have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out-of-pocket maximums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for both in-network and out-of-network services.  </a:t>
            </a:r>
          </a:p>
          <a:p>
            <a:pPr marL="471234" lvl="2" indent="-254675" eaLnBrk="0" fontAlgn="base" hangingPunct="0">
              <a:lnSpc>
                <a:spcPct val="95000"/>
              </a:lnSpc>
              <a:spcBef>
                <a:spcPct val="15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out-of-pocket maximums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limit how much co-insurance and copays you would have to pay in any given year if you or a covered family member had a serious illness or injury. </a:t>
            </a:r>
          </a:p>
          <a:p>
            <a:pPr marL="501933" lvl="1" indent="-187108"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After you reach your out-of-pocket maximum level for in-network services, the plan would pay 100% of in-network costs for the rest of the year. </a:t>
            </a:r>
          </a:p>
          <a:p>
            <a:pPr marL="501933" lvl="1" indent="-187108"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out-of-pocket maximums provide you and your covered dependents with peace of mind and financial protection against a catastrophic illness or injury. </a:t>
            </a:r>
          </a:p>
          <a:p>
            <a:pPr marL="237127" lvl="1" indent="-177845" eaLnBrk="0" fontAlgn="base" hangingPunct="0">
              <a:lnSpc>
                <a:spcPct val="95000"/>
              </a:lnSpc>
              <a:spcBef>
                <a:spcPct val="30000"/>
              </a:spcBef>
              <a:spcAft>
                <a:spcPct val="0"/>
              </a:spcAft>
              <a:buClr>
                <a:srgbClr val="C00000"/>
              </a:buClr>
              <a:buFont typeface="Arial" panose="020B0604020202020204" pitchFamily="34" charset="0"/>
              <a:buChar char="•"/>
              <a:defRP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Questions &amp; Answers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(Q&amp;A) for what is covered and not covered, including information about hospital-based providers are found in the carriers’ member handbooks. </a:t>
            </a:r>
          </a:p>
          <a:p>
            <a:pPr marL="501933" lvl="1" indent="-187108" eaLnBrk="0" fontAlgn="base" hangingPunct="0">
              <a:lnSpc>
                <a:spcPct val="95000"/>
              </a:lnSpc>
              <a:spcBef>
                <a:spcPct val="30000"/>
              </a:spcBef>
              <a:spcAft>
                <a:spcPct val="0"/>
              </a:spcAft>
              <a:buClr>
                <a:srgbClr val="C00000"/>
              </a:buClr>
              <a:buFont typeface="Arial" panose="020B0604020202020204" pitchFamily="34" charset="0"/>
              <a:buChar char="•"/>
              <a:defRPr/>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01933" lvl="1" indent="-187108" eaLnBrk="0" fontAlgn="base" hangingPunct="0">
              <a:lnSpc>
                <a:spcPct val="95000"/>
              </a:lnSpc>
              <a:spcBef>
                <a:spcPct val="30000"/>
              </a:spcBef>
              <a:spcAft>
                <a:spcPct val="0"/>
              </a:spcAft>
              <a:buClr>
                <a:srgbClr val="C00000"/>
              </a:buClr>
              <a:buFont typeface="Arial" panose="020B0604020202020204" pitchFamily="34" charset="0"/>
              <a:buChar char="•"/>
              <a:defRPr/>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884E9F43-1952-4ADA-ADE7-25D5354244EA}"/>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8D71E-8975-49E2-87AE-1E9AE6FA9040}"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245A4843-8615-4F6A-9060-BD7DB02259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5492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0" indent="0">
              <a:spcBef>
                <a:spcPts val="600"/>
              </a:spcBef>
              <a:buNone/>
            </a:pPr>
            <a:r>
              <a:rPr lang="en-US"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rPr>
              <a:t>All health plans include full prescription drug benefits </a:t>
            </a:r>
          </a:p>
          <a:p>
            <a:pPr>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health plan you choose</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determines your out-of-pocket prescription costs (copay or coinsurance, deductible and out-of-pocket maximum).</a:t>
            </a:r>
          </a:p>
          <a:p>
            <a:pPr marL="225425" indent="-225425">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How much you pay depends on three things: </a:t>
            </a:r>
          </a:p>
          <a:p>
            <a:pPr marL="231775" lvl="1" indent="6350">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 drug tier – if you choose a generic, preferred brand, non-preferred brand or specialty drug; </a:t>
            </a:r>
          </a:p>
          <a:p>
            <a:pPr marL="231775" lvl="1" indent="6350">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 day supply you receive – 30-day (or &lt;30) supply or a 90-day (&gt;31) supply; and </a:t>
            </a:r>
          </a:p>
          <a:p>
            <a:pPr marL="231775" lvl="1" indent="6350">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W</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here you fill your prescription – at a retail, Retail-90 or mail order pharmacy.</a:t>
            </a:r>
          </a:p>
          <a:p>
            <a:pPr>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info.caremark.com/stateoftn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to locate a pharmacy, compare estimated drug costs by plan and register on the CVS Caremark site. Once registered, get details about your drug costs and savings, download the mobile app and more!</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more about benefits, vaccines and how to save money at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Pharmacy</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marL="225425" indent="-225425">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CVS Caremark</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877.522.8679, 24/7, info.caremark.com/stateoftn</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326A624B-FBC0-440B-A55B-349450C51EF3}"/>
              </a:ext>
            </a:extLst>
          </p:cNvPr>
          <p:cNvSpPr>
            <a:spLocks noGrp="1"/>
          </p:cNvSpPr>
          <p:nvPr>
            <p:ph type="dt" idx="1"/>
          </p:nvPr>
        </p:nvSpPr>
        <p:spPr/>
        <p:txBody>
          <a:bodyPr/>
          <a:lstStyle/>
          <a:p>
            <a:fld id="{EDCEB48C-5DAF-4CE5-9257-CFB3D0EC33D9}" type="datetime1">
              <a:rPr lang="en-US" smtClean="0"/>
              <a:t>11/19/2021</a:t>
            </a:fld>
            <a:endParaRPr lang="en-US" dirty="0"/>
          </a:p>
        </p:txBody>
      </p:sp>
      <p:sp>
        <p:nvSpPr>
          <p:cNvPr id="5" name="Slide Number Placeholder 4">
            <a:extLst>
              <a:ext uri="{FF2B5EF4-FFF2-40B4-BE49-F238E27FC236}">
                <a16:creationId xmlns:a16="http://schemas.microsoft.com/office/drawing/2014/main" id="{A2DDC942-7502-46DB-8827-55BDC667706F}"/>
              </a:ext>
            </a:extLst>
          </p:cNvPr>
          <p:cNvSpPr>
            <a:spLocks noGrp="1"/>
          </p:cNvSpPr>
          <p:nvPr>
            <p:ph type="sldNum" sz="quarter" idx="5"/>
          </p:nvPr>
        </p:nvSpPr>
        <p:spPr/>
        <p:txBody>
          <a:bodyPr/>
          <a:lstStyle/>
          <a:p>
            <a:fld id="{DE8B79F1-B7B6-4FD2-9263-BB9B47A67CD8}" type="slidenum">
              <a:rPr lang="en-US" smtClean="0"/>
              <a:t>27</a:t>
            </a:fld>
            <a:endParaRPr lang="en-US" dirty="0"/>
          </a:p>
        </p:txBody>
      </p:sp>
    </p:spTree>
    <p:extLst>
      <p:ext uri="{BB962C8B-B14F-4D97-AF65-F5344CB8AC3E}">
        <p14:creationId xmlns:p14="http://schemas.microsoft.com/office/powerpoint/2010/main" val="1181976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483751"/>
            <a:ext cx="6400800" cy="4319587"/>
          </a:xfrm>
        </p:spPr>
        <p:txBody>
          <a:bodyPr/>
          <a:lstStyle/>
          <a:p>
            <a:pPr marL="6636" lvl="3" fontAlgn="base">
              <a:lnSpc>
                <a:spcPct val="90000"/>
              </a:lnSpc>
              <a:spcBef>
                <a:spcPts val="627"/>
              </a:spcBef>
              <a:buClr>
                <a:srgbClr val="C4262E"/>
              </a:buClr>
              <a:buSzPct val="110000"/>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Here are pharmacy copays and coinsurance costs by plan. Find the full comparison charts at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 Pharmacy</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endParaRPr lang="en-US" dirty="0"/>
          </a:p>
        </p:txBody>
      </p:sp>
      <p:sp>
        <p:nvSpPr>
          <p:cNvPr id="4" name="Date Placeholder 3">
            <a:extLst>
              <a:ext uri="{FF2B5EF4-FFF2-40B4-BE49-F238E27FC236}">
                <a16:creationId xmlns:a16="http://schemas.microsoft.com/office/drawing/2014/main" id="{2920278F-AF73-40F2-A9A6-795B0FA5BF4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DBD159-8F06-40AE-A7BA-F1F71CEAF663}"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9F069E21-BBEB-4B34-8DE3-C40B064334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166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533400" y="4560892"/>
            <a:ext cx="6324600" cy="4319587"/>
          </a:xfrm>
        </p:spPr>
        <p:txBody>
          <a:bodyPr/>
          <a:lstStyle/>
          <a:p>
            <a:pPr marL="0" indent="0" eaLnBrk="0" fontAlgn="base" hangingPunct="0">
              <a:spcBef>
                <a:spcPts val="0"/>
              </a:spcBef>
              <a:spcAft>
                <a:spcPts val="600"/>
              </a:spcAft>
              <a:buClr>
                <a:srgbClr val="C4262E"/>
              </a:buClr>
              <a:buSzPct val="110000"/>
              <a:buNone/>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All health plan members have access to telehealth visits.</a:t>
            </a:r>
            <a:endPar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171450" indent="-171450" eaLnBrk="0" fontAlgn="base" hangingPunct="0">
              <a:spcBef>
                <a:spcPts val="0"/>
              </a:spcBef>
              <a:spcAft>
                <a:spcPts val="600"/>
              </a:spcAft>
              <a:buClr>
                <a:srgbClr val="C4262E"/>
              </a:buClr>
              <a:buSzPct val="110000"/>
              <a:buFont typeface="Arial" panose="020B0604020202020204" pitchFamily="34" charset="0"/>
              <a:buChar char="•"/>
              <a:defRPr/>
            </a:pP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PhysicianNow and MDLive carrier-sponsored 24/7 virtual medical care</a:t>
            </a:r>
          </a:p>
          <a:p>
            <a:pPr marL="171450" indent="-171450" eaLnBrk="0" fontAlgn="base" hangingPunct="0">
              <a:spcBef>
                <a:spcPts val="0"/>
              </a:spcBef>
              <a:spcAft>
                <a:spcPts val="600"/>
              </a:spcAft>
              <a:buClr>
                <a:srgbClr val="C4262E"/>
              </a:buClr>
              <a:buSzPct val="110000"/>
              <a:buFont typeface="Arial" panose="020B0604020202020204" pitchFamily="34" charset="0"/>
              <a:buChar char="•"/>
              <a:defRP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alk to a doctor for non-emergency medical care by phone, computer or tablet from anywhere. </a:t>
            </a:r>
          </a:p>
          <a:p>
            <a:pPr marL="171450" indent="-171450" eaLnBrk="0" fontAlgn="base" hangingPunct="0">
              <a:spcBef>
                <a:spcPts val="0"/>
              </a:spcBef>
              <a:spcAft>
                <a:spcPts val="600"/>
              </a:spcAft>
              <a:buClr>
                <a:srgbClr val="C4262E"/>
              </a:buClr>
              <a:buSzPct val="110000"/>
              <a:buFont typeface="Arial" panose="020B0604020202020204" pitchFamily="34" charset="0"/>
              <a:buChar char="•"/>
              <a:defRPr/>
            </a:pP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Cost is less than a typical office visit when you use PhysicianNow or MDLive programs sponsored by BlueCross BlueShield and Cigna.</a:t>
            </a:r>
          </a:p>
          <a:p>
            <a:pPr marL="0" indent="0" eaLnBrk="0" fontAlgn="base" hangingPunct="0">
              <a:spcBef>
                <a:spcPts val="0"/>
              </a:spcBef>
              <a:spcAft>
                <a:spcPts val="600"/>
              </a:spcAft>
              <a:buClr>
                <a:srgbClr val="C4262E"/>
              </a:buClr>
              <a:buSzPct val="110000"/>
              <a:buFont typeface="Arial" panose="020B0604020202020204" pitchFamily="34" charset="0"/>
              <a:buNone/>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Physician Now and MDLive telehealth program costs</a:t>
            </a: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marL="625475" lvl="1" indent="-225425" eaLnBrk="0" fontAlgn="base" hangingPunct="0">
              <a:spcBef>
                <a:spcPts val="0"/>
              </a:spcBef>
              <a:spcAft>
                <a:spcPts val="600"/>
              </a:spcAft>
              <a:buClr>
                <a:srgbClr val="C4262E"/>
              </a:buClr>
              <a:buSzPct val="110000"/>
              <a:defRPr/>
            </a:pP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PPO members: </a:t>
            </a:r>
            <a:r>
              <a:rPr lang="en-US" sz="12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Copay is $15</a:t>
            </a:r>
          </a:p>
          <a:p>
            <a:pPr marL="625475" lvl="1" indent="-225425" eaLnBrk="0" fontAlgn="base" hangingPunct="0">
              <a:spcBef>
                <a:spcPts val="0"/>
              </a:spcBef>
              <a:spcAft>
                <a:spcPts val="600"/>
              </a:spcAft>
              <a:buClr>
                <a:srgbClr val="C4262E"/>
              </a:buClr>
              <a:buSzPct val="110000"/>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Local CDHP members: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Pay the negotiated rate per visit until reaching the deductible – then primary office visit coinsurance applies</a:t>
            </a:r>
          </a:p>
          <a:p>
            <a:pPr marL="625475" lvl="1" indent="-225425" eaLnBrk="0" fontAlgn="base" hangingPunct="0">
              <a:spcBef>
                <a:spcPts val="0"/>
              </a:spcBef>
              <a:spcAft>
                <a:spcPts val="600"/>
              </a:spcAft>
              <a:buClr>
                <a:srgbClr val="C4262E"/>
              </a:buClr>
              <a:buSzPct val="110000"/>
              <a:defRPr/>
            </a:pPr>
            <a:r>
              <a:rPr lang="en-US" sz="12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log in and select the service – details are on the website</a:t>
            </a:r>
            <a:endPar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lvl="0" eaLnBrk="0" fontAlgn="base" hangingPunct="0">
              <a:buClr>
                <a:srgbClr val="C4262E"/>
              </a:buClr>
              <a:buSzPct val="110000"/>
              <a:defRPr/>
            </a:pPr>
            <a:endParaRPr lang="en-US" sz="1200" dirty="0">
              <a:solidFill>
                <a:schemeClr val="tx2"/>
              </a:solidFill>
              <a:latin typeface="Open Sans"/>
              <a:cs typeface="Open Sans"/>
            </a:endParaRPr>
          </a:p>
          <a:p>
            <a:pPr lvl="0" eaLnBrk="0" fontAlgn="base" hangingPunct="0">
              <a:buClr>
                <a:srgbClr val="C4262E"/>
              </a:buClr>
              <a:buSzPct val="110000"/>
              <a:defRPr/>
            </a:pPr>
            <a:r>
              <a:rPr lang="en-US" sz="1200" dirty="0">
                <a:solidFill>
                  <a:schemeClr val="tx2"/>
                </a:solidFill>
                <a:latin typeface="Open Sans"/>
                <a:cs typeface="Open Sans"/>
              </a:rPr>
              <a:t>Find more information at </a:t>
            </a:r>
            <a:r>
              <a:rPr lang="en-US" sz="1200" u="sng" dirty="0">
                <a:solidFill>
                  <a:schemeClr val="tx2"/>
                </a:solidFill>
                <a:latin typeface="Open Sans"/>
                <a:cs typeface="Open Sans"/>
              </a:rPr>
              <a:t>tn.gov/PartnersForHealth </a:t>
            </a:r>
            <a:r>
              <a:rPr lang="en-US" sz="1200" dirty="0">
                <a:solidFill>
                  <a:schemeClr val="tx2"/>
                </a:solidFill>
                <a:latin typeface="Open Sans"/>
                <a:cs typeface="Open Sans"/>
              </a:rPr>
              <a:t>under </a:t>
            </a:r>
            <a:r>
              <a:rPr lang="en-US" sz="1200" b="1" dirty="0">
                <a:solidFill>
                  <a:schemeClr val="tx2"/>
                </a:solidFill>
                <a:latin typeface="Open Sans"/>
                <a:cs typeface="Open Sans"/>
              </a:rPr>
              <a:t>Health Options </a:t>
            </a:r>
            <a:r>
              <a:rPr lang="en-US" sz="1200" dirty="0">
                <a:solidFill>
                  <a:schemeClr val="tx2"/>
                </a:solidFill>
                <a:latin typeface="Open Sans"/>
                <a:cs typeface="Open Sans"/>
              </a:rPr>
              <a:t>and </a:t>
            </a:r>
            <a:r>
              <a:rPr lang="en-US" sz="1200" b="1" dirty="0">
                <a:solidFill>
                  <a:schemeClr val="tx2"/>
                </a:solidFill>
                <a:latin typeface="Open Sans"/>
                <a:cs typeface="Open Sans"/>
              </a:rPr>
              <a:t>Telehealth</a:t>
            </a:r>
            <a:r>
              <a:rPr lang="en-US" sz="1200" dirty="0">
                <a:solidFill>
                  <a:schemeClr val="tx2"/>
                </a:solidFill>
                <a:latin typeface="Open Sans"/>
                <a:cs typeface="Open Sans"/>
              </a:rPr>
              <a:t>.</a:t>
            </a:r>
          </a:p>
          <a:p>
            <a:endParaRPr lang="en-US" dirty="0"/>
          </a:p>
        </p:txBody>
      </p:sp>
      <p:sp>
        <p:nvSpPr>
          <p:cNvPr id="4" name="Date Placeholder 3">
            <a:extLst>
              <a:ext uri="{FF2B5EF4-FFF2-40B4-BE49-F238E27FC236}">
                <a16:creationId xmlns:a16="http://schemas.microsoft.com/office/drawing/2014/main" id="{FB2E7C95-5F61-4DE1-BB8A-9809F903B434}"/>
              </a:ext>
            </a:extLst>
          </p:cNvPr>
          <p:cNvSpPr>
            <a:spLocks noGrp="1"/>
          </p:cNvSpPr>
          <p:nvPr>
            <p:ph type="dt" idx="1"/>
          </p:nvPr>
        </p:nvSpPr>
        <p:spPr/>
        <p:txBody>
          <a:bodyPr/>
          <a:lstStyle/>
          <a:p>
            <a:fld id="{6FC953C4-DFB4-45BE-8CD1-8BD7263E3BF4}" type="datetime1">
              <a:rPr lang="en-US" smtClean="0"/>
              <a:t>11/19/2021</a:t>
            </a:fld>
            <a:endParaRPr lang="en-US" dirty="0"/>
          </a:p>
        </p:txBody>
      </p:sp>
      <p:sp>
        <p:nvSpPr>
          <p:cNvPr id="5" name="Slide Number Placeholder 4">
            <a:extLst>
              <a:ext uri="{FF2B5EF4-FFF2-40B4-BE49-F238E27FC236}">
                <a16:creationId xmlns:a16="http://schemas.microsoft.com/office/drawing/2014/main" id="{B76FF1DE-18D2-46A1-B659-9151E1023C4F}"/>
              </a:ext>
            </a:extLst>
          </p:cNvPr>
          <p:cNvSpPr>
            <a:spLocks noGrp="1"/>
          </p:cNvSpPr>
          <p:nvPr>
            <p:ph type="sldNum" sz="quarter" idx="5"/>
          </p:nvPr>
        </p:nvSpPr>
        <p:spPr/>
        <p:txBody>
          <a:bodyPr/>
          <a:lstStyle/>
          <a:p>
            <a:fld id="{DE8B79F1-B7B6-4FD2-9263-BB9B47A67CD8}" type="slidenum">
              <a:rPr lang="en-US" smtClean="0"/>
              <a:t>29</a:t>
            </a:fld>
            <a:endParaRPr lang="en-US" dirty="0"/>
          </a:p>
        </p:txBody>
      </p:sp>
    </p:spTree>
    <p:extLst>
      <p:ext uri="{BB962C8B-B14F-4D97-AF65-F5344CB8AC3E}">
        <p14:creationId xmlns:p14="http://schemas.microsoft.com/office/powerpoint/2010/main" val="3813313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The State provides a comprehensive benefits package for you and for those you are eligible to cover under your insurance, known as dependents. </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you are eligible for the Local Government Plan, you may enroll in </a:t>
            </a: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health insurance and if offered by your agency, dental and vision</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insurance. </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have many options. Please be aware of all the options so you make informed decisions.</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You’ll pay monthly premiums for the benefits offered, except for some additional benefits that are included with medical coverage.</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Your agency benefits coordinator, known as an ABC, or the person in your Human Resources office, can tell you how long your new hire period lasts. </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you have questions, please follow up with your ABC.</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0384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6888" y="787400"/>
            <a:ext cx="6400800" cy="3600450"/>
          </a:xfrm>
        </p:spPr>
      </p:sp>
      <p:sp>
        <p:nvSpPr>
          <p:cNvPr id="3" name="Notes Placeholder 2"/>
          <p:cNvSpPr>
            <a:spLocks noGrp="1"/>
          </p:cNvSpPr>
          <p:nvPr>
            <p:ph type="body" idx="1"/>
          </p:nvPr>
        </p:nvSpPr>
        <p:spPr>
          <a:xfrm>
            <a:off x="496888" y="4560892"/>
            <a:ext cx="6400800" cy="4319587"/>
          </a:xfrm>
        </p:spPr>
        <p:txBody>
          <a:bodyPr/>
          <a:lstStyle/>
          <a:p>
            <a:pPr marL="0" indent="0" fontAlgn="base">
              <a:spcBef>
                <a:spcPts val="600"/>
              </a:spcBef>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Behavioral health benefits available to members/dependents enrolled in medical insurance. </a:t>
            </a:r>
          </a:p>
          <a:p>
            <a:pPr marL="0" indent="0" fontAlgn="base">
              <a:spcBef>
                <a:spcPts val="600"/>
              </a:spcBef>
              <a:buClr>
                <a:srgbClr val="C4262E"/>
              </a:buClr>
              <a:buSzPct val="110000"/>
              <a:buNone/>
              <a:defRPr/>
            </a:pPr>
            <a:r>
              <a:rPr lang="en-US"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All members will receive an Optum ID card for services. </a:t>
            </a:r>
          </a:p>
          <a:p>
            <a:pPr marL="0" indent="0" fontAlgn="base">
              <a:lnSpc>
                <a:spcPct val="90000"/>
              </a:lnSpc>
              <a:spcBef>
                <a:spcPct val="65000"/>
              </a:spcBef>
              <a:buClr>
                <a:srgbClr val="C4262E"/>
              </a:buClr>
              <a:buSzPct val="110000"/>
              <a:buNone/>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Optum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can find a network provider (in-person or virtual visits), explain benefits, identify best treatment options, schedule appointments and answer questions.</a:t>
            </a:r>
          </a:p>
          <a:p>
            <a:pPr marL="209550" indent="-209550" fontAlgn="base">
              <a:lnSpc>
                <a:spcPct val="90000"/>
              </a:lnSpc>
              <a:spcBef>
                <a:spcPct val="65000"/>
              </a:spcBef>
              <a:buClr>
                <a:srgbClr val="C4262E"/>
              </a:buClr>
              <a:buSzPct val="110000"/>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include:</a:t>
            </a:r>
          </a:p>
          <a:p>
            <a:pPr marL="463550" lvl="1" indent="-209550" fontAlgn="base">
              <a:lnSpc>
                <a:spcPct val="120000"/>
              </a:lnSpc>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First Call Provider Search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HERE4TN team will help you find a provider based on your specific needs</a:t>
            </a:r>
          </a:p>
          <a:p>
            <a:pPr marL="463550" lvl="1" indent="-209550" fontAlgn="base">
              <a:lnSpc>
                <a:spcPct val="120000"/>
              </a:lnSpc>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TalkSpace online therapy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communicate with a therapist by text, audio or video 24/7 from your smartphone – cost share applies</a:t>
            </a:r>
          </a:p>
          <a:p>
            <a:pPr marL="463550" lvl="1" indent="-209550" fontAlgn="base">
              <a:lnSpc>
                <a:spcPct val="120000"/>
              </a:lnSpc>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Substance User Disorder Preferred Facility Network</a:t>
            </a:r>
          </a:p>
          <a:p>
            <a:pPr marL="463550" lvl="1" indent="-209550" fontAlgn="base">
              <a:lnSpc>
                <a:spcPct val="120000"/>
              </a:lnSpc>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Sanvello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on-demand mobile app to help with stress, anxiety and depression</a:t>
            </a:r>
          </a:p>
          <a:p>
            <a:pPr marL="0" lvl="3" indent="0" fontAlgn="base">
              <a:lnSpc>
                <a:spcPct val="90000"/>
              </a:lnSpc>
              <a:spcBef>
                <a:spcPct val="15000"/>
              </a:spcBef>
              <a:buClr>
                <a:srgbClr val="C4262E"/>
              </a:buClr>
              <a:buSzPct val="110000"/>
              <a:buNone/>
              <a:defRPr/>
            </a:pPr>
            <a:endPar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lnSpc>
                <a:spcPct val="90000"/>
              </a:lnSpc>
              <a:spcBef>
                <a:spcPct val="15000"/>
              </a:spcBef>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Behavioral Health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a:t>
            </a:r>
          </a:p>
          <a:p>
            <a:pPr marL="0" lvl="3" indent="0" fontAlgn="base">
              <a:lnSpc>
                <a:spcPct val="90000"/>
              </a:lnSpc>
              <a:spcBef>
                <a:spcPct val="15000"/>
              </a:spcBef>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To access all programs and services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and get help finding a provider</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contact</a:t>
            </a:r>
            <a:r>
              <a:rPr lang="en-US" sz="1200" strike="sngStrike"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Optum at 855.HERE4TN (855.437.3486), 24/7 or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HERE4TN.com</a:t>
            </a:r>
          </a:p>
          <a:p>
            <a:endParaRPr lang="en-US" dirty="0"/>
          </a:p>
        </p:txBody>
      </p:sp>
      <p:sp>
        <p:nvSpPr>
          <p:cNvPr id="4" name="Date Placeholder 3">
            <a:extLst>
              <a:ext uri="{FF2B5EF4-FFF2-40B4-BE49-F238E27FC236}">
                <a16:creationId xmlns:a16="http://schemas.microsoft.com/office/drawing/2014/main" id="{E5C432D9-2B44-418F-90BD-EF5A1EFE83C3}"/>
              </a:ext>
            </a:extLst>
          </p:cNvPr>
          <p:cNvSpPr>
            <a:spLocks noGrp="1"/>
          </p:cNvSpPr>
          <p:nvPr>
            <p:ph type="dt" idx="1"/>
          </p:nvPr>
        </p:nvSpPr>
        <p:spPr/>
        <p:txBody>
          <a:bodyPr/>
          <a:lstStyle/>
          <a:p>
            <a:fld id="{17C26491-7983-4E4B-ABF9-524036BAD88A}" type="datetime1">
              <a:rPr lang="en-US" smtClean="0"/>
              <a:t>11/19/2021</a:t>
            </a:fld>
            <a:endParaRPr lang="en-US" dirty="0"/>
          </a:p>
        </p:txBody>
      </p:sp>
      <p:sp>
        <p:nvSpPr>
          <p:cNvPr id="5" name="Slide Number Placeholder 4">
            <a:extLst>
              <a:ext uri="{FF2B5EF4-FFF2-40B4-BE49-F238E27FC236}">
                <a16:creationId xmlns:a16="http://schemas.microsoft.com/office/drawing/2014/main" id="{49413D29-8B8D-4767-BC97-48E03DBDFC49}"/>
              </a:ext>
            </a:extLst>
          </p:cNvPr>
          <p:cNvSpPr>
            <a:spLocks noGrp="1"/>
          </p:cNvSpPr>
          <p:nvPr>
            <p:ph type="sldNum" sz="quarter" idx="5"/>
          </p:nvPr>
        </p:nvSpPr>
        <p:spPr/>
        <p:txBody>
          <a:bodyPr/>
          <a:lstStyle/>
          <a:p>
            <a:fld id="{DE8B79F1-B7B6-4FD2-9263-BB9B47A67CD8}" type="slidenum">
              <a:rPr lang="en-US" smtClean="0"/>
              <a:t>30</a:t>
            </a:fld>
            <a:endParaRPr lang="en-US" dirty="0"/>
          </a:p>
        </p:txBody>
      </p:sp>
    </p:spTree>
    <p:extLst>
      <p:ext uri="{BB962C8B-B14F-4D97-AF65-F5344CB8AC3E}">
        <p14:creationId xmlns:p14="http://schemas.microsoft.com/office/powerpoint/2010/main" val="2456926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0" marR="0" lvl="0" indent="0" algn="l" defTabSz="914400" rtl="0" eaLnBrk="1" fontAlgn="base" latinLnBrk="0" hangingPunct="1">
              <a:lnSpc>
                <a:spcPct val="90000"/>
              </a:lnSpc>
              <a:spcBef>
                <a:spcPts val="600"/>
              </a:spcBef>
              <a:spcAft>
                <a:spcPts val="600"/>
              </a:spcAft>
              <a:buClr>
                <a:srgbClr val="C4262E"/>
              </a:buClr>
              <a:buSzPct val="110000"/>
              <a:buFont typeface="Arial" panose="020B0604020202020204" pitchFamily="34" charset="0"/>
              <a:buNone/>
              <a:tabLst/>
              <a:defRPr/>
            </a:pPr>
            <a:r>
              <a:rPr kumimoji="0" lang="en-US" sz="1200"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Here4TN EAP available to all local government employees enrolled in medical insurance. Benefits-eligible dependents of enrolled employees are eligible even if they are not enrolled in medical insurance.</a:t>
            </a:r>
          </a:p>
          <a:p>
            <a:pPr marL="0" marR="0" lvl="0" indent="0" algn="l" defTabSz="914400" rtl="0" eaLnBrk="1" fontAlgn="base" latinLnBrk="0" hangingPunct="1">
              <a:lnSpc>
                <a:spcPct val="100000"/>
              </a:lnSpc>
              <a:spcBef>
                <a:spcPts val="0"/>
              </a:spcBef>
              <a:spcAft>
                <a:spcPts val="0"/>
              </a:spcAft>
              <a:buClr>
                <a:srgbClr val="C4262E"/>
              </a:buClr>
              <a:buSzPct val="110000"/>
              <a:buFont typeface="Arial" panose="020B0604020202020204" pitchFamily="34" charset="0"/>
              <a:buNone/>
              <a:tabLst/>
              <a:defRPr/>
            </a:pPr>
            <a:r>
              <a:rPr kumimoji="0" lang="en-US" sz="1200"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Services are offered at </a:t>
            </a:r>
            <a:r>
              <a:rPr kumimoji="0" lang="en-US" sz="1200"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no cost </a:t>
            </a:r>
            <a:r>
              <a:rPr kumimoji="0" lang="en-US" sz="1200"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to individuals eligible to participate. </a:t>
            </a:r>
          </a:p>
          <a:p>
            <a:pPr marL="0" marR="0" lvl="0" indent="0" algn="l" defTabSz="914400" rtl="0" eaLnBrk="1" fontAlgn="base" latinLnBrk="0" hangingPunct="1">
              <a:lnSpc>
                <a:spcPct val="100000"/>
              </a:lnSpc>
              <a:spcBef>
                <a:spcPts val="0"/>
              </a:spcBef>
              <a:spcAft>
                <a:spcPts val="0"/>
              </a:spcAft>
              <a:buClr>
                <a:srgbClr val="C4262E"/>
              </a:buClr>
              <a:buSzPct val="110000"/>
              <a:buFont typeface="Arial" panose="020B0604020202020204" pitchFamily="34" charset="0"/>
              <a:buNone/>
              <a:tabLst/>
              <a:defRPr/>
            </a:pPr>
            <a:r>
              <a:rPr kumimoji="0" lang="en-US" sz="1200"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Specialists available 24/7 to assist with stress, legal, financial, mediation and work/life services.</a:t>
            </a:r>
          </a:p>
          <a:p>
            <a:pPr marL="0" marR="0" lvl="0" indent="0" algn="l" defTabSz="914400" rtl="0" eaLnBrk="1" fontAlgn="base" latinLnBrk="0" hangingPunct="1">
              <a:lnSpc>
                <a:spcPct val="100000"/>
              </a:lnSpc>
              <a:spcBef>
                <a:spcPts val="0"/>
              </a:spcBef>
              <a:spcAft>
                <a:spcPts val="0"/>
              </a:spcAft>
              <a:buClr>
                <a:srgbClr val="C4262E"/>
              </a:buClr>
              <a:buSzPct val="110000"/>
              <a:buFont typeface="Arial" panose="020B0604020202020204" pitchFamily="34" charset="0"/>
              <a:buNone/>
              <a:tabLst/>
              <a:defRPr/>
            </a:pPr>
            <a:endParaRPr kumimoji="0" lang="en-US" sz="1200"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09550" marR="0" lvl="0" indent="-209550" algn="l" defTabSz="914400" rtl="0" eaLnBrk="1" fontAlgn="base" latinLnBrk="0" hangingPunct="1">
              <a:lnSpc>
                <a:spcPct val="100000"/>
              </a:lnSpc>
              <a:spcBef>
                <a:spcPts val="0"/>
              </a:spcBef>
              <a:spcAft>
                <a:spcPts val="0"/>
              </a:spcAft>
              <a:buClr>
                <a:srgbClr val="C4262E"/>
              </a:buClr>
              <a:buSzPct val="110000"/>
              <a:buFont typeface="Arial" panose="020B0604020202020204" pitchFamily="34" charset="0"/>
              <a:buChar char="•"/>
              <a:tabLst/>
              <a:defRPr/>
            </a:pPr>
            <a:r>
              <a:rPr kumimoji="0" lang="en-US" sz="1200"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Services include:</a:t>
            </a:r>
          </a:p>
          <a:p>
            <a:pPr marL="463550" marR="0" lvl="1" indent="-209550" algn="l" defTabSz="914400" rtl="0" eaLnBrk="1" fontAlgn="base" latinLnBrk="0" hangingPunct="1">
              <a:lnSpc>
                <a:spcPct val="100000"/>
              </a:lnSpc>
              <a:spcBef>
                <a:spcPts val="0"/>
              </a:spcBef>
              <a:spcAft>
                <a:spcPts val="0"/>
              </a:spcAft>
              <a:buClr>
                <a:srgbClr val="C4262E"/>
              </a:buClr>
              <a:buSzPct val="110000"/>
              <a:buFont typeface="Calibri" panose="020F0502020204030204" pitchFamily="34" charset="0"/>
              <a:buChar char="▫"/>
              <a:tabLst/>
              <a:defRPr/>
            </a:pPr>
            <a:r>
              <a:rPr kumimoji="0" lang="en-US" sz="1200"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First Call Provider Search </a:t>
            </a:r>
            <a:r>
              <a:rPr kumimoji="0" lang="en-US" sz="1200"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HERE4TN team will help you find a provider based on your specific needs</a:t>
            </a:r>
          </a:p>
          <a:p>
            <a:pPr marL="463550" marR="0" lvl="1" indent="-209550" algn="l" defTabSz="914400" rtl="0" eaLnBrk="1" fontAlgn="base" latinLnBrk="0" hangingPunct="1">
              <a:lnSpc>
                <a:spcPct val="100000"/>
              </a:lnSpc>
              <a:spcBef>
                <a:spcPts val="0"/>
              </a:spcBef>
              <a:spcAft>
                <a:spcPts val="0"/>
              </a:spcAft>
              <a:buClr>
                <a:srgbClr val="C4262E"/>
              </a:buClr>
              <a:buSzPct val="110000"/>
              <a:buFont typeface="Calibri" panose="020F0502020204030204" pitchFamily="34" charset="0"/>
              <a:buChar char="▫"/>
              <a:tabLst/>
              <a:defRPr/>
            </a:pPr>
            <a:r>
              <a:rPr kumimoji="0" lang="en-US" sz="1200"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Short-term counseling </a:t>
            </a:r>
            <a:r>
              <a:rPr kumimoji="0" lang="en-US" sz="1200"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five visits, per problem, per year, per individual at no cost to you. By phone or virtual visit. Prior authorization required. </a:t>
            </a:r>
          </a:p>
          <a:p>
            <a:pPr marL="463550" marR="0" lvl="1" indent="-209550" algn="l" defTabSz="914400" rtl="0" eaLnBrk="1" fontAlgn="base" latinLnBrk="0" hangingPunct="1">
              <a:lnSpc>
                <a:spcPct val="100000"/>
              </a:lnSpc>
              <a:spcBef>
                <a:spcPts val="0"/>
              </a:spcBef>
              <a:spcAft>
                <a:spcPts val="0"/>
              </a:spcAft>
              <a:buClr>
                <a:srgbClr val="C4262E"/>
              </a:buClr>
              <a:buSzPct val="110000"/>
              <a:buFont typeface="Calibri" panose="020F0502020204030204" pitchFamily="34" charset="0"/>
              <a:buChar char="▫"/>
              <a:tabLst/>
              <a:defRPr/>
            </a:pPr>
            <a:r>
              <a:rPr kumimoji="0" lang="en-US" sz="1200"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Sanvello</a:t>
            </a:r>
            <a:r>
              <a:rPr kumimoji="0" lang="en-US" sz="1200"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 on-demand mobile app to help with stress, anxiety and depression</a:t>
            </a:r>
          </a:p>
          <a:p>
            <a:pPr marL="463550" marR="0" lvl="1" indent="-209550" algn="l" defTabSz="914400" rtl="0" eaLnBrk="1" fontAlgn="base" latinLnBrk="0" hangingPunct="1">
              <a:lnSpc>
                <a:spcPct val="100000"/>
              </a:lnSpc>
              <a:spcBef>
                <a:spcPts val="0"/>
              </a:spcBef>
              <a:spcAft>
                <a:spcPts val="0"/>
              </a:spcAft>
              <a:buClr>
                <a:srgbClr val="C4262E"/>
              </a:buClr>
              <a:buSzPct val="110000"/>
              <a:buFont typeface="Calibri" panose="020F0502020204030204" pitchFamily="34" charset="0"/>
              <a:buChar char="▫"/>
              <a:tabLst/>
              <a:defRPr/>
            </a:pPr>
            <a:r>
              <a:rPr kumimoji="0" lang="en-US" sz="1200"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Take Charge at Work </a:t>
            </a:r>
            <a:r>
              <a:rPr kumimoji="0" lang="en-US" sz="1200"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telephonic coaching program helps members with depression improve performance at work</a:t>
            </a:r>
          </a:p>
          <a:p>
            <a:pPr marL="0" marR="0" lvl="0" indent="0" algn="l" defTabSz="914400" rtl="0" eaLnBrk="1" fontAlgn="base" latinLnBrk="0" hangingPunct="1">
              <a:lnSpc>
                <a:spcPct val="90000"/>
              </a:lnSpc>
              <a:spcBef>
                <a:spcPts val="600"/>
              </a:spcBef>
              <a:spcAft>
                <a:spcPts val="600"/>
              </a:spcAft>
              <a:buClr>
                <a:srgbClr val="C4262E"/>
              </a:buClr>
              <a:buSzPct val="110000"/>
              <a:buFont typeface="Arial" panose="020B0604020202020204" pitchFamily="34" charset="0"/>
              <a:buNone/>
              <a:tabLst/>
              <a:defRPr/>
            </a:pPr>
            <a:r>
              <a:rPr kumimoji="0" lang="en-US" sz="1200"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Go to </a:t>
            </a:r>
            <a:r>
              <a:rPr kumimoji="0" lang="en-US" sz="1200"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tn.gov/PartnersForHealth</a:t>
            </a:r>
            <a:r>
              <a:rPr kumimoji="0" lang="en-US" sz="1200"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under </a:t>
            </a:r>
            <a:r>
              <a:rPr kumimoji="0" lang="en-US" sz="1200"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Other Benefits</a:t>
            </a:r>
            <a:r>
              <a:rPr kumimoji="0" lang="en-US" sz="1200"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and </a:t>
            </a:r>
            <a:r>
              <a:rPr kumimoji="0" lang="en-US" sz="1200" b="1"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EAP</a:t>
            </a:r>
            <a:r>
              <a:rPr kumimoji="0" lang="en-US" sz="1200" b="1"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for details.</a:t>
            </a:r>
          </a:p>
          <a:p>
            <a:pPr marL="0" marR="0" lvl="0" indent="0" algn="l" defTabSz="914400" rtl="0" eaLnBrk="1" fontAlgn="base" latinLnBrk="0" hangingPunct="1">
              <a:lnSpc>
                <a:spcPct val="90000"/>
              </a:lnSpc>
              <a:spcBef>
                <a:spcPts val="600"/>
              </a:spcBef>
              <a:spcAft>
                <a:spcPts val="600"/>
              </a:spcAft>
              <a:buClr>
                <a:srgbClr val="C4262E"/>
              </a:buClr>
              <a:buSzPct val="110000"/>
              <a:buFont typeface="Arial" panose="020B0604020202020204" pitchFamily="34" charset="0"/>
              <a:buNone/>
              <a:tabLst/>
              <a:defRPr/>
            </a:pPr>
            <a:r>
              <a:rPr kumimoji="0" lang="en-US" sz="1200"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For EAP programs and services </a:t>
            </a:r>
            <a:r>
              <a:rPr kumimoji="0" lang="en-US" sz="1200"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and help finding a provider</a:t>
            </a:r>
            <a:r>
              <a:rPr kumimoji="0" lang="en-US" sz="1200"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contact Optum at 855.HERE4TN (855.437.3486), 24/7 or </a:t>
            </a:r>
            <a:r>
              <a:rPr kumimoji="0" lang="en-US" sz="1200"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Here4TN.com</a:t>
            </a:r>
          </a:p>
          <a:p>
            <a:endParaRPr lang="en-US" dirty="0"/>
          </a:p>
        </p:txBody>
      </p:sp>
      <p:sp>
        <p:nvSpPr>
          <p:cNvPr id="4" name="Date Placeholder 3">
            <a:extLst>
              <a:ext uri="{FF2B5EF4-FFF2-40B4-BE49-F238E27FC236}">
                <a16:creationId xmlns:a16="http://schemas.microsoft.com/office/drawing/2014/main" id="{1370CAF2-C34E-42FC-A114-3BD5B10E11B8}"/>
              </a:ext>
            </a:extLst>
          </p:cNvPr>
          <p:cNvSpPr>
            <a:spLocks noGrp="1"/>
          </p:cNvSpPr>
          <p:nvPr>
            <p:ph type="dt" idx="1"/>
          </p:nvPr>
        </p:nvSpPr>
        <p:spPr/>
        <p:txBody>
          <a:bodyPr/>
          <a:lstStyle/>
          <a:p>
            <a:fld id="{486F71F8-9C8A-409E-80E0-11D99BA4EB72}" type="datetime1">
              <a:rPr lang="en-US" smtClean="0"/>
              <a:t>11/19/2021</a:t>
            </a:fld>
            <a:endParaRPr lang="en-US" dirty="0"/>
          </a:p>
        </p:txBody>
      </p:sp>
      <p:sp>
        <p:nvSpPr>
          <p:cNvPr id="5" name="Slide Number Placeholder 4">
            <a:extLst>
              <a:ext uri="{FF2B5EF4-FFF2-40B4-BE49-F238E27FC236}">
                <a16:creationId xmlns:a16="http://schemas.microsoft.com/office/drawing/2014/main" id="{8F457106-DF2E-4A13-9751-D8FAE20F4150}"/>
              </a:ext>
            </a:extLst>
          </p:cNvPr>
          <p:cNvSpPr>
            <a:spLocks noGrp="1"/>
          </p:cNvSpPr>
          <p:nvPr>
            <p:ph type="sldNum" sz="quarter" idx="5"/>
          </p:nvPr>
        </p:nvSpPr>
        <p:spPr/>
        <p:txBody>
          <a:bodyPr/>
          <a:lstStyle/>
          <a:p>
            <a:fld id="{DE8B79F1-B7B6-4FD2-9263-BB9B47A67CD8}" type="slidenum">
              <a:rPr lang="en-US" smtClean="0"/>
              <a:t>31</a:t>
            </a:fld>
            <a:endParaRPr lang="en-US" dirty="0"/>
          </a:p>
        </p:txBody>
      </p:sp>
    </p:spTree>
    <p:extLst>
      <p:ext uri="{BB962C8B-B14F-4D97-AF65-F5344CB8AC3E}">
        <p14:creationId xmlns:p14="http://schemas.microsoft.com/office/powerpoint/2010/main" val="1772656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841375"/>
            <a:ext cx="6400800" cy="3600450"/>
          </a:xfrm>
        </p:spPr>
      </p:sp>
      <p:sp>
        <p:nvSpPr>
          <p:cNvPr id="3" name="Notes Placeholder 2"/>
          <p:cNvSpPr>
            <a:spLocks noGrp="1"/>
          </p:cNvSpPr>
          <p:nvPr>
            <p:ph type="body" idx="1"/>
          </p:nvPr>
        </p:nvSpPr>
        <p:spPr>
          <a:xfrm>
            <a:off x="533400" y="4560892"/>
            <a:ext cx="6400800" cy="4319587"/>
          </a:xfrm>
        </p:spPr>
        <p:txBody>
          <a:bodyPr/>
          <a:lstStyle/>
          <a:p>
            <a:pPr eaLnBrk="0" fontAlgn="base" hangingPunct="0">
              <a:spcBef>
                <a:spcPts val="600"/>
              </a:spcBef>
              <a:buClr>
                <a:srgbClr val="C00000"/>
              </a:buClr>
              <a:buNone/>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Two wellness programs are offered to enrolled health plan members and adult dependents. Members must qualify for these programs.</a:t>
            </a:r>
          </a:p>
          <a:p>
            <a:pPr marL="171450" indent="-171450" eaLnBrk="0" fontAlgn="base" hangingPunct="0">
              <a:spcBef>
                <a:spcPts val="600"/>
              </a:spcBef>
              <a:buClr>
                <a:srgbClr val="C00000"/>
              </a:buClr>
              <a:buFont typeface="Arial" panose="020B0604020202020204" pitchFamily="34" charset="0"/>
              <a:buChar cha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Disease management: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members with chronic diseases like asthma, diabetes, coronary artery disease, congestive heart failure and chronic obstructive pulmonary disease to better manage these conditions.</a:t>
            </a:r>
          </a:p>
          <a:p>
            <a:pPr marL="171450" indent="-171450" eaLnBrk="0" fontAlgn="base" hangingPunct="0">
              <a:spcBef>
                <a:spcPts val="600"/>
              </a:spcBef>
              <a:buClr>
                <a:srgbClr val="C00000"/>
              </a:buClr>
              <a:buFont typeface="Arial" panose="020B0604020202020204" pitchFamily="34" charset="0"/>
              <a:buChar cha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Diabetes Prevention Program: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will be offered to eligible adult plan members to help prevent or delay type 2 diabetes. Find the DPP webpage at tn.gov/PartnersForHealth under Other Benefits and </a:t>
            </a:r>
            <a:r>
              <a:rPr lang="en-US" sz="1200"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Wellness</a:t>
            </a:r>
            <a:r>
              <a:rPr lang="en-US" sz="12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0" indent="0" eaLnBrk="0" fontAlgn="base" hangingPunct="0">
              <a:spcBef>
                <a:spcPts val="600"/>
              </a:spcBef>
              <a:buClr>
                <a:srgbClr val="C00000"/>
              </a:buClr>
              <a:buNone/>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All members have access to ActiveHealth online resources which include a health assessment, health education and digital coaching. </a:t>
            </a:r>
          </a:p>
          <a:p>
            <a:pPr marL="0" indent="0">
              <a:spcBef>
                <a:spcPts val="0"/>
              </a:spcBef>
              <a:buNone/>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more at tn.gov/PartnersForHealth under</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Wellness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0" indent="0">
              <a:spcBef>
                <a:spcPts val="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ActiveHealth</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888.741.3390, M-F, 8-8 CT, go.activehealth.com/wellnesstn</a:t>
            </a:r>
          </a:p>
          <a:p>
            <a:pPr marL="358322" indent="-358322">
              <a:spcBef>
                <a:spcPct val="20000"/>
              </a:spcBef>
              <a:buClr>
                <a:srgbClr val="E71B1B"/>
              </a:buClr>
              <a:buFont typeface="Arial" panose="020B0604020202020204" pitchFamily="34" charset="0"/>
              <a:buChar char="•"/>
            </a:pPr>
            <a:endParaRPr lang="en-US" sz="12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483559D8-0F65-42BF-AF21-A04028BBDDCF}"/>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631F1-AAAF-4BFB-AC30-E2FD06B5CF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365CD20C-CCFF-476D-A697-F1FD6DAA06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6621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659308"/>
          </a:xfrm>
        </p:spPr>
        <p:txBody>
          <a:bodyPr/>
          <a:lstStyle/>
          <a:p>
            <a:pPr lvl="0">
              <a:spcBef>
                <a:spcPct val="20000"/>
              </a:spcBef>
              <a:buClr>
                <a:srgbClr val="E71B1B"/>
              </a:buCl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Two different Dental plans are offered (if offered by your agency). Members pay the full monthly premium.</a:t>
            </a:r>
          </a:p>
          <a:p>
            <a:pPr marL="0" indent="0">
              <a:lnSpc>
                <a:spcPct val="120000"/>
              </a:lnSpc>
              <a:spcBef>
                <a:spcPts val="0"/>
              </a:spcBef>
              <a:buNone/>
            </a:pP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nSpc>
                <a:spcPct val="120000"/>
              </a:lnSpc>
              <a:spcBef>
                <a:spcPts val="0"/>
              </a:spcBef>
              <a:buFont typeface="Arial" panose="020B0604020202020204" pitchFamily="34" charset="0"/>
              <a:buChar cha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DHMO: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Must select a network general dentist and notify Cigna. Members pay copays, which may have changed for dental procedures. Review the Patient Charge Schedule on the Partners website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Publications</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then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Dental</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171450" indent="-171450">
              <a:lnSpc>
                <a:spcPct val="120000"/>
              </a:lnSpc>
              <a:spcBef>
                <a:spcPts val="0"/>
              </a:spcBef>
              <a:buFont typeface="Arial" panose="020B0604020202020204" pitchFamily="34" charset="0"/>
              <a:buChar cha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Delta Dental DPPO: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Use any dentist but save money staying in-network. Members pay deductibles and co-insurance for services. </a:t>
            </a:r>
          </a:p>
          <a:p>
            <a:pPr marL="0" indent="0">
              <a:lnSpc>
                <a:spcPct val="120000"/>
              </a:lnSpc>
              <a:spcBef>
                <a:spcPts val="0"/>
              </a:spcBef>
              <a:buNone/>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Dental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details/plan comparison.</a:t>
            </a:r>
          </a:p>
          <a:p>
            <a:pPr marL="0" indent="0">
              <a:lnSpc>
                <a:spcPct val="120000"/>
              </a:lnSpc>
              <a:spcBef>
                <a:spcPts val="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800.997.1617, 24/7, cigna.com.stateoftn</a:t>
            </a:r>
          </a:p>
          <a:p>
            <a:pPr marL="0" indent="0">
              <a:lnSpc>
                <a:spcPct val="120000"/>
              </a:lnSpc>
              <a:spcBef>
                <a:spcPts val="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Delta Dental</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800.552.2498, 7 a.m. – 5 p.m. CT, tennessee.deltadental.com/stateoftn/</a:t>
            </a:r>
          </a:p>
          <a:p>
            <a:endParaRPr lang="en-US" dirty="0"/>
          </a:p>
        </p:txBody>
      </p:sp>
      <p:sp>
        <p:nvSpPr>
          <p:cNvPr id="4" name="Date Placeholder 3">
            <a:extLst>
              <a:ext uri="{FF2B5EF4-FFF2-40B4-BE49-F238E27FC236}">
                <a16:creationId xmlns:a16="http://schemas.microsoft.com/office/drawing/2014/main" id="{ED9FD262-CDA4-4A66-B66A-13678416B068}"/>
              </a:ext>
            </a:extLst>
          </p:cNvPr>
          <p:cNvSpPr>
            <a:spLocks noGrp="1"/>
          </p:cNvSpPr>
          <p:nvPr>
            <p:ph type="dt" idx="1"/>
          </p:nvPr>
        </p:nvSpPr>
        <p:spPr/>
        <p:txBody>
          <a:bodyPr/>
          <a:lstStyle/>
          <a:p>
            <a:fld id="{3FBED921-91C3-4F6D-ACCC-1D737F308400}" type="datetime1">
              <a:rPr lang="en-US" smtClean="0"/>
              <a:t>11/19/2021</a:t>
            </a:fld>
            <a:endParaRPr lang="en-US" dirty="0"/>
          </a:p>
        </p:txBody>
      </p:sp>
      <p:sp>
        <p:nvSpPr>
          <p:cNvPr id="5" name="Slide Number Placeholder 4">
            <a:extLst>
              <a:ext uri="{FF2B5EF4-FFF2-40B4-BE49-F238E27FC236}">
                <a16:creationId xmlns:a16="http://schemas.microsoft.com/office/drawing/2014/main" id="{CD8D6B06-780C-41D3-AA1A-5638ABB4E93D}"/>
              </a:ext>
            </a:extLst>
          </p:cNvPr>
          <p:cNvSpPr>
            <a:spLocks noGrp="1"/>
          </p:cNvSpPr>
          <p:nvPr>
            <p:ph type="sldNum" sz="quarter" idx="5"/>
          </p:nvPr>
        </p:nvSpPr>
        <p:spPr/>
        <p:txBody>
          <a:bodyPr/>
          <a:lstStyle/>
          <a:p>
            <a:fld id="{DE8B79F1-B7B6-4FD2-9263-BB9B47A67CD8}" type="slidenum">
              <a:rPr lang="en-US" smtClean="0"/>
              <a:t>33</a:t>
            </a:fld>
            <a:endParaRPr lang="en-US" dirty="0"/>
          </a:p>
        </p:txBody>
      </p:sp>
    </p:spTree>
    <p:extLst>
      <p:ext uri="{BB962C8B-B14F-4D97-AF65-F5344CB8AC3E}">
        <p14:creationId xmlns:p14="http://schemas.microsoft.com/office/powerpoint/2010/main" val="3637041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Here are the 2022 dental premiums for active employees. All premiums are employee paid. </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You can find full benefits charts on the website at tn.gov/PartnersForHealth on 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Dental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webage.</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2022 premium information will be found on 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 webpage. </a:t>
            </a:r>
          </a:p>
        </p:txBody>
      </p:sp>
      <p:sp>
        <p:nvSpPr>
          <p:cNvPr id="4" name="Date Placeholder 3">
            <a:extLst>
              <a:ext uri="{FF2B5EF4-FFF2-40B4-BE49-F238E27FC236}">
                <a16:creationId xmlns:a16="http://schemas.microsoft.com/office/drawing/2014/main" id="{84257865-5219-4D26-8803-E83FD57A34C7}"/>
              </a:ext>
            </a:extLst>
          </p:cNvPr>
          <p:cNvSpPr>
            <a:spLocks noGrp="1"/>
          </p:cNvSpPr>
          <p:nvPr>
            <p:ph type="dt" idx="1"/>
          </p:nvPr>
        </p:nvSpPr>
        <p:spPr/>
        <p:txBody>
          <a:bodyPr/>
          <a:lstStyle/>
          <a:p>
            <a:fld id="{FBAC7978-236E-430C-A4EF-4F0B1A3238FB}" type="datetime1">
              <a:rPr lang="en-US" smtClean="0"/>
              <a:t>11/19/2021</a:t>
            </a:fld>
            <a:endParaRPr lang="en-US" dirty="0"/>
          </a:p>
        </p:txBody>
      </p:sp>
      <p:sp>
        <p:nvSpPr>
          <p:cNvPr id="5" name="Slide Number Placeholder 4">
            <a:extLst>
              <a:ext uri="{FF2B5EF4-FFF2-40B4-BE49-F238E27FC236}">
                <a16:creationId xmlns:a16="http://schemas.microsoft.com/office/drawing/2014/main" id="{4841374E-2314-40BD-A348-C5BA011B99EF}"/>
              </a:ext>
            </a:extLst>
          </p:cNvPr>
          <p:cNvSpPr>
            <a:spLocks noGrp="1"/>
          </p:cNvSpPr>
          <p:nvPr>
            <p:ph type="sldNum" sz="quarter" idx="5"/>
          </p:nvPr>
        </p:nvSpPr>
        <p:spPr/>
        <p:txBody>
          <a:bodyPr/>
          <a:lstStyle/>
          <a:p>
            <a:fld id="{DE8B79F1-B7B6-4FD2-9263-BB9B47A67CD8}" type="slidenum">
              <a:rPr lang="en-US" smtClean="0"/>
              <a:t>34</a:t>
            </a:fld>
            <a:endParaRPr lang="en-US" dirty="0"/>
          </a:p>
        </p:txBody>
      </p:sp>
    </p:spTree>
    <p:extLst>
      <p:ext uri="{BB962C8B-B14F-4D97-AF65-F5344CB8AC3E}">
        <p14:creationId xmlns:p14="http://schemas.microsoft.com/office/powerpoint/2010/main" val="3294002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lvl="0">
              <a:spcBef>
                <a:spcPct val="20000"/>
              </a:spcBef>
              <a:buClr>
                <a:srgbClr val="E71B1B"/>
              </a:buCl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Vision insurance is offered through Davis Vision (if offered by your agency).</a:t>
            </a:r>
          </a:p>
          <a:p>
            <a:pPr lvl="0">
              <a:spcBef>
                <a:spcPct val="20000"/>
              </a:spcBef>
              <a:buClr>
                <a:srgbClr val="E71B1B"/>
              </a:buCl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pay the full monthly premium. Choose from two options:</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spcBef>
                <a:spcPct val="20000"/>
              </a:spcBef>
              <a:buClr>
                <a:srgbClr val="E71B1B"/>
              </a:buClr>
              <a:buFont typeface="Arial" panose="020B0604020202020204" pitchFamily="34" charset="0"/>
              <a:buChar cha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Basic Plan: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Pays for your eye exam and various allowances, or dollar amounts for materials such as eyeglass frames, lenses, contact lenses, etc.</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spcBef>
                <a:spcPct val="20000"/>
              </a:spcBef>
              <a:buClr>
                <a:srgbClr val="E71B1B"/>
              </a:buClr>
              <a:buFont typeface="Arial" panose="020B0604020202020204" pitchFamily="34" charset="0"/>
              <a:buChar cha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Expanded Plan: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Includes greater allowances and additional materials versus the Basic Plan.</a:t>
            </a:r>
          </a:p>
          <a:p>
            <a:pPr lvl="0">
              <a:spcBef>
                <a:spcPct val="20000"/>
              </a:spcBef>
              <a:buClr>
                <a:srgbClr val="E71B1B"/>
              </a:buCl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 both plans, you pay copays and coinsurance on materials or other services when the cost exceeds the allowed dollar amount.</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spcBef>
                <a:spcPct val="20000"/>
              </a:spcBef>
              <a:buClr>
                <a:srgbClr val="E71B1B"/>
              </a:buClr>
              <a:buFont typeface="Arial" panose="020B0604020202020204" pitchFamily="34" charset="0"/>
              <a:buChar cha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 and out-of-network benefits are available. You’ll save money when using in-network providers.</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lvl="0">
              <a:spcBef>
                <a:spcPct val="20000"/>
              </a:spcBef>
              <a:buClr>
                <a:srgbClr val="E71B1B"/>
              </a:buCl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in both vision plans get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routine eye exams every calendar year; frames once every two calendar years; and a choice of eyeglass lenses or contact lenses once every calendar year.</a:t>
            </a:r>
          </a:p>
          <a:p>
            <a:pPr lvl="0">
              <a:spcBef>
                <a:spcPct val="20000"/>
              </a:spcBef>
              <a:buClr>
                <a:srgbClr val="E71B1B"/>
              </a:buCl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Information is at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Vision</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lvl="0">
              <a:spcBef>
                <a:spcPct val="20000"/>
              </a:spcBef>
              <a:buClr>
                <a:srgbClr val="E71B1B"/>
              </a:buCl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Davis Vision, 800.208.6404, M-F, 7 a.m. - 10 p.m., Sat, 8 a.m. - 3 p.m., Sun 11 a.m. - 3 p.m. CT; davisvision.com/stateofTN</a:t>
            </a:r>
          </a:p>
          <a:p>
            <a:pPr lvl="0">
              <a:spcBef>
                <a:spcPct val="20000"/>
              </a:spcBef>
              <a:buClr>
                <a:srgbClr val="E71B1B"/>
              </a:buClr>
            </a:pPr>
            <a:endParaRPr lang="en-US" dirty="0">
              <a:latin typeface="Open Sans"/>
              <a:cs typeface="Open Sans"/>
            </a:endParaRPr>
          </a:p>
        </p:txBody>
      </p:sp>
      <p:sp>
        <p:nvSpPr>
          <p:cNvPr id="4" name="Date Placeholder 3">
            <a:extLst>
              <a:ext uri="{FF2B5EF4-FFF2-40B4-BE49-F238E27FC236}">
                <a16:creationId xmlns:a16="http://schemas.microsoft.com/office/drawing/2014/main" id="{BFCABE3E-EEDF-4B08-883B-5E94910105BB}"/>
              </a:ext>
            </a:extLst>
          </p:cNvPr>
          <p:cNvSpPr>
            <a:spLocks noGrp="1"/>
          </p:cNvSpPr>
          <p:nvPr>
            <p:ph type="dt" idx="1"/>
          </p:nvPr>
        </p:nvSpPr>
        <p:spPr/>
        <p:txBody>
          <a:bodyPr/>
          <a:lstStyle/>
          <a:p>
            <a:fld id="{4B842BED-DF7F-4043-A227-7BCA215DDFFF}" type="datetime1">
              <a:rPr lang="en-US" smtClean="0"/>
              <a:t>11/19/2021</a:t>
            </a:fld>
            <a:endParaRPr lang="en-US" dirty="0"/>
          </a:p>
        </p:txBody>
      </p:sp>
      <p:sp>
        <p:nvSpPr>
          <p:cNvPr id="5" name="Slide Number Placeholder 4">
            <a:extLst>
              <a:ext uri="{FF2B5EF4-FFF2-40B4-BE49-F238E27FC236}">
                <a16:creationId xmlns:a16="http://schemas.microsoft.com/office/drawing/2014/main" id="{416555C2-E1AA-4920-B408-9A8A620D746D}"/>
              </a:ext>
            </a:extLst>
          </p:cNvPr>
          <p:cNvSpPr>
            <a:spLocks noGrp="1"/>
          </p:cNvSpPr>
          <p:nvPr>
            <p:ph type="sldNum" sz="quarter" idx="5"/>
          </p:nvPr>
        </p:nvSpPr>
        <p:spPr/>
        <p:txBody>
          <a:bodyPr/>
          <a:lstStyle/>
          <a:p>
            <a:fld id="{DE8B79F1-B7B6-4FD2-9263-BB9B47A67CD8}" type="slidenum">
              <a:rPr lang="en-US" smtClean="0"/>
              <a:t>35</a:t>
            </a:fld>
            <a:endParaRPr lang="en-US" dirty="0"/>
          </a:p>
        </p:txBody>
      </p:sp>
    </p:spTree>
    <p:extLst>
      <p:ext uri="{BB962C8B-B14F-4D97-AF65-F5344CB8AC3E}">
        <p14:creationId xmlns:p14="http://schemas.microsoft.com/office/powerpoint/2010/main" val="2918222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Here are the premiums for vision benefits. </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vision benefits grid is found on the website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Vision.</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2022 premium information will be found on 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webpage. </a:t>
            </a:r>
          </a:p>
        </p:txBody>
      </p:sp>
      <p:sp>
        <p:nvSpPr>
          <p:cNvPr id="4" name="Date Placeholder 3">
            <a:extLst>
              <a:ext uri="{FF2B5EF4-FFF2-40B4-BE49-F238E27FC236}">
                <a16:creationId xmlns:a16="http://schemas.microsoft.com/office/drawing/2014/main" id="{80D47A9B-A824-4781-A7CB-240AFD9DAF5E}"/>
              </a:ext>
            </a:extLst>
          </p:cNvPr>
          <p:cNvSpPr>
            <a:spLocks noGrp="1"/>
          </p:cNvSpPr>
          <p:nvPr>
            <p:ph type="dt" idx="1"/>
          </p:nvPr>
        </p:nvSpPr>
        <p:spPr/>
        <p:txBody>
          <a:bodyPr/>
          <a:lstStyle/>
          <a:p>
            <a:fld id="{D56A0F80-1387-45E5-A30E-BC66BF68B5DA}" type="datetime1">
              <a:rPr lang="en-US" smtClean="0"/>
              <a:t>11/19/2021</a:t>
            </a:fld>
            <a:endParaRPr lang="en-US" dirty="0"/>
          </a:p>
        </p:txBody>
      </p:sp>
      <p:sp>
        <p:nvSpPr>
          <p:cNvPr id="5" name="Slide Number Placeholder 4">
            <a:extLst>
              <a:ext uri="{FF2B5EF4-FFF2-40B4-BE49-F238E27FC236}">
                <a16:creationId xmlns:a16="http://schemas.microsoft.com/office/drawing/2014/main" id="{1B377CB3-3F70-42EC-A3B3-276ADB621D99}"/>
              </a:ext>
            </a:extLst>
          </p:cNvPr>
          <p:cNvSpPr>
            <a:spLocks noGrp="1"/>
          </p:cNvSpPr>
          <p:nvPr>
            <p:ph type="sldNum" sz="quarter" idx="5"/>
          </p:nvPr>
        </p:nvSpPr>
        <p:spPr/>
        <p:txBody>
          <a:bodyPr/>
          <a:lstStyle/>
          <a:p>
            <a:fld id="{DE8B79F1-B7B6-4FD2-9263-BB9B47A67CD8}" type="slidenum">
              <a:rPr lang="en-US" smtClean="0"/>
              <a:t>36</a:t>
            </a:fld>
            <a:endParaRPr lang="en-US" dirty="0"/>
          </a:p>
        </p:txBody>
      </p:sp>
    </p:spTree>
    <p:extLst>
      <p:ext uri="{BB962C8B-B14F-4D97-AF65-F5344CB8AC3E}">
        <p14:creationId xmlns:p14="http://schemas.microsoft.com/office/powerpoint/2010/main" val="3502649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Edison is the State of Tennessee’s enterprise resource planning system. You can use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Employee Self Service, known as ESS, to enroll.</a:t>
            </a:r>
            <a:endPar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your device has Windows 10, the preferred browser for Edison is Microsoft Edge. Internet Explorer 11 will work on older devices that have previous versions of Windows.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endPar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You must complete your enrollment within 30 days of your hire date or date of becoming eligible.</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b="0" i="0" u="none" strike="noStrike" kern="1200" cap="none" spc="0" normalizeH="0" baseline="0" noProof="0" dirty="0">
              <a:ln>
                <a:noFill/>
              </a:ln>
              <a:solidFill>
                <a:srgbClr val="221E1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Edison ESS</a:t>
            </a:r>
            <a:endPar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can log in to Edison at </a:t>
            </a:r>
            <a:r>
              <a:rPr kumimoji="0" lang="en-US" b="0" i="0" u="sng"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hlinkClick r:id="rId3"/>
              </a:rPr>
              <a:t>www.edison.tn.gov/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to enroll.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Instructions for enrolling are available at </a:t>
            </a:r>
            <a:r>
              <a:rPr kumimoji="0" lang="en-US"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tn.gov/partnersforhealth.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Click on the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“For New Employees”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tile and then look under Resources for ESS Instructions.</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b="1" i="0" u="none" strike="noStrike" kern="1200" cap="none" spc="0" normalizeH="0" baseline="0" noProof="0" dirty="0">
              <a:ln>
                <a:noFill/>
              </a:ln>
              <a:solidFill>
                <a:srgbClr val="221E1F"/>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AA19E134-528C-413F-BDF8-64DBCB80584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C5F85-E05D-45C1-A45C-E7B24B628E3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7EE6B060-7B69-439E-97DE-07DB84EF3F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2248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88185"/>
            <a:ext cx="6400800" cy="4319587"/>
          </a:xfrm>
        </p:spPr>
        <p:txBody>
          <a:bodyPr/>
          <a:lstStyle/>
          <a:p>
            <a:pPr marL="0" marR="0" lvl="0" indent="0" algn="l" defTabSz="914400" rtl="0" eaLnBrk="1" fontAlgn="auto" latinLnBrk="0" hangingPunct="1">
              <a:lnSpc>
                <a:spcPct val="100000"/>
              </a:lnSpc>
              <a:spcBef>
                <a:spcPts val="0"/>
              </a:spcBef>
              <a:spcAft>
                <a:spcPts val="60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Password Help</a:t>
            </a:r>
            <a:endPar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1775" marR="0" lvl="0" indent="-231775" algn="l" defTabSz="914400" rtl="0" eaLnBrk="1" fontAlgn="auto" latinLnBrk="0" hangingPunct="1">
              <a:lnSpc>
                <a:spcPct val="100000"/>
              </a:lnSpc>
              <a:spcBef>
                <a:spcPts val="0"/>
              </a:spcBef>
              <a:spcAft>
                <a:spcPts val="60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you’ve never used Edison or have changed agencies since the last time you logged in, click the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First Time Login/New Hire link</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If you know your Access ID but need to reset your password, click the red Employee Portal Login button, enter your Access ID and click Continue. Then click the link that says Forgot your Password? You can also view helpful troubleshooting videos on the Partners for Health website at </a:t>
            </a:r>
            <a:r>
              <a:rPr kumimoji="0" lang="en-US" b="0"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www.tn.gov/partnersforhealth/videos. html</a:t>
            </a: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31775" marR="0" lvl="0" indent="-231775" algn="l" defTabSz="914400" rtl="0" eaLnBrk="1" fontAlgn="auto" latinLnBrk="0" hangingPunct="1">
              <a:lnSpc>
                <a:spcPct val="100000"/>
              </a:lnSpc>
              <a:spcBef>
                <a:spcPts val="0"/>
              </a:spcBef>
              <a:spcAft>
                <a:spcPts val="60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you have logged in to Edison before and don’t remember your Access ID, go to the Edison home page and click on the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Retrieve Access ID button</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1775" marR="0" lvl="0" indent="-231775" algn="l" defTabSz="914400" rtl="0" eaLnBrk="1" fontAlgn="auto" latinLnBrk="0" hangingPunct="1">
              <a:lnSpc>
                <a:spcPct val="100000"/>
              </a:lnSpc>
              <a:spcBef>
                <a:spcPts val="0"/>
              </a:spcBef>
              <a:spcAft>
                <a:spcPts val="60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you have trouble logging in to Edison, go to the Edison home page and instead of clicking on the red Portal Login button, click on the First Time Login/New Hire blue button. It will take you to a page where you can verify your identity and receive your Access ID. </a:t>
            </a:r>
            <a:endPar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1775" marR="0" lvl="0" indent="-231775" algn="l" defTabSz="914400" rtl="0" eaLnBrk="1" fontAlgn="auto" latinLnBrk="0" hangingPunct="1">
              <a:lnSpc>
                <a:spcPct val="100000"/>
              </a:lnSpc>
              <a:spcBef>
                <a:spcPts val="0"/>
              </a:spcBef>
              <a:spcAft>
                <a:spcPts val="600"/>
              </a:spcAft>
              <a:buClr>
                <a:srgbClr val="E71B1B"/>
              </a:buClr>
              <a:buSzTx/>
              <a:buFont typeface="Arial" panose="020B0604020202020204" pitchFamily="34" charset="0"/>
              <a:buChar char="•"/>
              <a:tabLst/>
              <a:defRPr/>
            </a:pP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Local Government employees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can call the Benefits Administration Service Center at 800.253.9981 or 615.741.3590 for help.</a:t>
            </a:r>
          </a:p>
          <a:p>
            <a:endParaRPr lang="en-US" dirty="0"/>
          </a:p>
        </p:txBody>
      </p:sp>
      <p:sp>
        <p:nvSpPr>
          <p:cNvPr id="4" name="Date Placeholder 3">
            <a:extLst>
              <a:ext uri="{FF2B5EF4-FFF2-40B4-BE49-F238E27FC236}">
                <a16:creationId xmlns:a16="http://schemas.microsoft.com/office/drawing/2014/main" id="{AA19E134-528C-413F-BDF8-64DBCB80584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C5F85-E05D-45C1-A45C-E7B24B628E3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7EE6B060-7B69-439E-97DE-07DB84EF3F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181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1" y="4560892"/>
            <a:ext cx="6400800" cy="4319587"/>
          </a:xfrm>
        </p:spPr>
        <p:txBody>
          <a:bodyPr/>
          <a:lstStyle/>
          <a:p>
            <a:pPr marL="0" marR="0" lvl="0" indent="0" algn="l" defTabSz="914400" rtl="0" eaLnBrk="0" fontAlgn="base" latinLnBrk="0" hangingPunct="0">
              <a:lnSpc>
                <a:spcPct val="100000"/>
              </a:lnSpc>
              <a:spcBef>
                <a:spcPts val="600"/>
              </a:spcBef>
              <a:spcAft>
                <a:spcPts val="0"/>
              </a:spcAft>
              <a:buClr>
                <a:srgbClr val="C4262E"/>
              </a:buClr>
              <a:buSzTx/>
              <a:buFont typeface="Arial" panose="020B0604020202020204" pitchFamily="34" charset="0"/>
              <a:buNone/>
              <a:tabLst/>
              <a:defRPr/>
            </a:pP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can use ESS in Edison to enroll – </a:t>
            </a:r>
            <a:r>
              <a:rPr kumimoji="0" lang="en-US" b="1" i="0" u="none" strike="noStrike" kern="1200" cap="none" spc="0" normalizeH="0" baseline="0" noProof="0" dirty="0">
                <a:ln>
                  <a:noFill/>
                </a:ln>
                <a:solidFill>
                  <a:srgbClr val="131E29"/>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www.edison.tn</a:t>
            </a:r>
            <a:r>
              <a:rPr kumimoji="0" lang="en-US"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.gov</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Enroll as soon as possible!</a:t>
            </a:r>
          </a:p>
          <a:p>
            <a:pPr marL="225425" marR="0" lvl="1" indent="-225425" algn="l" defTabSz="914400" rtl="0" eaLnBrk="0" fontAlgn="base" latinLnBrk="0" hangingPunct="0">
              <a:lnSpc>
                <a:spcPct val="100000"/>
              </a:lnSpc>
              <a:spcBef>
                <a:spcPts val="600"/>
              </a:spcBef>
              <a:spcAft>
                <a:spcPts val="0"/>
              </a:spcAft>
              <a:buClr>
                <a:srgbClr val="C4262E"/>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can enroll on your computer or mobile device</a:t>
            </a:r>
          </a:p>
          <a:p>
            <a:pPr marL="225425" marR="0" lvl="1" indent="-225425" algn="l" defTabSz="914400" rtl="0" eaLnBrk="0" fontAlgn="base" latinLnBrk="0" hangingPunct="0">
              <a:lnSpc>
                <a:spcPct val="100000"/>
              </a:lnSpc>
              <a:spcBef>
                <a:spcPts val="600"/>
              </a:spcBef>
              <a:spcAft>
                <a:spcPts val="0"/>
              </a:spcAft>
              <a:buClr>
                <a:srgbClr val="C4262E"/>
              </a:buClr>
              <a:buSzTx/>
              <a:buFont typeface="Arial" panose="020B0604020202020204" pitchFamily="34" charset="0"/>
              <a:buChar char="•"/>
              <a:tabLst/>
              <a:defRPr/>
            </a:pP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Dependent verification documents are due by your enrollment deadline</a:t>
            </a:r>
          </a:p>
          <a:p>
            <a:pPr marL="457200" marR="0" lvl="1" indent="0" algn="l" defTabSz="914400" rtl="0" eaLnBrk="0" fontAlgn="base" latinLnBrk="0" hangingPunct="0">
              <a:lnSpc>
                <a:spcPct val="100000"/>
              </a:lnSpc>
              <a:spcBef>
                <a:spcPts val="0"/>
              </a:spcBef>
              <a:spcAft>
                <a:spcPts val="600"/>
              </a:spcAft>
              <a:buClr>
                <a:srgbClr val="C4262E"/>
              </a:buClr>
              <a:buSzTx/>
              <a:buFont typeface="Calibri" panose="020F0502020204030204" pitchFamily="34" charset="0"/>
              <a:buNone/>
              <a:tabLst/>
              <a:defRPr/>
            </a:pPr>
            <a:endPar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ts val="0"/>
              </a:spcBef>
              <a:spcAft>
                <a:spcPts val="600"/>
              </a:spcAft>
              <a:buClr>
                <a:srgbClr val="C4262E"/>
              </a:buClr>
              <a:buSzTx/>
              <a:buFont typeface="Arial" panose="020B0604020202020204" pitchFamily="34" charset="0"/>
              <a:buNone/>
              <a:tabLst/>
              <a:defRPr/>
            </a:pP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Videos</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can help you! </a:t>
            </a:r>
          </a:p>
          <a:p>
            <a:pPr marL="225425" marR="0" lvl="1" indent="-225425" algn="l" defTabSz="914400" rtl="0" eaLnBrk="0" fontAlgn="base" latinLnBrk="0" hangingPunct="0">
              <a:lnSpc>
                <a:spcPct val="100000"/>
              </a:lnSpc>
              <a:spcBef>
                <a:spcPts val="0"/>
              </a:spcBef>
              <a:spcAft>
                <a:spcPts val="600"/>
              </a:spcAft>
              <a:buClr>
                <a:srgbClr val="C4262E"/>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Go to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tn.gov/PartnersForHealth</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click the Videos link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at the top of the home page </a:t>
            </a:r>
          </a:p>
          <a:p>
            <a:pPr marL="17463" marR="0" lvl="0" indent="0" algn="l" defTabSz="914400" rtl="0" eaLnBrk="0" fontAlgn="base" latinLnBrk="0" hangingPunct="0">
              <a:lnSpc>
                <a:spcPct val="90000"/>
              </a:lnSpc>
              <a:spcBef>
                <a:spcPct val="0"/>
              </a:spcBef>
              <a:spcAft>
                <a:spcPct val="0"/>
              </a:spcAft>
              <a:buClr>
                <a:srgbClr val="C4262E"/>
              </a:buClr>
              <a:buSzPct val="110000"/>
              <a:buFont typeface="Arial" panose="020B0604020202020204" pitchFamily="34" charset="0"/>
              <a:buNone/>
              <a:tabLst/>
              <a:defRPr/>
            </a:pPr>
            <a:endParaRPr kumimoji="0" lang="en-US" b="1" i="0" u="none" strike="noStrike" kern="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Share your email </a:t>
            </a:r>
            <a:endPar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Please log in to Edison and make sure your email address is correct. It’s easy! </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Just go to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Self Service &gt; My System Profile &gt; Change or set up email address</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BA uses email addresses in Edison to send you important insurance information. </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can opt-out at any time</a:t>
            </a: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endParaRPr lang="en-US" dirty="0"/>
          </a:p>
        </p:txBody>
      </p:sp>
      <p:sp>
        <p:nvSpPr>
          <p:cNvPr id="4" name="Date Placeholder 3">
            <a:extLst>
              <a:ext uri="{FF2B5EF4-FFF2-40B4-BE49-F238E27FC236}">
                <a16:creationId xmlns:a16="http://schemas.microsoft.com/office/drawing/2014/main" id="{DF913409-F4B1-44BF-9D93-FB4562670FB4}"/>
              </a:ext>
            </a:extLst>
          </p:cNvPr>
          <p:cNvSpPr>
            <a:spLocks noGrp="1"/>
          </p:cNvSpPr>
          <p:nvPr>
            <p:ph type="dt" idx="1"/>
          </p:nvPr>
        </p:nvSpPr>
        <p:spPr/>
        <p:txBody>
          <a:bodyPr/>
          <a:lstStyle/>
          <a:p>
            <a:fld id="{CB5FDAB9-D5EC-41AE-A2EA-4B5DFCB7ADF0}" type="datetime1">
              <a:rPr lang="en-US" smtClean="0"/>
              <a:t>11/19/2021</a:t>
            </a:fld>
            <a:endParaRPr lang="en-US" dirty="0"/>
          </a:p>
        </p:txBody>
      </p:sp>
      <p:sp>
        <p:nvSpPr>
          <p:cNvPr id="5" name="Slide Number Placeholder 4">
            <a:extLst>
              <a:ext uri="{FF2B5EF4-FFF2-40B4-BE49-F238E27FC236}">
                <a16:creationId xmlns:a16="http://schemas.microsoft.com/office/drawing/2014/main" id="{A9246CB6-DB55-4E5F-91AA-C15EF2C7B55E}"/>
              </a:ext>
            </a:extLst>
          </p:cNvPr>
          <p:cNvSpPr>
            <a:spLocks noGrp="1"/>
          </p:cNvSpPr>
          <p:nvPr>
            <p:ph type="sldNum" sz="quarter" idx="5"/>
          </p:nvPr>
        </p:nvSpPr>
        <p:spPr/>
        <p:txBody>
          <a:bodyPr/>
          <a:lstStyle/>
          <a:p>
            <a:fld id="{DE8B79F1-B7B6-4FD2-9263-BB9B47A67CD8}" type="slidenum">
              <a:rPr lang="en-US" smtClean="0"/>
              <a:t>39</a:t>
            </a:fld>
            <a:endParaRPr lang="en-US" dirty="0"/>
          </a:p>
        </p:txBody>
      </p:sp>
    </p:spTree>
    <p:extLst>
      <p:ext uri="{BB962C8B-B14F-4D97-AF65-F5344CB8AC3E}">
        <p14:creationId xmlns:p14="http://schemas.microsoft.com/office/powerpoint/2010/main" val="3112727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533400" y="4560892"/>
            <a:ext cx="6324600"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Benefits Administration, within the Department of Finance &amp; Administration, manages the State Group Insurance Program.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Partners for Health </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is the official logo and website name for Benefits Administration.</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The Local Government Plan is offered to eligible agencies that choose to participate and their eligible employees.</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The plan is self-insured. All claims are paid through the combined premiums of our members and any contributions that employers make toward monthly premiums. </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The State Insurance Committee is authorized to determine the premiums, benefits package, funding method, administrative procedures, eligibility provisions and rules relating to the Local Government Plan. </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222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0" marR="0" lvl="0" indent="0" algn="l" defTabSz="914400" rtl="0" eaLnBrk="1" fontAlgn="base" latinLnBrk="0" hangingPunct="1">
              <a:lnSpc>
                <a:spcPct val="100000"/>
              </a:lnSpc>
              <a:spcBef>
                <a:spcPct val="65000"/>
              </a:spcBef>
              <a:spcAft>
                <a:spcPct val="0"/>
              </a:spcAft>
              <a:buClr>
                <a:srgbClr val="C4262E"/>
              </a:buClr>
              <a:buSzPct val="110000"/>
              <a:buFontTx/>
              <a:buNone/>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There is no state premium support for local government employees. Agencies may pay all, a portion or none of an employee’s insurance coverage. </a:t>
            </a:r>
            <a:endParaRPr kumimoji="0" lang="en-US" altLang="en-US" sz="1200"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09550" marR="0" lvl="0" indent="-209550" algn="l" defTabSz="914400" rtl="0" eaLnBrk="1" fontAlgn="base" latinLnBrk="0" hangingPunct="1">
              <a:lnSpc>
                <a:spcPct val="100000"/>
              </a:lnSpc>
              <a:spcBef>
                <a:spcPct val="65000"/>
              </a:spcBef>
              <a:spcAft>
                <a:spcPct val="0"/>
              </a:spcAft>
              <a:buClr>
                <a:srgbClr val="C4262E"/>
              </a:buClr>
              <a:buSzPct val="110000"/>
              <a:buFontTx/>
              <a:buChar char="•"/>
              <a:tabLst/>
              <a:defRPr/>
            </a:pPr>
            <a:r>
              <a:rPr kumimoji="0" lang="en-US" altLang="en-US" sz="1200"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Your ABC will tell you when your premiums will be deducted from your paycheck.</a:t>
            </a:r>
          </a:p>
          <a:p>
            <a:pPr marL="209550" marR="0" lvl="0" indent="-209550" algn="l" defTabSz="914400" rtl="0" eaLnBrk="1" fontAlgn="base" latinLnBrk="0" hangingPunct="1">
              <a:lnSpc>
                <a:spcPct val="100000"/>
              </a:lnSpc>
              <a:spcBef>
                <a:spcPct val="65000"/>
              </a:spcBef>
              <a:spcAft>
                <a:spcPct val="0"/>
              </a:spcAft>
              <a:buClr>
                <a:srgbClr val="C4262E"/>
              </a:buClr>
              <a:buSzPct val="110000"/>
              <a:buFontTx/>
              <a:buChar char="•"/>
              <a:tabLst/>
              <a:defRPr/>
            </a:pPr>
            <a:r>
              <a:rPr kumimoji="0" lang="en-US" altLang="en-US" sz="1200"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Make your benefit selections as soon as possible.</a:t>
            </a:r>
          </a:p>
          <a:p>
            <a:pPr marL="395288" marR="0" lvl="1" indent="-184150" algn="l" defTabSz="914400" rtl="0" eaLnBrk="1" fontAlgn="base" latinLnBrk="0" hangingPunct="1">
              <a:lnSpc>
                <a:spcPct val="100000"/>
              </a:lnSpc>
              <a:spcBef>
                <a:spcPct val="30000"/>
              </a:spcBef>
              <a:spcAft>
                <a:spcPct val="0"/>
              </a:spcAft>
              <a:buClr>
                <a:srgbClr val="C4262E"/>
              </a:buClr>
              <a:buSzPct val="110000"/>
              <a:buFontTx/>
              <a:buChar char="•"/>
              <a:tabLst/>
              <a:defRPr/>
            </a:pPr>
            <a:r>
              <a:rPr kumimoji="0" lang="en-US" altLang="en-US" sz="1200"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you do not enter your benefit selections early, in some instances you could end up with a double deduction from your paycheck.</a:t>
            </a:r>
          </a:p>
          <a:p>
            <a:pPr marL="17463" indent="0" eaLnBrk="0" fontAlgn="base" hangingPunct="0">
              <a:lnSpc>
                <a:spcPct val="90000"/>
              </a:lnSpc>
              <a:spcBef>
                <a:spcPct val="0"/>
              </a:spcBef>
              <a:spcAft>
                <a:spcPct val="0"/>
              </a:spcAft>
              <a:buClr>
                <a:srgbClr val="C4262E"/>
              </a:buClr>
              <a:buSzPct val="110000"/>
              <a:buNone/>
              <a:defRPr/>
            </a:pPr>
            <a:endParaRPr lang="en-US" dirty="0"/>
          </a:p>
        </p:txBody>
      </p:sp>
      <p:sp>
        <p:nvSpPr>
          <p:cNvPr id="4" name="Date Placeholder 3">
            <a:extLst>
              <a:ext uri="{FF2B5EF4-FFF2-40B4-BE49-F238E27FC236}">
                <a16:creationId xmlns:a16="http://schemas.microsoft.com/office/drawing/2014/main" id="{1DE124CC-7456-4381-B38D-9A74319154F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9BA18C-E511-4E11-9DBA-7C95C66C647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EACC610C-B707-45DA-BE4A-79F63F9D3D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165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419600"/>
            <a:ext cx="6553200" cy="4568119"/>
          </a:xfrm>
        </p:spPr>
        <p:txBody>
          <a:bodyPr/>
          <a:lstStyle/>
          <a:p>
            <a:pPr marL="0" marR="0" lvl="0" indent="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None/>
              <a:tabLst/>
              <a:defRPr/>
            </a:pPr>
            <a:r>
              <a:rPr kumimoji="0" lang="en-US" b="1" i="0" u="sng"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ID cards</a:t>
            </a:r>
          </a:p>
          <a:p>
            <a:pPr marL="0" marR="0" lvl="0" indent="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None/>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Insurance cards are mailed within three to four weeks after your application is processed. </a:t>
            </a:r>
            <a:endPar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1775" marR="0" lvl="1" indent="-231775" algn="l" defTabSz="914400" rtl="0" eaLnBrk="0" fontAlgn="base" latinLnBrk="0" hangingPunct="0">
              <a:lnSpc>
                <a:spcPct val="100000"/>
              </a:lnSpc>
              <a:spcBef>
                <a:spcPts val="600"/>
              </a:spcBef>
              <a:spcAft>
                <a:spcPts val="0"/>
              </a:spcAft>
              <a:buClr>
                <a:srgbClr val="C00000"/>
              </a:buClr>
              <a:buSzTx/>
              <a:buFont typeface="Calibri" panose="020F0502020204030204" pitchFamily="34" charset="0"/>
              <a:buChar char="▫"/>
              <a:tabLst/>
              <a:defRPr/>
            </a:pP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BlueCross BlueShield: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You’ll get up to two ID cards. The member’s name will be printed on all cards, but these cards may be used by any covered dependent.</a:t>
            </a:r>
          </a:p>
          <a:p>
            <a:pPr marL="231775" marR="0" lvl="1" indent="-231775" algn="l" defTabSz="914400" rtl="0" eaLnBrk="0" fontAlgn="base" latinLnBrk="0" hangingPunct="0">
              <a:lnSpc>
                <a:spcPct val="100000"/>
              </a:lnSpc>
              <a:spcBef>
                <a:spcPts val="600"/>
              </a:spcBef>
              <a:spcAft>
                <a:spcPts val="0"/>
              </a:spcAft>
              <a:buClr>
                <a:srgbClr val="C00000"/>
              </a:buClr>
              <a:buSzTx/>
              <a:buFont typeface="Calibri" panose="020F0502020204030204" pitchFamily="34" charset="0"/>
              <a:buChar char="▫"/>
              <a:tabLst/>
              <a:defRPr/>
            </a:pP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Cigna (medical):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You’ll get separate ID cards for each insured family member with the participant’s name printed on each. Cigna will send up to four ID cards in each envelope and additional ID cards in a separate envelope. </a:t>
            </a:r>
          </a:p>
          <a:p>
            <a:pPr marL="231775" marR="0" lvl="0" indent="-231775"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You’ll </a:t>
            </a:r>
            <a:r>
              <a:rPr lang="en-US" kern="0" dirty="0">
                <a:solidFill>
                  <a:srgbClr val="1B365D"/>
                </a:solidFill>
                <a:latin typeface="Open Sans" panose="020B0606030504020204" pitchFamily="34" charset="0"/>
                <a:ea typeface="Open Sans" panose="020B0606030504020204" pitchFamily="34" charset="0"/>
                <a:cs typeface="Open Sans" panose="020B0606030504020204" pitchFamily="34" charset="0"/>
              </a:rPr>
              <a:t>get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separate </a:t>
            </a: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CVS Caremark pharmacy ID cards</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If you are enrolled in family coverage, your ID cards may be sent in separate envelopes.</a:t>
            </a:r>
          </a:p>
          <a:p>
            <a:pPr marL="231775" marR="0" lvl="0" indent="-231775"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Optum will mail </a:t>
            </a: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ID cards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for </a:t>
            </a: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behavioral health/substance use</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31775" marR="0" lvl="0" indent="-231775"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enrolled in </a:t>
            </a: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dental or vision coverage</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you’ll typically receive your ID cards within three weeks. For vision coverage, you will receive an ID card, but you don’t need one to access services. </a:t>
            </a:r>
          </a:p>
          <a:p>
            <a:pPr marL="231775" marR="0" lvl="0" indent="-231775"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can call the insurance carrier to ask for extra cards or print a temporary card from the carrier’s website or by using the carrier’s mobile app. Contact information is on the Customer Service webpage.</a:t>
            </a:r>
            <a:endPar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None/>
              <a:tabLst/>
              <a:defRPr/>
            </a:pPr>
            <a:r>
              <a:rPr kumimoji="0" lang="en-US" b="1" i="0" u="sng"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Debit cards</a:t>
            </a:r>
          </a:p>
          <a:p>
            <a:pPr marL="342900" marR="0" lvl="0" indent="-34290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CDHP/HSA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will receive a debit card from Optum Financial to use for qualified purchases. </a:t>
            </a:r>
          </a:p>
          <a:p>
            <a:pPr marL="0" indent="0" eaLnBrk="0" fontAlgn="base" hangingPunct="0">
              <a:spcBef>
                <a:spcPts val="600"/>
              </a:spcBef>
              <a:buClr>
                <a:srgbClr val="C00000"/>
              </a:buClr>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DE45803B-81E1-45C6-A475-F6A9CEA5F584}"/>
              </a:ext>
            </a:extLst>
          </p:cNvPr>
          <p:cNvSpPr>
            <a:spLocks noGrp="1"/>
          </p:cNvSpPr>
          <p:nvPr>
            <p:ph type="dt" idx="1"/>
          </p:nvPr>
        </p:nvSpPr>
        <p:spPr/>
        <p:txBody>
          <a:bodyPr/>
          <a:lstStyle/>
          <a:p>
            <a:fld id="{7A0538AD-608E-48F6-AA12-102532C6B28A}" type="datetime1">
              <a:rPr lang="en-US" smtClean="0"/>
              <a:t>11/19/2021</a:t>
            </a:fld>
            <a:endParaRPr lang="en-US" dirty="0"/>
          </a:p>
        </p:txBody>
      </p:sp>
      <p:sp>
        <p:nvSpPr>
          <p:cNvPr id="5" name="Slide Number Placeholder 4">
            <a:extLst>
              <a:ext uri="{FF2B5EF4-FFF2-40B4-BE49-F238E27FC236}">
                <a16:creationId xmlns:a16="http://schemas.microsoft.com/office/drawing/2014/main" id="{F6FABC6D-5836-4A10-BD13-343E2E9F01B6}"/>
              </a:ext>
            </a:extLst>
          </p:cNvPr>
          <p:cNvSpPr>
            <a:spLocks noGrp="1"/>
          </p:cNvSpPr>
          <p:nvPr>
            <p:ph type="sldNum" sz="quarter" idx="5"/>
          </p:nvPr>
        </p:nvSpPr>
        <p:spPr/>
        <p:txBody>
          <a:bodyPr/>
          <a:lstStyle/>
          <a:p>
            <a:fld id="{DE8B79F1-B7B6-4FD2-9263-BB9B47A67CD8}" type="slidenum">
              <a:rPr lang="en-US" smtClean="0"/>
              <a:t>41</a:t>
            </a:fld>
            <a:endParaRPr lang="en-US" dirty="0"/>
          </a:p>
        </p:txBody>
      </p:sp>
    </p:spTree>
    <p:extLst>
      <p:ext uri="{BB962C8B-B14F-4D97-AF65-F5344CB8AC3E}">
        <p14:creationId xmlns:p14="http://schemas.microsoft.com/office/powerpoint/2010/main" val="3809681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17463" indent="0" eaLnBrk="0" fontAlgn="base" hangingPunct="0">
              <a:lnSpc>
                <a:spcPct val="90000"/>
              </a:lnSpc>
              <a:spcBef>
                <a:spcPct val="0"/>
              </a:spcBef>
              <a:spcAft>
                <a:spcPct val="0"/>
              </a:spcAft>
              <a:buClr>
                <a:srgbClr val="C4262E"/>
              </a:buClr>
              <a:buSzPct val="110000"/>
              <a:buNone/>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Our members’ personal health information is strictly confidential. Your health privacy rights are protected through a federal law called Health Insurance Portability Accountability Act or HIPAA. It requires your personal health information not be shared without your consent so Benefits Administration can only discuss benefit information with the employee who is enrolling in coverage, also known as the head of contract.</a:t>
            </a:r>
          </a:p>
          <a:p>
            <a:pPr marL="17463" indent="0" eaLnBrk="0" fontAlgn="base" hangingPunct="0">
              <a:lnSpc>
                <a:spcPct val="90000"/>
              </a:lnSpc>
              <a:spcBef>
                <a:spcPct val="0"/>
              </a:spcBef>
              <a:spcAft>
                <a:spcPct val="0"/>
              </a:spcAft>
              <a:buClr>
                <a:srgbClr val="C4262E"/>
              </a:buClr>
              <a:buSzPct val="110000"/>
              <a:buNone/>
              <a:defRPr/>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17463" indent="0" eaLnBrk="0" fontAlgn="base" hangingPunct="0">
              <a:lnSpc>
                <a:spcPct val="90000"/>
              </a:lnSpc>
              <a:spcBef>
                <a:spcPct val="0"/>
              </a:spcBef>
              <a:spcAft>
                <a:spcPct val="0"/>
              </a:spcAft>
              <a:buClr>
                <a:srgbClr val="C4262E"/>
              </a:buClr>
              <a:buSzPct val="110000"/>
              <a:buNone/>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would like to grant BA permission to speak to someone other than you about your benefits, please complete and submit an Authorization for Release of Protected Health Information form to Benefits Administration. This will allow your spouse or another individual of your choosing to receive your health information on your behalf. This form is available in the Forms section of our website under Miscellaneous or from your ABC. </a:t>
            </a:r>
          </a:p>
          <a:p>
            <a:pPr marL="17463" indent="0" eaLnBrk="0" fontAlgn="base" hangingPunct="0">
              <a:lnSpc>
                <a:spcPct val="90000"/>
              </a:lnSpc>
              <a:spcBef>
                <a:spcPct val="0"/>
              </a:spcBef>
              <a:spcAft>
                <a:spcPct val="0"/>
              </a:spcAft>
              <a:buClr>
                <a:srgbClr val="C4262E"/>
              </a:buClr>
              <a:buSzPct val="110000"/>
              <a:buNone/>
              <a:defRPr/>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17463" indent="0" eaLnBrk="0" fontAlgn="base" hangingPunct="0">
              <a:lnSpc>
                <a:spcPct val="90000"/>
              </a:lnSpc>
              <a:spcBef>
                <a:spcPct val="0"/>
              </a:spcBef>
              <a:spcAft>
                <a:spcPct val="0"/>
              </a:spcAft>
              <a:buClr>
                <a:srgbClr val="C4262E"/>
              </a:buClr>
              <a:buSzPct val="110000"/>
              <a:buNone/>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Please note that your personal health information may be used or disclosed by and within each plan as well as the State Group Insurance Program third-party “business associates” or contractors as needed for your treatment, payment of benefits or other health care plan operations.</a:t>
            </a:r>
          </a:p>
          <a:p>
            <a:pPr marL="17463" indent="0" eaLnBrk="0" fontAlgn="base" hangingPunct="0">
              <a:lnSpc>
                <a:spcPct val="90000"/>
              </a:lnSpc>
              <a:spcBef>
                <a:spcPct val="0"/>
              </a:spcBef>
              <a:spcAft>
                <a:spcPct val="0"/>
              </a:spcAft>
              <a:buClr>
                <a:srgbClr val="C4262E"/>
              </a:buClr>
              <a:buSzPct val="110000"/>
              <a:buNone/>
              <a:defRPr/>
            </a:pPr>
            <a:endParaRPr lang="en-US" dirty="0"/>
          </a:p>
        </p:txBody>
      </p:sp>
      <p:sp>
        <p:nvSpPr>
          <p:cNvPr id="4" name="Date Placeholder 3">
            <a:extLst>
              <a:ext uri="{FF2B5EF4-FFF2-40B4-BE49-F238E27FC236}">
                <a16:creationId xmlns:a16="http://schemas.microsoft.com/office/drawing/2014/main" id="{1DE124CC-7456-4381-B38D-9A74319154F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9BA18C-E511-4E11-9DBA-7C95C66C647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EACC610C-B707-45DA-BE4A-79F63F9D3D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18888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2471"/>
            <a:ext cx="6400800" cy="4095928"/>
          </a:xfrm>
        </p:spPr>
        <p:txBody>
          <a:bodyPr/>
          <a:lstStyle/>
          <a:p>
            <a:pPr eaLnBrk="0" fontAlgn="base" hangingPunct="0">
              <a:spcBef>
                <a:spcPts val="627"/>
              </a:spcBef>
              <a:spcAft>
                <a:spcPts val="627"/>
              </a:spcAft>
              <a:buClr>
                <a:srgbClr val="A0CFEB"/>
              </a:buCl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need more help:</a:t>
            </a:r>
          </a:p>
          <a:p>
            <a:pPr marL="342900" lvl="0" indent="-342900" eaLnBrk="0" fontAlgn="base" hangingPunct="0">
              <a:spcBef>
                <a:spcPts val="600"/>
              </a:spcBef>
              <a:buClr>
                <a:srgbClr val="C00000"/>
              </a:buClr>
              <a:buFont typeface="Arial" panose="020B0604020202020204" pitchFamily="34" charset="0"/>
              <a:buChar cha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Call Benefits Administration</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800.253.9981 or 615.741.3590, Mon.- Fri., 8 a.m. to 4:30 p.m. CT.  </a:t>
            </a:r>
            <a:endParaRPr lang="en-US" dirty="0">
              <a:solidFill>
                <a:schemeClr val="tx2"/>
              </a:solidFill>
              <a:latin typeface="Open Sans"/>
              <a:cs typeface="Open Sans"/>
            </a:endParaRPr>
          </a:p>
          <a:p>
            <a:pPr marL="633413" lvl="1" indent="-238125">
              <a:spcBef>
                <a:spcPct val="20000"/>
              </a:spcBef>
              <a:buClr>
                <a:srgbClr val="E71B1B"/>
              </a:buClr>
              <a:buFont typeface="Calibri" panose="020F0502020204030204" pitchFamily="34" charset="0"/>
              <a:buChar char="▫"/>
            </a:pPr>
            <a:r>
              <a:rPr lang="en-US" dirty="0">
                <a:solidFill>
                  <a:schemeClr val="tx2"/>
                </a:solidFill>
                <a:latin typeface="Open Sans"/>
                <a:cs typeface="Open Sans"/>
              </a:rPr>
              <a:t>Find a </a:t>
            </a:r>
            <a:r>
              <a:rPr lang="en-US" b="1" dirty="0">
                <a:solidFill>
                  <a:srgbClr val="002060"/>
                </a:solidFill>
                <a:latin typeface="Open Sans"/>
                <a:cs typeface="Open Sans"/>
              </a:rPr>
              <a:t>blue questions button </a:t>
            </a:r>
            <a:r>
              <a:rPr lang="en-US" dirty="0">
                <a:solidFill>
                  <a:schemeClr val="tx2"/>
                </a:solidFill>
                <a:latin typeface="Open Sans"/>
                <a:cs typeface="Open Sans"/>
              </a:rPr>
              <a:t>to our help desk: </a:t>
            </a:r>
            <a:r>
              <a:rPr lang="en-US" b="1" dirty="0">
                <a:solidFill>
                  <a:srgbClr val="002060"/>
                </a:solidFill>
                <a:latin typeface="Open Sans"/>
                <a:cs typeface="Open Sans"/>
              </a:rPr>
              <a:t>https://benefitssupport.tn.gov/hc/en-us </a:t>
            </a:r>
          </a:p>
          <a:p>
            <a:pPr marL="627063" lvl="1" indent="-231775">
              <a:spcBef>
                <a:spcPct val="20000"/>
              </a:spcBef>
              <a:buClr>
                <a:srgbClr val="E71B1B"/>
              </a:buClr>
              <a:buFont typeface="Calibri" panose="020F0502020204030204" pitchFamily="34" charset="0"/>
              <a:buChar char="▫"/>
            </a:pPr>
            <a:r>
              <a:rPr lang="en-US" dirty="0">
                <a:solidFill>
                  <a:schemeClr val="tx2"/>
                </a:solidFill>
                <a:latin typeface="Open Sans"/>
                <a:cs typeface="Open Sans"/>
              </a:rPr>
              <a:t>Find a </a:t>
            </a:r>
            <a:r>
              <a:rPr lang="en-US" b="1" dirty="0">
                <a:solidFill>
                  <a:srgbClr val="00B050"/>
                </a:solidFill>
                <a:latin typeface="Open Sans"/>
                <a:cs typeface="Open Sans"/>
              </a:rPr>
              <a:t>green help button</a:t>
            </a:r>
            <a:r>
              <a:rPr lang="en-US" b="1" dirty="0">
                <a:latin typeface="Open Sans"/>
                <a:cs typeface="Open Sans"/>
              </a:rPr>
              <a:t> </a:t>
            </a:r>
            <a:r>
              <a:rPr lang="en-US" dirty="0">
                <a:solidFill>
                  <a:schemeClr val="tx2"/>
                </a:solidFill>
                <a:latin typeface="Open Sans"/>
                <a:cs typeface="Open Sans"/>
              </a:rPr>
              <a:t>to CHAT with a customer service representative during business hours</a:t>
            </a:r>
            <a:endPar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eaLnBrk="0" fontAlgn="base" hangingPunct="0">
              <a:lnSpc>
                <a:spcPct val="90000"/>
              </a:lnSpc>
              <a:spcBef>
                <a:spcPts val="600"/>
              </a:spcBef>
              <a:buClr>
                <a:srgbClr val="C00000"/>
              </a:buClr>
              <a:buFont typeface="Arial" panose="020B0604020202020204" pitchFamily="34" charset="0"/>
              <a:buChar cha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Each insurance company (vendor) customer service center/website URL information is found at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under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Customer Service.</a:t>
            </a:r>
          </a:p>
          <a:p>
            <a:pPr marL="342900" lvl="0" indent="-342900" eaLnBrk="0" fontAlgn="base" hangingPunct="0">
              <a:lnSpc>
                <a:spcPct val="90000"/>
              </a:lnSpc>
              <a:spcBef>
                <a:spcPts val="600"/>
              </a:spcBef>
              <a:buClr>
                <a:srgbClr val="C00000"/>
              </a:buClr>
              <a:buFont typeface="Arial" panose="020B0604020202020204" pitchFamily="34" charset="0"/>
              <a:buChar cha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Your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agency benefits coordinator -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this person is usually in the human resources/HR office.</a:t>
            </a:r>
          </a:p>
          <a:p>
            <a:pPr marL="342900" lvl="0" indent="-342900" eaLnBrk="0" fontAlgn="base" hangingPunct="0">
              <a:lnSpc>
                <a:spcPct val="90000"/>
              </a:lnSpc>
              <a:spcBef>
                <a:spcPts val="600"/>
              </a:spcBef>
              <a:buClr>
                <a:srgbClr val="C00000"/>
              </a:buClr>
              <a:buFont typeface="Arial" panose="020B0604020202020204" pitchFamily="34" charset="0"/>
              <a:buChar cha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Find definitions, insurance terms and frequently asked questions at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p>
          <a:p>
            <a:pPr marL="342900" lvl="0" indent="-342900" eaLnBrk="0" fontAlgn="base" hangingPunct="0">
              <a:lnSpc>
                <a:spcPct val="90000"/>
              </a:lnSpc>
              <a:spcBef>
                <a:spcPts val="600"/>
              </a:spcBef>
              <a:buClr>
                <a:srgbClr val="C00000"/>
              </a:buClr>
              <a:buFont typeface="Arial" panose="020B0604020202020204" pitchFamily="34" charset="0"/>
              <a:buChar cha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Find publications and forms, brochures, member handbooks and plan documents at</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tn.gov/PartnersForHealth. </a:t>
            </a:r>
          </a:p>
          <a:p>
            <a:pPr marL="342900" lvl="0" indent="-342900" eaLnBrk="0" fontAlgn="base" hangingPunct="0">
              <a:lnSpc>
                <a:spcPct val="90000"/>
              </a:lnSpc>
              <a:spcBef>
                <a:spcPts val="600"/>
              </a:spcBef>
              <a:buClr>
                <a:srgbClr val="C00000"/>
              </a:buClr>
              <a:buFont typeface="Arial" panose="020B0604020202020204" pitchFamily="34" charset="0"/>
              <a:buChar char="•"/>
            </a:pPr>
            <a:r>
              <a:rPr lang="en-US" b="0" dirty="0">
                <a:solidFill>
                  <a:schemeClr val="tx2"/>
                </a:solidFill>
                <a:latin typeface="Open Sans" panose="020B0606030504020204" pitchFamily="34" charset="0"/>
                <a:ea typeface="Open Sans" panose="020B0606030504020204" pitchFamily="34" charset="0"/>
                <a:cs typeface="Open Sans" panose="020B0606030504020204" pitchFamily="34" charset="0"/>
              </a:rPr>
              <a:t>Find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Questions &amp; Answers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for what is covered and not covered, including information about hospital-based providers in the carriers’ member handbooks. </a:t>
            </a:r>
          </a:p>
          <a:p>
            <a:endParaRPr lang="en-US" dirty="0"/>
          </a:p>
        </p:txBody>
      </p:sp>
      <p:sp>
        <p:nvSpPr>
          <p:cNvPr id="4" name="Date Placeholder 3">
            <a:extLst>
              <a:ext uri="{FF2B5EF4-FFF2-40B4-BE49-F238E27FC236}">
                <a16:creationId xmlns:a16="http://schemas.microsoft.com/office/drawing/2014/main" id="{719CE276-6D36-4850-A043-DD3D54AC3DC7}"/>
              </a:ext>
            </a:extLst>
          </p:cNvPr>
          <p:cNvSpPr>
            <a:spLocks noGrp="1"/>
          </p:cNvSpPr>
          <p:nvPr>
            <p:ph type="dt" idx="1"/>
          </p:nvPr>
        </p:nvSpPr>
        <p:spPr/>
        <p:txBody>
          <a:bodyPr/>
          <a:lstStyle/>
          <a:p>
            <a:fld id="{23E567A1-A6C3-46C6-8D9E-CA1FF08F4DBA}" type="datetime1">
              <a:rPr lang="en-US" smtClean="0"/>
              <a:t>11/19/2021</a:t>
            </a:fld>
            <a:endParaRPr lang="en-US" dirty="0"/>
          </a:p>
        </p:txBody>
      </p:sp>
      <p:sp>
        <p:nvSpPr>
          <p:cNvPr id="5" name="Slide Number Placeholder 4">
            <a:extLst>
              <a:ext uri="{FF2B5EF4-FFF2-40B4-BE49-F238E27FC236}">
                <a16:creationId xmlns:a16="http://schemas.microsoft.com/office/drawing/2014/main" id="{9BFC219B-D9BF-4859-89C1-5B39CDD980A2}"/>
              </a:ext>
            </a:extLst>
          </p:cNvPr>
          <p:cNvSpPr>
            <a:spLocks noGrp="1"/>
          </p:cNvSpPr>
          <p:nvPr>
            <p:ph type="sldNum" sz="quarter" idx="5"/>
          </p:nvPr>
        </p:nvSpPr>
        <p:spPr/>
        <p:txBody>
          <a:bodyPr/>
          <a:lstStyle/>
          <a:p>
            <a:fld id="{DE8B79F1-B7B6-4FD2-9263-BB9B47A67CD8}" type="slidenum">
              <a:rPr lang="en-US" smtClean="0"/>
              <a:t>43</a:t>
            </a:fld>
            <a:endParaRPr lang="en-US" dirty="0"/>
          </a:p>
        </p:txBody>
      </p:sp>
    </p:spTree>
    <p:extLst>
      <p:ext uri="{BB962C8B-B14F-4D97-AF65-F5344CB8AC3E}">
        <p14:creationId xmlns:p14="http://schemas.microsoft.com/office/powerpoint/2010/main" val="2871150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This concludes the presentation. If you have questions, you can email us at </a:t>
            </a:r>
            <a:r>
              <a:rPr lang="en-US" dirty="0">
                <a:latin typeface="Open Sans" panose="020B0606030504020204" pitchFamily="34" charset="0"/>
                <a:ea typeface="Open Sans" panose="020B0606030504020204" pitchFamily="34" charset="0"/>
                <a:cs typeface="Open Sans" panose="020B0606030504020204" pitchFamily="34" charset="0"/>
                <a:hlinkClick r:id="rId3"/>
              </a:rPr>
              <a:t>benefits.info@tn.gov</a:t>
            </a:r>
            <a:r>
              <a:rPr lang="en-US" dirty="0">
                <a:latin typeface="Open Sans" panose="020B0606030504020204" pitchFamily="34" charset="0"/>
                <a:ea typeface="Open Sans" panose="020B0606030504020204" pitchFamily="34" charset="0"/>
                <a:cs typeface="Open Sans" panose="020B0606030504020204" pitchFamily="34" charset="0"/>
              </a:rPr>
              <a:t> </a:t>
            </a:r>
          </a:p>
        </p:txBody>
      </p:sp>
      <p:sp>
        <p:nvSpPr>
          <p:cNvPr id="4" name="Date Placeholder 3">
            <a:extLst>
              <a:ext uri="{FF2B5EF4-FFF2-40B4-BE49-F238E27FC236}">
                <a16:creationId xmlns:a16="http://schemas.microsoft.com/office/drawing/2014/main" id="{840B07E7-16EA-4B54-BE20-EBFAA4B1F758}"/>
              </a:ext>
            </a:extLst>
          </p:cNvPr>
          <p:cNvSpPr>
            <a:spLocks noGrp="1"/>
          </p:cNvSpPr>
          <p:nvPr>
            <p:ph type="dt" idx="1"/>
          </p:nvPr>
        </p:nvSpPr>
        <p:spPr/>
        <p:txBody>
          <a:bodyPr/>
          <a:lstStyle/>
          <a:p>
            <a:fld id="{B52754B5-5179-4FC1-9F71-D277B6A44850}" type="datetime1">
              <a:rPr lang="en-US" smtClean="0"/>
              <a:t>11/19/2021</a:t>
            </a:fld>
            <a:endParaRPr lang="en-US" dirty="0"/>
          </a:p>
        </p:txBody>
      </p:sp>
      <p:sp>
        <p:nvSpPr>
          <p:cNvPr id="5" name="Slide Number Placeholder 4">
            <a:extLst>
              <a:ext uri="{FF2B5EF4-FFF2-40B4-BE49-F238E27FC236}">
                <a16:creationId xmlns:a16="http://schemas.microsoft.com/office/drawing/2014/main" id="{8A855BD6-108D-4BF1-94D2-E789A82BA1C0}"/>
              </a:ext>
            </a:extLst>
          </p:cNvPr>
          <p:cNvSpPr>
            <a:spLocks noGrp="1"/>
          </p:cNvSpPr>
          <p:nvPr>
            <p:ph type="sldNum" sz="quarter" idx="5"/>
          </p:nvPr>
        </p:nvSpPr>
        <p:spPr/>
        <p:txBody>
          <a:bodyPr/>
          <a:lstStyle/>
          <a:p>
            <a:fld id="{DE8B79F1-B7B6-4FD2-9263-BB9B47A67CD8}" type="slidenum">
              <a:rPr lang="en-US" smtClean="0"/>
              <a:t>44</a:t>
            </a:fld>
            <a:endParaRPr lang="en-US" dirty="0"/>
          </a:p>
        </p:txBody>
      </p:sp>
    </p:spTree>
    <p:extLst>
      <p:ext uri="{BB962C8B-B14F-4D97-AF65-F5344CB8AC3E}">
        <p14:creationId xmlns:p14="http://schemas.microsoft.com/office/powerpoint/2010/main" val="3775296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3938532"/>
          </a:xfrm>
        </p:spPr>
        <p:txBody>
          <a:bodyPr/>
          <a:lstStyle/>
          <a:p>
            <a:pPr marL="0" marR="0" lvl="0" indent="0" algn="l" defTabSz="914400" rtl="0" eaLnBrk="1" fontAlgn="auto" latinLnBrk="0" hangingPunct="1">
              <a:lnSpc>
                <a:spcPct val="110000"/>
              </a:lnSpc>
              <a:spcBef>
                <a:spcPts val="600"/>
              </a:spcBef>
              <a:spcAft>
                <a:spcPts val="0"/>
              </a:spcAft>
              <a:buClr>
                <a:srgbClr val="E71B1B"/>
              </a:buClr>
              <a:buSzTx/>
              <a:buFont typeface="Arial" panose="020B0604020202020204" pitchFamily="34" charset="0"/>
              <a:buNone/>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Visit the ParTNers for Health website at </a:t>
            </a:r>
            <a:r>
              <a:rPr kumimoji="0" lang="en-US" b="0" i="0" u="none" strike="noStrike" kern="1200" cap="none" spc="0" normalizeH="0" baseline="0" noProof="0" dirty="0">
                <a:ln>
                  <a:noFill/>
                </a:ln>
                <a:solidFill>
                  <a:srgbClr val="0000FF"/>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www</a:t>
            </a:r>
            <a:r>
              <a:rPr kumimoji="0" lang="en-US" b="1" i="0" u="none" strike="noStrike" kern="1200" cap="none" spc="0" normalizeH="0" baseline="0" noProof="0" dirty="0">
                <a:ln>
                  <a:noFill/>
                </a:ln>
                <a:solidFill>
                  <a:srgbClr val="0000FF"/>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tn.gov/PartnersForHealth</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You’ll find information about all the benefits described in this presentation. You’ll also find:</a:t>
            </a:r>
          </a:p>
          <a:p>
            <a:pPr marL="0" indent="0">
              <a:lnSpc>
                <a:spcPct val="110000"/>
              </a:lnSpc>
              <a:spcBef>
                <a:spcPts val="60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You’ll also find:</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Link to educational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Videos </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on the homepage to learn about your benefits and what everything means </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Premium charts are on the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Premiums webpage </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 health plan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benefits comparison grid </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is on the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Health webpage</a:t>
            </a:r>
          </a:p>
          <a:p>
            <a:pPr marL="228600" indent="-228600">
              <a:lnSpc>
                <a:spcPct val="110000"/>
              </a:lnSpc>
              <a:spcBef>
                <a:spcPts val="600"/>
              </a:spcBef>
              <a:buFont typeface="Arial" panose="020B0604020202020204" pitchFamily="34" charset="0"/>
              <a:buChar char="•"/>
              <a:defRP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Enrollment forms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handbooks</a:t>
            </a:r>
            <a:endPar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D</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efinitions, insurance terms and frequently asked questions</a:t>
            </a:r>
          </a:p>
          <a:p>
            <a:pPr marL="0" marR="0" lvl="0" indent="0" algn="l" defTabSz="914400" rtl="0" eaLnBrk="1" fontAlgn="auto" latinLnBrk="0" hangingPunct="1">
              <a:lnSpc>
                <a:spcPct val="100000"/>
              </a:lnSpc>
              <a:spcBef>
                <a:spcPct val="20000"/>
              </a:spcBef>
              <a:spcAft>
                <a:spcPts val="0"/>
              </a:spcAft>
              <a:buClr>
                <a:srgbClr val="E71B1B"/>
              </a:buClr>
              <a:buSzTx/>
              <a:buFontTx/>
              <a:buNone/>
              <a:tabLst/>
              <a:defRPr/>
            </a:pPr>
            <a:endParaRPr kumimoji="0" lang="en-US"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2411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324600" cy="3938532"/>
          </a:xfrm>
        </p:spPr>
        <p:txBody>
          <a:bodyPr/>
          <a:lstStyle/>
          <a:p>
            <a:pPr marL="223390" marR="0" lvl="0" indent="-223390" algn="l" defTabSz="914400" rtl="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More detailed information about enrollment and your benefits can be found in the Eligibility </a:t>
            </a:r>
            <a:r>
              <a:rPr lang="en-US" alt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&amp;</a:t>
            </a: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Enrollment Guide on the ParTNers for Health website under </a:t>
            </a:r>
            <a:r>
              <a:rPr kumimoji="0" lang="en-US" alt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Publications</a:t>
            </a: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23390" marR="0" lvl="0" indent="-223390" algn="l" defTabSz="914400" rtl="0" eaLnBrk="1" fontAlgn="auto" latinLnBrk="0" hangingPunct="1">
              <a:lnSpc>
                <a:spcPct val="100000"/>
              </a:lnSpc>
              <a:spcBef>
                <a:spcPts val="0"/>
              </a:spcBef>
              <a:spcAft>
                <a:spcPts val="0"/>
              </a:spcAft>
              <a:buClr>
                <a:srgbClr val="C00000"/>
              </a:buClr>
              <a:buSzTx/>
              <a:buFontTx/>
              <a:buNone/>
              <a:tabLst/>
              <a:defRPr/>
            </a:pPr>
            <a:endPar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3390" marR="0" lvl="0" indent="-223390" algn="l" defTabSz="914400" rtl="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Your ABC will also provide you with an employee checklist to confirm that you have received this important benefit information. After the presentation, please sign the checklist and return it to your ABC.</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2329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324600" cy="3938532"/>
          </a:xfrm>
        </p:spPr>
        <p:txBody>
          <a:bodyPr/>
          <a:lstStyle/>
          <a:p>
            <a:pPr marL="209502" indent="-209502" eaLnBrk="0" fontAlgn="base" hangingPunct="0">
              <a:lnSpc>
                <a:spcPct val="90000"/>
              </a:lnSpc>
              <a:spcBef>
                <a:spcPct val="65000"/>
              </a:spcBef>
              <a:spcAft>
                <a:spcPct val="0"/>
              </a:spcAft>
              <a:buClr>
                <a:srgbClr val="C00000"/>
              </a:buClr>
              <a:buFont typeface="Arial" pitchFamily="34" charset="0"/>
              <a:buChar char="•"/>
            </a:pPr>
            <a:r>
              <a:rPr lang="en-US" alt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As required by law, the State of Tennessee Group Health Program has created a Summary of Benefits and Coverage, or SBC for short. It describes your health coverage options.</a:t>
            </a:r>
          </a:p>
          <a:p>
            <a:pPr marL="209502" indent="-209502" eaLnBrk="0" fontAlgn="base" hangingPunct="0">
              <a:lnSpc>
                <a:spcPct val="90000"/>
              </a:lnSpc>
              <a:spcBef>
                <a:spcPct val="65000"/>
              </a:spcBef>
              <a:spcAft>
                <a:spcPct val="0"/>
              </a:spcAft>
              <a:buClr>
                <a:srgbClr val="C00000"/>
              </a:buClr>
              <a:buFont typeface="Arial" pitchFamily="34" charset="0"/>
              <a:buChar char="•"/>
            </a:pPr>
            <a:r>
              <a:rPr lang="en-US" alt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can read and print it from the main page of the ParTNers for Health website by clicking on Summary of Benefits at the bottom of the homepage. You may also request a free printed copy from your ABC. </a:t>
            </a:r>
          </a:p>
          <a:p>
            <a:pPr marL="209502" indent="-209502" eaLnBrk="0" fontAlgn="base" hangingPunct="0">
              <a:lnSpc>
                <a:spcPct val="90000"/>
              </a:lnSpc>
              <a:spcBef>
                <a:spcPct val="65000"/>
              </a:spcBef>
              <a:spcAft>
                <a:spcPct val="0"/>
              </a:spcAft>
              <a:buClr>
                <a:srgbClr val="C00000"/>
              </a:buClr>
              <a:buFont typeface="Arial" pitchFamily="34" charset="0"/>
              <a:buChar char="•"/>
            </a:pPr>
            <a:r>
              <a:rPr lang="en-US" alt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Most information found in the SBC is covered in more detail in other publications like the Eligibility </a:t>
            </a:r>
            <a:r>
              <a:rPr lang="en-US" alt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&amp;</a:t>
            </a:r>
            <a:r>
              <a:rPr lang="en-US" alt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Enrollment Guide, Plan Document and member handbooks. These can be found under the </a:t>
            </a:r>
            <a:r>
              <a:rPr lang="en-US" alt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Publications</a:t>
            </a:r>
            <a:r>
              <a:rPr lang="en-US" alt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tab on the website. </a:t>
            </a:r>
          </a:p>
          <a:p>
            <a:pPr marL="0" indent="0" eaLnBrk="0" fontAlgn="base" hangingPunct="0">
              <a:lnSpc>
                <a:spcPct val="90000"/>
              </a:lnSpc>
              <a:spcBef>
                <a:spcPct val="0"/>
              </a:spcBef>
              <a:spcAft>
                <a:spcPct val="0"/>
              </a:spcAft>
              <a:buClr>
                <a:srgbClr val="C00000"/>
              </a:buClr>
              <a:buFont typeface="Arial" panose="020B0604020202020204" pitchFamily="34" charset="0"/>
              <a:buNone/>
            </a:pPr>
            <a:endParaRPr lang="en-US" alt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326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3938532"/>
          </a:xfrm>
        </p:spPr>
        <p:txBody>
          <a:bodyPr/>
          <a:lstStyle/>
          <a:p>
            <a:pPr marR="0" lvl="0" algn="l" defTabSz="914400" rtl="0" eaLnBrk="1" fontAlgn="auto" latinLnBrk="0" hangingPunct="1">
              <a:lnSpc>
                <a:spcPct val="100000"/>
              </a:lnSpc>
              <a:spcBef>
                <a:spcPct val="20000"/>
              </a:spcBef>
              <a:spcAft>
                <a:spcPts val="0"/>
              </a:spcAft>
              <a:buClr>
                <a:srgbClr val="E71B1B"/>
              </a:buClr>
              <a:buSzTx/>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Here is where you can find help:</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For eligibility and enrollment questions, call </a:t>
            </a: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Benefits Administration </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at 800.253.9981 or 615.741.3590, Mon.- Fri. 8 a.m. to 4:30 p.m. CT  </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 </a:t>
            </a:r>
            <a:r>
              <a:rPr kumimoji="0" lang="en-US" sz="12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green “Help” button, </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or live-chat feature, available during normal business hours.</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Zendesk at </a:t>
            </a: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hlinkClick r:id="rId3"/>
              </a:rPr>
              <a:t>benefitssupport.tn.gov/hc/en-us</a:t>
            </a: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can search the help center, find articles or submit questions. To access Zendesk, click the blue “Questions?” button on the website.</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can enroll using Employee Self Service in Edison at </a:t>
            </a: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www.edison.tn.gov</a:t>
            </a: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or your ABC will help you enroll. </a:t>
            </a:r>
            <a:r>
              <a:rPr lang="en-US" sz="1200" dirty="0">
                <a:solidFill>
                  <a:srgbClr val="1B365D"/>
                </a:solidFill>
                <a:latin typeface="Open Sans" panose="020B0606030504020204" pitchFamily="34" charset="0"/>
                <a:ea typeface="Open Sans" panose="020B0606030504020204" pitchFamily="34" charset="0"/>
                <a:cs typeface="Open Sans" panose="020B0606030504020204" pitchFamily="34" charset="0"/>
              </a:rPr>
              <a:t>T</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here is more information about Edison ESS later in the presentation.</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6147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3938532"/>
          </a:xfrm>
        </p:spPr>
        <p:txBody>
          <a:bodyPr/>
          <a:lstStyle/>
          <a:p>
            <a:pPr marL="0" marR="0" lvl="0" indent="0" algn="l" defTabSz="914400" rtl="0" eaLnBrk="0" fontAlgn="base" latinLnBrk="0" hangingPunct="0">
              <a:lnSpc>
                <a:spcPct val="90000"/>
              </a:lnSpc>
              <a:spcBef>
                <a:spcPct val="65000"/>
              </a:spcBef>
              <a:spcAft>
                <a:spcPct val="0"/>
              </a:spcAft>
              <a:buClr>
                <a:srgbClr val="C00000"/>
              </a:buClr>
              <a:buSzTx/>
              <a:buFont typeface="Arial" panose="020B0604020202020204" pitchFamily="34" charset="0"/>
              <a:buNone/>
              <a:tabLst/>
              <a:defRPr/>
            </a:pPr>
            <a:r>
              <a:rPr kumimoji="0" lang="en-US" alt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Local government employees </a:t>
            </a:r>
            <a:r>
              <a:rPr kumimoji="0" lang="en-US" alt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should verify specific eligibility requirements in the Eligibility &amp; Enrollment Guide and Plan Documents regarding county officials, utility board members, members of a chief legislative body of a county or municipal government, among others.</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Eligible employees:</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Any employee scheduled to work at least 30 hours per week in a non-seasonal, non-temporary position</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Any member of the chief legislative body of the county or municipal government (defined as only those elected officials who have the authority to pass local legislation)</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Utility board members appointed or elected pursuant to TCA 7-82-307, but only during their term of service</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County officials as defined in TCA 8-34-101(9) (A) and (B), regardless of whether the agency participates in the plan, pursuant to TCA 8-27-704(a)</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All other individuals cited in state statute, approved as an exception by the Local Government Insurance Committee or defined as full-time employees for health insurance purposes by federal law</a:t>
            </a:r>
            <a:endPar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Continued on next slide …</a:t>
            </a:r>
          </a:p>
          <a:p>
            <a:pPr marL="0" indent="0">
              <a:buNone/>
            </a:pPr>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7345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
            <a:ext cx="12192000" cy="6857999"/>
          </a:xfrm>
          <a:prstGeom prst="rect">
            <a:avLst/>
          </a:prstGeom>
        </p:spPr>
      </p:pic>
      <p:cxnSp>
        <p:nvCxnSpPr>
          <p:cNvPr id="8" name="Straight Connector 7"/>
          <p:cNvCxnSpPr/>
          <p:nvPr userDrawn="1"/>
        </p:nvCxnSpPr>
        <p:spPr>
          <a:xfrm>
            <a:off x="48768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5080000" y="3581400"/>
            <a:ext cx="2844800" cy="419099"/>
          </a:xfrm>
        </p:spPr>
        <p:txBody>
          <a:bodyPr anchor="ctr">
            <a:normAutofit/>
          </a:bodyPr>
          <a:lstStyle>
            <a:lvl1pPr marL="0" indent="0">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3" name="Title 1"/>
          <p:cNvSpPr>
            <a:spLocks noGrp="1"/>
          </p:cNvSpPr>
          <p:nvPr>
            <p:ph type="title"/>
          </p:nvPr>
        </p:nvSpPr>
        <p:spPr>
          <a:xfrm>
            <a:off x="5080000" y="3048001"/>
            <a:ext cx="6908800" cy="533399"/>
          </a:xfrm>
        </p:spPr>
        <p:txBody>
          <a:bodyPr anchor="ctr">
            <a:noAutofit/>
          </a:bodyPr>
          <a:lstStyle>
            <a:lvl1pPr algn="l">
              <a:defRPr sz="2000" b="1" cap="all">
                <a:solidFill>
                  <a:schemeClr val="tx2"/>
                </a:solidFill>
              </a:defRPr>
            </a:lvl1pPr>
          </a:lstStyle>
          <a:p>
            <a:r>
              <a:rPr lang="en-US"/>
              <a:t>Click to edit Master title style</a:t>
            </a:r>
            <a:endParaRPr lang="en-JM" dirty="0"/>
          </a:p>
        </p:txBody>
      </p:sp>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Tree>
    <p:extLst>
      <p:ext uri="{BB962C8B-B14F-4D97-AF65-F5344CB8AC3E}">
        <p14:creationId xmlns:p14="http://schemas.microsoft.com/office/powerpoint/2010/main" val="281125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Tree>
    <p:extLst>
      <p:ext uri="{BB962C8B-B14F-4D97-AF65-F5344CB8AC3E}">
        <p14:creationId xmlns:p14="http://schemas.microsoft.com/office/powerpoint/2010/main" val="63109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6197600" y="1676400"/>
            <a:ext cx="53848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17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
            <a:ext cx="12192000" cy="6857999"/>
          </a:xfrm>
          <a:prstGeom prst="rect">
            <a:avLst/>
          </a:prstGeom>
        </p:spPr>
      </p:pic>
      <p:cxnSp>
        <p:nvCxnSpPr>
          <p:cNvPr id="8" name="Straight Connector 7"/>
          <p:cNvCxnSpPr/>
          <p:nvPr userDrawn="1"/>
        </p:nvCxnSpPr>
        <p:spPr>
          <a:xfrm>
            <a:off x="6096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6400800" y="3276600"/>
            <a:ext cx="4775200" cy="457200"/>
          </a:xfrm>
        </p:spPr>
        <p:txBody>
          <a:bodyPr anchor="t">
            <a:noAutofit/>
          </a:bodyPr>
          <a:lstStyle>
            <a:lvl1pPr algn="l">
              <a:defRPr sz="2400" b="1" cap="all" baseline="0">
                <a:solidFill>
                  <a:schemeClr val="tx2"/>
                </a:solidFill>
              </a:defRPr>
            </a:lvl1pPr>
          </a:lstStyle>
          <a:p>
            <a:r>
              <a:rPr lang="en-US" dirty="0"/>
              <a:t>THANK YOU</a:t>
            </a:r>
            <a:endParaRPr lang="en-JM" dirty="0"/>
          </a:p>
        </p:txBody>
      </p:sp>
    </p:spTree>
    <p:extLst>
      <p:ext uri="{BB962C8B-B14F-4D97-AF65-F5344CB8AC3E}">
        <p14:creationId xmlns:p14="http://schemas.microsoft.com/office/powerpoint/2010/main" val="21402512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kkk.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0" y="1701806"/>
            <a:ext cx="109728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7" name="Slide Number Placeholder 3"/>
          <p:cNvSpPr txBox="1">
            <a:spLocks/>
          </p:cNvSpPr>
          <p:nvPr/>
        </p:nvSpPr>
        <p:spPr>
          <a:xfrm rot="16200000">
            <a:off x="11087100" y="6134100"/>
            <a:ext cx="381000" cy="6096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accent5"/>
              </a:solidFill>
              <a:latin typeface="Open Sans"/>
              <a:cs typeface="Open Sans"/>
            </a:endParaRPr>
          </a:p>
        </p:txBody>
      </p:sp>
    </p:spTree>
    <p:extLst>
      <p:ext uri="{BB962C8B-B14F-4D97-AF65-F5344CB8AC3E}">
        <p14:creationId xmlns:p14="http://schemas.microsoft.com/office/powerpoint/2010/main" val="12398014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0" r:id="rId4"/>
  </p:sldLayoutIdLst>
  <p:hf hdr="0" ftr="0" dt="0"/>
  <p:txStyles>
    <p:titleStyle>
      <a:lvl1pPr algn="l" defTabSz="914400" rtl="0" eaLnBrk="1" latinLnBrk="0" hangingPunct="1">
        <a:spcBef>
          <a:spcPct val="0"/>
        </a:spcBef>
        <a:buNone/>
        <a:defRPr sz="3200" b="1" i="0" kern="1200">
          <a:solidFill>
            <a:schemeClr val="tx2"/>
          </a:solidFill>
          <a:latin typeface="PermianSlabSerifTypeface"/>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n.gov/partnersforhealth.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tn.gov/partnersforhealth/publications/publication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tn.gov/partnersforhealth/health-options/cdhp.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n.gov/partnersforhealth/health-options/carrier-network.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ateoftn.cigna.com/" TargetMode="External"/><Relationship Id="rId4" Type="http://schemas.openxmlformats.org/officeDocument/2006/relationships/hyperlink" Target="https://www.bcbst.com/members/tn_state/index/!ut/p/z1/04_Sj9CPykssy0xPLMnMz0vMAfIjo8zi_QK9LQwNnQ38_F0MjAwCzUxCA139vA0NDE30w9EUmHmbGwQ6BgaHmBgEG7ibmOpHEaPfAAdwNCBOPx4FUfiND9ePwm-FAYYCTC8SsqQgNzQ0wiDTEwBz4vxk/dz/d5/L2dBISEvZ0FBIS9nQSEh/"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tn.gov/partnersforhealth/health-options/pharmacy.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info.caremark.com/oe/stateoft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tn.gov/partnersforhealth/health-options/telehealth.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tn.gov/partnersforhealth/health-options/behavioral-health.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hyperlink" Target="https://www.tn.gov/partnersforhealth/other-benefits/eap.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hyperlink" Target="https://www.tn.gov/partnersforhealth/other-benefits/wellness-program.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hyperlink" Target="https://www.tn.gov/partnersforhealth/other-benefits/dental.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tn.gov/partnersforhealth/other-benefits/vision.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edison.tn.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edison.tn.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tn.gov/partnersforhealth/video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tn.gov/partnersforhealth/publications.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benefitssupport.tn.gov/hc/en-u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hyperlink" Target="mailto:benefits.info@tn.gov"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tn.gov/partnersforhealth.html" TargetMode="External"/><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tn.gov/partnersforhealth/health-options/health.html" TargetMode="External"/><Relationship Id="rId5" Type="http://schemas.openxmlformats.org/officeDocument/2006/relationships/hyperlink" Target="https://www.tn.gov/partnersforhealth/insurance-premiums.html" TargetMode="External"/><Relationship Id="rId4" Type="http://schemas.openxmlformats.org/officeDocument/2006/relationships/hyperlink" Target="https://www.tn.gov/partnersforhealth/videos.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tn.gov/partnersforhealth/publications/publication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enefitssupport.tn.gov/hc/en-u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edison.tn.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idx="1"/>
          </p:nvPr>
        </p:nvSpPr>
        <p:spPr>
          <a:xfrm>
            <a:off x="5791200" y="4914901"/>
            <a:ext cx="5105400" cy="419099"/>
          </a:xfrm>
        </p:spPr>
        <p:txBody>
          <a:bodyPr>
            <a:normAutofit/>
          </a:bodyPr>
          <a:lstStyle/>
          <a:p>
            <a:pPr algn="ctr"/>
            <a:r>
              <a:rPr lang="en-US" b="1" dirty="0">
                <a:solidFill>
                  <a:srgbClr val="C00000"/>
                </a:solidFill>
              </a:rPr>
              <a:t>Jan. 1 – Dec. 31, 2022</a:t>
            </a:r>
            <a:endParaRPr lang="en-US" b="1" dirty="0"/>
          </a:p>
        </p:txBody>
      </p:sp>
      <p:sp>
        <p:nvSpPr>
          <p:cNvPr id="18" name="Title 17"/>
          <p:cNvSpPr>
            <a:spLocks noGrp="1"/>
          </p:cNvSpPr>
          <p:nvPr>
            <p:ph type="title"/>
          </p:nvPr>
        </p:nvSpPr>
        <p:spPr>
          <a:xfrm>
            <a:off x="4991100" y="2305050"/>
            <a:ext cx="6438900" cy="2495550"/>
          </a:xfrm>
        </p:spPr>
        <p:txBody>
          <a:bodyPr/>
          <a:lstStyle/>
          <a:p>
            <a:pPr algn="ctr"/>
            <a:r>
              <a:rPr lang="en-US" sz="3200" dirty="0">
                <a:latin typeface="Open Sans" panose="020B0606030504020204" pitchFamily="34" charset="0"/>
                <a:ea typeface="Open Sans" panose="020B0606030504020204" pitchFamily="34" charset="0"/>
                <a:cs typeface="Open Sans" panose="020B0606030504020204" pitchFamily="34" charset="0"/>
              </a:rPr>
              <a:t>Local Government</a:t>
            </a:r>
            <a:br>
              <a:rPr lang="en-US" sz="3200" dirty="0">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rPr>
              <a:t>New Employee orientation</a:t>
            </a:r>
            <a:br>
              <a:rPr lang="en-US" sz="2400" dirty="0">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rPr>
              <a:t>Enrollment and insurance Benefits</a:t>
            </a:r>
          </a:p>
        </p:txBody>
      </p:sp>
      <p:pic>
        <p:nvPicPr>
          <p:cNvPr id="5"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0" y="2952750"/>
            <a:ext cx="2209800" cy="952500"/>
          </a:xfrm>
          <a:prstGeom prst="rect">
            <a:avLst/>
          </a:prstGeom>
        </p:spPr>
      </p:pic>
    </p:spTree>
    <p:extLst>
      <p:ext uri="{BB962C8B-B14F-4D97-AF65-F5344CB8AC3E}">
        <p14:creationId xmlns:p14="http://schemas.microsoft.com/office/powerpoint/2010/main" val="268174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Who is Eligible for Coverage?</a:t>
            </a:r>
          </a:p>
        </p:txBody>
      </p:sp>
      <p:sp>
        <p:nvSpPr>
          <p:cNvPr id="3" name="Content Placeholder 2"/>
          <p:cNvSpPr>
            <a:spLocks noGrp="1"/>
          </p:cNvSpPr>
          <p:nvPr>
            <p:ph idx="1"/>
          </p:nvPr>
        </p:nvSpPr>
        <p:spPr>
          <a:xfrm>
            <a:off x="304800" y="1447800"/>
            <a:ext cx="11734800" cy="4948434"/>
          </a:xfrm>
        </p:spPr>
        <p:txBody>
          <a:bodyPr>
            <a:normAutofit/>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20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If you enroll in health, vision or dental coverage, you may also enroll your eligible dependents: </a:t>
            </a:r>
            <a:endParaRPr lang="en-US" sz="20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Your spouse (legally married); individual agencies may deny eligibility to the spouses of employees who are eligible for group health insurance through the spouse’s employer</a:t>
            </a:r>
          </a:p>
          <a:p>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Natural or adopted children</a:t>
            </a:r>
          </a:p>
          <a:p>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Stepchildren</a:t>
            </a:r>
          </a:p>
          <a:p>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Children for whom you are the legal guardian, custodian or conservator</a:t>
            </a:r>
          </a:p>
          <a:p>
            <a:pPr marL="0" indent="0">
              <a:buNone/>
            </a:pP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All dependents must be listed by name on the enrollment change application. </a:t>
            </a:r>
          </a:p>
          <a:p>
            <a:pPr marL="0" indent="0">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Proof of dependent’s eligibility is required.</a:t>
            </a:r>
          </a:p>
          <a:p>
            <a:pPr marL="0" indent="0">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See the Dependent Eligibility Definitions and Required Documents found on the application.</a:t>
            </a:r>
          </a:p>
          <a:p>
            <a:pPr marL="0" indent="0">
              <a:buNone/>
            </a:pP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See the Eligibility &amp; Enrollment Guide for those not eligible for coverage.</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4046335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When Can You Add Coverage?</a:t>
            </a:r>
          </a:p>
        </p:txBody>
      </p:sp>
      <p:sp>
        <p:nvSpPr>
          <p:cNvPr id="3" name="Content Placeholder 2"/>
          <p:cNvSpPr>
            <a:spLocks noGrp="1"/>
          </p:cNvSpPr>
          <p:nvPr>
            <p:ph idx="1"/>
          </p:nvPr>
        </p:nvSpPr>
        <p:spPr>
          <a:xfrm>
            <a:off x="304800" y="1447800"/>
            <a:ext cx="11658600" cy="4948434"/>
          </a:xfrm>
        </p:spPr>
        <p:txBody>
          <a:bodyPr>
            <a:noAutofit/>
          </a:bodyPr>
          <a:lstStyle/>
          <a:p>
            <a:pPr marL="0" indent="0">
              <a:buNone/>
            </a:pPr>
            <a:r>
              <a:rPr lang="en-US" sz="2000"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rPr>
              <a:t>As a new hire or newly eligible: </a:t>
            </a:r>
            <a:r>
              <a:rPr lang="en-US" sz="20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a:t>
            </a: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nrollment</a:t>
            </a:r>
            <a:r>
              <a:rPr lang="en-US" sz="20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must be completed and submitted to BA within 30 calendar days </a:t>
            </a:r>
            <a:r>
              <a:rPr lang="en-US" sz="20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of your hire date or date of becoming eligible. The 30 days includes the hire date or other date you become eligible. </a:t>
            </a:r>
          </a:p>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a:t>
            </a:r>
            <a:r>
              <a:rPr lang="en-US" sz="20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nroll as quickly as possible to avoid the possibility of double premium payroll deductions </a:t>
            </a:r>
            <a:endPar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Annual Enrollment Period</a:t>
            </a:r>
            <a:r>
              <a:rPr lang="en-US" sz="2000"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G</a:t>
            </a:r>
            <a:r>
              <a:rPr lang="en-US" sz="20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ives </a:t>
            </a:r>
            <a:r>
              <a:rPr lang="en-US" sz="20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a chance to enroll </a:t>
            </a: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or </a:t>
            </a:r>
            <a:r>
              <a:rPr lang="en-US" sz="20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make changes to your existing coverage, like transferring between health, dental</a:t>
            </a: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20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and vision options and cancelling insurance. </a:t>
            </a:r>
          </a:p>
          <a:p>
            <a:r>
              <a:rPr lang="en-US" sz="20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See th</a:t>
            </a: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 next slide for more information</a:t>
            </a:r>
            <a:endParaRPr lang="en-US" sz="20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Important! See the Eligibility &amp; Enrollment Guide for rules around special enrollment, mid-year election provisions, qualifying events and canceling coverage.</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3077721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About Annual Enrollment</a:t>
            </a:r>
          </a:p>
        </p:txBody>
      </p:sp>
      <p:sp>
        <p:nvSpPr>
          <p:cNvPr id="3" name="Content Placeholder 2"/>
          <p:cNvSpPr>
            <a:spLocks noGrp="1"/>
          </p:cNvSpPr>
          <p:nvPr>
            <p:ph idx="1"/>
          </p:nvPr>
        </p:nvSpPr>
        <p:spPr>
          <a:xfrm>
            <a:off x="304800" y="1447800"/>
            <a:ext cx="11437034" cy="4800600"/>
          </a:xfrm>
        </p:spPr>
        <p:txBody>
          <a:bodyPr>
            <a:normAutofit/>
          </a:bodyPr>
          <a:lstStyle/>
          <a:p>
            <a:pPr marL="0" indent="0">
              <a:lnSpc>
                <a:spcPct val="110000"/>
              </a:lnSpc>
              <a:spcBef>
                <a:spcPts val="600"/>
              </a:spcBef>
              <a:buNone/>
            </a:pPr>
            <a:r>
              <a:rPr lang="en-US" sz="20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Enrollment occurs in the fall and is your chance to enroll or make changes to your existing coverage.</a:t>
            </a:r>
          </a:p>
          <a:p>
            <a:pPr marL="236538" indent="-236538">
              <a:lnSpc>
                <a:spcPct val="110000"/>
              </a:lnSpc>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Information</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is mailed to you in the fall and published on our website at </a:t>
            </a:r>
            <a:r>
              <a:rPr lang="en-US" b="0"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hlinkClick r:id="rId3"/>
              </a:rPr>
              <a:t>tn.gov/partnersforhealth</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236538" indent="-236538">
              <a:lnSpc>
                <a:spcPct val="110000"/>
              </a:lnSpc>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one opportunity to revise Annual Enrollment elections as described in Plan Document Section 2. The Plan Document is posted under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rPr>
              <a:t>Publications</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at tn.gov/PartnersForHealth. </a:t>
            </a:r>
          </a:p>
          <a:p>
            <a:pPr marL="236538" indent="-236538">
              <a:lnSpc>
                <a:spcPct val="110000"/>
              </a:lnSpc>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B</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enefits changes start the following Jan. 1. </a:t>
            </a:r>
          </a:p>
          <a:p>
            <a:pPr marL="236538" indent="-236538">
              <a:lnSpc>
                <a:spcPct val="110000"/>
              </a:lnSpc>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Benefit enrollments remain in effect for a full year (Jan. 1 – Dec. 31). </a:t>
            </a:r>
          </a:p>
          <a:p>
            <a:pPr marL="236538" indent="-236538">
              <a:lnSpc>
                <a:spcPct val="110000"/>
              </a:lnSpc>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may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not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cancel other coverage outside of the enrollment period unless eligibility is lost or there is a qualifying event. </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4"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24797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Canceling Coverage </a:t>
            </a:r>
          </a:p>
        </p:txBody>
      </p:sp>
      <p:sp>
        <p:nvSpPr>
          <p:cNvPr id="3" name="Content Placeholder 2"/>
          <p:cNvSpPr>
            <a:spLocks noGrp="1"/>
          </p:cNvSpPr>
          <p:nvPr>
            <p:ph idx="1"/>
          </p:nvPr>
        </p:nvSpPr>
        <p:spPr>
          <a:xfrm>
            <a:off x="304800" y="1447800"/>
            <a:ext cx="11658600" cy="4724400"/>
          </a:xfrm>
        </p:spPr>
        <p:txBody>
          <a:bodyPr>
            <a:normAutofit/>
          </a:bodyPr>
          <a:lstStyle/>
          <a:p>
            <a:pPr marL="0" indent="0">
              <a:buNone/>
            </a:pP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Outside of the Annual Enrollment period, you can only cancel coverage for yourself and/or your covered dependents, IF: </a:t>
            </a:r>
          </a:p>
          <a:p>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lose eligibility for the State Group Insurance Program (e.g., changing from full-time to part-time) </a:t>
            </a:r>
          </a:p>
          <a:p>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experience a special qualifying event, family status change or other qualifying event as approved by BA </a:t>
            </a:r>
          </a:p>
          <a:p>
            <a:pPr marL="0" indent="0">
              <a:buNone/>
            </a:pPr>
            <a:endParaRPr lang="en-US" sz="1800" b="1" i="0" u="none" strike="noStrike" baseline="0" dirty="0">
              <a:solidFill>
                <a:srgbClr val="221E1F"/>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Cancelling coverage in the middle of the plan year: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may only cancel coverage for yourself and/or your dependents in the middle of the plan year if you lose eligibility or have an event that results in you/your dependents becoming newly eligible for coverage under another plan. There are no exceptions. </a:t>
            </a:r>
          </a:p>
          <a:p>
            <a:pPr marL="228600" indent="-228600"/>
            <a:r>
              <a:rPr lang="en-US" sz="18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a:t>
            </a: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60 days </a:t>
            </a:r>
            <a:r>
              <a:rPr lang="en-US" sz="18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from the date that you and/or your dependents become newly eligible for other coverage to turn in an application and proof to your agency benefits coordinator.</a:t>
            </a:r>
          </a:p>
          <a:p>
            <a:pPr marL="228600" indent="-228600"/>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Examples</a:t>
            </a:r>
            <a:r>
              <a:rPr lang="en-US" sz="18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Marriage, divorce, legal separation, annulment, birth, adoption, death of a spouse, new employmen</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 entitlement to Medicare, Medicaid or TRICARE, court decree or order</a:t>
            </a:r>
          </a:p>
          <a:p>
            <a:pPr marL="228600" indent="-228600"/>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See the Eligibilit</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y &amp; Enrollment Guide for details.</a:t>
            </a:r>
            <a:endPar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1" y="5858832"/>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a:t>
            </a: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PartnersForHealth</a:t>
            </a:r>
          </a:p>
        </p:txBody>
      </p:sp>
    </p:spTree>
    <p:extLst>
      <p:ext uri="{BB962C8B-B14F-4D97-AF65-F5344CB8AC3E}">
        <p14:creationId xmlns:p14="http://schemas.microsoft.com/office/powerpoint/2010/main" val="20292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Special Enrollment/Mid-Year Election Provisions </a:t>
            </a:r>
          </a:p>
        </p:txBody>
      </p:sp>
      <p:sp>
        <p:nvSpPr>
          <p:cNvPr id="3" name="Content Placeholder 2"/>
          <p:cNvSpPr>
            <a:spLocks noGrp="1"/>
          </p:cNvSpPr>
          <p:nvPr>
            <p:ph idx="1"/>
          </p:nvPr>
        </p:nvSpPr>
        <p:spPr>
          <a:xfrm>
            <a:off x="304800" y="1447800"/>
            <a:ext cx="11658600" cy="4724400"/>
          </a:xfrm>
        </p:spPr>
        <p:txBody>
          <a:bodyPr>
            <a:normAutofit/>
          </a:bodyPr>
          <a:lstStyle/>
          <a:p>
            <a:pPr marL="0" indent="0">
              <a:buNone/>
            </a:pP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or a dependent lose eligibility for coverage under any other group health insurance plan, or if you acquire a new dependent during the plan year, the federal Health Insurance Portability and Accountability Act may provide additional opportunities for you and eligible dependents to enroll in health coverage. </a:t>
            </a:r>
          </a:p>
          <a:p>
            <a:endPar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Mid-Year Elections for Voluntary Programs — You or eligible dependents may also enroll in voluntary dental and vision if you meet the requirements stated in the certificates of coverage for those programs.</a:t>
            </a:r>
          </a:p>
          <a:p>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NOTE: Application for special enrollment or a mid-year election change </a:t>
            </a:r>
            <a:r>
              <a:rPr lang="en-US" sz="1800" b="0" i="0" u="none" strike="noStrike" baseline="0" dirty="0">
                <a:solidFill>
                  <a:srgbClr val="211D1E"/>
                </a:solidFill>
                <a:latin typeface="Open Sans" panose="020B0606030504020204" pitchFamily="34" charset="0"/>
                <a:ea typeface="Open Sans" panose="020B0606030504020204" pitchFamily="34" charset="0"/>
                <a:cs typeface="Open Sans" panose="020B0606030504020204" pitchFamily="34" charset="0"/>
              </a:rPr>
              <a:t>(</a:t>
            </a:r>
            <a:r>
              <a:rPr lang="en-US" sz="1800" b="0" i="0" u="sng" strike="noStrike" baseline="0" dirty="0">
                <a:solidFill>
                  <a:srgbClr val="1F5D9F"/>
                </a:solidFill>
                <a:latin typeface="Open Sans" panose="020B0606030504020204" pitchFamily="34" charset="0"/>
                <a:ea typeface="Open Sans" panose="020B0606030504020204" pitchFamily="34" charset="0"/>
                <a:cs typeface="Open Sans" panose="020B0606030504020204" pitchFamily="34" charset="0"/>
              </a:rPr>
              <a:t>https://www.tn.gov/content/dam/tn/finance/fa-benefits/documents/1043_2021.pdf</a:t>
            </a:r>
            <a:r>
              <a:rPr lang="en-US" sz="1800" b="0" i="0" u="none" strike="noStrike" baseline="0" dirty="0">
                <a:solidFill>
                  <a:srgbClr val="211D1E"/>
                </a:solidFill>
                <a:latin typeface="Open Sans" panose="020B0606030504020204" pitchFamily="34" charset="0"/>
                <a:ea typeface="Open Sans" panose="020B0606030504020204" pitchFamily="34" charset="0"/>
                <a:cs typeface="Open Sans" panose="020B0606030504020204" pitchFamily="34" charset="0"/>
              </a:rPr>
              <a:t>) </a:t>
            </a: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must be made: </a:t>
            </a:r>
            <a:endPar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914400"/>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within 60 days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of the loss of eligibility for other health insurance coverage; or </a:t>
            </a:r>
          </a:p>
          <a:p>
            <a:pPr marL="914400"/>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within 30 days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of a new dependent’s acquire date. </a:t>
            </a:r>
          </a:p>
          <a:p>
            <a:endPar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must also submit proof as listed on the enrollment application. </a:t>
            </a:r>
          </a:p>
          <a:p>
            <a:pPr marL="0" indent="0">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See the Eligibility &amp; Enrollment Guide for details.</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1" y="5858832"/>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a:t>
            </a: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PartnersForHealth</a:t>
            </a:r>
          </a:p>
        </p:txBody>
      </p:sp>
    </p:spTree>
    <p:extLst>
      <p:ext uri="{BB962C8B-B14F-4D97-AF65-F5344CB8AC3E}">
        <p14:creationId xmlns:p14="http://schemas.microsoft.com/office/powerpoint/2010/main" val="183000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Choosing Your Premium Level</a:t>
            </a:r>
          </a:p>
        </p:txBody>
      </p:sp>
      <p:sp>
        <p:nvSpPr>
          <p:cNvPr id="3" name="Content Placeholder 2"/>
          <p:cNvSpPr>
            <a:spLocks noGrp="1"/>
          </p:cNvSpPr>
          <p:nvPr>
            <p:ph idx="1"/>
          </p:nvPr>
        </p:nvSpPr>
        <p:spPr>
          <a:xfrm>
            <a:off x="304800" y="1447800"/>
            <a:ext cx="11430000" cy="4948434"/>
          </a:xfrm>
        </p:spPr>
        <p:txBody>
          <a:bodyPr>
            <a:normAutofit/>
          </a:bodyPr>
          <a:lstStyle/>
          <a:p>
            <a:pPr marL="0" indent="0">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our premium levels for health, dental and vision coverage available:</a:t>
            </a:r>
          </a:p>
          <a:p>
            <a:pPr marL="9144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Only </a:t>
            </a:r>
          </a:p>
          <a:p>
            <a:pPr marL="9144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 Child(ren) </a:t>
            </a:r>
          </a:p>
          <a:p>
            <a:pPr marL="9144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 Spouse </a:t>
            </a:r>
          </a:p>
          <a:p>
            <a:pPr marL="9144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 Spouse + Child(ren) </a:t>
            </a:r>
          </a:p>
          <a:p>
            <a:pPr marL="228600" marR="0" lvl="0" indent="-228600" algn="l" defTabSz="914400" rtl="0" eaLnBrk="1" fontAlgn="auto" latinLnBrk="0" hangingPunct="1">
              <a:lnSpc>
                <a:spcPct val="100000"/>
              </a:lnSpc>
              <a:spcBef>
                <a:spcPct val="20000"/>
              </a:spcBef>
              <a:spcAft>
                <a:spcPts val="0"/>
              </a:spcAft>
              <a:buClr>
                <a:srgbClr val="E71B1B"/>
              </a:buClr>
              <a:buSzTx/>
              <a:tabLst/>
              <a:defRPr/>
            </a:pPr>
            <a:r>
              <a:rPr kumimoji="0" lang="en-US" sz="18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may choose the same or different levels for health, dental and vision. </a:t>
            </a:r>
            <a:endPar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86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enroll as a family, which is any coverage level other than Employee Only, all of you must enroll in the same health, dental and vision options. </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86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are married to an employee who is also a member of the local education, local government or state plan, you can each enroll in Employee Only coverage if you are not covering dependent children. </a:t>
            </a:r>
          </a:p>
          <a:p>
            <a:pPr marL="2286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have children, one of you can choose Employee Only and the other can choose Employee + Child(ren). Then you can each choose your own benefit option and carrier.</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1" y="5858832"/>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a:t>
            </a: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PartnersForHealth</a:t>
            </a:r>
          </a:p>
        </p:txBody>
      </p:sp>
    </p:spTree>
    <p:extLst>
      <p:ext uri="{BB962C8B-B14F-4D97-AF65-F5344CB8AC3E}">
        <p14:creationId xmlns:p14="http://schemas.microsoft.com/office/powerpoint/2010/main" val="3491123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Plan Options</a:t>
            </a:r>
          </a:p>
        </p:txBody>
      </p:sp>
      <p:sp>
        <p:nvSpPr>
          <p:cNvPr id="3" name="Content Placeholder 2"/>
          <p:cNvSpPr>
            <a:spLocks noGrp="1"/>
          </p:cNvSpPr>
          <p:nvPr>
            <p:ph idx="1"/>
          </p:nvPr>
        </p:nvSpPr>
        <p:spPr>
          <a:xfrm>
            <a:off x="381000" y="1460938"/>
            <a:ext cx="11201400" cy="4787462"/>
          </a:xfrm>
        </p:spPr>
        <p:txBody>
          <a:bodyPr>
            <a:normAutofit/>
          </a:bodyPr>
          <a:lstStyle/>
          <a:p>
            <a:pPr marL="0" lvl="2" indent="0" fontAlgn="base">
              <a:spcBef>
                <a:spcPct val="0"/>
              </a:spcBef>
              <a:buClr>
                <a:srgbClr val="C4262E"/>
              </a:buClr>
              <a:buSzPct val="110000"/>
              <a:buNone/>
              <a:defRPr/>
            </a:pPr>
            <a:r>
              <a:rPr lang="en-US" sz="20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the choice of four health plans</a:t>
            </a:r>
          </a:p>
          <a:p>
            <a:pPr marL="0" lvl="2" indent="0" fontAlgn="base">
              <a:spcBef>
                <a:spcPct val="0"/>
              </a:spcBef>
              <a:buClr>
                <a:srgbClr val="C4262E"/>
              </a:buClr>
              <a:buSzPct val="110000"/>
              <a:buNone/>
              <a:defRPr/>
            </a:pPr>
            <a:endParaRPr lang="en-US" sz="1800" b="1" kern="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lvl="2" indent="-285750" fontAlgn="base">
              <a:spcBef>
                <a:spcPct val="0"/>
              </a:spcBef>
              <a:buClr>
                <a:srgbClr val="C4262E"/>
              </a:buClr>
              <a:buSzPct val="110000"/>
              <a:buFont typeface="Arial" panose="020B0604020202020204" pitchFamily="34" charset="0"/>
              <a:buChar char="•"/>
              <a:defRPr/>
            </a:pP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Preventive care is free in all plans if you use an in-network provider</a:t>
            </a:r>
          </a:p>
          <a:p>
            <a:pPr marL="285750" lvl="2" indent="-285750" fontAlgn="base">
              <a:spcBef>
                <a:spcPct val="0"/>
              </a:spcBef>
              <a:buClr>
                <a:srgbClr val="C4262E"/>
              </a:buClr>
              <a:buSzPct val="110000"/>
              <a:buFont typeface="Arial" panose="020B0604020202020204" pitchFamily="34" charset="0"/>
              <a:buChar char="•"/>
              <a:defRPr/>
            </a:pP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See the </a:t>
            </a: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full plan options comparison chart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on the</a:t>
            </a:r>
            <a:r>
              <a:rPr lang="en-US" sz="18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800"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Health Options &gt; Health webpage</a:t>
            </a:r>
          </a:p>
          <a:p>
            <a:pPr marL="0" lvl="2" indent="0" fontAlgn="base">
              <a:spcBef>
                <a:spcPct val="0"/>
              </a:spcBef>
              <a:buClr>
                <a:srgbClr val="C4262E"/>
              </a:buClr>
              <a:buSzPct val="110000"/>
              <a:buNone/>
              <a:defRPr/>
            </a:pPr>
            <a:endParaRPr lang="en-US" sz="1800"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lvl="2" indent="0" fontAlgn="base">
              <a:spcBef>
                <a:spcPct val="0"/>
              </a:spcBef>
              <a:buClr>
                <a:srgbClr val="C4262E"/>
              </a:buClr>
              <a:buSzPct val="110000"/>
              <a:buNone/>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Comparison of the three plans:</a:t>
            </a:r>
          </a:p>
          <a:p>
            <a:pPr marL="280988" lvl="3" indent="-280988" fontAlgn="base">
              <a:spcBef>
                <a:spcPct val="0"/>
              </a:spcBef>
              <a:spcAft>
                <a:spcPts val="600"/>
              </a:spcAft>
              <a:buClr>
                <a:srgbClr val="C4262E"/>
              </a:buClr>
              <a:buSzPct val="110000"/>
              <a:buFont typeface="Arial" panose="020B0604020202020204" pitchFamily="34" charset="0"/>
              <a:buChar char="•"/>
              <a:defRPr/>
            </a:pPr>
            <a:r>
              <a:rPr lang="en-US" sz="18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Premier Preferred Provider Organization: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Higher monthly premium – but lower out-of-pocket costs for deductible, copays and coinsurance</a:t>
            </a:r>
          </a:p>
          <a:p>
            <a:pPr marL="280988" lvl="3" indent="-280988" fontAlgn="base">
              <a:spcBef>
                <a:spcPct val="0"/>
              </a:spcBef>
              <a:spcAft>
                <a:spcPts val="600"/>
              </a:spcAft>
              <a:buClr>
                <a:srgbClr val="C4262E"/>
              </a:buClr>
              <a:buSzPct val="110000"/>
              <a:buFont typeface="Arial" panose="020B0604020202020204" pitchFamily="34" charset="0"/>
              <a:buChar char="•"/>
              <a:defRPr/>
            </a:pPr>
            <a:r>
              <a:rPr lang="en-US" sz="18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Standard PPO: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Lower monthly premium than the Premier PPO – but higher out-of-pocket costs for deductible, copays and coinsurance</a:t>
            </a:r>
          </a:p>
          <a:p>
            <a:pPr marL="280988" lvl="3" indent="-280988" fontAlgn="base">
              <a:spcBef>
                <a:spcPct val="0"/>
              </a:spcBef>
              <a:spcAft>
                <a:spcPts val="600"/>
              </a:spcAft>
              <a:buClr>
                <a:srgbClr val="C4262E"/>
              </a:buClr>
              <a:buSzPct val="110000"/>
              <a:buFont typeface="Arial" panose="020B0604020202020204" pitchFamily="34" charset="0"/>
              <a:buChar char="•"/>
              <a:defRPr/>
            </a:pPr>
            <a:r>
              <a:rPr lang="en-US" sz="18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Limited PPO: </a:t>
            </a:r>
            <a:r>
              <a:rPr kumimoji="0" lang="en-US" sz="18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Lower monthly premiums than the other PPOs – higher out-of-pocket costs than the other PPOs</a:t>
            </a:r>
            <a:endPar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80988" lvl="2" indent="-280988" fontAlgn="base">
              <a:spcBef>
                <a:spcPct val="0"/>
              </a:spcBef>
              <a:spcAft>
                <a:spcPts val="600"/>
              </a:spcAft>
              <a:buClr>
                <a:srgbClr val="C4262E"/>
              </a:buClr>
              <a:buSzPct val="110000"/>
              <a:buFont typeface="Arial" panose="020B0604020202020204" pitchFamily="34" charset="0"/>
              <a:buChar char="•"/>
              <a:defRPr/>
            </a:pPr>
            <a:r>
              <a:rPr lang="en-US" sz="18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Local Consumer-driven health plan with a health savings account, or CDHP/HSA: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Lowest monthly premium – but you pay your deductible first before the plan pays anything for most services. Then you pay coinsurance, not copays.</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8960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tn.gov/PartnersForHealth</a:t>
            </a:r>
          </a:p>
        </p:txBody>
      </p:sp>
    </p:spTree>
    <p:extLst>
      <p:ext uri="{BB962C8B-B14F-4D97-AF65-F5344CB8AC3E}">
        <p14:creationId xmlns:p14="http://schemas.microsoft.com/office/powerpoint/2010/main" val="3018358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Plan Options</a:t>
            </a:r>
          </a:p>
        </p:txBody>
      </p:sp>
      <p:sp>
        <p:nvSpPr>
          <p:cNvPr id="3" name="Content Placeholder 2"/>
          <p:cNvSpPr>
            <a:spLocks noGrp="1"/>
          </p:cNvSpPr>
          <p:nvPr>
            <p:ph idx="1"/>
          </p:nvPr>
        </p:nvSpPr>
        <p:spPr>
          <a:xfrm>
            <a:off x="457200" y="1371600"/>
            <a:ext cx="11201400" cy="4863661"/>
          </a:xfrm>
        </p:spPr>
        <p:txBody>
          <a:bodyPr>
            <a:normAutofit/>
          </a:bodyPr>
          <a:lstStyle/>
          <a:p>
            <a:pPr marL="0" lvl="2" indent="0" fontAlgn="base">
              <a:spcBef>
                <a:spcPts val="600"/>
              </a:spcBef>
              <a:buClr>
                <a:srgbClr val="C4262E"/>
              </a:buClr>
              <a:buSzPct val="110000"/>
              <a:buNone/>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More about the </a:t>
            </a:r>
            <a:r>
              <a:rPr lang="en-US" sz="18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Local CDHP/HSA</a:t>
            </a:r>
            <a:endParaRPr lang="en-US" sz="1800" dirty="0"/>
          </a:p>
          <a:p>
            <a:pPr marL="225425" indent="-225425">
              <a:spcBef>
                <a:spcPts val="600"/>
              </a:spcBef>
            </a:pPr>
            <a:r>
              <a:rPr lang="en-US" dirty="0">
                <a:solidFill>
                  <a:schemeClr val="tx2"/>
                </a:solidFill>
              </a:rPr>
              <a:t>The HSA can help you save for health care costs, you get tax benefits, the money rolls over each year and you keep the money if you leave/retire </a:t>
            </a:r>
          </a:p>
          <a:p>
            <a:pPr marL="225425" lvl="1" indent="-225425">
              <a:spcBef>
                <a:spcPts val="600"/>
              </a:spcBef>
              <a:buFont typeface="Arial" panose="020B0604020202020204" pitchFamily="34" charset="0"/>
              <a:buChar char="•"/>
            </a:pPr>
            <a:r>
              <a:rPr lang="en-US" sz="1800" dirty="0">
                <a:solidFill>
                  <a:schemeClr val="tx2"/>
                </a:solidFill>
              </a:rPr>
              <a:t>Learn more at tn.gov/PartnersForHealth under </a:t>
            </a:r>
            <a:r>
              <a:rPr lang="en-US" sz="1800" b="1" dirty="0">
                <a:solidFill>
                  <a:schemeClr val="tx1"/>
                </a:solidFill>
                <a:hlinkClick r:id="rId3"/>
              </a:rPr>
              <a:t>CDHP/HSA Insurance Options </a:t>
            </a:r>
            <a:endParaRPr lang="en-US" sz="1800" b="1" dirty="0">
              <a:solidFill>
                <a:schemeClr val="tx1"/>
              </a:solidFill>
            </a:endParaRPr>
          </a:p>
          <a:p>
            <a:pPr marL="457200" lvl="1" indent="0">
              <a:spcBef>
                <a:spcPts val="600"/>
              </a:spcBef>
              <a:buNone/>
            </a:pPr>
            <a:endParaRPr lang="en-US" sz="1800" dirty="0">
              <a:solidFill>
                <a:schemeClr val="tx1"/>
              </a:solidFill>
            </a:endParaRPr>
          </a:p>
          <a:p>
            <a:pPr marL="0" indent="0">
              <a:spcBef>
                <a:spcPts val="600"/>
              </a:spcBef>
              <a:buNone/>
            </a:pPr>
            <a:r>
              <a:rPr lang="en-US" b="1" dirty="0">
                <a:solidFill>
                  <a:schemeClr val="tx2"/>
                </a:solidFill>
              </a:rPr>
              <a:t>HSA IRS max contributions </a:t>
            </a:r>
            <a:r>
              <a:rPr lang="en-US" dirty="0">
                <a:solidFill>
                  <a:schemeClr val="tx2"/>
                </a:solidFill>
              </a:rPr>
              <a:t>– there are limits on how much money you can put in your HSA each year: </a:t>
            </a:r>
            <a:endParaRPr lang="en-US" b="1" dirty="0">
              <a:solidFill>
                <a:schemeClr val="tx2"/>
              </a:solidFill>
            </a:endParaRPr>
          </a:p>
          <a:p>
            <a:pPr marL="285750" lvl="1">
              <a:spcBef>
                <a:spcPts val="600"/>
              </a:spcBef>
              <a:buFont typeface="Arial" panose="020B0604020202020204" pitchFamily="34" charset="0"/>
              <a:buChar char="•"/>
            </a:pPr>
            <a:r>
              <a:rPr lang="en-US" sz="1800" dirty="0">
                <a:solidFill>
                  <a:schemeClr val="tx2"/>
                </a:solidFill>
              </a:rPr>
              <a:t>$3,650 for employee-only coverage in 2022 </a:t>
            </a:r>
          </a:p>
          <a:p>
            <a:pPr marL="285750" lvl="1">
              <a:spcBef>
                <a:spcPts val="600"/>
              </a:spcBef>
              <a:buFont typeface="Arial" panose="020B0604020202020204" pitchFamily="34" charset="0"/>
              <a:buChar char="•"/>
            </a:pPr>
            <a:r>
              <a:rPr lang="en-US" sz="1800" dirty="0">
                <a:solidFill>
                  <a:schemeClr val="tx2"/>
                </a:solidFill>
              </a:rPr>
              <a:t>$7,300 for all other family tiers in 2022</a:t>
            </a:r>
          </a:p>
          <a:p>
            <a:pPr marL="285750" lvl="1">
              <a:spcBef>
                <a:spcPts val="600"/>
              </a:spcBef>
              <a:buFont typeface="Arial" panose="020B0604020202020204" pitchFamily="34" charset="0"/>
              <a:buChar char="•"/>
            </a:pPr>
            <a:r>
              <a:rPr lang="en-US" sz="1800" dirty="0">
                <a:solidFill>
                  <a:schemeClr val="tx2"/>
                </a:solidFill>
              </a:rPr>
              <a:t>Members 55 or older can contribute $1,000 more each year</a:t>
            </a: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82201" y="5764924"/>
            <a:ext cx="1828799" cy="788276"/>
          </a:xfrm>
          <a:prstGeom prst="rect">
            <a:avLst/>
          </a:prstGeom>
        </p:spPr>
      </p:pic>
      <p:sp>
        <p:nvSpPr>
          <p:cNvPr id="5" name="TextBox 5"/>
          <p:cNvSpPr txBox="1">
            <a:spLocks noChangeArrowheads="1"/>
          </p:cNvSpPr>
          <p:nvPr/>
        </p:nvSpPr>
        <p:spPr bwMode="auto">
          <a:xfrm>
            <a:off x="381000" y="63200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287835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More CDHP/HSA Information</a:t>
            </a:r>
          </a:p>
        </p:txBody>
      </p:sp>
      <p:sp>
        <p:nvSpPr>
          <p:cNvPr id="3" name="Content Placeholder 2"/>
          <p:cNvSpPr>
            <a:spLocks noGrp="1"/>
          </p:cNvSpPr>
          <p:nvPr>
            <p:ph idx="1"/>
          </p:nvPr>
        </p:nvSpPr>
        <p:spPr>
          <a:xfrm>
            <a:off x="304801" y="1447801"/>
            <a:ext cx="11582398" cy="4419604"/>
          </a:xfrm>
        </p:spPr>
        <p:txBody>
          <a:bodyPr>
            <a:normAutofit/>
          </a:bodyPr>
          <a:lstStyle/>
          <a:p>
            <a:pPr marL="225425" indent="-225425">
              <a:spcBef>
                <a:spcPts val="600"/>
              </a:spcBef>
              <a:spcAft>
                <a:spcPts val="600"/>
              </a:spcAft>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Important!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Your full HSA contribution is </a:t>
            </a: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not</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available upfront after you enroll. Your pledged amount is taken out of each paycheck if your employer offers payroll deduction. You may only spend the money in your HSA at the time of service or care. You can pay out of your own pocket for services and pay yourself back later with funds from your HSA. </a:t>
            </a:r>
          </a:p>
          <a:p>
            <a:pPr marL="225425" indent="-225425">
              <a:spcBef>
                <a:spcPts val="600"/>
              </a:spcBef>
              <a:spcAft>
                <a:spcPts val="600"/>
              </a:spcAft>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Debit card: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Newly enrolled CDHP/HSA members get a debit card from Optum Financial to use for qualified expenses.  </a:t>
            </a:r>
          </a:p>
          <a:p>
            <a:pPr marL="225425" marR="0" lvl="0" indent="-225425" algn="l" defTabSz="914400" rtl="0" eaLnBrk="1" fontAlgn="auto" latinLnBrk="0" hangingPunct="1">
              <a:lnSpc>
                <a:spcPct val="100000"/>
              </a:lnSpc>
              <a:spcBef>
                <a:spcPts val="600"/>
              </a:spcBef>
              <a:spcAft>
                <a:spcPts val="600"/>
              </a:spcAft>
              <a:buClr>
                <a:srgbClr val="E71B1B"/>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Employees who enroll in the Local CDHP will need to check if your employer allows you to contribute to your HSA through payroll deduction. You may need to update this amount each year and provide this amount to your employer.</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600"/>
              </a:spcBef>
              <a:spcAft>
                <a:spcPts val="600"/>
              </a:spcAft>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enroll in Social Security at age 65, you will automatically be enrolled in Medicare Part A. If enrolled in a CDHP, this may have tax consequences and affect your HSA contribution. Consult with your tax advisor for advice.</a:t>
            </a:r>
          </a:p>
          <a:p>
            <a:pPr>
              <a:spcBef>
                <a:spcPts val="600"/>
              </a:spcBef>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58400" y="5842543"/>
            <a:ext cx="1828799" cy="788276"/>
          </a:xfrm>
          <a:prstGeom prst="rect">
            <a:avLst/>
          </a:prstGeom>
        </p:spPr>
      </p:pic>
      <p:sp>
        <p:nvSpPr>
          <p:cNvPr id="5" name="TextBox 5"/>
          <p:cNvSpPr txBox="1">
            <a:spLocks noChangeArrowheads="1"/>
          </p:cNvSpPr>
          <p:nvPr/>
        </p:nvSpPr>
        <p:spPr bwMode="auto">
          <a:xfrm>
            <a:off x="609600" y="6239268"/>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tn.gov/PartnersForHealth</a:t>
            </a:r>
          </a:p>
        </p:txBody>
      </p:sp>
    </p:spTree>
    <p:extLst>
      <p:ext uri="{BB962C8B-B14F-4D97-AF65-F5344CB8AC3E}">
        <p14:creationId xmlns:p14="http://schemas.microsoft.com/office/powerpoint/2010/main" val="1613360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Local CDHP/HSA and FSA Restrictions </a:t>
            </a:r>
          </a:p>
        </p:txBody>
      </p:sp>
      <p:sp>
        <p:nvSpPr>
          <p:cNvPr id="3" name="Content Placeholder 2"/>
          <p:cNvSpPr>
            <a:spLocks noGrp="1"/>
          </p:cNvSpPr>
          <p:nvPr>
            <p:ph idx="1"/>
          </p:nvPr>
        </p:nvSpPr>
        <p:spPr>
          <a:xfrm>
            <a:off x="457200" y="1524000"/>
            <a:ext cx="11049000" cy="4648199"/>
          </a:xfrm>
        </p:spPr>
        <p:txBody>
          <a:bodyPr>
            <a:normAutofit lnSpcReduction="10000"/>
          </a:bodyPr>
          <a:lstStyle/>
          <a:p>
            <a:pPr marL="0" indent="0">
              <a:buNone/>
            </a:pPr>
            <a:r>
              <a:rPr lang="en-US" b="1" dirty="0">
                <a:solidFill>
                  <a:schemeClr val="tx2"/>
                </a:solidFill>
              </a:rPr>
              <a:t>CDHP/HSA restrictions: </a:t>
            </a:r>
            <a:r>
              <a:rPr lang="en-US" dirty="0">
                <a:solidFill>
                  <a:schemeClr val="tx2"/>
                </a:solidFill>
              </a:rPr>
              <a:t>You </a:t>
            </a:r>
            <a:r>
              <a:rPr lang="en-US" b="1" dirty="0">
                <a:solidFill>
                  <a:schemeClr val="tx2"/>
                </a:solidFill>
              </a:rPr>
              <a:t>cannot</a:t>
            </a:r>
            <a:r>
              <a:rPr lang="en-US" dirty="0">
                <a:solidFill>
                  <a:schemeClr val="tx2"/>
                </a:solidFill>
              </a:rPr>
              <a:t> enroll in a CDHP if:</a:t>
            </a:r>
          </a:p>
          <a:p>
            <a:pPr marL="225425" indent="-225425">
              <a:spcBef>
                <a:spcPts val="600"/>
              </a:spcBef>
              <a:spcAft>
                <a:spcPts val="600"/>
              </a:spcAft>
            </a:pPr>
            <a:r>
              <a:rPr lang="en-US" dirty="0">
                <a:solidFill>
                  <a:schemeClr val="tx2"/>
                </a:solidFill>
              </a:rPr>
              <a:t>You are also enrolled in another medical plan, including a PPO, your spouse’s plan or any government plan (e.g., Medicare A and/or B, Medicaid, TRICARE or Social Security benefits)</a:t>
            </a:r>
          </a:p>
          <a:p>
            <a:pPr marL="225425" indent="-225425">
              <a:spcBef>
                <a:spcPts val="600"/>
              </a:spcBef>
              <a:spcAft>
                <a:spcPts val="600"/>
              </a:spcAft>
            </a:pPr>
            <a:r>
              <a:rPr lang="en-US" dirty="0">
                <a:solidFill>
                  <a:schemeClr val="tx2"/>
                </a:solidFill>
              </a:rPr>
              <a:t>You have received Department of Veterans Affairs benefits within the past three months, except for preventive care. If you are a veteran with a disability rating from the VA, this exclusion does not apply. If you are eligible for VA medical benefits but did not receive benefits during the preceding three months, you can enroll in and make contributions to your HSA. If you receive VA benefits in the future, you are not entitled to contribute to your account for another three months. However, if your veteran’s hospital care or medical service was for a service-connected disability, you may contribute to your HSA </a:t>
            </a:r>
          </a:p>
          <a:p>
            <a:pPr marL="225425" indent="-225425">
              <a:spcBef>
                <a:spcPts val="600"/>
              </a:spcBef>
              <a:spcAft>
                <a:spcPts val="600"/>
              </a:spcAft>
            </a:pPr>
            <a:r>
              <a:rPr lang="en-US" dirty="0">
                <a:solidFill>
                  <a:schemeClr val="tx2"/>
                </a:solidFill>
              </a:rPr>
              <a:t>You have received care from the Indian Health Services within the past three months</a:t>
            </a:r>
          </a:p>
          <a:p>
            <a:pPr marL="0" indent="0">
              <a:buNone/>
            </a:pPr>
            <a:endParaRPr lang="en-US" b="1" dirty="0">
              <a:solidFill>
                <a:schemeClr val="tx2"/>
              </a:solidFill>
            </a:endParaRPr>
          </a:p>
          <a:p>
            <a:pPr marL="0" indent="0">
              <a:buNone/>
            </a:pPr>
            <a:r>
              <a:rPr lang="en-US" b="1" dirty="0">
                <a:solidFill>
                  <a:schemeClr val="tx2"/>
                </a:solidFill>
              </a:rPr>
              <a:t>HSA/FSA restrictions: </a:t>
            </a:r>
            <a:r>
              <a:rPr lang="en-US" dirty="0">
                <a:solidFill>
                  <a:schemeClr val="tx2"/>
                </a:solidFill>
              </a:rPr>
              <a:t>You </a:t>
            </a:r>
            <a:r>
              <a:rPr lang="en-US" b="1" dirty="0">
                <a:solidFill>
                  <a:schemeClr val="tx2"/>
                </a:solidFill>
              </a:rPr>
              <a:t>cannot </a:t>
            </a:r>
            <a:r>
              <a:rPr lang="en-US" dirty="0">
                <a:solidFill>
                  <a:schemeClr val="tx2"/>
                </a:solidFill>
              </a:rPr>
              <a:t>enroll in the Local CDHP/HSA if either you or your spouse have a medical FSA or a health reimbursement account, known as an HRA, at either employer. If you have one available, you can enroll in a limited purpose FSA for dental and vision costs.</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77047" y="5889679"/>
            <a:ext cx="1828799" cy="788276"/>
          </a:xfrm>
          <a:prstGeom prst="rect">
            <a:avLst/>
          </a:prstGeom>
        </p:spPr>
      </p:pic>
      <p:sp>
        <p:nvSpPr>
          <p:cNvPr id="5" name="TextBox 5"/>
          <p:cNvSpPr txBox="1">
            <a:spLocks noChangeArrowheads="1"/>
          </p:cNvSpPr>
          <p:nvPr/>
        </p:nvSpPr>
        <p:spPr bwMode="auto">
          <a:xfrm>
            <a:off x="838200" y="6370319"/>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tn.gov/PartnersForHealth</a:t>
            </a:r>
          </a:p>
        </p:txBody>
      </p:sp>
    </p:spTree>
    <p:extLst>
      <p:ext uri="{BB962C8B-B14F-4D97-AF65-F5344CB8AC3E}">
        <p14:creationId xmlns:p14="http://schemas.microsoft.com/office/powerpoint/2010/main" val="260662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Topics</a:t>
            </a:r>
          </a:p>
        </p:txBody>
      </p:sp>
      <p:sp>
        <p:nvSpPr>
          <p:cNvPr id="3" name="Content Placeholder 2"/>
          <p:cNvSpPr>
            <a:spLocks noGrp="1"/>
          </p:cNvSpPr>
          <p:nvPr>
            <p:ph idx="1"/>
          </p:nvPr>
        </p:nvSpPr>
        <p:spPr>
          <a:xfrm>
            <a:off x="381000" y="1371600"/>
            <a:ext cx="10972800" cy="4648199"/>
          </a:xfrm>
        </p:spPr>
        <p:txBody>
          <a:bodyPr>
            <a:normAutofit/>
          </a:bodyPr>
          <a:lstStyle/>
          <a:p>
            <a:pPr marL="0" indent="0">
              <a:buNone/>
            </a:pPr>
            <a:endParaRPr lang="en-US" sz="2000" b="1" dirty="0">
              <a:solidFill>
                <a:schemeClr val="tx1"/>
              </a:solidFill>
            </a:endParaRPr>
          </a:p>
          <a:p>
            <a:pPr marL="225425" indent="-225425"/>
            <a:r>
              <a:rPr lang="en-US" sz="2000" b="1" dirty="0">
                <a:solidFill>
                  <a:schemeClr val="tx2"/>
                </a:solidFill>
              </a:rPr>
              <a:t>General Information (slides 2-4)</a:t>
            </a:r>
          </a:p>
          <a:p>
            <a:pPr marL="225425" indent="-225425"/>
            <a:r>
              <a:rPr lang="en-US" sz="2000" b="1" dirty="0">
                <a:solidFill>
                  <a:schemeClr val="tx2"/>
                </a:solidFill>
              </a:rPr>
              <a:t>Resources and Help (slides 5-8)</a:t>
            </a:r>
          </a:p>
          <a:p>
            <a:pPr marL="225425" indent="-225425"/>
            <a:r>
              <a:rPr lang="en-US" sz="2000" b="1" dirty="0">
                <a:solidFill>
                  <a:schemeClr val="tx2"/>
                </a:solidFill>
              </a:rPr>
              <a:t>Eligibility and Enrollment Information (slides 9-15)</a:t>
            </a:r>
          </a:p>
          <a:p>
            <a:pPr marL="225425" indent="-225425"/>
            <a:r>
              <a:rPr lang="en-US" sz="2000" b="1" dirty="0">
                <a:solidFill>
                  <a:schemeClr val="tx2"/>
                </a:solidFill>
              </a:rPr>
              <a:t>Health Plan Options/Premiums/Costs (slides 16-26)</a:t>
            </a:r>
          </a:p>
          <a:p>
            <a:pPr marL="225425" indent="-225425"/>
            <a:r>
              <a:rPr lang="en-US" sz="2000" b="1" dirty="0">
                <a:solidFill>
                  <a:schemeClr val="tx2"/>
                </a:solidFill>
              </a:rPr>
              <a:t>Benefits Included with Health Plan (slides 27-32)</a:t>
            </a:r>
          </a:p>
          <a:p>
            <a:pPr marL="225425" indent="-225425"/>
            <a:r>
              <a:rPr lang="en-US" sz="2000" b="1" dirty="0">
                <a:solidFill>
                  <a:schemeClr val="tx2"/>
                </a:solidFill>
              </a:rPr>
              <a:t>Other Benefits/Premiums (slides 33-36)</a:t>
            </a:r>
          </a:p>
          <a:p>
            <a:pPr marL="225425" indent="-225425"/>
            <a:r>
              <a:rPr lang="en-US" sz="2000" b="1" dirty="0">
                <a:solidFill>
                  <a:schemeClr val="tx2"/>
                </a:solidFill>
              </a:rPr>
              <a:t>Enrolling in Benefits/Using ESS (slides 37-38)</a:t>
            </a:r>
          </a:p>
          <a:p>
            <a:pPr marL="225425" indent="-225425"/>
            <a:r>
              <a:rPr lang="en-US" sz="2000" b="1" dirty="0">
                <a:solidFill>
                  <a:schemeClr val="tx2"/>
                </a:solidFill>
              </a:rPr>
              <a:t>Other Important Information (slides 39-42)</a:t>
            </a:r>
          </a:p>
          <a:p>
            <a:pPr marL="625475" lvl="1" indent="-225425"/>
            <a:r>
              <a:rPr lang="en-US" sz="1800" b="1" dirty="0">
                <a:solidFill>
                  <a:schemeClr val="tx2"/>
                </a:solidFill>
              </a:rPr>
              <a:t>Premium Information/ID cards</a:t>
            </a:r>
          </a:p>
          <a:p>
            <a:pPr marL="225425" indent="-225425"/>
            <a:r>
              <a:rPr lang="en-US" sz="2000" b="1" dirty="0">
                <a:solidFill>
                  <a:schemeClr val="tx2"/>
                </a:solidFill>
              </a:rPr>
              <a:t>Contact Information (slide 43)</a:t>
            </a:r>
          </a:p>
          <a:p>
            <a:pPr marL="400050" lvl="1" indent="0">
              <a:buNone/>
            </a:pPr>
            <a:endParaRPr lang="en-US" sz="1800" dirty="0">
              <a:solidFill>
                <a:schemeClr val="tx2"/>
              </a:solidFill>
            </a:endParaRPr>
          </a:p>
          <a:p>
            <a:pPr marL="0" indent="0">
              <a:buNone/>
            </a:pPr>
            <a:endParaRPr lang="en-US" sz="2400" b="1" dirty="0">
              <a:solidFill>
                <a:schemeClr val="tx1"/>
              </a:solidFill>
            </a:endParaRPr>
          </a:p>
          <a:p>
            <a:pPr marL="0" indent="0">
              <a:buNone/>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880982"/>
            <a:ext cx="1828799" cy="788276"/>
          </a:xfrm>
          <a:prstGeom prst="rect">
            <a:avLst/>
          </a:prstGeom>
        </p:spPr>
      </p:pic>
      <p:sp>
        <p:nvSpPr>
          <p:cNvPr id="5" name="TextBox 5"/>
          <p:cNvSpPr txBox="1">
            <a:spLocks noChangeArrowheads="1"/>
          </p:cNvSpPr>
          <p:nvPr/>
        </p:nvSpPr>
        <p:spPr bwMode="auto">
          <a:xfrm>
            <a:off x="609600" y="64724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2559660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Carrier Networks</a:t>
            </a:r>
          </a:p>
        </p:txBody>
      </p:sp>
      <p:sp>
        <p:nvSpPr>
          <p:cNvPr id="3" name="Content Placeholder 2"/>
          <p:cNvSpPr>
            <a:spLocks noGrp="1"/>
          </p:cNvSpPr>
          <p:nvPr>
            <p:ph idx="1"/>
          </p:nvPr>
        </p:nvSpPr>
        <p:spPr>
          <a:xfrm>
            <a:off x="381000" y="1447800"/>
            <a:ext cx="11506200" cy="4595817"/>
          </a:xfrm>
        </p:spPr>
        <p:txBody>
          <a:bodyPr>
            <a:normAutofit/>
          </a:bodyPr>
          <a:lstStyle/>
          <a:p>
            <a:pPr marL="0" indent="0" fontAlgn="base">
              <a:spcBef>
                <a:spcPts val="600"/>
              </a:spcBef>
              <a:spcAft>
                <a:spcPct val="0"/>
              </a:spcAft>
              <a:buClrTx/>
              <a:buNone/>
              <a:defRPr/>
            </a:pPr>
            <a:r>
              <a:rPr lang="en-US" sz="2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Choose between four carrier networks for your medical care</a:t>
            </a:r>
          </a:p>
          <a:p>
            <a:pPr marL="225425" lvl="2" indent="-225425" fontAlgn="base">
              <a:spcBef>
                <a:spcPts val="600"/>
              </a:spcBef>
              <a:spcAft>
                <a:spcPct val="0"/>
              </a:spcAft>
              <a:buClr>
                <a:srgbClr val="C00000"/>
              </a:buClr>
              <a:buFont typeface="Arial" panose="020B0604020202020204" pitchFamily="34" charset="0"/>
              <a:buChar char="•"/>
            </a:pP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Each </a:t>
            </a:r>
            <a:r>
              <a:rPr lang="en-US" sz="18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network</a:t>
            </a: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18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has providers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(doctors, hospitals, facilities) throughout Tennessee and across the country.</a:t>
            </a:r>
            <a:r>
              <a:rPr lang="en-US" sz="1800"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0" lvl="3" indent="0" fontAlgn="base">
              <a:spcBef>
                <a:spcPts val="600"/>
              </a:spcBef>
              <a:spcAft>
                <a:spcPct val="0"/>
              </a:spcAft>
              <a:buClr>
                <a:srgbClr val="C00000"/>
              </a:buClr>
              <a:buNone/>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endPar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BCBST Network S </a:t>
            </a: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LocalPlus </a:t>
            </a: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networks do not include all the hospitals and providers found in the broad networks to keep your premiums, claim costs and rate increases low.</a:t>
            </a:r>
          </a:p>
          <a:p>
            <a:pPr marL="0" lvl="3" indent="0" fontAlgn="base">
              <a:spcBef>
                <a:spcPts val="600"/>
              </a:spcBef>
              <a:spcAft>
                <a:spcPct val="0"/>
              </a:spcAft>
              <a:buClr>
                <a:srgbClr val="C00000"/>
              </a:buClr>
              <a:buNone/>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BCBST Network P </a:t>
            </a: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OAP</a:t>
            </a: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 broad networks give you more hospital choices but have an additional monthly cost* added to your monthly premium. You may also pay more per claim because the costs for services in these networks are generally higher than the narrow networks. </a:t>
            </a:r>
          </a:p>
          <a:p>
            <a:pPr marL="0" lvl="3" indent="0" fontAlgn="base">
              <a:spcBef>
                <a:spcPts val="600"/>
              </a:spcBef>
              <a:spcAft>
                <a:spcPct val="0"/>
              </a:spcAft>
              <a:buClr>
                <a:srgbClr val="C00000"/>
              </a:buClr>
              <a:buNone/>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*Additional monthly premium cost: $65 more each month for employee only or employee + child(ren) coverage; $130 more each month for employee + spouse or employee + spouse + child(ren) coverage</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782266"/>
            <a:ext cx="1828799" cy="788276"/>
          </a:xfrm>
          <a:prstGeom prst="rect">
            <a:avLst/>
          </a:prstGeom>
        </p:spPr>
      </p:pic>
      <p:sp>
        <p:nvSpPr>
          <p:cNvPr id="5" name="TextBox 5"/>
          <p:cNvSpPr txBox="1">
            <a:spLocks noChangeArrowheads="1"/>
          </p:cNvSpPr>
          <p:nvPr/>
        </p:nvSpPr>
        <p:spPr bwMode="auto">
          <a:xfrm>
            <a:off x="609600" y="6419850"/>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a:t>
            </a: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gov</a:t>
            </a: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/PartnersForHealth</a:t>
            </a:r>
          </a:p>
        </p:txBody>
      </p:sp>
      <p:graphicFrame>
        <p:nvGraphicFramePr>
          <p:cNvPr id="6" name="Table 6">
            <a:extLst>
              <a:ext uri="{FF2B5EF4-FFF2-40B4-BE49-F238E27FC236}">
                <a16:creationId xmlns:a16="http://schemas.microsoft.com/office/drawing/2014/main" id="{EFFA360E-FDD8-49A2-B8BC-51D7E4D0C313}"/>
              </a:ext>
            </a:extLst>
          </p:cNvPr>
          <p:cNvGraphicFramePr>
            <a:graphicFrameLocks noGrp="1"/>
          </p:cNvGraphicFramePr>
          <p:nvPr>
            <p:extLst>
              <p:ext uri="{D42A27DB-BD31-4B8C-83A1-F6EECF244321}">
                <p14:modId xmlns:p14="http://schemas.microsoft.com/office/powerpoint/2010/main" val="2010190602"/>
              </p:ext>
            </p:extLst>
          </p:nvPr>
        </p:nvGraphicFramePr>
        <p:xfrm>
          <a:off x="2070100" y="2362200"/>
          <a:ext cx="8128000" cy="128016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304231842"/>
                    </a:ext>
                  </a:extLst>
                </a:gridCol>
                <a:gridCol w="4064000">
                  <a:extLst>
                    <a:ext uri="{9D8B030D-6E8A-4147-A177-3AD203B41FA5}">
                      <a16:colId xmlns:a16="http://schemas.microsoft.com/office/drawing/2014/main" val="2747375440"/>
                    </a:ext>
                  </a:extLst>
                </a:gridCol>
              </a:tblGrid>
              <a:tr h="230349">
                <a:tc>
                  <a:txBody>
                    <a:bodyPr/>
                    <a:lstStyle/>
                    <a:p>
                      <a:pPr marL="225425" lvl="2" indent="-225425" fontAlgn="base">
                        <a:spcBef>
                          <a:spcPts val="600"/>
                        </a:spcBef>
                        <a:spcAft>
                          <a:spcPct val="0"/>
                        </a:spcAft>
                        <a:buClr>
                          <a:srgbClr val="C00000"/>
                        </a:buClr>
                        <a:buFont typeface="Arial" panose="020B0604020202020204" pitchFamily="34" charset="0"/>
                        <a:buChar char="•"/>
                      </a:pPr>
                      <a:r>
                        <a:rPr lang="en-US" sz="1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BlueCross BlueShield</a:t>
                      </a:r>
                    </a:p>
                    <a:p>
                      <a:pPr marL="682625" lvl="3" indent="-225425" fontAlgn="base">
                        <a:spcBef>
                          <a:spcPts val="600"/>
                        </a:spcBef>
                        <a:spcAft>
                          <a:spcPct val="0"/>
                        </a:spcAft>
                        <a:buClr>
                          <a:srgbClr val="C00000"/>
                        </a:buClr>
                        <a:buFont typeface="Arial" panose="020B0604020202020204" pitchFamily="34" charset="0"/>
                        <a:buChar char="•"/>
                      </a:pP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Network S</a:t>
                      </a:r>
                    </a:p>
                    <a:p>
                      <a:pPr marL="682625" lvl="3" indent="-225425" fontAlgn="base">
                        <a:spcBef>
                          <a:spcPts val="600"/>
                        </a:spcBef>
                        <a:spcAft>
                          <a:spcPct val="0"/>
                        </a:spcAft>
                        <a:buClr>
                          <a:srgbClr val="C00000"/>
                        </a:buClr>
                        <a:buFont typeface="Arial" panose="020B0604020202020204" pitchFamily="34" charset="0"/>
                        <a:buChar char="•"/>
                      </a:pP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Network P*</a:t>
                      </a:r>
                    </a:p>
                    <a:p>
                      <a:endParaRPr lang="en-US" dirty="0"/>
                    </a:p>
                  </a:txBody>
                  <a:tcPr/>
                </a:tc>
                <a:tc>
                  <a:txBody>
                    <a:bodyPr/>
                    <a:lstStyle/>
                    <a:p>
                      <a:pPr marL="225425" lvl="2" indent="-225425" fontAlgn="base">
                        <a:spcBef>
                          <a:spcPts val="600"/>
                        </a:spcBef>
                        <a:spcAft>
                          <a:spcPct val="0"/>
                        </a:spcAft>
                        <a:buClr>
                          <a:srgbClr val="C00000"/>
                        </a:buClr>
                        <a:buFont typeface="Arial" panose="020B0604020202020204" pitchFamily="34" charset="0"/>
                        <a:buChar char="•"/>
                      </a:pPr>
                      <a:r>
                        <a:rPr lang="en-US" sz="1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Cigna</a:t>
                      </a:r>
                    </a:p>
                    <a:p>
                      <a:pPr marL="682625" lvl="3" indent="-225425" fontAlgn="base">
                        <a:spcBef>
                          <a:spcPts val="600"/>
                        </a:spcBef>
                        <a:spcAft>
                          <a:spcPct val="0"/>
                        </a:spcAft>
                        <a:buClr>
                          <a:srgbClr val="C00000"/>
                        </a:buClr>
                        <a:buFont typeface="Arial" panose="020B0604020202020204" pitchFamily="34" charset="0"/>
                        <a:buChar char="•"/>
                      </a:pP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LocalPlus</a:t>
                      </a:r>
                    </a:p>
                    <a:p>
                      <a:pPr marL="682625" lvl="3" indent="-225425" fontAlgn="base">
                        <a:spcBef>
                          <a:spcPts val="600"/>
                        </a:spcBef>
                        <a:spcAft>
                          <a:spcPct val="0"/>
                        </a:spcAft>
                        <a:buClr>
                          <a:srgbClr val="C00000"/>
                        </a:buClr>
                        <a:buFont typeface="Arial" panose="020B0604020202020204" pitchFamily="34" charset="0"/>
                        <a:buChar char="•"/>
                      </a:pP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Open Access Plus*</a:t>
                      </a:r>
                    </a:p>
                    <a:p>
                      <a:endParaRPr lang="en-US" dirty="0"/>
                    </a:p>
                  </a:txBody>
                  <a:tcPr/>
                </a:tc>
                <a:extLst>
                  <a:ext uri="{0D108BD9-81ED-4DB2-BD59-A6C34878D82A}">
                    <a16:rowId xmlns:a16="http://schemas.microsoft.com/office/drawing/2014/main" val="869912173"/>
                  </a:ext>
                </a:extLst>
              </a:tr>
            </a:tbl>
          </a:graphicData>
        </a:graphic>
      </p:graphicFrame>
    </p:spTree>
    <p:extLst>
      <p:ext uri="{BB962C8B-B14F-4D97-AF65-F5344CB8AC3E}">
        <p14:creationId xmlns:p14="http://schemas.microsoft.com/office/powerpoint/2010/main" val="4177621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Carrier Network Changes</a:t>
            </a:r>
          </a:p>
        </p:txBody>
      </p:sp>
      <p:sp>
        <p:nvSpPr>
          <p:cNvPr id="3" name="Content Placeholder 2"/>
          <p:cNvSpPr>
            <a:spLocks noGrp="1"/>
          </p:cNvSpPr>
          <p:nvPr>
            <p:ph idx="1"/>
          </p:nvPr>
        </p:nvSpPr>
        <p:spPr>
          <a:xfrm>
            <a:off x="381000" y="1553966"/>
            <a:ext cx="11430000" cy="5075434"/>
          </a:xfrm>
        </p:spPr>
        <p:txBody>
          <a:bodyPr>
            <a:normAutofit/>
          </a:bodyPr>
          <a:lstStyle/>
          <a:p>
            <a:pPr marL="0" marR="0" lvl="0" indent="0" algn="l" defTabSz="914400" rtl="0" eaLnBrk="1" fontAlgn="auto" latinLnBrk="0" hangingPunct="1">
              <a:spcBef>
                <a:spcPts val="600"/>
              </a:spcBef>
              <a:spcAft>
                <a:spcPts val="600"/>
              </a:spcAft>
              <a:buClr>
                <a:srgbClr val="E71B1B"/>
              </a:buClr>
              <a:buSzTx/>
              <a:buNone/>
              <a:tabLst/>
              <a:defRPr/>
            </a:pP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Network changes can and do occur. </a:t>
            </a:r>
            <a:r>
              <a:rPr kumimoji="0" lang="en-US" b="0" i="0" u="non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BA cannot guarantee all providers/hospitals in a network will stay in that network for the entire year. </a:t>
            </a:r>
            <a:r>
              <a:rPr kumimoji="0" lang="en-US" b="1" i="0" u="non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 provider or hospital leaving a network does not allow you to make coverage changes.</a:t>
            </a:r>
          </a:p>
          <a:p>
            <a:pPr marL="225425" indent="-225425" fontAlgn="base">
              <a:spcBef>
                <a:spcPts val="600"/>
              </a:spcBef>
              <a:spcAft>
                <a:spcPts val="600"/>
              </a:spcAft>
              <a:buClrTx/>
              <a:defRPr/>
            </a:pP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Important–check networks carefully before finalizing your enrollment choice. </a:t>
            </a:r>
            <a:r>
              <a:rPr lang="en-US"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The network choice you make is for the calendar year. After you enroll in a network, you won’t be able to change plans or networks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during the calendar year</a:t>
            </a:r>
            <a:r>
              <a:rPr lang="en-US"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You may be able to make changes allowed by the plan if you have a qualifying event.</a:t>
            </a:r>
          </a:p>
          <a:p>
            <a:pPr marL="285750" lvl="1" fontAlgn="base">
              <a:spcBef>
                <a:spcPts val="600"/>
              </a:spcBef>
              <a:spcAft>
                <a:spcPts val="600"/>
              </a:spcAft>
              <a:buClr>
                <a:srgbClr val="C00000"/>
              </a:buClr>
              <a:buFont typeface="Arial" panose="020B0604020202020204" pitchFamily="34" charset="0"/>
              <a:buChar char="•"/>
              <a:defRP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Here are recent network change examples:</a:t>
            </a:r>
            <a:r>
              <a:rPr lang="en-US" sz="1800" b="1" i="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685800" lvl="2" fontAlgn="base">
              <a:lnSpc>
                <a:spcPct val="110000"/>
              </a:lnSpc>
              <a:spcBef>
                <a:spcPts val="0"/>
              </a:spcBef>
              <a:buClr>
                <a:srgbClr val="C00000"/>
              </a:buClr>
              <a:buFont typeface="Arial" panose="020B0604020202020204" pitchFamily="34" charset="0"/>
              <a:buChar char="•"/>
              <a:defRPr/>
            </a:pPr>
            <a:r>
              <a:rPr lang="en-US" sz="1800" b="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HCA left the LocalPlus network in 2020; now only in Network P and OAP</a:t>
            </a:r>
          </a:p>
          <a:p>
            <a:pPr marL="685800" lvl="2" fontAlgn="base">
              <a:lnSpc>
                <a:spcPct val="110000"/>
              </a:lnSpc>
              <a:spcBef>
                <a:spcPts val="0"/>
              </a:spcBef>
              <a:buClr>
                <a:srgbClr val="C00000"/>
              </a:buClr>
              <a:buFont typeface="Arial" panose="020B0604020202020204" pitchFamily="34" charset="0"/>
              <a:buChar char="•"/>
              <a:defRPr/>
            </a:pPr>
            <a:r>
              <a:rPr lang="en-US" sz="1800" b="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Pinnacle Dermatology left LP and OAP in 2021; now only in Network S and P</a:t>
            </a:r>
          </a:p>
          <a:p>
            <a:pPr marL="685800" lvl="2" fontAlgn="base">
              <a:lnSpc>
                <a:spcPct val="110000"/>
              </a:lnSpc>
              <a:spcBef>
                <a:spcPts val="0"/>
              </a:spcBef>
              <a:buClr>
                <a:srgbClr val="C00000"/>
              </a:buClr>
              <a:buFont typeface="Arial" panose="020B0604020202020204" pitchFamily="34" charset="0"/>
              <a:buChar char="•"/>
              <a:defRPr/>
            </a:pPr>
            <a:r>
              <a:rPr lang="en-US" sz="1800" b="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Lauderdale Community </a:t>
            </a: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out of Network S and P Jan. 1, 2022; </a:t>
            </a:r>
            <a:r>
              <a:rPr lang="en-US" sz="1800" b="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only in LP and OAP</a:t>
            </a:r>
          </a:p>
          <a:p>
            <a:pPr marL="685800" lvl="2" fontAlgn="base">
              <a:lnSpc>
                <a:spcPct val="110000"/>
              </a:lnSpc>
              <a:spcBef>
                <a:spcPts val="0"/>
              </a:spcBef>
              <a:buClr>
                <a:srgbClr val="C00000"/>
              </a:buClr>
              <a:buFont typeface="Arial" panose="020B0604020202020204" pitchFamily="34" charset="0"/>
              <a:buChar char="•"/>
              <a:defRPr/>
            </a:pPr>
            <a:r>
              <a:rPr lang="en-US" sz="1800" b="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Northcrest acquired by HCA in 2021; now only in Network P and OAP in 2022</a:t>
            </a:r>
          </a:p>
          <a:p>
            <a:pPr marL="285750" lvl="1" fontAlgn="base">
              <a:spcBef>
                <a:spcPts val="0"/>
              </a:spcBef>
              <a:spcAft>
                <a:spcPts val="600"/>
              </a:spcAft>
              <a:buClr>
                <a:srgbClr val="C00000"/>
              </a:buClr>
              <a:buFont typeface="Arial" panose="020B0604020202020204" pitchFamily="34" charset="0"/>
              <a:buChar char="•"/>
              <a:defRPr/>
            </a:pPr>
            <a:endParaRPr lang="en-US" sz="1800" b="0" i="1"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862910"/>
            <a:ext cx="1828799" cy="788276"/>
          </a:xfrm>
          <a:prstGeom prst="rect">
            <a:avLst/>
          </a:prstGeom>
        </p:spPr>
      </p:pic>
      <p:sp>
        <p:nvSpPr>
          <p:cNvPr id="5" name="TextBox 5"/>
          <p:cNvSpPr txBox="1">
            <a:spLocks noChangeArrowheads="1"/>
          </p:cNvSpPr>
          <p:nvPr/>
        </p:nvSpPr>
        <p:spPr bwMode="auto">
          <a:xfrm>
            <a:off x="609600" y="6447035"/>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a:t>
            </a: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PartnersForHealth</a:t>
            </a:r>
          </a:p>
        </p:txBody>
      </p:sp>
    </p:spTree>
    <p:extLst>
      <p:ext uri="{BB962C8B-B14F-4D97-AF65-F5344CB8AC3E}">
        <p14:creationId xmlns:p14="http://schemas.microsoft.com/office/powerpoint/2010/main" val="2903101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Carrier Networks</a:t>
            </a:r>
          </a:p>
        </p:txBody>
      </p:sp>
      <p:sp>
        <p:nvSpPr>
          <p:cNvPr id="3" name="Content Placeholder 2"/>
          <p:cNvSpPr>
            <a:spLocks noGrp="1"/>
          </p:cNvSpPr>
          <p:nvPr>
            <p:ph idx="1"/>
          </p:nvPr>
        </p:nvSpPr>
        <p:spPr>
          <a:xfrm>
            <a:off x="381000" y="1371601"/>
            <a:ext cx="11430000" cy="5075434"/>
          </a:xfrm>
        </p:spPr>
        <p:txBody>
          <a:bodyPr>
            <a:normAutofit/>
          </a:bodyPr>
          <a:lstStyle/>
          <a:p>
            <a:pPr marL="0" indent="0" fontAlgn="base">
              <a:lnSpc>
                <a:spcPct val="120000"/>
              </a:lnSpc>
              <a:spcBef>
                <a:spcPts val="600"/>
              </a:spcBef>
              <a:buClrTx/>
              <a:buNone/>
              <a:defRPr/>
            </a:pPr>
            <a:r>
              <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How to check the networks</a:t>
            </a:r>
          </a:p>
          <a:p>
            <a:pPr marL="225425" lvl="1" indent="-225425" fontAlgn="base">
              <a:spcBef>
                <a:spcPts val="0"/>
              </a:spcBef>
              <a:spcAft>
                <a:spcPts val="600"/>
              </a:spcAft>
              <a:buClr>
                <a:srgbClr val="C00000"/>
              </a:buClr>
              <a:buFont typeface="Arial" panose="020B0604020202020204" pitchFamily="34" charset="0"/>
              <a:buChar char="•"/>
              <a:defRP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ParTNers</a:t>
            </a: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Carrier Information webpage</a:t>
            </a: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–check the </a:t>
            </a: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Hospital Network Comparison list</a:t>
            </a:r>
            <a:endParaRPr lang="en-US" sz="1800" b="1" dirty="0">
              <a:solidFill>
                <a:schemeClr val="tx2"/>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Carrier Information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for all network hospital lists and provider directories</a:t>
            </a:r>
            <a:r>
              <a:rPr lang="en-US" sz="19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endParaRPr lang="en-US" sz="19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rPr>
              <a:t>You can also contact BlueCross or Cigna about network providers or hospitals:</a:t>
            </a:r>
          </a:p>
          <a:p>
            <a:pPr marL="225425" lvl="1" indent="-225425">
              <a:buFont typeface="Arial" panose="020B0604020202020204" pitchFamily="34" charset="0"/>
              <a:buChar char="•"/>
            </a:pP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BlueCross</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800.558.6213, M-F 7 a.m. - 5 p.m. CT,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bcbst.com/members/tn_state/</a:t>
            </a:r>
            <a:endPar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lvl="1" indent="-225425">
              <a:buFont typeface="Arial" panose="020B0604020202020204" pitchFamily="34" charset="0"/>
              <a:buChar char="•"/>
            </a:pPr>
            <a:r>
              <a:rPr lang="sv-SE"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Cigna</a:t>
            </a:r>
            <a:r>
              <a:rPr lang="sv-SE"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800.997.1617, 24/7, </a:t>
            </a:r>
            <a:r>
              <a:rPr lang="sv-SE"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cigna.com/stateoftn</a:t>
            </a:r>
            <a:endParaRPr lang="sv-SE"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Content Placeholder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753601" y="5862910"/>
            <a:ext cx="1828799" cy="788276"/>
          </a:xfrm>
          <a:prstGeom prst="rect">
            <a:avLst/>
          </a:prstGeom>
        </p:spPr>
      </p:pic>
      <p:sp>
        <p:nvSpPr>
          <p:cNvPr id="5" name="TextBox 5"/>
          <p:cNvSpPr txBox="1">
            <a:spLocks noChangeArrowheads="1"/>
          </p:cNvSpPr>
          <p:nvPr/>
        </p:nvSpPr>
        <p:spPr bwMode="auto">
          <a:xfrm>
            <a:off x="609600" y="6447035"/>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tn.gov/PartnersForHealth</a:t>
            </a:r>
          </a:p>
        </p:txBody>
      </p:sp>
    </p:spTree>
    <p:extLst>
      <p:ext uri="{BB962C8B-B14F-4D97-AF65-F5344CB8AC3E}">
        <p14:creationId xmlns:p14="http://schemas.microsoft.com/office/powerpoint/2010/main" val="1131286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2022 Premiums</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Local Government – Level 1</a:t>
            </a:r>
          </a:p>
        </p:txBody>
      </p:sp>
      <p:sp>
        <p:nvSpPr>
          <p:cNvPr id="3" name="Content Placeholder 2"/>
          <p:cNvSpPr>
            <a:spLocks noGrp="1"/>
          </p:cNvSpPr>
          <p:nvPr>
            <p:ph idx="1"/>
          </p:nvPr>
        </p:nvSpPr>
        <p:spPr>
          <a:xfrm>
            <a:off x="381000" y="1371600"/>
            <a:ext cx="9601200" cy="4394433"/>
          </a:xfrm>
        </p:spPr>
        <p:txBody>
          <a:bodyPr/>
          <a:lstStyle/>
          <a:p>
            <a:pPr marL="0" indent="0">
              <a:buNone/>
            </a:pPr>
            <a:r>
              <a:rPr lang="en-US" b="1" dirty="0">
                <a:solidFill>
                  <a:schemeClr val="tx1"/>
                </a:solidFill>
              </a:rPr>
              <a:t>Employee Share</a:t>
            </a:r>
            <a:r>
              <a:rPr lang="en-US" dirty="0">
                <a:solidFill>
                  <a:schemeClr val="tx1"/>
                </a:solidFill>
              </a:rPr>
              <a:t> of Monthly Premiums for the </a:t>
            </a:r>
            <a:r>
              <a:rPr lang="en-US" dirty="0">
                <a:solidFill>
                  <a:srgbClr val="C00000"/>
                </a:solidFill>
              </a:rPr>
              <a:t>Narrow Networks</a:t>
            </a:r>
          </a:p>
          <a:p>
            <a:pPr marL="0" indent="0">
              <a:buNone/>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29801" y="5880795"/>
            <a:ext cx="1828799" cy="788276"/>
          </a:xfrm>
          <a:prstGeom prst="rect">
            <a:avLst/>
          </a:prstGeom>
        </p:spPr>
      </p:pic>
      <p:sp>
        <p:nvSpPr>
          <p:cNvPr id="5" name="TextBox 5"/>
          <p:cNvSpPr txBox="1">
            <a:spLocks noChangeArrowheads="1"/>
          </p:cNvSpPr>
          <p:nvPr/>
        </p:nvSpPr>
        <p:spPr bwMode="auto">
          <a:xfrm>
            <a:off x="685800" y="6350245"/>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graphicFrame>
        <p:nvGraphicFramePr>
          <p:cNvPr id="6" name="Table 5"/>
          <p:cNvGraphicFramePr>
            <a:graphicFrameLocks noGrp="1"/>
          </p:cNvGraphicFramePr>
          <p:nvPr/>
        </p:nvGraphicFramePr>
        <p:xfrm>
          <a:off x="381000" y="1922164"/>
          <a:ext cx="11277600" cy="2497436"/>
        </p:xfrm>
        <a:graphic>
          <a:graphicData uri="http://schemas.openxmlformats.org/drawingml/2006/table">
            <a:tbl>
              <a:tblPr firstRow="1" bandRow="1">
                <a:tableStyleId>{9D7B26C5-4107-4FEC-AEDC-1716B250A1EF}</a:tableStyleId>
              </a:tblPr>
              <a:tblGrid>
                <a:gridCol w="2255520">
                  <a:extLst>
                    <a:ext uri="{9D8B030D-6E8A-4147-A177-3AD203B41FA5}">
                      <a16:colId xmlns:a16="http://schemas.microsoft.com/office/drawing/2014/main" val="20000"/>
                    </a:ext>
                  </a:extLst>
                </a:gridCol>
                <a:gridCol w="2255520">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gridCol w="2255520">
                  <a:extLst>
                    <a:ext uri="{9D8B030D-6E8A-4147-A177-3AD203B41FA5}">
                      <a16:colId xmlns:a16="http://schemas.microsoft.com/office/drawing/2014/main" val="20003"/>
                    </a:ext>
                  </a:extLst>
                </a:gridCol>
                <a:gridCol w="2255520">
                  <a:extLst>
                    <a:ext uri="{9D8B030D-6E8A-4147-A177-3AD203B41FA5}">
                      <a16:colId xmlns:a16="http://schemas.microsoft.com/office/drawing/2014/main" val="1311680653"/>
                    </a:ext>
                  </a:extLst>
                </a:gridCol>
              </a:tblGrid>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Premium Level</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Premier PPO</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Standard PPO </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Limited PPO</a:t>
                      </a: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Local CDHP/HSA</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0"/>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Only</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$727</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$680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$527</a:t>
                      </a: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$477</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1"/>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$1,128</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$1,057</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b="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$818</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$739</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2"/>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$1,599</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$1,498</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b="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$1,160</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$1,048</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3"/>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$1,964</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$1,840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b="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$1,425</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$1,288</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4"/>
                  </a:ext>
                </a:extLst>
              </a:tr>
            </a:tbl>
          </a:graphicData>
        </a:graphic>
      </p:graphicFrame>
      <p:sp>
        <p:nvSpPr>
          <p:cNvPr id="7" name="Rectangle 6"/>
          <p:cNvSpPr/>
          <p:nvPr/>
        </p:nvSpPr>
        <p:spPr>
          <a:xfrm>
            <a:off x="381000" y="4711806"/>
            <a:ext cx="11277600" cy="954107"/>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ct val="0"/>
              </a:spcAft>
              <a:buClr>
                <a:srgbClr val="C4262E"/>
              </a:buClr>
              <a:buSzTx/>
              <a:buFontTx/>
              <a:buChar char="•"/>
              <a:tabLst/>
              <a:defRPr/>
            </a:pPr>
            <a:r>
              <a:rPr kumimoji="0" lang="en-US" alt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Premiums shown are for the employee share for </a:t>
            </a:r>
            <a:r>
              <a:rPr kumimoji="0" lang="en-US" altLang="en-U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local government active employees in level 1</a:t>
            </a:r>
            <a:r>
              <a:rPr kumimoji="0" lang="en-US" alt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Complete premium charts are found at tn.gov/PartnersForHealth. Click on </a:t>
            </a:r>
            <a:r>
              <a:rPr kumimoji="0" lang="en-US" altLang="en-U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Premiums</a:t>
            </a:r>
            <a:r>
              <a:rPr kumimoji="0" lang="en-US" alt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in the top navigation.</a:t>
            </a:r>
          </a:p>
          <a:p>
            <a:pPr marL="0" marR="0" lvl="0" indent="0" algn="l" defTabSz="914400" rtl="0" eaLnBrk="1" fontAlgn="base" latinLnBrk="0" hangingPunct="1">
              <a:lnSpc>
                <a:spcPct val="100000"/>
              </a:lnSpc>
              <a:spcBef>
                <a:spcPts val="0"/>
              </a:spcBef>
              <a:spcAft>
                <a:spcPct val="0"/>
              </a:spcAft>
              <a:buClr>
                <a:srgbClr val="C4262E"/>
              </a:buClr>
              <a:buSzTx/>
              <a:buFontTx/>
              <a:buChar char="•"/>
              <a:tabLst/>
              <a:defRPr/>
            </a:pPr>
            <a:r>
              <a:rPr kumimoji="0" lang="en-US" altLang="en-US" sz="1400"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Premiums are for the BCBST Network S or Cigna LocalPlus network. Premiums do </a:t>
            </a:r>
            <a:r>
              <a:rPr kumimoji="0" lang="en-US" altLang="en-US" sz="14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NOT</a:t>
            </a:r>
            <a:r>
              <a:rPr kumimoji="0" lang="en-US" altLang="en-US" sz="1400"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 include the cost for the broad BCBST Network P or Cigna OAP networks, which would add $65 to $130 more EACH MONTH depending on your tier.</a:t>
            </a:r>
          </a:p>
        </p:txBody>
      </p:sp>
    </p:spTree>
    <p:extLst>
      <p:ext uri="{BB962C8B-B14F-4D97-AF65-F5344CB8AC3E}">
        <p14:creationId xmlns:p14="http://schemas.microsoft.com/office/powerpoint/2010/main" val="1269606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2022 Premiums</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Local Government – Level 2</a:t>
            </a:r>
          </a:p>
        </p:txBody>
      </p:sp>
      <p:sp>
        <p:nvSpPr>
          <p:cNvPr id="3" name="Content Placeholder 2"/>
          <p:cNvSpPr>
            <a:spLocks noGrp="1"/>
          </p:cNvSpPr>
          <p:nvPr>
            <p:ph idx="1"/>
          </p:nvPr>
        </p:nvSpPr>
        <p:spPr>
          <a:xfrm>
            <a:off x="381000" y="1371600"/>
            <a:ext cx="9601200" cy="4394433"/>
          </a:xfrm>
        </p:spPr>
        <p:txBody>
          <a:bodyPr/>
          <a:lstStyle/>
          <a:p>
            <a:pPr marL="0" indent="0">
              <a:buNone/>
            </a:pPr>
            <a:r>
              <a:rPr lang="en-US" b="1" dirty="0">
                <a:solidFill>
                  <a:schemeClr val="tx1"/>
                </a:solidFill>
              </a:rPr>
              <a:t>Employee Share</a:t>
            </a:r>
            <a:r>
              <a:rPr lang="en-US" dirty="0">
                <a:solidFill>
                  <a:schemeClr val="tx1"/>
                </a:solidFill>
              </a:rPr>
              <a:t> of Monthly Premiums for the </a:t>
            </a:r>
            <a:r>
              <a:rPr lang="en-US" dirty="0">
                <a:solidFill>
                  <a:srgbClr val="C00000"/>
                </a:solidFill>
              </a:rPr>
              <a:t>Narrow Networks</a:t>
            </a:r>
          </a:p>
          <a:p>
            <a:pPr marL="0" indent="0">
              <a:buNone/>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29801" y="5880795"/>
            <a:ext cx="1828799" cy="788276"/>
          </a:xfrm>
          <a:prstGeom prst="rect">
            <a:avLst/>
          </a:prstGeom>
        </p:spPr>
      </p:pic>
      <p:sp>
        <p:nvSpPr>
          <p:cNvPr id="5" name="TextBox 5"/>
          <p:cNvSpPr txBox="1">
            <a:spLocks noChangeArrowheads="1"/>
          </p:cNvSpPr>
          <p:nvPr/>
        </p:nvSpPr>
        <p:spPr bwMode="auto">
          <a:xfrm>
            <a:off x="685800" y="6350245"/>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graphicFrame>
        <p:nvGraphicFramePr>
          <p:cNvPr id="6" name="Table 5"/>
          <p:cNvGraphicFramePr>
            <a:graphicFrameLocks noGrp="1"/>
          </p:cNvGraphicFramePr>
          <p:nvPr/>
        </p:nvGraphicFramePr>
        <p:xfrm>
          <a:off x="381000" y="1922164"/>
          <a:ext cx="11277600" cy="2497436"/>
        </p:xfrm>
        <a:graphic>
          <a:graphicData uri="http://schemas.openxmlformats.org/drawingml/2006/table">
            <a:tbl>
              <a:tblPr firstRow="1" bandRow="1">
                <a:tableStyleId>{9D7B26C5-4107-4FEC-AEDC-1716B250A1EF}</a:tableStyleId>
              </a:tblPr>
              <a:tblGrid>
                <a:gridCol w="2255520">
                  <a:extLst>
                    <a:ext uri="{9D8B030D-6E8A-4147-A177-3AD203B41FA5}">
                      <a16:colId xmlns:a16="http://schemas.microsoft.com/office/drawing/2014/main" val="20000"/>
                    </a:ext>
                  </a:extLst>
                </a:gridCol>
                <a:gridCol w="2255520">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gridCol w="2255520">
                  <a:extLst>
                    <a:ext uri="{9D8B030D-6E8A-4147-A177-3AD203B41FA5}">
                      <a16:colId xmlns:a16="http://schemas.microsoft.com/office/drawing/2014/main" val="20003"/>
                    </a:ext>
                  </a:extLst>
                </a:gridCol>
                <a:gridCol w="2255520">
                  <a:extLst>
                    <a:ext uri="{9D8B030D-6E8A-4147-A177-3AD203B41FA5}">
                      <a16:colId xmlns:a16="http://schemas.microsoft.com/office/drawing/2014/main" val="1311680653"/>
                    </a:ext>
                  </a:extLst>
                </a:gridCol>
              </a:tblGrid>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Premium Level</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Premier PPO</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Standard PPO </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Limited PPO</a:t>
                      </a: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Local CDHP/HSA</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0"/>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Only</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$812</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$760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$589</a:t>
                      </a: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$532</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1"/>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$1,259</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$1,180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$914</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$826</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2"/>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$1,785</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$1,673</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$1,296</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$1,171</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3"/>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$2,193</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$2,054</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$1,591</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$1,438</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4"/>
                  </a:ext>
                </a:extLst>
              </a:tr>
            </a:tbl>
          </a:graphicData>
        </a:graphic>
      </p:graphicFrame>
      <p:sp>
        <p:nvSpPr>
          <p:cNvPr id="7" name="Rectangle 6"/>
          <p:cNvSpPr/>
          <p:nvPr/>
        </p:nvSpPr>
        <p:spPr>
          <a:xfrm>
            <a:off x="381000" y="4711806"/>
            <a:ext cx="11277600" cy="954107"/>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ct val="0"/>
              </a:spcAft>
              <a:buClr>
                <a:srgbClr val="C4262E"/>
              </a:buClr>
              <a:buSzTx/>
              <a:buFontTx/>
              <a:buChar char="•"/>
              <a:tabLst/>
              <a:defRPr/>
            </a:pPr>
            <a:r>
              <a:rPr kumimoji="0" lang="en-US" alt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Premiums shown are for the employee share for </a:t>
            </a:r>
            <a:r>
              <a:rPr kumimoji="0" lang="en-US" altLang="en-U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local government active employees in level 2</a:t>
            </a:r>
            <a:r>
              <a:rPr kumimoji="0" lang="en-US" alt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Complete premium charts are found at tn.gov/PartnersForHealth. Click on </a:t>
            </a:r>
            <a:r>
              <a:rPr kumimoji="0" lang="en-US" altLang="en-U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Premiums</a:t>
            </a:r>
            <a:r>
              <a:rPr kumimoji="0" lang="en-US" alt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in the top navigation.</a:t>
            </a:r>
          </a:p>
          <a:p>
            <a:pPr marL="0" marR="0" lvl="0" indent="0" algn="l" defTabSz="914400" rtl="0" eaLnBrk="1" fontAlgn="base" latinLnBrk="0" hangingPunct="1">
              <a:lnSpc>
                <a:spcPct val="100000"/>
              </a:lnSpc>
              <a:spcBef>
                <a:spcPts val="0"/>
              </a:spcBef>
              <a:spcAft>
                <a:spcPct val="0"/>
              </a:spcAft>
              <a:buClr>
                <a:srgbClr val="C4262E"/>
              </a:buClr>
              <a:buSzTx/>
              <a:buFontTx/>
              <a:buChar char="•"/>
              <a:tabLst/>
              <a:defRPr/>
            </a:pPr>
            <a:r>
              <a:rPr kumimoji="0" lang="en-US" altLang="en-US" sz="1400"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Premiums are for the BCBST Network S or Cigna LocalPlus network. Premiums do </a:t>
            </a:r>
            <a:r>
              <a:rPr kumimoji="0" lang="en-US" altLang="en-US" sz="14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NOT</a:t>
            </a:r>
            <a:r>
              <a:rPr kumimoji="0" lang="en-US" altLang="en-US" sz="1400"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 include the cost for the broad BCBST Network P or Cigna OAP networks, which would add $65 to $130 more EACH MONTH depending on your tier.</a:t>
            </a:r>
          </a:p>
        </p:txBody>
      </p:sp>
    </p:spTree>
    <p:extLst>
      <p:ext uri="{BB962C8B-B14F-4D97-AF65-F5344CB8AC3E}">
        <p14:creationId xmlns:p14="http://schemas.microsoft.com/office/powerpoint/2010/main" val="2484128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2022 Premiums</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Local Government – Level 3</a:t>
            </a:r>
          </a:p>
        </p:txBody>
      </p:sp>
      <p:sp>
        <p:nvSpPr>
          <p:cNvPr id="3" name="Content Placeholder 2"/>
          <p:cNvSpPr>
            <a:spLocks noGrp="1"/>
          </p:cNvSpPr>
          <p:nvPr>
            <p:ph idx="1"/>
          </p:nvPr>
        </p:nvSpPr>
        <p:spPr>
          <a:xfrm>
            <a:off x="381000" y="1371600"/>
            <a:ext cx="9601200" cy="4394433"/>
          </a:xfrm>
        </p:spPr>
        <p:txBody>
          <a:bodyPr/>
          <a:lstStyle/>
          <a:p>
            <a:pPr marL="0" indent="0">
              <a:buNone/>
            </a:pPr>
            <a:r>
              <a:rPr lang="en-US" b="1" dirty="0">
                <a:solidFill>
                  <a:schemeClr val="tx1"/>
                </a:solidFill>
              </a:rPr>
              <a:t>Employee Share</a:t>
            </a:r>
            <a:r>
              <a:rPr lang="en-US" dirty="0">
                <a:solidFill>
                  <a:schemeClr val="tx1"/>
                </a:solidFill>
              </a:rPr>
              <a:t> of Monthly Premiums for the </a:t>
            </a:r>
            <a:r>
              <a:rPr lang="en-US" dirty="0">
                <a:solidFill>
                  <a:srgbClr val="C00000"/>
                </a:solidFill>
              </a:rPr>
              <a:t>Narrow Networks</a:t>
            </a:r>
          </a:p>
          <a:p>
            <a:pPr marL="0" indent="0">
              <a:buNone/>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29801" y="5880795"/>
            <a:ext cx="1828799" cy="788276"/>
          </a:xfrm>
          <a:prstGeom prst="rect">
            <a:avLst/>
          </a:prstGeom>
        </p:spPr>
      </p:pic>
      <p:sp>
        <p:nvSpPr>
          <p:cNvPr id="5" name="TextBox 5"/>
          <p:cNvSpPr txBox="1">
            <a:spLocks noChangeArrowheads="1"/>
          </p:cNvSpPr>
          <p:nvPr/>
        </p:nvSpPr>
        <p:spPr bwMode="auto">
          <a:xfrm>
            <a:off x="685800" y="6350245"/>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graphicFrame>
        <p:nvGraphicFramePr>
          <p:cNvPr id="6" name="Table 5"/>
          <p:cNvGraphicFramePr>
            <a:graphicFrameLocks noGrp="1"/>
          </p:cNvGraphicFramePr>
          <p:nvPr/>
        </p:nvGraphicFramePr>
        <p:xfrm>
          <a:off x="381000" y="1922164"/>
          <a:ext cx="11277600" cy="2497436"/>
        </p:xfrm>
        <a:graphic>
          <a:graphicData uri="http://schemas.openxmlformats.org/drawingml/2006/table">
            <a:tbl>
              <a:tblPr firstRow="1" bandRow="1">
                <a:tableStyleId>{9D7B26C5-4107-4FEC-AEDC-1716B250A1EF}</a:tableStyleId>
              </a:tblPr>
              <a:tblGrid>
                <a:gridCol w="2255520">
                  <a:extLst>
                    <a:ext uri="{9D8B030D-6E8A-4147-A177-3AD203B41FA5}">
                      <a16:colId xmlns:a16="http://schemas.microsoft.com/office/drawing/2014/main" val="20000"/>
                    </a:ext>
                  </a:extLst>
                </a:gridCol>
                <a:gridCol w="2255520">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gridCol w="2255520">
                  <a:extLst>
                    <a:ext uri="{9D8B030D-6E8A-4147-A177-3AD203B41FA5}">
                      <a16:colId xmlns:a16="http://schemas.microsoft.com/office/drawing/2014/main" val="20003"/>
                    </a:ext>
                  </a:extLst>
                </a:gridCol>
                <a:gridCol w="2255520">
                  <a:extLst>
                    <a:ext uri="{9D8B030D-6E8A-4147-A177-3AD203B41FA5}">
                      <a16:colId xmlns:a16="http://schemas.microsoft.com/office/drawing/2014/main" val="1311680653"/>
                    </a:ext>
                  </a:extLst>
                </a:gridCol>
              </a:tblGrid>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Premium Level</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Premier PPO</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Standard PPO </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Limited PPO</a:t>
                      </a: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Local CDHP/HSA</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0"/>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Only</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$882</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$827</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$640</a:t>
                      </a: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$579</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1"/>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$1,369</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$1,283</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$993</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$898</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2"/>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$1,941</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$1,819</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$1,409</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$1,273</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3"/>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$2,384</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$2,234</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$1,730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$1,563</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4"/>
                  </a:ext>
                </a:extLst>
              </a:tr>
            </a:tbl>
          </a:graphicData>
        </a:graphic>
      </p:graphicFrame>
      <p:sp>
        <p:nvSpPr>
          <p:cNvPr id="7" name="Rectangle 6"/>
          <p:cNvSpPr/>
          <p:nvPr/>
        </p:nvSpPr>
        <p:spPr>
          <a:xfrm>
            <a:off x="381000" y="4711806"/>
            <a:ext cx="11277600" cy="954107"/>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ct val="0"/>
              </a:spcAft>
              <a:buClr>
                <a:srgbClr val="C4262E"/>
              </a:buClr>
              <a:buSzTx/>
              <a:buFontTx/>
              <a:buChar char="•"/>
              <a:tabLst/>
              <a:defRPr/>
            </a:pPr>
            <a:r>
              <a:rPr kumimoji="0" lang="en-US" alt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Premiums shown are for the employee share for </a:t>
            </a:r>
            <a:r>
              <a:rPr kumimoji="0" lang="en-US" altLang="en-U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local government active employees in level 3</a:t>
            </a:r>
            <a:r>
              <a:rPr kumimoji="0" lang="en-US" alt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Complete premium charts are found at tn.gov/PartnersForHealth. Click on </a:t>
            </a:r>
            <a:r>
              <a:rPr kumimoji="0" lang="en-US" altLang="en-US" sz="1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Premiums</a:t>
            </a:r>
            <a:r>
              <a:rPr kumimoji="0" lang="en-US" alt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in the top navigation.</a:t>
            </a:r>
          </a:p>
          <a:p>
            <a:pPr marL="0" marR="0" lvl="0" indent="0" algn="l" defTabSz="914400" rtl="0" eaLnBrk="1" fontAlgn="base" latinLnBrk="0" hangingPunct="1">
              <a:lnSpc>
                <a:spcPct val="100000"/>
              </a:lnSpc>
              <a:spcBef>
                <a:spcPts val="0"/>
              </a:spcBef>
              <a:spcAft>
                <a:spcPct val="0"/>
              </a:spcAft>
              <a:buClr>
                <a:srgbClr val="C4262E"/>
              </a:buClr>
              <a:buSzTx/>
              <a:buFontTx/>
              <a:buChar char="•"/>
              <a:tabLst/>
              <a:defRPr/>
            </a:pPr>
            <a:r>
              <a:rPr kumimoji="0" lang="en-US" altLang="en-US" sz="1400"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Premiums are for the BCBST Network S or Cigna LocalPlus network. Premiums do </a:t>
            </a:r>
            <a:r>
              <a:rPr kumimoji="0" lang="en-US" altLang="en-US" sz="14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NOT</a:t>
            </a:r>
            <a:r>
              <a:rPr kumimoji="0" lang="en-US" altLang="en-US" sz="1400"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 include the cost for the broad BCBST Network P or Cigna OAP networks, which would add $65 to $130 more EACH MONTH depending on your tier.</a:t>
            </a:r>
          </a:p>
        </p:txBody>
      </p:sp>
    </p:spTree>
    <p:extLst>
      <p:ext uri="{BB962C8B-B14F-4D97-AF65-F5344CB8AC3E}">
        <p14:creationId xmlns:p14="http://schemas.microsoft.com/office/powerpoint/2010/main" val="1716669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fontScale="90000"/>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2022 Deductibles/Out-of-Pocket Maximums (in-network) </a:t>
            </a:r>
          </a:p>
        </p:txBody>
      </p:sp>
      <p:graphicFrame>
        <p:nvGraphicFramePr>
          <p:cNvPr id="6" name="Content Placeholder 5"/>
          <p:cNvGraphicFramePr>
            <a:graphicFrameLocks noGrp="1"/>
          </p:cNvGraphicFramePr>
          <p:nvPr>
            <p:ph idx="1"/>
          </p:nvPr>
        </p:nvGraphicFramePr>
        <p:xfrm>
          <a:off x="152399" y="1402074"/>
          <a:ext cx="11734801" cy="4723388"/>
        </p:xfrm>
        <a:graphic>
          <a:graphicData uri="http://schemas.openxmlformats.org/drawingml/2006/table">
            <a:tbl>
              <a:tblPr firstRow="1" bandRow="1">
                <a:tableStyleId>{9D7B26C5-4107-4FEC-AEDC-1716B250A1EF}</a:tableStyleId>
              </a:tblPr>
              <a:tblGrid>
                <a:gridCol w="2346961">
                  <a:extLst>
                    <a:ext uri="{9D8B030D-6E8A-4147-A177-3AD203B41FA5}">
                      <a16:colId xmlns:a16="http://schemas.microsoft.com/office/drawing/2014/main" val="20000"/>
                    </a:ext>
                  </a:extLst>
                </a:gridCol>
                <a:gridCol w="173847">
                  <a:extLst>
                    <a:ext uri="{9D8B030D-6E8A-4147-A177-3AD203B41FA5}">
                      <a16:colId xmlns:a16="http://schemas.microsoft.com/office/drawing/2014/main" val="20001"/>
                    </a:ext>
                  </a:extLst>
                </a:gridCol>
                <a:gridCol w="2173110">
                  <a:extLst>
                    <a:ext uri="{9D8B030D-6E8A-4147-A177-3AD203B41FA5}">
                      <a16:colId xmlns:a16="http://schemas.microsoft.com/office/drawing/2014/main" val="20002"/>
                    </a:ext>
                  </a:extLst>
                </a:gridCol>
                <a:gridCol w="2346961">
                  <a:extLst>
                    <a:ext uri="{9D8B030D-6E8A-4147-A177-3AD203B41FA5}">
                      <a16:colId xmlns:a16="http://schemas.microsoft.com/office/drawing/2014/main" val="20003"/>
                    </a:ext>
                  </a:extLst>
                </a:gridCol>
                <a:gridCol w="2346961">
                  <a:extLst>
                    <a:ext uri="{9D8B030D-6E8A-4147-A177-3AD203B41FA5}">
                      <a16:colId xmlns:a16="http://schemas.microsoft.com/office/drawing/2014/main" val="1229768746"/>
                    </a:ext>
                  </a:extLst>
                </a:gridCol>
                <a:gridCol w="2346961">
                  <a:extLst>
                    <a:ext uri="{9D8B030D-6E8A-4147-A177-3AD203B41FA5}">
                      <a16:colId xmlns:a16="http://schemas.microsoft.com/office/drawing/2014/main" val="20004"/>
                    </a:ext>
                  </a:extLst>
                </a:gridCol>
              </a:tblGrid>
              <a:tr h="370840">
                <a:tc gridSpan="2">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horzOverflow="overflow"/>
                </a:tc>
                <a:tc hMerge="1">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Premier PPO</a:t>
                      </a:r>
                      <a:endParaRPr kumimoji="0" lang="en-US" sz="16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Standard PPO</a:t>
                      </a:r>
                      <a:endParaRPr kumimoji="0" lang="en-US" sz="16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Limited PPO</a:t>
                      </a: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Local CDHP/HSA</a:t>
                      </a:r>
                      <a:endParaRPr kumimoji="0" lang="en-US" sz="16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0"/>
                  </a:ext>
                </a:extLst>
              </a:tr>
              <a:tr h="370840">
                <a:tc gridSpan="2">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endParaRPr kumimoji="0" lang="en-US" sz="1600" b="1" i="0" u="none" strike="noStrike" cap="none" normalizeH="0" baseline="0" dirty="0">
                        <a:ln>
                          <a:solidFill>
                            <a:schemeClr val="bg2">
                              <a:lumMod val="75000"/>
                            </a:schemeClr>
                          </a:solid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horzOverflow="overflow"/>
                </a:tc>
                <a:tc hMerge="1">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In-Network</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In-Network</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In-Network</a:t>
                      </a: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In-Network</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1"/>
                  </a:ext>
                </a:extLst>
              </a:tr>
              <a:tr h="325120">
                <a:tc gridSpan="6">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b="1"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Deductibles</a:t>
                      </a:r>
                      <a:endParaRPr kumimoji="0" lang="en-US" sz="16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only</a:t>
                      </a:r>
                      <a:endParaRPr kumimoji="0" lang="en-US" sz="1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$500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$1,000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$1,800</a:t>
                      </a: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$2,000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3"/>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Child(ren)</a:t>
                      </a:r>
                      <a:endParaRPr kumimoji="0" lang="en-US" sz="1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$750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$1,500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$2,500</a:t>
                      </a: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$4,000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4"/>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a:t>
                      </a:r>
                      <a:endParaRPr kumimoji="0" lang="en-US" sz="1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$1,000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$2,000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$2,800</a:t>
                      </a: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$4,000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5"/>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 + Child(ren)</a:t>
                      </a:r>
                      <a:endParaRPr kumimoji="0" lang="en-US" sz="1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$1,250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$2,500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$3,600</a:t>
                      </a: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$4,000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6"/>
                  </a:ext>
                </a:extLst>
              </a:tr>
              <a:tr h="370840">
                <a:tc gridSpan="6">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b="1"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Out-of-Pocket Max</a:t>
                      </a:r>
                      <a:endParaRPr kumimoji="0" lang="en-US" sz="16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only</a:t>
                      </a:r>
                      <a:endParaRPr kumimoji="0" lang="en-US" sz="1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$3,600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$4,000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$6,800</a:t>
                      </a: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$5,000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8"/>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Child(ren)</a:t>
                      </a:r>
                      <a:endParaRPr kumimoji="0" lang="en-US" sz="1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$5,400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$6,000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$13,600</a:t>
                      </a: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$10,000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9"/>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a:t>
                      </a:r>
                      <a:endParaRPr kumimoji="0" lang="en-US" sz="1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$7,200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$8,000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$13,600</a:t>
                      </a: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$10,000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10"/>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 + Child(ren)</a:t>
                      </a:r>
                      <a:endParaRPr kumimoji="0" lang="en-US" sz="1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$9,000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$10,000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$13,600</a:t>
                      </a: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6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$10,000</a:t>
                      </a:r>
                      <a:endParaRPr kumimoji="0" lang="en-US" sz="1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11"/>
                  </a:ext>
                </a:extLst>
              </a:tr>
            </a:tbl>
          </a:graphicData>
        </a:graphic>
      </p:graphicFrame>
      <p:sp>
        <p:nvSpPr>
          <p:cNvPr id="5" name="TextBox 5"/>
          <p:cNvSpPr txBox="1">
            <a:spLocks noChangeArrowheads="1"/>
          </p:cNvSpPr>
          <p:nvPr/>
        </p:nvSpPr>
        <p:spPr bwMode="auto">
          <a:xfrm>
            <a:off x="533400" y="6419850"/>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306290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Pharmacy Benefits</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Managed by CVS Caremark</a:t>
            </a:r>
          </a:p>
        </p:txBody>
      </p:sp>
      <p:sp>
        <p:nvSpPr>
          <p:cNvPr id="3" name="Content Placeholder 2"/>
          <p:cNvSpPr>
            <a:spLocks noGrp="1"/>
          </p:cNvSpPr>
          <p:nvPr>
            <p:ph idx="1"/>
          </p:nvPr>
        </p:nvSpPr>
        <p:spPr>
          <a:xfrm>
            <a:off x="381000" y="1447800"/>
            <a:ext cx="11506200" cy="4972050"/>
          </a:xfrm>
        </p:spPr>
        <p:txBody>
          <a:bodyPr>
            <a:normAutofit/>
          </a:bodyPr>
          <a:lstStyle/>
          <a:p>
            <a:pPr marL="0" indent="0">
              <a:spcBef>
                <a:spcPts val="600"/>
              </a:spcBef>
              <a:buNone/>
            </a:pPr>
            <a:r>
              <a:rPr lang="en-US"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rPr>
              <a:t>All health plans include full prescription drug benefits </a:t>
            </a:r>
          </a:p>
          <a:p>
            <a:pPr marL="225425" indent="-225425">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health plan you choose</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determines your out-of-pocket prescription costs (copay or coinsurance, deductible and out-of-pocket maximum).</a:t>
            </a:r>
          </a:p>
          <a:p>
            <a:pPr marL="225425" indent="-225425">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How much you pay depends on three things: </a:t>
            </a:r>
          </a:p>
          <a:p>
            <a:pPr marL="463550" lvl="1" indent="-225425">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 drug tier – if you choose a generic, preferred brand, non-preferred brand or specialty drug; </a:t>
            </a:r>
          </a:p>
          <a:p>
            <a:pPr marL="463550" lvl="1" indent="-225425">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 day supply you receive – 30-day (or &lt;30) supply or a 90-day (&gt;31) supply; and </a:t>
            </a:r>
          </a:p>
          <a:p>
            <a:pPr marL="463550" lvl="1" indent="-225425">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W</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here you fill your prescription – at a retail, Retail-90 or mail order pharmacy.</a:t>
            </a:r>
          </a:p>
          <a:p>
            <a:pPr marL="0" indent="0">
              <a:spcBef>
                <a:spcPts val="600"/>
              </a:spcBef>
              <a:buNone/>
            </a:pPr>
            <a:endParaRPr lang="en-US"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info.caremark.com/stateoftn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to locate a pharmacy, compare estimated drug costs by plan and register on the CVS Caremark site. </a:t>
            </a:r>
          </a:p>
          <a:p>
            <a:pPr lvl="1">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Once registered, get details about your drug costs and savings, download the mobile app and more!</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more about benefits, vaccines and how to save money at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Pharmacy</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225425" indent="-225425">
              <a:spcBef>
                <a:spcPts val="600"/>
              </a:spcBef>
            </a:pP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CVS Caremark</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877.522.8679, 24/7, </a:t>
            </a:r>
            <a:r>
              <a:rPr lang="en-US" sz="1800"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4"/>
              </a:rPr>
              <a:t>info.caremark.com/stateoftn</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p>
        </p:txBody>
      </p:sp>
      <p:pic>
        <p:nvPicPr>
          <p:cNvPr id="4"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53601" y="6025712"/>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600" b="1" dirty="0">
                <a:solidFill>
                  <a:srgbClr val="C00000"/>
                </a:solidFill>
              </a:rPr>
              <a:t>tn.</a:t>
            </a:r>
            <a:r>
              <a:rPr lang="en-US" alt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gov</a:t>
            </a:r>
            <a:r>
              <a:rPr lang="en-US" altLang="en-US" sz="1600" b="1" dirty="0">
                <a:solidFill>
                  <a:srgbClr val="C00000"/>
                </a:solidFill>
              </a:rPr>
              <a:t>/PartnersForHealth</a:t>
            </a:r>
          </a:p>
        </p:txBody>
      </p:sp>
    </p:spTree>
    <p:extLst>
      <p:ext uri="{BB962C8B-B14F-4D97-AF65-F5344CB8AC3E}">
        <p14:creationId xmlns:p14="http://schemas.microsoft.com/office/powerpoint/2010/main" val="1802836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Pharmacy Benefits</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915163"/>
            <a:ext cx="1600199" cy="689741"/>
          </a:xfrm>
          <a:prstGeom prst="rect">
            <a:avLst/>
          </a:prstGeom>
        </p:spPr>
      </p:pic>
      <p:sp>
        <p:nvSpPr>
          <p:cNvPr id="5" name="TextBox 5"/>
          <p:cNvSpPr txBox="1">
            <a:spLocks noChangeArrowheads="1"/>
          </p:cNvSpPr>
          <p:nvPr/>
        </p:nvSpPr>
        <p:spPr bwMode="auto">
          <a:xfrm>
            <a:off x="457200" y="6313610"/>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graphicFrame>
        <p:nvGraphicFramePr>
          <p:cNvPr id="6" name="Table 5"/>
          <p:cNvGraphicFramePr>
            <a:graphicFrameLocks noGrp="1"/>
          </p:cNvGraphicFramePr>
          <p:nvPr/>
        </p:nvGraphicFramePr>
        <p:xfrm>
          <a:off x="2286000" y="1371600"/>
          <a:ext cx="9448799" cy="4460143"/>
        </p:xfrm>
        <a:graphic>
          <a:graphicData uri="http://schemas.openxmlformats.org/drawingml/2006/table">
            <a:tbl>
              <a:tblPr firstRow="1" firstCol="1" lastRow="1" lastCol="1" bandRow="1" bandCol="1">
                <a:tableStyleId>{9D7B26C5-4107-4FEC-AEDC-1716B250A1EF}</a:tableStyleId>
              </a:tblPr>
              <a:tblGrid>
                <a:gridCol w="2056585">
                  <a:extLst>
                    <a:ext uri="{9D8B030D-6E8A-4147-A177-3AD203B41FA5}">
                      <a16:colId xmlns:a16="http://schemas.microsoft.com/office/drawing/2014/main" val="20000"/>
                    </a:ext>
                  </a:extLst>
                </a:gridCol>
                <a:gridCol w="1754453">
                  <a:extLst>
                    <a:ext uri="{9D8B030D-6E8A-4147-A177-3AD203B41FA5}">
                      <a16:colId xmlns:a16="http://schemas.microsoft.com/office/drawing/2014/main" val="20001"/>
                    </a:ext>
                  </a:extLst>
                </a:gridCol>
                <a:gridCol w="1719446">
                  <a:extLst>
                    <a:ext uri="{9D8B030D-6E8A-4147-A177-3AD203B41FA5}">
                      <a16:colId xmlns:a16="http://schemas.microsoft.com/office/drawing/2014/main" val="20002"/>
                    </a:ext>
                  </a:extLst>
                </a:gridCol>
                <a:gridCol w="1719446">
                  <a:extLst>
                    <a:ext uri="{9D8B030D-6E8A-4147-A177-3AD203B41FA5}">
                      <a16:colId xmlns:a16="http://schemas.microsoft.com/office/drawing/2014/main" val="1565645099"/>
                    </a:ext>
                  </a:extLst>
                </a:gridCol>
                <a:gridCol w="2198869">
                  <a:extLst>
                    <a:ext uri="{9D8B030D-6E8A-4147-A177-3AD203B41FA5}">
                      <a16:colId xmlns:a16="http://schemas.microsoft.com/office/drawing/2014/main" val="2806908110"/>
                    </a:ext>
                  </a:extLst>
                </a:gridCol>
              </a:tblGrid>
              <a:tr h="613692">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8735" marR="0">
                        <a:lnSpc>
                          <a:spcPts val="990"/>
                        </a:lnSpc>
                        <a:spcBef>
                          <a:spcPts val="120"/>
                        </a:spcBef>
                        <a:spcAft>
                          <a:spcPts val="0"/>
                        </a:spcAft>
                      </a:pP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38735" marR="0">
                        <a:lnSpc>
                          <a:spcPct val="100000"/>
                        </a:lnSpc>
                        <a:spcBef>
                          <a:spcPts val="120"/>
                        </a:spcBef>
                        <a:spcAft>
                          <a:spcPts val="0"/>
                        </a:spcAft>
                      </a:pPr>
                      <a:r>
                        <a:rPr lang="en-US" sz="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PHARMACY</a:t>
                      </a:r>
                      <a:r>
                        <a:rPr lang="en-US" sz="1200" baseline="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 </a:t>
                      </a:r>
                    </a:p>
                    <a:p>
                      <a:pPr marL="38735" marR="0">
                        <a:lnSpc>
                          <a:spcPct val="100000"/>
                        </a:lnSpc>
                        <a:spcBef>
                          <a:spcPts val="120"/>
                        </a:spcBef>
                        <a:spcAft>
                          <a:spcPts val="0"/>
                        </a:spcAft>
                      </a:pPr>
                      <a:r>
                        <a:rPr lang="en-US" sz="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(IN-NETWORK)*</a:t>
                      </a: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9395" marR="67310" indent="-168275">
                        <a:lnSpc>
                          <a:spcPts val="900"/>
                        </a:lnSpc>
                        <a:spcBef>
                          <a:spcPts val="255"/>
                        </a:spcBef>
                        <a:spcAft>
                          <a:spcPts val="0"/>
                        </a:spcAft>
                      </a:pP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239395" marR="67310" indent="-168275">
                        <a:lnSpc>
                          <a:spcPts val="900"/>
                        </a:lnSpc>
                        <a:spcBef>
                          <a:spcPts val="255"/>
                        </a:spcBef>
                        <a:spcAft>
                          <a:spcPts val="0"/>
                        </a:spcAft>
                      </a:pPr>
                      <a:r>
                        <a:rPr lang="en-US" sz="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PREMIER PPO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43205" marR="49530" indent="-128270">
                        <a:lnSpc>
                          <a:spcPts val="900"/>
                        </a:lnSpc>
                        <a:spcBef>
                          <a:spcPts val="255"/>
                        </a:spcBef>
                        <a:spcAft>
                          <a:spcPts val="0"/>
                        </a:spcAft>
                      </a:pP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243205" marR="49530" indent="-128270">
                        <a:lnSpc>
                          <a:spcPts val="900"/>
                        </a:lnSpc>
                        <a:spcBef>
                          <a:spcPts val="255"/>
                        </a:spcBef>
                        <a:spcAft>
                          <a:spcPts val="0"/>
                        </a:spcAft>
                      </a:pPr>
                      <a:r>
                        <a:rPr lang="en-US" sz="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STANDARD PPO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243205" marR="49530" indent="-128270">
                        <a:lnSpc>
                          <a:spcPts val="900"/>
                        </a:lnSpc>
                        <a:spcBef>
                          <a:spcPts val="255"/>
                        </a:spcBef>
                        <a:spcAft>
                          <a:spcPts val="0"/>
                        </a:spcAft>
                      </a:pPr>
                      <a:endParaRPr lang="en-US" sz="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p>
                      <a:pPr marL="243205" marR="49530" indent="-128270" algn="ctr">
                        <a:lnSpc>
                          <a:spcPts val="900"/>
                        </a:lnSpc>
                        <a:spcBef>
                          <a:spcPts val="255"/>
                        </a:spcBef>
                        <a:spcAft>
                          <a:spcPts val="0"/>
                        </a:spcAft>
                      </a:pPr>
                      <a:r>
                        <a:rPr lang="en-US" sz="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LIMITED PPO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44450" algn="ctr">
                        <a:lnSpc>
                          <a:spcPts val="965"/>
                        </a:lnSpc>
                        <a:spcBef>
                          <a:spcPts val="0"/>
                        </a:spcBef>
                        <a:spcAft>
                          <a:spcPts val="0"/>
                        </a:spcAft>
                      </a:pP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44450" algn="ctr">
                        <a:lnSpc>
                          <a:spcPts val="965"/>
                        </a:lnSpc>
                        <a:spcBef>
                          <a:spcPts val="0"/>
                        </a:spcBef>
                        <a:spcAft>
                          <a:spcPts val="0"/>
                        </a:spcAft>
                      </a:pPr>
                      <a:r>
                        <a:rPr lang="en-US" sz="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LOCAL CDHP/HSA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9282">
                <a:tc gridSpan="5">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ts val="1030"/>
                        </a:lnSpc>
                        <a:spcBef>
                          <a:spcPts val="95"/>
                        </a:spcBef>
                        <a:spcAft>
                          <a:spcPts val="0"/>
                        </a:spcAft>
                      </a:pPr>
                      <a:endParaRPr lang="en-US" sz="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p>
                      <a:pPr marL="34925" marR="0">
                        <a:lnSpc>
                          <a:spcPts val="1030"/>
                        </a:lnSpc>
                        <a:spcBef>
                          <a:spcPts val="95"/>
                        </a:spcBef>
                        <a:spcAft>
                          <a:spcPts val="0"/>
                        </a:spcAft>
                      </a:pPr>
                      <a:r>
                        <a:rPr lang="en-US" sz="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30-DAY SUPPLY</a:t>
                      </a: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20455">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Generic</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20% coinsurance after deductible is met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0455">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$60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7928">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Non-preferred 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$90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$100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$110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9282">
                <a:tc gridSpan="5">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ts val="1030"/>
                        </a:lnSpc>
                        <a:spcBef>
                          <a:spcPts val="95"/>
                        </a:spcBef>
                        <a:spcAft>
                          <a:spcPts val="0"/>
                        </a:spcAft>
                      </a:pPr>
                      <a:endParaRPr lang="en-US" sz="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p>
                      <a:pPr marL="34925" marR="0">
                        <a:lnSpc>
                          <a:spcPts val="1030"/>
                        </a:lnSpc>
                        <a:spcBef>
                          <a:spcPts val="95"/>
                        </a:spcBef>
                        <a:spcAft>
                          <a:spcPts val="0"/>
                        </a:spcAft>
                      </a:pPr>
                      <a:r>
                        <a:rPr lang="en-US" sz="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90-DAY SUPPLY </a:t>
                      </a:r>
                      <a:r>
                        <a:rPr lang="en-US" sz="1200" dirty="0">
                          <a:effectLst/>
                          <a:latin typeface="Open Sans" panose="020B0606030504020204" pitchFamily="34" charset="0"/>
                          <a:ea typeface="Open Sans" panose="020B0606030504020204" pitchFamily="34" charset="0"/>
                          <a:cs typeface="Open Sans" panose="020B0606030504020204" pitchFamily="34" charset="0"/>
                        </a:rPr>
                        <a:t>(Retail-90 network pharmacy or mail order)</a:t>
                      </a: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220455">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Generic</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$28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$28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20% coinsurance after deductible is met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0455">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$100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$120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20455">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Non-preferred 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$180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$200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$220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43069">
                <a:tc gridSpan="5">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148590">
                        <a:lnSpc>
                          <a:spcPts val="900"/>
                        </a:lnSpc>
                        <a:spcBef>
                          <a:spcPts val="230"/>
                        </a:spcBef>
                        <a:spcAft>
                          <a:spcPts val="0"/>
                        </a:spcAft>
                      </a:pPr>
                      <a:endParaRPr lang="en-US" sz="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p>
                      <a:pPr marL="34925" marR="148590">
                        <a:lnSpc>
                          <a:spcPct val="100000"/>
                        </a:lnSpc>
                        <a:spcBef>
                          <a:spcPts val="230"/>
                        </a:spcBef>
                        <a:spcAft>
                          <a:spcPts val="0"/>
                        </a:spcAft>
                      </a:pPr>
                      <a:r>
                        <a:rPr lang="en-US" sz="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90-DAY SUPPLY </a:t>
                      </a:r>
                      <a:r>
                        <a:rPr lang="en-US" sz="1200" dirty="0">
                          <a:effectLst/>
                          <a:latin typeface="Open Sans" panose="020B0606030504020204" pitchFamily="34" charset="0"/>
                          <a:ea typeface="Open Sans" panose="020B0606030504020204" pitchFamily="34" charset="0"/>
                          <a:cs typeface="Open Sans" panose="020B0606030504020204" pitchFamily="34" charset="0"/>
                        </a:rPr>
                        <a:t>(certain maintenance medications from a </a:t>
                      </a:r>
                      <a:r>
                        <a:rPr lang="en-US" sz="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Retail-90 network pharmacy or mail order)</a:t>
                      </a: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9"/>
                  </a:ext>
                </a:extLst>
              </a:tr>
              <a:tr h="220455">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Generic</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10%coinsurance without having to meet deductible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20455">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$60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20455">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Non-preferred 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$160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$180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0345" marR="220345" algn="ctr">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$200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69282">
                <a:tc gridSpan="5">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5560" marR="0">
                        <a:lnSpc>
                          <a:spcPts val="1030"/>
                        </a:lnSpc>
                        <a:spcBef>
                          <a:spcPts val="95"/>
                        </a:spcBef>
                        <a:spcAft>
                          <a:spcPts val="0"/>
                        </a:spcAft>
                      </a:pP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35560" marR="0">
                        <a:lnSpc>
                          <a:spcPts val="1030"/>
                        </a:lnSpc>
                        <a:spcBef>
                          <a:spcPts val="95"/>
                        </a:spcBef>
                        <a:spcAft>
                          <a:spcPts val="0"/>
                        </a:spcAft>
                      </a:pPr>
                      <a:r>
                        <a:rPr lang="en-US" sz="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SPECIALITY PHARMACY**</a:t>
                      </a: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3"/>
                  </a:ext>
                </a:extLst>
              </a:tr>
              <a:tr h="428854">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Coinsurance</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151765" marR="67310" indent="-72390">
                        <a:lnSpc>
                          <a:spcPct val="83000"/>
                        </a:lnSpc>
                        <a:spcBef>
                          <a:spcPts val="280"/>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10% (min $50; max $150)</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133985" marR="49530" indent="-72390">
                        <a:lnSpc>
                          <a:spcPct val="83000"/>
                        </a:lnSpc>
                        <a:spcBef>
                          <a:spcPts val="280"/>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10% (min $50; max $150)</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33985" marR="49530" lvl="0" indent="-72390" algn="l" defTabSz="914400" rtl="0" eaLnBrk="1" fontAlgn="auto" latinLnBrk="0" hangingPunct="1">
                        <a:lnSpc>
                          <a:spcPct val="83000"/>
                        </a:lnSpc>
                        <a:spcBef>
                          <a:spcPts val="280"/>
                        </a:spcBef>
                        <a:spcAft>
                          <a:spcPts val="0"/>
                        </a:spcAft>
                        <a:buClrTx/>
                        <a:buSzTx/>
                        <a:buFontTx/>
                        <a:buNone/>
                        <a:tabLst/>
                        <a:defRPr/>
                      </a:pPr>
                      <a:r>
                        <a:rPr lang="en-US" sz="1200" dirty="0">
                          <a:effectLst/>
                          <a:latin typeface="Open Sans" panose="020B0606030504020204" pitchFamily="34" charset="0"/>
                          <a:ea typeface="Open Sans" panose="020B0606030504020204" pitchFamily="34" charset="0"/>
                          <a:cs typeface="Open Sans" panose="020B0606030504020204" pitchFamily="34" charset="0"/>
                        </a:rPr>
                        <a:t>10% (min $50; max $150)</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33985" marR="49530" indent="-72390">
                        <a:lnSpc>
                          <a:spcPct val="83000"/>
                        </a:lnSpc>
                        <a:spcBef>
                          <a:spcPts val="280"/>
                        </a:spcBef>
                        <a:spcAft>
                          <a:spcPts val="0"/>
                        </a:spcAft>
                      </a:pPr>
                      <a:r>
                        <a:rPr lang="en-US" sz="1200" dirty="0">
                          <a:effectLst/>
                          <a:latin typeface="Open Sans" panose="020B0606030504020204" pitchFamily="34" charset="0"/>
                          <a:ea typeface="Open Sans" panose="020B0606030504020204" pitchFamily="34" charset="0"/>
                          <a:cs typeface="Open Sans" panose="020B0606030504020204" pitchFamily="34" charset="0"/>
                        </a:rPr>
                        <a:t>20% after deductible</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4"/>
                  </a:ext>
                </a:extLst>
              </a:tr>
            </a:tbl>
          </a:graphicData>
        </a:graphic>
      </p:graphicFrame>
      <p:sp>
        <p:nvSpPr>
          <p:cNvPr id="7" name="TextBox 6"/>
          <p:cNvSpPr txBox="1"/>
          <p:nvPr/>
        </p:nvSpPr>
        <p:spPr>
          <a:xfrm>
            <a:off x="228600" y="1524000"/>
            <a:ext cx="1905000" cy="3939540"/>
          </a:xfrm>
          <a:prstGeom prst="rect">
            <a:avLst/>
          </a:prstGeom>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rPr>
              <a:t>*These are the in-network pharmacy benefit copays and coinsurance. If out of network pharmacy benefits are available, they are different and will cost you more.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rPr>
              <a:t>** Specialty drugs must be filled through a Specialty Network Pharmacy and can only be filled every 30 days.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pitchFamily="34" charset="0"/>
              <a:ea typeface="ＭＳ Ｐゴシック"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 </a:t>
            </a:r>
          </a:p>
        </p:txBody>
      </p:sp>
    </p:spTree>
    <p:extLst>
      <p:ext uri="{BB962C8B-B14F-4D97-AF65-F5344CB8AC3E}">
        <p14:creationId xmlns:p14="http://schemas.microsoft.com/office/powerpoint/2010/main" val="3587227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Telehealth – 24/7 virtual medical care</a:t>
            </a:r>
          </a:p>
        </p:txBody>
      </p:sp>
      <p:sp>
        <p:nvSpPr>
          <p:cNvPr id="3" name="Content Placeholder 2"/>
          <p:cNvSpPr>
            <a:spLocks noGrp="1"/>
          </p:cNvSpPr>
          <p:nvPr>
            <p:ph idx="1"/>
          </p:nvPr>
        </p:nvSpPr>
        <p:spPr>
          <a:xfrm>
            <a:off x="381000" y="1447801"/>
            <a:ext cx="11430000" cy="4972049"/>
          </a:xfrm>
        </p:spPr>
        <p:txBody>
          <a:bodyPr>
            <a:normAutofit/>
          </a:bodyPr>
          <a:lstStyle/>
          <a:p>
            <a:pPr marL="0" indent="0" eaLnBrk="0" fontAlgn="base" hangingPunct="0">
              <a:spcBef>
                <a:spcPts val="0"/>
              </a:spcBef>
              <a:spcAft>
                <a:spcPts val="600"/>
              </a:spcAft>
              <a:buClr>
                <a:srgbClr val="C4262E"/>
              </a:buClr>
              <a:buSzPct val="110000"/>
              <a:buNone/>
              <a:defRPr/>
            </a:pP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All health plan members have access to virtual telehealth visits </a:t>
            </a:r>
            <a:endParaRPr lang="en-US" sz="20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eaLnBrk="0" fontAlgn="base" hangingPunct="0">
              <a:spcBef>
                <a:spcPts val="0"/>
              </a:spcBef>
              <a:spcAft>
                <a:spcPts val="600"/>
              </a:spcAft>
              <a:buClr>
                <a:srgbClr val="C4262E"/>
              </a:buClr>
              <a:buSzPct val="110000"/>
              <a:defRPr/>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PhysicianNow and MDLive carrier-sponsored 24/7 virtual medical care</a:t>
            </a:r>
          </a:p>
          <a:p>
            <a:pPr marL="225425" indent="-225425" eaLnBrk="0" fontAlgn="base" hangingPunct="0">
              <a:spcBef>
                <a:spcPts val="0"/>
              </a:spcBef>
              <a:spcAft>
                <a:spcPts val="600"/>
              </a:spcAft>
              <a:buClr>
                <a:srgbClr val="C4262E"/>
              </a:buClr>
              <a:buSzPct val="110000"/>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alk to a doctor for non-emergency medical care by phone, computer or tablet from anywhere. </a:t>
            </a:r>
          </a:p>
          <a:p>
            <a:pPr marL="225425" indent="-225425" eaLnBrk="0" fontAlgn="base" hangingPunct="0">
              <a:spcBef>
                <a:spcPts val="0"/>
              </a:spcBef>
              <a:spcAft>
                <a:spcPts val="600"/>
              </a:spcAft>
              <a:buClr>
                <a:srgbClr val="C4262E"/>
              </a:buClr>
              <a:buSzPct val="110000"/>
              <a:defRPr/>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Cost is less than a typical office visit when you use PhysicianNow or MDLive programs sponsored by BlueCross BlueShield and Cigna.</a:t>
            </a:r>
          </a:p>
          <a:p>
            <a:pPr marL="225425" indent="-225425" eaLnBrk="0" fontAlgn="base" hangingPunct="0">
              <a:spcBef>
                <a:spcPts val="0"/>
              </a:spcBef>
              <a:spcAft>
                <a:spcPts val="600"/>
              </a:spcAft>
              <a:buClr>
                <a:srgbClr val="C4262E"/>
              </a:buClr>
              <a:buSzPct val="110000"/>
              <a:defRPr/>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25425" indent="-225425" eaLnBrk="0" fontAlgn="base" hangingPunct="0">
              <a:spcBef>
                <a:spcPts val="0"/>
              </a:spcBef>
              <a:spcAft>
                <a:spcPts val="600"/>
              </a:spcAft>
              <a:buClr>
                <a:srgbClr val="C4262E"/>
              </a:buClr>
              <a:buSzPct val="110000"/>
              <a:defRP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Physician Now and MDLive telehealth program costs</a:t>
            </a: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marL="625475" lvl="1" indent="-225425" eaLnBrk="0" fontAlgn="base" hangingPunct="0">
              <a:spcBef>
                <a:spcPts val="0"/>
              </a:spcBef>
              <a:spcAft>
                <a:spcPts val="600"/>
              </a:spcAft>
              <a:buClr>
                <a:srgbClr val="C4262E"/>
              </a:buClr>
              <a:buSzPct val="110000"/>
              <a:defRPr/>
            </a:pP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PPO members: </a:t>
            </a:r>
            <a:r>
              <a:rPr lang="en-US" sz="18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Copay is $15</a:t>
            </a:r>
          </a:p>
          <a:p>
            <a:pPr marL="625475" lvl="1" indent="-225425" eaLnBrk="0" fontAlgn="base" hangingPunct="0">
              <a:spcBef>
                <a:spcPts val="0"/>
              </a:spcBef>
              <a:spcAft>
                <a:spcPts val="600"/>
              </a:spcAft>
              <a:buClr>
                <a:srgbClr val="C4262E"/>
              </a:buClr>
              <a:buSzPct val="110000"/>
              <a:defRP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Local CDHP members: </a:t>
            </a: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Pay the negotiated rate per visit until reaching the deductible – then primary office visit coinsurance applies</a:t>
            </a:r>
          </a:p>
          <a:p>
            <a:pPr marL="625475" lvl="1" indent="-225425" eaLnBrk="0" fontAlgn="base" hangingPunct="0">
              <a:spcBef>
                <a:spcPts val="0"/>
              </a:spcBef>
              <a:spcAft>
                <a:spcPts val="600"/>
              </a:spcAft>
              <a:buClr>
                <a:srgbClr val="C4262E"/>
              </a:buClr>
              <a:buSzPct val="110000"/>
              <a:defRPr/>
            </a:pPr>
            <a:r>
              <a:rPr lang="en-US" sz="18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log in and select the service – details are on the website</a:t>
            </a:r>
            <a:endPar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 under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and</a:t>
            </a:r>
            <a:r>
              <a:rPr lang="en-US"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Telehealth </a:t>
            </a:r>
            <a:r>
              <a:rPr lang="en-US"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53601" y="5924697"/>
            <a:ext cx="1828799" cy="788276"/>
          </a:xfrm>
          <a:prstGeom prst="rect">
            <a:avLst/>
          </a:prstGeom>
        </p:spPr>
      </p:pic>
      <p:sp>
        <p:nvSpPr>
          <p:cNvPr id="5" name="TextBox 5"/>
          <p:cNvSpPr txBox="1">
            <a:spLocks noChangeArrowheads="1"/>
          </p:cNvSpPr>
          <p:nvPr/>
        </p:nvSpPr>
        <p:spPr bwMode="auto">
          <a:xfrm>
            <a:off x="606083" y="6424832"/>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a:t>
            </a:r>
            <a:r>
              <a:rPr lang="en-US" alt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PartnersForHealth</a:t>
            </a:r>
          </a:p>
        </p:txBody>
      </p:sp>
    </p:spTree>
    <p:extLst>
      <p:ext uri="{BB962C8B-B14F-4D97-AF65-F5344CB8AC3E}">
        <p14:creationId xmlns:p14="http://schemas.microsoft.com/office/powerpoint/2010/main" val="2196022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Importance of your Decisions</a:t>
            </a:r>
          </a:p>
        </p:txBody>
      </p:sp>
      <p:sp>
        <p:nvSpPr>
          <p:cNvPr id="3" name="Content Placeholder 2"/>
          <p:cNvSpPr>
            <a:spLocks noGrp="1"/>
          </p:cNvSpPr>
          <p:nvPr>
            <p:ph idx="1"/>
          </p:nvPr>
        </p:nvSpPr>
        <p:spPr>
          <a:xfrm>
            <a:off x="304800" y="1447800"/>
            <a:ext cx="11125200" cy="4495799"/>
          </a:xfrm>
        </p:spPr>
        <p:txBody>
          <a:bodyPr>
            <a:normAutofit/>
          </a:bodyPr>
          <a:lstStyle/>
          <a:p>
            <a:pPr marL="0" indent="0">
              <a:buNone/>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State provides a comprehensive benefits package for you and for those you are eligible to cover under your insurance, known as dependents. </a:t>
            </a:r>
          </a:p>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are eligible for the Local Government Plan, you may enroll in </a:t>
            </a: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insurance and if offered by your agency, dental and vision</a:t>
            </a: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 insurance. </a:t>
            </a:r>
          </a:p>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many options. Please be aware of all the options so you make informed decisions.</a:t>
            </a:r>
          </a:p>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You’ll pay monthly premiums for the benefits offered, except for some additional benefits that are included with medical coverage.</a:t>
            </a:r>
          </a:p>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Your agency benefits coordinator, known as an ABC, or the person in your Human Resources office, can tell you how long your new hire period lasts. </a:t>
            </a:r>
          </a:p>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have questions, please follow up with your ABC.</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tn.gov/PartnersForHealth</a:t>
            </a:r>
          </a:p>
        </p:txBody>
      </p:sp>
    </p:spTree>
    <p:extLst>
      <p:ext uri="{BB962C8B-B14F-4D97-AF65-F5344CB8AC3E}">
        <p14:creationId xmlns:p14="http://schemas.microsoft.com/office/powerpoint/2010/main" val="3806385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Behavioral Health &amp; Substance Use Services </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Managed by Optum</a:t>
            </a:r>
          </a:p>
        </p:txBody>
      </p:sp>
      <p:sp>
        <p:nvSpPr>
          <p:cNvPr id="3" name="Content Placeholder 2"/>
          <p:cNvSpPr>
            <a:spLocks noGrp="1"/>
          </p:cNvSpPr>
          <p:nvPr>
            <p:ph idx="1"/>
          </p:nvPr>
        </p:nvSpPr>
        <p:spPr>
          <a:xfrm>
            <a:off x="381000" y="1600200"/>
            <a:ext cx="11582400" cy="4724400"/>
          </a:xfrm>
        </p:spPr>
        <p:txBody>
          <a:bodyPr>
            <a:normAutofit/>
          </a:bodyPr>
          <a:lstStyle/>
          <a:p>
            <a:pPr marL="0" indent="0" fontAlgn="base">
              <a:spcBef>
                <a:spcPts val="600"/>
              </a:spcBef>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Behavioral health benefits available to members/dependents enrolled in medical insurance. </a:t>
            </a:r>
          </a:p>
          <a:p>
            <a:pPr marL="0" indent="0" fontAlgn="base">
              <a:spcBef>
                <a:spcPts val="600"/>
              </a:spcBef>
              <a:buClr>
                <a:srgbClr val="C4262E"/>
              </a:buClr>
              <a:buSzPct val="110000"/>
              <a:buNone/>
              <a:defRPr/>
            </a:pPr>
            <a:r>
              <a:rPr lang="en-US"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All members will receive an Optum ID card for services. </a:t>
            </a:r>
          </a:p>
          <a:p>
            <a:pPr marL="0" indent="0" fontAlgn="base">
              <a:lnSpc>
                <a:spcPct val="90000"/>
              </a:lnSpc>
              <a:spcBef>
                <a:spcPct val="65000"/>
              </a:spcBef>
              <a:buClr>
                <a:srgbClr val="C4262E"/>
              </a:buClr>
              <a:buSzPct val="110000"/>
              <a:buNone/>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Optum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can find a network provider (in-person or virtual visits), explain benefits, identify best treatment options, schedule appointments and answer questions.</a:t>
            </a:r>
          </a:p>
          <a:p>
            <a:pPr marL="209550" indent="-209550" fontAlgn="base">
              <a:lnSpc>
                <a:spcPct val="90000"/>
              </a:lnSpc>
              <a:spcBef>
                <a:spcPct val="65000"/>
              </a:spcBef>
              <a:buClr>
                <a:srgbClr val="C4262E"/>
              </a:buClr>
              <a:buSzPct val="110000"/>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include:</a:t>
            </a:r>
          </a:p>
          <a:p>
            <a:pPr marL="463550" lvl="1" indent="-209550" fontAlgn="base">
              <a:lnSpc>
                <a:spcPct val="120000"/>
              </a:lnSpc>
              <a:spcBef>
                <a:spcPts val="0"/>
              </a:spcBef>
              <a:buClr>
                <a:srgbClr val="C4262E"/>
              </a:buClr>
              <a:buSzPct val="110000"/>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First Call Provider Search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HERE4TN team will help you find a provider based on your specific needs</a:t>
            </a:r>
          </a:p>
          <a:p>
            <a:pPr marL="463550" lvl="1" indent="-209550" fontAlgn="base">
              <a:lnSpc>
                <a:spcPct val="120000"/>
              </a:lnSpc>
              <a:spcBef>
                <a:spcPts val="0"/>
              </a:spcBef>
              <a:buClr>
                <a:srgbClr val="C4262E"/>
              </a:buClr>
              <a:buSzPct val="110000"/>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TalkSpace online therapy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communicate with a therapist by text, audio or video 24/7 from your smartphone – cost share applies</a:t>
            </a:r>
          </a:p>
          <a:p>
            <a:pPr marL="463550" lvl="1" indent="-209550" fontAlgn="base">
              <a:lnSpc>
                <a:spcPct val="120000"/>
              </a:lnSpc>
              <a:spcBef>
                <a:spcPts val="0"/>
              </a:spcBef>
              <a:buClr>
                <a:srgbClr val="C4262E"/>
              </a:buClr>
              <a:buSzPct val="110000"/>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Substance User Disorder Preferred Facility Network</a:t>
            </a:r>
          </a:p>
          <a:p>
            <a:pPr marL="463550" lvl="1" indent="-209550" fontAlgn="base">
              <a:lnSpc>
                <a:spcPct val="120000"/>
              </a:lnSpc>
              <a:spcBef>
                <a:spcPts val="0"/>
              </a:spcBef>
              <a:buClr>
                <a:srgbClr val="C4262E"/>
              </a:buClr>
              <a:buSzPct val="110000"/>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Sanvello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on-demand mobile app to help with stress, anxiety and depression</a:t>
            </a:r>
          </a:p>
          <a:p>
            <a:pPr marL="0" lvl="3" indent="0" fontAlgn="base">
              <a:lnSpc>
                <a:spcPct val="90000"/>
              </a:lnSpc>
              <a:spcBef>
                <a:spcPct val="15000"/>
              </a:spcBef>
              <a:buClr>
                <a:srgbClr val="C4262E"/>
              </a:buClr>
              <a:buSzPct val="110000"/>
              <a:buNone/>
              <a:defRPr/>
            </a:pPr>
            <a:endPar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lnSpc>
                <a:spcPct val="90000"/>
              </a:lnSpc>
              <a:spcBef>
                <a:spcPct val="15000"/>
              </a:spcBef>
              <a:buClr>
                <a:srgbClr val="C4262E"/>
              </a:buClr>
              <a:buSzPct val="110000"/>
              <a:buNone/>
              <a:defRPr/>
            </a:pP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a:t>
            </a:r>
            <a:r>
              <a:rPr lang="en-US" sz="18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d </a:t>
            </a:r>
            <a:r>
              <a:rPr lang="en-US" sz="1800" b="1"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Behavioral Health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a:t>
            </a:r>
          </a:p>
          <a:p>
            <a:pPr marL="0" lvl="3" indent="0" fontAlgn="base">
              <a:lnSpc>
                <a:spcPct val="90000"/>
              </a:lnSpc>
              <a:spcBef>
                <a:spcPct val="15000"/>
              </a:spcBef>
              <a:buClr>
                <a:srgbClr val="C4262E"/>
              </a:buClr>
              <a:buSzPct val="110000"/>
              <a:buNone/>
              <a:defRPr/>
            </a:pP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To access all programs and services </a:t>
            </a: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and get help finding a provider</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contact Optum at 855.HERE4TN (855.437.3486), 24/7 or </a:t>
            </a: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HERE4TN.com</a:t>
            </a: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48912" y="5945506"/>
            <a:ext cx="1828799" cy="788276"/>
          </a:xfrm>
          <a:prstGeom prst="rect">
            <a:avLst/>
          </a:prstGeom>
        </p:spPr>
      </p:pic>
      <p:sp>
        <p:nvSpPr>
          <p:cNvPr id="5" name="TextBox 5"/>
          <p:cNvSpPr txBox="1">
            <a:spLocks noChangeArrowheads="1"/>
          </p:cNvSpPr>
          <p:nvPr/>
        </p:nvSpPr>
        <p:spPr bwMode="auto">
          <a:xfrm>
            <a:off x="609600" y="6419850"/>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a:t>
            </a:r>
            <a:r>
              <a:rPr lang="en-US" alt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PartnersForHealth</a:t>
            </a:r>
          </a:p>
        </p:txBody>
      </p:sp>
    </p:spTree>
    <p:extLst>
      <p:ext uri="{BB962C8B-B14F-4D97-AF65-F5344CB8AC3E}">
        <p14:creationId xmlns:p14="http://schemas.microsoft.com/office/powerpoint/2010/main" val="1446782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1682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Here4TN - Employee Assistance Program </a:t>
            </a:r>
            <a:b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Managed by Optum</a:t>
            </a:r>
          </a:p>
        </p:txBody>
      </p:sp>
      <p:sp>
        <p:nvSpPr>
          <p:cNvPr id="3" name="Content Placeholder 2"/>
          <p:cNvSpPr>
            <a:spLocks noGrp="1"/>
          </p:cNvSpPr>
          <p:nvPr>
            <p:ph idx="1"/>
          </p:nvPr>
        </p:nvSpPr>
        <p:spPr>
          <a:xfrm>
            <a:off x="381001" y="1600200"/>
            <a:ext cx="11429997" cy="4648200"/>
          </a:xfrm>
        </p:spPr>
        <p:txBody>
          <a:bodyPr>
            <a:normAutofit lnSpcReduction="10000"/>
          </a:bodyPr>
          <a:lstStyle/>
          <a:p>
            <a:pPr marL="0" indent="0" fontAlgn="base">
              <a:lnSpc>
                <a:spcPct val="90000"/>
              </a:lnSpc>
              <a:spcBef>
                <a:spcPts val="600"/>
              </a:spcBef>
              <a:spcAft>
                <a:spcPts val="600"/>
              </a:spcAft>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 EAP available to all local government employees enrolled in medical insurance. Benefits-eligible dependents of enrolled employees are eligible even if they are not enrolled in medical insurance.</a:t>
            </a:r>
          </a:p>
          <a:p>
            <a:pPr marL="0" indent="0" fontAlgn="base">
              <a:spcBef>
                <a:spcPts val="0"/>
              </a:spcBef>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are offered at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no cost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to individuals eligible to participate. </a:t>
            </a:r>
          </a:p>
          <a:p>
            <a:pPr marL="0" indent="0" fontAlgn="base">
              <a:spcBef>
                <a:spcPts val="0"/>
              </a:spcBef>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Specialists available 24/7 to assist with stress, legal, financial, mediation and work/life services.</a:t>
            </a:r>
          </a:p>
          <a:p>
            <a:pPr marL="0" indent="0" fontAlgn="base">
              <a:spcBef>
                <a:spcPts val="0"/>
              </a:spcBef>
              <a:buClr>
                <a:srgbClr val="C4262E"/>
              </a:buClr>
              <a:buSzPct val="110000"/>
              <a:buNone/>
              <a:defRPr/>
            </a:pPr>
            <a:endPar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09550" indent="-209550" fontAlgn="base">
              <a:spcBef>
                <a:spcPts val="0"/>
              </a:spcBef>
              <a:buClr>
                <a:srgbClr val="C4262E"/>
              </a:buClr>
              <a:buSzPct val="110000"/>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include:</a:t>
            </a:r>
          </a:p>
          <a:p>
            <a:pPr marL="609600" lvl="1" indent="-209550" fontAlgn="base">
              <a:spcBef>
                <a:spcPts val="0"/>
              </a:spcBef>
              <a:buClr>
                <a:srgbClr val="C4262E"/>
              </a:buClr>
              <a:buSzPct val="110000"/>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First Call Provider Search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HERE4TN team will help you find a provider based on your specific needs</a:t>
            </a:r>
          </a:p>
          <a:p>
            <a:pPr marL="609600" lvl="1" indent="-209550" fontAlgn="base">
              <a:spcBef>
                <a:spcPts val="0"/>
              </a:spcBef>
              <a:buClr>
                <a:srgbClr val="C4262E"/>
              </a:buClr>
              <a:buSzPct val="110000"/>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Short-term counseling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five visits, per problem, per year, per individual at no cost to you. By phone or virtual visit. Prior authorization required. </a:t>
            </a:r>
          </a:p>
          <a:p>
            <a:pPr marL="609600" lvl="1" indent="-209550" fontAlgn="base">
              <a:spcBef>
                <a:spcPts val="0"/>
              </a:spcBef>
              <a:buClr>
                <a:srgbClr val="C4262E"/>
              </a:buClr>
              <a:buSzPct val="110000"/>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Sanvello</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 on-demand mobile app to help with stress, anxiety and depression</a:t>
            </a:r>
          </a:p>
          <a:p>
            <a:pPr marL="609600" lvl="1" indent="-209550" fontAlgn="base">
              <a:spcBef>
                <a:spcPts val="0"/>
              </a:spcBef>
              <a:buClr>
                <a:srgbClr val="C4262E"/>
              </a:buClr>
              <a:buSzPct val="110000"/>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Take Charge at Work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telephonic coaching program helps members with depression improve performance at work</a:t>
            </a:r>
          </a:p>
          <a:p>
            <a:pPr marL="0" indent="0" fontAlgn="base">
              <a:lnSpc>
                <a:spcPct val="90000"/>
              </a:lnSpc>
              <a:spcBef>
                <a:spcPts val="600"/>
              </a:spcBef>
              <a:spcAft>
                <a:spcPts val="600"/>
              </a:spcAft>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under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and </a:t>
            </a:r>
            <a:r>
              <a:rPr lang="en-US" b="1"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EAP</a:t>
            </a:r>
            <a:r>
              <a:rPr lang="en-US" b="1"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a:t>
            </a:r>
          </a:p>
          <a:p>
            <a:pPr marL="0" indent="0" fontAlgn="base">
              <a:lnSpc>
                <a:spcPct val="90000"/>
              </a:lnSpc>
              <a:spcBef>
                <a:spcPts val="600"/>
              </a:spcBef>
              <a:spcAft>
                <a:spcPts val="600"/>
              </a:spcAft>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EAP programs and services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and help finding a provider</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contact Optum at 855.HERE4TN (855.437.3486), 24/7 or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Here4TN.com</a:t>
            </a:r>
          </a:p>
          <a:p>
            <a:endParaRPr lang="en-US" dirty="0"/>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82200" y="5853896"/>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a:t>
            </a:r>
            <a:r>
              <a:rPr lang="en-US" alt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PartnersForHealth</a:t>
            </a:r>
          </a:p>
        </p:txBody>
      </p:sp>
    </p:spTree>
    <p:extLst>
      <p:ext uri="{BB962C8B-B14F-4D97-AF65-F5344CB8AC3E}">
        <p14:creationId xmlns:p14="http://schemas.microsoft.com/office/powerpoint/2010/main" val="3944299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Wellness Program</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Managed by ActiveHealth</a:t>
            </a:r>
          </a:p>
        </p:txBody>
      </p:sp>
      <p:sp>
        <p:nvSpPr>
          <p:cNvPr id="3" name="Content Placeholder 2"/>
          <p:cNvSpPr>
            <a:spLocks noGrp="1"/>
          </p:cNvSpPr>
          <p:nvPr>
            <p:ph idx="1"/>
          </p:nvPr>
        </p:nvSpPr>
        <p:spPr>
          <a:xfrm>
            <a:off x="228600" y="1537139"/>
            <a:ext cx="11582400" cy="4863661"/>
          </a:xfrm>
        </p:spPr>
        <p:txBody>
          <a:bodyPr>
            <a:normAutofit/>
          </a:bodyPr>
          <a:lstStyle/>
          <a:p>
            <a:pPr marL="53975" indent="0" eaLnBrk="0" fontAlgn="base" hangingPunct="0">
              <a:spcBef>
                <a:spcPts val="600"/>
              </a:spcBef>
              <a:buClr>
                <a:srgbClr val="C00000"/>
              </a:buClr>
              <a:buNone/>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Two wellness programs are offered to enrolled health plan members and adult dependents. Members must qualify for these programs.</a:t>
            </a:r>
          </a:p>
          <a:p>
            <a:pPr marL="225425" indent="-225425" eaLnBrk="0" fontAlgn="base" hangingPunct="0">
              <a:spcBef>
                <a:spcPts val="600"/>
              </a:spcBef>
              <a:buClr>
                <a:srgbClr val="C00000"/>
              </a:buCl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Disease management: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members with chronic diseases like asthma, diabetes, coronary artery disease, congestive heart failure and chronic obstructive pulmonary disease to better manage these conditions.</a:t>
            </a:r>
          </a:p>
          <a:p>
            <a:pPr marL="225425" indent="-225425" eaLnBrk="0" fontAlgn="base" hangingPunct="0">
              <a:spcBef>
                <a:spcPts val="600"/>
              </a:spcBef>
              <a:buClr>
                <a:srgbClr val="C00000"/>
              </a:buCl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Diabetes Prevention Program: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will be offered to eligible adult plan members to help prevent or delay type 2 diabetes. Find the DPP webpage at tn.gov/PartnersForHealth under Other Benefits and </a:t>
            </a:r>
            <a:r>
              <a:rPr lang="en-US"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Wellness</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marL="0" indent="0" eaLnBrk="0" fontAlgn="base" hangingPunct="0">
              <a:spcBef>
                <a:spcPts val="600"/>
              </a:spcBef>
              <a:buClr>
                <a:srgbClr val="C00000"/>
              </a:buClr>
              <a:buNone/>
            </a:pPr>
            <a:endPar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eaLnBrk="0" fontAlgn="base" hangingPunct="0">
              <a:spcBef>
                <a:spcPts val="600"/>
              </a:spcBef>
              <a:buClr>
                <a:srgbClr val="C00000"/>
              </a:buClr>
              <a:buNone/>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All members have access to ActiveHealth online resources which include a health assessment, health education and digital coaching. </a:t>
            </a:r>
          </a:p>
          <a:p>
            <a:pPr marL="0" indent="0">
              <a:spcBef>
                <a:spcPts val="0"/>
              </a:spcBef>
              <a:buNone/>
            </a:pPr>
            <a:endParaRPr lang="en-US" dirty="0">
              <a:solidFill>
                <a:schemeClr val="tx2"/>
              </a:solidFill>
            </a:endParaRPr>
          </a:p>
          <a:p>
            <a:pPr marL="0" indent="0">
              <a:spcBef>
                <a:spcPts val="0"/>
              </a:spcBef>
              <a:buNone/>
            </a:pPr>
            <a:r>
              <a:rPr lang="en-US" dirty="0">
                <a:solidFill>
                  <a:schemeClr val="tx2"/>
                </a:solidFill>
              </a:rPr>
              <a:t>Learn more at tn.gov/PartnersForHealth under </a:t>
            </a:r>
            <a:r>
              <a:rPr lang="en-US" b="1" dirty="0">
                <a:solidFill>
                  <a:schemeClr val="tx1"/>
                </a:solidFill>
                <a:hlinkClick r:id="rId3">
                  <a:extLst>
                    <a:ext uri="{A12FA001-AC4F-418D-AE19-62706E023703}">
                      <ahyp:hlinkClr xmlns:ahyp="http://schemas.microsoft.com/office/drawing/2018/hyperlinkcolor" val="tx"/>
                    </a:ext>
                  </a:extLst>
                </a:hlinkClick>
              </a:rPr>
              <a:t>Wellness</a:t>
            </a:r>
            <a:r>
              <a:rPr lang="en-US" dirty="0">
                <a:solidFill>
                  <a:schemeClr val="tx2"/>
                </a:solidFill>
              </a:rPr>
              <a:t>. </a:t>
            </a:r>
          </a:p>
          <a:p>
            <a:pPr marL="0" indent="0">
              <a:spcBef>
                <a:spcPts val="0"/>
              </a:spcBef>
              <a:buNone/>
            </a:pPr>
            <a:r>
              <a:rPr lang="en-US" dirty="0">
                <a:solidFill>
                  <a:schemeClr val="tx2"/>
                </a:solidFill>
              </a:rPr>
              <a:t>Contact: </a:t>
            </a:r>
            <a:r>
              <a:rPr lang="en-US" b="1" dirty="0">
                <a:solidFill>
                  <a:schemeClr val="tx2"/>
                </a:solidFill>
              </a:rPr>
              <a:t>ActiveHealth</a:t>
            </a:r>
            <a:r>
              <a:rPr lang="en-US" dirty="0">
                <a:solidFill>
                  <a:schemeClr val="tx2"/>
                </a:solidFill>
              </a:rPr>
              <a:t>, 888.741.3390, M-F, 8-8 CT, go.activehealth.com/wellnesstn</a:t>
            </a:r>
          </a:p>
          <a:p>
            <a:pPr marL="0" indent="0" eaLnBrk="0" fontAlgn="base" hangingPunct="0">
              <a:spcBef>
                <a:spcPts val="0"/>
              </a:spcBef>
              <a:buClr>
                <a:srgbClr val="C4262E"/>
              </a:buClr>
              <a:buSzPct val="110000"/>
              <a:buNone/>
              <a:defRPr/>
            </a:pPr>
            <a:endParaRPr lang="en-US" altLang="ja-JP" kern="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400" dirty="0"/>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06000" y="5933418"/>
            <a:ext cx="1828799" cy="788276"/>
          </a:xfrm>
          <a:prstGeom prst="rect">
            <a:avLst/>
          </a:prstGeom>
        </p:spPr>
      </p:pic>
      <p:sp>
        <p:nvSpPr>
          <p:cNvPr id="5" name="TextBox 5"/>
          <p:cNvSpPr txBox="1">
            <a:spLocks noChangeArrowheads="1"/>
          </p:cNvSpPr>
          <p:nvPr/>
        </p:nvSpPr>
        <p:spPr bwMode="auto">
          <a:xfrm>
            <a:off x="609600" y="6355509"/>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a:t>
            </a: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PartnersForHealth</a:t>
            </a:r>
          </a:p>
        </p:txBody>
      </p:sp>
    </p:spTree>
    <p:extLst>
      <p:ext uri="{BB962C8B-B14F-4D97-AF65-F5344CB8AC3E}">
        <p14:creationId xmlns:p14="http://schemas.microsoft.com/office/powerpoint/2010/main" val="1244934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6887"/>
            <a:ext cx="12192000" cy="1143000"/>
          </a:xfrm>
          <a:solidFill>
            <a:srgbClr val="011D5F"/>
          </a:solidFill>
        </p:spPr>
        <p:txBody>
          <a:bodyPr>
            <a:normAutofit fontScale="90000"/>
          </a:bodyPr>
          <a:lstStyle/>
          <a:p>
            <a:pPr marL="225425"/>
            <a:b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Dental Benefits (if offered by your agency)</a:t>
            </a:r>
            <a:b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3100" dirty="0">
                <a:solidFill>
                  <a:schemeClr val="bg1"/>
                </a:solidFill>
                <a:latin typeface="Open Sans" panose="020B0606030504020204" pitchFamily="34" charset="0"/>
                <a:ea typeface="Open Sans" panose="020B0606030504020204" pitchFamily="34" charset="0"/>
                <a:cs typeface="Open Sans" panose="020B0606030504020204" pitchFamily="34" charset="0"/>
              </a:rPr>
              <a:t>Offered by Cigna or Delta Dental</a:t>
            </a:r>
            <a:br>
              <a:rPr lang="en-US" sz="3600" strike="sngStrike"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81000" y="1447800"/>
            <a:ext cx="11353800" cy="4724400"/>
          </a:xfrm>
        </p:spPr>
        <p:txBody>
          <a:bodyPr>
            <a:normAutofit/>
          </a:bodyPr>
          <a:lstStyle/>
          <a:p>
            <a:pPr marL="0" indent="0">
              <a:lnSpc>
                <a:spcPct val="120000"/>
              </a:lnSpc>
              <a:spcBef>
                <a:spcPts val="0"/>
              </a:spcBef>
              <a:buNone/>
            </a:pPr>
            <a:r>
              <a:rPr lang="en-US" sz="2100" dirty="0">
                <a:solidFill>
                  <a:schemeClr val="tx2"/>
                </a:solidFill>
              </a:rPr>
              <a:t>Two different dental plans are offered. Members pay the full monthly premium.</a:t>
            </a:r>
          </a:p>
          <a:p>
            <a:pPr marL="0" indent="0">
              <a:lnSpc>
                <a:spcPct val="120000"/>
              </a:lnSpc>
              <a:spcBef>
                <a:spcPts val="0"/>
              </a:spcBef>
              <a:buNone/>
            </a:pPr>
            <a:endParaRPr lang="en-US" sz="1900" b="1" dirty="0">
              <a:solidFill>
                <a:schemeClr val="tx2"/>
              </a:solidFill>
            </a:endParaRPr>
          </a:p>
          <a:p>
            <a:pPr marL="225425" indent="-225425">
              <a:lnSpc>
                <a:spcPct val="120000"/>
              </a:lnSpc>
              <a:spcBef>
                <a:spcPts val="0"/>
              </a:spcBef>
            </a:pPr>
            <a:r>
              <a:rPr lang="en-US" b="1" dirty="0">
                <a:solidFill>
                  <a:schemeClr val="tx2"/>
                </a:solidFill>
              </a:rPr>
              <a:t>Cigna DHMO: </a:t>
            </a:r>
            <a:r>
              <a:rPr lang="en-US" dirty="0">
                <a:solidFill>
                  <a:schemeClr val="tx2"/>
                </a:solidFill>
              </a:rPr>
              <a:t>Must select a network general dentist and notify Cigna. Members pay copays, which may have changed for dental procedures. Review the Patient Charge Schedule on the Partners website under </a:t>
            </a:r>
            <a:r>
              <a:rPr lang="en-US" b="1" dirty="0">
                <a:solidFill>
                  <a:schemeClr val="tx2"/>
                </a:solidFill>
              </a:rPr>
              <a:t>Publications</a:t>
            </a:r>
            <a:r>
              <a:rPr lang="en-US" dirty="0">
                <a:solidFill>
                  <a:schemeClr val="tx2"/>
                </a:solidFill>
              </a:rPr>
              <a:t>, then </a:t>
            </a:r>
            <a:r>
              <a:rPr lang="en-US" b="1" dirty="0">
                <a:solidFill>
                  <a:schemeClr val="tx2"/>
                </a:solidFill>
              </a:rPr>
              <a:t>Dental</a:t>
            </a:r>
            <a:r>
              <a:rPr lang="en-US" dirty="0">
                <a:solidFill>
                  <a:schemeClr val="tx2"/>
                </a:solidFill>
              </a:rPr>
              <a:t>. </a:t>
            </a:r>
          </a:p>
          <a:p>
            <a:pPr marL="225425" indent="-225425">
              <a:lnSpc>
                <a:spcPct val="120000"/>
              </a:lnSpc>
              <a:spcBef>
                <a:spcPts val="0"/>
              </a:spcBef>
            </a:pPr>
            <a:r>
              <a:rPr lang="en-US" b="1" dirty="0">
                <a:solidFill>
                  <a:schemeClr val="tx2"/>
                </a:solidFill>
              </a:rPr>
              <a:t>Delta Dental DPPO: </a:t>
            </a:r>
            <a:r>
              <a:rPr lang="en-US" dirty="0">
                <a:solidFill>
                  <a:schemeClr val="tx2"/>
                </a:solidFill>
              </a:rPr>
              <a:t>Use any dentist but save money staying in-network. Members pay deductibles and co-insurance for services. </a:t>
            </a:r>
          </a:p>
          <a:p>
            <a:pPr marL="0" indent="0">
              <a:lnSpc>
                <a:spcPct val="120000"/>
              </a:lnSpc>
              <a:spcBef>
                <a:spcPts val="0"/>
              </a:spcBef>
              <a:buNone/>
            </a:pPr>
            <a:endParaRPr lang="en-US" sz="1900" dirty="0">
              <a:solidFill>
                <a:schemeClr val="tx2"/>
              </a:solidFill>
            </a:endParaRPr>
          </a:p>
          <a:p>
            <a:pPr marL="0" indent="0">
              <a:lnSpc>
                <a:spcPct val="120000"/>
              </a:lnSpc>
              <a:spcBef>
                <a:spcPts val="0"/>
              </a:spcBef>
              <a:buNone/>
            </a:pPr>
            <a:r>
              <a:rPr lang="en-US" sz="2000" dirty="0">
                <a:solidFill>
                  <a:schemeClr val="tx2"/>
                </a:solidFill>
              </a:rPr>
              <a:t>Go to tn.gov/PartnersForHealth under </a:t>
            </a:r>
            <a:r>
              <a:rPr lang="en-US" sz="2000" b="1" dirty="0">
                <a:solidFill>
                  <a:schemeClr val="tx2"/>
                </a:solidFill>
              </a:rPr>
              <a:t>Other Benefits </a:t>
            </a:r>
            <a:r>
              <a:rPr lang="en-US" sz="2000" dirty="0">
                <a:solidFill>
                  <a:schemeClr val="tx2"/>
                </a:solidFill>
              </a:rPr>
              <a:t>and </a:t>
            </a:r>
            <a:r>
              <a:rPr lang="en-US" sz="2000" b="1" dirty="0">
                <a:solidFill>
                  <a:schemeClr val="tx1"/>
                </a:solidFill>
                <a:hlinkClick r:id="rId3">
                  <a:extLst>
                    <a:ext uri="{A12FA001-AC4F-418D-AE19-62706E023703}">
                      <ahyp:hlinkClr xmlns:ahyp="http://schemas.microsoft.com/office/drawing/2018/hyperlinkcolor" val="tx"/>
                    </a:ext>
                  </a:extLst>
                </a:hlinkClick>
              </a:rPr>
              <a:t>Dental</a:t>
            </a:r>
            <a:r>
              <a:rPr lang="en-US" sz="2000" b="1" dirty="0">
                <a:solidFill>
                  <a:schemeClr val="tx2"/>
                </a:solidFill>
                <a:hlinkClick r:id="rId3">
                  <a:extLst>
                    <a:ext uri="{A12FA001-AC4F-418D-AE19-62706E023703}">
                      <ahyp:hlinkClr xmlns:ahyp="http://schemas.microsoft.com/office/drawing/2018/hyperlinkcolor" val="tx"/>
                    </a:ext>
                  </a:extLst>
                </a:hlinkClick>
              </a:rPr>
              <a:t> </a:t>
            </a:r>
            <a:r>
              <a:rPr lang="en-US" sz="2000" dirty="0">
                <a:solidFill>
                  <a:schemeClr val="tx2"/>
                </a:solidFill>
              </a:rPr>
              <a:t>for details/plan comparison.</a:t>
            </a:r>
          </a:p>
          <a:p>
            <a:pPr marL="0" indent="0">
              <a:lnSpc>
                <a:spcPct val="120000"/>
              </a:lnSpc>
              <a:spcBef>
                <a:spcPts val="0"/>
              </a:spcBef>
              <a:buNone/>
            </a:pPr>
            <a:r>
              <a:rPr lang="en-US" sz="2000" dirty="0">
                <a:solidFill>
                  <a:schemeClr val="tx2"/>
                </a:solidFill>
              </a:rPr>
              <a:t>Contact: </a:t>
            </a:r>
            <a:r>
              <a:rPr lang="en-US" sz="2000" b="1" dirty="0">
                <a:solidFill>
                  <a:schemeClr val="tx2"/>
                </a:solidFill>
              </a:rPr>
              <a:t>Cigna</a:t>
            </a:r>
            <a:r>
              <a:rPr lang="en-US" sz="2000" dirty="0">
                <a:solidFill>
                  <a:schemeClr val="tx2"/>
                </a:solidFill>
              </a:rPr>
              <a:t>, 800.997.1617, 24/7, cigna.com.stateoftn</a:t>
            </a:r>
          </a:p>
          <a:p>
            <a:pPr marL="0" indent="0">
              <a:lnSpc>
                <a:spcPct val="120000"/>
              </a:lnSpc>
              <a:spcBef>
                <a:spcPts val="0"/>
              </a:spcBef>
              <a:buNone/>
            </a:pPr>
            <a:r>
              <a:rPr lang="en-US" sz="2000" dirty="0">
                <a:solidFill>
                  <a:schemeClr val="tx2"/>
                </a:solidFill>
              </a:rPr>
              <a:t>Contact: </a:t>
            </a:r>
            <a:r>
              <a:rPr lang="en-US" sz="2000" b="1" dirty="0">
                <a:solidFill>
                  <a:schemeClr val="tx2"/>
                </a:solidFill>
              </a:rPr>
              <a:t>Delta Dental</a:t>
            </a:r>
            <a:r>
              <a:rPr lang="en-US" sz="2000" dirty="0">
                <a:solidFill>
                  <a:schemeClr val="tx2"/>
                </a:solidFill>
              </a:rPr>
              <a:t>, 800.552.2498, 7 a.m. – 5 p.m. CT, tennessee.deltadental.com/stateoftn/</a:t>
            </a: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06000" y="5854262"/>
            <a:ext cx="1828799" cy="788276"/>
          </a:xfrm>
          <a:prstGeom prst="rect">
            <a:avLst/>
          </a:prstGeom>
        </p:spPr>
      </p:pic>
      <p:sp>
        <p:nvSpPr>
          <p:cNvPr id="5" name="TextBox 5"/>
          <p:cNvSpPr txBox="1">
            <a:spLocks noChangeArrowheads="1"/>
          </p:cNvSpPr>
          <p:nvPr/>
        </p:nvSpPr>
        <p:spPr bwMode="auto">
          <a:xfrm>
            <a:off x="606083"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3150146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Dental Benefits (if offered by your agency) </a:t>
            </a:r>
            <a:endParaRPr lang="en-US" sz="3600" strike="sngStrike"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lstStyle/>
          <a:p>
            <a:pPr marL="0" indent="0" fontAlgn="base">
              <a:spcBef>
                <a:spcPct val="0"/>
              </a:spcBef>
              <a:spcAft>
                <a:spcPct val="0"/>
              </a:spcAft>
              <a:buClrTx/>
              <a:buNone/>
            </a:pPr>
            <a:r>
              <a:rPr lang="en-US" alt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Monthly Premiums </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826177"/>
            <a:ext cx="1828799" cy="788276"/>
          </a:xfrm>
          <a:prstGeom prst="rect">
            <a:avLst/>
          </a:prstGeom>
        </p:spPr>
      </p:pic>
      <p:sp>
        <p:nvSpPr>
          <p:cNvPr id="5" name="TextBox 5"/>
          <p:cNvSpPr txBox="1">
            <a:spLocks noChangeArrowheads="1"/>
          </p:cNvSpPr>
          <p:nvPr/>
        </p:nvSpPr>
        <p:spPr bwMode="auto">
          <a:xfrm>
            <a:off x="4572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a:t>
            </a:r>
            <a:r>
              <a:rPr lang="en-US" alt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PartnersForHealth</a:t>
            </a:r>
          </a:p>
        </p:txBody>
      </p:sp>
      <p:graphicFrame>
        <p:nvGraphicFramePr>
          <p:cNvPr id="6" name="Table 5"/>
          <p:cNvGraphicFramePr>
            <a:graphicFrameLocks noGrp="1"/>
          </p:cNvGraphicFramePr>
          <p:nvPr>
            <p:extLst>
              <p:ext uri="{D42A27DB-BD31-4B8C-83A1-F6EECF244321}">
                <p14:modId xmlns:p14="http://schemas.microsoft.com/office/powerpoint/2010/main" val="1856496260"/>
              </p:ext>
            </p:extLst>
          </p:nvPr>
        </p:nvGraphicFramePr>
        <p:xfrm>
          <a:off x="762000" y="2590800"/>
          <a:ext cx="10668000" cy="2123378"/>
        </p:xfrm>
        <a:graphic>
          <a:graphicData uri="http://schemas.openxmlformats.org/drawingml/2006/table">
            <a:tbl>
              <a:tblPr firstRow="1" bandRow="1">
                <a:tableStyleId>{9D7B26C5-4107-4FEC-AEDC-1716B250A1EF}</a:tableStyleId>
              </a:tblPr>
              <a:tblGrid>
                <a:gridCol w="3556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gridCol w="3556000">
                  <a:extLst>
                    <a:ext uri="{9D8B030D-6E8A-4147-A177-3AD203B41FA5}">
                      <a16:colId xmlns:a16="http://schemas.microsoft.com/office/drawing/2014/main" val="20002"/>
                    </a:ext>
                  </a:extLst>
                </a:gridCol>
              </a:tblGrid>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Tiers</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Cigna DHMO </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Delta Dental DPPO</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extLst>
                  <a:ext uri="{0D108BD9-81ED-4DB2-BD59-A6C34878D82A}">
                    <a16:rowId xmlns:a16="http://schemas.microsoft.com/office/drawing/2014/main" val="10000"/>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Employee Only</a:t>
                      </a:r>
                      <a:endParaRPr kumimoji="0" lang="en-US" sz="2000" b="0"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$13.84</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$19.82</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extLst>
                  <a:ext uri="{0D108BD9-81ED-4DB2-BD59-A6C34878D82A}">
                    <a16:rowId xmlns:a16="http://schemas.microsoft.com/office/drawing/2014/main" val="10001"/>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Employee + Child(ren)</a:t>
                      </a:r>
                      <a:endParaRPr kumimoji="0" lang="en-US" sz="2000" b="0"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$28.75</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$52.70</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extLst>
                  <a:ext uri="{0D108BD9-81ED-4DB2-BD59-A6C34878D82A}">
                    <a16:rowId xmlns:a16="http://schemas.microsoft.com/office/drawing/2014/main" val="10002"/>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Employee + Spouse</a:t>
                      </a:r>
                      <a:endParaRPr kumimoji="0" lang="en-US" sz="2000" b="0"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$24.54</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$38.98</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extLst>
                  <a:ext uri="{0D108BD9-81ED-4DB2-BD59-A6C34878D82A}">
                    <a16:rowId xmlns:a16="http://schemas.microsoft.com/office/drawing/2014/main" val="10003"/>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Employee + Spouse + Child(ren)</a:t>
                      </a:r>
                      <a:endParaRPr kumimoji="0" lang="en-US" sz="2000" b="0"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$33.74</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$80.72</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3274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Vision Benefits (if offered by your agency)</a:t>
            </a:r>
            <a:br>
              <a:rPr lang="en-US" sz="3600" strike="sngStrike"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Offered through Davis Vision</a:t>
            </a:r>
          </a:p>
        </p:txBody>
      </p:sp>
      <p:sp>
        <p:nvSpPr>
          <p:cNvPr id="3" name="Content Placeholder 2"/>
          <p:cNvSpPr>
            <a:spLocks noGrp="1"/>
          </p:cNvSpPr>
          <p:nvPr>
            <p:ph idx="1"/>
          </p:nvPr>
        </p:nvSpPr>
        <p:spPr>
          <a:xfrm>
            <a:off x="381000" y="1447801"/>
            <a:ext cx="11582400" cy="4787461"/>
          </a:xfrm>
        </p:spPr>
        <p:txBody>
          <a:bodyPr>
            <a:noAutofit/>
          </a:bodyPr>
          <a:lstStyle/>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pay the full monthly premium. Choose from two options:</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0"/>
              </a:spcBef>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Basic Plan: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Pays for your eye exam and various allowances, or dollar amounts for materials such as eyeglass frames, lenses, contact lenses, etc.</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0"/>
              </a:spcBef>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Expanded Plan: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Includes greater allowances and additional materials versus the Basic Plan.</a:t>
            </a:r>
          </a:p>
          <a:p>
            <a:pPr marL="0" indent="0">
              <a:spcBef>
                <a:spcPts val="0"/>
              </a:spcBef>
              <a:buNone/>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With both plans, you pay copays and coinsurance on materials or other services when the cost exceeds the allowed dollar amount.</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 and out-of-network benefits are available. You save money when using in-network providers.</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in both vision plans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get</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routine eye exams every calendar year, frames once every two calendar years and a choice of eyeglass lenses or contact lenses once every calendar year.</a:t>
            </a:r>
          </a:p>
          <a:p>
            <a:pPr marL="0" indent="0">
              <a:spcBef>
                <a:spcPts val="0"/>
              </a:spcBef>
              <a:buNone/>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Vision</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 </a:t>
            </a:r>
          </a:p>
          <a:p>
            <a:pPr marL="0" indent="0">
              <a:spcBef>
                <a:spcPts val="0"/>
              </a:spcBef>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Davis Vision, 800.208.6404, M-F  7 a.m. - 10 p.m., Sat, 8 a.m. - 3 p.m., Sun 11 a.m. - 3 p.m. CT, davisvision.com/stateofTN</a:t>
            </a: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53601" y="5863861"/>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a:t>
            </a:r>
            <a:r>
              <a:rPr lang="en-US" alt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PartnersForHealth</a:t>
            </a:r>
          </a:p>
        </p:txBody>
      </p:sp>
    </p:spTree>
    <p:extLst>
      <p:ext uri="{BB962C8B-B14F-4D97-AF65-F5344CB8AC3E}">
        <p14:creationId xmlns:p14="http://schemas.microsoft.com/office/powerpoint/2010/main" val="3282470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Vision Benefits (if offered by your agency)</a:t>
            </a:r>
            <a:endParaRPr lang="en-US" sz="3600" strike="sngStrike"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lstStyle/>
          <a:p>
            <a:pPr marL="0" indent="0" fontAlgn="base">
              <a:lnSpc>
                <a:spcPct val="80000"/>
              </a:lnSpc>
              <a:spcBef>
                <a:spcPts val="0"/>
              </a:spcBef>
              <a:buClr>
                <a:srgbClr val="C4262E"/>
              </a:buClr>
              <a:buSzPct val="110000"/>
              <a:buNone/>
              <a:defRPr/>
            </a:pPr>
            <a:r>
              <a:rPr lang="en-US" sz="24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Monthly Premiums</a:t>
            </a:r>
            <a:endParaRPr lang="en-US" sz="24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867405"/>
            <a:ext cx="1828799" cy="788276"/>
          </a:xfrm>
          <a:prstGeom prst="rect">
            <a:avLst/>
          </a:prstGeom>
        </p:spPr>
      </p:pic>
      <p:sp>
        <p:nvSpPr>
          <p:cNvPr id="5" name="TextBox 5"/>
          <p:cNvSpPr txBox="1">
            <a:spLocks noChangeArrowheads="1"/>
          </p:cNvSpPr>
          <p:nvPr/>
        </p:nvSpPr>
        <p:spPr bwMode="auto">
          <a:xfrm>
            <a:off x="596705" y="6324600"/>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a:t>
            </a:r>
            <a:r>
              <a:rPr lang="en-US" alt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gov</a:t>
            </a:r>
            <a:r>
              <a:rPr lang="en-US" altLang="en-US" sz="1600" b="1" dirty="0">
                <a:solidFill>
                  <a:srgbClr val="C00000"/>
                </a:solidFill>
              </a:rPr>
              <a:t>/PartnersForHealth</a:t>
            </a:r>
          </a:p>
        </p:txBody>
      </p:sp>
      <p:graphicFrame>
        <p:nvGraphicFramePr>
          <p:cNvPr id="6" name="Table 5"/>
          <p:cNvGraphicFramePr>
            <a:graphicFrameLocks noGrp="1"/>
          </p:cNvGraphicFramePr>
          <p:nvPr>
            <p:extLst>
              <p:ext uri="{D42A27DB-BD31-4B8C-83A1-F6EECF244321}">
                <p14:modId xmlns:p14="http://schemas.microsoft.com/office/powerpoint/2010/main" val="2857388051"/>
              </p:ext>
            </p:extLst>
          </p:nvPr>
        </p:nvGraphicFramePr>
        <p:xfrm>
          <a:off x="609600" y="2514600"/>
          <a:ext cx="10820400" cy="2367280"/>
        </p:xfrm>
        <a:graphic>
          <a:graphicData uri="http://schemas.openxmlformats.org/drawingml/2006/table">
            <a:tbl>
              <a:tblPr firstRow="1" bandRow="1">
                <a:tableStyleId>{9D7B26C5-4107-4FEC-AEDC-1716B250A1EF}</a:tableStyleId>
              </a:tblPr>
              <a:tblGrid>
                <a:gridCol w="3606800">
                  <a:extLst>
                    <a:ext uri="{9D8B030D-6E8A-4147-A177-3AD203B41FA5}">
                      <a16:colId xmlns:a16="http://schemas.microsoft.com/office/drawing/2014/main" val="20000"/>
                    </a:ext>
                  </a:extLst>
                </a:gridCol>
                <a:gridCol w="3606800">
                  <a:extLst>
                    <a:ext uri="{9D8B030D-6E8A-4147-A177-3AD203B41FA5}">
                      <a16:colId xmlns:a16="http://schemas.microsoft.com/office/drawing/2014/main" val="20001"/>
                    </a:ext>
                  </a:extLst>
                </a:gridCol>
                <a:gridCol w="3606800">
                  <a:extLst>
                    <a:ext uri="{9D8B030D-6E8A-4147-A177-3AD203B41FA5}">
                      <a16:colId xmlns:a16="http://schemas.microsoft.com/office/drawing/2014/main" val="20002"/>
                    </a:ext>
                  </a:extLst>
                </a:gridCol>
              </a:tblGrid>
              <a:tr h="416560">
                <a:tc>
                  <a:txBody>
                    <a:bodyPr/>
                    <a:lstStyle/>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Tiers</a:t>
                      </a: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Basic</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Expanded</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0"/>
                  </a:ext>
                </a:extLst>
              </a:tr>
              <a:tr h="416560">
                <a:tc>
                  <a:txBody>
                    <a:bodyPr/>
                    <a:lstStyle/>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a:t>
                      </a:r>
                      <a:r>
                        <a:rPr lang="en-US" sz="20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Only</a:t>
                      </a:r>
                      <a:endPar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$3.07</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$5.56</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1"/>
                  </a:ext>
                </a:extLst>
              </a:tr>
              <a:tr h="416560">
                <a:tc>
                  <a:txBody>
                    <a:bodyPr/>
                    <a:lstStyle/>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a:t>
                      </a:r>
                      <a:r>
                        <a:rPr lang="en-US" sz="20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Child(ren)</a:t>
                      </a:r>
                      <a:endPar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$6.13</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$11.12</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2"/>
                  </a:ext>
                </a:extLst>
              </a:tr>
              <a:tr h="4165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a:t>
                      </a:r>
                      <a:r>
                        <a:rPr lang="en-US" sz="20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Spouse</a:t>
                      </a:r>
                      <a:endPar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$5.82</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$10.57</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3"/>
                  </a:ext>
                </a:extLst>
              </a:tr>
              <a:tr h="4165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a:t>
                      </a:r>
                      <a:r>
                        <a:rPr lang="en-US" sz="20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Spouse + Child(ren)</a:t>
                      </a:r>
                      <a:endPar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$9.01</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$16.35</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994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Enrolling in Benefits</a:t>
            </a:r>
          </a:p>
        </p:txBody>
      </p:sp>
      <p:sp>
        <p:nvSpPr>
          <p:cNvPr id="3" name="Content Placeholder 2"/>
          <p:cNvSpPr>
            <a:spLocks noGrp="1"/>
          </p:cNvSpPr>
          <p:nvPr>
            <p:ph idx="1"/>
          </p:nvPr>
        </p:nvSpPr>
        <p:spPr>
          <a:xfrm>
            <a:off x="381002" y="1524000"/>
            <a:ext cx="11277598" cy="4648200"/>
          </a:xfrm>
        </p:spPr>
        <p:txBody>
          <a:bodyPr>
            <a:normAutofit/>
          </a:bodyPr>
          <a:lstStyle/>
          <a:p>
            <a:pPr marL="0" indent="0">
              <a:buNone/>
            </a:pPr>
            <a:r>
              <a:rPr lang="en-US" sz="20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Edison is the State of Tennessee’s enterprise resource planning system. </a:t>
            </a:r>
          </a:p>
          <a:p>
            <a:pPr marL="0" indent="0">
              <a:buNone/>
            </a:pPr>
            <a:r>
              <a:rPr lang="en-US" sz="20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can use </a:t>
            </a:r>
            <a:r>
              <a:rPr lang="en-US" sz="20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Self Service, known as ESS, to enroll, or check with your ABC.</a:t>
            </a:r>
            <a:endParaRPr lang="en-US"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your device has Windows 10, the preferred browser for Edison is Microsoft Edge. Internet Explorer 11 will work on older devices that have previous versions of Windows. </a:t>
            </a:r>
          </a:p>
          <a:p>
            <a:pPr marL="0" indent="0">
              <a:buNone/>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rPr>
              <a:t>You must complete your enrollment within 30 days of your hire date or date of becoming eligible.</a:t>
            </a:r>
          </a:p>
          <a:p>
            <a:pPr marL="0" indent="0">
              <a:buNone/>
            </a:pPr>
            <a:endParaRPr lang="en-US" dirty="0">
              <a:solidFill>
                <a:srgbClr val="221E1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20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Edison ESS</a:t>
            </a:r>
            <a:endParaRPr kumimoji="0" lang="en-US" sz="20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You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can</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log in to Edison at </a:t>
            </a:r>
            <a:r>
              <a:rPr kumimoji="0" lang="en-US" b="0" i="0" u="sng"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hlinkClick r:id="rId3"/>
              </a:rPr>
              <a:t>www.edison.tn.gov/ </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to enroll.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Instructions for enrolling are available at </a:t>
            </a:r>
            <a:r>
              <a:rPr kumimoji="0" lang="en-US"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tn.gov/partnersforhealth. </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Click on the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“For New Employees” </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tile and then look under Resources for ESS Instructions.</a:t>
            </a:r>
          </a:p>
          <a:p>
            <a:pPr marL="0" indent="0">
              <a:buNone/>
            </a:pPr>
            <a:endParaRPr lang="en-US" b="1" i="0" u="none" strike="noStrike" baseline="0" dirty="0">
              <a:solidFill>
                <a:srgbClr val="221E1F"/>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06000" y="5921330"/>
            <a:ext cx="1828799" cy="788276"/>
          </a:xfrm>
          <a:prstGeom prst="rect">
            <a:avLst/>
          </a:prstGeom>
        </p:spPr>
      </p:pic>
      <p:sp>
        <p:nvSpPr>
          <p:cNvPr id="5" name="TextBox 5"/>
          <p:cNvSpPr txBox="1">
            <a:spLocks noChangeArrowheads="1"/>
          </p:cNvSpPr>
          <p:nvPr/>
        </p:nvSpPr>
        <p:spPr bwMode="auto">
          <a:xfrm>
            <a:off x="758283" y="6315468"/>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a:t>
            </a: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gov</a:t>
            </a: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/PartnersForHealth</a:t>
            </a:r>
          </a:p>
        </p:txBody>
      </p:sp>
    </p:spTree>
    <p:extLst>
      <p:ext uri="{BB962C8B-B14F-4D97-AF65-F5344CB8AC3E}">
        <p14:creationId xmlns:p14="http://schemas.microsoft.com/office/powerpoint/2010/main" val="649972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Using ESS in Edison</a:t>
            </a:r>
          </a:p>
        </p:txBody>
      </p:sp>
      <p:sp>
        <p:nvSpPr>
          <p:cNvPr id="3" name="Content Placeholder 2"/>
          <p:cNvSpPr>
            <a:spLocks noGrp="1"/>
          </p:cNvSpPr>
          <p:nvPr>
            <p:ph idx="1"/>
          </p:nvPr>
        </p:nvSpPr>
        <p:spPr>
          <a:xfrm>
            <a:off x="381002" y="1524000"/>
            <a:ext cx="11277598" cy="4648200"/>
          </a:xfrm>
        </p:spPr>
        <p:txBody>
          <a:bodyPr>
            <a:normAutofit/>
          </a:bodyPr>
          <a:lstStyle/>
          <a:p>
            <a:pPr marL="0" marR="0" lvl="0" indent="0" algn="l" defTabSz="914400" rtl="0" eaLnBrk="1" fontAlgn="auto" latinLnBrk="0" hangingPunct="1">
              <a:lnSpc>
                <a:spcPct val="100000"/>
              </a:lnSpc>
              <a:spcBef>
                <a:spcPts val="0"/>
              </a:spcBef>
              <a:spcAft>
                <a:spcPts val="60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Password Help</a:t>
            </a:r>
            <a:endPar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10000"/>
              </a:lnSpc>
              <a:spcBef>
                <a:spcPts val="0"/>
              </a:spcBef>
              <a:spcAft>
                <a:spcPts val="60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If you’ve never used Edison or have changed agencies since the last time you logged in, click the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First Time Login/New Hire link</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If you know your Access ID but need to reset your password, click the red Employee Portal Login button, enter your Access ID and click Continue. Then click the link that says Forgot your Password? You can also view helpful troubleshooting videos on the Partners for Health website at </a:t>
            </a:r>
            <a:r>
              <a:rPr kumimoji="0" lang="en-US" b="0" i="0" u="sng"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www.tn.gov/partnersforhealth/videos. html</a:t>
            </a:r>
            <a:r>
              <a:rPr kumimoji="0" lang="en-US"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342900" marR="0" lvl="0" indent="-342900" algn="l" defTabSz="914400" rtl="0" eaLnBrk="1" fontAlgn="auto" latinLnBrk="0" hangingPunct="1">
              <a:lnSpc>
                <a:spcPct val="110000"/>
              </a:lnSpc>
              <a:spcBef>
                <a:spcPts val="0"/>
              </a:spcBef>
              <a:spcAft>
                <a:spcPts val="600"/>
              </a:spcAft>
              <a:buClr>
                <a:srgbClr val="E71B1B"/>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you have logged in to Edison before and don’t remember your Access ID, go to the Edison home page and click on the </a:t>
            </a:r>
            <a:r>
              <a:rPr kumimoji="0" lang="en-US" sz="18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Retrieve Access ID </a:t>
            </a:r>
            <a:r>
              <a:rPr kumimoji="0" lang="en-US" sz="18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button. </a:t>
            </a:r>
            <a:endParaRPr kumimoji="0" lang="en-US"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1" fontAlgn="auto" latinLnBrk="0" hangingPunct="1">
              <a:lnSpc>
                <a:spcPct val="110000"/>
              </a:lnSpc>
              <a:spcBef>
                <a:spcPts val="0"/>
              </a:spcBef>
              <a:spcAft>
                <a:spcPts val="600"/>
              </a:spcAft>
              <a:buClr>
                <a:srgbClr val="E71B1B"/>
              </a:buClr>
              <a:buSzTx/>
              <a:tabLst/>
              <a:defRPr/>
            </a:pPr>
            <a:r>
              <a:rPr kumimoji="0" lang="en-US" sz="18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you have trouble logging in to Edison, go to the Edison home page and instead of clicking on the red Portal Login button, click on the First Time Login/New Hire blue button. It will take you to a page where you can verify your identity and receive your Access ID. </a:t>
            </a:r>
            <a:endParaRPr kumimoji="0" lang="en-US"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10000"/>
              </a:lnSpc>
              <a:spcBef>
                <a:spcPts val="0"/>
              </a:spcBef>
              <a:spcAft>
                <a:spcPts val="600"/>
              </a:spcAft>
              <a:buClr>
                <a:srgbClr val="E71B1B"/>
              </a:buClr>
              <a:buSzTx/>
              <a:buFont typeface="Arial" panose="020B0604020202020204" pitchFamily="34" charset="0"/>
              <a:buChar char="•"/>
              <a:tabLst/>
              <a:defRP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Local</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Government</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employees </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can call the BA Service Center at 800.253.9981 or 615.741.3590 for help.</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0" y="5921330"/>
            <a:ext cx="1828799" cy="788276"/>
          </a:xfrm>
          <a:prstGeom prst="rect">
            <a:avLst/>
          </a:prstGeom>
        </p:spPr>
      </p:pic>
      <p:sp>
        <p:nvSpPr>
          <p:cNvPr id="5" name="TextBox 5"/>
          <p:cNvSpPr txBox="1">
            <a:spLocks noChangeArrowheads="1"/>
          </p:cNvSpPr>
          <p:nvPr/>
        </p:nvSpPr>
        <p:spPr bwMode="auto">
          <a:xfrm>
            <a:off x="758283" y="6315468"/>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3139077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Don’t Forget!</a:t>
            </a:r>
          </a:p>
        </p:txBody>
      </p:sp>
      <p:sp>
        <p:nvSpPr>
          <p:cNvPr id="3" name="Content Placeholder 2"/>
          <p:cNvSpPr>
            <a:spLocks noGrp="1"/>
          </p:cNvSpPr>
          <p:nvPr>
            <p:ph idx="1"/>
          </p:nvPr>
        </p:nvSpPr>
        <p:spPr>
          <a:xfrm>
            <a:off x="457200" y="1523996"/>
            <a:ext cx="11125200" cy="4572004"/>
          </a:xfrm>
        </p:spPr>
        <p:txBody>
          <a:bodyPr>
            <a:normAutofit/>
          </a:bodyPr>
          <a:lstStyle/>
          <a:p>
            <a:pPr marL="0" indent="0" eaLnBrk="0" fontAlgn="base" hangingPunct="0">
              <a:spcBef>
                <a:spcPts val="600"/>
              </a:spcBef>
              <a:buClr>
                <a:srgbClr val="C4262E"/>
              </a:buClr>
              <a:buNone/>
              <a:defRPr/>
            </a:pP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You can use ESS in Edison to enroll – </a:t>
            </a:r>
            <a:r>
              <a:rPr lang="en-US" sz="2000" b="1" dirty="0">
                <a:solidFill>
                  <a:srgbClr val="131E29"/>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www.edison.tn</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.gov</a:t>
            </a: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Enroll as soon as possible!</a:t>
            </a:r>
          </a:p>
          <a:p>
            <a:pPr marL="225425" lvl="1" indent="-225425" eaLnBrk="0" fontAlgn="base" hangingPunct="0">
              <a:spcBef>
                <a:spcPts val="600"/>
              </a:spcBef>
              <a:buClr>
                <a:srgbClr val="C4262E"/>
              </a:buClr>
              <a:buFont typeface="Arial" panose="020B0604020202020204" pitchFamily="34" charset="0"/>
              <a:buChar char="•"/>
              <a:defRPr/>
            </a:pP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can enroll on your computer or mobile device</a:t>
            </a:r>
          </a:p>
          <a:p>
            <a:pPr marL="225425" lvl="1" indent="-225425" eaLnBrk="0" fontAlgn="base" hangingPunct="0">
              <a:spcBef>
                <a:spcPts val="600"/>
              </a:spcBef>
              <a:buClr>
                <a:srgbClr val="C4262E"/>
              </a:buClr>
              <a:buFont typeface="Arial" panose="020B0604020202020204" pitchFamily="34" charset="0"/>
              <a:buChar char="•"/>
              <a:defRP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Dependent verification documents are due by your enrollment deadline</a:t>
            </a:r>
          </a:p>
          <a:p>
            <a:pPr marL="457200" lvl="1" indent="0" eaLnBrk="0" fontAlgn="base" hangingPunct="0">
              <a:spcBef>
                <a:spcPts val="0"/>
              </a:spcBef>
              <a:spcAft>
                <a:spcPts val="600"/>
              </a:spcAft>
              <a:buClr>
                <a:srgbClr val="C4262E"/>
              </a:buClr>
              <a:buNone/>
              <a:defRPr/>
            </a:pPr>
            <a:endPar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eaLnBrk="0" fontAlgn="base" hangingPunct="0">
              <a:spcBef>
                <a:spcPts val="0"/>
              </a:spcBef>
              <a:spcAft>
                <a:spcPts val="600"/>
              </a:spcAft>
              <a:buClr>
                <a:srgbClr val="C4262E"/>
              </a:buClr>
              <a:buNone/>
              <a:defRP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Videos</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can help you! </a:t>
            </a:r>
          </a:p>
          <a:p>
            <a:pPr marL="225425" lvl="1" indent="-225425" eaLnBrk="0" fontAlgn="base" hangingPunct="0">
              <a:spcBef>
                <a:spcPts val="0"/>
              </a:spcBef>
              <a:spcAft>
                <a:spcPts val="600"/>
              </a:spcAft>
              <a:buClr>
                <a:srgbClr val="C4262E"/>
              </a:buClr>
              <a:buFont typeface="Arial" panose="020B0604020202020204" pitchFamily="34" charset="0"/>
              <a:buChar char="•"/>
              <a:defRPr/>
            </a:pP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a:t>
            </a: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4"/>
              </a:rPr>
              <a:t>click the Videos link </a:t>
            </a: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at the top of the home page </a:t>
            </a:r>
          </a:p>
          <a:p>
            <a:pPr marL="17463" marR="0" lvl="0" indent="0" algn="l" defTabSz="914400" rtl="0" eaLnBrk="0" fontAlgn="base" latinLnBrk="0" hangingPunct="0">
              <a:lnSpc>
                <a:spcPct val="90000"/>
              </a:lnSpc>
              <a:spcBef>
                <a:spcPct val="0"/>
              </a:spcBef>
              <a:spcAft>
                <a:spcPct val="0"/>
              </a:spcAft>
              <a:buClr>
                <a:srgbClr val="C4262E"/>
              </a:buClr>
              <a:buSzPct val="110000"/>
              <a:buFont typeface="Arial" panose="020B0604020202020204" pitchFamily="34" charset="0"/>
              <a:buNone/>
              <a:tabLst/>
              <a:defRPr/>
            </a:pPr>
            <a:endParaRPr kumimoji="0" lang="en-US" b="1" i="0" u="none" strike="noStrike" kern="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Share your email </a:t>
            </a:r>
            <a:endPar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Please log in to Edison and make sure your email address is correct. It’s easy! </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Just go to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Self Service &gt; My System Profile &gt; Change or set up email address</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BA uses email addresses in Edison to send you important insurance information. </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You can opt-out at any time</a:t>
            </a:r>
            <a:r>
              <a:rPr kumimoji="0" lang="en-U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914400" lvl="1" indent="0">
              <a:buNone/>
            </a:pPr>
            <a:endParaRPr lang="en-US" sz="1800" dirty="0"/>
          </a:p>
          <a:p>
            <a:pPr marL="0" indent="0" fontAlgn="base">
              <a:spcBef>
                <a:spcPct val="0"/>
              </a:spcBef>
              <a:spcAft>
                <a:spcPct val="0"/>
              </a:spcAft>
              <a:buClrTx/>
              <a:buNone/>
            </a:pPr>
            <a:endPar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fontAlgn="base">
              <a:spcBef>
                <a:spcPct val="0"/>
              </a:spcBef>
              <a:spcAft>
                <a:spcPct val="0"/>
              </a:spcAft>
              <a:buClr>
                <a:srgbClr val="C00000"/>
              </a:buClr>
            </a:pP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indent="0" fontAlgn="base">
              <a:spcBef>
                <a:spcPct val="0"/>
              </a:spcBef>
              <a:spcAft>
                <a:spcPct val="0"/>
              </a:spcAft>
              <a:buClrTx/>
              <a:buNone/>
            </a:pPr>
            <a:endParaRPr lang="en-US" sz="17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pPr marL="225425" lvl="1" indent="-225425"/>
            <a:endParaRPr lang="en-US" sz="1800" dirty="0"/>
          </a:p>
        </p:txBody>
      </p:sp>
      <p:pic>
        <p:nvPicPr>
          <p:cNvPr id="4"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68841" y="5835753"/>
            <a:ext cx="1828799" cy="788276"/>
          </a:xfrm>
          <a:prstGeom prst="rect">
            <a:avLst/>
          </a:prstGeom>
        </p:spPr>
      </p:pic>
      <p:sp>
        <p:nvSpPr>
          <p:cNvPr id="5" name="TextBox 5"/>
          <p:cNvSpPr txBox="1">
            <a:spLocks noChangeArrowheads="1"/>
          </p:cNvSpPr>
          <p:nvPr/>
        </p:nvSpPr>
        <p:spPr bwMode="auto">
          <a:xfrm>
            <a:off x="609600" y="6248400"/>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a:t>
            </a:r>
            <a:r>
              <a:rPr lang="en-US" alt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PartnersForHealth</a:t>
            </a:r>
          </a:p>
        </p:txBody>
      </p:sp>
    </p:spTree>
    <p:extLst>
      <p:ext uri="{BB962C8B-B14F-4D97-AF65-F5344CB8AC3E}">
        <p14:creationId xmlns:p14="http://schemas.microsoft.com/office/powerpoint/2010/main" val="124757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About the Plan</a:t>
            </a:r>
          </a:p>
        </p:txBody>
      </p:sp>
      <p:sp>
        <p:nvSpPr>
          <p:cNvPr id="3" name="Content Placeholder 2"/>
          <p:cNvSpPr>
            <a:spLocks noGrp="1"/>
          </p:cNvSpPr>
          <p:nvPr>
            <p:ph idx="1"/>
          </p:nvPr>
        </p:nvSpPr>
        <p:spPr>
          <a:xfrm>
            <a:off x="304800" y="1447800"/>
            <a:ext cx="11125200" cy="4495799"/>
          </a:xfrm>
        </p:spPr>
        <p:txBody>
          <a:bodyPr>
            <a:normAutofit/>
          </a:bodyPr>
          <a:lstStyle/>
          <a:p>
            <a:pPr marL="0" indent="0">
              <a:buNone/>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Benefits Administration, within the Department of Finance &amp; Administration, manages the State Group Insurance Program. </a:t>
            </a:r>
          </a:p>
          <a:p>
            <a:pPr marL="0" indent="0">
              <a:buNone/>
            </a:pPr>
            <a:r>
              <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Partners for Health </a:t>
            </a: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is the official logo and website name for Benefits Administration.</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The Local Government Plan is offered to eligible agencies that choose to participate and their eligible employees.</a:t>
            </a:r>
            <a:endPar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plan is self-insured. All claims are paid through the combined premiums of our members and any contributions that employers make toward monthly premiums. </a:t>
            </a:r>
          </a:p>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State Insurance Committee is authorized to determine the premiums, benefits package, funding method, administrative procedures, eligibility provisions and rules relating to the Local Government Plan. </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a:t>
            </a: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PartnersForHealth</a:t>
            </a:r>
          </a:p>
        </p:txBody>
      </p:sp>
    </p:spTree>
    <p:extLst>
      <p:ext uri="{BB962C8B-B14F-4D97-AF65-F5344CB8AC3E}">
        <p14:creationId xmlns:p14="http://schemas.microsoft.com/office/powerpoint/2010/main" val="3596536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Premium Information</a:t>
            </a:r>
          </a:p>
        </p:txBody>
      </p:sp>
      <p:sp>
        <p:nvSpPr>
          <p:cNvPr id="3" name="Content Placeholder 2"/>
          <p:cNvSpPr>
            <a:spLocks noGrp="1"/>
          </p:cNvSpPr>
          <p:nvPr>
            <p:ph idx="1"/>
          </p:nvPr>
        </p:nvSpPr>
        <p:spPr>
          <a:xfrm>
            <a:off x="380999" y="1523996"/>
            <a:ext cx="11353799" cy="4495804"/>
          </a:xfrm>
        </p:spPr>
        <p:txBody>
          <a:bodyPr>
            <a:normAutofit/>
          </a:bodyPr>
          <a:lstStyle/>
          <a:p>
            <a:pPr marL="227013" indent="-209550" eaLnBrk="0" fontAlgn="base" hangingPunct="0">
              <a:lnSpc>
                <a:spcPct val="90000"/>
              </a:lnSpc>
              <a:spcBef>
                <a:spcPct val="0"/>
              </a:spcBef>
              <a:spcAft>
                <a:spcPct val="0"/>
              </a:spcAft>
              <a:buClr>
                <a:srgbClr val="C4262E"/>
              </a:buClr>
              <a:buSzPct val="110000"/>
              <a:buNone/>
              <a:defRPr/>
            </a:pPr>
            <a:endParaRPr lang="en-US" b="1" kern="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0" y="5867405"/>
            <a:ext cx="1828799" cy="788276"/>
          </a:xfrm>
          <a:prstGeom prst="rect">
            <a:avLst/>
          </a:prstGeom>
        </p:spPr>
      </p:pic>
      <p:sp>
        <p:nvSpPr>
          <p:cNvPr id="5" name="TextBox 5"/>
          <p:cNvSpPr txBox="1">
            <a:spLocks noChangeArrowheads="1"/>
          </p:cNvSpPr>
          <p:nvPr/>
        </p:nvSpPr>
        <p:spPr bwMode="auto">
          <a:xfrm>
            <a:off x="606083" y="6261543"/>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a:t>
            </a: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gov</a:t>
            </a: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/PartnersForHealth</a:t>
            </a:r>
          </a:p>
        </p:txBody>
      </p:sp>
      <p:sp>
        <p:nvSpPr>
          <p:cNvPr id="9" name="TextBox 8">
            <a:extLst>
              <a:ext uri="{FF2B5EF4-FFF2-40B4-BE49-F238E27FC236}">
                <a16:creationId xmlns:a16="http://schemas.microsoft.com/office/drawing/2014/main" id="{9BA89295-EB4D-4F2C-9A6E-2EF346802316}"/>
              </a:ext>
            </a:extLst>
          </p:cNvPr>
          <p:cNvSpPr txBox="1"/>
          <p:nvPr/>
        </p:nvSpPr>
        <p:spPr>
          <a:xfrm>
            <a:off x="380998" y="1524000"/>
            <a:ext cx="11353799" cy="2431435"/>
          </a:xfrm>
          <a:prstGeom prst="rect">
            <a:avLst/>
          </a:prstGeom>
          <a:noFill/>
        </p:spPr>
        <p:txBody>
          <a:bodyPr wrap="square">
            <a:spAutoFit/>
          </a:bodyPr>
          <a:lstStyle/>
          <a:p>
            <a:pPr marR="0" lvl="0" algn="l" defTabSz="914400" rtl="0" eaLnBrk="1" fontAlgn="base" latinLnBrk="0" hangingPunct="1">
              <a:lnSpc>
                <a:spcPct val="100000"/>
              </a:lnSpc>
              <a:spcBef>
                <a:spcPct val="65000"/>
              </a:spcBef>
              <a:spcAft>
                <a:spcPct val="0"/>
              </a:spcAft>
              <a:buClr>
                <a:srgbClr val="C4262E"/>
              </a:buClr>
              <a:buSzPct val="110000"/>
              <a:tabLst/>
              <a:defRPr/>
            </a:pPr>
            <a:r>
              <a:rPr lang="en-US" sz="20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There is no state premium support for local government employees. Agencies may pay all, a portion or none of an employee’s insurance coverage. </a:t>
            </a:r>
          </a:p>
          <a:p>
            <a:pPr marR="0" lvl="0" algn="l" defTabSz="914400" rtl="0" eaLnBrk="1" fontAlgn="base" latinLnBrk="0" hangingPunct="1">
              <a:lnSpc>
                <a:spcPct val="100000"/>
              </a:lnSpc>
              <a:spcBef>
                <a:spcPct val="65000"/>
              </a:spcBef>
              <a:spcAft>
                <a:spcPct val="0"/>
              </a:spcAft>
              <a:buClr>
                <a:srgbClr val="C4262E"/>
              </a:buClr>
              <a:buSzPct val="110000"/>
              <a:tabLst/>
              <a:defRPr/>
            </a:pPr>
            <a:r>
              <a:rPr kumimoji="0" lang="en-US" altLang="en-US" sz="2000" b="1"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Your ABC will tell you when your premiums will be deducted from your paycheck.</a:t>
            </a:r>
          </a:p>
          <a:p>
            <a:pPr marL="209550" marR="0" lvl="0" indent="-209550" algn="l" defTabSz="914400" rtl="0" eaLnBrk="1" fontAlgn="base" latinLnBrk="0" hangingPunct="1">
              <a:lnSpc>
                <a:spcPct val="100000"/>
              </a:lnSpc>
              <a:spcBef>
                <a:spcPct val="65000"/>
              </a:spcBef>
              <a:spcAft>
                <a:spcPct val="0"/>
              </a:spcAft>
              <a:buClr>
                <a:srgbClr val="C4262E"/>
              </a:buClr>
              <a:buSzPct val="110000"/>
              <a:buFontTx/>
              <a:buChar char="•"/>
              <a:tabLst/>
              <a:defRPr/>
            </a:pPr>
            <a:r>
              <a:rPr lang="en-US" altLang="en-US" sz="20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Make</a:t>
            </a:r>
            <a:r>
              <a:rPr kumimoji="0" lang="en-US" altLang="en-US" sz="2000"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your benefit selections as soon as possible.</a:t>
            </a:r>
          </a:p>
          <a:p>
            <a:pPr marL="395288" marR="0" lvl="1" indent="-184150" algn="l" defTabSz="914400" rtl="0" eaLnBrk="1" fontAlgn="base" latinLnBrk="0" hangingPunct="1">
              <a:lnSpc>
                <a:spcPct val="100000"/>
              </a:lnSpc>
              <a:spcBef>
                <a:spcPct val="30000"/>
              </a:spcBef>
              <a:spcAft>
                <a:spcPct val="0"/>
              </a:spcAft>
              <a:buClr>
                <a:srgbClr val="C4262E"/>
              </a:buClr>
              <a:buSzPct val="110000"/>
              <a:buFontTx/>
              <a:buChar char="•"/>
              <a:tabLst/>
              <a:defRPr/>
            </a:pPr>
            <a:r>
              <a:rPr kumimoji="0" lang="en-US" altLang="en-US" sz="2000"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If you do not enter your benefit selections early, in some instances you could end up with a double deduction from your paycheck.</a:t>
            </a:r>
          </a:p>
        </p:txBody>
      </p:sp>
    </p:spTree>
    <p:extLst>
      <p:ext uri="{BB962C8B-B14F-4D97-AF65-F5344CB8AC3E}">
        <p14:creationId xmlns:p14="http://schemas.microsoft.com/office/powerpoint/2010/main" val="132369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ID and Debit Card Information</a:t>
            </a:r>
          </a:p>
        </p:txBody>
      </p:sp>
      <p:sp>
        <p:nvSpPr>
          <p:cNvPr id="3" name="Content Placeholder 2"/>
          <p:cNvSpPr>
            <a:spLocks noGrp="1"/>
          </p:cNvSpPr>
          <p:nvPr>
            <p:ph idx="1"/>
          </p:nvPr>
        </p:nvSpPr>
        <p:spPr>
          <a:xfrm>
            <a:off x="304800" y="1524001"/>
            <a:ext cx="11734800" cy="4724399"/>
          </a:xfrm>
        </p:spPr>
        <p:txBody>
          <a:bodyPr>
            <a:normAutofit fontScale="85000" lnSpcReduction="20000"/>
          </a:bodyPr>
          <a:lstStyle/>
          <a:p>
            <a:pPr marL="0" indent="0" eaLnBrk="0" fontAlgn="base" hangingPunct="0">
              <a:spcBef>
                <a:spcPts val="600"/>
              </a:spcBef>
              <a:buClr>
                <a:srgbClr val="C00000"/>
              </a:buClr>
              <a:buNone/>
            </a:pPr>
            <a:r>
              <a:rPr lang="en-US" sz="2100" b="1" u="sng"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ID cards</a:t>
            </a:r>
          </a:p>
          <a:p>
            <a:pPr marL="0" indent="0" eaLnBrk="0" fontAlgn="base" hangingPunct="0">
              <a:lnSpc>
                <a:spcPct val="120000"/>
              </a:lnSpc>
              <a:spcBef>
                <a:spcPts val="0"/>
              </a:spcBef>
              <a:spcAft>
                <a:spcPts val="600"/>
              </a:spcAft>
              <a:buClr>
                <a:srgbClr val="C00000"/>
              </a:buClr>
              <a:buNone/>
            </a:pPr>
            <a:r>
              <a:rPr lang="en-US" sz="19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Insurance cards </a:t>
            </a:r>
            <a:r>
              <a:rPr lang="en-US" sz="1900" dirty="0">
                <a:solidFill>
                  <a:schemeClr val="tx2"/>
                </a:solidFill>
                <a:latin typeface="Open Sans" panose="020B0606030504020204" pitchFamily="34" charset="0"/>
                <a:ea typeface="Open Sans" panose="020B0606030504020204" pitchFamily="34" charset="0"/>
                <a:cs typeface="Open Sans" panose="020B0606030504020204" pitchFamily="34" charset="0"/>
              </a:rPr>
              <a:t>are</a:t>
            </a:r>
            <a:r>
              <a:rPr lang="en-US" sz="19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mailed </a:t>
            </a:r>
            <a:r>
              <a:rPr lang="en-US" sz="1900" dirty="0">
                <a:solidFill>
                  <a:schemeClr val="tx2"/>
                </a:solidFill>
                <a:latin typeface="Open Sans" panose="020B0606030504020204" pitchFamily="34" charset="0"/>
                <a:ea typeface="Open Sans" panose="020B0606030504020204" pitchFamily="34" charset="0"/>
                <a:cs typeface="Open Sans" panose="020B0606030504020204" pitchFamily="34" charset="0"/>
              </a:rPr>
              <a:t>within</a:t>
            </a:r>
            <a:r>
              <a:rPr lang="en-US" sz="19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three to four weeks after your application is processed.  </a:t>
            </a:r>
            <a:endPar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33363" lvl="1" indent="-233363" eaLnBrk="0" fontAlgn="base" hangingPunct="0">
              <a:lnSpc>
                <a:spcPct val="120000"/>
              </a:lnSpc>
              <a:spcBef>
                <a:spcPts val="0"/>
              </a:spcBef>
              <a:spcAft>
                <a:spcPts val="600"/>
              </a:spcAft>
              <a:buClr>
                <a:srgbClr val="C00000"/>
              </a:buClr>
              <a:buFont typeface="Arial" panose="020B0604020202020204" pitchFamily="34" charset="0"/>
              <a:buChar char="•"/>
            </a:pPr>
            <a:r>
              <a:rPr lang="en-US" sz="1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BlueCross BlueShield: </a:t>
            </a:r>
            <a:r>
              <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You’ll get up to two ID cards. The member’s name will be printed on all cards, but these cards may be used by any covered dependent.</a:t>
            </a:r>
          </a:p>
          <a:p>
            <a:pPr marL="233363" lvl="1" indent="-233363" eaLnBrk="0" fontAlgn="base" hangingPunct="0">
              <a:lnSpc>
                <a:spcPct val="120000"/>
              </a:lnSpc>
              <a:spcBef>
                <a:spcPts val="0"/>
              </a:spcBef>
              <a:spcAft>
                <a:spcPts val="600"/>
              </a:spcAft>
              <a:buClr>
                <a:srgbClr val="C00000"/>
              </a:buClr>
              <a:buFont typeface="Arial" panose="020B0604020202020204" pitchFamily="34" charset="0"/>
              <a:buChar char="•"/>
            </a:pPr>
            <a:r>
              <a:rPr lang="en-US" sz="1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(medical): </a:t>
            </a:r>
            <a:r>
              <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You’ll get separate ID cards for each insured family member with the participant’s name printed on each. Cigna will send up to four ID cards in each envelope and additional ID cards in a separate envelope. </a:t>
            </a:r>
          </a:p>
          <a:p>
            <a:pPr marL="233363" indent="-233363" eaLnBrk="0" fontAlgn="base" hangingPunct="0">
              <a:lnSpc>
                <a:spcPct val="120000"/>
              </a:lnSpc>
              <a:spcBef>
                <a:spcPts val="0"/>
              </a:spcBef>
              <a:spcAft>
                <a:spcPts val="600"/>
              </a:spcAft>
              <a:buClr>
                <a:srgbClr val="C00000"/>
              </a:buClr>
            </a:pPr>
            <a:r>
              <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You’ll receive separate </a:t>
            </a:r>
            <a:r>
              <a:rPr lang="en-US" sz="1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CVS Caremark pharmacy ID cards</a:t>
            </a:r>
            <a:r>
              <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If you are enrolled in family coverage, your ID cards may be sent in separate envelopes.</a:t>
            </a:r>
          </a:p>
          <a:p>
            <a:pPr marL="233363" indent="-233363" eaLnBrk="0" fontAlgn="base" hangingPunct="0">
              <a:lnSpc>
                <a:spcPct val="120000"/>
              </a:lnSpc>
              <a:spcBef>
                <a:spcPts val="0"/>
              </a:spcBef>
              <a:spcAft>
                <a:spcPts val="600"/>
              </a:spcAft>
              <a:buClr>
                <a:srgbClr val="C00000"/>
              </a:buClr>
            </a:pPr>
            <a:r>
              <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Optum will mail </a:t>
            </a:r>
            <a:r>
              <a:rPr lang="en-US" sz="1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ID cards </a:t>
            </a:r>
            <a:r>
              <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a:t>
            </a:r>
            <a:r>
              <a:rPr lang="en-US" sz="1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behavioral health/substance use</a:t>
            </a:r>
            <a:r>
              <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marL="233363" indent="-233363" eaLnBrk="0" fontAlgn="base" hangingPunct="0">
              <a:lnSpc>
                <a:spcPct val="120000"/>
              </a:lnSpc>
              <a:spcBef>
                <a:spcPts val="0"/>
              </a:spcBef>
              <a:spcAft>
                <a:spcPts val="600"/>
              </a:spcAft>
              <a:buClr>
                <a:srgbClr val="C00000"/>
              </a:buClr>
            </a:pPr>
            <a:r>
              <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If enrolled in </a:t>
            </a:r>
            <a:r>
              <a:rPr lang="en-US" sz="1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dental or vision coverage</a:t>
            </a:r>
            <a:r>
              <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you’ll typically receive your ID cards within three weeks. For vision coverage, you will receive an ID card, but you don’t need one to access services. </a:t>
            </a:r>
          </a:p>
          <a:p>
            <a:pPr marL="233363" indent="-233363" eaLnBrk="0" fontAlgn="base" hangingPunct="0">
              <a:lnSpc>
                <a:spcPct val="120000"/>
              </a:lnSpc>
              <a:spcBef>
                <a:spcPts val="0"/>
              </a:spcBef>
              <a:spcAft>
                <a:spcPts val="600"/>
              </a:spcAft>
              <a:buClr>
                <a:srgbClr val="C00000"/>
              </a:buClr>
            </a:pPr>
            <a:r>
              <a:rPr kumimoji="0" lang="en-US" sz="19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You can call the insurance carrier to ask for extra cards or print a temporary card from the carrier’s website or </a:t>
            </a:r>
            <a:r>
              <a:rPr lang="en-US" sz="1900" dirty="0">
                <a:solidFill>
                  <a:schemeClr val="tx2"/>
                </a:solidFill>
                <a:latin typeface="Open Sans" panose="020B0606030504020204" pitchFamily="34" charset="0"/>
                <a:ea typeface="Open Sans" panose="020B0606030504020204" pitchFamily="34" charset="0"/>
                <a:cs typeface="Open Sans" panose="020B0606030504020204" pitchFamily="34" charset="0"/>
              </a:rPr>
              <a:t>use </a:t>
            </a:r>
            <a:r>
              <a:rPr kumimoji="0" lang="en-US" sz="19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the carrier’s mobile app. Contact information is on the Customer Service webpage.</a:t>
            </a:r>
            <a:endPar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eaLnBrk="0" fontAlgn="base" hangingPunct="0">
              <a:lnSpc>
                <a:spcPct val="120000"/>
              </a:lnSpc>
              <a:spcBef>
                <a:spcPts val="0"/>
              </a:spcBef>
              <a:spcAft>
                <a:spcPts val="600"/>
              </a:spcAft>
              <a:buClr>
                <a:srgbClr val="C00000"/>
              </a:buClr>
              <a:buNone/>
            </a:pPr>
            <a:r>
              <a:rPr lang="en-US" sz="2100" b="1" u="sng"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Debit cards</a:t>
            </a:r>
          </a:p>
          <a:p>
            <a:pPr eaLnBrk="0" fontAlgn="base" hangingPunct="0">
              <a:lnSpc>
                <a:spcPct val="120000"/>
              </a:lnSpc>
              <a:spcBef>
                <a:spcPts val="0"/>
              </a:spcBef>
              <a:spcAft>
                <a:spcPts val="600"/>
              </a:spcAft>
              <a:buClr>
                <a:srgbClr val="C00000"/>
              </a:buClr>
            </a:pPr>
            <a:r>
              <a:rPr lang="en-US" sz="1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CDHP/HSA members </a:t>
            </a:r>
            <a:r>
              <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will get a debit card from Optum Financial for qualified expenses. </a:t>
            </a:r>
          </a:p>
          <a:p>
            <a:pPr marL="0" indent="0" eaLnBrk="0" fontAlgn="base" hangingPunct="0">
              <a:spcBef>
                <a:spcPts val="600"/>
              </a:spcBef>
              <a:buClr>
                <a:srgbClr val="C00000"/>
              </a:buClr>
              <a:buNone/>
            </a:pPr>
            <a:endPar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73530" y="5945506"/>
            <a:ext cx="1828799" cy="788276"/>
          </a:xfrm>
          <a:prstGeom prst="rect">
            <a:avLst/>
          </a:prstGeom>
        </p:spPr>
      </p:pic>
      <p:sp>
        <p:nvSpPr>
          <p:cNvPr id="5" name="TextBox 5"/>
          <p:cNvSpPr txBox="1">
            <a:spLocks noChangeArrowheads="1"/>
          </p:cNvSpPr>
          <p:nvPr/>
        </p:nvSpPr>
        <p:spPr bwMode="auto">
          <a:xfrm>
            <a:off x="609600" y="633964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tn.gov/PartnersForHealth</a:t>
            </a:r>
          </a:p>
        </p:txBody>
      </p:sp>
    </p:spTree>
    <p:extLst>
      <p:ext uri="{BB962C8B-B14F-4D97-AF65-F5344CB8AC3E}">
        <p14:creationId xmlns:p14="http://schemas.microsoft.com/office/powerpoint/2010/main" val="4014620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Your Privacy</a:t>
            </a:r>
          </a:p>
        </p:txBody>
      </p:sp>
      <p:sp>
        <p:nvSpPr>
          <p:cNvPr id="3" name="Content Placeholder 2"/>
          <p:cNvSpPr>
            <a:spLocks noGrp="1"/>
          </p:cNvSpPr>
          <p:nvPr>
            <p:ph idx="1"/>
          </p:nvPr>
        </p:nvSpPr>
        <p:spPr>
          <a:xfrm>
            <a:off x="380999" y="1523996"/>
            <a:ext cx="11353799" cy="4495804"/>
          </a:xfrm>
        </p:spPr>
        <p:txBody>
          <a:bodyPr>
            <a:normAutofit/>
          </a:bodyPr>
          <a:lstStyle/>
          <a:p>
            <a:pPr marL="228600" indent="-228600"/>
            <a:r>
              <a:rPr lang="en-US" dirty="0">
                <a:solidFill>
                  <a:schemeClr val="tx2"/>
                </a:solidFill>
              </a:rPr>
              <a:t>Your personal health information is strictly confidential</a:t>
            </a:r>
          </a:p>
          <a:p>
            <a:pPr marL="228600" indent="-228600"/>
            <a:r>
              <a:rPr lang="en-US" dirty="0">
                <a:solidFill>
                  <a:schemeClr val="tx2"/>
                </a:solidFill>
              </a:rPr>
              <a:t>Your health privacy rights are protected through a federal law called Health Insurance Portability Accountability Act, known as HIPAA</a:t>
            </a:r>
          </a:p>
          <a:p>
            <a:pPr marL="228600" indent="-228600"/>
            <a:r>
              <a:rPr lang="en-US" dirty="0">
                <a:solidFill>
                  <a:schemeClr val="tx2"/>
                </a:solidFill>
              </a:rPr>
              <a:t>BA can only discuss benefits information with the head of contract </a:t>
            </a:r>
          </a:p>
          <a:p>
            <a:pPr marL="228600" indent="-228600"/>
            <a:r>
              <a:rPr lang="en-US" dirty="0">
                <a:solidFill>
                  <a:schemeClr val="tx2"/>
                </a:solidFill>
              </a:rPr>
              <a:t>The </a:t>
            </a:r>
            <a:r>
              <a:rPr lang="en-US" b="1" dirty="0">
                <a:solidFill>
                  <a:schemeClr val="tx2"/>
                </a:solidFill>
              </a:rPr>
              <a:t>Authorization for Release of Protected Health Information </a:t>
            </a:r>
            <a:r>
              <a:rPr lang="en-US" dirty="0">
                <a:solidFill>
                  <a:schemeClr val="tx2"/>
                </a:solidFill>
              </a:rPr>
              <a:t>form must be completed before BA can discuss benefits information with your spouse or other authorized representative.</a:t>
            </a:r>
            <a:endParaRPr lang="en-US" dirty="0"/>
          </a:p>
          <a:p>
            <a:pPr marL="0" indent="0">
              <a:buNone/>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0" y="5867405"/>
            <a:ext cx="1828799" cy="788276"/>
          </a:xfrm>
          <a:prstGeom prst="rect">
            <a:avLst/>
          </a:prstGeom>
        </p:spPr>
      </p:pic>
      <p:sp>
        <p:nvSpPr>
          <p:cNvPr id="5" name="TextBox 5"/>
          <p:cNvSpPr txBox="1">
            <a:spLocks noChangeArrowheads="1"/>
          </p:cNvSpPr>
          <p:nvPr/>
        </p:nvSpPr>
        <p:spPr bwMode="auto">
          <a:xfrm>
            <a:off x="606083" y="6261543"/>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a:t>
            </a: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PartnersForHealth</a:t>
            </a:r>
          </a:p>
        </p:txBody>
      </p:sp>
      <p:sp>
        <p:nvSpPr>
          <p:cNvPr id="7" name="Rectangle 6">
            <a:extLst>
              <a:ext uri="{FF2B5EF4-FFF2-40B4-BE49-F238E27FC236}">
                <a16:creationId xmlns:a16="http://schemas.microsoft.com/office/drawing/2014/main" id="{FD6C8917-0652-45BF-ACE7-9BB6328688A8}"/>
              </a:ext>
            </a:extLst>
          </p:cNvPr>
          <p:cNvSpPr/>
          <p:nvPr/>
        </p:nvSpPr>
        <p:spPr>
          <a:xfrm>
            <a:off x="762002" y="3962400"/>
            <a:ext cx="10896598" cy="1143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ct val="20000"/>
              </a:spcBef>
              <a:spcAft>
                <a:spcPts val="0"/>
              </a:spcAft>
              <a:buClr>
                <a:srgbClr val="E71B1B"/>
              </a:buClr>
              <a:buSzTx/>
              <a:tabLst/>
              <a:defRPr/>
            </a:pPr>
            <a:r>
              <a:rPr kumimoji="0" lang="en-US" sz="2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To print and complete a release form, visit tn.gov/PartnersForHealth</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kumimoji="0" lang="en-US" sz="2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go to the </a:t>
            </a:r>
            <a:r>
              <a:rPr kumimoji="0" lang="en-US"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Publications page </a:t>
            </a:r>
            <a:r>
              <a:rPr kumimoji="0" lang="en-US" sz="20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and click on “Forms”, the form is found under Miscellaneous.</a:t>
            </a:r>
          </a:p>
        </p:txBody>
      </p:sp>
    </p:spTree>
    <p:extLst>
      <p:ext uri="{BB962C8B-B14F-4D97-AF65-F5344CB8AC3E}">
        <p14:creationId xmlns:p14="http://schemas.microsoft.com/office/powerpoint/2010/main" val="3546184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Contact and Materials</a:t>
            </a:r>
          </a:p>
        </p:txBody>
      </p:sp>
      <p:sp>
        <p:nvSpPr>
          <p:cNvPr id="3" name="Content Placeholder 2"/>
          <p:cNvSpPr>
            <a:spLocks noGrp="1"/>
          </p:cNvSpPr>
          <p:nvPr>
            <p:ph idx="1"/>
          </p:nvPr>
        </p:nvSpPr>
        <p:spPr>
          <a:xfrm>
            <a:off x="457200" y="1524000"/>
            <a:ext cx="11430000" cy="4876800"/>
          </a:xfrm>
        </p:spPr>
        <p:txBody>
          <a:bodyPr>
            <a:normAutofit/>
          </a:bodyPr>
          <a:lstStyle/>
          <a:p>
            <a:pPr eaLnBrk="0" fontAlgn="base" hangingPunct="0">
              <a:spcBef>
                <a:spcPts val="600"/>
              </a:spcBef>
              <a:spcAft>
                <a:spcPts val="600"/>
              </a:spcAft>
              <a:buClr>
                <a:srgbClr val="C00000"/>
              </a:buCl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Call Benefits Administration</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800.253.9981 or 615.741.3590, M-F, 8 a.m. to 4:30 p.m. CT.  </a:t>
            </a:r>
            <a:endParaRPr lang="en-US" dirty="0">
              <a:solidFill>
                <a:schemeClr val="tx2"/>
              </a:solidFill>
            </a:endParaRPr>
          </a:p>
          <a:p>
            <a:pPr marL="633413" lvl="1" indent="-238125">
              <a:spcBef>
                <a:spcPts val="0"/>
              </a:spcBef>
              <a:spcAft>
                <a:spcPts val="600"/>
              </a:spcAft>
            </a:pPr>
            <a:r>
              <a:rPr lang="en-US" dirty="0">
                <a:solidFill>
                  <a:schemeClr val="tx2"/>
                </a:solidFill>
              </a:rPr>
              <a:t>Find</a:t>
            </a:r>
            <a:r>
              <a:rPr lang="en-US" dirty="0"/>
              <a:t> a </a:t>
            </a:r>
            <a:r>
              <a:rPr lang="en-US" b="1" dirty="0">
                <a:solidFill>
                  <a:srgbClr val="002060"/>
                </a:solidFill>
              </a:rPr>
              <a:t>blue questions button </a:t>
            </a:r>
            <a:r>
              <a:rPr lang="en-US" dirty="0">
                <a:solidFill>
                  <a:schemeClr val="tx2"/>
                </a:solidFill>
              </a:rPr>
              <a:t>to our help desk: </a:t>
            </a:r>
            <a:r>
              <a:rPr lang="en-US" b="1" dirty="0">
                <a:solidFill>
                  <a:schemeClr val="tx2"/>
                </a:solidFill>
                <a:hlinkClick r:id="rId3">
                  <a:extLst>
                    <a:ext uri="{A12FA001-AC4F-418D-AE19-62706E023703}">
                      <ahyp:hlinkClr xmlns:ahyp="http://schemas.microsoft.com/office/drawing/2018/hyperlinkcolor" val="tx"/>
                    </a:ext>
                  </a:extLst>
                </a:hlinkClick>
              </a:rPr>
              <a:t>https://benefitssupport.tn.gov/hc/en-us </a:t>
            </a:r>
            <a:endParaRPr lang="en-US" b="1" dirty="0">
              <a:solidFill>
                <a:schemeClr val="tx2"/>
              </a:solidFill>
            </a:endParaRPr>
          </a:p>
          <a:p>
            <a:pPr marL="627063" lvl="1" indent="-231775">
              <a:spcBef>
                <a:spcPts val="0"/>
              </a:spcBef>
              <a:spcAft>
                <a:spcPts val="600"/>
              </a:spcAft>
            </a:pPr>
            <a:r>
              <a:rPr lang="en-US" dirty="0">
                <a:solidFill>
                  <a:schemeClr val="tx2"/>
                </a:solidFill>
              </a:rPr>
              <a:t>Find a </a:t>
            </a:r>
            <a:r>
              <a:rPr lang="en-US" b="1" dirty="0">
                <a:solidFill>
                  <a:srgbClr val="00B050"/>
                </a:solidFill>
              </a:rPr>
              <a:t>green help button </a:t>
            </a:r>
            <a:r>
              <a:rPr lang="en-US" dirty="0">
                <a:solidFill>
                  <a:schemeClr val="tx2"/>
                </a:solidFill>
              </a:rPr>
              <a:t>to CHAT with a customer service representative during business hours</a:t>
            </a:r>
            <a:endPar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eaLnBrk="0" fontAlgn="base" hangingPunct="0">
              <a:spcBef>
                <a:spcPts val="600"/>
              </a:spcBef>
              <a:spcAft>
                <a:spcPts val="600"/>
              </a:spcAft>
              <a:buClr>
                <a:srgbClr val="C00000"/>
              </a:buCl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Find insurance companies/vendors customer service center/website URL information at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under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Customer Service.</a:t>
            </a:r>
          </a:p>
          <a:p>
            <a:pPr eaLnBrk="0" fontAlgn="base" hangingPunct="0">
              <a:spcBef>
                <a:spcPts val="600"/>
              </a:spcBef>
              <a:spcAft>
                <a:spcPts val="600"/>
              </a:spcAft>
              <a:buClr>
                <a:srgbClr val="C00000"/>
              </a:buCl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your agency benefits coordinator, or ABC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this person is usually in the human resources/HR office.</a:t>
            </a:r>
          </a:p>
          <a:p>
            <a:pPr eaLnBrk="0" fontAlgn="base" hangingPunct="0">
              <a:spcBef>
                <a:spcPts val="600"/>
              </a:spcBef>
              <a:spcAft>
                <a:spcPts val="600"/>
              </a:spcAft>
              <a:buClr>
                <a:srgbClr val="C00000"/>
              </a:buCl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Find definitions, insurance terms and frequently asked questions at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p>
          <a:p>
            <a:pPr eaLnBrk="0" fontAlgn="base" hangingPunct="0">
              <a:spcBef>
                <a:spcPts val="600"/>
              </a:spcBef>
              <a:spcAft>
                <a:spcPts val="600"/>
              </a:spcAft>
              <a:buClr>
                <a:srgbClr val="C00000"/>
              </a:buCl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Find publications and forms, brochures, member handbooks and Plan Documents at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 </a:t>
            </a:r>
          </a:p>
          <a:p>
            <a:pPr eaLnBrk="0" fontAlgn="base" hangingPunct="0">
              <a:spcBef>
                <a:spcPts val="600"/>
              </a:spcBef>
              <a:spcAft>
                <a:spcPts val="600"/>
              </a:spcAft>
              <a:buClr>
                <a:srgbClr val="C00000"/>
              </a:buCl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Find</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 questions &amp; Answers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for what is covered and not covered, including information about hospital-based providers in the carriers’ member handbooks. </a:t>
            </a:r>
          </a:p>
          <a:p>
            <a:pPr eaLnBrk="0" fontAlgn="base" hangingPunct="0">
              <a:lnSpc>
                <a:spcPct val="90000"/>
              </a:lnSpc>
              <a:spcBef>
                <a:spcPts val="600"/>
              </a:spcBef>
              <a:buClr>
                <a:srgbClr val="C00000"/>
              </a:buClr>
            </a:pPr>
            <a:endParaRPr lang="en-US" altLang="en-US" sz="1900" b="1" kern="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53601" y="5854262"/>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1777074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800" y="3276600"/>
            <a:ext cx="4775200" cy="685800"/>
          </a:xfrm>
        </p:spPr>
        <p:txBody>
          <a:bodyPr/>
          <a:lstStyle/>
          <a:p>
            <a:r>
              <a:rPr lang="en-US" sz="3200" dirty="0">
                <a:latin typeface="Open Sans" panose="020B0606030504020204" pitchFamily="34" charset="0"/>
                <a:ea typeface="Open Sans" panose="020B0606030504020204" pitchFamily="34" charset="0"/>
                <a:cs typeface="Open Sans" panose="020B0606030504020204" pitchFamily="34" charset="0"/>
              </a:rPr>
              <a:t>Thank you</a:t>
            </a:r>
            <a:br>
              <a:rPr lang="en-US" dirty="0"/>
            </a:b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9000" y="3086100"/>
            <a:ext cx="2209800" cy="952500"/>
          </a:xfrm>
          <a:prstGeom prst="rect">
            <a:avLst/>
          </a:prstGeom>
        </p:spPr>
      </p:pic>
      <p:sp>
        <p:nvSpPr>
          <p:cNvPr id="4" name="TextBox 3">
            <a:extLst>
              <a:ext uri="{FF2B5EF4-FFF2-40B4-BE49-F238E27FC236}">
                <a16:creationId xmlns:a16="http://schemas.microsoft.com/office/drawing/2014/main" id="{FC0CC950-A6AA-47EB-B0C5-FA6B8BADBDA0}"/>
              </a:ext>
            </a:extLst>
          </p:cNvPr>
          <p:cNvSpPr txBox="1"/>
          <p:nvPr/>
        </p:nvSpPr>
        <p:spPr>
          <a:xfrm>
            <a:off x="3276600" y="4724401"/>
            <a:ext cx="6019800" cy="1077218"/>
          </a:xfrm>
          <a:prstGeom prst="rect">
            <a:avLst/>
          </a:prstGeom>
          <a:noFill/>
        </p:spPr>
        <p:txBody>
          <a:bodyPr wrap="square" rtlCol="0">
            <a:spAutoFit/>
          </a:bodyPr>
          <a:lstStyle/>
          <a:p>
            <a:pPr algn="ctr"/>
            <a:r>
              <a:rPr lang="en-US" sz="3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Questions? </a:t>
            </a:r>
          </a:p>
          <a:p>
            <a:pPr algn="ctr"/>
            <a:r>
              <a:rPr lang="en-US" sz="3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Email: </a:t>
            </a:r>
            <a:r>
              <a:rPr lang="en-US" sz="3200" b="1"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benefits.info@tn.gov</a:t>
            </a:r>
            <a:r>
              <a:rPr lang="en-US" sz="3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773501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Online Resources - Website</a:t>
            </a:r>
          </a:p>
        </p:txBody>
      </p:sp>
      <p:sp>
        <p:nvSpPr>
          <p:cNvPr id="3" name="Content Placeholder 2"/>
          <p:cNvSpPr>
            <a:spLocks noGrp="1"/>
          </p:cNvSpPr>
          <p:nvPr>
            <p:ph idx="1"/>
          </p:nvPr>
        </p:nvSpPr>
        <p:spPr>
          <a:xfrm>
            <a:off x="304800" y="1447800"/>
            <a:ext cx="6172200" cy="4948434"/>
          </a:xfrm>
        </p:spPr>
        <p:txBody>
          <a:bodyPr>
            <a:normAutofit/>
          </a:bodyPr>
          <a:lstStyle/>
          <a:p>
            <a:pPr marL="0" indent="0">
              <a:lnSpc>
                <a:spcPct val="110000"/>
              </a:lnSpc>
              <a:spcBef>
                <a:spcPts val="600"/>
              </a:spcBef>
              <a:buNone/>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Visit the ParTNers for Health website at </a:t>
            </a: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3"/>
              </a:rPr>
              <a:t>www</a:t>
            </a: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3"/>
              </a:rPr>
              <a:t>.</a:t>
            </a:r>
            <a:r>
              <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hlinkClick r:id="rId3"/>
              </a:rPr>
              <a:t>tn.gov/PartnersForHealth</a:t>
            </a: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 You’ll find information about all the benefits described in this presentation. You’ll also find:</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Link to educational </a:t>
            </a:r>
            <a:r>
              <a:rPr kumimoji="0" lang="en-US" sz="20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Videos </a:t>
            </a:r>
            <a:r>
              <a:rPr kumimoji="0" lang="en-US" sz="20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on the homepage to learn about your benefits and what everything means. </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Premium charts on the </a:t>
            </a:r>
            <a:r>
              <a:rPr kumimoji="0" lang="en-US" sz="20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hlinkClick r:id="rId5"/>
              </a:rPr>
              <a:t>Premiums webpage </a:t>
            </a:r>
            <a:endParaRPr kumimoji="0" lang="en-US" sz="20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 health plan </a:t>
            </a:r>
            <a:r>
              <a:rPr kumimoji="0" lang="en-US" sz="20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benefits comparison grid </a:t>
            </a:r>
            <a:r>
              <a:rPr kumimoji="0" lang="en-US" sz="20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is on the </a:t>
            </a:r>
            <a:r>
              <a:rPr kumimoji="0" lang="en-US" sz="20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hlinkClick r:id="rId6"/>
              </a:rPr>
              <a:t>Health webpage</a:t>
            </a:r>
            <a:r>
              <a:rPr kumimoji="0" lang="en-US" sz="20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28600" indent="-228600">
              <a:lnSpc>
                <a:spcPct val="110000"/>
              </a:lnSpc>
              <a:spcBef>
                <a:spcPts val="600"/>
              </a:spcBef>
              <a:defRPr/>
            </a:pP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Enrollment forms </a:t>
            </a: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handbooks</a:t>
            </a:r>
            <a:endParaRPr kumimoji="0" lang="en-US" sz="20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D</a:t>
            </a:r>
            <a:r>
              <a:rPr kumimoji="0" lang="en-US" sz="20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efinitions, insurance terms and frequently asked questions</a:t>
            </a:r>
          </a:p>
          <a:p>
            <a:endParaRPr lang="en-US" sz="2000" dirty="0">
              <a:solidFill>
                <a:schemeClr val="tx2"/>
              </a:solidFill>
            </a:endParaRPr>
          </a:p>
          <a:p>
            <a:endParaRPr lang="en-US" sz="2000" dirty="0">
              <a:solidFill>
                <a:schemeClr val="tx2"/>
              </a:solidFill>
            </a:endParaRPr>
          </a:p>
        </p:txBody>
      </p:sp>
      <p:pic>
        <p:nvPicPr>
          <p:cNvPr id="4" name="Content Placeholder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a:t>
            </a: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gov</a:t>
            </a: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/PartnersForHealth</a:t>
            </a:r>
          </a:p>
        </p:txBody>
      </p:sp>
      <p:pic>
        <p:nvPicPr>
          <p:cNvPr id="7" name="Picture 6" descr="Image of Partners for Health website homepage">
            <a:extLst>
              <a:ext uri="{FF2B5EF4-FFF2-40B4-BE49-F238E27FC236}">
                <a16:creationId xmlns:a16="http://schemas.microsoft.com/office/drawing/2014/main" id="{2D2E1959-2CB1-462A-A4FC-6F9C81B46A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19942" y="1447800"/>
            <a:ext cx="5463036" cy="2819400"/>
          </a:xfrm>
          <a:prstGeom prst="rect">
            <a:avLst/>
          </a:prstGeom>
        </p:spPr>
      </p:pic>
    </p:spTree>
    <p:extLst>
      <p:ext uri="{BB962C8B-B14F-4D97-AF65-F5344CB8AC3E}">
        <p14:creationId xmlns:p14="http://schemas.microsoft.com/office/powerpoint/2010/main" val="758759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Resource Materials</a:t>
            </a:r>
          </a:p>
        </p:txBody>
      </p:sp>
      <p:sp>
        <p:nvSpPr>
          <p:cNvPr id="3" name="Content Placeholder 2"/>
          <p:cNvSpPr>
            <a:spLocks noGrp="1"/>
          </p:cNvSpPr>
          <p:nvPr>
            <p:ph idx="1"/>
          </p:nvPr>
        </p:nvSpPr>
        <p:spPr>
          <a:xfrm>
            <a:off x="381000" y="1420818"/>
            <a:ext cx="11125200" cy="4495799"/>
          </a:xfrm>
        </p:spPr>
        <p:txBody>
          <a:bodyPr>
            <a:normAutofit/>
          </a:bodyPr>
          <a:lstStyle/>
          <a:p>
            <a:endParaRPr lang="en-US" dirty="0">
              <a:solidFill>
                <a:schemeClr val="tx1"/>
              </a:solidFill>
            </a:endParaRPr>
          </a:p>
          <a:p>
            <a:endParaRPr lang="en-US" dirty="0"/>
          </a:p>
        </p:txBody>
      </p:sp>
      <p:sp>
        <p:nvSpPr>
          <p:cNvPr id="6" name="Text Box 113">
            <a:extLst>
              <a:ext uri="{FF2B5EF4-FFF2-40B4-BE49-F238E27FC236}">
                <a16:creationId xmlns:a16="http://schemas.microsoft.com/office/drawing/2014/main" id="{0316B706-E6F7-4CCF-A9E3-15039D845FD8}"/>
              </a:ext>
            </a:extLst>
          </p:cNvPr>
          <p:cNvSpPr txBox="1">
            <a:spLocks noChangeArrowheads="1"/>
          </p:cNvSpPr>
          <p:nvPr/>
        </p:nvSpPr>
        <p:spPr bwMode="auto">
          <a:xfrm>
            <a:off x="323537" y="1420818"/>
            <a:ext cx="5874561" cy="840230"/>
          </a:xfrm>
          <a:prstGeom prst="rect">
            <a:avLst/>
          </a:prstGeom>
          <a:solidFill>
            <a:srgbClr val="7E7E82"/>
          </a:solidFill>
          <a:ln>
            <a:noFill/>
          </a:ln>
        </p:spPr>
        <p:txBody>
          <a:bodyPr wrap="square">
            <a:spAutoFit/>
          </a:bodyPr>
          <a:lstStyle>
            <a:lvl1pPr eaLnBrk="0" hangingPunct="0">
              <a:lnSpc>
                <a:spcPct val="90000"/>
              </a:lnSpc>
              <a:spcBef>
                <a:spcPct val="65000"/>
              </a:spcBef>
              <a:buClr>
                <a:schemeClr val="folHlink"/>
              </a:buClr>
              <a:buFont typeface="Wingdings" pitchFamily="2" charset="2"/>
              <a:buChar char="•"/>
              <a:defRPr sz="2200">
                <a:solidFill>
                  <a:schemeClr val="tx1"/>
                </a:solidFill>
                <a:latin typeface="Arial" pitchFamily="34" charset="0"/>
              </a:defRPr>
            </a:lvl1pPr>
            <a:lvl2pPr marL="742950" indent="-285750" eaLnBrk="0" hangingPunct="0">
              <a:lnSpc>
                <a:spcPct val="90000"/>
              </a:lnSpc>
              <a:spcBef>
                <a:spcPct val="30000"/>
              </a:spcBef>
              <a:buClr>
                <a:schemeClr val="folHlink"/>
              </a:buClr>
              <a:buFont typeface="Symbol" pitchFamily="18" charset="2"/>
              <a:buChar char="·"/>
              <a:defRPr sz="2800">
                <a:solidFill>
                  <a:schemeClr val="tx1"/>
                </a:solidFill>
                <a:latin typeface="Arial" pitchFamily="34" charset="0"/>
              </a:defRPr>
            </a:lvl2pPr>
            <a:lvl3pPr marL="1143000" indent="-228600" eaLnBrk="0" hangingPunct="0">
              <a:lnSpc>
                <a:spcPct val="90000"/>
              </a:lnSpc>
              <a:spcBef>
                <a:spcPct val="15000"/>
              </a:spcBef>
              <a:buClr>
                <a:schemeClr val="folHlink"/>
              </a:buClr>
              <a:buChar char="–"/>
              <a:defRPr sz="2400">
                <a:solidFill>
                  <a:schemeClr val="tx1"/>
                </a:solidFill>
                <a:latin typeface="Arial" pitchFamily="34" charset="0"/>
              </a:defRPr>
            </a:lvl3pPr>
            <a:lvl4pPr marL="1600200" indent="-228600" eaLnBrk="0" hangingPunct="0">
              <a:lnSpc>
                <a:spcPct val="90000"/>
              </a:lnSpc>
              <a:spcBef>
                <a:spcPct val="15000"/>
              </a:spcBef>
              <a:buClr>
                <a:schemeClr val="folHlink"/>
              </a:buClr>
              <a:buChar char="»"/>
              <a:defRPr sz="2000">
                <a:solidFill>
                  <a:schemeClr val="tx1"/>
                </a:solidFill>
                <a:latin typeface="Arial" pitchFamily="34" charset="0"/>
              </a:defRPr>
            </a:lvl4pPr>
            <a:lvl5pPr marL="2057400" indent="-228600" eaLnBrk="0" hangingPunct="0">
              <a:lnSpc>
                <a:spcPct val="90000"/>
              </a:lnSpc>
              <a:spcBef>
                <a:spcPct val="15000"/>
              </a:spcBef>
              <a:buClr>
                <a:schemeClr val="folHlink"/>
              </a:buClr>
              <a:buChar char="›"/>
              <a:defRPr sz="2000">
                <a:solidFill>
                  <a:schemeClr val="tx1"/>
                </a:solidFill>
                <a:latin typeface="Arial"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9pPr>
          </a:lstStyle>
          <a:p>
            <a:pPr marL="0" marR="0" lvl="0" indent="0" defTabSz="914400" eaLnBrk="1" fontAlgn="base" latinLnBrk="0" hangingPunct="1">
              <a:lnSpc>
                <a:spcPct val="90000"/>
              </a:lnSpc>
              <a:spcBef>
                <a:spcPct val="50000"/>
              </a:spcBef>
              <a:spcAft>
                <a:spcPct val="0"/>
              </a:spcAft>
              <a:buClrTx/>
              <a:buSzTx/>
              <a:buFontTx/>
              <a:buNone/>
              <a:tabLst/>
              <a:defRPr/>
            </a:pPr>
            <a:r>
              <a:rPr kumimoji="0" lang="en-US" altLang="en-US" sz="18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For detailed information, refer to the Eligibility &amp; Enrollment Guide</a:t>
            </a:r>
            <a:r>
              <a:rPr kumimoji="0" lang="en-US" altLang="en-US" sz="1800" b="1" i="0" u="none" strike="noStrike" kern="0" cap="none" spc="0" normalizeH="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(below)</a:t>
            </a:r>
            <a:r>
              <a:rPr kumimoji="0" lang="en-US" altLang="en-US" sz="18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altLang="en-US" sz="1800" b="1"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found online under </a:t>
            </a:r>
            <a:r>
              <a:rPr lang="en-US" altLang="en-US" sz="1800" b="1" kern="0" dirty="0">
                <a:solidFill>
                  <a:srgbClr val="FFFFFF"/>
                </a:solidFill>
                <a:latin typeface="Open Sans" panose="020B0606030504020204" pitchFamily="34" charset="0"/>
                <a:ea typeface="Open Sans" panose="020B0606030504020204" pitchFamily="34" charset="0"/>
                <a:cs typeface="Open Sans" panose="020B0606030504020204" pitchFamily="34" charset="0"/>
                <a:hlinkClick r:id="rId3"/>
              </a:rPr>
              <a:t>Publications</a:t>
            </a:r>
            <a:r>
              <a:rPr kumimoji="0" lang="en-US" altLang="en-US" sz="18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hlinkClick r:id="rId3"/>
              </a:rPr>
              <a:t>.</a:t>
            </a:r>
            <a:endParaRPr kumimoji="0" lang="en-US" altLang="en-US" sz="18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 Box 114">
            <a:extLst>
              <a:ext uri="{FF2B5EF4-FFF2-40B4-BE49-F238E27FC236}">
                <a16:creationId xmlns:a16="http://schemas.microsoft.com/office/drawing/2014/main" id="{CE85C8DC-0E58-4CE8-83E7-370C474004D2}"/>
              </a:ext>
            </a:extLst>
          </p:cNvPr>
          <p:cNvSpPr txBox="1">
            <a:spLocks noChangeArrowheads="1"/>
          </p:cNvSpPr>
          <p:nvPr/>
        </p:nvSpPr>
        <p:spPr bwMode="auto">
          <a:xfrm>
            <a:off x="6096000" y="5826280"/>
            <a:ext cx="5638800" cy="840230"/>
          </a:xfrm>
          <a:prstGeom prst="rect">
            <a:avLst/>
          </a:prstGeom>
          <a:solidFill>
            <a:srgbClr val="7E7E82"/>
          </a:solidFill>
          <a:ln>
            <a:noFill/>
          </a:ln>
        </p:spPr>
        <p:txBody>
          <a:bodyPr wrap="square">
            <a:spAutoFit/>
          </a:bodyPr>
          <a:lstStyle>
            <a:lvl1pPr eaLnBrk="0" hangingPunct="0">
              <a:lnSpc>
                <a:spcPct val="90000"/>
              </a:lnSpc>
              <a:spcBef>
                <a:spcPct val="65000"/>
              </a:spcBef>
              <a:buClr>
                <a:schemeClr val="folHlink"/>
              </a:buClr>
              <a:buFont typeface="Wingdings" pitchFamily="2" charset="2"/>
              <a:buChar char="•"/>
              <a:defRPr sz="2200">
                <a:solidFill>
                  <a:schemeClr val="tx1"/>
                </a:solidFill>
                <a:latin typeface="Arial" pitchFamily="34" charset="0"/>
              </a:defRPr>
            </a:lvl1pPr>
            <a:lvl2pPr marL="742950" indent="-285750" eaLnBrk="0" hangingPunct="0">
              <a:lnSpc>
                <a:spcPct val="90000"/>
              </a:lnSpc>
              <a:spcBef>
                <a:spcPct val="30000"/>
              </a:spcBef>
              <a:buClr>
                <a:schemeClr val="folHlink"/>
              </a:buClr>
              <a:buFont typeface="Symbol" pitchFamily="18" charset="2"/>
              <a:buChar char="·"/>
              <a:defRPr sz="2800">
                <a:solidFill>
                  <a:schemeClr val="tx1"/>
                </a:solidFill>
                <a:latin typeface="Arial" pitchFamily="34" charset="0"/>
              </a:defRPr>
            </a:lvl2pPr>
            <a:lvl3pPr marL="1143000" indent="-228600" eaLnBrk="0" hangingPunct="0">
              <a:lnSpc>
                <a:spcPct val="90000"/>
              </a:lnSpc>
              <a:spcBef>
                <a:spcPct val="15000"/>
              </a:spcBef>
              <a:buClr>
                <a:schemeClr val="folHlink"/>
              </a:buClr>
              <a:buChar char="–"/>
              <a:defRPr sz="2400">
                <a:solidFill>
                  <a:schemeClr val="tx1"/>
                </a:solidFill>
                <a:latin typeface="Arial" pitchFamily="34" charset="0"/>
              </a:defRPr>
            </a:lvl3pPr>
            <a:lvl4pPr marL="1600200" indent="-228600" eaLnBrk="0" hangingPunct="0">
              <a:lnSpc>
                <a:spcPct val="90000"/>
              </a:lnSpc>
              <a:spcBef>
                <a:spcPct val="15000"/>
              </a:spcBef>
              <a:buClr>
                <a:schemeClr val="folHlink"/>
              </a:buClr>
              <a:buChar char="»"/>
              <a:defRPr sz="2000">
                <a:solidFill>
                  <a:schemeClr val="tx1"/>
                </a:solidFill>
                <a:latin typeface="Arial" pitchFamily="34" charset="0"/>
              </a:defRPr>
            </a:lvl4pPr>
            <a:lvl5pPr marL="2057400" indent="-228600" eaLnBrk="0" hangingPunct="0">
              <a:lnSpc>
                <a:spcPct val="90000"/>
              </a:lnSpc>
              <a:spcBef>
                <a:spcPct val="15000"/>
              </a:spcBef>
              <a:buClr>
                <a:schemeClr val="folHlink"/>
              </a:buClr>
              <a:buChar char="›"/>
              <a:defRPr sz="2000">
                <a:solidFill>
                  <a:schemeClr val="tx1"/>
                </a:solidFill>
                <a:latin typeface="Arial"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9pPr>
          </a:lstStyle>
          <a:p>
            <a:pPr marL="0" marR="0" lvl="0" indent="0" defTabSz="914400" eaLnBrk="1" fontAlgn="base" latinLnBrk="0" hangingPunct="1">
              <a:lnSpc>
                <a:spcPct val="90000"/>
              </a:lnSpc>
              <a:spcBef>
                <a:spcPct val="50000"/>
              </a:spcBef>
              <a:spcAft>
                <a:spcPct val="0"/>
              </a:spcAft>
              <a:buClrTx/>
              <a:buSzTx/>
              <a:buFontTx/>
              <a:buNone/>
              <a:tabLst/>
              <a:defRPr/>
            </a:pPr>
            <a:r>
              <a:rPr kumimoji="0" lang="en-US" altLang="en-US" sz="1800" b="1" i="0" u="none" strike="noStrike" kern="0" cap="none" spc="0" normalizeH="0" baseline="0" noProof="0" dirty="0">
                <a:ln>
                  <a:noFill/>
                </a:ln>
                <a:solidFill>
                  <a:schemeClr val="bg1"/>
                </a:solidFill>
                <a:effectLst/>
                <a:highlight>
                  <a:srgbClr val="7E7E82"/>
                </a:highlight>
                <a:uLnTx/>
                <a:uFillTx/>
                <a:latin typeface="Open Sans" panose="020B0606030504020204" pitchFamily="34" charset="0"/>
                <a:ea typeface="Open Sans" panose="020B0606030504020204" pitchFamily="34" charset="0"/>
                <a:cs typeface="Open Sans" panose="020B0606030504020204" pitchFamily="34" charset="0"/>
              </a:rPr>
              <a:t>You’ll also </a:t>
            </a:r>
            <a:r>
              <a:rPr lang="en-US" altLang="en-US" sz="1800" b="1" kern="0" dirty="0">
                <a:solidFill>
                  <a:schemeClr val="bg1"/>
                </a:solidFill>
                <a:highlight>
                  <a:srgbClr val="7E7E82"/>
                </a:highlight>
                <a:latin typeface="Open Sans" panose="020B0606030504020204" pitchFamily="34" charset="0"/>
                <a:ea typeface="Open Sans" panose="020B0606030504020204" pitchFamily="34" charset="0"/>
                <a:cs typeface="Open Sans" panose="020B0606030504020204" pitchFamily="34" charset="0"/>
              </a:rPr>
              <a:t>get</a:t>
            </a:r>
            <a:r>
              <a:rPr kumimoji="0" lang="en-US" altLang="en-US" sz="1800" b="1" i="0" u="none" strike="noStrike" kern="0" cap="none" spc="0" normalizeH="0" baseline="0" noProof="0" dirty="0">
                <a:ln>
                  <a:noFill/>
                </a:ln>
                <a:solidFill>
                  <a:schemeClr val="bg1"/>
                </a:solidFill>
                <a:effectLst/>
                <a:highlight>
                  <a:srgbClr val="7E7E82"/>
                </a:highlight>
                <a:uLnTx/>
                <a:uFillTx/>
                <a:latin typeface="Open Sans" panose="020B0606030504020204" pitchFamily="34" charset="0"/>
                <a:ea typeface="Open Sans" panose="020B0606030504020204" pitchFamily="34" charset="0"/>
                <a:cs typeface="Open Sans" panose="020B0606030504020204" pitchFamily="34" charset="0"/>
              </a:rPr>
              <a:t> an Employee Checklist </a:t>
            </a:r>
            <a:r>
              <a:rPr lang="en-US" altLang="en-US" sz="1800" b="1" kern="0" dirty="0">
                <a:solidFill>
                  <a:schemeClr val="bg1"/>
                </a:solidFill>
                <a:highlight>
                  <a:srgbClr val="7E7E82"/>
                </a:highlight>
                <a:latin typeface="Open Sans" panose="020B0606030504020204" pitchFamily="34" charset="0"/>
                <a:ea typeface="Open Sans" panose="020B0606030504020204" pitchFamily="34" charset="0"/>
                <a:cs typeface="Open Sans" panose="020B0606030504020204" pitchFamily="34" charset="0"/>
              </a:rPr>
              <a:t> (above) </a:t>
            </a:r>
            <a:r>
              <a:rPr kumimoji="0" lang="en-US" altLang="en-US" sz="1800" b="1" i="0" u="none" strike="noStrike" kern="0" cap="none" spc="0" normalizeH="0" baseline="0" noProof="0" dirty="0">
                <a:ln>
                  <a:noFill/>
                </a:ln>
                <a:solidFill>
                  <a:schemeClr val="bg1"/>
                </a:solidFill>
                <a:effectLst/>
                <a:highlight>
                  <a:srgbClr val="7E7E82"/>
                </a:highlight>
                <a:uLnTx/>
                <a:uFillTx/>
                <a:latin typeface="Open Sans" panose="020B0606030504020204" pitchFamily="34" charset="0"/>
                <a:ea typeface="Open Sans" panose="020B0606030504020204" pitchFamily="34" charset="0"/>
                <a:cs typeface="Open Sans" panose="020B0606030504020204" pitchFamily="34" charset="0"/>
              </a:rPr>
              <a:t>to confirm that you have been informed of important benefits information.</a:t>
            </a:r>
          </a:p>
        </p:txBody>
      </p:sp>
      <p:pic>
        <p:nvPicPr>
          <p:cNvPr id="8" name="Picture 7" descr="Text&#10;&#10;Description automatically generated">
            <a:extLst>
              <a:ext uri="{FF2B5EF4-FFF2-40B4-BE49-F238E27FC236}">
                <a16:creationId xmlns:a16="http://schemas.microsoft.com/office/drawing/2014/main" id="{F8A9C089-9EDD-4F63-8961-48A7C870BC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9301" y="1371600"/>
            <a:ext cx="3150099" cy="4076699"/>
          </a:xfrm>
          <a:prstGeom prst="rect">
            <a:avLst/>
          </a:prstGeom>
        </p:spPr>
      </p:pic>
      <p:pic>
        <p:nvPicPr>
          <p:cNvPr id="9" name="Picture 8" descr="image of Eligibility and Enrollment guide cover">
            <a:extLst>
              <a:ext uri="{FF2B5EF4-FFF2-40B4-BE49-F238E27FC236}">
                <a16:creationId xmlns:a16="http://schemas.microsoft.com/office/drawing/2014/main" id="{3E0C64C8-29C4-4FB1-9034-24395770B3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3788" y="2279708"/>
            <a:ext cx="3389801" cy="4386802"/>
          </a:xfrm>
          <a:prstGeom prst="rect">
            <a:avLst/>
          </a:prstGeom>
        </p:spPr>
      </p:pic>
    </p:spTree>
    <p:extLst>
      <p:ext uri="{BB962C8B-B14F-4D97-AF65-F5344CB8AC3E}">
        <p14:creationId xmlns:p14="http://schemas.microsoft.com/office/powerpoint/2010/main" val="2282610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Resource Materials</a:t>
            </a:r>
          </a:p>
        </p:txBody>
      </p:sp>
      <p:sp>
        <p:nvSpPr>
          <p:cNvPr id="3" name="Content Placeholder 2"/>
          <p:cNvSpPr>
            <a:spLocks noGrp="1"/>
          </p:cNvSpPr>
          <p:nvPr>
            <p:ph idx="1"/>
          </p:nvPr>
        </p:nvSpPr>
        <p:spPr>
          <a:xfrm>
            <a:off x="4107766" y="1447800"/>
            <a:ext cx="7322234" cy="4495799"/>
          </a:xfrm>
        </p:spPr>
        <p:txBody>
          <a:bodyPr>
            <a:normAutofit/>
          </a:bodyPr>
          <a:lstStyle/>
          <a:p>
            <a:endParaRPr lang="en-US" dirty="0">
              <a:solidFill>
                <a:schemeClr val="tx1"/>
              </a:solidFill>
            </a:endParaRPr>
          </a:p>
          <a:p>
            <a:endParaRPr lang="en-US" dirty="0"/>
          </a:p>
        </p:txBody>
      </p:sp>
      <p:sp>
        <p:nvSpPr>
          <p:cNvPr id="5" name="TextBox 5"/>
          <p:cNvSpPr txBox="1">
            <a:spLocks noChangeArrowheads="1"/>
          </p:cNvSpPr>
          <p:nvPr/>
        </p:nvSpPr>
        <p:spPr bwMode="auto">
          <a:xfrm>
            <a:off x="450166" y="6337737"/>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a:t>
            </a: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PartnersForHealth</a:t>
            </a:r>
          </a:p>
        </p:txBody>
      </p:sp>
      <p:pic>
        <p:nvPicPr>
          <p:cNvPr id="6" name="Content Placeholder 5">
            <a:extLst>
              <a:ext uri="{FF2B5EF4-FFF2-40B4-BE49-F238E27FC236}">
                <a16:creationId xmlns:a16="http://schemas.microsoft.com/office/drawing/2014/main" id="{CCBC30B3-BAE3-4188-8E8D-4D44808A8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3394" y="1648798"/>
            <a:ext cx="7855784" cy="4416721"/>
          </a:xfrm>
          <a:prstGeom prst="rect">
            <a:avLst/>
          </a:prstGeom>
        </p:spPr>
      </p:pic>
      <p:sp>
        <p:nvSpPr>
          <p:cNvPr id="7" name="Text Box 113">
            <a:extLst>
              <a:ext uri="{FF2B5EF4-FFF2-40B4-BE49-F238E27FC236}">
                <a16:creationId xmlns:a16="http://schemas.microsoft.com/office/drawing/2014/main" id="{F56FEE99-7088-4F45-9124-4AA22A8A2E44}"/>
              </a:ext>
            </a:extLst>
          </p:cNvPr>
          <p:cNvSpPr txBox="1">
            <a:spLocks noChangeArrowheads="1"/>
          </p:cNvSpPr>
          <p:nvPr/>
        </p:nvSpPr>
        <p:spPr bwMode="auto">
          <a:xfrm>
            <a:off x="228600" y="2209800"/>
            <a:ext cx="3460066" cy="2462213"/>
          </a:xfrm>
          <a:prstGeom prst="rect">
            <a:avLst/>
          </a:prstGeom>
          <a:solidFill>
            <a:schemeClr val="bg1">
              <a:lumMod val="50000"/>
            </a:schemeClr>
          </a:solidFill>
          <a:ln>
            <a:noFill/>
          </a:ln>
        </p:spPr>
        <p:txBody>
          <a:bodyPr wrap="square">
            <a:spAutoFit/>
          </a:bodyPr>
          <a:lstStyle>
            <a:lvl1pPr eaLnBrk="0" hangingPunct="0">
              <a:lnSpc>
                <a:spcPct val="90000"/>
              </a:lnSpc>
              <a:spcBef>
                <a:spcPct val="65000"/>
              </a:spcBef>
              <a:buClr>
                <a:schemeClr val="folHlink"/>
              </a:buClr>
              <a:buFont typeface="Wingdings" pitchFamily="2" charset="2"/>
              <a:buChar char="•"/>
              <a:defRPr sz="2200">
                <a:solidFill>
                  <a:schemeClr val="tx1"/>
                </a:solidFill>
                <a:latin typeface="Arial" pitchFamily="34" charset="0"/>
              </a:defRPr>
            </a:lvl1pPr>
            <a:lvl2pPr marL="742950" indent="-285750" eaLnBrk="0" hangingPunct="0">
              <a:lnSpc>
                <a:spcPct val="90000"/>
              </a:lnSpc>
              <a:spcBef>
                <a:spcPct val="30000"/>
              </a:spcBef>
              <a:buClr>
                <a:schemeClr val="folHlink"/>
              </a:buClr>
              <a:buFont typeface="Symbol" pitchFamily="18" charset="2"/>
              <a:buChar char="·"/>
              <a:defRPr sz="2800">
                <a:solidFill>
                  <a:schemeClr val="tx1"/>
                </a:solidFill>
                <a:latin typeface="Arial" pitchFamily="34" charset="0"/>
              </a:defRPr>
            </a:lvl2pPr>
            <a:lvl3pPr marL="1143000" indent="-228600" eaLnBrk="0" hangingPunct="0">
              <a:lnSpc>
                <a:spcPct val="90000"/>
              </a:lnSpc>
              <a:spcBef>
                <a:spcPct val="15000"/>
              </a:spcBef>
              <a:buClr>
                <a:schemeClr val="folHlink"/>
              </a:buClr>
              <a:buChar char="–"/>
              <a:defRPr sz="2400">
                <a:solidFill>
                  <a:schemeClr val="tx1"/>
                </a:solidFill>
                <a:latin typeface="Arial" pitchFamily="34" charset="0"/>
              </a:defRPr>
            </a:lvl3pPr>
            <a:lvl4pPr marL="1600200" indent="-228600" eaLnBrk="0" hangingPunct="0">
              <a:lnSpc>
                <a:spcPct val="90000"/>
              </a:lnSpc>
              <a:spcBef>
                <a:spcPct val="15000"/>
              </a:spcBef>
              <a:buClr>
                <a:schemeClr val="folHlink"/>
              </a:buClr>
              <a:buChar char="»"/>
              <a:defRPr sz="2000">
                <a:solidFill>
                  <a:schemeClr val="tx1"/>
                </a:solidFill>
                <a:latin typeface="Arial" pitchFamily="34" charset="0"/>
              </a:defRPr>
            </a:lvl4pPr>
            <a:lvl5pPr marL="2057400" indent="-228600" eaLnBrk="0" hangingPunct="0">
              <a:lnSpc>
                <a:spcPct val="90000"/>
              </a:lnSpc>
              <a:spcBef>
                <a:spcPct val="15000"/>
              </a:spcBef>
              <a:buClr>
                <a:schemeClr val="folHlink"/>
              </a:buClr>
              <a:buChar char="›"/>
              <a:defRPr sz="2000">
                <a:solidFill>
                  <a:schemeClr val="tx1"/>
                </a:solidFill>
                <a:latin typeface="Arial"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9pPr>
          </a:lstStyle>
          <a:p>
            <a:pPr marL="0" marR="0" lvl="0" indent="0" defTabSz="914400" eaLnBrk="1" fontAlgn="base" latinLnBrk="0" hangingPunct="1">
              <a:lnSpc>
                <a:spcPct val="90000"/>
              </a:lnSpc>
              <a:spcBef>
                <a:spcPct val="50000"/>
              </a:spcBef>
              <a:spcAft>
                <a:spcPct val="0"/>
              </a:spcAft>
              <a:buClrTx/>
              <a:buSzTx/>
              <a:buFontTx/>
              <a:buNone/>
              <a:tabLst/>
              <a:defRPr/>
            </a:pPr>
            <a:r>
              <a:rPr kumimoji="0" lang="en-US" altLang="en-US" sz="2000" b="0"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The Summary of Benefits and Coverage describes your health coverage options. </a:t>
            </a:r>
          </a:p>
          <a:p>
            <a:pPr marL="0" marR="0" lvl="0" indent="0" defTabSz="914400" eaLnBrk="1" fontAlgn="base" latinLnBrk="0" hangingPunct="1">
              <a:lnSpc>
                <a:spcPct val="90000"/>
              </a:lnSpc>
              <a:spcBef>
                <a:spcPct val="50000"/>
              </a:spcBef>
              <a:spcAft>
                <a:spcPct val="0"/>
              </a:spcAft>
              <a:buClrTx/>
              <a:buSzTx/>
              <a:buFontTx/>
              <a:buNone/>
              <a:tabLst/>
              <a:defRPr/>
            </a:pPr>
            <a:r>
              <a:rPr kumimoji="0" lang="en-US" altLang="en-US" sz="2000" b="0"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You can find</a:t>
            </a:r>
            <a:r>
              <a:rPr lang="en-US" altLang="en-US" sz="2000" kern="0" baseline="0" dirty="0">
                <a:solidFill>
                  <a:srgbClr val="FFFFFF"/>
                </a:solidFill>
                <a:latin typeface="Open Sans" panose="020B0606030504020204" pitchFamily="34" charset="0"/>
                <a:ea typeface="Open Sans" panose="020B0606030504020204" pitchFamily="34" charset="0"/>
                <a:cs typeface="Open Sans" panose="020B0606030504020204" pitchFamily="34" charset="0"/>
              </a:rPr>
              <a:t> a link</a:t>
            </a:r>
            <a:r>
              <a:rPr kumimoji="0" lang="en-US" altLang="en-US" sz="2000" b="0" i="0" u="none" strike="noStrike" kern="0" cap="none" spc="0" normalizeH="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altLang="en-US" sz="2000"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at</a:t>
            </a:r>
            <a:r>
              <a:rPr kumimoji="0" lang="en-US" altLang="en-US" sz="2000" b="0"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the bottom of the ParTNers</a:t>
            </a:r>
            <a:r>
              <a:rPr lang="en-US" altLang="en-US" sz="2000"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kumimoji="0" lang="en-US" altLang="en-US" sz="2000" b="0" i="0" u="none" strike="noStrike" kern="0" cap="none" spc="0" normalizeH="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for Health</a:t>
            </a:r>
            <a:r>
              <a:rPr kumimoji="0" lang="en-US" altLang="en-US" sz="2000" b="0"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website</a:t>
            </a:r>
            <a:r>
              <a:rPr lang="en-US" altLang="en-US" sz="2000"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kumimoji="0" lang="en-US" altLang="en-US" sz="2000" b="0"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or ask your ABC for a copy.</a:t>
            </a:r>
          </a:p>
        </p:txBody>
      </p:sp>
    </p:spTree>
    <p:extLst>
      <p:ext uri="{BB962C8B-B14F-4D97-AF65-F5344CB8AC3E}">
        <p14:creationId xmlns:p14="http://schemas.microsoft.com/office/powerpoint/2010/main" val="3626469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Here’s Help!</a:t>
            </a:r>
          </a:p>
        </p:txBody>
      </p:sp>
      <p:sp>
        <p:nvSpPr>
          <p:cNvPr id="3" name="Content Placeholder 2"/>
          <p:cNvSpPr>
            <a:spLocks noGrp="1"/>
          </p:cNvSpPr>
          <p:nvPr>
            <p:ph idx="1"/>
          </p:nvPr>
        </p:nvSpPr>
        <p:spPr>
          <a:xfrm>
            <a:off x="304800" y="1447800"/>
            <a:ext cx="11125200" cy="4495799"/>
          </a:xfrm>
        </p:spPr>
        <p:txBody>
          <a:bodyPr>
            <a:normAutofit/>
          </a:bodyPr>
          <a:lstStyle/>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eligibility and enrollment questions, call </a:t>
            </a: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Benefits Administration </a:t>
            </a: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at 800.253.9981 or 615.741.3590, Mon.- Fri. 8 a.m. to 4:30 p.m. CT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 </a:t>
            </a:r>
            <a:r>
              <a:rPr kumimoji="0" lang="en-US" sz="20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green “Help” button, </a:t>
            </a:r>
            <a:r>
              <a:rPr kumimoji="0" lang="en-US" sz="20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or live-chat feature, available during normal business hours.</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Zendesk at </a:t>
            </a:r>
            <a:r>
              <a:rPr kumimoji="0" lang="en-US" sz="20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hlinkClick r:id="rId3"/>
              </a:rPr>
              <a:t>benefitssupport.tn.gov/hc/en-us</a:t>
            </a:r>
            <a:r>
              <a:rPr kumimoji="0" lang="en-US" sz="20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can search the help center, find articles or submit questions. To access Zendesk, click the blue “Questions?” button on the website.</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endParaRPr lang="en-US" sz="2000" dirty="0">
              <a:solidFill>
                <a:srgbClr val="1B365D"/>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None/>
              <a:tabLst/>
              <a:defRPr/>
            </a:pPr>
            <a:r>
              <a:rPr kumimoji="0" lang="en-US" sz="20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can enroll using Employee Self Service in Edison at </a:t>
            </a:r>
            <a:r>
              <a:rPr kumimoji="0" lang="en-US" sz="20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www.edison.tn.gov</a:t>
            </a:r>
            <a:r>
              <a:rPr kumimoji="0" lang="en-US" sz="20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2000" b="1" dirty="0">
                <a:solidFill>
                  <a:srgbClr val="1B365D"/>
                </a:solidFill>
                <a:latin typeface="Open Sans" panose="020B0606030504020204" pitchFamily="34" charset="0"/>
                <a:ea typeface="Open Sans" panose="020B0606030504020204" pitchFamily="34" charset="0"/>
                <a:cs typeface="Open Sans" panose="020B0606030504020204" pitchFamily="34" charset="0"/>
              </a:rPr>
              <a:t>or your ABC will help you enroll.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200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Th</a:t>
            </a:r>
            <a:r>
              <a:rPr kumimoji="0" lang="en-US" sz="20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ere is more information about </a:t>
            </a:r>
            <a:r>
              <a:rPr kumimoji="0" lang="en-US" sz="20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Employee ESS </a:t>
            </a:r>
            <a:r>
              <a:rPr kumimoji="0" lang="en-US" sz="20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later in this presentation.</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endParaRPr lang="en-US" sz="2000" dirty="0">
              <a:solidFill>
                <a:srgbClr val="1B365D"/>
              </a:solidFill>
            </a:endParaRPr>
          </a:p>
          <a:p>
            <a:pPr marL="0" marR="0" lvl="0" indent="0" algn="l" defTabSz="914400" rtl="0" eaLnBrk="1" fontAlgn="auto" latinLnBrk="0" hangingPunct="1">
              <a:lnSpc>
                <a:spcPct val="100000"/>
              </a:lnSpc>
              <a:spcBef>
                <a:spcPct val="20000"/>
              </a:spcBef>
              <a:spcAft>
                <a:spcPts val="0"/>
              </a:spcAft>
              <a:buClr>
                <a:srgbClr val="E71B1B"/>
              </a:buClr>
              <a:buSzTx/>
              <a:buNone/>
              <a:tabLst/>
              <a:defRPr/>
            </a:pPr>
            <a:endParaRPr kumimoji="0" lang="en-US" sz="2000" b="0" i="0" u="none" strike="noStrike" kern="1200" cap="none" spc="0" normalizeH="0" baseline="0" noProof="0" dirty="0">
              <a:ln>
                <a:noFill/>
              </a:ln>
              <a:solidFill>
                <a:srgbClr val="1B365D"/>
              </a:solidFill>
              <a:effectLst/>
              <a:uLnTx/>
              <a:uFillTx/>
              <a:latin typeface="Open Sans"/>
              <a:ea typeface="+mn-ea"/>
              <a:cs typeface="Open Sans"/>
            </a:endParaRPr>
          </a:p>
          <a:p>
            <a:endParaRPr lang="en-US" dirty="0"/>
          </a:p>
        </p:txBody>
      </p:sp>
      <p:pic>
        <p:nvPicPr>
          <p:cNvPr id="4"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3913103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Who is Eligible for Coverage?</a:t>
            </a:r>
          </a:p>
        </p:txBody>
      </p:sp>
      <p:sp>
        <p:nvSpPr>
          <p:cNvPr id="3" name="Content Placeholder 2"/>
          <p:cNvSpPr>
            <a:spLocks noGrp="1"/>
          </p:cNvSpPr>
          <p:nvPr>
            <p:ph idx="1"/>
          </p:nvPr>
        </p:nvSpPr>
        <p:spPr>
          <a:xfrm>
            <a:off x="304800" y="1447800"/>
            <a:ext cx="11734800" cy="4948434"/>
          </a:xfrm>
        </p:spPr>
        <p:txBody>
          <a:bodyPr>
            <a:noAutofit/>
          </a:bodyPr>
          <a:lstStyle/>
          <a:p>
            <a:pPr marL="0" marR="0" lvl="0" indent="0" algn="l" defTabSz="914400" rtl="0" eaLnBrk="0" fontAlgn="base" latinLnBrk="0" hangingPunct="0">
              <a:lnSpc>
                <a:spcPct val="90000"/>
              </a:lnSpc>
              <a:spcBef>
                <a:spcPct val="65000"/>
              </a:spcBef>
              <a:spcAft>
                <a:spcPct val="0"/>
              </a:spcAft>
              <a:buClr>
                <a:srgbClr val="C00000"/>
              </a:buClr>
              <a:buSzTx/>
              <a:buFont typeface="Arial" panose="020B0604020202020204" pitchFamily="34" charset="0"/>
              <a:buNone/>
              <a:tabLst/>
              <a:defRPr/>
            </a:pPr>
            <a:r>
              <a:rPr kumimoji="0" lang="en-US" altLang="en-US" sz="2000"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Local government employees </a:t>
            </a:r>
            <a:r>
              <a:rPr kumimoji="0" lang="en-US" altLang="en-US" sz="200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should verify specific eligibility requirements in the Eligibility </a:t>
            </a:r>
            <a:r>
              <a:rPr lang="en-US" alt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&amp; </a:t>
            </a:r>
            <a:r>
              <a:rPr kumimoji="0" lang="en-US" altLang="en-US" sz="200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Enrollment Guide and Plan Documents regarding county officials, utility board members, members of a chief legislative body of a county or municipal government, among others.</a:t>
            </a:r>
          </a:p>
          <a:p>
            <a:pPr marL="0" indent="0">
              <a:buNone/>
            </a:pP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Eligible employees:</a:t>
            </a:r>
            <a:endParaRPr lang="en-US" sz="20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Any employee scheduled to work at least 30 hours per week in a non-seasonal, non-temporary position</a:t>
            </a:r>
          </a:p>
          <a:p>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Any member of the chief legislative body of the county or municipal government (defined as only those elected officials who have the authority to pass local legislation)</a:t>
            </a:r>
          </a:p>
          <a:p>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Utility board members appointed or elected pursuant to TCA 7-82-307, but only during their term of service</a:t>
            </a:r>
          </a:p>
          <a:p>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County officials as defined in TCA 8-34-101(9) (A) and (B), regardless of whether the agency participates in the plan, pursuant to TCA 8-27-704(a)</a:t>
            </a:r>
          </a:p>
          <a:p>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All other individuals cited in state statute, approved as an exception by the Local Government Insurance Committee or defined as full-time employees for health insurance purposes by federal law</a:t>
            </a:r>
          </a:p>
          <a:p>
            <a:pPr marL="0" indent="0">
              <a:buNone/>
            </a:pPr>
            <a:endPar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Continued on next slide …</a:t>
            </a:r>
            <a:endPar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a:t>
            </a: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PartnersForHealth</a:t>
            </a:r>
          </a:p>
        </p:txBody>
      </p:sp>
    </p:spTree>
    <p:extLst>
      <p:ext uri="{BB962C8B-B14F-4D97-AF65-F5344CB8AC3E}">
        <p14:creationId xmlns:p14="http://schemas.microsoft.com/office/powerpoint/2010/main" val="2736728452"/>
      </p:ext>
    </p:extLst>
  </p:cSld>
  <p:clrMapOvr>
    <a:masterClrMapping/>
  </p:clrMapOvr>
</p:sld>
</file>

<file path=ppt/theme/theme1.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12875</TotalTime>
  <Words>12057</Words>
  <Application>Microsoft Office PowerPoint</Application>
  <PresentationFormat>Widescreen</PresentationFormat>
  <Paragraphs>1006</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Wingdings</vt:lpstr>
      <vt:lpstr>Open Sans</vt:lpstr>
      <vt:lpstr>Arial</vt:lpstr>
      <vt:lpstr>Calibri</vt:lpstr>
      <vt:lpstr>PermianSlabSerifTypeface</vt:lpstr>
      <vt:lpstr>PowerPoint A</vt:lpstr>
      <vt:lpstr>Local Government New Employee orientation Enrollment and insurance Benefits</vt:lpstr>
      <vt:lpstr>Topics</vt:lpstr>
      <vt:lpstr>Importance of your Decisions</vt:lpstr>
      <vt:lpstr>About the Plan</vt:lpstr>
      <vt:lpstr>Online Resources - Website</vt:lpstr>
      <vt:lpstr>Resource Materials</vt:lpstr>
      <vt:lpstr>Resource Materials</vt:lpstr>
      <vt:lpstr>Here’s Help!</vt:lpstr>
      <vt:lpstr>Who is Eligible for Coverage?</vt:lpstr>
      <vt:lpstr>Who is Eligible for Coverage?</vt:lpstr>
      <vt:lpstr>When Can You Add Coverage?</vt:lpstr>
      <vt:lpstr>About Annual Enrollment</vt:lpstr>
      <vt:lpstr>Canceling Coverage </vt:lpstr>
      <vt:lpstr>Special Enrollment/Mid-Year Election Provisions </vt:lpstr>
      <vt:lpstr>Choosing Your Premium Level</vt:lpstr>
      <vt:lpstr>Health Plan Options</vt:lpstr>
      <vt:lpstr>Health Plan Options</vt:lpstr>
      <vt:lpstr>More CDHP/HSA Information</vt:lpstr>
      <vt:lpstr>Local CDHP/HSA and FSA Restrictions </vt:lpstr>
      <vt:lpstr>Carrier Networks</vt:lpstr>
      <vt:lpstr>Carrier Network Changes</vt:lpstr>
      <vt:lpstr>Carrier Networks</vt:lpstr>
      <vt:lpstr>2022 Premiums Local Government – Level 1</vt:lpstr>
      <vt:lpstr>2022 Premiums Local Government – Level 2</vt:lpstr>
      <vt:lpstr>2022 Premiums Local Government – Level 3</vt:lpstr>
      <vt:lpstr>2022 Deductibles/Out-of-Pocket Maximums (in-network) </vt:lpstr>
      <vt:lpstr>Pharmacy Benefits Managed by CVS Caremark</vt:lpstr>
      <vt:lpstr>Pharmacy Benefits</vt:lpstr>
      <vt:lpstr>Telehealth – 24/7 virtual medical care</vt:lpstr>
      <vt:lpstr>Behavioral Health &amp; Substance Use Services  Managed by Optum</vt:lpstr>
      <vt:lpstr>Here4TN - Employee Assistance Program  Managed by Optum</vt:lpstr>
      <vt:lpstr>Wellness Program Managed by ActiveHealth</vt:lpstr>
      <vt:lpstr> Dental Benefits (if offered by your agency) Offered by Cigna or Delta Dental </vt:lpstr>
      <vt:lpstr>Dental Benefits (if offered by your agency) </vt:lpstr>
      <vt:lpstr>Vision Benefits (if offered by your agency) Offered through Davis Vision</vt:lpstr>
      <vt:lpstr>Vision Benefits (if offered by your agency)</vt:lpstr>
      <vt:lpstr>Enrolling in Benefits</vt:lpstr>
      <vt:lpstr>Using ESS in Edison</vt:lpstr>
      <vt:lpstr>Don’t Forget!</vt:lpstr>
      <vt:lpstr>Premium Information</vt:lpstr>
      <vt:lpstr>ID and Debit Card Information</vt:lpstr>
      <vt:lpstr>Your Privacy</vt:lpstr>
      <vt:lpstr>Contact and Materials</vt:lpstr>
      <vt:lpstr>Thank you </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TENNESSEE</dc:title>
  <dc:creator>Molly Wehlage</dc:creator>
  <cp:lastModifiedBy>Crystal Mallery</cp:lastModifiedBy>
  <cp:revision>782</cp:revision>
  <cp:lastPrinted>2021-11-19T17:35:32Z</cp:lastPrinted>
  <dcterms:created xsi:type="dcterms:W3CDTF">2015-04-17T19:02:10Z</dcterms:created>
  <dcterms:modified xsi:type="dcterms:W3CDTF">2021-11-19T18:21:03Z</dcterms:modified>
</cp:coreProperties>
</file>