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9" r:id="rId3"/>
    <p:sldId id="274" r:id="rId4"/>
    <p:sldId id="279" r:id="rId5"/>
    <p:sldId id="260" r:id="rId6"/>
    <p:sldId id="271" r:id="rId7"/>
    <p:sldId id="272" r:id="rId8"/>
    <p:sldId id="277" r:id="rId9"/>
    <p:sldId id="278" r:id="rId10"/>
    <p:sldId id="280" r:id="rId11"/>
    <p:sldId id="282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eth McCormick" initials="RSM" lastIdx="1" clrIdx="0"/>
  <p:cmAuthor id="1" name="Larry C. Christley" initials="LCC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F00"/>
    <a:srgbClr val="4870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4" autoAdjust="0"/>
    <p:restoredTop sz="91278" autoAdjust="0"/>
  </p:normalViewPr>
  <p:slideViewPr>
    <p:cSldViewPr>
      <p:cViewPr>
        <p:scale>
          <a:sx n="70" d="100"/>
          <a:sy n="70" d="100"/>
        </p:scale>
        <p:origin x="-2814" y="-888"/>
      </p:cViewPr>
      <p:guideLst>
        <p:guide orient="horz" pos="3648"/>
        <p:guide pos="14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DE9D80-7E60-4A12-80D3-6C5C800AB356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DE0DB8-245E-4A1F-BD40-50373D6438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9394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F6585D-F91E-4943-9737-9EFA85046613}" type="datetimeFigureOut">
              <a:rPr lang="en-US" smtClean="0"/>
              <a:t>1/22/2020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9CABEA-434D-4A07-B126-0F870D7952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458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CABEA-434D-4A07-B126-0F870D7952E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4514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CABEA-434D-4A07-B126-0F870D7952E1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1105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CABEA-434D-4A07-B126-0F870D7952E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900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CABEA-434D-4A07-B126-0F870D7952E1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2931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CABEA-434D-4A07-B126-0F870D7952E1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2931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CABEA-434D-4A07-B126-0F870D7952E1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1105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Larry Christley,</a:t>
            </a:r>
            <a:r>
              <a:rPr lang="en-US" baseline="0" dirty="0" smtClean="0"/>
              <a:t> Program Manager, Materials Management Program - 615-532-0744 – larry.christley@tn.gov</a:t>
            </a:r>
          </a:p>
          <a:p>
            <a:r>
              <a:rPr lang="en-US" baseline="0" dirty="0" smtClean="0"/>
              <a:t>Loretta Harrington, Manager, Grants - 615-532-0086 </a:t>
            </a:r>
            <a:r>
              <a:rPr lang="en-US" baseline="0" smtClean="0"/>
              <a:t>– loretta.harrington@tn.gov</a:t>
            </a:r>
            <a:endParaRPr lang="en-US" baseline="0" dirty="0" smtClean="0"/>
          </a:p>
          <a:p>
            <a:r>
              <a:rPr lang="en-US" baseline="0" dirty="0" smtClean="0"/>
              <a:t>Nicholas Stengel, Manager, Problem Waste – 615-532-0095 – nicholas.stengel@tn.gov</a:t>
            </a:r>
          </a:p>
          <a:p>
            <a:r>
              <a:rPr lang="en-US" baseline="0" dirty="0" smtClean="0"/>
              <a:t>Trey White, Manager, Recovered Materials – 615-532-0075 – trey.white@tn.gov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CABEA-434D-4A07-B126-0F870D7952E1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445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3886200"/>
            <a:ext cx="9144000" cy="2514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4038603"/>
            <a:ext cx="8839200" cy="1422399"/>
          </a:xfrm>
        </p:spPr>
        <p:txBody>
          <a:bodyPr>
            <a:normAutofit/>
          </a:bodyPr>
          <a:lstStyle>
            <a:lvl1pPr algn="ctr">
              <a:defRPr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152400" y="5461001"/>
            <a:ext cx="8839200" cy="812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pPr lvl="0"/>
            <a:r>
              <a:rPr lang="en-US" dirty="0" smtClean="0"/>
              <a:t>Sub-Title</a:t>
            </a:r>
            <a:endParaRPr lang="en-US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400800"/>
            <a:ext cx="9144000" cy="4572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100" baseline="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 smtClean="0"/>
              <a:t>Name, Position | Date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143000"/>
            <a:ext cx="59436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423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T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0"/>
            <a:ext cx="8763000" cy="4958465"/>
          </a:xfrm>
        </p:spPr>
        <p:txBody>
          <a:bodyPr>
            <a:normAutofit/>
          </a:bodyPr>
          <a:lstStyle>
            <a:lvl1pPr>
              <a:buClr>
                <a:schemeClr val="accent6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6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6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6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6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185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4"/>
            <a:ext cx="8763000" cy="4958462"/>
          </a:xfrm>
        </p:spPr>
        <p:txBody>
          <a:bodyPr>
            <a:normAutofit/>
          </a:bodyPr>
          <a:lstStyle>
            <a:lvl1pPr>
              <a:buClr>
                <a:schemeClr val="accent5">
                  <a:lumMod val="60000"/>
                  <a:lumOff val="40000"/>
                </a:schemeClr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5">
                  <a:lumMod val="60000"/>
                  <a:lumOff val="40000"/>
                </a:schemeClr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5">
                  <a:lumMod val="60000"/>
                  <a:lumOff val="40000"/>
                </a:schemeClr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5">
                  <a:lumMod val="60000"/>
                  <a:lumOff val="40000"/>
                </a:schemeClr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5">
                  <a:lumMod val="60000"/>
                  <a:lumOff val="40000"/>
                </a:schemeClr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6035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-Column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4"/>
            <a:ext cx="4191000" cy="4958462"/>
          </a:xfrm>
        </p:spPr>
        <p:txBody>
          <a:bodyPr>
            <a:normAutofit/>
          </a:bodyPr>
          <a:lstStyle>
            <a:lvl1pPr>
              <a:buClr>
                <a:srgbClr val="FF0F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F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F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724400" y="1193804"/>
            <a:ext cx="4191000" cy="4958462"/>
          </a:xfrm>
        </p:spPr>
        <p:txBody>
          <a:bodyPr>
            <a:normAutofit/>
          </a:bodyPr>
          <a:lstStyle>
            <a:lvl1pPr>
              <a:buClr>
                <a:srgbClr val="FF00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0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0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0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0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5693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44557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29934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Orang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29934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Yellow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6782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Gray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2993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4572000" y="0"/>
            <a:ext cx="457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81000" y="2209801"/>
            <a:ext cx="3962400" cy="2235200"/>
          </a:xfrm>
        </p:spPr>
        <p:txBody>
          <a:bodyPr>
            <a:noAutofit/>
          </a:bodyPr>
          <a:lstStyle>
            <a:lvl1pPr marL="0" indent="0" algn="l">
              <a:defRPr sz="3600">
                <a:effectLst/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5562600"/>
            <a:ext cx="4038600" cy="1117600"/>
          </a:xfrm>
        </p:spPr>
        <p:txBody>
          <a:bodyPr anchor="b">
            <a:normAutofit/>
          </a:bodyPr>
          <a:lstStyle>
            <a:lvl1pPr marL="0" indent="0">
              <a:buNone/>
              <a:defRPr sz="110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 smtClean="0"/>
              <a:t>Name, Position</a:t>
            </a:r>
          </a:p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381000" y="4445001"/>
            <a:ext cx="3962400" cy="81280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accent5"/>
                </a:solidFill>
                <a:latin typeface="PermianSlabSerifTypeface" pitchFamily="50" charset="0"/>
              </a:defRPr>
            </a:lvl1pPr>
          </a:lstStyle>
          <a:p>
            <a:pPr lvl="0"/>
            <a:r>
              <a:rPr lang="en-US" dirty="0" smtClean="0"/>
              <a:t>Sub-Title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" y="304800"/>
            <a:ext cx="2773680" cy="128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976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3200400" y="3874770"/>
            <a:ext cx="5943600" cy="22402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276600" y="3962400"/>
            <a:ext cx="5715000" cy="2057400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2890" y="3322320"/>
            <a:ext cx="3345180" cy="33451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4890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TN 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562600"/>
          </a:xfrm>
        </p:spPr>
        <p:txBody>
          <a:bodyPr>
            <a:normAutofit/>
          </a:bodyPr>
          <a:lstStyle>
            <a:lvl1pPr>
              <a:buClr>
                <a:schemeClr val="bg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bg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bg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800" y="6019800"/>
            <a:ext cx="866774" cy="86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978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4"/>
            <a:ext cx="8763000" cy="4958462"/>
          </a:xfrm>
        </p:spPr>
        <p:txBody>
          <a:bodyPr>
            <a:normAutofit/>
          </a:bodyPr>
          <a:lstStyle>
            <a:lvl1pPr>
              <a:buClr>
                <a:schemeClr val="bg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bg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bg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884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0"/>
            <a:ext cx="8763000" cy="4958465"/>
          </a:xfrm>
        </p:spPr>
        <p:txBody>
          <a:bodyPr>
            <a:normAutofit/>
          </a:bodyPr>
          <a:lstStyle>
            <a:lvl1pPr>
              <a:buClr>
                <a:srgbClr val="FF0F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F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F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rgbClr val="FF0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656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228600" y="1193800"/>
            <a:ext cx="8763000" cy="4958465"/>
          </a:xfrm>
        </p:spPr>
        <p:txBody>
          <a:bodyPr>
            <a:normAutofit/>
          </a:bodyPr>
          <a:lstStyle>
            <a:lvl1pPr>
              <a:buClr>
                <a:schemeClr val="accent3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3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3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3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3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395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0"/>
            <a:ext cx="8763000" cy="4958465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1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1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1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1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100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Yellow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0"/>
            <a:ext cx="8763000" cy="4958465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26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 i="1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410326"/>
            <a:ext cx="2133600" cy="365125"/>
          </a:xfrm>
          <a:prstGeom prst="rect">
            <a:avLst/>
          </a:prstGeom>
        </p:spPr>
        <p:txBody>
          <a:bodyPr anchor="b"/>
          <a:lstStyle>
            <a:lvl1pPr algn="r">
              <a:defRPr sz="1000" i="1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005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70" r:id="rId2"/>
    <p:sldLayoutId id="2147483649" r:id="rId3"/>
    <p:sldLayoutId id="2147483680" r:id="rId4"/>
    <p:sldLayoutId id="2147483671" r:id="rId5"/>
    <p:sldLayoutId id="2147483668" r:id="rId6"/>
    <p:sldLayoutId id="2147483665" r:id="rId7"/>
    <p:sldLayoutId id="2147483672" r:id="rId8"/>
    <p:sldLayoutId id="2147483673" r:id="rId9"/>
    <p:sldLayoutId id="2147483674" r:id="rId10"/>
    <p:sldLayoutId id="2147483679" r:id="rId11"/>
    <p:sldLayoutId id="2147483662" r:id="rId12"/>
    <p:sldLayoutId id="2147483663" r:id="rId13"/>
    <p:sldLayoutId id="2147483676" r:id="rId14"/>
    <p:sldLayoutId id="2147483677" r:id="rId15"/>
    <p:sldLayoutId id="2147483675" r:id="rId16"/>
    <p:sldLayoutId id="2147483678" r:id="rId1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source=images&amp;cd=&amp;cad=rja&amp;uact=8&amp;ved=2ahUKEwitnszAj8XeAhWQ61MKHbdrBFEQjRx6BAgBEAU&amp;url=https://nothingtoofancy.com/products/tn-flag-decal&amp;psig=AOvVaw3fwOu_d4024sLC0vuGmp98&amp;ust=1541777634403008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Objective 1 Update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Trey White, Recovered Materials </a:t>
            </a:r>
            <a:r>
              <a:rPr lang="en-US" dirty="0" smtClean="0"/>
              <a:t>Section </a:t>
            </a:r>
            <a:r>
              <a:rPr lang="en-US" dirty="0" smtClean="0"/>
              <a:t>Manager | </a:t>
            </a:r>
            <a:r>
              <a:rPr lang="en-US" dirty="0" smtClean="0"/>
              <a:t>5 February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79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 for New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Five-Year Averages for Lower-diversion Counties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Benton: 33%</a:t>
            </a:r>
          </a:p>
          <a:p>
            <a:r>
              <a:rPr lang="en-US" dirty="0" smtClean="0"/>
              <a:t>Southeast: 31%</a:t>
            </a:r>
          </a:p>
          <a:p>
            <a:r>
              <a:rPr lang="en-US" dirty="0" smtClean="0"/>
              <a:t>Davidson: 43%</a:t>
            </a:r>
          </a:p>
          <a:p>
            <a:r>
              <a:rPr lang="en-US" dirty="0" smtClean="0"/>
              <a:t>Jefferson: 39%</a:t>
            </a:r>
          </a:p>
          <a:p>
            <a:r>
              <a:rPr lang="en-US" dirty="0" smtClean="0"/>
              <a:t>Lake: 36%</a:t>
            </a:r>
          </a:p>
          <a:p>
            <a:r>
              <a:rPr lang="en-US" dirty="0" smtClean="0"/>
              <a:t>Loudon: 36%</a:t>
            </a:r>
          </a:p>
          <a:p>
            <a:r>
              <a:rPr lang="en-US" dirty="0" smtClean="0"/>
              <a:t>Marshall-Maury: 30%</a:t>
            </a:r>
          </a:p>
          <a:p>
            <a:r>
              <a:rPr lang="en-US" dirty="0" smtClean="0"/>
              <a:t>Northeast: 25.8%</a:t>
            </a:r>
          </a:p>
          <a:p>
            <a:r>
              <a:rPr lang="en-US" dirty="0" smtClean="0"/>
              <a:t>Van Buren: 35.8%</a:t>
            </a:r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18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 for New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What do we want to measure? What do we want to promote?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Preserve Landfill Airspace</a:t>
            </a:r>
          </a:p>
          <a:p>
            <a:pPr>
              <a:buFont typeface="Arial" charset="0"/>
              <a:buChar char="•"/>
            </a:pP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Increase Recycling and Beneficial Use</a:t>
            </a:r>
          </a:p>
          <a:p>
            <a:pPr>
              <a:buFont typeface="Arial" charset="0"/>
              <a:buChar char="•"/>
            </a:pPr>
            <a:endParaRPr lang="en-US" dirty="0"/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endParaRPr lang="en-US" dirty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32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15900" y="1219200"/>
            <a:ext cx="8763000" cy="49584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0F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0F00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0F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0F00"/>
              </a:buClr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FF0F00"/>
              </a:buClr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2025 Plan Objective 1 Overview</a:t>
            </a:r>
          </a:p>
          <a:p>
            <a:r>
              <a:rPr lang="en-US" dirty="0"/>
              <a:t>Current Reporting Status</a:t>
            </a:r>
          </a:p>
          <a:p>
            <a:r>
              <a:rPr lang="en-US" dirty="0"/>
              <a:t>Data Analysis</a:t>
            </a:r>
          </a:p>
          <a:p>
            <a:r>
              <a:rPr lang="en-US" dirty="0"/>
              <a:t>New Goal Considerations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91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 descr="Image result for tennessee fla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981200"/>
            <a:ext cx="216217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3962400"/>
            <a:ext cx="8763000" cy="49584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 smtClean="0"/>
              <a:t>Questions?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18637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15900" y="1219200"/>
            <a:ext cx="8763000" cy="49584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0F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0F00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0F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0F00"/>
              </a:buClr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FF0F00"/>
              </a:buClr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prstClr val="black"/>
                </a:solidFill>
              </a:rPr>
              <a:t>2025 Plan Objective 1 Overview</a:t>
            </a:r>
            <a:endParaRPr lang="en-US" dirty="0" smtClean="0">
              <a:solidFill>
                <a:prstClr val="black"/>
              </a:solidFill>
            </a:endParaRPr>
          </a:p>
          <a:p>
            <a:r>
              <a:rPr lang="en-US" dirty="0" smtClean="0">
                <a:solidFill>
                  <a:prstClr val="black"/>
                </a:solidFill>
              </a:rPr>
              <a:t>Current Reporting Status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Data Analysis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New Goal Considerations</a:t>
            </a:r>
            <a:endParaRPr lang="en-US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03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2025 Plan and Objective 1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TCA 68-211-861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(a) </a:t>
            </a:r>
            <a:r>
              <a:rPr lang="en-US" b="1" dirty="0" smtClean="0"/>
              <a:t>“</a:t>
            </a:r>
            <a:r>
              <a:rPr lang="en-US" dirty="0" smtClean="0"/>
              <a:t>The </a:t>
            </a:r>
            <a:r>
              <a:rPr lang="en-US" dirty="0"/>
              <a:t>goal of the state is to reduce by twenty-five percent (25%) the amount of solid waste disposed of at Class I municipal solid waste disposal facilities and </a:t>
            </a:r>
            <a:r>
              <a:rPr lang="en-US" dirty="0" smtClean="0"/>
              <a:t>incinerators . . .  The </a:t>
            </a:r>
            <a:r>
              <a:rPr lang="en-US" dirty="0"/>
              <a:t>goal shall also apply to each municipal solid waste </a:t>
            </a:r>
            <a:r>
              <a:rPr lang="en-US" dirty="0" smtClean="0"/>
              <a:t>region . . . </a:t>
            </a:r>
            <a:r>
              <a:rPr lang="en-US" dirty="0"/>
              <a:t>The base year from which reductions are to be measured is </a:t>
            </a:r>
            <a:r>
              <a:rPr lang="en-US" dirty="0" smtClean="0"/>
              <a:t>1995 . . 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61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2025 Plan and Objective 1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Objective 1: Update Goals and Measure Progress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“The </a:t>
            </a:r>
            <a:r>
              <a:rPr lang="en-US" dirty="0"/>
              <a:t>purpose of this objective is to </a:t>
            </a:r>
            <a:r>
              <a:rPr lang="en-US" b="1" dirty="0"/>
              <a:t>establish more robust solid waste management goals</a:t>
            </a:r>
            <a:r>
              <a:rPr lang="en-US" dirty="0"/>
              <a:t>, to </a:t>
            </a:r>
            <a:r>
              <a:rPr lang="en-US" dirty="0" smtClean="0"/>
              <a:t>more accurately </a:t>
            </a:r>
            <a:r>
              <a:rPr lang="en-US" dirty="0"/>
              <a:t>measure the disposition of MSW in Tennessee, and to better assess progress </a:t>
            </a:r>
            <a:r>
              <a:rPr lang="en-US" dirty="0" smtClean="0"/>
              <a:t>toward achieving </a:t>
            </a:r>
            <a:r>
              <a:rPr lang="en-US" dirty="0"/>
              <a:t>those goals. As part of this objective TDEC will also develop and conduct training </a:t>
            </a:r>
            <a:r>
              <a:rPr lang="en-US" dirty="0" smtClean="0"/>
              <a:t>to help </a:t>
            </a:r>
            <a:r>
              <a:rPr lang="en-US" dirty="0"/>
              <a:t>local governments understand how to accurately measure and report</a:t>
            </a:r>
            <a:r>
              <a:rPr lang="en-US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90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Reporting Status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828800"/>
            <a:ext cx="8686800" cy="4958465"/>
          </a:xfrm>
        </p:spPr>
        <p:txBody>
          <a:bodyPr/>
          <a:lstStyle/>
          <a:p>
            <a:r>
              <a:rPr lang="en-US" dirty="0" smtClean="0"/>
              <a:t>Regions self-report recycling and diversion through web-based software</a:t>
            </a:r>
          </a:p>
          <a:p>
            <a:r>
              <a:rPr lang="en-US" dirty="0" smtClean="0"/>
              <a:t>TDEC analyzes data for anomalies and makes goal calculations</a:t>
            </a:r>
          </a:p>
          <a:p>
            <a:r>
              <a:rPr lang="en-US" dirty="0" smtClean="0"/>
              <a:t>All landfilled items are considered; residential and ICI are lumped together</a:t>
            </a:r>
          </a:p>
          <a:p>
            <a:pPr lvl="1"/>
            <a:r>
              <a:rPr lang="en-US" dirty="0" smtClean="0"/>
              <a:t>Heavy industry produces large diversion numbers</a:t>
            </a:r>
          </a:p>
          <a:p>
            <a:pPr lvl="1"/>
            <a:r>
              <a:rPr lang="en-US" dirty="0" smtClean="0"/>
              <a:t>Residential diversion has a low impact on diversion numbers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4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APR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Rule 0400-11-01-.09 (1995 Base Year Comparison)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“The </a:t>
            </a:r>
            <a:r>
              <a:rPr lang="en-US" dirty="0"/>
              <a:t>goal of the state is to reduce by twenty-five percent (25%) the amount of solid waste disposed of at the municipal solid waste disposal facilities and incinerators, as measured on a per capita basis within Tennessee by weight</a:t>
            </a:r>
            <a:r>
              <a:rPr lang="en-US" dirty="0" smtClean="0"/>
              <a:t>.”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“As </a:t>
            </a:r>
            <a:r>
              <a:rPr lang="en-US" dirty="0"/>
              <a:t>an alternative to calculating the waste reduction goal on a per capita basis, regions shall have the option of calculating the goal on an economic growth basis using the method prescribed by </a:t>
            </a:r>
            <a:r>
              <a:rPr lang="en-US" dirty="0" smtClean="0"/>
              <a:t>the Department </a:t>
            </a:r>
            <a:r>
              <a:rPr lang="en-US" dirty="0"/>
              <a:t>and approved by the Underground Storage Tanks and Solid Waste Disposal Control Board</a:t>
            </a:r>
            <a:r>
              <a:rPr lang="en-US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99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APR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Rule 0400-11-01-.09 </a:t>
            </a:r>
            <a:r>
              <a:rPr lang="en-US" dirty="0" smtClean="0"/>
              <a:t>(Qualitative Equivalence)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“The </a:t>
            </a:r>
            <a:r>
              <a:rPr lang="en-US" dirty="0"/>
              <a:t>Department shall use the submission of the municipal solid waste region’s Annual Progress Report for the most current reporting period to determine whether 25% of the solid waste generated in that year was either diverted from Class I facilities or recycled. If it was, the region meets the goal and the Department does not proceed to the next step</a:t>
            </a:r>
            <a:r>
              <a:rPr lang="en-US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00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-4971"/>
            <a:ext cx="9067800" cy="6842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614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4" y="-75000"/>
            <a:ext cx="9137176" cy="6906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465634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B">
  <a:themeElements>
    <a:clrScheme name="Brand Colors">
      <a:dk1>
        <a:sysClr val="windowText" lastClr="000000"/>
      </a:dk1>
      <a:lt1>
        <a:sysClr val="window" lastClr="FFFFFF"/>
      </a:lt1>
      <a:dk2>
        <a:srgbClr val="1B365D"/>
      </a:dk2>
      <a:lt2>
        <a:srgbClr val="FF0F00"/>
      </a:lt2>
      <a:accent1>
        <a:srgbClr val="2DCCD3"/>
      </a:accent1>
      <a:accent2>
        <a:srgbClr val="D2D755"/>
      </a:accent2>
      <a:accent3>
        <a:srgbClr val="E87722"/>
      </a:accent3>
      <a:accent4>
        <a:srgbClr val="7C2529"/>
      </a:accent4>
      <a:accent5>
        <a:srgbClr val="666666"/>
      </a:accent5>
      <a:accent6>
        <a:srgbClr val="E6D395"/>
      </a:accent6>
      <a:hlink>
        <a:srgbClr val="131E29"/>
      </a:hlink>
      <a:folHlink>
        <a:srgbClr val="CBC4B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4258</TotalTime>
  <Words>547</Words>
  <Application>Microsoft Office PowerPoint</Application>
  <PresentationFormat>On-screen Show (4:3)</PresentationFormat>
  <Paragraphs>84</Paragraphs>
  <Slides>13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PowerPoint B</vt:lpstr>
      <vt:lpstr>Objective 1 Update</vt:lpstr>
      <vt:lpstr>Overview</vt:lpstr>
      <vt:lpstr>2025 Plan and Objective 1 Overview</vt:lpstr>
      <vt:lpstr>2025 Plan and Objective 1 Overview</vt:lpstr>
      <vt:lpstr>Current Reporting Status</vt:lpstr>
      <vt:lpstr>APR Methodology</vt:lpstr>
      <vt:lpstr>APR Methodology</vt:lpstr>
      <vt:lpstr>PowerPoint Presentation</vt:lpstr>
      <vt:lpstr>PowerPoint Presentation</vt:lpstr>
      <vt:lpstr>Considerations for New Goals</vt:lpstr>
      <vt:lpstr>Considerations for New Goals</vt:lpstr>
      <vt:lpstr>Summary</vt:lpstr>
      <vt:lpstr>PowerPoint Presentation</vt:lpstr>
    </vt:vector>
  </TitlesOfParts>
  <Company>State of Tennessee: Finance &amp; Administration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Molly Wehlage</dc:creator>
  <cp:lastModifiedBy>Trey White</cp:lastModifiedBy>
  <cp:revision>118</cp:revision>
  <dcterms:created xsi:type="dcterms:W3CDTF">2015-04-23T14:18:47Z</dcterms:created>
  <dcterms:modified xsi:type="dcterms:W3CDTF">2020-01-22T18:46:54Z</dcterms:modified>
</cp:coreProperties>
</file>