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317" r:id="rId4"/>
    <p:sldId id="318" r:id="rId5"/>
    <p:sldId id="329" r:id="rId6"/>
    <p:sldId id="330" r:id="rId7"/>
    <p:sldId id="331" r:id="rId8"/>
    <p:sldId id="301" r:id="rId9"/>
    <p:sldId id="32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0F00"/>
    <a:srgbClr val="487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05" autoAdjust="0"/>
  </p:normalViewPr>
  <p:slideViewPr>
    <p:cSldViewPr>
      <p:cViewPr>
        <p:scale>
          <a:sx n="75" d="100"/>
          <a:sy n="75" d="100"/>
        </p:scale>
        <p:origin x="-2664" y="-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56" tIns="46577" rIns="93156" bIns="465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2" y="0"/>
            <a:ext cx="3037840" cy="464820"/>
          </a:xfrm>
          <a:prstGeom prst="rect">
            <a:avLst/>
          </a:prstGeom>
        </p:spPr>
        <p:txBody>
          <a:bodyPr vert="horz" lIns="93156" tIns="46577" rIns="93156" bIns="46577" rtlCol="0"/>
          <a:lstStyle>
            <a:lvl1pPr algn="r">
              <a:defRPr sz="1200"/>
            </a:lvl1pPr>
          </a:lstStyle>
          <a:p>
            <a:fld id="{ABB1EECA-5D90-4544-ABAD-5AB6B03D57FA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6" tIns="46577" rIns="93156" bIns="465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3156" tIns="46577" rIns="93156" bIns="4657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56" tIns="46577" rIns="93156" bIns="465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2" y="8829967"/>
            <a:ext cx="3037840" cy="464820"/>
          </a:xfrm>
          <a:prstGeom prst="rect">
            <a:avLst/>
          </a:prstGeom>
        </p:spPr>
        <p:txBody>
          <a:bodyPr vert="horz" lIns="93156" tIns="46577" rIns="93156" bIns="46577" rtlCol="0" anchor="b"/>
          <a:lstStyle>
            <a:lvl1pPr algn="r">
              <a:defRPr sz="1200"/>
            </a:lvl1pPr>
          </a:lstStyle>
          <a:p>
            <a:fld id="{CAEC01B2-F94E-4202-AB5E-74F2C51CE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849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3886200"/>
            <a:ext cx="9144000" cy="2514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038603"/>
            <a:ext cx="8839200" cy="1422399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" y="5461001"/>
            <a:ext cx="8839200" cy="812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pPr lvl="0"/>
            <a:r>
              <a:rPr lang="en-US" dirty="0" smtClean="0"/>
              <a:t>Sub-Title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400800"/>
            <a:ext cx="9144000" cy="45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100" baseline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Name, Position | Date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143000"/>
            <a:ext cx="59436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42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6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6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6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8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8763000" cy="4958462"/>
          </a:xfrm>
        </p:spPr>
        <p:txBody>
          <a:bodyPr>
            <a:normAutofit/>
          </a:bodyPr>
          <a:lstStyle>
            <a:lvl1pPr>
              <a:buClr>
                <a:schemeClr val="accent5">
                  <a:lumMod val="60000"/>
                  <a:lumOff val="40000"/>
                </a:schemeClr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5">
                  <a:lumMod val="60000"/>
                  <a:lumOff val="40000"/>
                </a:schemeClr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5">
                  <a:lumMod val="60000"/>
                  <a:lumOff val="40000"/>
                </a:schemeClr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603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-Column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4191000" cy="4958462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724400" y="1193804"/>
            <a:ext cx="4191000" cy="4958462"/>
          </a:xfrm>
        </p:spPr>
        <p:txBody>
          <a:bodyPr>
            <a:normAutofit/>
          </a:bodyPr>
          <a:lstStyle>
            <a:lvl1pPr>
              <a:buClr>
                <a:srgbClr val="FF00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0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0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569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455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Oran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Yellow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78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Gray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81000" y="2209801"/>
            <a:ext cx="3962400" cy="2235200"/>
          </a:xfrm>
        </p:spPr>
        <p:txBody>
          <a:bodyPr>
            <a:noAutofit/>
          </a:bodyPr>
          <a:lstStyle>
            <a:lvl1pPr marL="0" indent="0" algn="l">
              <a:defRPr sz="3600">
                <a:effectLst/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5562600"/>
            <a:ext cx="4038600" cy="1117600"/>
          </a:xfrm>
        </p:spPr>
        <p:txBody>
          <a:bodyPr anchor="b">
            <a:normAutofit/>
          </a:bodyPr>
          <a:lstStyle>
            <a:lvl1pPr marL="0" indent="0">
              <a:buNone/>
              <a:defRPr sz="11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Name, Position</a:t>
            </a:r>
          </a:p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81000" y="4445001"/>
            <a:ext cx="3962400" cy="8128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5"/>
                </a:solidFill>
                <a:latin typeface="PermianSlabSerifTypeface" pitchFamily="50" charset="0"/>
              </a:defRPr>
            </a:lvl1pPr>
          </a:lstStyle>
          <a:p>
            <a:pPr lvl="0"/>
            <a:r>
              <a:rPr lang="en-US" dirty="0" smtClean="0"/>
              <a:t>Sub-Title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" y="304800"/>
            <a:ext cx="277368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7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590800" y="3874770"/>
            <a:ext cx="6553200" cy="22402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3962400"/>
            <a:ext cx="6324600" cy="2057400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9" t="13397" r="9549" b="13397"/>
          <a:stretch/>
        </p:blipFill>
        <p:spPr>
          <a:xfrm>
            <a:off x="152400" y="3766736"/>
            <a:ext cx="2514600" cy="24563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89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N 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6019800"/>
            <a:ext cx="866774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7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8763000" cy="4958462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8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rgbClr val="FF0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5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3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3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9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1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1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0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Yellow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6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10326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00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0" r:id="rId2"/>
    <p:sldLayoutId id="2147483649" r:id="rId3"/>
    <p:sldLayoutId id="2147483680" r:id="rId4"/>
    <p:sldLayoutId id="2147483671" r:id="rId5"/>
    <p:sldLayoutId id="2147483668" r:id="rId6"/>
    <p:sldLayoutId id="2147483665" r:id="rId7"/>
    <p:sldLayoutId id="2147483672" r:id="rId8"/>
    <p:sldLayoutId id="2147483673" r:id="rId9"/>
    <p:sldLayoutId id="2147483674" r:id="rId10"/>
    <p:sldLayoutId id="2147483679" r:id="rId11"/>
    <p:sldLayoutId id="2147483662" r:id="rId12"/>
    <p:sldLayoutId id="2147483663" r:id="rId13"/>
    <p:sldLayoutId id="2147483676" r:id="rId14"/>
    <p:sldLayoutId id="2147483677" r:id="rId15"/>
    <p:sldLayoutId id="2147483675" r:id="rId16"/>
    <p:sldLayoutId id="2147483678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Solid Waste </a:t>
            </a:r>
            <a:r>
              <a:rPr lang="en-US" sz="3200" dirty="0" smtClean="0"/>
              <a:t>Permitting/Program Update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en-US" altLang="en-US" sz="1200" b="1" dirty="0">
                <a:ea typeface="+mj-ea"/>
                <a:cs typeface="+mj-cs"/>
              </a:rPr>
              <a:t>TENNESSEE UNDERGROUND STORAGE TANKS and SOLID WASTE DISPOSAL CONTROL</a:t>
            </a:r>
          </a:p>
          <a:p>
            <a:pPr>
              <a:spcBef>
                <a:spcPct val="0"/>
              </a:spcBef>
            </a:pPr>
            <a:r>
              <a:rPr lang="en-US" altLang="en-US" sz="1200" b="1" dirty="0">
                <a:ea typeface="+mj-ea"/>
                <a:cs typeface="+mj-cs"/>
              </a:rPr>
              <a:t>BOARD MEETING</a:t>
            </a:r>
            <a:endParaRPr lang="en-US" sz="1200" b="1" dirty="0"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Nick Lytle, Solid Waste Permits Manager| </a:t>
            </a:r>
            <a:r>
              <a:rPr lang="en-US" dirty="0" smtClean="0"/>
              <a:t>August</a:t>
            </a:r>
            <a:r>
              <a:rPr lang="en-US" dirty="0" smtClean="0"/>
              <a:t> 5 </a:t>
            </a:r>
            <a:r>
              <a:rPr lang="en-US" dirty="0" smtClean="0"/>
              <a:t>,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26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New Rule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altLang="en-US" sz="3500" dirty="0" smtClean="0"/>
              <a:t>Annual and Triennial Engineering Reports</a:t>
            </a:r>
            <a:endParaRPr lang="en-US" altLang="en-US" sz="3500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en-US" alt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New rules established Dec 30, 2019 requires Class 1 landfills to submit an annual engineering report each year and Class II landfills to submit similar reports every 3 years.  Each is due on May 1</a:t>
            </a:r>
            <a:r>
              <a:rPr lang="en-US" baseline="30000" dirty="0" smtClean="0"/>
              <a:t>st</a:t>
            </a:r>
            <a:r>
              <a:rPr lang="en-US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In March, DSWM sent out correspondence stating that extensions would be granted until August 1.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Every affect facility successfully submitted the report or asked for an extension.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In process  of reviewing received report and working with facilities who have not submitted reports yet.</a:t>
            </a:r>
            <a:endParaRPr lang="en-US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4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New Rule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sz="3200" dirty="0"/>
              <a:t>Closure/Post Closure Plan </a:t>
            </a:r>
            <a:r>
              <a:rPr lang="en-US" sz="3200" dirty="0" smtClean="0"/>
              <a:t>Resubmittal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New rules established Dec 30, 2019 requires </a:t>
            </a:r>
            <a:r>
              <a:rPr lang="en-US" sz="2000" dirty="0" smtClean="0"/>
              <a:t>active Class I and II </a:t>
            </a:r>
            <a:r>
              <a:rPr lang="en-US" sz="2000" dirty="0"/>
              <a:t>landfills </a:t>
            </a:r>
            <a:r>
              <a:rPr lang="en-US" sz="2000" dirty="0" smtClean="0"/>
              <a:t>to resubmit closure/post-closure plans every 10 years including the development of a “long term custodial care plan”.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No action has been taken to date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Initial correspondence</a:t>
            </a:r>
            <a:r>
              <a:rPr lang="en-US" sz="2000" dirty="0" smtClean="0"/>
              <a:t> will be sent to Class I facilities this fall, with Class II facilities in Spring 2021.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Correspondence will be limited to requesting a timetable for development and submittal.</a:t>
            </a:r>
            <a:endParaRPr lang="en-US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51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Permitting Update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altLang="en-US" sz="3600" dirty="0" smtClean="0"/>
              <a:t>Current</a:t>
            </a:r>
            <a:r>
              <a:rPr lang="en-US" altLang="en-US" sz="3600" dirty="0" smtClean="0"/>
              <a:t> </a:t>
            </a:r>
            <a:r>
              <a:rPr lang="en-US" altLang="en-US" sz="3600" dirty="0" smtClean="0"/>
              <a:t>Permits Under </a:t>
            </a:r>
            <a:r>
              <a:rPr lang="en-US" altLang="en-US" sz="3600" dirty="0" smtClean="0"/>
              <a:t>Review: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dirty="0" smtClean="0"/>
              <a:t>Carter Valley Class I Vertical Expansion (Hawkins County)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dirty="0" smtClean="0"/>
              <a:t>Engineering Received in 2019, Applicant has not responded officially to initial Notice of Deficiency sent that year, future movement on permit expected.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dirty="0" smtClean="0"/>
              <a:t>White County Class </a:t>
            </a:r>
            <a:r>
              <a:rPr lang="en-US" dirty="0"/>
              <a:t>I </a:t>
            </a:r>
            <a:r>
              <a:rPr lang="en-US" dirty="0" smtClean="0"/>
              <a:t>Lateral Expansion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dirty="0" smtClean="0"/>
              <a:t>Hydrogeological Report </a:t>
            </a:r>
            <a:r>
              <a:rPr lang="en-US" dirty="0"/>
              <a:t>Received in 2019, Applicant has not responded officially to initial Notice of Deficiency </a:t>
            </a:r>
            <a:r>
              <a:rPr lang="en-US" dirty="0" smtClean="0"/>
              <a:t>related to hydrogeological report.</a:t>
            </a:r>
            <a:endParaRPr lang="en-US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</a:pP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</a:pP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71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Permitting Update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altLang="en-US" sz="3600" dirty="0" smtClean="0"/>
              <a:t>Current</a:t>
            </a:r>
            <a:r>
              <a:rPr lang="en-US" altLang="en-US" sz="3600" dirty="0" smtClean="0"/>
              <a:t> </a:t>
            </a:r>
            <a:r>
              <a:rPr lang="en-US" altLang="en-US" sz="3600" dirty="0" smtClean="0"/>
              <a:t>Permits Under </a:t>
            </a:r>
            <a:r>
              <a:rPr lang="en-US" altLang="en-US" sz="3600" dirty="0" smtClean="0"/>
              <a:t>Review</a:t>
            </a:r>
            <a:r>
              <a:rPr lang="en-US" altLang="en-US" sz="3600" dirty="0" smtClean="0"/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dirty="0" smtClean="0"/>
              <a:t>Decatur County Class I Revised Closure Plan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dirty="0" smtClean="0"/>
              <a:t>Out for public comment.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dirty="0" smtClean="0"/>
              <a:t>Olin Class II Industrial Landfill Lateral Expansion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dirty="0" smtClean="0"/>
              <a:t>Hydrogeological Report </a:t>
            </a:r>
            <a:r>
              <a:rPr lang="en-US" dirty="0"/>
              <a:t>Received in </a:t>
            </a:r>
            <a:r>
              <a:rPr lang="en-US" dirty="0" smtClean="0"/>
              <a:t>2017, Engineering Received in 2019.  Awaiting response to 2nd </a:t>
            </a:r>
            <a:r>
              <a:rPr lang="en-US" dirty="0"/>
              <a:t>Notice of </a:t>
            </a:r>
            <a:r>
              <a:rPr lang="en-US" dirty="0" smtClean="0"/>
              <a:t>Deficiency.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dirty="0" smtClean="0"/>
              <a:t>New TVA </a:t>
            </a:r>
            <a:r>
              <a:rPr lang="en-US" dirty="0" err="1" smtClean="0"/>
              <a:t>monofill</a:t>
            </a:r>
            <a:r>
              <a:rPr lang="en-US" dirty="0" smtClean="0"/>
              <a:t> at Cumberland facility and Lateral Expansion of Gallatin facility.</a:t>
            </a: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</a:pP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02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Permitting Update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altLang="en-US" sz="3600" dirty="0" smtClean="0"/>
              <a:t>Current</a:t>
            </a:r>
            <a:r>
              <a:rPr lang="en-US" altLang="en-US" sz="3600" dirty="0" smtClean="0"/>
              <a:t> </a:t>
            </a:r>
            <a:r>
              <a:rPr lang="en-US" altLang="en-US" sz="3600" dirty="0" smtClean="0"/>
              <a:t>Permits Under </a:t>
            </a:r>
            <a:r>
              <a:rPr lang="en-US" altLang="en-US" sz="3600" dirty="0" smtClean="0"/>
              <a:t>Review</a:t>
            </a:r>
            <a:r>
              <a:rPr lang="en-US" altLang="en-US" sz="3600" dirty="0" smtClean="0"/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dirty="0" smtClean="0"/>
              <a:t>Holston Army  County Class II Lateral Expansion (Hawkins County/Kingsport)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dirty="0" smtClean="0"/>
              <a:t>Notice of Deficiency being drafted.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dirty="0" smtClean="0"/>
              <a:t>TAP-SSC Class II Landfill Lateral Expansion (Maury County)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dirty="0" smtClean="0"/>
              <a:t>Hydrogeological Report under review.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dirty="0" err="1" smtClean="0"/>
              <a:t>Cocke</a:t>
            </a:r>
            <a:r>
              <a:rPr lang="en-US" dirty="0" smtClean="0"/>
              <a:t> County Class III landfill Lateral Expansion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dirty="0" smtClean="0"/>
              <a:t>Notice of Deficiency comments recently received, under review.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</a:pP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05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Permitting Update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altLang="en-US" sz="3600" dirty="0" smtClean="0"/>
              <a:t>Current</a:t>
            </a:r>
            <a:r>
              <a:rPr lang="en-US" altLang="en-US" sz="3600" dirty="0" smtClean="0"/>
              <a:t> </a:t>
            </a:r>
            <a:r>
              <a:rPr lang="en-US" altLang="en-US" sz="3600" dirty="0" smtClean="0"/>
              <a:t>Permits Under </a:t>
            </a:r>
            <a:r>
              <a:rPr lang="en-US" altLang="en-US" sz="3600" dirty="0" smtClean="0"/>
              <a:t>Review</a:t>
            </a:r>
            <a:r>
              <a:rPr lang="en-US" altLang="en-US" sz="3600" dirty="0" smtClean="0"/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dirty="0" smtClean="0"/>
              <a:t>New Shelby Oaks Class III landfill – Site suitability still under DWR review.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en-US" dirty="0" smtClean="0"/>
              <a:t>Sevier County Class III Lateral Expansion- Part I preliminary notice issued in March.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</a:pP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8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Special Waste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085465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/>
              <a:t>Currently coming out of our recertification season</a:t>
            </a:r>
          </a:p>
          <a:p>
            <a:pPr lvl="2"/>
            <a:r>
              <a:rPr lang="en-US" sz="3000" dirty="0" smtClean="0"/>
              <a:t>Application Received January 1</a:t>
            </a:r>
            <a:r>
              <a:rPr lang="en-US" sz="3000" baseline="30000" dirty="0" smtClean="0"/>
              <a:t>st</a:t>
            </a:r>
            <a:r>
              <a:rPr lang="en-US" sz="3000" dirty="0" smtClean="0"/>
              <a:t> through July 15</a:t>
            </a:r>
            <a:r>
              <a:rPr lang="en-US" sz="3000" baseline="30000" dirty="0" smtClean="0"/>
              <a:t>th</a:t>
            </a:r>
            <a:r>
              <a:rPr lang="en-US" sz="3000" dirty="0" smtClean="0"/>
              <a:t> up more than 15% from same time period last year.</a:t>
            </a:r>
          </a:p>
          <a:p>
            <a:pPr lvl="2"/>
            <a:r>
              <a:rPr lang="en-US" sz="3000" dirty="0" smtClean="0"/>
              <a:t>No significant delays in approval or routing due to COVID that DSWM has identified although a few small mail room issues have been noted.</a:t>
            </a:r>
            <a:endParaRPr lang="en-US" sz="3000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26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200" dirty="0"/>
          </a:p>
          <a:p>
            <a:pPr marL="0" indent="0">
              <a:buNone/>
            </a:pPr>
            <a:r>
              <a:rPr lang="en-US" b="1" dirty="0"/>
              <a:t>Email:	</a:t>
            </a:r>
            <a:r>
              <a:rPr lang="en-US" b="1" dirty="0" smtClean="0"/>
              <a:t>Nickolaus.Lytle@tn.gov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Phone:	</a:t>
            </a:r>
            <a:r>
              <a:rPr lang="en-US" b="1" dirty="0" smtClean="0"/>
              <a:t>615-532-8004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Fax:		615-532-0938</a:t>
            </a:r>
          </a:p>
          <a:p>
            <a:pPr marL="0" indent="0">
              <a:buNone/>
            </a:pPr>
            <a:r>
              <a:rPr lang="en-US" b="1" dirty="0"/>
              <a:t>Mail:</a:t>
            </a:r>
            <a:r>
              <a:rPr lang="en-US" dirty="0"/>
              <a:t>		</a:t>
            </a:r>
            <a:r>
              <a:rPr lang="en-US" b="1" dirty="0"/>
              <a:t>Division of Solid Waste Management</a:t>
            </a:r>
            <a:br>
              <a:rPr lang="en-US" b="1" dirty="0"/>
            </a:br>
            <a:r>
              <a:rPr lang="en-US" b="1" dirty="0"/>
              <a:t>		William R. Snodgrass Tennessee Tower</a:t>
            </a:r>
            <a:br>
              <a:rPr lang="en-US" b="1" dirty="0"/>
            </a:br>
            <a:r>
              <a:rPr lang="en-US" b="1" dirty="0"/>
              <a:t>		312 Rosa L. Parks Avenue, 14</a:t>
            </a:r>
            <a:r>
              <a:rPr lang="en-US" b="1" baseline="30000" dirty="0"/>
              <a:t>th</a:t>
            </a:r>
            <a:r>
              <a:rPr lang="en-US" b="1" dirty="0"/>
              <a:t> Floor</a:t>
            </a:r>
            <a:br>
              <a:rPr lang="en-US" b="1" dirty="0"/>
            </a:br>
            <a:r>
              <a:rPr lang="en-US" b="1" dirty="0"/>
              <a:t>		Nashville, TN 37243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48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B">
  <a:themeElements>
    <a:clrScheme name="Brand Colors">
      <a:dk1>
        <a:sysClr val="windowText" lastClr="000000"/>
      </a:dk1>
      <a:lt1>
        <a:sysClr val="window" lastClr="FFFFFF"/>
      </a:lt1>
      <a:dk2>
        <a:srgbClr val="1B365D"/>
      </a:dk2>
      <a:lt2>
        <a:srgbClr val="FF0F00"/>
      </a:lt2>
      <a:accent1>
        <a:srgbClr val="2DCCD3"/>
      </a:accent1>
      <a:accent2>
        <a:srgbClr val="D2D755"/>
      </a:accent2>
      <a:accent3>
        <a:srgbClr val="E87722"/>
      </a:accent3>
      <a:accent4>
        <a:srgbClr val="7C2529"/>
      </a:accent4>
      <a:accent5>
        <a:srgbClr val="666666"/>
      </a:accent5>
      <a:accent6>
        <a:srgbClr val="E6D395"/>
      </a:accent6>
      <a:hlink>
        <a:srgbClr val="131E29"/>
      </a:hlink>
      <a:folHlink>
        <a:srgbClr val="CBC4B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13906</TotalTime>
  <Words>475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PowerPoint B</vt:lpstr>
      <vt:lpstr>Solid Waste Permitting/Program Update</vt:lpstr>
      <vt:lpstr>New Rule Implementation</vt:lpstr>
      <vt:lpstr>New Rule Implementation</vt:lpstr>
      <vt:lpstr>Permitting Update</vt:lpstr>
      <vt:lpstr>Permitting Update</vt:lpstr>
      <vt:lpstr>Permitting Update</vt:lpstr>
      <vt:lpstr>Permitting Update</vt:lpstr>
      <vt:lpstr>Special Waste Update</vt:lpstr>
      <vt:lpstr>Contact</vt:lpstr>
    </vt:vector>
  </TitlesOfParts>
  <Company>State of Tennessee: Finance &amp;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Molly Wehlage</dc:creator>
  <cp:lastModifiedBy>Nickolaus Lytle</cp:lastModifiedBy>
  <cp:revision>183</cp:revision>
  <cp:lastPrinted>2018-10-10T17:41:05Z</cp:lastPrinted>
  <dcterms:created xsi:type="dcterms:W3CDTF">2015-04-23T14:18:47Z</dcterms:created>
  <dcterms:modified xsi:type="dcterms:W3CDTF">2020-07-24T17:22:55Z</dcterms:modified>
</cp:coreProperties>
</file>