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5" r:id="rId2"/>
    <p:sldId id="283" r:id="rId3"/>
    <p:sldId id="286" r:id="rId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37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3"/>
    <a:srgbClr val="E8ECF2"/>
    <a:srgbClr val="E2EDF4"/>
    <a:srgbClr val="E9EDF4"/>
    <a:srgbClr val="EAEAEA"/>
    <a:srgbClr val="F8F8F8"/>
    <a:srgbClr val="EEECDE"/>
    <a:srgbClr val="E5EDF1"/>
    <a:srgbClr val="E5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4C1626-8A42-48CB-8642-11D0A0C9F816}" v="33" dt="2020-07-27T12:52:05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8043" autoAdjust="0"/>
  </p:normalViewPr>
  <p:slideViewPr>
    <p:cSldViewPr>
      <p:cViewPr varScale="1">
        <p:scale>
          <a:sx n="59" d="100"/>
          <a:sy n="59" d="100"/>
        </p:scale>
        <p:origin x="1317" y="55"/>
      </p:cViewPr>
      <p:guideLst>
        <p:guide orient="horz" pos="2160"/>
        <p:guide pos="288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10"/>
        <p:guide pos="2137"/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329" cy="462119"/>
          </a:xfrm>
          <a:prstGeom prst="rect">
            <a:avLst/>
          </a:prstGeom>
        </p:spPr>
        <p:txBody>
          <a:bodyPr vert="horz" lIns="90708" tIns="45352" rIns="90708" bIns="45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9"/>
            <a:ext cx="3012329" cy="462119"/>
          </a:xfrm>
          <a:prstGeom prst="rect">
            <a:avLst/>
          </a:prstGeom>
        </p:spPr>
        <p:txBody>
          <a:bodyPr vert="horz" lIns="90708" tIns="45352" rIns="90708" bIns="45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25330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11699" cy="463408"/>
          </a:xfrm>
          <a:prstGeom prst="rect">
            <a:avLst/>
          </a:prstGeom>
        </p:spPr>
        <p:txBody>
          <a:bodyPr vert="horz" lIns="92427" tIns="46216" rIns="92427" bIns="462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6"/>
            <a:ext cx="3011699" cy="463408"/>
          </a:xfrm>
          <a:prstGeom prst="rect">
            <a:avLst/>
          </a:prstGeom>
        </p:spPr>
        <p:txBody>
          <a:bodyPr vert="horz" lIns="92427" tIns="46216" rIns="92427" bIns="4621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6" rIns="92427" bIns="462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7"/>
            <a:ext cx="5560060" cy="3636705"/>
          </a:xfrm>
          <a:prstGeom prst="rect">
            <a:avLst/>
          </a:prstGeom>
        </p:spPr>
        <p:txBody>
          <a:bodyPr vert="horz" lIns="92427" tIns="46216" rIns="92427" bIns="462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6"/>
            <a:ext cx="3011699" cy="463407"/>
          </a:xfrm>
          <a:prstGeom prst="rect">
            <a:avLst/>
          </a:prstGeom>
        </p:spPr>
        <p:txBody>
          <a:bodyPr vert="horz" lIns="92427" tIns="46216" rIns="92427" bIns="462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76"/>
            <a:ext cx="3011699" cy="463407"/>
          </a:xfrm>
          <a:prstGeom prst="rect">
            <a:avLst/>
          </a:prstGeom>
        </p:spPr>
        <p:txBody>
          <a:bodyPr vert="horz" lIns="92427" tIns="46216" rIns="92427" bIns="46216" rtlCol="0" anchor="b"/>
          <a:lstStyle>
            <a:lvl1pPr algn="r">
              <a:defRPr sz="1200"/>
            </a:lvl1pPr>
          </a:lstStyle>
          <a:p>
            <a:fld id="{F88FB49B-9B75-4B6E-BC47-0698B950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0540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4038605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1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5" y="1524002"/>
            <a:ext cx="5385685" cy="18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1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1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1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1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1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6320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3802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8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75402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33425"/>
            <a:ext cx="1584960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41667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8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2D5112-F86E-4EBB-8BF4-97D312CC7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Division of Remediation</a:t>
            </a:r>
            <a:br>
              <a:rPr lang="en-US" sz="2800" dirty="0"/>
            </a:br>
            <a:r>
              <a:rPr lang="en-US" sz="2800" dirty="0"/>
              <a:t>Enforcement Update</a:t>
            </a:r>
            <a:br>
              <a:rPr lang="en-US" sz="2800" dirty="0"/>
            </a:br>
            <a:r>
              <a:rPr lang="en-US" sz="2800" dirty="0"/>
              <a:t>August 2020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D95A56-0DD3-4366-AECC-E0C165486E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/>
              <a:t>Ashley Pulley</a:t>
            </a:r>
          </a:p>
          <a:p>
            <a:r>
              <a:rPr lang="en-US" sz="1400" dirty="0"/>
              <a:t>615-532-0923</a:t>
            </a:r>
          </a:p>
          <a:p>
            <a:r>
              <a:rPr lang="en-US" sz="1400" dirty="0"/>
              <a:t>ashley.pulley@tn.gov</a:t>
            </a:r>
          </a:p>
        </p:txBody>
      </p:sp>
    </p:spTree>
    <p:extLst>
      <p:ext uri="{BB962C8B-B14F-4D97-AF65-F5344CB8AC3E}">
        <p14:creationId xmlns:p14="http://schemas.microsoft.com/office/powerpoint/2010/main" val="239853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DOR Update for Nov. 1, 2019 – July 1,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Enforcement &amp; Cost Recovery</a:t>
            </a:r>
          </a:p>
          <a:p>
            <a:pPr lvl="1"/>
            <a:r>
              <a:rPr lang="en-US" dirty="0"/>
              <a:t>EFO case prioritization completed June 30, 2020</a:t>
            </a:r>
          </a:p>
          <a:p>
            <a:pPr lvl="2"/>
            <a:r>
              <a:rPr lang="en-US" dirty="0"/>
              <a:t>Enforcement section focusing on top EFO </a:t>
            </a:r>
            <a:r>
              <a:rPr lang="en-US"/>
              <a:t>priorities including </a:t>
            </a:r>
            <a:r>
              <a:rPr lang="en-US" dirty="0"/>
              <a:t>cost recovery and remedial work</a:t>
            </a:r>
          </a:p>
          <a:p>
            <a:pPr lvl="1"/>
            <a:r>
              <a:rPr lang="en-US" dirty="0"/>
              <a:t>DOR18-0017 Screen Art Inc</a:t>
            </a:r>
          </a:p>
          <a:p>
            <a:pPr lvl="2"/>
            <a:r>
              <a:rPr lang="en-US" dirty="0"/>
              <a:t>OGC and liable party discussing completion of existing order</a:t>
            </a:r>
          </a:p>
          <a:p>
            <a:pPr lvl="1"/>
            <a:r>
              <a:rPr lang="en-US" dirty="0"/>
              <a:t>Ongoing negotiations with liable parties on several sites regarding historic balances</a:t>
            </a:r>
          </a:p>
          <a:p>
            <a:pPr lvl="1"/>
            <a:r>
              <a:rPr lang="en-US" dirty="0"/>
              <a:t>Several orders in draft stage or in OGC review</a:t>
            </a:r>
          </a:p>
          <a:p>
            <a:pPr lvl="1"/>
            <a:r>
              <a:rPr lang="en-US" dirty="0"/>
              <a:t>DOR20-0003 Mt Moriah Cleaners Director’s Order signed February 6, 2020</a:t>
            </a:r>
          </a:p>
          <a:p>
            <a:pPr lvl="2"/>
            <a:r>
              <a:rPr lang="en-US" dirty="0"/>
              <a:t>Referred to AG’s office for enforcement </a:t>
            </a:r>
          </a:p>
          <a:p>
            <a:pPr lvl="1"/>
            <a:r>
              <a:rPr lang="en-US" dirty="0"/>
              <a:t>Revised order templates</a:t>
            </a:r>
          </a:p>
          <a:p>
            <a:pPr lvl="1"/>
            <a:endParaRPr lang="en-US" dirty="0"/>
          </a:p>
          <a:p>
            <a:r>
              <a:rPr lang="en-US" dirty="0"/>
              <a:t>Voluntary Program </a:t>
            </a:r>
          </a:p>
          <a:p>
            <a:pPr lvl="1"/>
            <a:r>
              <a:rPr lang="en-US" dirty="0"/>
              <a:t>16 Brownfield Voluntary Agreements (BVAs)</a:t>
            </a:r>
          </a:p>
          <a:p>
            <a:pPr lvl="1"/>
            <a:r>
              <a:rPr lang="en-US" dirty="0"/>
              <a:t>49 Brownfield Voluntary Applications</a:t>
            </a:r>
          </a:p>
          <a:p>
            <a:pPr lvl="1"/>
            <a:r>
              <a:rPr lang="en-US" dirty="0"/>
              <a:t>3 removed for lack of participation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5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88B1-DEF4-4A92-B138-0A96F07A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C6C80-4DB9-40DD-BCA6-3EE08711D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Division of Remediation</a:t>
            </a:r>
          </a:p>
          <a:p>
            <a:pPr marL="0" indent="0" algn="ctr">
              <a:buNone/>
            </a:pPr>
            <a:r>
              <a:rPr lang="en-US" dirty="0"/>
              <a:t>Ashley Pulley</a:t>
            </a:r>
          </a:p>
          <a:p>
            <a:pPr marL="0" indent="0" algn="ctr">
              <a:buNone/>
            </a:pPr>
            <a:r>
              <a:rPr lang="en-US" dirty="0"/>
              <a:t>615-532-0923</a:t>
            </a:r>
          </a:p>
          <a:p>
            <a:pPr marL="0" indent="0" algn="ctr">
              <a:buNone/>
            </a:pPr>
            <a:r>
              <a:rPr lang="en-US" dirty="0"/>
              <a:t>ashley.pulley@tn.gov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6661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7871</TotalTime>
  <Words>138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PermianSlabSerifTypeface</vt:lpstr>
      <vt:lpstr>PowerPoint B</vt:lpstr>
      <vt:lpstr>Division of Remediation Enforcement Update August 2020</vt:lpstr>
      <vt:lpstr>DOR Update for Nov. 1, 2019 – July 1, 2020</vt:lpstr>
      <vt:lpstr>Questions?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Loretta J. Buchanan</cp:lastModifiedBy>
  <cp:revision>531</cp:revision>
  <cp:lastPrinted>2020-07-28T12:23:49Z</cp:lastPrinted>
  <dcterms:created xsi:type="dcterms:W3CDTF">2015-04-23T14:18:47Z</dcterms:created>
  <dcterms:modified xsi:type="dcterms:W3CDTF">2020-07-28T12:24:27Z</dcterms:modified>
</cp:coreProperties>
</file>