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0" r:id="rId3"/>
    <p:sldId id="295" r:id="rId4"/>
    <p:sldId id="287" r:id="rId5"/>
    <p:sldId id="293" r:id="rId6"/>
    <p:sldId id="278" r:id="rId7"/>
    <p:sldId id="284" r:id="rId8"/>
    <p:sldId id="281" r:id="rId9"/>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4"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DCEAF0"/>
    <a:srgbClr val="FFCCCC"/>
    <a:srgbClr val="E2EDF4"/>
    <a:srgbClr val="E9EDF4"/>
    <a:srgbClr val="EAEAEA"/>
    <a:srgbClr val="F8F8F8"/>
    <a:srgbClr val="EEECDE"/>
    <a:srgbClr val="E5EDF1"/>
    <a:srgbClr val="E9E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81013" autoAdjust="0"/>
  </p:normalViewPr>
  <p:slideViewPr>
    <p:cSldViewPr>
      <p:cViewPr>
        <p:scale>
          <a:sx n="90" d="100"/>
          <a:sy n="90" d="100"/>
        </p:scale>
        <p:origin x="-1258" y="7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80" y="-7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manualLayout>
          <c:layoutTarget val="inner"/>
          <c:xMode val="edge"/>
          <c:yMode val="edge"/>
          <c:x val="0.2684216592491156"/>
          <c:y val="9.0677993280437172E-2"/>
          <c:w val="0.46315679561793904"/>
          <c:h val="0.81864401343912563"/>
        </c:manualLayout>
      </c:layout>
      <c:pieChart>
        <c:varyColors val="1"/>
        <c:ser>
          <c:idx val="0"/>
          <c:order val="0"/>
          <c:tx>
            <c:strRef>
              <c:f>Sheet1!$B$1</c:f>
              <c:strCache>
                <c:ptCount val="1"/>
                <c:pt idx="0">
                  <c:v>Class 1 and 11 Modification Types</c:v>
                </c:pt>
              </c:strCache>
            </c:strRef>
          </c:tx>
          <c:dPt>
            <c:idx val="0"/>
            <c:bubble3D val="0"/>
          </c:dPt>
          <c:dPt>
            <c:idx val="1"/>
            <c:bubble3D val="0"/>
          </c:dPt>
          <c:dPt>
            <c:idx val="2"/>
            <c:bubble3D val="0"/>
          </c:dPt>
          <c:dPt>
            <c:idx val="4"/>
            <c:bubble3D val="0"/>
            <c:spPr>
              <a:solidFill>
                <a:schemeClr val="accent1">
                  <a:lumMod val="60000"/>
                  <a:lumOff val="40000"/>
                </a:schemeClr>
              </a:solidFill>
            </c:spPr>
          </c:dPt>
          <c:dPt>
            <c:idx val="5"/>
            <c:bubble3D val="0"/>
            <c:spPr>
              <a:solidFill>
                <a:schemeClr val="accent1">
                  <a:lumMod val="20000"/>
                  <a:lumOff val="80000"/>
                </a:schemeClr>
              </a:solidFill>
            </c:spPr>
          </c:dPt>
          <c:dLbls>
            <c:dLbl>
              <c:idx val="2"/>
              <c:layout>
                <c:manualLayout>
                  <c:x val="-0.2317713111947963"/>
                  <c:y val="-6.9805676471424716E-3"/>
                </c:manualLayout>
              </c:layout>
              <c:showLegendKey val="0"/>
              <c:showVal val="0"/>
              <c:showCatName val="1"/>
              <c:showSerName val="0"/>
              <c:showPercent val="0"/>
              <c:showBubbleSize val="0"/>
            </c:dLbl>
            <c:dLbl>
              <c:idx val="3"/>
              <c:delete val="1"/>
            </c:dLbl>
            <c:dLbl>
              <c:idx val="4"/>
              <c:layout>
                <c:manualLayout>
                  <c:x val="-2.0704096770512381E-2"/>
                  <c:y val="-0.23310916637201082"/>
                </c:manualLayout>
              </c:layout>
              <c:showLegendKey val="0"/>
              <c:showVal val="0"/>
              <c:showCatName val="1"/>
              <c:showSerName val="0"/>
              <c:showPercent val="0"/>
              <c:showBubbleSize val="0"/>
            </c:dLbl>
            <c:dLbl>
              <c:idx val="5"/>
              <c:layout>
                <c:manualLayout>
                  <c:x val="0.21069976035604246"/>
                  <c:y val="7.5709548842895474E-3"/>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Sheet1!$A$2:$A$7</c:f>
              <c:strCache>
                <c:ptCount val="6"/>
                <c:pt idx="3">
                  <c:v>Property Transfer (1)</c:v>
                </c:pt>
                <c:pt idx="4">
                  <c:v>Property Parceling (1)</c:v>
                </c:pt>
                <c:pt idx="5">
                  <c:v>Equipment Upgrade (1)</c:v>
                </c:pt>
              </c:strCache>
            </c:strRef>
          </c:cat>
          <c:val>
            <c:numRef>
              <c:f>Sheet1!$B$2:$B$7</c:f>
              <c:numCache>
                <c:formatCode>General</c:formatCode>
                <c:ptCount val="6"/>
                <c:pt idx="3">
                  <c:v>1</c:v>
                </c:pt>
                <c:pt idx="4">
                  <c:v>1</c:v>
                </c:pt>
                <c:pt idx="5">
                  <c:v>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9"/>
    </mc:Choice>
    <mc:Fallback>
      <c:style val="19"/>
    </mc:Fallback>
  </mc:AlternateContent>
  <c:chart>
    <c:autoTitleDeleted val="1"/>
    <c:plotArea>
      <c:layout>
        <c:manualLayout>
          <c:layoutTarget val="inner"/>
          <c:xMode val="edge"/>
          <c:yMode val="edge"/>
          <c:x val="0.2684216592491156"/>
          <c:y val="6.2499962180523755E-2"/>
          <c:w val="0.46315679561793904"/>
          <c:h val="0.81864401343912563"/>
        </c:manualLayout>
      </c:layout>
      <c:pieChart>
        <c:varyColors val="1"/>
        <c:ser>
          <c:idx val="0"/>
          <c:order val="0"/>
          <c:tx>
            <c:strRef>
              <c:f>Sheet1!$B$1</c:f>
              <c:strCache>
                <c:ptCount val="1"/>
                <c:pt idx="0">
                  <c:v>Class 1 and 11 Modification Types</c:v>
                </c:pt>
              </c:strCache>
            </c:strRef>
          </c:tx>
          <c:spPr>
            <a:ln>
              <a:noFill/>
            </a:ln>
          </c:spPr>
          <c:dPt>
            <c:idx val="0"/>
            <c:bubble3D val="0"/>
          </c:dPt>
          <c:dPt>
            <c:idx val="1"/>
            <c:bubble3D val="0"/>
          </c:dPt>
          <c:dPt>
            <c:idx val="2"/>
            <c:bubble3D val="0"/>
          </c:dPt>
          <c:dPt>
            <c:idx val="4"/>
            <c:bubble3D val="0"/>
            <c:spPr>
              <a:solidFill>
                <a:schemeClr val="accent1">
                  <a:lumMod val="60000"/>
                  <a:lumOff val="40000"/>
                </a:schemeClr>
              </a:solidFill>
              <a:ln>
                <a:noFill/>
              </a:ln>
            </c:spPr>
          </c:dPt>
          <c:dPt>
            <c:idx val="5"/>
            <c:bubble3D val="0"/>
            <c:spPr>
              <a:solidFill>
                <a:schemeClr val="accent1">
                  <a:lumMod val="20000"/>
                  <a:lumOff val="80000"/>
                </a:schemeClr>
              </a:solidFill>
              <a:ln>
                <a:noFill/>
              </a:ln>
            </c:spPr>
          </c:dPt>
          <c:dLbls>
            <c:dLbl>
              <c:idx val="2"/>
              <c:layout>
                <c:manualLayout>
                  <c:x val="-0.2332207006732854"/>
                  <c:y val="2.6320338426826777E-2"/>
                </c:manualLayout>
              </c:layout>
              <c:tx>
                <c:rich>
                  <a:bodyPr/>
                  <a:lstStyle/>
                  <a:p>
                    <a:r>
                      <a:rPr lang="en-US" sz="1600" dirty="0" smtClean="0"/>
                      <a:t>Co-operator Change (2) </a:t>
                    </a:r>
                    <a:endParaRPr lang="en-US" sz="1600" dirty="0"/>
                  </a:p>
                </c:rich>
              </c:tx>
              <c:showLegendKey val="0"/>
              <c:showVal val="0"/>
              <c:showCatName val="1"/>
              <c:showSerName val="0"/>
              <c:showPercent val="0"/>
              <c:showBubbleSize val="0"/>
            </c:dLbl>
            <c:dLbl>
              <c:idx val="3"/>
              <c:delete val="1"/>
            </c:dLbl>
            <c:dLbl>
              <c:idx val="4"/>
              <c:layout>
                <c:manualLayout>
                  <c:x val="0.15465787972155653"/>
                  <c:y val="0.23054752718110971"/>
                </c:manualLayout>
              </c:layout>
              <c:tx>
                <c:rich>
                  <a:bodyPr/>
                  <a:lstStyle/>
                  <a:p>
                    <a:pPr>
                      <a:defRPr sz="1600"/>
                    </a:pPr>
                    <a:r>
                      <a:rPr lang="en-US" sz="1600" dirty="0" smtClean="0"/>
                      <a:t>Container and Treatment  Management</a:t>
                    </a:r>
                  </a:p>
                  <a:p>
                    <a:pPr>
                      <a:defRPr sz="1600"/>
                    </a:pPr>
                    <a:r>
                      <a:rPr lang="en-US" sz="1600" dirty="0" smtClean="0"/>
                      <a:t>(</a:t>
                    </a:r>
                    <a:r>
                      <a:rPr lang="en-US" sz="1600" dirty="0"/>
                      <a:t>1)</a:t>
                    </a:r>
                  </a:p>
                </c:rich>
              </c:tx>
              <c:spPr/>
              <c:showLegendKey val="0"/>
              <c:showVal val="0"/>
              <c:showCatName val="1"/>
              <c:showSerName val="0"/>
              <c:showPercent val="0"/>
              <c:showBubbleSize val="0"/>
            </c:dLbl>
            <c:dLbl>
              <c:idx val="5"/>
              <c:layout>
                <c:manualLayout>
                  <c:x val="0.17591703754422003"/>
                  <c:y val="0.14333783200205416"/>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Sheet1!$A$2:$A$7</c:f>
              <c:strCache>
                <c:ptCount val="5"/>
                <c:pt idx="2">
                  <c:v>Co-operator Change</c:v>
                </c:pt>
                <c:pt idx="3">
                  <c:v>Container and Treatment Management</c:v>
                </c:pt>
                <c:pt idx="4">
                  <c:v>Contingency Plan</c:v>
                </c:pt>
              </c:strCache>
            </c:strRef>
          </c:cat>
          <c:val>
            <c:numRef>
              <c:f>Sheet1!$B$2:$B$7</c:f>
              <c:numCache>
                <c:formatCode>General</c:formatCode>
                <c:ptCount val="6"/>
                <c:pt idx="2">
                  <c:v>2</c:v>
                </c:pt>
                <c:pt idx="3">
                  <c:v>1</c:v>
                </c:pt>
                <c:pt idx="4">
                  <c:v>1</c:v>
                </c:pt>
              </c:numCache>
            </c:numRef>
          </c:val>
        </c:ser>
        <c:dLbls>
          <c:showLegendKey val="0"/>
          <c:showVal val="0"/>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0.74783</cdr:x>
      <cdr:y>0.07685</cdr:y>
    </cdr:from>
    <cdr:to>
      <cdr:x>0.94783</cdr:x>
      <cdr:y>0.32276</cdr:y>
    </cdr:to>
    <cdr:sp macro="" textlink="">
      <cdr:nvSpPr>
        <cdr:cNvPr id="2" name="TextBox 1"/>
        <cdr:cNvSpPr txBox="1"/>
      </cdr:nvSpPr>
      <cdr:spPr>
        <a:xfrm xmlns:a="http://schemas.openxmlformats.org/drawingml/2006/main">
          <a:off x="6553200" y="381000"/>
          <a:ext cx="1752600" cy="1219163"/>
        </a:xfrm>
        <a:prstGeom xmlns:a="http://schemas.openxmlformats.org/drawingml/2006/main" prst="rect">
          <a:avLst/>
        </a:prstGeom>
        <a:effectLst xmlns:a="http://schemas.openxmlformats.org/drawingml/2006/main">
          <a:softEdge rad="12700"/>
        </a:effectLst>
      </cdr:spPr>
      <cdr:txBody>
        <a:bodyPr xmlns:a="http://schemas.openxmlformats.org/drawingml/2006/main" vertOverflow="clip" wrap="none" rtlCol="0"/>
        <a:lstStyle xmlns:a="http://schemas.openxmlformats.org/drawingml/2006/main"/>
        <a:p xmlns:a="http://schemas.openxmlformats.org/drawingml/2006/main">
          <a:pPr algn="ctr"/>
          <a:r>
            <a:rPr lang="en-US" sz="2400" dirty="0" smtClean="0">
              <a:solidFill>
                <a:schemeClr val="bg1"/>
              </a:solidFill>
            </a:rPr>
            <a:t>Contingency </a:t>
          </a:r>
          <a:br>
            <a:rPr lang="en-US" sz="2400" dirty="0" smtClean="0">
              <a:solidFill>
                <a:schemeClr val="bg1"/>
              </a:solidFill>
            </a:rPr>
          </a:br>
          <a:r>
            <a:rPr lang="en-US" sz="2400" dirty="0" smtClean="0">
              <a:solidFill>
                <a:schemeClr val="bg1"/>
              </a:solidFill>
            </a:rPr>
            <a:t>Plan, </a:t>
          </a:r>
        </a:p>
        <a:p xmlns:a="http://schemas.openxmlformats.org/drawingml/2006/main">
          <a:pPr algn="ctr"/>
          <a:r>
            <a:rPr lang="en-US" sz="2400" dirty="0">
              <a:solidFill>
                <a:schemeClr val="bg1"/>
              </a:solidFill>
            </a:rPr>
            <a:t>2</a:t>
          </a:r>
        </a:p>
      </cdr:txBody>
    </cdr:sp>
  </cdr:relSizeAnchor>
  <cdr:relSizeAnchor xmlns:cdr="http://schemas.openxmlformats.org/drawingml/2006/chartDrawing">
    <cdr:from>
      <cdr:x>0.52174</cdr:x>
      <cdr:y>0.13833</cdr:y>
    </cdr:from>
    <cdr:to>
      <cdr:x>0.68696</cdr:x>
      <cdr:y>0.38425</cdr:y>
    </cdr:to>
    <cdr:sp macro="" textlink="">
      <cdr:nvSpPr>
        <cdr:cNvPr id="3" name="TextBox 2"/>
        <cdr:cNvSpPr txBox="1"/>
      </cdr:nvSpPr>
      <cdr:spPr>
        <a:xfrm xmlns:a="http://schemas.openxmlformats.org/drawingml/2006/main">
          <a:off x="4572008" y="685807"/>
          <a:ext cx="1447822" cy="1219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0.29565</cdr:x>
      <cdr:y>0.55331</cdr:y>
    </cdr:from>
    <cdr:to>
      <cdr:x>0.50435</cdr:x>
      <cdr:y>0.79922</cdr:y>
    </cdr:to>
    <cdr:sp macro="" textlink="">
      <cdr:nvSpPr>
        <cdr:cNvPr id="4" name="TextBox 3"/>
        <cdr:cNvSpPr txBox="1"/>
      </cdr:nvSpPr>
      <cdr:spPr>
        <a:xfrm xmlns:a="http://schemas.openxmlformats.org/drawingml/2006/main">
          <a:off x="2590800" y="2743200"/>
          <a:ext cx="1828838" cy="121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0.4</cdr:x>
      <cdr:y>0.21518</cdr:y>
    </cdr:from>
    <cdr:to>
      <cdr:x>0.50435</cdr:x>
      <cdr:y>0.39962</cdr:y>
    </cdr:to>
    <cdr:sp macro="" textlink="">
      <cdr:nvSpPr>
        <cdr:cNvPr id="5" name="TextBox 4"/>
        <cdr:cNvSpPr txBox="1"/>
      </cdr:nvSpPr>
      <cdr:spPr>
        <a:xfrm xmlns:a="http://schemas.openxmlformats.org/drawingml/2006/main">
          <a:off x="3505200" y="1066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0.61941</cdr:x>
      <cdr:y>0.38425</cdr:y>
    </cdr:from>
    <cdr:to>
      <cdr:x>0.72376</cdr:x>
      <cdr:y>0.56868</cdr:y>
    </cdr:to>
    <cdr:sp macro="" textlink="">
      <cdr:nvSpPr>
        <cdr:cNvPr id="7" name="TextBox 6"/>
        <cdr:cNvSpPr txBox="1"/>
      </cdr:nvSpPr>
      <cdr:spPr>
        <a:xfrm xmlns:a="http://schemas.openxmlformats.org/drawingml/2006/main">
          <a:off x="5427902"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0.29565</cdr:x>
      <cdr:y>0.55331</cdr:y>
    </cdr:from>
    <cdr:to>
      <cdr:x>0.51304</cdr:x>
      <cdr:y>0.84534</cdr:y>
    </cdr:to>
    <cdr:sp macro="" textlink="">
      <cdr:nvSpPr>
        <cdr:cNvPr id="2" name="TextBox 1"/>
        <cdr:cNvSpPr txBox="1"/>
      </cdr:nvSpPr>
      <cdr:spPr>
        <a:xfrm xmlns:a="http://schemas.openxmlformats.org/drawingml/2006/main">
          <a:off x="2590800" y="2743200"/>
          <a:ext cx="1905000" cy="1447784"/>
        </a:xfrm>
        <a:prstGeom xmlns:a="http://schemas.openxmlformats.org/drawingml/2006/main" prst="rect">
          <a:avLst/>
        </a:prstGeom>
        <a:effectLst xmlns:a="http://schemas.openxmlformats.org/drawingml/2006/main">
          <a:softEdge rad="12700"/>
        </a:effectLst>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solidFill>
                <a:schemeClr val="tx1"/>
              </a:solidFill>
            </a:rPr>
            <a:t>Contingency Plan</a:t>
          </a:r>
        </a:p>
        <a:p xmlns:a="http://schemas.openxmlformats.org/drawingml/2006/main">
          <a:pPr algn="ctr"/>
          <a:r>
            <a:rPr lang="en-US" sz="1600" dirty="0" smtClean="0">
              <a:solidFill>
                <a:schemeClr val="tx1"/>
              </a:solidFill>
            </a:rPr>
            <a:t> (1)</a:t>
          </a:r>
          <a:endParaRPr lang="en-US" sz="1600" dirty="0">
            <a:solidFill>
              <a:schemeClr val="tx1"/>
            </a:solidFill>
          </a:endParaRPr>
        </a:p>
      </cdr:txBody>
    </cdr:sp>
  </cdr:relSizeAnchor>
  <cdr:relSizeAnchor xmlns:cdr="http://schemas.openxmlformats.org/drawingml/2006/chartDrawing">
    <cdr:from>
      <cdr:x>0.52174</cdr:x>
      <cdr:y>0.13833</cdr:y>
    </cdr:from>
    <cdr:to>
      <cdr:x>0.68696</cdr:x>
      <cdr:y>0.38425</cdr:y>
    </cdr:to>
    <cdr:sp macro="" textlink="">
      <cdr:nvSpPr>
        <cdr:cNvPr id="3" name="TextBox 2"/>
        <cdr:cNvSpPr txBox="1"/>
      </cdr:nvSpPr>
      <cdr:spPr>
        <a:xfrm xmlns:a="http://schemas.openxmlformats.org/drawingml/2006/main">
          <a:off x="4572008" y="685807"/>
          <a:ext cx="1447822" cy="1219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0.29565</cdr:x>
      <cdr:y>0.55331</cdr:y>
    </cdr:from>
    <cdr:to>
      <cdr:x>0.50435</cdr:x>
      <cdr:y>0.79922</cdr:y>
    </cdr:to>
    <cdr:sp macro="" textlink="">
      <cdr:nvSpPr>
        <cdr:cNvPr id="4" name="TextBox 3"/>
        <cdr:cNvSpPr txBox="1"/>
      </cdr:nvSpPr>
      <cdr:spPr>
        <a:xfrm xmlns:a="http://schemas.openxmlformats.org/drawingml/2006/main">
          <a:off x="2590800" y="2743200"/>
          <a:ext cx="1828838" cy="121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2400" dirty="0">
            <a:solidFill>
              <a:schemeClr val="bg1"/>
            </a:solidFill>
          </a:endParaRPr>
        </a:p>
      </cdr:txBody>
    </cdr:sp>
  </cdr:relSizeAnchor>
  <cdr:relSizeAnchor xmlns:cdr="http://schemas.openxmlformats.org/drawingml/2006/chartDrawing">
    <cdr:from>
      <cdr:x>0.38261</cdr:x>
      <cdr:y>0.18444</cdr:y>
    </cdr:from>
    <cdr:to>
      <cdr:x>0.48696</cdr:x>
      <cdr:y>0.36888</cdr:y>
    </cdr:to>
    <cdr:sp macro="" textlink="">
      <cdr:nvSpPr>
        <cdr:cNvPr id="5" name="TextBox 4"/>
        <cdr:cNvSpPr txBox="1"/>
      </cdr:nvSpPr>
      <cdr:spPr>
        <a:xfrm xmlns:a="http://schemas.openxmlformats.org/drawingml/2006/main">
          <a:off x="3352800" y="914400"/>
          <a:ext cx="914419" cy="9144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0.61941</cdr:x>
      <cdr:y>0.38425</cdr:y>
    </cdr:from>
    <cdr:to>
      <cdr:x>0.72376</cdr:x>
      <cdr:y>0.56868</cdr:y>
    </cdr:to>
    <cdr:sp macro="" textlink="">
      <cdr:nvSpPr>
        <cdr:cNvPr id="7" name="TextBox 6"/>
        <cdr:cNvSpPr txBox="1"/>
      </cdr:nvSpPr>
      <cdr:spPr>
        <a:xfrm xmlns:a="http://schemas.openxmlformats.org/drawingml/2006/main">
          <a:off x="5427902" y="1905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5356" cy="465932"/>
          </a:xfrm>
          <a:prstGeom prst="rect">
            <a:avLst/>
          </a:prstGeom>
        </p:spPr>
        <p:txBody>
          <a:bodyPr vert="horz" lIns="91569" tIns="45782" rIns="91569" bIns="45782" rtlCol="0"/>
          <a:lstStyle>
            <a:lvl1pPr algn="l">
              <a:defRPr sz="1200"/>
            </a:lvl1pPr>
          </a:lstStyle>
          <a:p>
            <a:endParaRPr lang="en-US"/>
          </a:p>
        </p:txBody>
      </p:sp>
      <p:sp>
        <p:nvSpPr>
          <p:cNvPr id="4" name="Footer Placeholder 3"/>
          <p:cNvSpPr>
            <a:spLocks noGrp="1"/>
          </p:cNvSpPr>
          <p:nvPr>
            <p:ph type="ftr" sz="quarter" idx="2"/>
          </p:nvPr>
        </p:nvSpPr>
        <p:spPr>
          <a:xfrm>
            <a:off x="1" y="8844753"/>
            <a:ext cx="3045356" cy="465932"/>
          </a:xfrm>
          <a:prstGeom prst="rect">
            <a:avLst/>
          </a:prstGeom>
        </p:spPr>
        <p:txBody>
          <a:bodyPr vert="horz" lIns="91569" tIns="45782" rIns="91569" bIns="45782" rtlCol="0" anchor="b"/>
          <a:lstStyle>
            <a:lvl1pPr algn="l">
              <a:defRPr sz="1200"/>
            </a:lvl1pPr>
          </a:lstStyle>
          <a:p>
            <a:endParaRPr lang="en-US"/>
          </a:p>
        </p:txBody>
      </p:sp>
    </p:spTree>
    <p:extLst>
      <p:ext uri="{BB962C8B-B14F-4D97-AF65-F5344CB8AC3E}">
        <p14:creationId xmlns:p14="http://schemas.microsoft.com/office/powerpoint/2010/main" val="2192625330"/>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6"/>
            <a:ext cx="3044719" cy="467231"/>
          </a:xfrm>
          <a:prstGeom prst="rect">
            <a:avLst/>
          </a:prstGeom>
        </p:spPr>
        <p:txBody>
          <a:bodyPr vert="horz" lIns="93304" tIns="46655" rIns="93304" bIns="46655" rtlCol="0"/>
          <a:lstStyle>
            <a:lvl1pPr algn="l">
              <a:defRPr sz="1200"/>
            </a:lvl1pPr>
          </a:lstStyle>
          <a:p>
            <a:endParaRPr lang="en-US"/>
          </a:p>
        </p:txBody>
      </p:sp>
      <p:sp>
        <p:nvSpPr>
          <p:cNvPr id="3" name="Date Placeholder 2"/>
          <p:cNvSpPr>
            <a:spLocks noGrp="1"/>
          </p:cNvSpPr>
          <p:nvPr>
            <p:ph type="dt" idx="1"/>
          </p:nvPr>
        </p:nvSpPr>
        <p:spPr>
          <a:xfrm>
            <a:off x="3979930" y="6"/>
            <a:ext cx="3044719" cy="467231"/>
          </a:xfrm>
          <a:prstGeom prst="rect">
            <a:avLst/>
          </a:prstGeom>
        </p:spPr>
        <p:txBody>
          <a:bodyPr vert="horz" lIns="93304" tIns="46655" rIns="93304" bIns="46655" rtlCol="0"/>
          <a:lstStyle>
            <a:lvl1pPr algn="r">
              <a:defRPr sz="1200"/>
            </a:lvl1pPr>
          </a:lstStyle>
          <a:p>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3304" tIns="46655" rIns="93304" bIns="46655" rtlCol="0" anchor="ctr"/>
          <a:lstStyle/>
          <a:p>
            <a:endParaRPr lang="en-US"/>
          </a:p>
        </p:txBody>
      </p:sp>
      <p:sp>
        <p:nvSpPr>
          <p:cNvPr id="5" name="Notes Placeholder 4"/>
          <p:cNvSpPr>
            <a:spLocks noGrp="1"/>
          </p:cNvSpPr>
          <p:nvPr>
            <p:ph type="body" sz="quarter" idx="3"/>
          </p:nvPr>
        </p:nvSpPr>
        <p:spPr>
          <a:xfrm>
            <a:off x="702628" y="4481538"/>
            <a:ext cx="5621020" cy="3666709"/>
          </a:xfrm>
          <a:prstGeom prst="rect">
            <a:avLst/>
          </a:prstGeom>
        </p:spPr>
        <p:txBody>
          <a:bodyPr vert="horz" lIns="93304" tIns="46655" rIns="93304" bIns="466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53"/>
            <a:ext cx="3044719" cy="467230"/>
          </a:xfrm>
          <a:prstGeom prst="rect">
            <a:avLst/>
          </a:prstGeom>
        </p:spPr>
        <p:txBody>
          <a:bodyPr vert="horz" lIns="93304" tIns="46655" rIns="93304" bIns="46655"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53"/>
            <a:ext cx="3044719" cy="467230"/>
          </a:xfrm>
          <a:prstGeom prst="rect">
            <a:avLst/>
          </a:prstGeom>
        </p:spPr>
        <p:txBody>
          <a:bodyPr vert="horz" lIns="93304" tIns="46655" rIns="93304" bIns="46655" rtlCol="0" anchor="b"/>
          <a:lstStyle>
            <a:lvl1pPr algn="r">
              <a:defRPr sz="1200"/>
            </a:lvl1pPr>
          </a:lstStyle>
          <a:p>
            <a:fld id="{F88FB49B-9B75-4B6E-BC47-0698B950E002}" type="slidenum">
              <a:rPr lang="en-US" smtClean="0"/>
              <a:t>‹#›</a:t>
            </a:fld>
            <a:endParaRPr lang="en-US"/>
          </a:p>
        </p:txBody>
      </p:sp>
    </p:spTree>
    <p:extLst>
      <p:ext uri="{BB962C8B-B14F-4D97-AF65-F5344CB8AC3E}">
        <p14:creationId xmlns:p14="http://schemas.microsoft.com/office/powerpoint/2010/main" val="2779190540"/>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4102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quarterly report has been prepared per Tennessee Code Annotated §68-203-103 and Tennessee Rule 0400-12-01-.08(3)(</a:t>
            </a:r>
            <a:r>
              <a:rPr lang="en-US" dirty="0" err="1"/>
              <a:t>i</a:t>
            </a:r>
            <a:r>
              <a:rPr lang="en-US" dirty="0"/>
              <a:t>)4 which requires that the Board be provided a quarterly update on the timeliness of permit processing.</a:t>
            </a:r>
          </a:p>
          <a:p>
            <a:r>
              <a:rPr lang="en-US" dirty="0"/>
              <a:t> </a:t>
            </a:r>
          </a:p>
          <a:p>
            <a:r>
              <a:rPr lang="en-US" dirty="0"/>
              <a:t>The progress and performance of Tennessee Department of Environment of Conservation (TDEC) Division of Solid Waste Management’s (DSWM) Hazardous Waste Permitting Program is reviewed regularly both 1) at the federal level by the United Stated Environmental Protection Agency (EPA) and at the state level by this board and the legislature.</a:t>
            </a:r>
          </a:p>
          <a:p>
            <a:r>
              <a:rPr lang="en-US" dirty="0"/>
              <a:t> </a:t>
            </a:r>
          </a:p>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6130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417638" y="1163638"/>
            <a:ext cx="4191000" cy="31432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87353" y="4427147"/>
            <a:ext cx="5621020" cy="36667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FF0000"/>
              </a:solidFill>
            </a:endParaRPr>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407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Rule</a:t>
            </a:r>
            <a:r>
              <a:rPr lang="en-US" altLang="en-US" baseline="0" dirty="0" smtClean="0"/>
              <a:t> 0400-12-01-.08 requires receipt of both the modification and fee prior to review. Thus, the Received column reflected this.</a:t>
            </a:r>
          </a:p>
          <a:p>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r>
              <a:rPr lang="en-US" dirty="0"/>
              <a:t>12/7/2017</a:t>
            </a:r>
          </a:p>
          <a:p>
            <a:r>
              <a:rPr lang="en-US" dirty="0"/>
              <a:t>Hazardous Waste Permitting Activities</a:t>
            </a:r>
          </a:p>
        </p:txBody>
      </p:sp>
    </p:spTree>
    <p:extLst>
      <p:ext uri="{BB962C8B-B14F-4D97-AF65-F5344CB8AC3E}">
        <p14:creationId xmlns:p14="http://schemas.microsoft.com/office/powerpoint/2010/main" val="146268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Pie Chart has been modified to accurately</a:t>
            </a:r>
            <a:r>
              <a:rPr lang="en-US" baseline="0" dirty="0" smtClean="0"/>
              <a:t> reflect the previous page.</a:t>
            </a:r>
            <a:endParaRPr lang="en-US" dirty="0"/>
          </a:p>
        </p:txBody>
      </p:sp>
      <p:sp>
        <p:nvSpPr>
          <p:cNvPr id="4" name="Date Placeholder 3"/>
          <p:cNvSpPr>
            <a:spLocks noGrp="1"/>
          </p:cNvSpPr>
          <p:nvPr>
            <p:ph type="dt" idx="10"/>
          </p:nvPr>
        </p:nvSpPr>
        <p:spPr/>
        <p:txBody>
          <a:bodyPr/>
          <a:lstStyle/>
          <a:p>
            <a:r>
              <a:rPr lang="en-US" dirty="0" smtClean="0"/>
              <a:t>12/7/2017</a:t>
            </a:r>
          </a:p>
          <a:p>
            <a:r>
              <a:rPr lang="en-US" dirty="0" smtClean="0"/>
              <a:t>Hazardous Waste Permitting Activities</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0269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4164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
            </a:r>
            <a:br>
              <a:rPr lang="en-US" altLang="en-US" dirty="0"/>
            </a:br>
            <a:r>
              <a:rPr lang="en-US" altLang="en-US" dirty="0"/>
              <a:t/>
            </a:r>
            <a:br>
              <a:rPr lang="en-US" altLang="en-US" dirty="0"/>
            </a:br>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685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 name="Date Placeholder 1"/>
          <p:cNvSpPr>
            <a:spLocks noGrp="1"/>
          </p:cNvSpPr>
          <p:nvPr>
            <p:ph type="dt"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74471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4994" y="1524000"/>
            <a:ext cx="5385685" cy="1846521"/>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603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1</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46318"/>
            <a:ext cx="1584960" cy="543415"/>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6233423"/>
            <a:ext cx="1584960" cy="543415"/>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4" r:id="rId10"/>
    <p:sldLayoutId id="2147483679"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Dilraj.Mokha@TN.gov"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962400"/>
            <a:ext cx="8839200" cy="1422399"/>
          </a:xfrm>
        </p:spPr>
        <p:txBody>
          <a:bodyPr>
            <a:noAutofit/>
          </a:bodyPr>
          <a:lstStyle/>
          <a:p>
            <a:pPr marL="0" indent="0">
              <a:defRPr/>
            </a:pPr>
            <a:r>
              <a:rPr lang="en-US" altLang="en-US" sz="3600" dirty="0"/>
              <a:t>Hazardous Waste Permitting Activities</a:t>
            </a:r>
            <a:br>
              <a:rPr lang="en-US" altLang="en-US" sz="3600" dirty="0"/>
            </a:br>
            <a:r>
              <a:rPr lang="en-US" altLang="en-US" sz="3600" dirty="0" smtClean="0"/>
              <a:t>4</a:t>
            </a:r>
            <a:r>
              <a:rPr lang="en-US" altLang="en-US" sz="3600" baseline="30000" dirty="0" smtClean="0"/>
              <a:t>th</a:t>
            </a:r>
            <a:r>
              <a:rPr lang="en-US" altLang="en-US" sz="3600" dirty="0" smtClean="0"/>
              <a:t>  </a:t>
            </a:r>
            <a:r>
              <a:rPr lang="en-US" altLang="en-US" sz="3600" dirty="0" smtClean="0">
                <a:cs typeface="Times New Roman" pitchFamily="18" charset="0"/>
              </a:rPr>
              <a:t>Quarter </a:t>
            </a:r>
            <a:r>
              <a:rPr lang="en-US" altLang="en-US" sz="3600" dirty="0">
                <a:cs typeface="Times New Roman" pitchFamily="18" charset="0"/>
              </a:rPr>
              <a:t>Update</a:t>
            </a:r>
          </a:p>
        </p:txBody>
      </p:sp>
      <p:sp>
        <p:nvSpPr>
          <p:cNvPr id="3" name="Text Placeholder 2"/>
          <p:cNvSpPr>
            <a:spLocks noGrp="1"/>
          </p:cNvSpPr>
          <p:nvPr>
            <p:ph type="body" sz="quarter" idx="12"/>
          </p:nvPr>
        </p:nvSpPr>
        <p:spPr/>
        <p:txBody>
          <a:bodyPr>
            <a:normAutofit fontScale="55000" lnSpcReduction="20000"/>
          </a:bodyPr>
          <a:lstStyle/>
          <a:p>
            <a:pPr>
              <a:defRPr/>
            </a:pPr>
            <a:r>
              <a:rPr lang="en-US" altLang="en-US" b="1" dirty="0">
                <a:cs typeface="Times New Roman" pitchFamily="18" charset="0"/>
              </a:rPr>
              <a:t>Presented to the </a:t>
            </a:r>
          </a:p>
          <a:p>
            <a:pPr>
              <a:defRPr/>
            </a:pPr>
            <a:r>
              <a:rPr lang="en-US" altLang="en-US" b="1" dirty="0">
                <a:cs typeface="Times New Roman" pitchFamily="18" charset="0"/>
              </a:rPr>
              <a:t> Underground Storage </a:t>
            </a:r>
            <a:r>
              <a:rPr lang="en-US" altLang="en-US" b="1" dirty="0" smtClean="0">
                <a:cs typeface="Times New Roman" pitchFamily="18" charset="0"/>
              </a:rPr>
              <a:t>Tanks  </a:t>
            </a:r>
            <a:r>
              <a:rPr lang="en-US" altLang="en-US" b="1" dirty="0">
                <a:cs typeface="Times New Roman" pitchFamily="18" charset="0"/>
              </a:rPr>
              <a:t>and </a:t>
            </a:r>
          </a:p>
          <a:p>
            <a:pPr>
              <a:defRPr/>
            </a:pPr>
            <a:r>
              <a:rPr lang="en-US" altLang="en-US" b="1" dirty="0">
                <a:cs typeface="Times New Roman" pitchFamily="18" charset="0"/>
              </a:rPr>
              <a:t>Solid Waste Disposal </a:t>
            </a:r>
            <a:r>
              <a:rPr lang="en-US" altLang="en-US" b="1" dirty="0" smtClean="0">
                <a:cs typeface="Times New Roman" pitchFamily="18" charset="0"/>
              </a:rPr>
              <a:t>Control </a:t>
            </a:r>
            <a:r>
              <a:rPr lang="en-US" altLang="en-US" b="1" dirty="0">
                <a:cs typeface="Times New Roman" pitchFamily="18" charset="0"/>
              </a:rPr>
              <a:t>Board</a:t>
            </a:r>
          </a:p>
          <a:p>
            <a:endParaRPr lang="en-US" dirty="0"/>
          </a:p>
        </p:txBody>
      </p:sp>
      <p:sp>
        <p:nvSpPr>
          <p:cNvPr id="4" name="Text Placeholder 3"/>
          <p:cNvSpPr>
            <a:spLocks noGrp="1"/>
          </p:cNvSpPr>
          <p:nvPr>
            <p:ph type="body" sz="quarter" idx="11"/>
          </p:nvPr>
        </p:nvSpPr>
        <p:spPr/>
        <p:txBody>
          <a:bodyPr/>
          <a:lstStyle/>
          <a:p>
            <a:pPr>
              <a:defRPr/>
            </a:pPr>
            <a:r>
              <a:rPr lang="en-US" altLang="en-US" b="1" smtClean="0">
                <a:latin typeface="Calibri" panose="020F0502020204030204" pitchFamily="34" charset="0"/>
                <a:cs typeface="Times New Roman" pitchFamily="18" charset="0"/>
              </a:rPr>
              <a:t>October 2, </a:t>
            </a:r>
            <a:r>
              <a:rPr lang="en-US" altLang="en-US" b="1" dirty="0" smtClean="0">
                <a:latin typeface="Calibri" panose="020F0502020204030204" pitchFamily="34" charset="0"/>
                <a:cs typeface="Times New Roman" pitchFamily="18" charset="0"/>
              </a:rPr>
              <a:t>2019</a:t>
            </a:r>
            <a:endParaRPr lang="en-US" altLang="en-US" b="1"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FF"/>
                </a:solidFill>
              </a:rPr>
              <a:t>Introduction</a:t>
            </a:r>
            <a:endParaRPr lang="en-US" dirty="0"/>
          </a:p>
        </p:txBody>
      </p:sp>
      <p:sp>
        <p:nvSpPr>
          <p:cNvPr id="5" name="Content Placeholder 4"/>
          <p:cNvSpPr>
            <a:spLocks noGrp="1"/>
          </p:cNvSpPr>
          <p:nvPr>
            <p:ph idx="1"/>
          </p:nvPr>
        </p:nvSpPr>
        <p:spPr>
          <a:xfrm>
            <a:off x="381000" y="1371600"/>
            <a:ext cx="8458200" cy="4495800"/>
          </a:xfrm>
        </p:spPr>
        <p:txBody>
          <a:bodyPr>
            <a:normAutofit fontScale="77500" lnSpcReduction="20000"/>
          </a:bodyPr>
          <a:lstStyle/>
          <a:p>
            <a:pPr marL="0" indent="0">
              <a:lnSpc>
                <a:spcPct val="115000"/>
              </a:lnSpc>
              <a:spcBef>
                <a:spcPts val="0"/>
              </a:spcBef>
              <a:spcAft>
                <a:spcPts val="1000"/>
              </a:spcAft>
              <a:buNone/>
            </a:pPr>
            <a:r>
              <a:rPr lang="en-US" dirty="0" smtClean="0">
                <a:solidFill>
                  <a:srgbClr val="000000"/>
                </a:solidFill>
                <a:latin typeface="+mj-lt"/>
                <a:ea typeface="Calibri"/>
                <a:cs typeface="Times New Roman"/>
              </a:rPr>
              <a:t>Tennessee </a:t>
            </a:r>
            <a:r>
              <a:rPr lang="en-US" dirty="0">
                <a:solidFill>
                  <a:srgbClr val="000000"/>
                </a:solidFill>
                <a:latin typeface="+mj-lt"/>
                <a:ea typeface="Calibri"/>
                <a:cs typeface="Times New Roman"/>
              </a:rPr>
              <a:t>statute requires a quarterly update on the </a:t>
            </a:r>
            <a:r>
              <a:rPr lang="en-US" b="1" dirty="0">
                <a:solidFill>
                  <a:srgbClr val="000000"/>
                </a:solidFill>
                <a:latin typeface="+mj-lt"/>
                <a:ea typeface="Calibri"/>
                <a:cs typeface="Times New Roman"/>
              </a:rPr>
              <a:t>timeliness</a:t>
            </a:r>
            <a:r>
              <a:rPr lang="en-US" dirty="0">
                <a:solidFill>
                  <a:srgbClr val="000000"/>
                </a:solidFill>
                <a:latin typeface="+mj-lt"/>
                <a:ea typeface="Calibri"/>
                <a:cs typeface="Times New Roman"/>
              </a:rPr>
              <a:t> of permit processing </a:t>
            </a:r>
            <a:r>
              <a:rPr lang="en-US" dirty="0" smtClean="0">
                <a:solidFill>
                  <a:srgbClr val="000000"/>
                </a:solidFill>
                <a:latin typeface="+mj-lt"/>
                <a:ea typeface="Calibri"/>
                <a:cs typeface="Times New Roman"/>
              </a:rPr>
              <a:t>by the </a:t>
            </a:r>
            <a:r>
              <a:rPr lang="en-US" dirty="0">
                <a:solidFill>
                  <a:srgbClr val="000000"/>
                </a:solidFill>
                <a:latin typeface="+mj-lt"/>
                <a:ea typeface="Calibri"/>
                <a:cs typeface="Times New Roman"/>
              </a:rPr>
              <a:t>Division of Solid Waste Management </a:t>
            </a:r>
            <a:r>
              <a:rPr lang="en-US" dirty="0" smtClean="0">
                <a:solidFill>
                  <a:srgbClr val="000000"/>
                </a:solidFill>
                <a:latin typeface="+mj-lt"/>
                <a:ea typeface="Calibri"/>
                <a:cs typeface="Times New Roman"/>
              </a:rPr>
              <a:t>(DSWM) to be </a:t>
            </a:r>
            <a:r>
              <a:rPr lang="en-US" dirty="0">
                <a:solidFill>
                  <a:srgbClr val="000000"/>
                </a:solidFill>
                <a:latin typeface="+mj-lt"/>
                <a:ea typeface="Calibri"/>
                <a:cs typeface="Times New Roman"/>
              </a:rPr>
              <a:t>provided to the Board.</a:t>
            </a:r>
            <a:r>
              <a:rPr lang="en-US" dirty="0">
                <a:latin typeface="+mj-lt"/>
              </a:rPr>
              <a:t> </a:t>
            </a:r>
            <a:r>
              <a:rPr lang="en-US" dirty="0" smtClean="0">
                <a:latin typeface="+mj-lt"/>
              </a:rPr>
              <a:t>This report is for the State’s Fourth Quarter running from April 1, 2019 to June 30, 2019.</a:t>
            </a:r>
          </a:p>
          <a:p>
            <a:pPr marL="0" indent="0">
              <a:lnSpc>
                <a:spcPct val="115000"/>
              </a:lnSpc>
              <a:spcBef>
                <a:spcPts val="0"/>
              </a:spcBef>
              <a:spcAft>
                <a:spcPts val="1000"/>
              </a:spcAft>
              <a:buNone/>
            </a:pPr>
            <a:r>
              <a:rPr lang="en-US" dirty="0" smtClean="0">
                <a:solidFill>
                  <a:srgbClr val="000000"/>
                </a:solidFill>
                <a:latin typeface="Calibri" panose="020F0502020204030204" pitchFamily="34" charset="0"/>
                <a:ea typeface="Calibri"/>
                <a:cs typeface="Times New Roman"/>
              </a:rPr>
              <a:t>Tennessee regulations </a:t>
            </a:r>
            <a:r>
              <a:rPr lang="en-US" dirty="0">
                <a:solidFill>
                  <a:srgbClr val="000000"/>
                </a:solidFill>
                <a:latin typeface="Calibri" panose="020F0502020204030204" pitchFamily="34" charset="0"/>
                <a:ea typeface="Calibri"/>
                <a:cs typeface="Times New Roman"/>
              </a:rPr>
              <a:t>specify </a:t>
            </a:r>
            <a:r>
              <a:rPr lang="en-US" b="1" dirty="0">
                <a:solidFill>
                  <a:srgbClr val="000000"/>
                </a:solidFill>
                <a:latin typeface="Calibri" panose="020F0502020204030204" pitchFamily="34" charset="0"/>
                <a:ea typeface="Calibri"/>
                <a:cs typeface="Times New Roman"/>
              </a:rPr>
              <a:t>time limits </a:t>
            </a:r>
            <a:r>
              <a:rPr lang="en-US" dirty="0">
                <a:solidFill>
                  <a:srgbClr val="000000"/>
                </a:solidFill>
                <a:latin typeface="Calibri" panose="020F0502020204030204" pitchFamily="34" charset="0"/>
                <a:ea typeface="Calibri"/>
                <a:cs typeface="Times New Roman"/>
              </a:rPr>
              <a:t>for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cs typeface="Times New Roman"/>
              </a:rPr>
              <a:t>C</a:t>
            </a:r>
            <a:r>
              <a:rPr lang="en-US" dirty="0">
                <a:solidFill>
                  <a:srgbClr val="000000"/>
                </a:solidFill>
                <a:latin typeface="Calibri" panose="020F0502020204030204" pitchFamily="34" charset="0"/>
                <a:ea typeface="Calibri"/>
              </a:rPr>
              <a:t>ompleteness </a:t>
            </a:r>
            <a:r>
              <a:rPr lang="en-US" dirty="0" smtClean="0">
                <a:solidFill>
                  <a:srgbClr val="000000"/>
                </a:solidFill>
                <a:latin typeface="Calibri" panose="020F0502020204030204" pitchFamily="34" charset="0"/>
                <a:ea typeface="Calibri"/>
              </a:rPr>
              <a:t>reviews/determinations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Calibri"/>
              </a:rPr>
              <a:t>Approval or </a:t>
            </a:r>
            <a:r>
              <a:rPr lang="en-US" dirty="0" smtClean="0">
                <a:solidFill>
                  <a:srgbClr val="000000"/>
                </a:solidFill>
                <a:latin typeface="Calibri" panose="020F0502020204030204" pitchFamily="34" charset="0"/>
                <a:ea typeface="Calibri"/>
              </a:rPr>
              <a:t>denial (Class 2 modifications and new commercial applications)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a:solidFill>
                  <a:srgbClr val="000000"/>
                </a:solidFill>
                <a:latin typeface="Calibri" panose="020F0502020204030204" pitchFamily="34" charset="0"/>
                <a:ea typeface="Times New Roman"/>
              </a:rPr>
              <a:t>For the following:</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Part B permit </a:t>
            </a:r>
            <a:r>
              <a:rPr lang="en-US" dirty="0" smtClean="0">
                <a:solidFill>
                  <a:srgbClr val="000000"/>
                </a:solidFill>
                <a:latin typeface="Calibri" panose="020F0502020204030204" pitchFamily="34" charset="0"/>
                <a:ea typeface="Times New Roman"/>
              </a:rPr>
              <a:t>applications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1 and </a:t>
            </a:r>
            <a:r>
              <a:rPr lang="en-US" baseline="30000" dirty="0">
                <a:solidFill>
                  <a:srgbClr val="000000"/>
                </a:solidFill>
                <a:latin typeface="Calibri" panose="020F0502020204030204" pitchFamily="34" charset="0"/>
                <a:ea typeface="Times New Roman"/>
              </a:rPr>
              <a:t>1</a:t>
            </a:r>
            <a:r>
              <a:rPr lang="en-US" dirty="0">
                <a:solidFill>
                  <a:srgbClr val="000000"/>
                </a:solidFill>
                <a:latin typeface="Calibri" panose="020F0502020204030204" pitchFamily="34" charset="0"/>
                <a:ea typeface="Times New Roman"/>
              </a:rPr>
              <a:t>1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600"/>
              </a:spcAft>
              <a:buClr>
                <a:schemeClr val="tx1"/>
              </a:buClr>
              <a:buSzPct val="150000"/>
            </a:pPr>
            <a:r>
              <a:rPr lang="en-US" dirty="0">
                <a:solidFill>
                  <a:srgbClr val="000000"/>
                </a:solidFill>
                <a:latin typeface="Calibri" panose="020F0502020204030204" pitchFamily="34" charset="0"/>
                <a:ea typeface="Times New Roman"/>
              </a:rPr>
              <a:t>Class 2 permit </a:t>
            </a:r>
            <a:r>
              <a:rPr lang="en-US" dirty="0" smtClean="0">
                <a:solidFill>
                  <a:srgbClr val="000000"/>
                </a:solidFill>
                <a:latin typeface="Calibri" panose="020F0502020204030204" pitchFamily="34" charset="0"/>
                <a:ea typeface="Times New Roman"/>
              </a:rPr>
              <a:t>modifications</a:t>
            </a:r>
          </a:p>
          <a:p>
            <a:pPr lvl="2">
              <a:lnSpc>
                <a:spcPct val="115000"/>
              </a:lnSpc>
              <a:spcBef>
                <a:spcPts val="0"/>
              </a:spcBef>
              <a:spcAft>
                <a:spcPts val="1000"/>
              </a:spcAft>
              <a:buClr>
                <a:schemeClr val="tx1"/>
              </a:buClr>
              <a:buSzPct val="150000"/>
            </a:pPr>
            <a:r>
              <a:rPr lang="en-US" dirty="0">
                <a:solidFill>
                  <a:srgbClr val="000000"/>
                </a:solidFill>
                <a:latin typeface="Calibri" panose="020F0502020204030204" pitchFamily="34" charset="0"/>
                <a:ea typeface="Times New Roman"/>
              </a:rPr>
              <a:t>Class 3 permit </a:t>
            </a:r>
            <a:r>
              <a:rPr lang="en-US" dirty="0" smtClean="0">
                <a:solidFill>
                  <a:srgbClr val="000000"/>
                </a:solidFill>
                <a:latin typeface="Calibri" panose="020F0502020204030204" pitchFamily="34" charset="0"/>
                <a:ea typeface="Times New Roman"/>
              </a:rPr>
              <a:t>modifications</a:t>
            </a:r>
          </a:p>
          <a:p>
            <a:pPr lvl="1">
              <a:lnSpc>
                <a:spcPct val="115000"/>
              </a:lnSpc>
              <a:spcBef>
                <a:spcPts val="0"/>
              </a:spcBef>
              <a:spcAft>
                <a:spcPts val="1000"/>
              </a:spcAft>
              <a:buClr>
                <a:schemeClr val="tx1"/>
              </a:buClr>
              <a:buSzPct val="150000"/>
              <a:buFont typeface="Arial" panose="020B0604020202020204" pitchFamily="34" charset="0"/>
              <a:buChar char="•"/>
            </a:pPr>
            <a:r>
              <a:rPr lang="en-US" dirty="0" smtClean="0">
                <a:solidFill>
                  <a:srgbClr val="000000"/>
                </a:solidFill>
                <a:latin typeface="Calibri" panose="020F0502020204030204" pitchFamily="34" charset="0"/>
                <a:ea typeface="Times New Roman"/>
              </a:rPr>
              <a:t>TDEC </a:t>
            </a:r>
            <a:r>
              <a:rPr lang="en-US" dirty="0">
                <a:solidFill>
                  <a:srgbClr val="000000"/>
                </a:solidFill>
                <a:latin typeface="Calibri" panose="020F0502020204030204" pitchFamily="34" charset="0"/>
                <a:ea typeface="Times New Roman"/>
              </a:rPr>
              <a:t>issues Notice of Deficiencies/Comments if submittal is incomplete</a:t>
            </a:r>
            <a:endParaRPr lang="en-US" dirty="0">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Times New Roman"/>
            </a:endParaRPr>
          </a:p>
          <a:p>
            <a:pPr lvl="2">
              <a:lnSpc>
                <a:spcPct val="115000"/>
              </a:lnSpc>
              <a:spcBef>
                <a:spcPts val="0"/>
              </a:spcBef>
              <a:spcAft>
                <a:spcPts val="1000"/>
              </a:spcAft>
              <a:buClr>
                <a:schemeClr val="tx1"/>
              </a:buClr>
              <a:buSzPct val="150000"/>
            </a:pPr>
            <a:endParaRPr lang="en-US" dirty="0">
              <a:solidFill>
                <a:srgbClr val="000000"/>
              </a:solidFill>
              <a:latin typeface="Calibri" panose="020F0502020204030204" pitchFamily="34" charset="0"/>
              <a:ea typeface="Calibri"/>
            </a:endParaRPr>
          </a:p>
          <a:p>
            <a:pPr lvl="1">
              <a:lnSpc>
                <a:spcPct val="115000"/>
              </a:lnSpc>
              <a:spcBef>
                <a:spcPts val="0"/>
              </a:spcBef>
              <a:spcAft>
                <a:spcPts val="1000"/>
              </a:spcAft>
              <a:buClr>
                <a:schemeClr val="tx1"/>
              </a:buClr>
              <a:buSzPct val="150000"/>
              <a:buFont typeface="Arial" panose="020B0604020202020204" pitchFamily="34" charset="0"/>
              <a:buChar char="•"/>
            </a:pPr>
            <a:endParaRPr lang="en-US" dirty="0">
              <a:solidFill>
                <a:srgbClr val="000000"/>
              </a:solidFill>
              <a:latin typeface="Calibri" panose="020F0502020204030204" pitchFamily="34" charset="0"/>
              <a:ea typeface="Calibri"/>
            </a:endParaRPr>
          </a:p>
          <a:p>
            <a:pPr lvl="1">
              <a:spcBef>
                <a:spcPts val="0"/>
              </a:spcBef>
              <a:buClrTx/>
              <a:buSzPct val="150000"/>
              <a:buFont typeface="Arial" panose="020B0604020202020204" pitchFamily="34" charset="0"/>
              <a:buChar char="•"/>
            </a:pPr>
            <a:endParaRPr lang="en-US" dirty="0" smtClean="0">
              <a:solidFill>
                <a:srgbClr val="000000"/>
              </a:solidFill>
              <a:latin typeface="Calibri" panose="020F0502020204030204" pitchFamily="34" charset="0"/>
              <a:ea typeface="Calibri"/>
            </a:endParaRPr>
          </a:p>
          <a:p>
            <a:endParaRPr lang="en-US" dirty="0"/>
          </a:p>
        </p:txBody>
      </p:sp>
      <p:sp>
        <p:nvSpPr>
          <p:cNvPr id="6" name="Footer Placeholder 5"/>
          <p:cNvSpPr>
            <a:spLocks noGrp="1"/>
          </p:cNvSpPr>
          <p:nvPr>
            <p:ph type="ftr" sz="quarter" idx="11"/>
          </p:nvPr>
        </p:nvSpPr>
        <p:spPr/>
        <p:txBody>
          <a:bodyPr/>
          <a:lstStyle/>
          <a:p>
            <a:r>
              <a:rPr lang="en-US" sz="1400" i="0" dirty="0" smtClean="0">
                <a:latin typeface="+mj-lt"/>
              </a:rPr>
              <a:t>2</a:t>
            </a:r>
            <a:endParaRPr lang="en-US" sz="1400" i="0" dirty="0">
              <a:latin typeface="+mj-lt"/>
            </a:endParaRPr>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31451494"/>
              </p:ext>
            </p:extLst>
          </p:nvPr>
        </p:nvGraphicFramePr>
        <p:xfrm>
          <a:off x="228600" y="1371600"/>
          <a:ext cx="8686798" cy="3931920"/>
        </p:xfrm>
        <a:graphic>
          <a:graphicData uri="http://schemas.openxmlformats.org/drawingml/2006/table">
            <a:tbl>
              <a:tblPr firstRow="1" bandRow="1">
                <a:tableStyleId>{5C22544A-7EE6-4342-B048-85BDC9FD1C3A}</a:tableStyleId>
              </a:tblPr>
              <a:tblGrid>
                <a:gridCol w="394853">
                  <a:extLst>
                    <a:ext uri="{9D8B030D-6E8A-4147-A177-3AD203B41FA5}">
                      <a16:colId xmlns:a16="http://schemas.microsoft.com/office/drawing/2014/main" xmlns="" val="20000"/>
                    </a:ext>
                  </a:extLst>
                </a:gridCol>
                <a:gridCol w="1967347">
                  <a:extLst>
                    <a:ext uri="{9D8B030D-6E8A-4147-A177-3AD203B41FA5}">
                      <a16:colId xmlns:a16="http://schemas.microsoft.com/office/drawing/2014/main" xmlns="" val="20001"/>
                    </a:ext>
                  </a:extLst>
                </a:gridCol>
                <a:gridCol w="1066800">
                  <a:extLst>
                    <a:ext uri="{9D8B030D-6E8A-4147-A177-3AD203B41FA5}">
                      <a16:colId xmlns:a16="http://schemas.microsoft.com/office/drawing/2014/main" xmlns="" val="20002"/>
                    </a:ext>
                  </a:extLst>
                </a:gridCol>
                <a:gridCol w="1279732">
                  <a:extLst>
                    <a:ext uri="{9D8B030D-6E8A-4147-A177-3AD203B41FA5}">
                      <a16:colId xmlns:a16="http://schemas.microsoft.com/office/drawing/2014/main" xmlns="" val="20003"/>
                    </a:ext>
                  </a:extLst>
                </a:gridCol>
                <a:gridCol w="1298961">
                  <a:extLst>
                    <a:ext uri="{9D8B030D-6E8A-4147-A177-3AD203B41FA5}">
                      <a16:colId xmlns:a16="http://schemas.microsoft.com/office/drawing/2014/main" xmlns="" val="20004"/>
                    </a:ext>
                  </a:extLst>
                </a:gridCol>
                <a:gridCol w="1298961">
                  <a:extLst>
                    <a:ext uri="{9D8B030D-6E8A-4147-A177-3AD203B41FA5}">
                      <a16:colId xmlns:a16="http://schemas.microsoft.com/office/drawing/2014/main" xmlns="" val="20005"/>
                    </a:ext>
                  </a:extLst>
                </a:gridCol>
                <a:gridCol w="1380144">
                  <a:extLst>
                    <a:ext uri="{9D8B030D-6E8A-4147-A177-3AD203B41FA5}">
                      <a16:colId xmlns:a16="http://schemas.microsoft.com/office/drawing/2014/main" xmlns="" val="20006"/>
                    </a:ext>
                  </a:extLst>
                </a:gridCol>
              </a:tblGrid>
              <a:tr h="1371600">
                <a:tc>
                  <a:txBody>
                    <a:bodyPr/>
                    <a:lstStyle/>
                    <a:p>
                      <a:pPr marL="0" marR="0" algn="ctr">
                        <a:spcBef>
                          <a:spcPts val="0"/>
                        </a:spcBef>
                        <a:spcAft>
                          <a:spcPts val="0"/>
                        </a:spcAft>
                      </a:pPr>
                      <a:endParaRPr lang="en-US" sz="1600" dirty="0">
                        <a:effectLst/>
                        <a:latin typeface="Calibri" panose="020F0502020204030204" pitchFamily="34" charset="0"/>
                        <a:ea typeface="Times New Roman"/>
                      </a:endParaRPr>
                    </a:p>
                  </a:txBody>
                  <a:tcPr marL="70574" marR="70574" marT="0" marB="0">
                    <a:solidFill>
                      <a:srgbClr val="4F81BD"/>
                    </a:solidFill>
                  </a:tcPr>
                </a:tc>
                <a:tc>
                  <a:txBody>
                    <a:bodyPr/>
                    <a:lstStyle/>
                    <a:p>
                      <a:pPr marL="0" marR="0" algn="ctr">
                        <a:spcBef>
                          <a:spcPts val="0"/>
                        </a:spcBef>
                        <a:spcAft>
                          <a:spcPts val="0"/>
                        </a:spcAft>
                      </a:pPr>
                      <a:r>
                        <a:rPr lang="en-US" sz="1400" b="1" dirty="0" smtClean="0">
                          <a:effectLst/>
                          <a:latin typeface="Calibri" panose="020F0502020204030204" pitchFamily="34" charset="0"/>
                          <a:ea typeface="Times New Roman"/>
                        </a:rPr>
                        <a:t>PART B APPLICATIONS</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smtClean="0">
                          <a:effectLst/>
                          <a:latin typeface="Calibri" panose="020F0502020204030204" pitchFamily="34" charset="0"/>
                          <a:ea typeface="Times New Roman"/>
                        </a:rPr>
                        <a:t>RECEIVED</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smtClean="0">
                          <a:solidFill>
                            <a:schemeClr val="tx1"/>
                          </a:solidFill>
                          <a:effectLst/>
                          <a:latin typeface="Calibri" panose="020F0502020204030204" pitchFamily="34" charset="0"/>
                          <a:ea typeface="Times New Roman"/>
                        </a:rPr>
                        <a:t>180-DAY </a:t>
                      </a:r>
                      <a:r>
                        <a:rPr lang="en-US" sz="1400" b="1" dirty="0">
                          <a:solidFill>
                            <a:schemeClr val="tx1"/>
                          </a:solidFill>
                          <a:effectLst/>
                          <a:latin typeface="Calibri" panose="020F0502020204030204" pitchFamily="34" charset="0"/>
                          <a:ea typeface="Times New Roman"/>
                        </a:rPr>
                        <a:t>INITIAL REVIEW</a:t>
                      </a:r>
                    </a:p>
                    <a:p>
                      <a:pPr marL="0" marR="0" algn="ctr">
                        <a:spcBef>
                          <a:spcPts val="0"/>
                        </a:spcBef>
                        <a:spcAft>
                          <a:spcPts val="0"/>
                        </a:spcAft>
                      </a:pPr>
                      <a:r>
                        <a:rPr lang="en-US" sz="1400" b="1" dirty="0">
                          <a:solidFill>
                            <a:schemeClr val="tx1"/>
                          </a:solidFill>
                          <a:effectLst/>
                          <a:latin typeface="Calibri" panose="020F0502020204030204" pitchFamily="34" charset="0"/>
                          <a:ea typeface="Times New Roman"/>
                        </a:rPr>
                        <a:t>REQUIRED BY REGULATION</a:t>
                      </a:r>
                    </a:p>
                  </a:txBody>
                  <a:tcPr marL="70574" marR="70574" marT="0" marB="0" anchor="ctr">
                    <a:solidFill>
                      <a:schemeClr val="accent1">
                        <a:lumMod val="60000"/>
                        <a:lumOff val="40000"/>
                      </a:schemeClr>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NOTICE</a:t>
                      </a:r>
                      <a:r>
                        <a:rPr lang="en-US" sz="1400" b="1" baseline="0" dirty="0">
                          <a:effectLst/>
                          <a:latin typeface="Calibri" panose="020F0502020204030204" pitchFamily="34" charset="0"/>
                          <a:ea typeface="Times New Roman"/>
                        </a:rPr>
                        <a:t> OF </a:t>
                      </a:r>
                      <a:r>
                        <a:rPr lang="en-US" sz="1400" b="1" baseline="0" dirty="0" smtClean="0">
                          <a:effectLst/>
                          <a:latin typeface="Calibri" panose="020F0502020204030204" pitchFamily="34" charset="0"/>
                          <a:ea typeface="Times New Roman"/>
                        </a:rPr>
                        <a:t>DEFICIENCY/ </a:t>
                      </a:r>
                      <a:r>
                        <a:rPr lang="en-US" sz="1400" b="1" dirty="0" smtClean="0">
                          <a:effectLst/>
                          <a:latin typeface="Calibri" panose="020F0502020204030204" pitchFamily="34" charset="0"/>
                          <a:ea typeface="Times New Roman"/>
                        </a:rPr>
                        <a:t>REVIEWED </a:t>
                      </a:r>
                      <a:r>
                        <a:rPr lang="en-US" sz="1400" b="1" dirty="0">
                          <a:effectLst/>
                          <a:latin typeface="Calibri" panose="020F0502020204030204" pitchFamily="34" charset="0"/>
                          <a:ea typeface="Times New Roman"/>
                        </a:rPr>
                        <a:t>BY</a:t>
                      </a:r>
                    </a:p>
                  </a:txBody>
                  <a:tcPr marL="70574" marR="70574" marT="0" marB="0" anchor="ctr">
                    <a:solidFill>
                      <a:srgbClr val="4F81BD"/>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RESPONSES</a:t>
                      </a:r>
                      <a:r>
                        <a:rPr lang="en-US" sz="1400" b="1" baseline="0" dirty="0">
                          <a:effectLst/>
                          <a:latin typeface="Calibri" panose="020F0502020204030204" pitchFamily="34" charset="0"/>
                          <a:ea typeface="Times New Roman"/>
                        </a:rPr>
                        <a:t> </a:t>
                      </a:r>
                      <a:r>
                        <a:rPr lang="en-US" sz="1400" b="1" baseline="0" dirty="0" smtClean="0">
                          <a:effectLst/>
                          <a:latin typeface="Calibri" panose="020F0502020204030204" pitchFamily="34" charset="0"/>
                          <a:ea typeface="Times New Roman"/>
                        </a:rPr>
                        <a:t>DUE BY APPLICANT</a:t>
                      </a:r>
                      <a:endParaRPr lang="en-US" sz="1400" b="1" dirty="0">
                        <a:effectLst/>
                        <a:latin typeface="Calibri" panose="020F0502020204030204" pitchFamily="34" charset="0"/>
                        <a:ea typeface="Times New Roman"/>
                      </a:endParaRPr>
                    </a:p>
                  </a:txBody>
                  <a:tcPr marL="70574" marR="70574" marT="0" marB="0" anchor="ctr">
                    <a:solidFill>
                      <a:srgbClr val="4F81BD"/>
                    </a:solidFill>
                  </a:tcPr>
                </a:tc>
                <a:tc>
                  <a:txBody>
                    <a:bodyPr/>
                    <a:lstStyle/>
                    <a:p>
                      <a:pPr marL="0" marR="0" algn="ctr">
                        <a:spcBef>
                          <a:spcPts val="0"/>
                        </a:spcBef>
                        <a:spcAft>
                          <a:spcPts val="0"/>
                        </a:spcAft>
                      </a:pPr>
                      <a:r>
                        <a:rPr lang="en-US" sz="1400" b="1" dirty="0">
                          <a:effectLst/>
                          <a:latin typeface="Calibri" panose="020F0502020204030204" pitchFamily="34" charset="0"/>
                          <a:ea typeface="Times New Roman"/>
                        </a:rPr>
                        <a:t>DETERMINED</a:t>
                      </a:r>
                      <a:r>
                        <a:rPr lang="en-US" sz="1400" b="1" baseline="0" dirty="0">
                          <a:effectLst/>
                          <a:latin typeface="Calibri" panose="020F0502020204030204" pitchFamily="34" charset="0"/>
                          <a:ea typeface="Times New Roman"/>
                        </a:rPr>
                        <a:t> COMPLETE</a:t>
                      </a:r>
                      <a:endParaRPr lang="en-US" sz="1400" b="1" dirty="0">
                        <a:effectLst/>
                        <a:latin typeface="Calibri" panose="020F0502020204030204" pitchFamily="34" charset="0"/>
                        <a:ea typeface="Times New Roman"/>
                      </a:endParaRPr>
                    </a:p>
                  </a:txBody>
                  <a:tcPr marL="70574" marR="70574" marT="0" marB="0" anchor="ctr">
                    <a:solidFill>
                      <a:srgbClr val="4F81BD"/>
                    </a:solidFill>
                  </a:tcPr>
                </a:tc>
                <a:extLst>
                  <a:ext uri="{0D108BD9-81ED-4DB2-BD59-A6C34878D82A}">
                    <a16:rowId xmlns:a16="http://schemas.microsoft.com/office/drawing/2014/main" xmlns="" val="10000"/>
                  </a:ext>
                </a:extLst>
              </a:tr>
              <a:tr h="64008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1.</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Calibri" panose="020F0502020204030204" pitchFamily="34" charset="0"/>
                          <a:ea typeface="Times New Roman"/>
                        </a:rPr>
                        <a:t>Safety-Kleen, Systems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Calibri" panose="020F0502020204030204" pitchFamily="34" charset="0"/>
                          <a:ea typeface="Times New Roman"/>
                        </a:rPr>
                        <a:t>(TNHW-141)</a:t>
                      </a:r>
                    </a:p>
                  </a:txBody>
                  <a:tcPr marL="70574" marR="70574" marT="0" marB="0" anchor="ctr">
                    <a:solidFill>
                      <a:srgbClr val="D0D8E8"/>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04/2/19</a:t>
                      </a:r>
                    </a:p>
                    <a:p>
                      <a:pPr marL="0" marR="0" algn="ctr">
                        <a:spcBef>
                          <a:spcPts val="0"/>
                        </a:spcBef>
                        <a:spcAft>
                          <a:spcPts val="0"/>
                        </a:spcAft>
                      </a:pPr>
                      <a:r>
                        <a:rPr lang="en-US" sz="1400" dirty="0" smtClean="0">
                          <a:effectLst/>
                          <a:latin typeface="Calibri" panose="020F0502020204030204" pitchFamily="34" charset="0"/>
                          <a:ea typeface="Times New Roman"/>
                        </a:rPr>
                        <a:t>6/24/19</a:t>
                      </a:r>
                    </a:p>
                  </a:txBody>
                  <a:tcPr marL="70574" marR="70574" marT="0" marB="0" anchor="ctr">
                    <a:solidFill>
                      <a:srgbClr val="D0D8E8"/>
                    </a:solidFill>
                  </a:tcPr>
                </a:tc>
                <a:tc>
                  <a:txBody>
                    <a:bodyPr/>
                    <a:lstStyle/>
                    <a:p>
                      <a:pPr marL="0" marR="0" algn="ctr">
                        <a:spcBef>
                          <a:spcPts val="0"/>
                        </a:spcBef>
                        <a:spcAft>
                          <a:spcPts val="0"/>
                        </a:spcAft>
                      </a:pPr>
                      <a:endParaRPr lang="en-US" sz="1400" dirty="0" smtClean="0">
                        <a:solidFill>
                          <a:schemeClr val="tx1"/>
                        </a:solidFill>
                        <a:effectLst/>
                        <a:latin typeface="Calibri" panose="020F0502020204030204" pitchFamily="34" charset="0"/>
                        <a:ea typeface="Times New Roman"/>
                      </a:endParaRPr>
                    </a:p>
                    <a:p>
                      <a:pPr marL="0" marR="0" algn="ctr">
                        <a:spcBef>
                          <a:spcPts val="0"/>
                        </a:spcBef>
                        <a:spcAft>
                          <a:spcPts val="0"/>
                        </a:spcAft>
                      </a:pPr>
                      <a:r>
                        <a:rPr lang="en-US" sz="1400" dirty="0" smtClean="0">
                          <a:solidFill>
                            <a:schemeClr val="tx1"/>
                          </a:solidFill>
                          <a:effectLst/>
                          <a:latin typeface="Calibri" panose="020F0502020204030204" pitchFamily="34" charset="0"/>
                          <a:ea typeface="Times New Roman"/>
                        </a:rPr>
                        <a:t>12/21/19</a:t>
                      </a:r>
                      <a:endParaRPr lang="en-US" sz="14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lvl="0" algn="ctr">
                        <a:spcBef>
                          <a:spcPts val="0"/>
                        </a:spcBef>
                        <a:spcAft>
                          <a:spcPts val="0"/>
                        </a:spcAft>
                      </a:pPr>
                      <a:r>
                        <a:rPr lang="en-US" sz="1400" dirty="0" smtClean="0">
                          <a:effectLst/>
                          <a:latin typeface="Calibri" panose="020F0502020204030204" pitchFamily="34" charset="0"/>
                          <a:ea typeface="Times New Roman"/>
                        </a:rPr>
                        <a:t>4/16/19</a:t>
                      </a:r>
                    </a:p>
                    <a:p>
                      <a:pPr marL="0" marR="0" lvl="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6/24/19</a:t>
                      </a:r>
                    </a:p>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r>
              <a:tr h="64008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2.</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effectLst/>
                          <a:latin typeface="Calibri" panose="020F0502020204030204" pitchFamily="34" charset="0"/>
                          <a:ea typeface="Times New Roman"/>
                        </a:rPr>
                        <a:t>Chemours</a:t>
                      </a:r>
                      <a:r>
                        <a:rPr lang="en-US" sz="1400" b="0" dirty="0" smtClean="0">
                          <a:effectLst/>
                          <a:latin typeface="Calibri" panose="020F0502020204030204" pitchFamily="34" charset="0"/>
                          <a:ea typeface="Times New Roman"/>
                        </a:rPr>
                        <a:t> Company</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smtClean="0">
                          <a:effectLst/>
                          <a:latin typeface="Calibri" panose="020F0502020204030204" pitchFamily="34" charset="0"/>
                          <a:ea typeface="Times New Roman"/>
                        </a:rPr>
                        <a:t>(TNHW-143)</a:t>
                      </a:r>
                      <a:endParaRPr lang="en-US" sz="1400" b="0" dirty="0" smtClean="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04/3/19</a:t>
                      </a:r>
                    </a:p>
                  </a:txBody>
                  <a:tcPr marL="70574" marR="70574" marT="0" marB="0" anchor="ctr">
                    <a:solidFill>
                      <a:srgbClr val="D0D8E8"/>
                    </a:solidFill>
                  </a:tcPr>
                </a:tc>
                <a:tc>
                  <a:txBody>
                    <a:bodyPr/>
                    <a:lstStyle/>
                    <a:p>
                      <a:pPr marL="0" marR="0" algn="ctr">
                        <a:spcBef>
                          <a:spcPts val="0"/>
                        </a:spcBef>
                        <a:spcAft>
                          <a:spcPts val="0"/>
                        </a:spcAft>
                      </a:pPr>
                      <a:r>
                        <a:rPr lang="en-US" sz="1400" dirty="0" smtClean="0">
                          <a:solidFill>
                            <a:schemeClr val="tx1"/>
                          </a:solidFill>
                          <a:effectLst/>
                          <a:latin typeface="Calibri" panose="020F0502020204030204" pitchFamily="34" charset="0"/>
                          <a:ea typeface="Times New Roman"/>
                        </a:rPr>
                        <a:t>9/30/19</a:t>
                      </a:r>
                      <a:endParaRPr lang="en-US" sz="14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6/10/19</a:t>
                      </a:r>
                      <a:endParaRPr lang="en-US" sz="14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6/10/19</a:t>
                      </a:r>
                      <a:endParaRPr lang="en-US" sz="1400" dirty="0">
                        <a:effectLst/>
                        <a:latin typeface="Calibri" panose="020F0502020204030204" pitchFamily="34" charset="0"/>
                        <a:ea typeface="Times New Roman"/>
                      </a:endParaRPr>
                    </a:p>
                  </a:txBody>
                  <a:tcPr marL="70574" marR="70574" marT="0" marB="0" anchor="ctr">
                    <a:solidFill>
                      <a:srgbClr val="D0D8E8"/>
                    </a:solidFill>
                  </a:tcPr>
                </a:tc>
              </a:tr>
              <a:tr h="640080">
                <a:tc>
                  <a:txBody>
                    <a:bodyPr/>
                    <a:lstStyle/>
                    <a:p>
                      <a:pPr marL="0" marR="0" algn="ctr">
                        <a:spcBef>
                          <a:spcPts val="0"/>
                        </a:spcBef>
                        <a:spcAft>
                          <a:spcPts val="0"/>
                        </a:spcAft>
                      </a:pPr>
                      <a:r>
                        <a:rPr lang="en-US" sz="1600" b="0" dirty="0" smtClean="0">
                          <a:effectLst/>
                          <a:latin typeface="Calibri" panose="020F0502020204030204" pitchFamily="34" charset="0"/>
                          <a:ea typeface="Times New Roman"/>
                        </a:rPr>
                        <a:t>3.</a:t>
                      </a: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effectLst/>
                          <a:latin typeface="Calibri" panose="020F0502020204030204" pitchFamily="34" charset="0"/>
                          <a:ea typeface="Times New Roman"/>
                        </a:rPr>
                        <a:t>Perma</a:t>
                      </a:r>
                      <a:r>
                        <a:rPr lang="en-US" sz="1400" b="0" dirty="0" smtClean="0">
                          <a:effectLst/>
                          <a:latin typeface="Calibri" panose="020F0502020204030204" pitchFamily="34" charset="0"/>
                          <a:ea typeface="Times New Roman"/>
                        </a:rPr>
                        <a:t>-Fix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effectLst/>
                          <a:latin typeface="Calibri" panose="020F0502020204030204" pitchFamily="34" charset="0"/>
                          <a:ea typeface="Times New Roman"/>
                        </a:rPr>
                        <a:t>(TNHW-142)</a:t>
                      </a:r>
                    </a:p>
                  </a:txBody>
                  <a:tcPr marL="70574" marR="70574" marT="0" marB="0" anchor="ctr">
                    <a:solidFill>
                      <a:srgbClr val="D0D8E8"/>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06/12/2019</a:t>
                      </a:r>
                    </a:p>
                  </a:txBody>
                  <a:tcPr marL="70574" marR="70574" marT="0" marB="0" anchor="ctr">
                    <a:solidFill>
                      <a:srgbClr val="D0D8E8"/>
                    </a:solidFill>
                  </a:tcPr>
                </a:tc>
                <a:tc>
                  <a:txBody>
                    <a:bodyPr/>
                    <a:lstStyle/>
                    <a:p>
                      <a:pPr marL="0" marR="0" algn="ctr">
                        <a:spcBef>
                          <a:spcPts val="0"/>
                        </a:spcBef>
                        <a:spcAft>
                          <a:spcPts val="0"/>
                        </a:spcAft>
                      </a:pPr>
                      <a:r>
                        <a:rPr lang="en-US" sz="1400" dirty="0" smtClean="0">
                          <a:solidFill>
                            <a:schemeClr val="tx1"/>
                          </a:solidFill>
                          <a:effectLst/>
                          <a:latin typeface="Calibri" panose="020F0502020204030204" pitchFamily="34" charset="0"/>
                          <a:ea typeface="Times New Roman"/>
                        </a:rPr>
                        <a:t>12/9/19</a:t>
                      </a:r>
                      <a:endParaRPr lang="en-US" sz="14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r>
                        <a:rPr lang="en-US" sz="1400" dirty="0" smtClean="0">
                          <a:effectLst/>
                          <a:latin typeface="Calibri" panose="020F0502020204030204" pitchFamily="34" charset="0"/>
                          <a:ea typeface="Times New Roman"/>
                        </a:rPr>
                        <a:t>6/27/19</a:t>
                      </a:r>
                      <a:endParaRPr lang="en-US" sz="1400" dirty="0">
                        <a:effectLst/>
                        <a:latin typeface="Calibri" panose="020F0502020204030204" pitchFamily="34" charset="0"/>
                        <a:ea typeface="Times New Roman"/>
                      </a:endParaRPr>
                    </a:p>
                  </a:txBody>
                  <a:tcPr marL="70574" marR="70574" marT="0" marB="0" anchor="ctr">
                    <a:solidFill>
                      <a:srgbClr val="92D050"/>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r>
              <a:tr h="640080">
                <a:tc>
                  <a:txBody>
                    <a:bodyPr/>
                    <a:lstStyle/>
                    <a:p>
                      <a:pPr marL="0" marR="0" algn="ctr">
                        <a:spcBef>
                          <a:spcPts val="0"/>
                        </a:spcBef>
                        <a:spcAft>
                          <a:spcPts val="0"/>
                        </a:spcAft>
                      </a:pPr>
                      <a:endParaRPr lang="en-US" sz="1600" b="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smtClean="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smtClean="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solidFill>
                          <a:schemeClr val="tx1"/>
                        </a:solidFill>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c>
                  <a:txBody>
                    <a:bodyPr/>
                    <a:lstStyle/>
                    <a:p>
                      <a:pPr marL="0" marR="0" algn="ctr">
                        <a:spcBef>
                          <a:spcPts val="0"/>
                        </a:spcBef>
                        <a:spcAft>
                          <a:spcPts val="0"/>
                        </a:spcAft>
                      </a:pPr>
                      <a:endParaRPr lang="en-US" sz="1400" dirty="0">
                        <a:effectLst/>
                        <a:latin typeface="Calibri" panose="020F0502020204030204" pitchFamily="34" charset="0"/>
                        <a:ea typeface="Times New Roman"/>
                      </a:endParaRPr>
                    </a:p>
                  </a:txBody>
                  <a:tcPr marL="70574" marR="70574" marT="0" marB="0" anchor="ctr">
                    <a:solidFill>
                      <a:srgbClr val="D0D8E8"/>
                    </a:solidFill>
                  </a:tcPr>
                </a:tc>
              </a:tr>
            </a:tbl>
          </a:graphicData>
        </a:graphic>
      </p:graphicFrame>
      <p:sp>
        <p:nvSpPr>
          <p:cNvPr id="5122" name="Title 1"/>
          <p:cNvSpPr>
            <a:spLocks noGrp="1"/>
          </p:cNvSpPr>
          <p:nvPr>
            <p:ph type="title"/>
          </p:nvPr>
        </p:nvSpPr>
        <p:spPr/>
        <p:txBody>
          <a:bodyPr/>
          <a:lstStyle/>
          <a:p>
            <a:r>
              <a:rPr lang="en-US" altLang="en-US" sz="2000" u="sng" dirty="0" smtClean="0">
                <a:solidFill>
                  <a:schemeClr val="bg1"/>
                </a:solidFill>
              </a:rPr>
              <a:t>Part </a:t>
            </a:r>
            <a:r>
              <a:rPr lang="en-US" altLang="en-US" sz="2000" u="sng" dirty="0">
                <a:solidFill>
                  <a:schemeClr val="bg1"/>
                </a:solidFill>
              </a:rPr>
              <a:t>B </a:t>
            </a:r>
            <a:r>
              <a:rPr lang="en-US" altLang="en-US" sz="2000" u="sng" dirty="0" smtClean="0">
                <a:solidFill>
                  <a:schemeClr val="bg1"/>
                </a:solidFill>
              </a:rPr>
              <a:t>Permit Application </a:t>
            </a:r>
            <a:r>
              <a:rPr lang="en-US" altLang="en-US" sz="2000" u="sng" dirty="0">
                <a:solidFill>
                  <a:schemeClr val="bg1"/>
                </a:solidFill>
              </a:rPr>
              <a:t>Reviews Required by </a:t>
            </a:r>
            <a:r>
              <a:rPr lang="en-US" altLang="en-US" sz="2000" u="sng" dirty="0" smtClean="0">
                <a:solidFill>
                  <a:schemeClr val="bg1"/>
                </a:solidFill>
              </a:rPr>
              <a:t>Regulation</a:t>
            </a:r>
            <a:r>
              <a:rPr lang="en-US" altLang="en-US" sz="2000" dirty="0">
                <a:solidFill>
                  <a:srgbClr val="FFFFFF"/>
                </a:solidFill>
              </a:rPr>
              <a:t/>
            </a:r>
            <a:br>
              <a:rPr lang="en-US" altLang="en-US" sz="2000" dirty="0">
                <a:solidFill>
                  <a:srgbClr val="FFFFFF"/>
                </a:solidFill>
              </a:rPr>
            </a:br>
            <a:r>
              <a:rPr lang="en-US" altLang="en-US" sz="2000" dirty="0" smtClean="0">
                <a:solidFill>
                  <a:srgbClr val="FFFFFF"/>
                </a:solidFill>
              </a:rPr>
              <a:t>April 1, 2019 to June 30</a:t>
            </a:r>
            <a:r>
              <a:rPr lang="en-US" altLang="en-US" sz="2000" dirty="0" smtClean="0">
                <a:solidFill>
                  <a:prstClr val="white"/>
                </a:solidFill>
              </a:rPr>
              <a:t>, 2019</a:t>
            </a:r>
            <a:endParaRPr lang="en-US" altLang="en-US" sz="2000" dirty="0">
              <a:solidFill>
                <a:schemeClr val="bg1"/>
              </a:solidFill>
            </a:endParaRPr>
          </a:p>
        </p:txBody>
      </p:sp>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3</a:t>
            </a:r>
            <a:endParaRPr lang="en-US" sz="1400" i="0" dirty="0">
              <a:latin typeface="Calibri" panose="020F0502020204030204" pitchFamily="34" charset="0"/>
            </a:endParaRPr>
          </a:p>
        </p:txBody>
      </p:sp>
    </p:spTree>
    <p:extLst>
      <p:ext uri="{BB962C8B-B14F-4D97-AF65-F5344CB8AC3E}">
        <p14:creationId xmlns:p14="http://schemas.microsoft.com/office/powerpoint/2010/main" val="2185170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solidFill>
                  <a:schemeClr val="bg1"/>
                </a:solidFill>
              </a:rPr>
              <a:t>Modification </a:t>
            </a:r>
            <a:r>
              <a:rPr lang="en-US" altLang="en-US" sz="2000" u="sng" dirty="0">
                <a:solidFill>
                  <a:schemeClr val="bg1"/>
                </a:solidFill>
              </a:rPr>
              <a:t>Application Reviews Required by Regulation</a:t>
            </a:r>
            <a:r>
              <a:rPr lang="en-US" altLang="en-US" sz="2000" u="sng" dirty="0">
                <a:solidFill>
                  <a:srgbClr val="FFFFFF"/>
                </a:solidFill>
              </a:rPr>
              <a:t> </a:t>
            </a:r>
            <a:br>
              <a:rPr lang="en-US" altLang="en-US" sz="2000" u="sng" dirty="0">
                <a:solidFill>
                  <a:srgbClr val="FFFFFF"/>
                </a:solidFill>
              </a:rPr>
            </a:br>
            <a:r>
              <a:rPr lang="en-US" altLang="en-US" sz="2000" dirty="0">
                <a:solidFill>
                  <a:srgbClr val="FFFFFF"/>
                </a:solidFill>
              </a:rPr>
              <a:t>April 1, 2019 to June 30</a:t>
            </a:r>
            <a:r>
              <a:rPr lang="en-US" altLang="en-US" sz="2000" dirty="0">
                <a:solidFill>
                  <a:prstClr val="white"/>
                </a:solidFill>
              </a:rPr>
              <a:t>, 2019</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5799263"/>
              </p:ext>
            </p:extLst>
          </p:nvPr>
        </p:nvGraphicFramePr>
        <p:xfrm>
          <a:off x="228601" y="1371600"/>
          <a:ext cx="8686800" cy="4480559"/>
        </p:xfrm>
        <a:graphic>
          <a:graphicData uri="http://schemas.openxmlformats.org/drawingml/2006/table">
            <a:tbl>
              <a:tblPr/>
              <a:tblGrid>
                <a:gridCol w="387804">
                  <a:extLst>
                    <a:ext uri="{9D8B030D-6E8A-4147-A177-3AD203B41FA5}">
                      <a16:colId xmlns:a16="http://schemas.microsoft.com/office/drawing/2014/main" xmlns="" val="20000"/>
                    </a:ext>
                  </a:extLst>
                </a:gridCol>
                <a:gridCol w="2202996">
                  <a:extLst>
                    <a:ext uri="{9D8B030D-6E8A-4147-A177-3AD203B41FA5}">
                      <a16:colId xmlns:a16="http://schemas.microsoft.com/office/drawing/2014/main" xmlns="" val="20001"/>
                    </a:ext>
                  </a:extLst>
                </a:gridCol>
                <a:gridCol w="1077025">
                  <a:extLst>
                    <a:ext uri="{9D8B030D-6E8A-4147-A177-3AD203B41FA5}">
                      <a16:colId xmlns:a16="http://schemas.microsoft.com/office/drawing/2014/main" xmlns="" val="20002"/>
                    </a:ext>
                  </a:extLst>
                </a:gridCol>
                <a:gridCol w="1387985">
                  <a:extLst>
                    <a:ext uri="{9D8B030D-6E8A-4147-A177-3AD203B41FA5}">
                      <a16:colId xmlns:a16="http://schemas.microsoft.com/office/drawing/2014/main" xmlns="" val="20003"/>
                    </a:ext>
                  </a:extLst>
                </a:gridCol>
                <a:gridCol w="1083810">
                  <a:extLst>
                    <a:ext uri="{9D8B030D-6E8A-4147-A177-3AD203B41FA5}">
                      <a16:colId xmlns:a16="http://schemas.microsoft.com/office/drawing/2014/main" xmlns="" val="20004"/>
                    </a:ext>
                  </a:extLst>
                </a:gridCol>
                <a:gridCol w="1435236">
                  <a:extLst>
                    <a:ext uri="{9D8B030D-6E8A-4147-A177-3AD203B41FA5}">
                      <a16:colId xmlns:a16="http://schemas.microsoft.com/office/drawing/2014/main" xmlns="" val="20005"/>
                    </a:ext>
                  </a:extLst>
                </a:gridCol>
                <a:gridCol w="1111944">
                  <a:extLst>
                    <a:ext uri="{9D8B030D-6E8A-4147-A177-3AD203B41FA5}">
                      <a16:colId xmlns:a16="http://schemas.microsoft.com/office/drawing/2014/main" xmlns="" val="20006"/>
                    </a:ext>
                  </a:extLst>
                </a:gridCol>
              </a:tblGrid>
              <a:tr h="1066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1 &amp; </a:t>
                      </a:r>
                      <a:r>
                        <a:rPr kumimoji="0" lang="en-US" altLang="en-US" sz="1400" b="1" i="0" u="none" strike="noStrike" cap="none" normalizeH="0" baseline="30000" dirty="0">
                          <a:ln>
                            <a:noFill/>
                          </a:ln>
                          <a:solidFill>
                            <a:schemeClr val="bg1"/>
                          </a:solidFill>
                          <a:effectLst/>
                          <a:latin typeface="+mn-lt"/>
                          <a:ea typeface="Times New Roman" pitchFamily="18" charset="0"/>
                          <a:cs typeface="Arial" charset="0"/>
                        </a:rPr>
                        <a:t>1</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1 MODIFICATIONS</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mn-lt"/>
                          <a:ea typeface="Times New Roman" pitchFamily="18" charset="0"/>
                          <a:cs typeface="Arial" charset="0"/>
                        </a:rPr>
                        <a:t>60-DAY </a:t>
                      </a: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REQUIRED BY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mn-lt"/>
                          <a:ea typeface="Times New Roman" pitchFamily="18" charset="0"/>
                          <a:cs typeface="Arial" charset="0"/>
                        </a:rPr>
                        <a:t>REGULATION</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NOTICE </a:t>
                      </a:r>
                      <a:r>
                        <a:rPr kumimoji="0" lang="en-US" altLang="en-US" sz="1400" b="1" i="0" u="none" strike="noStrike" cap="none" normalizeH="0" baseline="0" dirty="0">
                          <a:ln>
                            <a:noFill/>
                          </a:ln>
                          <a:solidFill>
                            <a:schemeClr val="bg1"/>
                          </a:solidFill>
                          <a:effectLst/>
                          <a:latin typeface="+mn-lt"/>
                          <a:ea typeface="Times New Roman" pitchFamily="18" charset="0"/>
                          <a:cs typeface="Arial" charset="0"/>
                        </a:rPr>
                        <a:t>OF </a:t>
                      </a: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mn-lt"/>
                          <a:ea typeface="Times New Roman" pitchFamily="18" charset="0"/>
                          <a:cs typeface="Arial" charset="0"/>
                        </a:rPr>
                        <a:t>ISSUED</a:t>
                      </a:r>
                      <a:endParaRPr kumimoji="0" lang="en-US" altLang="en-US" sz="1400" b="1" i="0" u="none" strike="noStrike" cap="none" normalizeH="0" baseline="0" dirty="0">
                        <a:ln>
                          <a:noFill/>
                        </a:ln>
                        <a:solidFill>
                          <a:schemeClr val="bg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640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1.</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Energy</a:t>
                      </a:r>
                      <a:r>
                        <a:rPr lang="en-US" sz="1400" b="0" i="0" u="none" strike="noStrike" baseline="0" dirty="0" smtClean="0">
                          <a:solidFill>
                            <a:srgbClr val="000000"/>
                          </a:solidFill>
                          <a:effectLst/>
                          <a:latin typeface="+mn-lt"/>
                        </a:rPr>
                        <a:t> Solutions</a:t>
                      </a:r>
                    </a:p>
                    <a:p>
                      <a:pPr algn="l" fontAlgn="b"/>
                      <a:r>
                        <a:rPr lang="en-US" sz="1400" b="0" i="0" u="none" strike="noStrike" baseline="0" dirty="0" smtClean="0">
                          <a:solidFill>
                            <a:srgbClr val="000000"/>
                          </a:solidFill>
                          <a:effectLst/>
                          <a:latin typeface="+mn-lt"/>
                        </a:rPr>
                        <a:t> (TNHW-171)</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5/3/19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7/2/19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5/10/19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5/29/19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0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2.</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DOE ORNL </a:t>
                      </a:r>
                    </a:p>
                    <a:p>
                      <a:pPr algn="l" fontAlgn="b"/>
                      <a:r>
                        <a:rPr lang="en-US" sz="1400" b="0" i="0" u="none" strike="noStrike" dirty="0" smtClean="0">
                          <a:solidFill>
                            <a:srgbClr val="000000"/>
                          </a:solidFill>
                          <a:effectLst/>
                          <a:latin typeface="+mn-lt"/>
                        </a:rPr>
                        <a:t> (TNHW-145)</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5/7/19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7/8/19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5/17/19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7/3/19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0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3.</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DOE Y-12</a:t>
                      </a:r>
                    </a:p>
                    <a:p>
                      <a:pPr algn="l" fontAlgn="b"/>
                      <a:r>
                        <a:rPr lang="en-US" sz="1400" b="0" i="0" u="none" strike="noStrike" dirty="0" smtClean="0">
                          <a:solidFill>
                            <a:srgbClr val="000000"/>
                          </a:solidFill>
                          <a:effectLst/>
                          <a:latin typeface="+mn-lt"/>
                        </a:rPr>
                        <a:t> (TNHW-122)</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5/28/19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7/27/19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6/3/19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7/1/19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0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mn-lt"/>
                          <a:ea typeface="Times New Roman" pitchFamily="18" charset="0"/>
                          <a:cs typeface="Arial" charset="0"/>
                        </a:rPr>
                        <a:t>4.</a:t>
                      </a:r>
                      <a:endParaRPr kumimoji="0" lang="en-US" altLang="en-US" sz="16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mn-lt"/>
                        </a:rPr>
                        <a:t> DOE ORR</a:t>
                      </a:r>
                    </a:p>
                    <a:p>
                      <a:pPr algn="l" fontAlgn="b"/>
                      <a:r>
                        <a:rPr lang="en-US" sz="1400" b="0" i="0" u="none" strike="noStrike" dirty="0" smtClean="0">
                          <a:solidFill>
                            <a:srgbClr val="000000"/>
                          </a:solidFill>
                          <a:effectLst/>
                          <a:latin typeface="+mn-lt"/>
                        </a:rPr>
                        <a:t> (TNHW-164)</a:t>
                      </a:r>
                      <a:endParaRPr lang="en-US" sz="1400" b="0" i="0" u="none" strike="noStrike" dirty="0">
                        <a:solidFill>
                          <a:srgbClr val="000000"/>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5/28/19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chemeClr val="tx1"/>
                          </a:solidFill>
                          <a:effectLst/>
                          <a:latin typeface="+mn-lt"/>
                        </a:rPr>
                        <a:t>7/27/19</a:t>
                      </a:r>
                      <a:endParaRPr lang="en-US" sz="1400" b="0" i="0" u="none" strike="noStrike" dirty="0">
                        <a:solidFill>
                          <a:schemeClr val="tx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mn-lt"/>
                          <a:ea typeface="Times New Roman" pitchFamily="18" charset="0"/>
                          <a:cs typeface="Arial" charset="0"/>
                        </a:rPr>
                        <a:t>6/3/19</a:t>
                      </a:r>
                      <a:endParaRPr kumimoji="0" lang="en-US" altLang="en-US" sz="1400" b="0" i="0" u="none" strike="noStrike" cap="none" normalizeH="0" baseline="0" dirty="0">
                        <a:ln>
                          <a:noFill/>
                        </a:ln>
                        <a:solidFill>
                          <a:srgbClr val="000000"/>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mn-lt"/>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tx1"/>
                          </a:solidFill>
                          <a:effectLst/>
                          <a:latin typeface="+mn-lt"/>
                          <a:ea typeface="Times New Roman" pitchFamily="18" charset="0"/>
                          <a:cs typeface="Arial" charset="0"/>
                        </a:rPr>
                        <a:t>7/1/19</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20366">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correcting minor errors in the permit, upgrading plans and records maintained, or routine changes to the facility or its operation. </a:t>
                      </a:r>
                    </a:p>
                    <a:p>
                      <a:pPr algn="l"/>
                      <a:endParaRPr lang="en-US" sz="1400"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solidFill>
                  <a:srgbClr val="1B365D"/>
                </a:solidFill>
                <a:latin typeface="Calibri" panose="020F0502020204030204" pitchFamily="34" charset="0"/>
              </a:rPr>
              <a:t>4</a:t>
            </a:r>
            <a:endParaRPr lang="en-US" sz="1400" i="0" dirty="0">
              <a:solidFill>
                <a:srgbClr val="1B365D"/>
              </a:solidFill>
              <a:latin typeface="Calibri" panose="020F0502020204030204" pitchFamily="34" charset="0"/>
            </a:endParaRPr>
          </a:p>
        </p:txBody>
      </p:sp>
    </p:spTree>
    <p:extLst>
      <p:ext uri="{BB962C8B-B14F-4D97-AF65-F5344CB8AC3E}">
        <p14:creationId xmlns:p14="http://schemas.microsoft.com/office/powerpoint/2010/main" val="3566963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000" u="sng" dirty="0"/>
              <a:t>Modification Application Reviews Class 1 and </a:t>
            </a:r>
            <a:r>
              <a:rPr lang="en-US" altLang="en-US" sz="2000" u="sng" baseline="30000" dirty="0"/>
              <a:t>1</a:t>
            </a:r>
            <a:r>
              <a:rPr lang="en-US" altLang="en-US" sz="2000" u="sng" dirty="0"/>
              <a:t>1 by Type</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April 1, 2019 to June 30</a:t>
            </a:r>
            <a:r>
              <a:rPr lang="en-US" altLang="en-US" sz="2000" dirty="0">
                <a:solidFill>
                  <a:prstClr val="white"/>
                </a:solidFill>
              </a:rPr>
              <a:t>, 2019 </a:t>
            </a:r>
            <a:r>
              <a:rPr lang="en-US" altLang="en-US" sz="2000" dirty="0" smtClean="0">
                <a:solidFill>
                  <a:prstClr val="white"/>
                </a:solidFill>
              </a:rPr>
              <a:t>(</a:t>
            </a:r>
            <a:r>
              <a:rPr lang="en-US" altLang="en-US" sz="2000" dirty="0">
                <a:solidFill>
                  <a:prstClr val="white"/>
                </a:solidFill>
              </a:rPr>
              <a:t>cont.)</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3789871"/>
              </p:ext>
            </p:extLst>
          </p:nvPr>
        </p:nvGraphicFramePr>
        <p:xfrm>
          <a:off x="210898" y="1219200"/>
          <a:ext cx="876300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90600" y="381000"/>
            <a:ext cx="184731" cy="369332"/>
          </a:xfrm>
          <a:prstGeom prst="rect">
            <a:avLst/>
          </a:prstGeom>
          <a:noFill/>
        </p:spPr>
        <p:txBody>
          <a:bodyPr wrap="none" rtlCol="0">
            <a:spAutoFit/>
          </a:bodyPr>
          <a:lstStyle/>
          <a:p>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3628468977"/>
              </p:ext>
            </p:extLst>
          </p:nvPr>
        </p:nvGraphicFramePr>
        <p:xfrm>
          <a:off x="228600" y="1371600"/>
          <a:ext cx="8763000" cy="49577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596137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 y="152400"/>
            <a:ext cx="8839200" cy="825500"/>
          </a:xfrm>
        </p:spPr>
        <p:txBody>
          <a:bodyPr/>
          <a:lstStyle/>
          <a:p>
            <a:r>
              <a:rPr lang="en-US" altLang="en-US" sz="2000" u="sng" dirty="0" smtClean="0"/>
              <a:t>Modif</a:t>
            </a:r>
            <a:r>
              <a:rPr lang="en-US" altLang="en-US" sz="2000" u="sng" dirty="0" smtClean="0">
                <a:solidFill>
                  <a:schemeClr val="bg1"/>
                </a:solidFill>
              </a:rPr>
              <a:t>ication </a:t>
            </a:r>
            <a:r>
              <a:rPr lang="en-US" altLang="en-US" sz="2000" u="sng" dirty="0">
                <a:solidFill>
                  <a:schemeClr val="bg1"/>
                </a:solidFill>
              </a:rPr>
              <a:t>Application Reviews </a:t>
            </a:r>
            <a:r>
              <a:rPr lang="en-US" altLang="en-US" sz="2000" u="sng" dirty="0"/>
              <a:t>Required by Regulation</a:t>
            </a:r>
            <a:r>
              <a:rPr lang="en-US" altLang="en-US" sz="2000" dirty="0">
                <a:solidFill>
                  <a:srgbClr val="FFFFFF"/>
                </a:solidFill>
              </a:rPr>
              <a:t/>
            </a:r>
            <a:br>
              <a:rPr lang="en-US" altLang="en-US" sz="2000" dirty="0">
                <a:solidFill>
                  <a:srgbClr val="FFFFFF"/>
                </a:solidFill>
              </a:rPr>
            </a:br>
            <a:r>
              <a:rPr lang="en-US" altLang="en-US" sz="2000" dirty="0">
                <a:solidFill>
                  <a:srgbClr val="FFFFFF"/>
                </a:solidFill>
              </a:rPr>
              <a:t>April 1, 2019 to June 30</a:t>
            </a:r>
            <a:r>
              <a:rPr lang="en-US" altLang="en-US" sz="2000" dirty="0">
                <a:solidFill>
                  <a:prstClr val="white"/>
                </a:solidFill>
              </a:rPr>
              <a:t>, </a:t>
            </a:r>
            <a:r>
              <a:rPr lang="en-US" altLang="en-US" sz="2000" dirty="0" smtClean="0">
                <a:solidFill>
                  <a:prstClr val="white"/>
                </a:solidFill>
              </a:rPr>
              <a:t>2019 </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812481"/>
              </p:ext>
            </p:extLst>
          </p:nvPr>
        </p:nvGraphicFramePr>
        <p:xfrm>
          <a:off x="228600" y="1371600"/>
          <a:ext cx="8763000" cy="4275641"/>
        </p:xfrm>
        <a:graphic>
          <a:graphicData uri="http://schemas.openxmlformats.org/drawingml/2006/table">
            <a:tbl>
              <a:tblPr/>
              <a:tblGrid>
                <a:gridCol w="387742">
                  <a:extLst>
                    <a:ext uri="{9D8B030D-6E8A-4147-A177-3AD203B41FA5}">
                      <a16:colId xmlns:a16="http://schemas.microsoft.com/office/drawing/2014/main" xmlns="" val="20000"/>
                    </a:ext>
                  </a:extLst>
                </a:gridCol>
                <a:gridCol w="2355457">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1151766">
                  <a:extLst>
                    <a:ext uri="{9D8B030D-6E8A-4147-A177-3AD203B41FA5}">
                      <a16:colId xmlns:a16="http://schemas.microsoft.com/office/drawing/2014/main" xmlns="" val="20003"/>
                    </a:ext>
                  </a:extLst>
                </a:gridCol>
                <a:gridCol w="1564497">
                  <a:extLst>
                    <a:ext uri="{9D8B030D-6E8A-4147-A177-3AD203B41FA5}">
                      <a16:colId xmlns:a16="http://schemas.microsoft.com/office/drawing/2014/main" xmlns="" val="3077768560"/>
                    </a:ext>
                  </a:extLst>
                </a:gridCol>
                <a:gridCol w="1224496">
                  <a:extLst>
                    <a:ext uri="{9D8B030D-6E8A-4147-A177-3AD203B41FA5}">
                      <a16:colId xmlns:a16="http://schemas.microsoft.com/office/drawing/2014/main" xmlns="" val="20004"/>
                    </a:ext>
                  </a:extLst>
                </a:gridCol>
                <a:gridCol w="1088442">
                  <a:extLst>
                    <a:ext uri="{9D8B030D-6E8A-4147-A177-3AD203B41FA5}">
                      <a16:colId xmlns:a16="http://schemas.microsoft.com/office/drawing/2014/main" xmlns="" val="20005"/>
                    </a:ext>
                  </a:extLst>
                </a:gridCol>
              </a:tblGrid>
              <a:tr h="1086576">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CLASS 2 MODIFICATION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RECEIVED</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DEFICIENCY/ COMMENTS </a:t>
                      </a:r>
                      <a:endPar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itchFamily="34" charset="0"/>
                          <a:ea typeface="Times New Roman" pitchFamily="18" charset="0"/>
                          <a:cs typeface="Arial" charset="0"/>
                        </a:rPr>
                        <a:t>PUBLIC NOTICE DOCUMENTATION/REVISIONS </a:t>
                      </a: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RECEIVED</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ea typeface="Times New Roman" pitchFamily="18" charset="0"/>
                          <a:cs typeface="Arial" charset="0"/>
                        </a:rPr>
                        <a:t>90-DAY APPROVAL/ DENIAL</a:t>
                      </a:r>
                      <a:endPar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tx1"/>
                          </a:solidFill>
                          <a:effectLst/>
                          <a:latin typeface="Calibri" pitchFamily="34" charset="0"/>
                          <a:ea typeface="Times New Roman" pitchFamily="18" charset="0"/>
                          <a:cs typeface="Arial" charset="0"/>
                        </a:rPr>
                        <a:t>REQUIRED BY REGULATION</a:t>
                      </a: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charset="0"/>
                        <a:defRPr sz="2800">
                          <a:solidFill>
                            <a:schemeClr val="tx1"/>
                          </a:solidFill>
                          <a:latin typeface="Franklin Gothic Book" pitchFamily="34" charset="0"/>
                        </a:defRPr>
                      </a:lvl1pPr>
                      <a:lvl2pPr marL="742950" indent="-285750" eaLnBrk="0" hangingPunct="0">
                        <a:spcBef>
                          <a:spcPct val="20000"/>
                        </a:spcBef>
                        <a:buFont typeface="Arial" charset="0"/>
                        <a:defRPr sz="2400">
                          <a:solidFill>
                            <a:schemeClr val="tx1"/>
                          </a:solidFill>
                          <a:latin typeface="Franklin Gothic Book" pitchFamily="34" charset="0"/>
                        </a:defRPr>
                      </a:lvl2pPr>
                      <a:lvl3pPr marL="1143000" indent="-228600" eaLnBrk="0" hangingPunct="0">
                        <a:spcBef>
                          <a:spcPct val="20000"/>
                        </a:spcBef>
                        <a:buFont typeface="Arial" charset="0"/>
                        <a:defRPr sz="2000">
                          <a:solidFill>
                            <a:schemeClr val="tx1"/>
                          </a:solidFill>
                          <a:latin typeface="Franklin Gothic Book" pitchFamily="34" charset="0"/>
                        </a:defRPr>
                      </a:lvl3pPr>
                      <a:lvl4pPr marL="1600200" indent="-228600" eaLnBrk="0" hangingPunct="0">
                        <a:spcBef>
                          <a:spcPct val="20000"/>
                        </a:spcBef>
                        <a:buFont typeface="Arial" charset="0"/>
                        <a:defRPr>
                          <a:solidFill>
                            <a:schemeClr val="tx1"/>
                          </a:solidFill>
                          <a:latin typeface="Franklin Gothic Book" pitchFamily="34" charset="0"/>
                        </a:defRPr>
                      </a:lvl4pPr>
                      <a:lvl5pPr marL="2057400" indent="-228600" eaLnBrk="0" hangingPunct="0">
                        <a:spcBef>
                          <a:spcPct val="20000"/>
                        </a:spcBef>
                        <a:buFont typeface="Arial" charset="0"/>
                        <a:defRPr>
                          <a:solidFill>
                            <a:schemeClr val="tx1"/>
                          </a:solidFill>
                          <a:latin typeface="Franklin Gothic Book" pitchFamily="34" charset="0"/>
                        </a:defRPr>
                      </a:lvl5pPr>
                      <a:lvl6pPr marL="2514600" indent="-228600" eaLnBrk="0" fontAlgn="base" hangingPunct="0">
                        <a:spcBef>
                          <a:spcPct val="20000"/>
                        </a:spcBef>
                        <a:spcAft>
                          <a:spcPct val="0"/>
                        </a:spcAft>
                        <a:buFont typeface="Arial" charset="0"/>
                        <a:defRPr>
                          <a:solidFill>
                            <a:schemeClr val="tx1"/>
                          </a:solidFill>
                          <a:latin typeface="Franklin Gothic Book" pitchFamily="34" charset="0"/>
                        </a:defRPr>
                      </a:lvl6pPr>
                      <a:lvl7pPr marL="2971800" indent="-228600" eaLnBrk="0" fontAlgn="base" hangingPunct="0">
                        <a:spcBef>
                          <a:spcPct val="20000"/>
                        </a:spcBef>
                        <a:spcAft>
                          <a:spcPct val="0"/>
                        </a:spcAft>
                        <a:buFont typeface="Arial" charset="0"/>
                        <a:defRPr>
                          <a:solidFill>
                            <a:schemeClr val="tx1"/>
                          </a:solidFill>
                          <a:latin typeface="Franklin Gothic Book" pitchFamily="34" charset="0"/>
                        </a:defRPr>
                      </a:lvl7pPr>
                      <a:lvl8pPr marL="3429000" indent="-228600" eaLnBrk="0" fontAlgn="base" hangingPunct="0">
                        <a:spcBef>
                          <a:spcPct val="20000"/>
                        </a:spcBef>
                        <a:spcAft>
                          <a:spcPct val="0"/>
                        </a:spcAft>
                        <a:buFont typeface="Arial" charset="0"/>
                        <a:defRPr>
                          <a:solidFill>
                            <a:schemeClr val="tx1"/>
                          </a:solidFill>
                          <a:latin typeface="Franklin Gothic Book" pitchFamily="34" charset="0"/>
                        </a:defRPr>
                      </a:lvl8pPr>
                      <a:lvl9pPr marL="3886200" indent="-228600" eaLnBrk="0" fontAlgn="base" hangingPunct="0">
                        <a:spcBef>
                          <a:spcPct val="20000"/>
                        </a:spcBef>
                        <a:spcAft>
                          <a:spcPct val="0"/>
                        </a:spcAft>
                        <a:buFont typeface="Arial" charset="0"/>
                        <a:defRPr>
                          <a:solidFill>
                            <a:schemeClr val="tx1"/>
                          </a:solidFill>
                          <a:latin typeface="Franklin Gothic Book"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cap="none" normalizeH="0" baseline="0" dirty="0">
                        <a:ln>
                          <a:noFill/>
                        </a:ln>
                        <a:solidFill>
                          <a:schemeClr val="bg1"/>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cap="none" normalizeH="0" baseline="0" dirty="0">
                          <a:ln>
                            <a:noFill/>
                          </a:ln>
                          <a:solidFill>
                            <a:schemeClr val="bg1"/>
                          </a:solidFill>
                          <a:effectLst/>
                          <a:latin typeface="Calibri" pitchFamily="34" charset="0"/>
                        </a:rPr>
                        <a:t>ISSUED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itchFamily="34" charset="0"/>
                          <a:ea typeface="Times New Roman" pitchFamily="18" charset="0"/>
                          <a:cs typeface="Arial" charset="0"/>
                        </a:rPr>
                        <a:t> </a:t>
                      </a:r>
                      <a:endParaRPr kumimoji="0" lang="en-US" altLang="en-US" sz="1400" b="0" i="0" u="none" strike="noStrike" cap="none" normalizeH="0" baseline="0" dirty="0">
                        <a:ln>
                          <a:noFill/>
                        </a:ln>
                        <a:solidFill>
                          <a:schemeClr val="bg1"/>
                        </a:solidFill>
                        <a:effectLst/>
                        <a:latin typeface="Calibri" pitchFamily="34" charset="0"/>
                        <a:ea typeface="Times New Roman" pitchFamily="18" charset="0"/>
                        <a:cs typeface="Arial" charset="0"/>
                      </a:endParaRPr>
                    </a:p>
                  </a:txBody>
                  <a:tcPr marL="70417" marR="7041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640080">
                <a:tc>
                  <a:txBody>
                    <a:bodyPr/>
                    <a:lstStyle/>
                    <a:p>
                      <a:r>
                        <a:rPr lang="en-US" sz="1600" dirty="0" smtClean="0">
                          <a:latin typeface="Calibri" panose="020F0502020204030204" pitchFamily="34" charset="0"/>
                        </a:rPr>
                        <a:t>1.</a:t>
                      </a:r>
                      <a:endParaRPr lang="en-US" sz="1600" dirty="0">
                        <a:latin typeface="Calibri" panose="020F0502020204030204"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Calibri" panose="020F0502020204030204" pitchFamily="34" charset="0"/>
                        </a:rPr>
                        <a:t>  Kilgore</a:t>
                      </a:r>
                    </a:p>
                    <a:p>
                      <a:pPr algn="l" fontAlgn="b"/>
                      <a:r>
                        <a:rPr lang="en-US" sz="1400" b="0" i="0" u="none" strike="noStrike" dirty="0" smtClean="0">
                          <a:solidFill>
                            <a:srgbClr val="000000"/>
                          </a:solidFill>
                          <a:effectLst/>
                          <a:latin typeface="Calibri" panose="020F0502020204030204" pitchFamily="34" charset="0"/>
                        </a:rPr>
                        <a:t>  (Temporary Authorization)</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6/17/19 </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rPr>
                        <a:t>N/A</a:t>
                      </a: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6/27/19</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731520">
                <a:tc>
                  <a:txBody>
                    <a:bodyPr/>
                    <a:lstStyle/>
                    <a:p>
                      <a:endParaRPr lang="en-US" sz="1600" dirty="0" smtClean="0">
                        <a:latin typeface="Calibri" panose="020F0502020204030204" pitchFamily="34" charset="0"/>
                      </a:endParaRPr>
                    </a:p>
                    <a:p>
                      <a:r>
                        <a:rPr lang="en-US" sz="1600" dirty="0" smtClean="0">
                          <a:latin typeface="Calibri" panose="020F0502020204030204" pitchFamily="34" charset="0"/>
                        </a:rPr>
                        <a:t>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Calibri" panose="020F0502020204030204" pitchFamily="34" charset="0"/>
                        </a:rPr>
                        <a:t>DOE ORNL </a:t>
                      </a:r>
                    </a:p>
                    <a:p>
                      <a:pPr algn="l" fontAlgn="b"/>
                      <a:r>
                        <a:rPr lang="en-US" sz="1400" b="0" i="0" u="none" strike="noStrike" dirty="0" smtClean="0">
                          <a:solidFill>
                            <a:srgbClr val="000000"/>
                          </a:solidFill>
                          <a:effectLst/>
                          <a:latin typeface="Calibri" panose="020F0502020204030204" pitchFamily="34" charset="0"/>
                        </a:rPr>
                        <a:t>(TNHW-145)</a:t>
                      </a:r>
                    </a:p>
                    <a:p>
                      <a:pPr algn="l" fontAlgn="b"/>
                      <a:r>
                        <a:rPr lang="en-US" sz="1400" b="0" i="0" u="none" strike="noStrike" dirty="0" smtClean="0">
                          <a:solidFill>
                            <a:srgbClr val="000000"/>
                          </a:solidFill>
                          <a:effectLst/>
                          <a:latin typeface="Calibri" panose="020F0502020204030204" pitchFamily="34" charset="0"/>
                        </a:rPr>
                        <a:t>(Temporary Authorization)</a:t>
                      </a:r>
                      <a:endParaRPr lang="en-US" sz="1400" b="0" i="0" u="none" strike="noStrike" dirty="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6/21/19</a:t>
                      </a:r>
                      <a:endParaRPr lang="en-US" sz="1400" b="0" i="0" u="none" strike="noStrike" dirty="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rPr>
                        <a:t>N/A</a:t>
                      </a:r>
                      <a:endParaRPr kumimoji="0" lang="en-US" altLang="en-US" sz="14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7/25/19</a:t>
                      </a:r>
                      <a:endParaRPr lang="en-US" sz="1400" b="0" i="0" u="none" strike="noStrike" dirty="0">
                        <a:solidFill>
                          <a:srgbClr val="000000"/>
                        </a:solidFill>
                        <a:effectLst/>
                        <a:latin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640080">
                <a:tc>
                  <a:txBody>
                    <a:bodyPr/>
                    <a:lstStyle/>
                    <a:p>
                      <a:r>
                        <a:rPr lang="en-US" sz="1600" dirty="0" smtClean="0">
                          <a:latin typeface="Calibri" panose="020F0502020204030204" pitchFamily="34" charset="0"/>
                        </a:rPr>
                        <a:t>3.</a:t>
                      </a:r>
                      <a:endParaRPr lang="en-US" sz="1600" dirty="0">
                        <a:latin typeface="Calibri" panose="020F0502020204030204"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Calibri" panose="020F0502020204030204" pitchFamily="34" charset="0"/>
                        </a:rPr>
                        <a:t>  DOE ORNL </a:t>
                      </a:r>
                    </a:p>
                    <a:p>
                      <a:pPr algn="l" fontAlgn="b"/>
                      <a:r>
                        <a:rPr lang="en-US" sz="1400" b="0" i="0" u="none" strike="noStrike" dirty="0" smtClean="0">
                          <a:solidFill>
                            <a:srgbClr val="000000"/>
                          </a:solidFill>
                          <a:effectLst/>
                          <a:latin typeface="Calibri" panose="020F0502020204030204" pitchFamily="34" charset="0"/>
                        </a:rPr>
                        <a:t> (TNHW-145)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6/21/19</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rPr>
                        <a:t>6/26/19</a:t>
                      </a: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rPr>
                        <a:t>9/19/19</a:t>
                      </a: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40080">
                <a:tc>
                  <a:txBody>
                    <a:bodyPr/>
                    <a:lstStyle/>
                    <a:p>
                      <a:r>
                        <a:rPr lang="en-US" sz="1600" dirty="0" smtClean="0">
                          <a:latin typeface="Calibri" panose="020F0502020204030204" pitchFamily="34" charset="0"/>
                        </a:rPr>
                        <a:t>4.</a:t>
                      </a:r>
                      <a:endParaRPr lang="en-US" sz="1600" dirty="0">
                        <a:latin typeface="Calibri" panose="020F0502020204030204"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l" fontAlgn="b"/>
                      <a:r>
                        <a:rPr lang="en-US" sz="1400" b="0" i="0" u="none" strike="noStrike" dirty="0" smtClean="0">
                          <a:solidFill>
                            <a:srgbClr val="000000"/>
                          </a:solidFill>
                          <a:effectLst/>
                          <a:latin typeface="Calibri" panose="020F0502020204030204" pitchFamily="34" charset="0"/>
                        </a:rPr>
                        <a:t> Eastman</a:t>
                      </a:r>
                    </a:p>
                    <a:p>
                      <a:pPr algn="l" fontAlgn="b"/>
                      <a:r>
                        <a:rPr lang="en-US" sz="1400" b="0" i="0" u="none" strike="noStrike" dirty="0" smtClean="0">
                          <a:solidFill>
                            <a:srgbClr val="000000"/>
                          </a:solidFill>
                          <a:effectLst/>
                          <a:latin typeface="Calibri" panose="020F0502020204030204" pitchFamily="34" charset="0"/>
                        </a:rPr>
                        <a:t>(TNHW-131)</a:t>
                      </a:r>
                    </a:p>
                    <a:p>
                      <a:pPr algn="l" fontAlgn="b"/>
                      <a:r>
                        <a:rPr lang="en-US" sz="1400" b="0" i="0" u="none" strike="noStrike" dirty="0" smtClean="0">
                          <a:solidFill>
                            <a:srgbClr val="000000"/>
                          </a:solidFill>
                          <a:effectLst/>
                          <a:latin typeface="Calibri" panose="020F0502020204030204" pitchFamily="34" charset="0"/>
                        </a:rPr>
                        <a:t> (Temporary Authorization)</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6/28/19</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rPr>
                        <a:t>N/A</a:t>
                      </a: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fontAlgn="b"/>
                      <a:r>
                        <a:rPr lang="en-US" sz="1400" b="0" i="0" u="none" strike="noStrike" dirty="0" smtClean="0">
                          <a:solidFill>
                            <a:srgbClr val="000000"/>
                          </a:solidFill>
                          <a:effectLst/>
                          <a:latin typeface="Calibri" panose="020F0502020204030204" pitchFamily="34" charset="0"/>
                        </a:rPr>
                        <a:t>7/23/19</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r h="527780">
                <a:tc gridSpan="7">
                  <a:txBody>
                    <a:bodyPr/>
                    <a:lstStyle/>
                    <a:p>
                      <a:pPr algn="l"/>
                      <a:r>
                        <a:rPr lang="en-US" sz="1400" dirty="0" smtClean="0"/>
                        <a:t>Can include up to 25% increase in </a:t>
                      </a:r>
                      <a:r>
                        <a:rPr lang="en-US" sz="1400" baseline="0" dirty="0" smtClean="0"/>
                        <a:t>capacity, new wastes not requiring new waste management practices, or </a:t>
                      </a:r>
                    </a:p>
                    <a:p>
                      <a:pPr algn="l"/>
                      <a:r>
                        <a:rPr lang="en-US" sz="1400" baseline="0" dirty="0" smtClean="0"/>
                        <a:t>improvement of design of units or management practices.</a:t>
                      </a: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Calibri" pitchFamily="34" charset="0"/>
                      </a:endParaRPr>
                    </a:p>
                  </a:txBody>
                  <a:tcPr marL="93889" marR="93889" marT="45655" marB="4565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DF4"/>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6</a:t>
            </a:r>
            <a:endParaRPr lang="en-US" sz="1400" i="0" dirty="0">
              <a:latin typeface="Calibri" panose="020F0502020204030204" pitchFamily="34" charset="0"/>
            </a:endParaRPr>
          </a:p>
        </p:txBody>
      </p:sp>
    </p:spTree>
    <p:extLst>
      <p:ext uri="{BB962C8B-B14F-4D97-AF65-F5344CB8AC3E}">
        <p14:creationId xmlns:p14="http://schemas.microsoft.com/office/powerpoint/2010/main" val="90504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2000" u="sng" dirty="0" smtClean="0"/>
              <a:t>Modification </a:t>
            </a:r>
            <a:r>
              <a:rPr lang="en-US" altLang="en-US" sz="2000" u="sng" dirty="0">
                <a:solidFill>
                  <a:schemeClr val="bg1"/>
                </a:solidFill>
              </a:rPr>
              <a:t>Application Reviews </a:t>
            </a:r>
            <a:r>
              <a:rPr lang="en-US" altLang="en-US" sz="2000" u="sng" dirty="0">
                <a:solidFill>
                  <a:srgbClr val="FFFFFF"/>
                </a:solidFill>
              </a:rPr>
              <a:t>Required by </a:t>
            </a:r>
            <a:r>
              <a:rPr lang="en-US" altLang="en-US" sz="2000" u="sng" dirty="0" smtClean="0">
                <a:solidFill>
                  <a:srgbClr val="FFFFFF"/>
                </a:solidFill>
              </a:rPr>
              <a:t>Regulation</a:t>
            </a:r>
            <a:r>
              <a:rPr lang="en-US" altLang="en-US" sz="2000" u="sng" dirty="0">
                <a:solidFill>
                  <a:srgbClr val="FFFFFF"/>
                </a:solidFill>
              </a:rPr>
              <a:t/>
            </a:r>
            <a:br>
              <a:rPr lang="en-US" altLang="en-US" sz="2000" u="sng" dirty="0">
                <a:solidFill>
                  <a:srgbClr val="FFFFFF"/>
                </a:solidFill>
              </a:rPr>
            </a:br>
            <a:r>
              <a:rPr lang="en-US" altLang="en-US" sz="2000" dirty="0">
                <a:solidFill>
                  <a:srgbClr val="FFFFFF"/>
                </a:solidFill>
              </a:rPr>
              <a:t>April 1, 2019 to June 30</a:t>
            </a:r>
            <a:r>
              <a:rPr lang="en-US" altLang="en-US" sz="2000" dirty="0">
                <a:solidFill>
                  <a:prstClr val="white"/>
                </a:solidFill>
              </a:rPr>
              <a:t>, </a:t>
            </a:r>
            <a:r>
              <a:rPr lang="en-US" altLang="en-US" sz="2000" dirty="0" smtClean="0">
                <a:solidFill>
                  <a:prstClr val="white"/>
                </a:solidFill>
              </a:rPr>
              <a:t>2019 </a:t>
            </a:r>
            <a:r>
              <a:rPr lang="en-US" altLang="en-US" sz="2000" dirty="0" smtClean="0">
                <a:solidFill>
                  <a:srgbClr val="FFFFFF"/>
                </a:solidFill>
              </a:rPr>
              <a:t>(cont</a:t>
            </a:r>
            <a:r>
              <a:rPr lang="en-US" altLang="en-US" sz="2000" dirty="0">
                <a:solidFill>
                  <a:srgbClr val="FFFFFF"/>
                </a:solidFill>
              </a:rPr>
              <a:t>.)</a:t>
            </a:r>
            <a:endParaRPr lang="en-US" alt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8214855"/>
              </p:ext>
            </p:extLst>
          </p:nvPr>
        </p:nvGraphicFramePr>
        <p:xfrm>
          <a:off x="228601" y="1371601"/>
          <a:ext cx="8686799" cy="3322780"/>
        </p:xfrm>
        <a:graphic>
          <a:graphicData uri="http://schemas.openxmlformats.org/drawingml/2006/table">
            <a:tbl>
              <a:tblPr/>
              <a:tblGrid>
                <a:gridCol w="245852">
                  <a:extLst>
                    <a:ext uri="{9D8B030D-6E8A-4147-A177-3AD203B41FA5}">
                      <a16:colId xmlns:a16="http://schemas.microsoft.com/office/drawing/2014/main" xmlns="" val="20000"/>
                    </a:ext>
                  </a:extLst>
                </a:gridCol>
                <a:gridCol w="1522256">
                  <a:extLst>
                    <a:ext uri="{9D8B030D-6E8A-4147-A177-3AD203B41FA5}">
                      <a16:colId xmlns:a16="http://schemas.microsoft.com/office/drawing/2014/main" xmlns="" val="20001"/>
                    </a:ext>
                  </a:extLst>
                </a:gridCol>
                <a:gridCol w="1027385">
                  <a:extLst>
                    <a:ext uri="{9D8B030D-6E8A-4147-A177-3AD203B41FA5}">
                      <a16:colId xmlns:a16="http://schemas.microsoft.com/office/drawing/2014/main" xmlns="" val="20002"/>
                    </a:ext>
                  </a:extLst>
                </a:gridCol>
                <a:gridCol w="1166906">
                  <a:extLst>
                    <a:ext uri="{9D8B030D-6E8A-4147-A177-3AD203B41FA5}">
                      <a16:colId xmlns:a16="http://schemas.microsoft.com/office/drawing/2014/main" xmlns="" val="20003"/>
                    </a:ext>
                  </a:extLst>
                </a:gridCol>
                <a:gridCol w="1295400">
                  <a:extLst>
                    <a:ext uri="{9D8B030D-6E8A-4147-A177-3AD203B41FA5}">
                      <a16:colId xmlns:a16="http://schemas.microsoft.com/office/drawing/2014/main" xmlns="" val="20005"/>
                    </a:ext>
                  </a:extLst>
                </a:gridCol>
                <a:gridCol w="1219200">
                  <a:extLst>
                    <a:ext uri="{9D8B030D-6E8A-4147-A177-3AD203B41FA5}">
                      <a16:colId xmlns:a16="http://schemas.microsoft.com/office/drawing/2014/main" xmlns="" val="1633753386"/>
                    </a:ext>
                  </a:extLst>
                </a:gridCol>
                <a:gridCol w="1056686">
                  <a:extLst>
                    <a:ext uri="{9D8B030D-6E8A-4147-A177-3AD203B41FA5}">
                      <a16:colId xmlns:a16="http://schemas.microsoft.com/office/drawing/2014/main" xmlns="" val="1598916691"/>
                    </a:ext>
                  </a:extLst>
                </a:gridCol>
                <a:gridCol w="1153114">
                  <a:extLst>
                    <a:ext uri="{9D8B030D-6E8A-4147-A177-3AD203B41FA5}">
                      <a16:colId xmlns:a16="http://schemas.microsoft.com/office/drawing/2014/main" xmlns="" val="2406815368"/>
                    </a:ext>
                  </a:extLst>
                </a:gridCol>
              </a:tblGrid>
              <a:tr h="1447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CLASS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3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MODIFICATIONS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RECEIVED</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180-DAY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REVIEW REQUIRED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tx1"/>
                          </a:solidFill>
                          <a:effectLst/>
                          <a:latin typeface="Calibri" panose="020F0502020204030204" pitchFamily="34" charset="0"/>
                          <a:ea typeface="Times New Roman" pitchFamily="18" charset="0"/>
                          <a:cs typeface="Arial" charset="0"/>
                        </a:rPr>
                        <a:t>BY REGULATION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REVIEWED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BY</a:t>
                      </a: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NOTICE OF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DEFICIENCY/ COMMENTS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COMPLETE</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DRAFT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TO PUBLIC NOTICE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     (</a:t>
                      </a:r>
                      <a:r>
                        <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rPr>
                        <a:t>45 </a:t>
                      </a:r>
                      <a:r>
                        <a:rPr kumimoji="0" lang="en-US" altLang="en-US" sz="1400" b="1" i="0" u="none" strike="noStrike" cap="none" normalizeH="0" baseline="0" dirty="0" smtClean="0">
                          <a:ln>
                            <a:noFill/>
                          </a:ln>
                          <a:solidFill>
                            <a:schemeClr val="bg1"/>
                          </a:solidFill>
                          <a:effectLst/>
                          <a:latin typeface="Calibri" panose="020F0502020204030204" pitchFamily="34" charset="0"/>
                          <a:ea typeface="Times New Roman" pitchFamily="18" charset="0"/>
                          <a:cs typeface="Arial" charset="0"/>
                        </a:rPr>
                        <a:t>DAYS)</a:t>
                      </a:r>
                      <a:endParaRPr kumimoji="0" lang="en-US" altLang="en-US" sz="1400" b="1" i="0" u="none" strike="noStrike" cap="none" normalizeH="0" baseline="0" dirty="0">
                        <a:ln>
                          <a:noFill/>
                        </a:ln>
                        <a:solidFill>
                          <a:schemeClr val="bg1"/>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xmlns="" val="10000"/>
                  </a:ext>
                </a:extLst>
              </a:tr>
              <a:tr h="492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None</a:t>
                      </a: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1123142">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Can include increases &gt;25% in capacity, new wastes that require changes in unit design or management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Arial" charset="0"/>
                        </a:rPr>
                        <a:t>substantial changes to liner and leachate collection/detection systems, or substantial changes to groundwater monitoring systems or incinerator operating conditions. </a:t>
                      </a:r>
                      <a:endParaRPr kumimoji="0" lang="en-US" altLang="en-US" sz="14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anose="020F0502020204030204"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Calibri" pitchFamily="34" charset="0"/>
                        <a:ea typeface="Times New Roman" pitchFamily="18" charset="0"/>
                        <a:cs typeface="Arial" charset="0"/>
                      </a:endParaRPr>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hMerge="1">
                  <a:txBody>
                    <a:bodyPr/>
                    <a:lstStyle/>
                    <a:p>
                      <a:pPr algn="ctr"/>
                      <a:endParaRPr lang="en-US" sz="1600" dirty="0"/>
                    </a:p>
                  </a:txBody>
                  <a:tcPr marL="71051" marR="7105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3" name="Footer Placeholder 2"/>
          <p:cNvSpPr>
            <a:spLocks noGrp="1"/>
          </p:cNvSpPr>
          <p:nvPr>
            <p:ph type="ftr" sz="quarter" idx="11"/>
          </p:nvPr>
        </p:nvSpPr>
        <p:spPr>
          <a:prstGeom prst="rect">
            <a:avLst/>
          </a:prstGeom>
        </p:spPr>
        <p:txBody>
          <a:bodyPr/>
          <a:lstStyle/>
          <a:p>
            <a:pPr>
              <a:defRPr/>
            </a:pPr>
            <a:r>
              <a:rPr lang="en-US" sz="1400" i="0" dirty="0" smtClean="0">
                <a:latin typeface="Calibri" panose="020F0502020204030204" pitchFamily="34" charset="0"/>
              </a:rPr>
              <a:t>7</a:t>
            </a:r>
            <a:endParaRPr lang="en-US" sz="1400" i="0" dirty="0">
              <a:latin typeface="Calibri" panose="020F0502020204030204" pitchFamily="34" charset="0"/>
            </a:endParaRPr>
          </a:p>
        </p:txBody>
      </p:sp>
    </p:spTree>
    <p:extLst>
      <p:ext uri="{BB962C8B-B14F-4D97-AF65-F5344CB8AC3E}">
        <p14:creationId xmlns:p14="http://schemas.microsoft.com/office/powerpoint/2010/main" val="351821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dirty="0">
                <a:solidFill>
                  <a:srgbClr val="FFFFFF"/>
                </a:solidFill>
              </a:rPr>
              <a:t>For Additional Information</a:t>
            </a:r>
          </a:p>
        </p:txBody>
      </p:sp>
      <p:sp>
        <p:nvSpPr>
          <p:cNvPr id="9219" name="Content Placeholder 2"/>
          <p:cNvSpPr>
            <a:spLocks noGrp="1"/>
          </p:cNvSpPr>
          <p:nvPr>
            <p:ph idx="1"/>
          </p:nvPr>
        </p:nvSpPr>
        <p:spPr/>
        <p:txBody>
          <a:bodyPr anchor="ctr">
            <a:normAutofit/>
          </a:bodyPr>
          <a:lstStyle/>
          <a:p>
            <a:pPr marL="0" indent="0" algn="ctr">
              <a:buFont typeface="Arial" charset="0"/>
              <a:buNone/>
            </a:pPr>
            <a:r>
              <a:rPr lang="en-US" altLang="en-US" sz="2000" b="1" dirty="0" err="1" smtClean="0">
                <a:latin typeface="+mn-lt"/>
              </a:rPr>
              <a:t>Dilraj</a:t>
            </a:r>
            <a:r>
              <a:rPr lang="en-US" altLang="en-US" sz="2000" b="1" dirty="0" smtClean="0">
                <a:latin typeface="+mn-lt"/>
              </a:rPr>
              <a:t> </a:t>
            </a:r>
            <a:r>
              <a:rPr lang="en-US" altLang="en-US" sz="2000" b="1" dirty="0" err="1" smtClean="0">
                <a:latin typeface="+mn-lt"/>
              </a:rPr>
              <a:t>Mokha</a:t>
            </a:r>
            <a:endParaRPr lang="en-US" altLang="en-US" sz="2000" b="1" dirty="0" smtClean="0">
              <a:latin typeface="+mn-lt"/>
            </a:endParaRPr>
          </a:p>
          <a:p>
            <a:pPr marL="0" indent="0" algn="ctr">
              <a:buFont typeface="Arial" charset="0"/>
              <a:buNone/>
            </a:pPr>
            <a:r>
              <a:rPr lang="en-US" altLang="en-US" sz="2000" b="1" dirty="0" smtClean="0">
                <a:latin typeface="+mn-lt"/>
              </a:rPr>
              <a:t>Hazardous Waste Permitting </a:t>
            </a:r>
            <a:endParaRPr lang="en-US" altLang="en-US" sz="2000" b="1" dirty="0">
              <a:latin typeface="+mn-lt"/>
            </a:endParaRPr>
          </a:p>
          <a:p>
            <a:pPr marL="0" indent="0" algn="ctr">
              <a:buFont typeface="Arial" charset="0"/>
              <a:buNone/>
            </a:pPr>
            <a:r>
              <a:rPr lang="en-US" altLang="en-US" sz="2000" b="1" dirty="0" smtClean="0">
                <a:latin typeface="+mn-lt"/>
              </a:rPr>
              <a:t>DSWM</a:t>
            </a:r>
            <a:endParaRPr lang="en-US" altLang="en-US" sz="2000" b="1" dirty="0">
              <a:latin typeface="+mn-lt"/>
            </a:endParaRPr>
          </a:p>
          <a:p>
            <a:pPr marL="0" indent="0" algn="ctr">
              <a:buFont typeface="Arial" charset="0"/>
              <a:buNone/>
            </a:pPr>
            <a:r>
              <a:rPr lang="en-US" altLang="en-US" sz="2000" b="1" dirty="0">
                <a:latin typeface="+mn-lt"/>
              </a:rPr>
              <a:t>Office: (615</a:t>
            </a:r>
            <a:r>
              <a:rPr lang="en-US" altLang="en-US" sz="2000" b="1">
                <a:latin typeface="+mn-lt"/>
              </a:rPr>
              <a:t>) </a:t>
            </a:r>
            <a:r>
              <a:rPr lang="en-US" altLang="en-US" sz="2000" b="1" smtClean="0">
                <a:latin typeface="+mn-lt"/>
              </a:rPr>
              <a:t>532-0821</a:t>
            </a:r>
            <a:endParaRPr lang="en-US" altLang="en-US" sz="2000" b="1" dirty="0">
              <a:latin typeface="+mn-lt"/>
            </a:endParaRPr>
          </a:p>
          <a:p>
            <a:pPr marL="0" indent="0" algn="ctr">
              <a:buFont typeface="Arial" charset="0"/>
              <a:buNone/>
            </a:pPr>
            <a:r>
              <a:rPr lang="en-US" altLang="en-US" sz="2000" b="1" dirty="0">
                <a:latin typeface="+mn-lt"/>
              </a:rPr>
              <a:t>Fax: (615) 532-0938</a:t>
            </a:r>
          </a:p>
          <a:p>
            <a:pPr marL="0" indent="0" algn="ctr">
              <a:buFont typeface="Arial" charset="0"/>
              <a:buNone/>
            </a:pPr>
            <a:r>
              <a:rPr lang="en-US" altLang="en-US" sz="2000" b="1" dirty="0" smtClean="0">
                <a:latin typeface="+mn-lt"/>
              </a:rPr>
              <a:t>Email</a:t>
            </a:r>
            <a:r>
              <a:rPr lang="en-US" altLang="en-US" sz="2000" b="1" dirty="0">
                <a:latin typeface="+mn-lt"/>
              </a:rPr>
              <a:t>: </a:t>
            </a:r>
            <a:r>
              <a:rPr lang="en-US" altLang="en-US" sz="2000" b="1" dirty="0" smtClean="0">
                <a:latin typeface="+mn-lt"/>
                <a:hlinkClick r:id="rId3"/>
              </a:rPr>
              <a:t>Dilraj.Mokha@TN.gov</a:t>
            </a:r>
            <a:endParaRPr lang="en-US" altLang="en-US" sz="2000" b="1" dirty="0" smtClean="0">
              <a:latin typeface="+mn-lt"/>
            </a:endParaRPr>
          </a:p>
          <a:p>
            <a:pPr marL="0" indent="0" algn="ctr">
              <a:buFont typeface="Arial" charset="0"/>
              <a:buNone/>
            </a:pPr>
            <a:endParaRPr lang="en-US" altLang="en-US" sz="2000" b="1" dirty="0">
              <a:latin typeface="+mn-lt"/>
            </a:endParaRPr>
          </a:p>
          <a:p>
            <a:pPr marL="0" indent="0" algn="ctr">
              <a:buFont typeface="Arial" charset="0"/>
              <a:buNone/>
            </a:pPr>
            <a:endParaRPr lang="en-US" altLang="en-US" sz="2800" b="1" dirty="0">
              <a:latin typeface="+mn-lt"/>
            </a:endParaRPr>
          </a:p>
        </p:txBody>
      </p:sp>
    </p:spTree>
    <p:extLst>
      <p:ext uri="{BB962C8B-B14F-4D97-AF65-F5344CB8AC3E}">
        <p14:creationId xmlns:p14="http://schemas.microsoft.com/office/powerpoint/2010/main" val="402492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8184</TotalTime>
  <Words>629</Words>
  <Application>Microsoft Office PowerPoint</Application>
  <PresentationFormat>On-screen Show (4:3)</PresentationFormat>
  <Paragraphs>186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PowerPoint B</vt:lpstr>
      <vt:lpstr>Hazardous Waste Permitting Activities 4th  Quarter Update</vt:lpstr>
      <vt:lpstr>Introduction</vt:lpstr>
      <vt:lpstr>Part B Permit Application Reviews Required by Regulation April 1, 2019 to June 30, 2019</vt:lpstr>
      <vt:lpstr>Modification Application Reviews Required by Regulation  April 1, 2019 to June 30, 2019</vt:lpstr>
      <vt:lpstr>Modification Application Reviews Class 1 and 11 by Type April 1, 2019 to June 30, 2019 (cont.)</vt:lpstr>
      <vt:lpstr>Modification Application Reviews Required by Regulation April 1, 2019 to June 30, 2019 (cont.)</vt:lpstr>
      <vt:lpstr>Modification Application Reviews Required by Regulation April 1, 2019 to June 30, 2019 (cont.)</vt:lpstr>
      <vt:lpstr>For Additional Information</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Dilraj Mokha</cp:lastModifiedBy>
  <cp:revision>557</cp:revision>
  <cp:lastPrinted>2019-09-17T18:11:03Z</cp:lastPrinted>
  <dcterms:created xsi:type="dcterms:W3CDTF">2015-04-23T14:18:47Z</dcterms:created>
  <dcterms:modified xsi:type="dcterms:W3CDTF">2019-09-17T18:22:58Z</dcterms:modified>
</cp:coreProperties>
</file>