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67" r:id="rId4"/>
    <p:sldId id="263" r:id="rId5"/>
    <p:sldId id="270" r:id="rId6"/>
    <p:sldId id="261" r:id="rId7"/>
    <p:sldId id="266" r:id="rId8"/>
    <p:sldId id="259" r:id="rId9"/>
    <p:sldId id="268" r:id="rId10"/>
    <p:sldId id="260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th McCormick" initials="RSM" lastIdx="1" clrIdx="0"/>
  <p:cmAuthor id="1" name="Larry C. Christley" initials="LCC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78" autoAdjust="0"/>
  </p:normalViewPr>
  <p:slideViewPr>
    <p:cSldViewPr>
      <p:cViewPr>
        <p:scale>
          <a:sx n="100" d="100"/>
          <a:sy n="100" d="100"/>
        </p:scale>
        <p:origin x="-65" y="1523"/>
      </p:cViewPr>
      <p:guideLst>
        <p:guide orient="horz" pos="3648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E9D80-7E60-4A12-80D3-6C5C800AB356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0DB8-245E-4A1F-BD40-50373D643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3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6585D-F91E-4943-9737-9EFA85046613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ABEA-434D-4A07-B126-0F870D795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5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51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Household Hazardous Waste collection analysis can be found at the following URL:</a:t>
            </a:r>
          </a:p>
          <a:p>
            <a:r>
              <a:rPr lang="en-US" dirty="0" smtClean="0"/>
              <a:t>https</a:t>
            </a:r>
            <a:r>
              <a:rPr lang="en-US" dirty="0"/>
              <a:t>://www.tn.gov/environment/sw-mm-household-hazardous-waste-program/hhw-mobile-collection-analysis.html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00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10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Larry Christley,</a:t>
            </a:r>
            <a:r>
              <a:rPr lang="en-US" baseline="0" dirty="0" smtClean="0"/>
              <a:t> Program Manager, Materials Management Program - 615-532-0744 – larry.christley@tn.gov</a:t>
            </a:r>
          </a:p>
          <a:p>
            <a:r>
              <a:rPr lang="en-US" baseline="0" dirty="0" smtClean="0"/>
              <a:t>Loretta Harrington, Manager, Grants - 615-532-0086 </a:t>
            </a:r>
            <a:r>
              <a:rPr lang="en-US" baseline="0" smtClean="0"/>
              <a:t>– loretta.harrington@tn.gov</a:t>
            </a:r>
            <a:endParaRPr lang="en-US" baseline="0" dirty="0" smtClean="0"/>
          </a:p>
          <a:p>
            <a:r>
              <a:rPr lang="en-US" baseline="0" dirty="0" smtClean="0"/>
              <a:t>Nicholas Stengel, Manager, Problem Waste – 615-532-0095 – nicholas.stengel@tn.gov</a:t>
            </a:r>
          </a:p>
          <a:p>
            <a:r>
              <a:rPr lang="en-US" baseline="0" dirty="0" smtClean="0"/>
              <a:t>Trey White, Manager, Recovered Materials – 615-532-0075 – trey.white@tn.gov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4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1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81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81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6501E-80CA-431C-8AF4-24AAC4D478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3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9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large TDOT project in Morgan County led to a large amount of material being put into landfills, which prevented them from accomplishing their APR goals.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93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Requested Amendments include:</a:t>
            </a:r>
          </a:p>
          <a:p>
            <a:r>
              <a:rPr lang="en-US" dirty="0"/>
              <a:t> </a:t>
            </a:r>
            <a:r>
              <a:rPr lang="en-US" dirty="0" smtClean="0"/>
              <a:t> - First Tennessee Development District – Technical Assistance</a:t>
            </a:r>
          </a:p>
          <a:p>
            <a:r>
              <a:rPr lang="en-US" dirty="0" smtClean="0"/>
              <a:t>  - Resource Capture Incorporated – Composting</a:t>
            </a:r>
          </a:p>
          <a:p>
            <a:r>
              <a:rPr lang="en-US" dirty="0"/>
              <a:t> </a:t>
            </a:r>
            <a:r>
              <a:rPr lang="en-US" dirty="0" smtClean="0"/>
              <a:t> - Isaiah 58 – Recycling Equipment</a:t>
            </a:r>
          </a:p>
          <a:p>
            <a:r>
              <a:rPr lang="en-US" dirty="0"/>
              <a:t> </a:t>
            </a:r>
            <a:r>
              <a:rPr lang="en-US" dirty="0" smtClean="0"/>
              <a:t> - Rutherford County – Multiple </a:t>
            </a:r>
          </a:p>
          <a:p>
            <a:r>
              <a:rPr lang="en-US" dirty="0"/>
              <a:t> </a:t>
            </a:r>
            <a:r>
              <a:rPr lang="en-US" dirty="0" smtClean="0"/>
              <a:t> - Macon County – Multiple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5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Requested Amendments include:</a:t>
            </a:r>
          </a:p>
          <a:p>
            <a:r>
              <a:rPr lang="en-US" dirty="0"/>
              <a:t> </a:t>
            </a:r>
            <a:r>
              <a:rPr lang="en-US" dirty="0" smtClean="0"/>
              <a:t> - First Tennessee Development District – Technical Assistance</a:t>
            </a:r>
          </a:p>
          <a:p>
            <a:r>
              <a:rPr lang="en-US" dirty="0" smtClean="0"/>
              <a:t>  - Resource Capture Incorporated – Composting</a:t>
            </a:r>
          </a:p>
          <a:p>
            <a:r>
              <a:rPr lang="en-US" dirty="0"/>
              <a:t> </a:t>
            </a:r>
            <a:r>
              <a:rPr lang="en-US" dirty="0" smtClean="0"/>
              <a:t> - Isaiah 58 – Recycling Equipment</a:t>
            </a:r>
          </a:p>
          <a:p>
            <a:r>
              <a:rPr lang="en-US" dirty="0"/>
              <a:t> </a:t>
            </a:r>
            <a:r>
              <a:rPr lang="en-US" dirty="0" smtClean="0"/>
              <a:t> - Rutherford County – Multiple </a:t>
            </a:r>
          </a:p>
          <a:p>
            <a:r>
              <a:rPr lang="en-US" dirty="0"/>
              <a:t> </a:t>
            </a:r>
            <a:r>
              <a:rPr lang="en-US" dirty="0" smtClean="0"/>
              <a:t> - Macon County – Multiple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ABEA-434D-4A07-B126-0F870D7952E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5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3874770"/>
            <a:ext cx="5943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3962400"/>
            <a:ext cx="5715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0" y="3322320"/>
            <a:ext cx="334518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4" r:id="rId10"/>
    <p:sldLayoutId id="2147483679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tnszAj8XeAhWQ61MKHbdrBFEQjRx6BAgBEAU&amp;url=https://nothingtoofancy.com/products/tn-flag-decal&amp;psig=AOvVaw3fwOu_d4024sLC0vuGmp98&amp;ust=154177763440300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deconline.tn.gov/TNRecyclingCente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Materials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Program Update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Trey White, Recovered Materials Program Manager | 1 May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Hazardous Waste Spring Season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5029200" cy="4958465"/>
          </a:xfrm>
        </p:spPr>
        <p:txBody>
          <a:bodyPr>
            <a:normAutofit/>
          </a:bodyPr>
          <a:lstStyle/>
          <a:p>
            <a:r>
              <a:rPr lang="en-US" dirty="0" smtClean="0"/>
              <a:t>29 HHW Events Scheduled from March to June</a:t>
            </a:r>
          </a:p>
          <a:p>
            <a:pPr lvl="1"/>
            <a:r>
              <a:rPr lang="en-US" dirty="0" smtClean="0"/>
              <a:t>14 Events Completed</a:t>
            </a:r>
          </a:p>
          <a:p>
            <a:pPr lvl="2"/>
            <a:r>
              <a:rPr lang="en-US" dirty="0" smtClean="0"/>
              <a:t>2,223 Households</a:t>
            </a:r>
          </a:p>
          <a:p>
            <a:r>
              <a:rPr lang="en-US" dirty="0" smtClean="0"/>
              <a:t>HHW Collection Containers</a:t>
            </a:r>
          </a:p>
          <a:p>
            <a:pPr lvl="1"/>
            <a:r>
              <a:rPr lang="en-US" dirty="0" smtClean="0"/>
              <a:t>Blount County Success</a:t>
            </a:r>
          </a:p>
          <a:p>
            <a:pPr lvl="2"/>
            <a:r>
              <a:rPr lang="en-US" dirty="0" smtClean="0"/>
              <a:t>2 months in operation</a:t>
            </a:r>
          </a:p>
          <a:p>
            <a:pPr lvl="2"/>
            <a:r>
              <a:rPr lang="en-US" dirty="0" smtClean="0"/>
              <a:t>Surpassed Mobile Event HH</a:t>
            </a:r>
          </a:p>
          <a:p>
            <a:r>
              <a:rPr lang="en-US" dirty="0" smtClean="0"/>
              <a:t>Loudon County </a:t>
            </a:r>
          </a:p>
          <a:p>
            <a:pPr lvl="1"/>
            <a:r>
              <a:rPr lang="en-US" dirty="0" smtClean="0"/>
              <a:t>Grant Opening</a:t>
            </a:r>
          </a:p>
          <a:p>
            <a:pPr lvl="1"/>
            <a:r>
              <a:rPr lang="en-US" dirty="0" smtClean="0"/>
              <a:t>Saturday Collections</a:t>
            </a:r>
          </a:p>
          <a:p>
            <a:pPr lvl="1"/>
            <a:r>
              <a:rPr lang="en-US" dirty="0" smtClean="0"/>
              <a:t>Previous 2 Mobile Events/Year</a:t>
            </a:r>
          </a:p>
          <a:p>
            <a:pPr marL="0" indent="0">
              <a:buNone/>
            </a:pPr>
            <a:endParaRPr lang="en-US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Hazardous waste facility op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5900" y="1219200"/>
            <a:ext cx="8763000" cy="495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Program Highlights</a:t>
            </a:r>
          </a:p>
          <a:p>
            <a:r>
              <a:rPr lang="en-US" dirty="0" smtClean="0"/>
              <a:t>Annual Progress Reporting</a:t>
            </a:r>
          </a:p>
          <a:p>
            <a:r>
              <a:rPr lang="en-US" dirty="0" smtClean="0"/>
              <a:t>Grants</a:t>
            </a:r>
          </a:p>
          <a:p>
            <a:r>
              <a:rPr lang="en-US" dirty="0" smtClean="0"/>
              <a:t>Spring HHW Season</a:t>
            </a:r>
          </a:p>
        </p:txBody>
      </p:sp>
    </p:spTree>
    <p:extLst>
      <p:ext uri="{BB962C8B-B14F-4D97-AF65-F5344CB8AC3E}">
        <p14:creationId xmlns:p14="http://schemas.microsoft.com/office/powerpoint/2010/main" val="32249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tennessee 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21621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962400"/>
            <a:ext cx="8763000" cy="4958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863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5900" y="1219200"/>
            <a:ext cx="8763000" cy="495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Program Highlights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Annual Progress Reporting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Grants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Spring HHW Season</a:t>
            </a:r>
          </a:p>
        </p:txBody>
      </p:sp>
    </p:spTree>
    <p:extLst>
      <p:ext uri="{BB962C8B-B14F-4D97-AF65-F5344CB8AC3E}">
        <p14:creationId xmlns:p14="http://schemas.microsoft.com/office/powerpoint/2010/main" val="20140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Metro Nashville Recycling Grant</a:t>
            </a:r>
          </a:p>
          <a:p>
            <a:pPr lvl="1"/>
            <a:r>
              <a:rPr lang="en-US" dirty="0" smtClean="0"/>
              <a:t>$2.3 million, largest TDEC grant ever </a:t>
            </a:r>
          </a:p>
          <a:p>
            <a:pPr lvl="1"/>
            <a:r>
              <a:rPr lang="en-US" dirty="0" smtClean="0"/>
              <a:t>Will effectively double recycling capacity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5466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5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Online Recycling/Problem Waste Map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>
                <a:hlinkClick r:id="rId3"/>
              </a:rPr>
              <a:t>https://tdeconline.tn.gov/TNRecyclingCenters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C:\Users\BG35278\Desktop\Recycle 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607300" cy="356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G35185\Desktop\TSLRP\Maps\May Board 2.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13676" r="5560" b="18677"/>
          <a:stretch/>
        </p:blipFill>
        <p:spPr bwMode="auto">
          <a:xfrm>
            <a:off x="0" y="1098322"/>
            <a:ext cx="89916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0"/>
            <a:ext cx="8839200" cy="825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Tennessee Schools Lab Rehab Program </a:t>
            </a:r>
            <a:endParaRPr lang="en-US" dirty="0"/>
          </a:p>
        </p:txBody>
      </p:sp>
      <p:sp>
        <p:nvSpPr>
          <p:cNvPr id="33798" name="TextBox 10"/>
          <p:cNvSpPr txBox="1">
            <a:spLocks noChangeArrowheads="1"/>
          </p:cNvSpPr>
          <p:nvPr/>
        </p:nvSpPr>
        <p:spPr bwMode="auto">
          <a:xfrm rot="20301154">
            <a:off x="3314701" y="1168073"/>
            <a:ext cx="685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Robertson</a:t>
            </a:r>
            <a:endParaRPr lang="en-US" altLang="en-US" sz="700" b="1" dirty="0">
              <a:solidFill>
                <a:schemeClr val="bg1"/>
              </a:solidFill>
            </a:endParaRPr>
          </a:p>
        </p:txBody>
      </p:sp>
      <p:sp>
        <p:nvSpPr>
          <p:cNvPr id="33800" name="TextBox 2"/>
          <p:cNvSpPr txBox="1">
            <a:spLocks noChangeArrowheads="1"/>
          </p:cNvSpPr>
          <p:nvPr/>
        </p:nvSpPr>
        <p:spPr bwMode="auto">
          <a:xfrm>
            <a:off x="4331801" y="1535499"/>
            <a:ext cx="5162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Smith</a:t>
            </a:r>
            <a:endParaRPr lang="en-US" altLang="en-US" sz="600" b="1" dirty="0">
              <a:solidFill>
                <a:schemeClr val="bg1"/>
              </a:solidFill>
            </a:endParaRPr>
          </a:p>
        </p:txBody>
      </p:sp>
      <p:sp>
        <p:nvSpPr>
          <p:cNvPr id="33801" name="TextBox 4"/>
          <p:cNvSpPr txBox="1">
            <a:spLocks noChangeArrowheads="1"/>
          </p:cNvSpPr>
          <p:nvPr/>
        </p:nvSpPr>
        <p:spPr bwMode="auto">
          <a:xfrm rot="-1448176">
            <a:off x="3729317" y="2063598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Rutherford</a:t>
            </a:r>
          </a:p>
        </p:txBody>
      </p:sp>
      <p:sp>
        <p:nvSpPr>
          <p:cNvPr id="33802" name="TextBox 5"/>
          <p:cNvSpPr txBox="1">
            <a:spLocks noChangeArrowheads="1"/>
          </p:cNvSpPr>
          <p:nvPr/>
        </p:nvSpPr>
        <p:spPr bwMode="auto">
          <a:xfrm rot="-1806734">
            <a:off x="4195150" y="2092553"/>
            <a:ext cx="6012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Cannon</a:t>
            </a:r>
          </a:p>
        </p:txBody>
      </p:sp>
      <p:sp>
        <p:nvSpPr>
          <p:cNvPr id="33803" name="TextBox 7"/>
          <p:cNvSpPr txBox="1">
            <a:spLocks noChangeArrowheads="1"/>
          </p:cNvSpPr>
          <p:nvPr/>
        </p:nvSpPr>
        <p:spPr bwMode="auto">
          <a:xfrm>
            <a:off x="6812378" y="2107755"/>
            <a:ext cx="533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Sevier</a:t>
            </a:r>
            <a:endParaRPr lang="en-US" altLang="en-US" sz="900" b="1" dirty="0">
              <a:solidFill>
                <a:schemeClr val="bg1"/>
              </a:solidFill>
            </a:endParaRPr>
          </a:p>
        </p:txBody>
      </p:sp>
      <p:sp>
        <p:nvSpPr>
          <p:cNvPr id="33804" name="TextBox 8"/>
          <p:cNvSpPr txBox="1">
            <a:spLocks noChangeArrowheads="1"/>
          </p:cNvSpPr>
          <p:nvPr/>
        </p:nvSpPr>
        <p:spPr bwMode="auto">
          <a:xfrm>
            <a:off x="7923299" y="1192143"/>
            <a:ext cx="838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bg1"/>
                </a:solidFill>
              </a:rPr>
              <a:t>Sullivan</a:t>
            </a:r>
            <a:endParaRPr lang="en-US" altLang="en-US" sz="800" b="1" dirty="0">
              <a:solidFill>
                <a:schemeClr val="bg1"/>
              </a:solidFill>
            </a:endParaRPr>
          </a:p>
        </p:txBody>
      </p:sp>
      <p:sp>
        <p:nvSpPr>
          <p:cNvPr id="33805" name="TextBox 12"/>
          <p:cNvSpPr txBox="1">
            <a:spLocks noChangeArrowheads="1"/>
          </p:cNvSpPr>
          <p:nvPr/>
        </p:nvSpPr>
        <p:spPr bwMode="auto">
          <a:xfrm>
            <a:off x="1943100" y="2872715"/>
            <a:ext cx="609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Hardin</a:t>
            </a:r>
          </a:p>
        </p:txBody>
      </p:sp>
      <p:sp>
        <p:nvSpPr>
          <p:cNvPr id="33806" name="TextBox 13"/>
          <p:cNvSpPr txBox="1">
            <a:spLocks noChangeArrowheads="1"/>
          </p:cNvSpPr>
          <p:nvPr/>
        </p:nvSpPr>
        <p:spPr bwMode="auto">
          <a:xfrm>
            <a:off x="2368472" y="2872715"/>
            <a:ext cx="6429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Wayne</a:t>
            </a:r>
            <a:endParaRPr lang="en-US" altLang="en-US" sz="900" b="1" dirty="0">
              <a:solidFill>
                <a:schemeClr val="bg1"/>
              </a:solidFill>
            </a:endParaRPr>
          </a:p>
        </p:txBody>
      </p:sp>
      <p:sp>
        <p:nvSpPr>
          <p:cNvPr id="33808" name="TextBox 14"/>
          <p:cNvSpPr txBox="1">
            <a:spLocks noChangeArrowheads="1"/>
          </p:cNvSpPr>
          <p:nvPr/>
        </p:nvSpPr>
        <p:spPr bwMode="auto">
          <a:xfrm>
            <a:off x="3267075" y="2872715"/>
            <a:ext cx="5667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Giles</a:t>
            </a:r>
            <a:endParaRPr lang="en-US" altLang="en-US" sz="900" b="1" dirty="0">
              <a:solidFill>
                <a:schemeClr val="bg1"/>
              </a:solidFill>
            </a:endParaRPr>
          </a:p>
        </p:txBody>
      </p:sp>
      <p:sp>
        <p:nvSpPr>
          <p:cNvPr id="33809" name="TextBox 16"/>
          <p:cNvSpPr txBox="1">
            <a:spLocks noChangeArrowheads="1"/>
          </p:cNvSpPr>
          <p:nvPr/>
        </p:nvSpPr>
        <p:spPr bwMode="auto">
          <a:xfrm>
            <a:off x="5772150" y="2085975"/>
            <a:ext cx="533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Roane</a:t>
            </a:r>
            <a:endParaRPr lang="en-US" altLang="en-US" sz="9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9852196">
            <a:off x="2689654" y="1238477"/>
            <a:ext cx="833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Montgomery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2550" y="1643221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Wilson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508292">
            <a:off x="7767638" y="1493297"/>
            <a:ext cx="828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Washington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5648" y="3184116"/>
            <a:ext cx="281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Program Totals</a:t>
            </a:r>
          </a:p>
          <a:p>
            <a:r>
              <a:rPr lang="en-US" dirty="0" smtClean="0"/>
              <a:t>K-12 Schools Visited: 30</a:t>
            </a:r>
          </a:p>
          <a:p>
            <a:r>
              <a:rPr lang="en-US" dirty="0" smtClean="0"/>
              <a:t>Students Affected: 37,672</a:t>
            </a:r>
          </a:p>
          <a:p>
            <a:r>
              <a:rPr lang="en-US" dirty="0" smtClean="0"/>
              <a:t>Pounds Collected: 9,997 lbs.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65101"/>
              </p:ext>
            </p:extLst>
          </p:nvPr>
        </p:nvGraphicFramePr>
        <p:xfrm>
          <a:off x="130496" y="3343275"/>
          <a:ext cx="3225800" cy="2667000"/>
        </p:xfrm>
        <a:graphic>
          <a:graphicData uri="http://schemas.openxmlformats.org/drawingml/2006/table">
            <a:tbl>
              <a:tblPr/>
              <a:tblGrid>
                <a:gridCol w="1054100"/>
                <a:gridCol w="609600"/>
                <a:gridCol w="952500"/>
                <a:gridCol w="60960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November 2018 to Present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of Schools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Upcoming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of Schools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Cannon</a:t>
                      </a:r>
                    </a:p>
                  </a:txBody>
                  <a:tcPr marL="25717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Giles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Hardin</a:t>
                      </a:r>
                    </a:p>
                  </a:txBody>
                  <a:tcPr marL="25717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 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 </a:t>
                      </a:r>
                    </a:p>
                  </a:txBody>
                  <a:tcPr marL="25717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Sullivan 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Roane </a:t>
                      </a:r>
                    </a:p>
                  </a:txBody>
                  <a:tcPr marL="25717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Washington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Robertson</a:t>
                      </a:r>
                    </a:p>
                  </a:txBody>
                  <a:tcPr marL="25717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Wilson 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Rutherford</a:t>
                      </a:r>
                    </a:p>
                  </a:txBody>
                  <a:tcPr marL="25717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Sevier</a:t>
                      </a:r>
                    </a:p>
                  </a:txBody>
                  <a:tcPr marL="25717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Smith</a:t>
                      </a:r>
                    </a:p>
                  </a:txBody>
                  <a:tcPr marL="25717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Sullivan </a:t>
                      </a:r>
                    </a:p>
                  </a:txBody>
                  <a:tcPr marL="25717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Wayne</a:t>
                      </a:r>
                    </a:p>
                  </a:txBody>
                  <a:tcPr marL="25717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Wilson</a:t>
                      </a:r>
                    </a:p>
                  </a:txBody>
                  <a:tcPr marL="25717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Total:</a:t>
                      </a:r>
                    </a:p>
                  </a:txBody>
                  <a:tcPr marL="25717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Total: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pic>
        <p:nvPicPr>
          <p:cNvPr id="2054" name="Picture 6" descr="C:\Users\BG35185\Pictures\TSLRP\Roane Co\Midway HS\IMG_23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2981" b="24376"/>
          <a:stretch/>
        </p:blipFill>
        <p:spPr bwMode="auto">
          <a:xfrm rot="5400000">
            <a:off x="6642187" y="3804885"/>
            <a:ext cx="2562222" cy="196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G35185\Pictures\TSLRP\Roane Co\Harriman\IMG_24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14205" r="6415" b="7917"/>
          <a:stretch/>
        </p:blipFill>
        <p:spPr bwMode="auto">
          <a:xfrm>
            <a:off x="3427834" y="4384445"/>
            <a:ext cx="3435028" cy="16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Progress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Reporting timeframe for counties is closed as of April 30</a:t>
            </a:r>
          </a:p>
          <a:p>
            <a:pPr lvl="1"/>
            <a:r>
              <a:rPr lang="en-US" dirty="0" smtClean="0"/>
              <a:t>32% Requested Extension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Quantitative Review</a:t>
            </a:r>
          </a:p>
          <a:p>
            <a:endParaRPr lang="en-US" dirty="0"/>
          </a:p>
          <a:p>
            <a:r>
              <a:rPr lang="en-US" dirty="0" smtClean="0"/>
              <a:t>QA/QC</a:t>
            </a:r>
          </a:p>
          <a:p>
            <a:endParaRPr lang="en-US" dirty="0"/>
          </a:p>
          <a:p>
            <a:r>
              <a:rPr lang="en-US" dirty="0" smtClean="0"/>
              <a:t>Data Verification</a:t>
            </a:r>
          </a:p>
          <a:p>
            <a:endParaRPr lang="en-US" dirty="0"/>
          </a:p>
          <a:p>
            <a:r>
              <a:rPr lang="en-US" dirty="0" smtClean="0"/>
              <a:t>Approval Letters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429000" cy="2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Progress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year of “new format” APR</a:t>
            </a:r>
          </a:p>
          <a:p>
            <a:endParaRPr lang="en-US" dirty="0"/>
          </a:p>
          <a:p>
            <a:r>
              <a:rPr lang="en-US" dirty="0" smtClean="0"/>
              <a:t>Objective 1: Increase Accuracy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Reported Data</a:t>
            </a:r>
          </a:p>
          <a:p>
            <a:pPr lvl="1"/>
            <a:r>
              <a:rPr lang="en-US" dirty="0" smtClean="0"/>
              <a:t>Closer to Statutory Requirements</a:t>
            </a:r>
          </a:p>
          <a:p>
            <a:pPr lvl="1"/>
            <a:r>
              <a:rPr lang="en-US" dirty="0" smtClean="0"/>
              <a:t>Lessen opportunities for reporting errors</a:t>
            </a:r>
          </a:p>
          <a:p>
            <a:pPr lvl="1"/>
            <a:r>
              <a:rPr lang="en-US" dirty="0" smtClean="0"/>
              <a:t>Incorporate feedback from users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C:\Users\BG35278\Desktop\Pictures\PPT Stock\ReTr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3050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 System Revamp</a:t>
            </a:r>
          </a:p>
          <a:p>
            <a:pPr lvl="1"/>
            <a:r>
              <a:rPr lang="en-US" dirty="0" smtClean="0"/>
              <a:t>Suspend new grant offerings temporarily</a:t>
            </a:r>
          </a:p>
          <a:p>
            <a:pPr lvl="1"/>
            <a:endParaRPr lang="en-US" dirty="0"/>
          </a:p>
          <a:p>
            <a:r>
              <a:rPr lang="en-US" dirty="0" smtClean="0"/>
              <a:t>GMS and Rating Improvements</a:t>
            </a:r>
          </a:p>
          <a:p>
            <a:pPr lvl="1"/>
            <a:r>
              <a:rPr lang="en-US" dirty="0" smtClean="0"/>
              <a:t>Title VI</a:t>
            </a:r>
          </a:p>
          <a:p>
            <a:pPr lvl="1"/>
            <a:r>
              <a:rPr lang="en-US" dirty="0" smtClean="0"/>
              <a:t>Procurement Policy</a:t>
            </a:r>
          </a:p>
          <a:p>
            <a:pPr lvl="1"/>
            <a:r>
              <a:rPr lang="en-US" dirty="0" smtClean="0"/>
              <a:t>Eliminate Redundancy</a:t>
            </a:r>
          </a:p>
          <a:p>
            <a:pPr lvl="1"/>
            <a:endParaRPr lang="en-US" dirty="0"/>
          </a:p>
          <a:p>
            <a:r>
              <a:rPr lang="en-US" dirty="0" smtClean="0"/>
              <a:t>Objective 8: Develop sustainable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funding sources for materials 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  </a:t>
            </a:r>
            <a:r>
              <a:rPr lang="en-US" smtClean="0"/>
              <a:t>management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352800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2019-2020 </a:t>
            </a:r>
            <a:r>
              <a:rPr lang="en-US" dirty="0"/>
              <a:t>New </a:t>
            </a:r>
            <a:r>
              <a:rPr lang="en-US" dirty="0" smtClean="0"/>
              <a:t>Contracts:</a:t>
            </a:r>
            <a:endParaRPr lang="en-US" dirty="0"/>
          </a:p>
          <a:p>
            <a:pPr lvl="1"/>
            <a:r>
              <a:rPr lang="en-US" dirty="0"/>
              <a:t>4 Convenience Center </a:t>
            </a:r>
            <a:r>
              <a:rPr lang="en-US" dirty="0" smtClean="0"/>
              <a:t>Grants </a:t>
            </a:r>
            <a:endParaRPr lang="en-US" dirty="0" smtClean="0"/>
          </a:p>
          <a:p>
            <a:pPr lvl="1"/>
            <a:r>
              <a:rPr lang="en-US" dirty="0" smtClean="0"/>
              <a:t>4 </a:t>
            </a:r>
            <a:r>
              <a:rPr lang="en-US" dirty="0"/>
              <a:t>Curbside Recycling </a:t>
            </a:r>
            <a:r>
              <a:rPr lang="en-US" dirty="0" smtClean="0"/>
              <a:t>Grants </a:t>
            </a:r>
            <a:endParaRPr lang="en-US" dirty="0" smtClean="0"/>
          </a:p>
          <a:p>
            <a:pPr lvl="1"/>
            <a:r>
              <a:rPr lang="en-US" dirty="0" smtClean="0"/>
              <a:t>11 </a:t>
            </a:r>
            <a:r>
              <a:rPr lang="en-US" dirty="0"/>
              <a:t>Education and Outreach </a:t>
            </a:r>
            <a:r>
              <a:rPr lang="en-US" dirty="0" smtClean="0"/>
              <a:t>Grants</a:t>
            </a:r>
            <a:endParaRPr lang="en-US" dirty="0"/>
          </a:p>
          <a:p>
            <a:pPr lvl="1"/>
            <a:r>
              <a:rPr lang="en-US" dirty="0"/>
              <a:t>6 Household Hazardous </a:t>
            </a:r>
            <a:r>
              <a:rPr lang="en-US" dirty="0" smtClean="0"/>
              <a:t>Waste</a:t>
            </a:r>
            <a:endParaRPr lang="en-US" dirty="0"/>
          </a:p>
          <a:p>
            <a:pPr lvl="1"/>
            <a:r>
              <a:rPr lang="en-US" dirty="0"/>
              <a:t>3 Old Closed </a:t>
            </a:r>
            <a:r>
              <a:rPr lang="en-US" dirty="0" smtClean="0"/>
              <a:t>Landfill</a:t>
            </a:r>
            <a:endParaRPr lang="en-US" dirty="0"/>
          </a:p>
          <a:p>
            <a:pPr lvl="1"/>
            <a:r>
              <a:rPr lang="en-US" dirty="0"/>
              <a:t>7 Recycling Equipment </a:t>
            </a:r>
            <a:r>
              <a:rPr lang="en-US" dirty="0" smtClean="0"/>
              <a:t>Grants</a:t>
            </a:r>
            <a:endParaRPr lang="en-US" dirty="0"/>
          </a:p>
          <a:p>
            <a:pPr lvl="1"/>
            <a:r>
              <a:rPr lang="en-US" dirty="0"/>
              <a:t>11 Recycling Rebates 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/>
              <a:t>Special Project Grant UT </a:t>
            </a:r>
            <a:r>
              <a:rPr lang="en-US" dirty="0" smtClean="0"/>
              <a:t>Glass</a:t>
            </a:r>
            <a:endParaRPr lang="en-US" dirty="0"/>
          </a:p>
          <a:p>
            <a:pPr lvl="1"/>
            <a:r>
              <a:rPr lang="en-US" dirty="0"/>
              <a:t>4 Special Project Shiloh Planning </a:t>
            </a:r>
            <a:r>
              <a:rPr lang="en-US" dirty="0" smtClean="0"/>
              <a:t>Region</a:t>
            </a:r>
            <a:endParaRPr lang="en-US" dirty="0"/>
          </a:p>
          <a:p>
            <a:pPr lvl="1"/>
            <a:r>
              <a:rPr lang="en-US" dirty="0"/>
              <a:t>9 Technical Assistance </a:t>
            </a:r>
            <a:r>
              <a:rPr lang="en-US" dirty="0" smtClean="0"/>
              <a:t>Grants</a:t>
            </a:r>
            <a:endParaRPr lang="en-US" dirty="0"/>
          </a:p>
          <a:p>
            <a:pPr lvl="1"/>
            <a:r>
              <a:rPr lang="en-US" dirty="0"/>
              <a:t>16 Used Oil </a:t>
            </a:r>
            <a:r>
              <a:rPr lang="en-US" dirty="0" smtClean="0"/>
              <a:t>Grants</a:t>
            </a:r>
            <a:endParaRPr lang="en-US" dirty="0"/>
          </a:p>
          <a:p>
            <a:pPr lvl="1"/>
            <a:r>
              <a:rPr lang="en-US" dirty="0"/>
              <a:t>15 Waste Reduction </a:t>
            </a:r>
            <a:r>
              <a:rPr lang="en-US" dirty="0" smtClean="0"/>
              <a:t>Grants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79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519</Words>
  <Application>Microsoft Office PowerPoint</Application>
  <PresentationFormat>On-screen Show (4:3)</PresentationFormat>
  <Paragraphs>185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PowerPoint B</vt:lpstr>
      <vt:lpstr>Materials Management</vt:lpstr>
      <vt:lpstr>Overview</vt:lpstr>
      <vt:lpstr>Recovered Materials</vt:lpstr>
      <vt:lpstr>Used Oil</vt:lpstr>
      <vt:lpstr>Tennessee Schools Lab Rehab Program </vt:lpstr>
      <vt:lpstr>Annual Progress Reporting</vt:lpstr>
      <vt:lpstr>Annual Progress Reporting</vt:lpstr>
      <vt:lpstr>Grants</vt:lpstr>
      <vt:lpstr>Grants</vt:lpstr>
      <vt:lpstr>Household Hazardous Waste Spring Season</vt:lpstr>
      <vt:lpstr>Summary</vt:lpstr>
      <vt:lpstr>PowerPoint Presentation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Loretta J. Buchanan</cp:lastModifiedBy>
  <cp:revision>91</cp:revision>
  <dcterms:created xsi:type="dcterms:W3CDTF">2015-04-23T14:18:47Z</dcterms:created>
  <dcterms:modified xsi:type="dcterms:W3CDTF">2019-05-08T13:22:38Z</dcterms:modified>
</cp:coreProperties>
</file>