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8" r:id="rId4"/>
    <p:sldId id="269" r:id="rId5"/>
    <p:sldId id="27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F00"/>
    <a:srgbClr val="487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5" autoAdjust="0"/>
  </p:normalViewPr>
  <p:slideViewPr>
    <p:cSldViewPr>
      <p:cViewPr varScale="1">
        <p:scale>
          <a:sx n="88" d="100"/>
          <a:sy n="88" d="100"/>
        </p:scale>
        <p:origin x="-1468" y="-8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3886200"/>
            <a:ext cx="9144000" cy="2514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038604"/>
            <a:ext cx="8839200" cy="1422399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" y="5461002"/>
            <a:ext cx="8839200" cy="812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pPr lvl="0"/>
            <a:r>
              <a:rPr lang="en-US" dirty="0" smtClean="0"/>
              <a:t>Sub-Title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400800"/>
            <a:ext cx="9144000" cy="457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100" baseline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Name, Position | Date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143000"/>
            <a:ext cx="59436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42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1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6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6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6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3"/>
            <a:ext cx="9144000" cy="8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7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1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1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8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5"/>
            <a:ext cx="8763000" cy="4958462"/>
          </a:xfrm>
        </p:spPr>
        <p:txBody>
          <a:bodyPr>
            <a:normAutofit/>
          </a:bodyPr>
          <a:lstStyle>
            <a:lvl1pPr>
              <a:buClr>
                <a:schemeClr val="accent5">
                  <a:lumMod val="60000"/>
                  <a:lumOff val="40000"/>
                </a:schemeClr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5">
                  <a:lumMod val="60000"/>
                  <a:lumOff val="40000"/>
                </a:schemeClr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5">
                  <a:lumMod val="60000"/>
                  <a:lumOff val="40000"/>
                </a:schemeClr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3"/>
            <a:ext cx="9144000" cy="88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7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1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1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603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-Column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5"/>
            <a:ext cx="4191000" cy="4958462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724400" y="1193805"/>
            <a:ext cx="4191000" cy="4958462"/>
          </a:xfrm>
        </p:spPr>
        <p:txBody>
          <a:bodyPr>
            <a:normAutofit/>
          </a:bodyPr>
          <a:lstStyle>
            <a:lvl1pPr>
              <a:buClr>
                <a:srgbClr val="FF00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0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0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7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1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1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569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455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Oran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Yellow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78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Gray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81000" y="2209801"/>
            <a:ext cx="3962400" cy="2235200"/>
          </a:xfrm>
        </p:spPr>
        <p:txBody>
          <a:bodyPr>
            <a:noAutofit/>
          </a:bodyPr>
          <a:lstStyle>
            <a:lvl1pPr marL="0" indent="0" algn="l">
              <a:defRPr sz="3600">
                <a:effectLst/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5562600"/>
            <a:ext cx="4038600" cy="1117600"/>
          </a:xfrm>
        </p:spPr>
        <p:txBody>
          <a:bodyPr anchor="b">
            <a:normAutofit/>
          </a:bodyPr>
          <a:lstStyle>
            <a:lvl1pPr marL="0" indent="0">
              <a:buNone/>
              <a:defRPr sz="11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Name, Position</a:t>
            </a:r>
          </a:p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81000" y="4445001"/>
            <a:ext cx="3962400" cy="8128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5"/>
                </a:solidFill>
                <a:latin typeface="PermianSlabSerifTypeface" pitchFamily="50" charset="0"/>
              </a:defRPr>
            </a:lvl1pPr>
          </a:lstStyle>
          <a:p>
            <a:pPr lvl="0"/>
            <a:r>
              <a:rPr lang="en-US" dirty="0" smtClean="0"/>
              <a:t>Sub-Title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" y="304800"/>
            <a:ext cx="2773680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97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590800" y="3874770"/>
            <a:ext cx="6553200" cy="22402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3962400"/>
            <a:ext cx="6324600" cy="2057400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9" t="13397" r="9549" b="13397"/>
          <a:stretch/>
        </p:blipFill>
        <p:spPr>
          <a:xfrm>
            <a:off x="152400" y="3766737"/>
            <a:ext cx="2514600" cy="24563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489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N 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1" y="6019801"/>
            <a:ext cx="866775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97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5"/>
            <a:ext cx="8763000" cy="4958462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7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1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1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8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1"/>
            <a:ext cx="8763000" cy="4958465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3"/>
            <a:ext cx="9144000" cy="88900"/>
          </a:xfrm>
          <a:prstGeom prst="rect">
            <a:avLst/>
          </a:prstGeom>
          <a:solidFill>
            <a:srgbClr val="FF0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7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1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1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65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28600" y="1193801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3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3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990603"/>
            <a:ext cx="9144000" cy="8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7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1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1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9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1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1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1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3"/>
            <a:ext cx="9144000" cy="8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7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1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1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0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Yellow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1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3"/>
            <a:ext cx="9144000" cy="88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7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1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1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6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10327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00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0" r:id="rId2"/>
    <p:sldLayoutId id="2147483649" r:id="rId3"/>
    <p:sldLayoutId id="2147483680" r:id="rId4"/>
    <p:sldLayoutId id="2147483671" r:id="rId5"/>
    <p:sldLayoutId id="2147483668" r:id="rId6"/>
    <p:sldLayoutId id="2147483665" r:id="rId7"/>
    <p:sldLayoutId id="2147483672" r:id="rId8"/>
    <p:sldLayoutId id="2147483673" r:id="rId9"/>
    <p:sldLayoutId id="2147483674" r:id="rId10"/>
    <p:sldLayoutId id="2147483679" r:id="rId11"/>
    <p:sldLayoutId id="2147483662" r:id="rId12"/>
    <p:sldLayoutId id="2147483663" r:id="rId13"/>
    <p:sldLayoutId id="2147483676" r:id="rId14"/>
    <p:sldLayoutId id="2147483677" r:id="rId15"/>
    <p:sldLayoutId id="2147483675" r:id="rId16"/>
    <p:sldLayoutId id="2147483678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Division of Remediation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 anchor="ctr">
            <a:normAutofit fontScale="92500" lnSpcReduction="20000"/>
          </a:bodyPr>
          <a:lstStyle/>
          <a:p>
            <a:pPr algn="ctr"/>
            <a:r>
              <a:rPr lang="en-US" dirty="0" smtClean="0"/>
              <a:t>HWRAF Report</a:t>
            </a:r>
          </a:p>
          <a:p>
            <a:pPr algn="ctr"/>
            <a:r>
              <a:rPr lang="en-US" dirty="0" smtClean="0"/>
              <a:t>February 6, 2019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356" y="1670745"/>
            <a:ext cx="4471444" cy="3510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5327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1"/>
          <a:stretch/>
        </p:blipFill>
        <p:spPr bwMode="auto">
          <a:xfrm>
            <a:off x="-28575" y="5009"/>
            <a:ext cx="9172575" cy="667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618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6" y="1447800"/>
            <a:ext cx="9082454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1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82880"/>
            <a:ext cx="5554101" cy="6522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VOAP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46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Ashley Pulley, P. E. , Enforcement Coordinator</a:t>
            </a:r>
          </a:p>
          <a:p>
            <a:pPr lvl="1"/>
            <a:r>
              <a:rPr lang="en-US" dirty="0" smtClean="0"/>
              <a:t>Division’s lead engineer</a:t>
            </a:r>
          </a:p>
          <a:p>
            <a:pPr lvl="1"/>
            <a:r>
              <a:rPr lang="en-US" dirty="0" smtClean="0"/>
              <a:t>Developer of Remediation’s </a:t>
            </a:r>
            <a:r>
              <a:rPr lang="en-US" dirty="0" err="1" smtClean="0"/>
              <a:t>ApEx</a:t>
            </a:r>
            <a:r>
              <a:rPr lang="en-US" dirty="0" smtClean="0"/>
              <a:t> portal for data </a:t>
            </a:r>
            <a:r>
              <a:rPr lang="en-US" smtClean="0"/>
              <a:t>- DoRway</a:t>
            </a:r>
            <a:endParaRPr lang="en-US" dirty="0" smtClean="0"/>
          </a:p>
          <a:p>
            <a:pPr lvl="1"/>
            <a:r>
              <a:rPr lang="en-US" dirty="0" smtClean="0"/>
              <a:t>Project Manager for Copper Basin</a:t>
            </a:r>
          </a:p>
          <a:p>
            <a:pPr lvl="1"/>
            <a:endParaRPr lang="en-US" dirty="0"/>
          </a:p>
          <a:p>
            <a:r>
              <a:rPr lang="en-US" dirty="0" smtClean="0"/>
              <a:t>Revision of entire Enforcement Program</a:t>
            </a:r>
          </a:p>
        </p:txBody>
      </p:sp>
    </p:spTree>
    <p:extLst>
      <p:ext uri="{BB962C8B-B14F-4D97-AF65-F5344CB8AC3E}">
        <p14:creationId xmlns:p14="http://schemas.microsoft.com/office/powerpoint/2010/main" val="96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B">
  <a:themeElements>
    <a:clrScheme name="Brand Colors">
      <a:dk1>
        <a:sysClr val="windowText" lastClr="000000"/>
      </a:dk1>
      <a:lt1>
        <a:sysClr val="window" lastClr="FFFFFF"/>
      </a:lt1>
      <a:dk2>
        <a:srgbClr val="1B365D"/>
      </a:dk2>
      <a:lt2>
        <a:srgbClr val="FF0F00"/>
      </a:lt2>
      <a:accent1>
        <a:srgbClr val="2DCCD3"/>
      </a:accent1>
      <a:accent2>
        <a:srgbClr val="D2D755"/>
      </a:accent2>
      <a:accent3>
        <a:srgbClr val="E87722"/>
      </a:accent3>
      <a:accent4>
        <a:srgbClr val="7C2529"/>
      </a:accent4>
      <a:accent5>
        <a:srgbClr val="666666"/>
      </a:accent5>
      <a:accent6>
        <a:srgbClr val="E6D395"/>
      </a:accent6>
      <a:hlink>
        <a:srgbClr val="131E29"/>
      </a:hlink>
      <a:folHlink>
        <a:srgbClr val="CBC4B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</TotalTime>
  <Words>44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PowerPoint B</vt:lpstr>
      <vt:lpstr>Division of Remediation </vt:lpstr>
      <vt:lpstr>PowerPoint Presentation</vt:lpstr>
      <vt:lpstr>Revenues</vt:lpstr>
      <vt:lpstr>VOAP</vt:lpstr>
      <vt:lpstr>Enforcement</vt:lpstr>
    </vt:vector>
  </TitlesOfParts>
  <Company>State of Tennessee: Finance &amp;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Molly Wehlage</dc:creator>
  <cp:lastModifiedBy>Loretta J. Buchanan</cp:lastModifiedBy>
  <cp:revision>31</cp:revision>
  <dcterms:created xsi:type="dcterms:W3CDTF">2015-04-23T14:18:47Z</dcterms:created>
  <dcterms:modified xsi:type="dcterms:W3CDTF">2019-02-01T18:04:20Z</dcterms:modified>
</cp:coreProperties>
</file>