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7" r:id="rId3"/>
    <p:sldId id="259" r:id="rId4"/>
    <p:sldId id="289" r:id="rId5"/>
    <p:sldId id="330" r:id="rId6"/>
    <p:sldId id="263" r:id="rId7"/>
    <p:sldId id="283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M. Harper" initials="K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8" autoAdjust="0"/>
    <p:restoredTop sz="94660" autoAdjust="0"/>
  </p:normalViewPr>
  <p:slideViewPr>
    <p:cSldViewPr>
      <p:cViewPr varScale="1">
        <p:scale>
          <a:sx n="58" d="100"/>
          <a:sy n="58" d="100"/>
        </p:scale>
        <p:origin x="-1412" y="-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001F5-3A40-435F-A020-4B88F189949F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FB55-1AAE-4247-8C5C-34848AB76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7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3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8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98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4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0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41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7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043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06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47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689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5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8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9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2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4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EBD4-35C3-4B5F-B69D-280169F7B65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Underground Storage Tank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Enforcement Update</a:t>
            </a:r>
            <a:br>
              <a:rPr lang="en-US" dirty="0" smtClean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sz="2000" b="1" dirty="0">
                <a:cs typeface="Times New Roman" pitchFamily="18" charset="0"/>
              </a:rPr>
              <a:t> Underground Storage Tanks </a:t>
            </a:r>
            <a:r>
              <a:rPr lang="en-US" altLang="en-US" sz="2000" b="1" dirty="0" smtClean="0">
                <a:cs typeface="Times New Roman" pitchFamily="18" charset="0"/>
              </a:rPr>
              <a:t>and </a:t>
            </a:r>
            <a:endParaRPr lang="en-US" altLang="en-US" sz="2000" b="1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000" b="1" dirty="0">
                <a:cs typeface="Times New Roman" pitchFamily="18" charset="0"/>
              </a:rPr>
              <a:t>Solid Waste Disposal Control </a:t>
            </a:r>
            <a:r>
              <a:rPr lang="en-US" altLang="en-US" sz="2000" b="1" dirty="0" smtClean="0">
                <a:cs typeface="Times New Roman" pitchFamily="18" charset="0"/>
              </a:rPr>
              <a:t>Board</a:t>
            </a:r>
          </a:p>
          <a:p>
            <a:pPr>
              <a:defRPr/>
            </a:pPr>
            <a:r>
              <a:rPr lang="en-US" altLang="en-US" sz="2000" b="1" dirty="0" smtClean="0">
                <a:cs typeface="Times New Roman" pitchFamily="18" charset="0"/>
              </a:rPr>
              <a:t>December 4, 2019</a:t>
            </a:r>
            <a:endParaRPr lang="en-US" altLang="en-US" sz="2000" b="1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Kate Harper, Environmental Consultant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ENFORCEMENT OVERVIEW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The </a:t>
            </a:r>
            <a:r>
              <a:rPr lang="en-US" sz="3600" dirty="0" smtClean="0"/>
              <a:t>UST Division </a:t>
            </a:r>
            <a:r>
              <a:rPr lang="en-US" sz="3600" dirty="0" smtClean="0"/>
              <a:t>issued 9 orders between  September 17, 2019 and November 21, 2019.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Of the </a:t>
            </a:r>
            <a:r>
              <a:rPr lang="en-US" sz="3600" dirty="0" smtClean="0"/>
              <a:t>Orders </a:t>
            </a:r>
            <a:r>
              <a:rPr lang="en-US" sz="3600" dirty="0" smtClean="0"/>
              <a:t>that have gone Final: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 2 are in Final Status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2 are in Final – Probation Status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9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25500"/>
          </a:xfrm>
        </p:spPr>
        <p:txBody>
          <a:bodyPr/>
          <a:lstStyle/>
          <a:p>
            <a:r>
              <a:rPr lang="en-US" sz="4000" dirty="0"/>
              <a:t>Final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UST19-0055</a:t>
            </a:r>
          </a:p>
          <a:p>
            <a:pPr marL="0" indent="0">
              <a:buNone/>
            </a:pPr>
            <a:r>
              <a:rPr lang="en-US" dirty="0"/>
              <a:t>Fac. ID No. </a:t>
            </a:r>
            <a:r>
              <a:rPr lang="en-US" dirty="0" smtClean="0"/>
              <a:t>2-471240 </a:t>
            </a:r>
            <a:r>
              <a:rPr lang="en-US" dirty="0"/>
              <a:t>/ </a:t>
            </a:r>
            <a:r>
              <a:rPr lang="en-US" dirty="0" smtClean="0"/>
              <a:t>Ian’s Market No. 36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Director’s </a:t>
            </a:r>
            <a:r>
              <a:rPr lang="en-US" sz="2400" dirty="0"/>
              <a:t>Order signed </a:t>
            </a:r>
            <a:r>
              <a:rPr lang="en-US" sz="2400" dirty="0" smtClean="0"/>
              <a:t>September 17,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</a:t>
            </a:r>
            <a:r>
              <a:rPr lang="en-US" sz="2400" dirty="0" smtClean="0"/>
              <a:t>on November 16,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 smtClean="0"/>
              <a:t>Failure to </a:t>
            </a:r>
            <a:r>
              <a:rPr lang="en-US" sz="2400" dirty="0"/>
              <a:t>provide a release detection method capable of detecting a </a:t>
            </a:r>
            <a:r>
              <a:rPr lang="en-US" sz="2400" dirty="0" smtClean="0"/>
              <a:t>release</a:t>
            </a:r>
          </a:p>
          <a:p>
            <a:pPr lvl="2"/>
            <a:r>
              <a:rPr lang="en-US" sz="2400" dirty="0" smtClean="0"/>
              <a:t>Failure to install piping in accordance with manufacturer’s instructions</a:t>
            </a:r>
          </a:p>
          <a:p>
            <a:pPr lvl="2"/>
            <a:r>
              <a:rPr lang="en-US" sz="2400" dirty="0" smtClean="0"/>
              <a:t>Failure to report a change of status for a UST</a:t>
            </a:r>
          </a:p>
          <a:p>
            <a:pPr lvl="2"/>
            <a:r>
              <a:rPr lang="en-US" sz="2400" dirty="0" smtClean="0"/>
              <a:t>Failure to remove liquid from a dispenser sump</a:t>
            </a:r>
            <a:endParaRPr lang="en-US" sz="2400" dirty="0"/>
          </a:p>
          <a:p>
            <a:pPr lvl="2"/>
            <a:r>
              <a:rPr lang="en-US" sz="2400" dirty="0"/>
              <a:t>Failure to </a:t>
            </a:r>
            <a:r>
              <a:rPr lang="en-US" sz="2400" dirty="0" smtClean="0"/>
              <a:t>cooperate with the Division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Civil Penalty – $7,080.00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case is currently in the Office of General Counsel. 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Final Order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UST19-0084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Fac. ID No. </a:t>
            </a:r>
            <a:r>
              <a:rPr lang="en-US" dirty="0" smtClean="0"/>
              <a:t>8-570470 </a:t>
            </a:r>
            <a:r>
              <a:rPr lang="en-US" dirty="0"/>
              <a:t>/ </a:t>
            </a:r>
            <a:r>
              <a:rPr lang="en-US" dirty="0" smtClean="0"/>
              <a:t>795 Airways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 smtClean="0"/>
              <a:t>Director’s </a:t>
            </a:r>
            <a:r>
              <a:rPr lang="en-US" sz="2500" dirty="0"/>
              <a:t>Order signed </a:t>
            </a:r>
            <a:r>
              <a:rPr lang="en-US" sz="2500" dirty="0" smtClean="0"/>
              <a:t>September 17, </a:t>
            </a:r>
            <a:r>
              <a:rPr lang="en-US" sz="25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November 9,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 smtClean="0"/>
              <a:t>Failure </a:t>
            </a:r>
            <a:r>
              <a:rPr lang="en-US" sz="2400" dirty="0"/>
              <a:t>to </a:t>
            </a:r>
            <a:r>
              <a:rPr lang="en-US" sz="2400" dirty="0" smtClean="0"/>
              <a:t>tightness test a UST system after 3 months but no later than 6 months after installation of anodes</a:t>
            </a:r>
            <a:endParaRPr lang="en-US" sz="2400" dirty="0"/>
          </a:p>
          <a:p>
            <a:pPr lvl="2"/>
            <a:r>
              <a:rPr lang="en-US" sz="2400" dirty="0" smtClean="0"/>
              <a:t>Failure to </a:t>
            </a:r>
            <a:r>
              <a:rPr lang="en-US" sz="2400" dirty="0"/>
              <a:t>cooperate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Civil Penalty – $4,320.00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case is currently in the Office of General Counsel. </a:t>
            </a:r>
          </a:p>
        </p:txBody>
      </p:sp>
    </p:spTree>
    <p:extLst>
      <p:ext uri="{BB962C8B-B14F-4D97-AF65-F5344CB8AC3E}">
        <p14:creationId xmlns:p14="http://schemas.microsoft.com/office/powerpoint/2010/main" val="22482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Final-Probation Order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/>
              <a:t>Summary of UST19-0091</a:t>
            </a:r>
          </a:p>
          <a:p>
            <a:pPr marL="0" indent="0">
              <a:buNone/>
            </a:pPr>
            <a:r>
              <a:rPr lang="en-US" smtClean="0"/>
              <a:t>Fac. ID No. 2-780234 / Wears Country Market and Grill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smtClean="0"/>
              <a:t>Expedited Director’s Order signed September 17,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smtClean="0"/>
              <a:t>Final on October 20,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smtClean="0"/>
              <a:t>Violations Addressed on Director’s Order</a:t>
            </a:r>
          </a:p>
          <a:p>
            <a:pPr lvl="2"/>
            <a:r>
              <a:rPr lang="en-US" sz="2400" smtClean="0"/>
              <a:t>Failure to provide release detection method capable of detecting a release from tank that routinely contains petroleum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smtClean="0"/>
              <a:t>Penalty: </a:t>
            </a:r>
          </a:p>
          <a:p>
            <a:pPr lvl="2"/>
            <a:r>
              <a:rPr lang="en-US" sz="2200" smtClean="0"/>
              <a:t>Upfront – Tank School     </a:t>
            </a:r>
          </a:p>
          <a:p>
            <a:pPr lvl="2"/>
            <a:r>
              <a:rPr lang="en-US" sz="2200" smtClean="0"/>
              <a:t>Contingent – $9,600.00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smtClean="0"/>
              <a:t>The request to attend tank school was received October 3, 2019.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Final-Probation Order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UST19-0107 </a:t>
            </a:r>
          </a:p>
          <a:p>
            <a:pPr marL="0" indent="0">
              <a:buNone/>
            </a:pPr>
            <a:r>
              <a:rPr lang="en-US" dirty="0"/>
              <a:t>Fac. ID No. </a:t>
            </a:r>
            <a:r>
              <a:rPr lang="en-US" dirty="0" smtClean="0"/>
              <a:t>9-791972 </a:t>
            </a:r>
            <a:r>
              <a:rPr lang="en-US" dirty="0"/>
              <a:t>/ </a:t>
            </a:r>
            <a:r>
              <a:rPr lang="en-US" dirty="0" smtClean="0"/>
              <a:t>Piranha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</a:t>
            </a:r>
            <a:r>
              <a:rPr lang="en-US" sz="2400" dirty="0" smtClean="0"/>
              <a:t>October 8,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November 15,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Violations </a:t>
            </a:r>
            <a:r>
              <a:rPr lang="en-US" sz="2400" dirty="0"/>
              <a:t>Addressed on Director’s Order</a:t>
            </a:r>
          </a:p>
          <a:p>
            <a:pPr lvl="2"/>
            <a:r>
              <a:rPr lang="en-US" sz="2400" dirty="0" smtClean="0"/>
              <a:t>Failure to conduct a line tightness test annually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</a:t>
            </a:r>
            <a:r>
              <a:rPr lang="en-US" sz="2400" dirty="0"/>
              <a:t>: </a:t>
            </a:r>
          </a:p>
          <a:p>
            <a:pPr lvl="2"/>
            <a:r>
              <a:rPr lang="en-US" sz="2200" dirty="0"/>
              <a:t>Upfront </a:t>
            </a:r>
            <a:r>
              <a:rPr lang="en-US" sz="2200" dirty="0" smtClean="0"/>
              <a:t>– Tank </a:t>
            </a:r>
            <a:r>
              <a:rPr lang="en-US" sz="2200" dirty="0"/>
              <a:t>School     </a:t>
            </a:r>
          </a:p>
          <a:p>
            <a:pPr lvl="2"/>
            <a:r>
              <a:rPr lang="en-US" sz="2200" dirty="0"/>
              <a:t>Contingent </a:t>
            </a:r>
            <a:r>
              <a:rPr lang="en-US" sz="2200" dirty="0" smtClean="0"/>
              <a:t>– $6,000.00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request to attend tank school was received </a:t>
            </a:r>
            <a:r>
              <a:rPr lang="en-US" sz="2400" dirty="0" smtClean="0"/>
              <a:t>November 7, </a:t>
            </a:r>
            <a:r>
              <a:rPr lang="en-US" sz="2400" dirty="0"/>
              <a:t>2019.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Questions?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bg41017\AppData\Local\Microsoft\Windows\INetCache\IE\CBTPA551\question_mark_serious_thinker_500_cl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61188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373</Words>
  <Application>Microsoft Office PowerPoint</Application>
  <PresentationFormat>On-screen Show (4:3)</PresentationFormat>
  <Paragraphs>61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PowerPoint B</vt:lpstr>
      <vt:lpstr>  Underground Storage Tank Enforcement Update  </vt:lpstr>
      <vt:lpstr>ENFORCEMENT OVERVIEW</vt:lpstr>
      <vt:lpstr>Final Order</vt:lpstr>
      <vt:lpstr>Final Order</vt:lpstr>
      <vt:lpstr>Final-Probation Order</vt:lpstr>
      <vt:lpstr>Final-Probation Order</vt:lpstr>
      <vt:lpstr>Questions? </vt:lpstr>
    </vt:vector>
  </TitlesOfParts>
  <Company>Tennessee Dept. of Environment and Conservation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C. Brinton</dc:creator>
  <cp:lastModifiedBy>Loretta J. Buchanan</cp:lastModifiedBy>
  <cp:revision>129</cp:revision>
  <dcterms:created xsi:type="dcterms:W3CDTF">2019-03-18T13:27:42Z</dcterms:created>
  <dcterms:modified xsi:type="dcterms:W3CDTF">2019-11-21T22:24:41Z</dcterms:modified>
</cp:coreProperties>
</file>