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67" r:id="rId3"/>
    <p:sldId id="313" r:id="rId4"/>
    <p:sldId id="311" r:id="rId5"/>
    <p:sldId id="312" r:id="rId6"/>
    <p:sldId id="314" r:id="rId7"/>
    <p:sldId id="315" r:id="rId8"/>
    <p:sldId id="316" r:id="rId9"/>
    <p:sldId id="309" r:id="rId10"/>
    <p:sldId id="310" r:id="rId11"/>
    <p:sldId id="317" r:id="rId12"/>
    <p:sldId id="31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p:cViewPr varScale="1">
        <p:scale>
          <a:sx n="72" d="100"/>
          <a:sy n="72" d="100"/>
        </p:scale>
        <p:origin x="114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0468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659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7756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1143000"/>
            <a:ext cx="5943600" cy="2743200"/>
          </a:xfrm>
          <a:prstGeom prst="rect">
            <a:avLst/>
          </a:prstGeom>
        </p:spPr>
      </p:pic>
    </p:spTree>
    <p:extLst>
      <p:ext uri="{BB962C8B-B14F-4D97-AF65-F5344CB8AC3E}">
        <p14:creationId xmlns:p14="http://schemas.microsoft.com/office/powerpoint/2010/main" val="5288810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600200" y="1143000"/>
            <a:ext cx="5943600" cy="2743200"/>
          </a:xfrm>
          <a:prstGeom prst="rect">
            <a:avLst/>
          </a:prstGeom>
        </p:spPr>
      </p:pic>
    </p:spTree>
    <p:extLst>
      <p:ext uri="{BB962C8B-B14F-4D97-AF65-F5344CB8AC3E}">
        <p14:creationId xmlns:p14="http://schemas.microsoft.com/office/powerpoint/2010/main" val="259499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50520" y="304800"/>
            <a:ext cx="2773680" cy="1280160"/>
          </a:xfrm>
          <a:prstGeom prst="rect">
            <a:avLst/>
          </a:prstGeom>
        </p:spPr>
      </p:pic>
    </p:spTree>
    <p:extLst>
      <p:ext uri="{BB962C8B-B14F-4D97-AF65-F5344CB8AC3E}">
        <p14:creationId xmlns:p14="http://schemas.microsoft.com/office/powerpoint/2010/main" val="95238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069536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6434930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3827974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571605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385130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80308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1006565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3470035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41351990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10992911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1B365D"/>
              </a:solidFill>
            </a:endParaRPr>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dirty="0">
              <a:solidFill>
                <a:srgbClr val="1B365D"/>
              </a:solidFill>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6291287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38360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141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31665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26204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087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052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9536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9987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2145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33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4164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176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DF5AB-83E2-46F8-93A2-B1D0D5A38ED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9397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solidFill>
                <a:srgbClr val="666666"/>
              </a:solidFill>
            </a:endParaRPr>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666666"/>
                </a:solidFill>
              </a:rPr>
              <a:pPr/>
              <a:t>‹#›</a:t>
            </a:fld>
            <a:endParaRPr lang="en-US" dirty="0">
              <a:solidFill>
                <a:srgbClr val="666666"/>
              </a:solidFill>
            </a:endParaRPr>
          </a:p>
        </p:txBody>
      </p:sp>
    </p:spTree>
    <p:extLst>
      <p:ext uri="{BB962C8B-B14F-4D97-AF65-F5344CB8AC3E}">
        <p14:creationId xmlns:p14="http://schemas.microsoft.com/office/powerpoint/2010/main" val="85791948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hyperlink" Target="https://www.tn.gov/environment/about-tdec/boards-and-commissions/board-tennessee-board-of-water-quality--oil-and-gas.html"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hyperlink" Target="mailto:Drake.Smarch@tn.gov" TargetMode="Externa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hyperlink" Target="mailto:Blair.beaty@tn.gov" TargetMode="External"/><Relationship Id="rId2" Type="http://schemas.openxmlformats.org/officeDocument/2006/relationships/hyperlink" Target="mailto:Horace.tipton@tn.gov"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80000"/>
                <a:satMod val="300000"/>
              </a:schemeClr>
            </a:gs>
            <a:gs pos="100000">
              <a:schemeClr val="bg1">
                <a:shade val="30000"/>
                <a:satMod val="2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152400" y="3886201"/>
            <a:ext cx="8839200" cy="1523999"/>
          </a:xfrm>
        </p:spPr>
        <p:txBody>
          <a:bodyPr>
            <a:normAutofit fontScale="90000"/>
          </a:bodyPr>
          <a:lstStyle/>
          <a:p>
            <a:r>
              <a:rPr lang="en-US" sz="3600" dirty="0">
                <a:latin typeface="+mn-lt"/>
                <a:cs typeface="Times New Roman" panose="02020603050405020304" pitchFamily="18" charset="0"/>
              </a:rPr>
              <a:t>Public Hearing</a:t>
            </a:r>
            <a:br>
              <a:rPr lang="en-US" sz="3600" dirty="0">
                <a:latin typeface="+mn-lt"/>
                <a:cs typeface="Times New Roman" panose="02020603050405020304" pitchFamily="18" charset="0"/>
              </a:rPr>
            </a:br>
            <a:r>
              <a:rPr lang="en-US" sz="2200" dirty="0">
                <a:latin typeface="+mn-lt"/>
                <a:cs typeface="Times New Roman" panose="02020603050405020304" pitchFamily="18" charset="0"/>
              </a:rPr>
              <a:t>Water Quality, Oil and Gas Board</a:t>
            </a:r>
            <a:br>
              <a:rPr lang="en-US" sz="2200" dirty="0">
                <a:latin typeface="+mn-lt"/>
                <a:cs typeface="Times New Roman" panose="02020603050405020304" pitchFamily="18" charset="0"/>
              </a:rPr>
            </a:br>
            <a:r>
              <a:rPr lang="en-US" sz="2200" dirty="0">
                <a:latin typeface="+mn-lt"/>
                <a:cs typeface="Times New Roman" panose="02020603050405020304" pitchFamily="18" charset="0"/>
              </a:rPr>
              <a:t>WebEx Virtual Meeting</a:t>
            </a:r>
            <a:br>
              <a:rPr lang="en-US" sz="2200" dirty="0">
                <a:latin typeface="+mn-lt"/>
                <a:cs typeface="Times New Roman" panose="02020603050405020304" pitchFamily="18" charset="0"/>
              </a:rPr>
            </a:br>
            <a:endParaRPr lang="en-US" sz="2200" dirty="0">
              <a:latin typeface="+mn-lt"/>
              <a:cs typeface="Times New Roman" panose="02020603050405020304" pitchFamily="18" charset="0"/>
            </a:endParaRPr>
          </a:p>
        </p:txBody>
      </p:sp>
      <p:sp>
        <p:nvSpPr>
          <p:cNvPr id="3" name="Text Placeholder 2"/>
          <p:cNvSpPr>
            <a:spLocks noGrp="1"/>
          </p:cNvSpPr>
          <p:nvPr>
            <p:ph type="body" sz="quarter" idx="12"/>
          </p:nvPr>
        </p:nvSpPr>
        <p:spPr>
          <a:xfrm>
            <a:off x="120941" y="5029200"/>
            <a:ext cx="8839200" cy="939799"/>
          </a:xfrm>
        </p:spPr>
        <p:txBody>
          <a:bodyPr>
            <a:normAutofit fontScale="92500" lnSpcReduction="10000"/>
          </a:bodyPr>
          <a:lstStyle/>
          <a:p>
            <a:r>
              <a:rPr lang="en-US" dirty="0"/>
              <a:t>April 21, 2020</a:t>
            </a:r>
          </a:p>
          <a:p>
            <a:r>
              <a:rPr lang="en-US" dirty="0"/>
              <a:t>10:00am </a:t>
            </a:r>
          </a:p>
        </p:txBody>
      </p:sp>
      <p:sp>
        <p:nvSpPr>
          <p:cNvPr id="2" name="TextBox 1">
            <a:extLst>
              <a:ext uri="{FF2B5EF4-FFF2-40B4-BE49-F238E27FC236}">
                <a16:creationId xmlns:a16="http://schemas.microsoft.com/office/drawing/2014/main" id="{D0743D91-D515-430D-833C-E2FB107E08D4}"/>
              </a:ext>
            </a:extLst>
          </p:cNvPr>
          <p:cNvSpPr txBox="1"/>
          <p:nvPr/>
        </p:nvSpPr>
        <p:spPr>
          <a:xfrm>
            <a:off x="460695" y="5791200"/>
            <a:ext cx="8565859" cy="923330"/>
          </a:xfrm>
          <a:prstGeom prst="rect">
            <a:avLst/>
          </a:prstGeom>
          <a:noFill/>
        </p:spPr>
        <p:txBody>
          <a:bodyPr wrap="square" rtlCol="0">
            <a:spAutoFit/>
          </a:bodyPr>
          <a:lstStyle/>
          <a:p>
            <a:pPr algn="ctr"/>
            <a:r>
              <a:rPr lang="en-US" dirty="0">
                <a:solidFill>
                  <a:schemeClr val="bg2"/>
                </a:solidFill>
              </a:rPr>
              <a:t>*There will be an opportunity for public comment, </a:t>
            </a:r>
          </a:p>
          <a:p>
            <a:pPr algn="ctr"/>
            <a:r>
              <a:rPr lang="en-US" dirty="0">
                <a:solidFill>
                  <a:schemeClr val="bg2"/>
                </a:solidFill>
              </a:rPr>
              <a:t>you may email Drake.Smarch@tn.gov to be placed in line to comment.</a:t>
            </a:r>
          </a:p>
          <a:p>
            <a:endParaRPr lang="en-US" dirty="0"/>
          </a:p>
        </p:txBody>
      </p:sp>
    </p:spTree>
    <p:extLst>
      <p:ext uri="{BB962C8B-B14F-4D97-AF65-F5344CB8AC3E}">
        <p14:creationId xmlns:p14="http://schemas.microsoft.com/office/powerpoint/2010/main" val="1603867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C02E0-808A-4D01-9B6E-BE63003195C6}"/>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3897D46C-3418-4046-94B2-00D000BB2203}"/>
              </a:ext>
            </a:extLst>
          </p:cNvPr>
          <p:cNvSpPr>
            <a:spLocks noGrp="1"/>
          </p:cNvSpPr>
          <p:nvPr>
            <p:ph idx="1"/>
          </p:nvPr>
        </p:nvSpPr>
        <p:spPr/>
        <p:txBody>
          <a:bodyPr/>
          <a:lstStyle/>
          <a:p>
            <a:pPr marL="0" indent="0" algn="ctr">
              <a:buNone/>
            </a:pPr>
            <a:endParaRPr lang="en-US" dirty="0"/>
          </a:p>
          <a:p>
            <a:pPr marL="0" indent="0" algn="ctr">
              <a:buNone/>
            </a:pPr>
            <a:endParaRPr lang="en-US" sz="3200" dirty="0"/>
          </a:p>
          <a:p>
            <a:pPr marL="0" indent="0" algn="ctr">
              <a:buNone/>
            </a:pPr>
            <a:endParaRPr lang="en-US" sz="3200" dirty="0"/>
          </a:p>
          <a:p>
            <a:pPr marL="0" indent="0" algn="ctr">
              <a:buNone/>
            </a:pPr>
            <a:r>
              <a:rPr lang="en-US" sz="3200" dirty="0"/>
              <a:t> Any Old Business? </a:t>
            </a:r>
            <a:endParaRPr lang="en-US" dirty="0"/>
          </a:p>
        </p:txBody>
      </p:sp>
    </p:spTree>
    <p:extLst>
      <p:ext uri="{BB962C8B-B14F-4D97-AF65-F5344CB8AC3E}">
        <p14:creationId xmlns:p14="http://schemas.microsoft.com/office/powerpoint/2010/main" val="1830418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F65E7-ABD0-40E3-B2F8-89E9C912F75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8A5323F-8D07-4E2A-A58C-F95B128E3C12}"/>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Thank you for joining us.</a:t>
            </a:r>
          </a:p>
          <a:p>
            <a:pPr marL="0" indent="0" algn="ctr">
              <a:buNone/>
            </a:pPr>
            <a:r>
              <a:rPr lang="en-US" dirty="0"/>
              <a:t>Any questions, please direct to </a:t>
            </a:r>
          </a:p>
          <a:p>
            <a:pPr marL="0" indent="0" algn="ctr">
              <a:buNone/>
            </a:pPr>
            <a:r>
              <a:rPr lang="en-US" dirty="0"/>
              <a:t>Drake.Smarch@tn.gov</a:t>
            </a:r>
          </a:p>
        </p:txBody>
      </p:sp>
    </p:spTree>
    <p:extLst>
      <p:ext uri="{BB962C8B-B14F-4D97-AF65-F5344CB8AC3E}">
        <p14:creationId xmlns:p14="http://schemas.microsoft.com/office/powerpoint/2010/main" val="161243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2C77A-31F6-4F16-964D-6189FB6A3F3D}"/>
              </a:ext>
            </a:extLst>
          </p:cNvPr>
          <p:cNvSpPr>
            <a:spLocks noGrp="1"/>
          </p:cNvSpPr>
          <p:nvPr>
            <p:ph type="title"/>
          </p:nvPr>
        </p:nvSpPr>
        <p:spPr/>
        <p:txBody>
          <a:bodyPr/>
          <a:lstStyle/>
          <a:p>
            <a:pPr algn="ctr"/>
            <a:r>
              <a:rPr lang="en-US" dirty="0"/>
              <a:t>Welcome!</a:t>
            </a:r>
          </a:p>
        </p:txBody>
      </p:sp>
      <p:sp>
        <p:nvSpPr>
          <p:cNvPr id="3" name="Content Placeholder 2">
            <a:extLst>
              <a:ext uri="{FF2B5EF4-FFF2-40B4-BE49-F238E27FC236}">
                <a16:creationId xmlns:a16="http://schemas.microsoft.com/office/drawing/2014/main" id="{06CAFBB4-C304-4F0E-A7BF-4AFC37B62BFF}"/>
              </a:ext>
            </a:extLst>
          </p:cNvPr>
          <p:cNvSpPr>
            <a:spLocks noGrp="1"/>
          </p:cNvSpPr>
          <p:nvPr>
            <p:ph idx="1"/>
          </p:nvPr>
        </p:nvSpPr>
        <p:spPr>
          <a:xfrm>
            <a:off x="228600" y="1772535"/>
            <a:ext cx="8763000" cy="4475865"/>
          </a:xfrm>
        </p:spPr>
        <p:txBody>
          <a:bodyPr/>
          <a:lstStyle/>
          <a:p>
            <a:r>
              <a:rPr lang="en-US" dirty="0"/>
              <a:t>Roll call of Board members present. </a:t>
            </a:r>
          </a:p>
          <a:p>
            <a:endParaRPr lang="en-US" dirty="0"/>
          </a:p>
          <a:p>
            <a:endParaRPr lang="en-US" dirty="0"/>
          </a:p>
          <a:p>
            <a:endParaRPr lang="en-US" dirty="0"/>
          </a:p>
          <a:p>
            <a:r>
              <a:rPr lang="en-US" dirty="0"/>
              <a:t>Opening remarks from the Division of Water Resources Director, Jennifer Dodd</a:t>
            </a:r>
          </a:p>
          <a:p>
            <a:endParaRPr lang="en-US" dirty="0"/>
          </a:p>
        </p:txBody>
      </p:sp>
    </p:spTree>
    <p:extLst>
      <p:ext uri="{BB962C8B-B14F-4D97-AF65-F5344CB8AC3E}">
        <p14:creationId xmlns:p14="http://schemas.microsoft.com/office/powerpoint/2010/main" val="2568966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0980E-1C73-44C7-9B66-29FFD39CDF07}"/>
              </a:ext>
            </a:extLst>
          </p:cNvPr>
          <p:cNvSpPr>
            <a:spLocks noGrp="1"/>
          </p:cNvSpPr>
          <p:nvPr>
            <p:ph type="title"/>
          </p:nvPr>
        </p:nvSpPr>
        <p:spPr/>
        <p:txBody>
          <a:bodyPr/>
          <a:lstStyle/>
          <a:p>
            <a:pPr algn="ctr"/>
            <a:r>
              <a:rPr lang="en-US" dirty="0"/>
              <a:t>Board Minutes	</a:t>
            </a:r>
          </a:p>
        </p:txBody>
      </p:sp>
      <p:sp>
        <p:nvSpPr>
          <p:cNvPr id="3" name="Content Placeholder 2">
            <a:extLst>
              <a:ext uri="{FF2B5EF4-FFF2-40B4-BE49-F238E27FC236}">
                <a16:creationId xmlns:a16="http://schemas.microsoft.com/office/drawing/2014/main" id="{98D0F163-7020-4FD9-BB77-FAC3F453B9EF}"/>
              </a:ext>
            </a:extLst>
          </p:cNvPr>
          <p:cNvSpPr>
            <a:spLocks noGrp="1"/>
          </p:cNvSpPr>
          <p:nvPr>
            <p:ph idx="1"/>
          </p:nvPr>
        </p:nvSpPr>
        <p:spPr>
          <a:xfrm>
            <a:off x="228600" y="1752601"/>
            <a:ext cx="8763000" cy="3962400"/>
          </a:xfrm>
        </p:spPr>
        <p:txBody>
          <a:bodyPr>
            <a:normAutofit fontScale="92500" lnSpcReduction="10000"/>
          </a:bodyPr>
          <a:lstStyle/>
          <a:p>
            <a:r>
              <a:rPr lang="en-US" dirty="0"/>
              <a:t>Presentation of minutes from October 2019</a:t>
            </a:r>
          </a:p>
          <a:p>
            <a:endParaRPr lang="en-US" dirty="0"/>
          </a:p>
          <a:p>
            <a:endParaRPr lang="en-US" dirty="0"/>
          </a:p>
          <a:p>
            <a:r>
              <a:rPr lang="en-US" dirty="0"/>
              <a:t>Roll call </a:t>
            </a:r>
            <a:r>
              <a:rPr lang="en-US" b="1" u="sng" dirty="0"/>
              <a:t>vote </a:t>
            </a:r>
            <a:r>
              <a:rPr lang="en-US" dirty="0"/>
              <a:t>for approval of minutes. </a:t>
            </a:r>
          </a:p>
          <a:p>
            <a:endParaRPr lang="en-US" dirty="0"/>
          </a:p>
          <a:p>
            <a:endParaRPr lang="en-US" dirty="0"/>
          </a:p>
          <a:p>
            <a:endParaRPr lang="en-US" dirty="0"/>
          </a:p>
          <a:p>
            <a:endParaRPr lang="en-US" dirty="0"/>
          </a:p>
          <a:p>
            <a:endParaRPr lang="en-US" dirty="0"/>
          </a:p>
          <a:p>
            <a:r>
              <a:rPr lang="en-US" sz="1400" dirty="0"/>
              <a:t>Minutes are available on the Board’s website: </a:t>
            </a:r>
            <a:r>
              <a:rPr lang="en-US" sz="1400" dirty="0">
                <a:hlinkClick r:id="rId2"/>
              </a:rPr>
              <a:t>https://www.tn.gov/environment/about-tdec/boards-and-commissions/board-tennessee-board-of-water-quality--oil-and-gas.html</a:t>
            </a:r>
            <a:endParaRPr lang="en-US" sz="1400" dirty="0"/>
          </a:p>
        </p:txBody>
      </p:sp>
    </p:spTree>
    <p:extLst>
      <p:ext uri="{BB962C8B-B14F-4D97-AF65-F5344CB8AC3E}">
        <p14:creationId xmlns:p14="http://schemas.microsoft.com/office/powerpoint/2010/main" val="1030880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54B8B-2685-4C3D-A747-89E1B7DAD3FF}"/>
              </a:ext>
            </a:extLst>
          </p:cNvPr>
          <p:cNvSpPr>
            <a:spLocks noGrp="1"/>
          </p:cNvSpPr>
          <p:nvPr>
            <p:ph type="title"/>
          </p:nvPr>
        </p:nvSpPr>
        <p:spPr/>
        <p:txBody>
          <a:bodyPr/>
          <a:lstStyle/>
          <a:p>
            <a:pPr algn="ctr"/>
            <a:r>
              <a:rPr lang="en-US" dirty="0"/>
              <a:t>Semi-Annual Public Comment Session</a:t>
            </a:r>
          </a:p>
        </p:txBody>
      </p:sp>
      <p:sp>
        <p:nvSpPr>
          <p:cNvPr id="3" name="Content Placeholder 2">
            <a:extLst>
              <a:ext uri="{FF2B5EF4-FFF2-40B4-BE49-F238E27FC236}">
                <a16:creationId xmlns:a16="http://schemas.microsoft.com/office/drawing/2014/main" id="{DF11DF10-AC0A-43CB-AF75-3D14FE6EEA21}"/>
              </a:ext>
            </a:extLst>
          </p:cNvPr>
          <p:cNvSpPr>
            <a:spLocks noGrp="1"/>
          </p:cNvSpPr>
          <p:nvPr>
            <p:ph idx="1"/>
          </p:nvPr>
        </p:nvSpPr>
        <p:spPr>
          <a:xfrm>
            <a:off x="228600" y="1447800"/>
            <a:ext cx="8763000" cy="4704465"/>
          </a:xfrm>
        </p:spPr>
        <p:txBody>
          <a:bodyPr/>
          <a:lstStyle/>
          <a:p>
            <a:r>
              <a:rPr lang="en-US" dirty="0"/>
              <a:t>Public comment before the Board. </a:t>
            </a:r>
          </a:p>
          <a:p>
            <a:endParaRPr lang="en-US" dirty="0"/>
          </a:p>
          <a:p>
            <a:endParaRPr lang="en-US" dirty="0"/>
          </a:p>
          <a:p>
            <a:endParaRPr lang="en-US" dirty="0"/>
          </a:p>
          <a:p>
            <a:r>
              <a:rPr lang="en-US" dirty="0"/>
              <a:t>If you would like to participate, please email </a:t>
            </a:r>
            <a:r>
              <a:rPr lang="en-US" dirty="0">
                <a:hlinkClick r:id="rId2"/>
              </a:rPr>
              <a:t>Drake.Smarch@tn.gov</a:t>
            </a:r>
            <a:r>
              <a:rPr lang="en-US" dirty="0"/>
              <a:t> or use the Chat box in WebEx to notify us that you would like to make comments. Please identify the name of the person wanting to comment.</a:t>
            </a:r>
          </a:p>
        </p:txBody>
      </p:sp>
    </p:spTree>
    <p:extLst>
      <p:ext uri="{BB962C8B-B14F-4D97-AF65-F5344CB8AC3E}">
        <p14:creationId xmlns:p14="http://schemas.microsoft.com/office/powerpoint/2010/main" val="387681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0AC1C-540C-4A0D-A84A-9DD6B95B0859}"/>
              </a:ext>
            </a:extLst>
          </p:cNvPr>
          <p:cNvSpPr>
            <a:spLocks noGrp="1"/>
          </p:cNvSpPr>
          <p:nvPr>
            <p:ph type="title"/>
          </p:nvPr>
        </p:nvSpPr>
        <p:spPr/>
        <p:txBody>
          <a:bodyPr/>
          <a:lstStyle/>
          <a:p>
            <a:pPr algn="ctr"/>
            <a:r>
              <a:rPr lang="en-US" sz="2000" dirty="0"/>
              <a:t>Orders and Cases Update </a:t>
            </a:r>
            <a:br>
              <a:rPr lang="en-US" sz="2000" dirty="0"/>
            </a:br>
            <a:r>
              <a:rPr lang="en-US" sz="2000" dirty="0"/>
              <a:t>Stephanie Durman – Office of General Council</a:t>
            </a:r>
          </a:p>
        </p:txBody>
      </p:sp>
      <p:sp>
        <p:nvSpPr>
          <p:cNvPr id="3" name="Content Placeholder 2">
            <a:extLst>
              <a:ext uri="{FF2B5EF4-FFF2-40B4-BE49-F238E27FC236}">
                <a16:creationId xmlns:a16="http://schemas.microsoft.com/office/drawing/2014/main" id="{94CB3519-A67F-4E1A-B5EE-F62C891E9240}"/>
              </a:ext>
            </a:extLst>
          </p:cNvPr>
          <p:cNvSpPr>
            <a:spLocks noGrp="1"/>
          </p:cNvSpPr>
          <p:nvPr>
            <p:ph idx="1"/>
          </p:nvPr>
        </p:nvSpPr>
        <p:spPr/>
        <p:txBody>
          <a:bodyPr/>
          <a:lstStyle/>
          <a:p>
            <a:r>
              <a:rPr lang="en-US" dirty="0"/>
              <a:t>Since the October 15, 2019 Board Meeting</a:t>
            </a:r>
          </a:p>
          <a:p>
            <a:pPr lvl="1"/>
            <a:r>
              <a:rPr lang="en-US" dirty="0"/>
              <a:t>DWR has issues 19 new enforcement orders within the Board’s purview</a:t>
            </a:r>
          </a:p>
          <a:p>
            <a:pPr lvl="2"/>
            <a:r>
              <a:rPr lang="en-US" dirty="0"/>
              <a:t>5 drinking water, 14 NPDES and/or ARAP</a:t>
            </a:r>
          </a:p>
          <a:p>
            <a:pPr lvl="2"/>
            <a:r>
              <a:rPr lang="en-US" dirty="0"/>
              <a:t>4 of these were consent orders and 5 have been appealed</a:t>
            </a:r>
          </a:p>
          <a:p>
            <a:pPr lvl="1"/>
            <a:r>
              <a:rPr lang="en-US" dirty="0"/>
              <a:t>During this time, 9 orders have become final</a:t>
            </a:r>
          </a:p>
          <a:p>
            <a:pPr lvl="1"/>
            <a:r>
              <a:rPr lang="en-US" dirty="0"/>
              <a:t>During this time there have been 2 permittee appeals and no new third-party permit appeals</a:t>
            </a:r>
          </a:p>
          <a:p>
            <a:pPr lvl="1"/>
            <a:r>
              <a:rPr lang="en-US" dirty="0"/>
              <a:t>The database indicates a total of 18 pending permit appeals</a:t>
            </a:r>
          </a:p>
          <a:p>
            <a:pPr lvl="1"/>
            <a:endParaRPr lang="en-US" dirty="0"/>
          </a:p>
          <a:p>
            <a:pPr lvl="1"/>
            <a:r>
              <a:rPr lang="en-US" dirty="0"/>
              <a:t>The only initial order entered during this time is for the Memphis Regional </a:t>
            </a:r>
            <a:r>
              <a:rPr lang="en-US" dirty="0" err="1"/>
              <a:t>Megasite</a:t>
            </a:r>
            <a:r>
              <a:rPr lang="en-US" dirty="0"/>
              <a:t> NPDES permit appeal</a:t>
            </a:r>
          </a:p>
        </p:txBody>
      </p:sp>
    </p:spTree>
    <p:extLst>
      <p:ext uri="{BB962C8B-B14F-4D97-AF65-F5344CB8AC3E}">
        <p14:creationId xmlns:p14="http://schemas.microsoft.com/office/powerpoint/2010/main" val="2442941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4154A-FFC5-4856-90AA-6D4E8F8B37E0}"/>
              </a:ext>
            </a:extLst>
          </p:cNvPr>
          <p:cNvSpPr>
            <a:spLocks noGrp="1"/>
          </p:cNvSpPr>
          <p:nvPr>
            <p:ph type="title"/>
          </p:nvPr>
        </p:nvSpPr>
        <p:spPr/>
        <p:txBody>
          <a:bodyPr/>
          <a:lstStyle/>
          <a:p>
            <a:r>
              <a:rPr lang="en-US" sz="2000" dirty="0"/>
              <a:t>Memphis Regional </a:t>
            </a:r>
            <a:r>
              <a:rPr lang="en-US" sz="2000" dirty="0" err="1"/>
              <a:t>Megasite</a:t>
            </a:r>
            <a:r>
              <a:rPr lang="en-US" sz="2000" dirty="0"/>
              <a:t> – NPDES Permit NO. TN0081906</a:t>
            </a:r>
          </a:p>
        </p:txBody>
      </p:sp>
      <p:sp>
        <p:nvSpPr>
          <p:cNvPr id="3" name="Content Placeholder 2">
            <a:extLst>
              <a:ext uri="{FF2B5EF4-FFF2-40B4-BE49-F238E27FC236}">
                <a16:creationId xmlns:a16="http://schemas.microsoft.com/office/drawing/2014/main" id="{1424D87E-8A2D-452A-9D64-566E4D21C605}"/>
              </a:ext>
            </a:extLst>
          </p:cNvPr>
          <p:cNvSpPr>
            <a:spLocks noGrp="1"/>
          </p:cNvSpPr>
          <p:nvPr>
            <p:ph idx="1"/>
          </p:nvPr>
        </p:nvSpPr>
        <p:spPr/>
        <p:txBody>
          <a:bodyPr>
            <a:normAutofit/>
          </a:bodyPr>
          <a:lstStyle/>
          <a:p>
            <a:r>
              <a:rPr lang="en-US" sz="2000" dirty="0"/>
              <a:t>NPDES Permit N. TN0081906 was issued May 1, 2018, authorizing the discharge of 3.0 MGD of treated industrial wastewater and 0.5 MGD of municipal wastewater from Memphis Regional </a:t>
            </a:r>
            <a:r>
              <a:rPr lang="en-US" sz="2000" dirty="0" err="1"/>
              <a:t>Megasite</a:t>
            </a:r>
            <a:r>
              <a:rPr lang="en-US" sz="2000" dirty="0"/>
              <a:t> to the Mississippi River. Due to dilution ratios, the discharge was determined to result in no measurable degradation. </a:t>
            </a:r>
          </a:p>
          <a:p>
            <a:endParaRPr lang="en-US" sz="2000" dirty="0"/>
          </a:p>
          <a:p>
            <a:r>
              <a:rPr lang="en-US" sz="2000" dirty="0"/>
              <a:t>Several local residents appealed the permit. After discovery, both sides filed dispositive motions. The Petitioners; motion was denied, and the Department’s motion was granted. Accordingly, the ALJ entered an initial order of dismissal on January 30, 2020. The Petitioners did not appeal to this Board. This is the first Board meeting since the time the initial order was entered. </a:t>
            </a:r>
          </a:p>
        </p:txBody>
      </p:sp>
    </p:spTree>
    <p:extLst>
      <p:ext uri="{BB962C8B-B14F-4D97-AF65-F5344CB8AC3E}">
        <p14:creationId xmlns:p14="http://schemas.microsoft.com/office/powerpoint/2010/main" val="220899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A2155-A031-4944-87F6-B824F4AB7BCE}"/>
              </a:ext>
            </a:extLst>
          </p:cNvPr>
          <p:cNvSpPr>
            <a:spLocks noGrp="1"/>
          </p:cNvSpPr>
          <p:nvPr>
            <p:ph type="title"/>
          </p:nvPr>
        </p:nvSpPr>
        <p:spPr/>
        <p:txBody>
          <a:bodyPr/>
          <a:lstStyle/>
          <a:p>
            <a:r>
              <a:rPr lang="en-US" dirty="0"/>
              <a:t>Memphis Regional </a:t>
            </a:r>
            <a:r>
              <a:rPr lang="en-US" dirty="0" err="1"/>
              <a:t>Megasite</a:t>
            </a:r>
            <a:r>
              <a:rPr lang="en-US" dirty="0"/>
              <a:t> – Cont. </a:t>
            </a:r>
          </a:p>
        </p:txBody>
      </p:sp>
      <p:sp>
        <p:nvSpPr>
          <p:cNvPr id="3" name="Content Placeholder 2">
            <a:extLst>
              <a:ext uri="{FF2B5EF4-FFF2-40B4-BE49-F238E27FC236}">
                <a16:creationId xmlns:a16="http://schemas.microsoft.com/office/drawing/2014/main" id="{B6866602-81D8-40D7-98AA-777BB3AB12D3}"/>
              </a:ext>
            </a:extLst>
          </p:cNvPr>
          <p:cNvSpPr>
            <a:spLocks noGrp="1"/>
          </p:cNvSpPr>
          <p:nvPr>
            <p:ph idx="1"/>
          </p:nvPr>
        </p:nvSpPr>
        <p:spPr/>
        <p:txBody>
          <a:bodyPr/>
          <a:lstStyle/>
          <a:p>
            <a:r>
              <a:rPr lang="en-US" dirty="0"/>
              <a:t>Tenn. Code Ann. § 69-3-110(a) provides, in relevant part: </a:t>
            </a:r>
          </a:p>
          <a:p>
            <a:pPr lvl="1"/>
            <a:r>
              <a:rPr lang="en-US" dirty="0"/>
              <a:t>The administrative judge’s initial order, together with any earlier orders issued by the administrative judge, shall become final unless appealed to the board by the commissioner or other party within thirty (30) days of entry of the initial order or, unless the board passes a motion to review the initial order pursuant to § 4-5-315, within the longer of thirty (30) days or seven (7) days after the first board meeting to occur after entry of the initial order.</a:t>
            </a:r>
          </a:p>
          <a:p>
            <a:pPr lvl="1"/>
            <a:endParaRPr lang="en-US" dirty="0"/>
          </a:p>
        </p:txBody>
      </p:sp>
    </p:spTree>
    <p:extLst>
      <p:ext uri="{BB962C8B-B14F-4D97-AF65-F5344CB8AC3E}">
        <p14:creationId xmlns:p14="http://schemas.microsoft.com/office/powerpoint/2010/main" val="128385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Department Legislation for 2020</a:t>
            </a:r>
          </a:p>
        </p:txBody>
      </p:sp>
      <p:sp>
        <p:nvSpPr>
          <p:cNvPr id="6" name="Content Placeholder 5"/>
          <p:cNvSpPr>
            <a:spLocks noGrp="1"/>
          </p:cNvSpPr>
          <p:nvPr>
            <p:ph idx="1"/>
          </p:nvPr>
        </p:nvSpPr>
        <p:spPr/>
        <p:txBody>
          <a:bodyPr>
            <a:normAutofit fontScale="85000" lnSpcReduction="10000"/>
          </a:bodyPr>
          <a:lstStyle/>
          <a:p>
            <a:pPr>
              <a:lnSpc>
                <a:spcPct val="120000"/>
              </a:lnSpc>
            </a:pPr>
            <a:r>
              <a:rPr lang="en-US" sz="2800" b="1" dirty="0"/>
              <a:t>HB2222/SB2153 – Natural Areas Update</a:t>
            </a:r>
            <a:endParaRPr lang="en-US" b="1" dirty="0"/>
          </a:p>
          <a:p>
            <a:pPr lvl="1">
              <a:lnSpc>
                <a:spcPct val="120000"/>
              </a:lnSpc>
            </a:pPr>
            <a:r>
              <a:rPr lang="en-US" sz="2400" dirty="0"/>
              <a:t>Passed unanimously in Senate</a:t>
            </a:r>
          </a:p>
          <a:p>
            <a:pPr lvl="1">
              <a:lnSpc>
                <a:spcPct val="120000"/>
              </a:lnSpc>
            </a:pPr>
            <a:r>
              <a:rPr lang="en-US" sz="2400" dirty="0"/>
              <a:t>Pending in House Agricultural and Natural Resources Committee</a:t>
            </a:r>
          </a:p>
          <a:p>
            <a:pPr>
              <a:lnSpc>
                <a:spcPct val="120000"/>
              </a:lnSpc>
            </a:pPr>
            <a:r>
              <a:rPr lang="en-US" sz="2800" b="1" dirty="0"/>
              <a:t>HB2223/SB2154 – Food Waste Reduction</a:t>
            </a:r>
          </a:p>
          <a:p>
            <a:pPr lvl="1">
              <a:lnSpc>
                <a:spcPct val="120000"/>
              </a:lnSpc>
            </a:pPr>
            <a:r>
              <a:rPr lang="en-US" sz="2400" dirty="0"/>
              <a:t>SIGNED BY GOVERNOR</a:t>
            </a:r>
          </a:p>
          <a:p>
            <a:pPr>
              <a:lnSpc>
                <a:spcPct val="120000"/>
              </a:lnSpc>
            </a:pPr>
            <a:r>
              <a:rPr lang="en-US" sz="2800" b="1" dirty="0"/>
              <a:t>HB2224/SB2155 – Legislative Report Omnibus</a:t>
            </a:r>
          </a:p>
          <a:p>
            <a:pPr lvl="1">
              <a:lnSpc>
                <a:spcPct val="120000"/>
              </a:lnSpc>
            </a:pPr>
            <a:r>
              <a:rPr lang="en-US" sz="2400" dirty="0"/>
              <a:t>SIGNED BY GOVERNOR</a:t>
            </a:r>
          </a:p>
          <a:p>
            <a:pPr>
              <a:lnSpc>
                <a:spcPct val="120000"/>
              </a:lnSpc>
            </a:pPr>
            <a:r>
              <a:rPr lang="en-US" sz="2800" b="1" dirty="0"/>
              <a:t>HB2225/SB2156 – Safety and Assistance </a:t>
            </a:r>
          </a:p>
          <a:p>
            <a:pPr lvl="1">
              <a:lnSpc>
                <a:spcPct val="120000"/>
              </a:lnSpc>
            </a:pPr>
            <a:r>
              <a:rPr lang="en-US" sz="2400" dirty="0"/>
              <a:t>Pending in House Agricultural and Natural Resources Committee</a:t>
            </a:r>
          </a:p>
          <a:p>
            <a:pPr lvl="1">
              <a:lnSpc>
                <a:spcPct val="120000"/>
              </a:lnSpc>
            </a:pPr>
            <a:r>
              <a:rPr lang="en-US" sz="2400" dirty="0"/>
              <a:t>Pending on Senate floor calendar</a:t>
            </a:r>
          </a:p>
        </p:txBody>
      </p:sp>
    </p:spTree>
    <p:extLst>
      <p:ext uri="{BB962C8B-B14F-4D97-AF65-F5344CB8AC3E}">
        <p14:creationId xmlns:p14="http://schemas.microsoft.com/office/powerpoint/2010/main" val="23460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BBD91-7FF9-49CF-B702-B90B021A266D}"/>
              </a:ext>
            </a:extLst>
          </p:cNvPr>
          <p:cNvSpPr>
            <a:spLocks noGrp="1"/>
          </p:cNvSpPr>
          <p:nvPr>
            <p:ph type="title"/>
          </p:nvPr>
        </p:nvSpPr>
        <p:spPr/>
        <p:txBody>
          <a:bodyPr/>
          <a:lstStyle/>
          <a:p>
            <a:pPr algn="ctr"/>
            <a:r>
              <a:rPr lang="en-US" dirty="0"/>
              <a:t>Legislation of Interest</a:t>
            </a:r>
          </a:p>
        </p:txBody>
      </p:sp>
      <p:sp>
        <p:nvSpPr>
          <p:cNvPr id="3" name="Content Placeholder 2">
            <a:extLst>
              <a:ext uri="{FF2B5EF4-FFF2-40B4-BE49-F238E27FC236}">
                <a16:creationId xmlns:a16="http://schemas.microsoft.com/office/drawing/2014/main" id="{02DDC781-232A-4215-99A9-6B877479F1C0}"/>
              </a:ext>
            </a:extLst>
          </p:cNvPr>
          <p:cNvSpPr>
            <a:spLocks noGrp="1"/>
          </p:cNvSpPr>
          <p:nvPr>
            <p:ph idx="1"/>
          </p:nvPr>
        </p:nvSpPr>
        <p:spPr/>
        <p:txBody>
          <a:bodyPr>
            <a:normAutofit/>
          </a:bodyPr>
          <a:lstStyle/>
          <a:p>
            <a:pPr>
              <a:lnSpc>
                <a:spcPct val="120000"/>
              </a:lnSpc>
            </a:pPr>
            <a:r>
              <a:rPr lang="en-US" sz="2000" dirty="0"/>
              <a:t>Public Chapter 589 – General Permits for NRCS activities </a:t>
            </a:r>
          </a:p>
          <a:p>
            <a:pPr>
              <a:lnSpc>
                <a:spcPct val="120000"/>
              </a:lnSpc>
            </a:pPr>
            <a:r>
              <a:rPr lang="en-US" sz="2000" dirty="0"/>
              <a:t>HB2206/SB2224 – Standard Operating Permits</a:t>
            </a:r>
          </a:p>
          <a:p>
            <a:pPr lvl="0">
              <a:lnSpc>
                <a:spcPct val="120000"/>
              </a:lnSpc>
            </a:pPr>
            <a:r>
              <a:rPr lang="en-US" sz="2000" dirty="0">
                <a:solidFill>
                  <a:prstClr val="black"/>
                </a:solidFill>
              </a:rPr>
              <a:t>HB2892/SB2119 – 45 Day Timeline for SSDS Permits </a:t>
            </a:r>
          </a:p>
          <a:p>
            <a:pPr lvl="0">
              <a:lnSpc>
                <a:spcPct val="120000"/>
              </a:lnSpc>
            </a:pPr>
            <a:r>
              <a:rPr lang="en-US" sz="2000" dirty="0">
                <a:solidFill>
                  <a:prstClr val="black"/>
                </a:solidFill>
              </a:rPr>
              <a:t>HB2813/SB2668 – Riparian Water Rights</a:t>
            </a:r>
            <a:endParaRPr lang="en-US" sz="2000" dirty="0"/>
          </a:p>
          <a:p>
            <a:pPr>
              <a:lnSpc>
                <a:spcPct val="120000"/>
              </a:lnSpc>
            </a:pPr>
            <a:r>
              <a:rPr lang="en-US" sz="2000" dirty="0"/>
              <a:t>HB2636/SB2119 – In-Lieu Fees </a:t>
            </a:r>
          </a:p>
          <a:p>
            <a:pPr>
              <a:lnSpc>
                <a:spcPct val="120000"/>
              </a:lnSpc>
            </a:pPr>
            <a:r>
              <a:rPr lang="en-US" sz="2000" dirty="0"/>
              <a:t>HB2464/SB2422 – Dredging Permits</a:t>
            </a:r>
          </a:p>
          <a:p>
            <a:pPr>
              <a:lnSpc>
                <a:spcPct val="120000"/>
              </a:lnSpc>
            </a:pPr>
            <a:r>
              <a:rPr lang="en-US" sz="2000" dirty="0"/>
              <a:t>HB2017/SB2024 – Lead testing for Drinking Water in Schools </a:t>
            </a:r>
          </a:p>
          <a:p>
            <a:pPr>
              <a:lnSpc>
                <a:spcPct val="120000"/>
              </a:lnSpc>
            </a:pPr>
            <a:r>
              <a:rPr lang="en-US" sz="2000" dirty="0"/>
              <a:t>HB1952/SB2321 – Timeframe to Stay Rules</a:t>
            </a:r>
          </a:p>
          <a:p>
            <a:pPr>
              <a:lnSpc>
                <a:spcPct val="120000"/>
              </a:lnSpc>
            </a:pPr>
            <a:r>
              <a:rPr lang="en-US" sz="2000" dirty="0"/>
              <a:t>HB1951/SB2322 – Exemption Criteria for Direct Informal Rules </a:t>
            </a:r>
          </a:p>
          <a:p>
            <a:pPr>
              <a:lnSpc>
                <a:spcPct val="120000"/>
              </a:lnSpc>
            </a:pPr>
            <a:r>
              <a:rPr lang="en-US" sz="2000" dirty="0"/>
              <a:t>HB1953/SB2769 – Repeal a Rule/Make a Rule </a:t>
            </a:r>
          </a:p>
          <a:p>
            <a:pPr>
              <a:lnSpc>
                <a:spcPct val="120000"/>
              </a:lnSpc>
            </a:pPr>
            <a:r>
              <a:rPr lang="en-US" sz="1600" dirty="0"/>
              <a:t>Please reach out with any questions:</a:t>
            </a:r>
          </a:p>
          <a:p>
            <a:pPr lvl="1">
              <a:lnSpc>
                <a:spcPct val="120000"/>
              </a:lnSpc>
            </a:pPr>
            <a:r>
              <a:rPr lang="en-US" sz="1400" b="1" i="1" dirty="0">
                <a:solidFill>
                  <a:srgbClr val="0070C0"/>
                </a:solidFill>
                <a:hlinkClick r:id="rId2"/>
              </a:rPr>
              <a:t>Horace.tipton@tn.gov</a:t>
            </a:r>
            <a:r>
              <a:rPr lang="en-US" sz="1400" b="1" i="1" dirty="0">
                <a:solidFill>
                  <a:srgbClr val="0070C0"/>
                </a:solidFill>
              </a:rPr>
              <a:t>      </a:t>
            </a:r>
            <a:r>
              <a:rPr lang="en-US" sz="1400" b="1" i="1" dirty="0">
                <a:solidFill>
                  <a:srgbClr val="0070C0"/>
                </a:solidFill>
                <a:hlinkClick r:id="rId3"/>
              </a:rPr>
              <a:t>Blair.beaty@tn.gov</a:t>
            </a:r>
            <a:endParaRPr lang="en-US" sz="1400" b="1" i="1" dirty="0">
              <a:solidFill>
                <a:srgbClr val="0070C0"/>
              </a:solidFill>
            </a:endParaRPr>
          </a:p>
          <a:p>
            <a:endParaRPr lang="en-US" dirty="0"/>
          </a:p>
        </p:txBody>
      </p:sp>
    </p:spTree>
    <p:extLst>
      <p:ext uri="{BB962C8B-B14F-4D97-AF65-F5344CB8AC3E}">
        <p14:creationId xmlns:p14="http://schemas.microsoft.com/office/powerpoint/2010/main" val="108171349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DEC">
      <a:majorFont>
        <a:latin typeface="PermianSlabSerifTypeface"/>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otalTime>2828</TotalTime>
  <Words>689</Words>
  <Application>Microsoft Office PowerPoint</Application>
  <PresentationFormat>On-screen Show (4:3)</PresentationFormat>
  <Paragraphs>81</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Open Sans</vt:lpstr>
      <vt:lpstr>PermianSlabSerifTypeface</vt:lpstr>
      <vt:lpstr>1_Office Theme</vt:lpstr>
      <vt:lpstr>2_PowerPoint B</vt:lpstr>
      <vt:lpstr>Public Hearing Water Quality, Oil and Gas Board WebEx Virtual Meeting </vt:lpstr>
      <vt:lpstr>Welcome!</vt:lpstr>
      <vt:lpstr>Board Minutes </vt:lpstr>
      <vt:lpstr>Semi-Annual Public Comment Session</vt:lpstr>
      <vt:lpstr>Orders and Cases Update  Stephanie Durman – Office of General Council</vt:lpstr>
      <vt:lpstr>Memphis Regional Megasite – NPDES Permit NO. TN0081906</vt:lpstr>
      <vt:lpstr>Memphis Regional Megasite – Cont. </vt:lpstr>
      <vt:lpstr>Department Legislation for 2020</vt:lpstr>
      <vt:lpstr>Legislation of Interest</vt:lpstr>
      <vt:lpstr>   </vt:lpstr>
      <vt:lpstr>PowerPoint Presentation</vt:lpstr>
    </vt:vector>
  </TitlesOfParts>
  <Company>Tennessee Dept. of Environment and Conservation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Legislation</dc:title>
  <dc:creator>Blair Beaty</dc:creator>
  <cp:lastModifiedBy>Drake Smarch</cp:lastModifiedBy>
  <cp:revision>31</cp:revision>
  <dcterms:created xsi:type="dcterms:W3CDTF">2020-03-12T20:30:41Z</dcterms:created>
  <dcterms:modified xsi:type="dcterms:W3CDTF">2020-04-17T19:50:10Z</dcterms:modified>
</cp:coreProperties>
</file>