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9" r:id="rId3"/>
    <p:sldId id="274" r:id="rId4"/>
    <p:sldId id="279" r:id="rId5"/>
    <p:sldId id="260" r:id="rId6"/>
    <p:sldId id="271" r:id="rId7"/>
    <p:sldId id="272" r:id="rId8"/>
    <p:sldId id="277" r:id="rId9"/>
    <p:sldId id="278" r:id="rId10"/>
    <p:sldId id="280" r:id="rId11"/>
    <p:sldId id="282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th McCormick" initials="RSM" lastIdx="1" clrIdx="0"/>
  <p:cmAuthor id="1" name="Larry C. Christley" initials="LCC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4" autoAdjust="0"/>
    <p:restoredTop sz="91278" autoAdjust="0"/>
  </p:normalViewPr>
  <p:slideViewPr>
    <p:cSldViewPr>
      <p:cViewPr>
        <p:scale>
          <a:sx n="70" d="100"/>
          <a:sy n="70" d="100"/>
        </p:scale>
        <p:origin x="-2814" y="-888"/>
      </p:cViewPr>
      <p:guideLst>
        <p:guide orient="horz" pos="3648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E9D80-7E60-4A12-80D3-6C5C800AB356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E0DB8-245E-4A1F-BD40-50373D6438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939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6585D-F91E-4943-9737-9EFA850466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CABEA-434D-4A07-B126-0F870D7952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58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451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11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00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93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93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110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Larry Christley,</a:t>
            </a:r>
            <a:r>
              <a:rPr lang="en-US" baseline="0" dirty="0" smtClean="0"/>
              <a:t> Program Manager, Materials Management Program - 615-532-0744 – larry.christley@tn.gov</a:t>
            </a:r>
          </a:p>
          <a:p>
            <a:r>
              <a:rPr lang="en-US" baseline="0" dirty="0" smtClean="0"/>
              <a:t>Loretta Harrington, Manager, Grants - 615-532-0086 </a:t>
            </a:r>
            <a:r>
              <a:rPr lang="en-US" baseline="0" smtClean="0"/>
              <a:t>– loretta.harrington@tn.gov</a:t>
            </a:r>
            <a:endParaRPr lang="en-US" baseline="0" dirty="0" smtClean="0"/>
          </a:p>
          <a:p>
            <a:r>
              <a:rPr lang="en-US" baseline="0" dirty="0" smtClean="0"/>
              <a:t>Nicholas Stengel, Manager, Problem Waste – 615-532-0095 – nicholas.stengel@tn.gov</a:t>
            </a:r>
          </a:p>
          <a:p>
            <a:r>
              <a:rPr lang="en-US" baseline="0" dirty="0" smtClean="0"/>
              <a:t>Trey White, Manager, Recovered Materials – 615-532-0075 – trey.white@tn.gov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CABEA-434D-4A07-B126-0F870D7952E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45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200400" y="3874770"/>
            <a:ext cx="5943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276600" y="3962400"/>
            <a:ext cx="57150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890" y="3322320"/>
            <a:ext cx="3345180" cy="33451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itnszAj8XeAhWQ61MKHbdrBFEQjRx6BAgBEAU&amp;url=https://nothingtoofancy.com/products/tn-flag-decal&amp;psig=AOvVaw3fwOu_d4024sLC0vuGmp98&amp;ust=154177763440300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Objective 1 Update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Trey White, Recovered Materials </a:t>
            </a:r>
            <a:r>
              <a:rPr lang="en-US" dirty="0" smtClean="0"/>
              <a:t>Section </a:t>
            </a:r>
            <a:r>
              <a:rPr lang="en-US" dirty="0" smtClean="0"/>
              <a:t>Manager | </a:t>
            </a:r>
            <a:r>
              <a:rPr lang="en-US" dirty="0" smtClean="0"/>
              <a:t>5 February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9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for New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Five-Year Averages for Lower-diversion Counties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Benton: 33%</a:t>
            </a:r>
          </a:p>
          <a:p>
            <a:r>
              <a:rPr lang="en-US" dirty="0" smtClean="0"/>
              <a:t>Southeast: 31%</a:t>
            </a:r>
          </a:p>
          <a:p>
            <a:r>
              <a:rPr lang="en-US" dirty="0" smtClean="0"/>
              <a:t>Davidson: 43%</a:t>
            </a:r>
          </a:p>
          <a:p>
            <a:r>
              <a:rPr lang="en-US" dirty="0" smtClean="0"/>
              <a:t>Jefferson: 39%</a:t>
            </a:r>
          </a:p>
          <a:p>
            <a:r>
              <a:rPr lang="en-US" dirty="0" smtClean="0"/>
              <a:t>Lake: 36%</a:t>
            </a:r>
          </a:p>
          <a:p>
            <a:r>
              <a:rPr lang="en-US" dirty="0" smtClean="0"/>
              <a:t>Loudon: 36%</a:t>
            </a:r>
          </a:p>
          <a:p>
            <a:r>
              <a:rPr lang="en-US" dirty="0" smtClean="0"/>
              <a:t>Marshall-Maury: 30%</a:t>
            </a:r>
          </a:p>
          <a:p>
            <a:r>
              <a:rPr lang="en-US" dirty="0" smtClean="0"/>
              <a:t>Northeast: 25.8%</a:t>
            </a:r>
          </a:p>
          <a:p>
            <a:r>
              <a:rPr lang="en-US" dirty="0" smtClean="0"/>
              <a:t>Van Buren: 35.8%</a:t>
            </a:r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18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for New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do we want to measure? What do we want to promote?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Preserve Landfill Airspace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Increase Recycling and Beneficial Use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3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5900" y="1219200"/>
            <a:ext cx="8763000" cy="4958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2025 Plan Objective 1 Overview</a:t>
            </a:r>
          </a:p>
          <a:p>
            <a:r>
              <a:rPr lang="en-US" dirty="0"/>
              <a:t>Current Reporting Status</a:t>
            </a:r>
          </a:p>
          <a:p>
            <a:r>
              <a:rPr lang="en-US" dirty="0"/>
              <a:t>Data Analysis</a:t>
            </a:r>
          </a:p>
          <a:p>
            <a:r>
              <a:rPr lang="en-US" dirty="0"/>
              <a:t>New Goal Considerations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1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Image result for tennessee fla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981200"/>
            <a:ext cx="216217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3962400"/>
            <a:ext cx="8763000" cy="49584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Questions?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8637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5900" y="1219200"/>
            <a:ext cx="8763000" cy="49584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FF0F00"/>
              </a:buClr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prstClr val="black"/>
                </a:solidFill>
              </a:rPr>
              <a:t>2025 Plan Objective 1 Overview</a:t>
            </a:r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Current Reporting Status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Data Analysis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New Goal Considerations</a:t>
            </a: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2025 Plan and Objective 1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TCA 68-211-861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(a) </a:t>
            </a:r>
            <a:r>
              <a:rPr lang="en-US" b="1" dirty="0" smtClean="0"/>
              <a:t>“</a:t>
            </a:r>
            <a:r>
              <a:rPr lang="en-US" dirty="0" smtClean="0"/>
              <a:t>The </a:t>
            </a:r>
            <a:r>
              <a:rPr lang="en-US" dirty="0"/>
              <a:t>goal of the state is to reduce by twenty-five percent (25%) the amount of solid waste disposed of at Class I municipal solid waste disposal facilities and </a:t>
            </a:r>
            <a:r>
              <a:rPr lang="en-US" dirty="0" smtClean="0"/>
              <a:t>incinerators . . .  The </a:t>
            </a:r>
            <a:r>
              <a:rPr lang="en-US" dirty="0"/>
              <a:t>goal shall also apply to each municipal solid waste </a:t>
            </a:r>
            <a:r>
              <a:rPr lang="en-US" dirty="0" smtClean="0"/>
              <a:t>region . . . </a:t>
            </a:r>
            <a:r>
              <a:rPr lang="en-US" dirty="0"/>
              <a:t>The base year from which reductions are to be measured is </a:t>
            </a:r>
            <a:r>
              <a:rPr lang="en-US" dirty="0" smtClean="0"/>
              <a:t>1995 . . 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2025 Plan and Objective 1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Objective 1: Update Goals and Measure Progress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“The </a:t>
            </a:r>
            <a:r>
              <a:rPr lang="en-US" dirty="0"/>
              <a:t>purpose of this objective is to </a:t>
            </a:r>
            <a:r>
              <a:rPr lang="en-US" b="1" dirty="0"/>
              <a:t>establish more robust solid waste management goals</a:t>
            </a:r>
            <a:r>
              <a:rPr lang="en-US" dirty="0"/>
              <a:t>, to </a:t>
            </a:r>
            <a:r>
              <a:rPr lang="en-US" dirty="0" smtClean="0"/>
              <a:t>more accurately </a:t>
            </a:r>
            <a:r>
              <a:rPr lang="en-US" dirty="0"/>
              <a:t>measure the disposition of MSW in Tennessee, and to better assess progress </a:t>
            </a:r>
            <a:r>
              <a:rPr lang="en-US" dirty="0" smtClean="0"/>
              <a:t>toward achieving </a:t>
            </a:r>
            <a:r>
              <a:rPr lang="en-US" dirty="0"/>
              <a:t>those goals. As part of this objective TDEC will also develop and conduct training </a:t>
            </a:r>
            <a:r>
              <a:rPr lang="en-US" dirty="0" smtClean="0"/>
              <a:t>to help </a:t>
            </a:r>
            <a:r>
              <a:rPr lang="en-US" dirty="0"/>
              <a:t>local governments understand how to accurately measure and report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90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Reporting Status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828800"/>
            <a:ext cx="8686800" cy="4958465"/>
          </a:xfrm>
        </p:spPr>
        <p:txBody>
          <a:bodyPr/>
          <a:lstStyle/>
          <a:p>
            <a:r>
              <a:rPr lang="en-US" dirty="0" smtClean="0"/>
              <a:t>Regions self-report recycling and diversion through web-based software</a:t>
            </a:r>
          </a:p>
          <a:p>
            <a:r>
              <a:rPr lang="en-US" dirty="0" smtClean="0"/>
              <a:t>TDEC analyzes data for anomalies and makes goal calculations</a:t>
            </a:r>
          </a:p>
          <a:p>
            <a:r>
              <a:rPr lang="en-US" dirty="0" smtClean="0"/>
              <a:t>All landfilled items are considered; residential and ICI are lumped together</a:t>
            </a:r>
          </a:p>
          <a:p>
            <a:pPr lvl="1"/>
            <a:r>
              <a:rPr lang="en-US" dirty="0" smtClean="0"/>
              <a:t>Heavy industry produces large diversion numbers</a:t>
            </a:r>
          </a:p>
          <a:p>
            <a:pPr lvl="1"/>
            <a:r>
              <a:rPr lang="en-US" dirty="0" smtClean="0"/>
              <a:t>Residential diversion has a low impact on diversion numbers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APR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 0400-11-01-.09 (1995 Base Year Comparison)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“The </a:t>
            </a:r>
            <a:r>
              <a:rPr lang="en-US" dirty="0"/>
              <a:t>goal of the state is to reduce by twenty-five percent (25%) the amount of solid waste disposed of at the municipal solid waste disposal facilities and incinerators, as measured on a per capita basis within Tennessee by weight</a:t>
            </a:r>
            <a:r>
              <a:rPr lang="en-US" dirty="0" smtClean="0"/>
              <a:t>.”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“As </a:t>
            </a:r>
            <a:r>
              <a:rPr lang="en-US" dirty="0"/>
              <a:t>an alternative to calculating the waste reduction goal on a per capita basis, regions shall have the option of calculating the goal on an economic growth basis using the method prescribed by </a:t>
            </a:r>
            <a:r>
              <a:rPr lang="en-US" dirty="0" smtClean="0"/>
              <a:t>the Department </a:t>
            </a:r>
            <a:r>
              <a:rPr lang="en-US" dirty="0"/>
              <a:t>and approved by the Underground Storage Tanks and Solid Waste Disposal Control Board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99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APR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 0400-11-01-.09 </a:t>
            </a:r>
            <a:r>
              <a:rPr lang="en-US" dirty="0" smtClean="0"/>
              <a:t>(Qualitative Equivalence)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“The </a:t>
            </a:r>
            <a:r>
              <a:rPr lang="en-US" dirty="0"/>
              <a:t>Department shall use the submission of the municipal solid waste region’s Annual Progress Report for the most current reporting period to determine whether 25% of the solid waste generated in that year was either diverted from Class I facilities or recycled. If it was, the region meets the goal and the Department does not proceed to the next step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0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4971"/>
            <a:ext cx="9067800" cy="684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14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" y="-75000"/>
            <a:ext cx="9137176" cy="6906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65634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4258</TotalTime>
  <Words>547</Words>
  <Application>Microsoft Office PowerPoint</Application>
  <PresentationFormat>On-screen Show (4:3)</PresentationFormat>
  <Paragraphs>84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PowerPoint B</vt:lpstr>
      <vt:lpstr>Objective 1 Update</vt:lpstr>
      <vt:lpstr>Overview</vt:lpstr>
      <vt:lpstr>2025 Plan and Objective 1 Overview</vt:lpstr>
      <vt:lpstr>2025 Plan and Objective 1 Overview</vt:lpstr>
      <vt:lpstr>Current Reporting Status</vt:lpstr>
      <vt:lpstr>APR Methodology</vt:lpstr>
      <vt:lpstr>APR Methodology</vt:lpstr>
      <vt:lpstr>PowerPoint Presentation</vt:lpstr>
      <vt:lpstr>PowerPoint Presentation</vt:lpstr>
      <vt:lpstr>Considerations for New Goals</vt:lpstr>
      <vt:lpstr>Considerations for New Goals</vt:lpstr>
      <vt:lpstr>Summary</vt:lpstr>
      <vt:lpstr>PowerPoint Presentation</vt:lpstr>
    </vt:vector>
  </TitlesOfParts>
  <Company>State of Tennessee: Finance &amp;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Trey White</cp:lastModifiedBy>
  <cp:revision>118</cp:revision>
  <dcterms:created xsi:type="dcterms:W3CDTF">2015-04-23T14:18:47Z</dcterms:created>
  <dcterms:modified xsi:type="dcterms:W3CDTF">2020-01-22T18:46:54Z</dcterms:modified>
</cp:coreProperties>
</file>