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59" r:id="rId4"/>
    <p:sldId id="333" r:id="rId5"/>
    <p:sldId id="335" r:id="rId6"/>
    <p:sldId id="337" r:id="rId7"/>
    <p:sldId id="330" r:id="rId8"/>
    <p:sldId id="289" r:id="rId9"/>
    <p:sldId id="33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M. Harper" initials="K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8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3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001F5-3A40-435F-A020-4B88F189949F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FB55-1AAE-4247-8C5C-34848AB76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7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3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8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98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4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0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8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41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0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7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043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06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47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689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5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8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9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2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4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EBD4-35C3-4B5F-B69D-280169F7B65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Underground Storage Tank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Enforcement Update</a:t>
            </a:r>
            <a:br>
              <a:rPr lang="en-US" dirty="0" smtClean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sz="2000" b="1" dirty="0">
                <a:cs typeface="Times New Roman" pitchFamily="18" charset="0"/>
              </a:rPr>
              <a:t> Underground Storage Tanks  and </a:t>
            </a:r>
          </a:p>
          <a:p>
            <a:pPr>
              <a:defRPr/>
            </a:pPr>
            <a:r>
              <a:rPr lang="en-US" altLang="en-US" sz="2000" b="1" dirty="0">
                <a:cs typeface="Times New Roman" pitchFamily="18" charset="0"/>
              </a:rPr>
              <a:t>Solid Waste Disposal Control </a:t>
            </a:r>
            <a:r>
              <a:rPr lang="en-US" altLang="en-US" sz="2000" b="1" dirty="0" smtClean="0">
                <a:cs typeface="Times New Roman" pitchFamily="18" charset="0"/>
              </a:rPr>
              <a:t>Board</a:t>
            </a:r>
          </a:p>
          <a:p>
            <a:pPr>
              <a:defRPr/>
            </a:pPr>
            <a:r>
              <a:rPr lang="en-US" altLang="en-US" sz="2000" b="1" smtClean="0">
                <a:cs typeface="Times New Roman" pitchFamily="18" charset="0"/>
              </a:rPr>
              <a:t>February 5, 2020</a:t>
            </a:r>
            <a:endParaRPr lang="en-US" altLang="en-US" sz="2000" b="1" dirty="0"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Kate Harper, Environmental Consultant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ENFORCEMENT OVERVIEW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The Division issued 21 orders between  November 22, 2019 and January 15, 2020.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Of the orders that have gone final: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2 are in Final Status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3 </a:t>
            </a:r>
            <a:r>
              <a:rPr lang="en-US" sz="3200" dirty="0" smtClean="0"/>
              <a:t>are in Final – Probation </a:t>
            </a:r>
            <a:r>
              <a:rPr lang="en-US" sz="3200" dirty="0" smtClean="0"/>
              <a:t>Status</a:t>
            </a:r>
          </a:p>
          <a:p>
            <a:r>
              <a:rPr lang="en-US" sz="3600" dirty="0" smtClean="0"/>
              <a:t>The Division had 1 order resolved since the previous board meeting.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9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98517" cy="825500"/>
          </a:xfrm>
        </p:spPr>
        <p:txBody>
          <a:bodyPr/>
          <a:lstStyle/>
          <a:p>
            <a:r>
              <a:rPr lang="en-US" sz="4000" dirty="0" smtClean="0"/>
              <a:t>Appealed Order – Resolved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UST19-0103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Fac. ID No. </a:t>
            </a:r>
            <a:r>
              <a:rPr lang="en-US" dirty="0" smtClean="0"/>
              <a:t>9-790812 </a:t>
            </a:r>
            <a:r>
              <a:rPr lang="en-US" dirty="0" smtClean="0"/>
              <a:t>/ </a:t>
            </a:r>
            <a:r>
              <a:rPr lang="en-US" dirty="0" err="1" smtClean="0"/>
              <a:t>Hajjeh</a:t>
            </a:r>
            <a:r>
              <a:rPr lang="en-US" dirty="0" smtClean="0"/>
              <a:t> Express Center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Director's </a:t>
            </a:r>
            <a:r>
              <a:rPr lang="en-US" sz="2400" dirty="0"/>
              <a:t>Order signed </a:t>
            </a:r>
            <a:r>
              <a:rPr lang="en-US" sz="2400" dirty="0" smtClean="0"/>
              <a:t>October 8,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Appealed on </a:t>
            </a:r>
            <a:r>
              <a:rPr lang="en-US" sz="2400" dirty="0" smtClean="0"/>
              <a:t>December 2,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Order for:</a:t>
            </a:r>
          </a:p>
          <a:p>
            <a:pPr lvl="2"/>
            <a:r>
              <a:rPr lang="en-US" sz="2200" dirty="0" smtClean="0"/>
              <a:t>Failure </a:t>
            </a:r>
            <a:r>
              <a:rPr lang="en-US" sz="2200" dirty="0"/>
              <a:t>to monitor </a:t>
            </a:r>
            <a:r>
              <a:rPr lang="en-US" sz="2200" dirty="0" smtClean="0"/>
              <a:t>tanks at least monthly for releases</a:t>
            </a:r>
            <a:endParaRPr lang="en-US" sz="2200" dirty="0"/>
          </a:p>
          <a:p>
            <a:pPr lvl="2"/>
            <a:r>
              <a:rPr lang="en-US" sz="2200" dirty="0" smtClean="0"/>
              <a:t>Failure to cooperate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Civil </a:t>
            </a:r>
            <a:r>
              <a:rPr lang="en-US" sz="2200" dirty="0"/>
              <a:t>Penalty </a:t>
            </a:r>
            <a:r>
              <a:rPr lang="en-US" sz="2200" dirty="0" smtClean="0"/>
              <a:t>– </a:t>
            </a:r>
            <a:r>
              <a:rPr lang="en-US" sz="2200" dirty="0" smtClean="0"/>
              <a:t>$15,360.00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Resolution: Upfront penalty of $</a:t>
            </a:r>
            <a:r>
              <a:rPr lang="en-US" sz="2200" dirty="0" smtClean="0"/>
              <a:t>1,280.00 and must attend tank school within 12 months of effective date of settlement agreement.  Remainder of penalty is contingent on tank school attendance.</a:t>
            </a:r>
            <a:endParaRPr lang="en-US" sz="22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13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25500"/>
          </a:xfrm>
        </p:spPr>
        <p:txBody>
          <a:bodyPr/>
          <a:lstStyle/>
          <a:p>
            <a:r>
              <a:rPr lang="en-US" sz="4000" dirty="0" smtClean="0"/>
              <a:t>Final Order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UST16-0056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Fac. ID No. </a:t>
            </a:r>
            <a:r>
              <a:rPr lang="en-US" dirty="0" smtClean="0"/>
              <a:t>8-380038 </a:t>
            </a:r>
            <a:r>
              <a:rPr lang="en-US" dirty="0"/>
              <a:t>/ </a:t>
            </a:r>
            <a:r>
              <a:rPr lang="en-US" dirty="0" err="1" smtClean="0"/>
              <a:t>Ko-Ko</a:t>
            </a:r>
            <a:r>
              <a:rPr lang="en-US" dirty="0" smtClean="0"/>
              <a:t> Market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Director’s </a:t>
            </a:r>
            <a:r>
              <a:rPr lang="en-US" sz="2400" dirty="0"/>
              <a:t>Order signed </a:t>
            </a:r>
            <a:r>
              <a:rPr lang="en-US" sz="2400" dirty="0" smtClean="0"/>
              <a:t>July 8,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December 23, </a:t>
            </a:r>
            <a:r>
              <a:rPr lang="en-US" sz="2400" dirty="0" smtClean="0"/>
              <a:t>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200" dirty="0" smtClean="0"/>
              <a:t>Failure to </a:t>
            </a:r>
            <a:r>
              <a:rPr lang="en-US" sz="2200" dirty="0" smtClean="0"/>
              <a:t>have a field-installed cathodic protection system designed by a corrosion expert</a:t>
            </a:r>
            <a:endParaRPr lang="en-US" sz="2200" dirty="0" smtClean="0"/>
          </a:p>
          <a:p>
            <a:pPr lvl="2"/>
            <a:r>
              <a:rPr lang="en-US" sz="2200" dirty="0" smtClean="0"/>
              <a:t>Failure to tightness test the UST system no later than 6 months, but no sooner than 3 months, following the addition of anodes</a:t>
            </a:r>
            <a:endParaRPr lang="en-US" sz="2200" dirty="0" smtClean="0"/>
          </a:p>
          <a:p>
            <a:pPr lvl="2"/>
            <a:r>
              <a:rPr lang="en-US" sz="2200" dirty="0" smtClean="0"/>
              <a:t>Failure to cooperate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Civil Penalty – </a:t>
            </a:r>
            <a:r>
              <a:rPr lang="en-US" sz="2400" dirty="0" smtClean="0"/>
              <a:t>$5,280.00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case is currently in the Office of General Counsel. </a:t>
            </a:r>
            <a:endParaRPr lang="en-US" sz="24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94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25500"/>
          </a:xfrm>
        </p:spPr>
        <p:txBody>
          <a:bodyPr/>
          <a:lstStyle/>
          <a:p>
            <a:r>
              <a:rPr lang="en-US" sz="4000" dirty="0" smtClean="0"/>
              <a:t>Final Order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UST19-0090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Fac. ID No. </a:t>
            </a:r>
            <a:r>
              <a:rPr lang="en-US" dirty="0" smtClean="0"/>
              <a:t>2-730038 </a:t>
            </a:r>
            <a:r>
              <a:rPr lang="en-US" dirty="0"/>
              <a:t>/ </a:t>
            </a:r>
            <a:r>
              <a:rPr lang="en-US" dirty="0" smtClean="0"/>
              <a:t>Lehigh Gas Wholesale Services, Inc.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Expedited Director’s </a:t>
            </a:r>
            <a:r>
              <a:rPr lang="en-US" sz="2400" dirty="0"/>
              <a:t>Order signed </a:t>
            </a:r>
            <a:r>
              <a:rPr lang="en-US" sz="2400" dirty="0" smtClean="0"/>
              <a:t>November 26,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January 13, 2020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200" dirty="0" smtClean="0"/>
              <a:t>Failure </a:t>
            </a:r>
            <a:r>
              <a:rPr lang="en-US" sz="2200" dirty="0" smtClean="0"/>
              <a:t>of tanks installed on or after July 24, 2007 to meet interstitial monitoring requirements</a:t>
            </a:r>
            <a:endParaRPr lang="en-US" sz="2200" dirty="0" smtClean="0"/>
          </a:p>
          <a:p>
            <a:pPr lvl="2"/>
            <a:r>
              <a:rPr lang="en-US" sz="2200" dirty="0" smtClean="0"/>
              <a:t>Failure of piping installed on or after July 24, 2007 to meet interstitial monitoring requirements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Civil </a:t>
            </a:r>
            <a:r>
              <a:rPr lang="en-US" sz="2400" dirty="0" smtClean="0"/>
              <a:t>Penalty – </a:t>
            </a:r>
            <a:r>
              <a:rPr lang="en-US" sz="2400" dirty="0" smtClean="0"/>
              <a:t>$12,400.00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case is currently in the Office of General Counsel. </a:t>
            </a:r>
            <a:endParaRPr lang="en-US" sz="24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30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7803"/>
            <a:ext cx="8763000" cy="825500"/>
          </a:xfrm>
        </p:spPr>
        <p:txBody>
          <a:bodyPr/>
          <a:lstStyle/>
          <a:p>
            <a:r>
              <a:rPr lang="en-US" sz="4000" dirty="0"/>
              <a:t>Final-Probation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UST19-0128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Fac. ID No. </a:t>
            </a:r>
            <a:r>
              <a:rPr lang="en-US" dirty="0" smtClean="0"/>
              <a:t>3-540078 </a:t>
            </a:r>
            <a:r>
              <a:rPr lang="en-US" dirty="0"/>
              <a:t>/ </a:t>
            </a:r>
            <a:r>
              <a:rPr lang="en-US" dirty="0" smtClean="0"/>
              <a:t>Marathon Mart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Expedited Director’s Order </a:t>
            </a:r>
            <a:r>
              <a:rPr lang="en-US" sz="2400" dirty="0"/>
              <a:t>signed </a:t>
            </a:r>
            <a:r>
              <a:rPr lang="en-US" sz="2400" dirty="0" smtClean="0"/>
              <a:t>December 20,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January 26, 2020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200" dirty="0"/>
              <a:t>Failure to monitor tanks at least monthly for releases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Upfront – Tank School</a:t>
            </a:r>
          </a:p>
          <a:p>
            <a:pPr lvl="2"/>
            <a:r>
              <a:rPr lang="en-US" sz="2400" dirty="0" smtClean="0"/>
              <a:t>Contingent – $6,400.00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</a:t>
            </a:r>
            <a:r>
              <a:rPr lang="en-US" sz="2400" dirty="0" smtClean="0"/>
              <a:t>Respondent has already attended tank school.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2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25500"/>
          </a:xfrm>
        </p:spPr>
        <p:txBody>
          <a:bodyPr/>
          <a:lstStyle/>
          <a:p>
            <a:r>
              <a:rPr lang="en-US" sz="4000" dirty="0"/>
              <a:t>Final-Probation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UST19-0139</a:t>
            </a:r>
          </a:p>
          <a:p>
            <a:pPr marL="0" indent="0">
              <a:buNone/>
            </a:pPr>
            <a:r>
              <a:rPr lang="en-US" dirty="0"/>
              <a:t>Fac. ID No. </a:t>
            </a:r>
            <a:r>
              <a:rPr lang="en-US" dirty="0" smtClean="0"/>
              <a:t>4-670105 </a:t>
            </a:r>
            <a:r>
              <a:rPr lang="en-US" dirty="0"/>
              <a:t>/ </a:t>
            </a:r>
            <a:r>
              <a:rPr lang="en-US" dirty="0" smtClean="0"/>
              <a:t>Rickman Marathon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Expedited Director’s Order signed December 20,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</a:t>
            </a:r>
            <a:r>
              <a:rPr lang="en-US" sz="2400" dirty="0" smtClean="0"/>
              <a:t>on January 26, 2020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200" dirty="0" smtClean="0"/>
              <a:t>Failure to conduct annual line tightness </a:t>
            </a:r>
            <a:r>
              <a:rPr lang="en-US" sz="2200" dirty="0" smtClean="0"/>
              <a:t>test </a:t>
            </a:r>
            <a:r>
              <a:rPr lang="en-US" sz="2200" dirty="0" smtClean="0"/>
              <a:t>or monitor piping monthly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</a:t>
            </a:r>
          </a:p>
          <a:p>
            <a:pPr lvl="2"/>
            <a:r>
              <a:rPr lang="en-US" sz="2400" dirty="0" smtClean="0"/>
              <a:t>Upfront – Tank School</a:t>
            </a:r>
          </a:p>
          <a:p>
            <a:pPr lvl="2"/>
            <a:r>
              <a:rPr lang="en-US" sz="2400" dirty="0" smtClean="0"/>
              <a:t>Contingent – $8,000.00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</a:t>
            </a:r>
            <a:r>
              <a:rPr lang="en-US" sz="2400" dirty="0" smtClean="0"/>
              <a:t>request to attend tank school was received January 8, 2020. 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7803"/>
            <a:ext cx="8763000" cy="825500"/>
          </a:xfrm>
        </p:spPr>
        <p:txBody>
          <a:bodyPr/>
          <a:lstStyle/>
          <a:p>
            <a:r>
              <a:rPr lang="en-US" sz="4000" dirty="0"/>
              <a:t>Final-Probation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UST19-0142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Fac. ID No. </a:t>
            </a:r>
            <a:r>
              <a:rPr lang="en-US" dirty="0" smtClean="0"/>
              <a:t>9-791396 </a:t>
            </a:r>
            <a:r>
              <a:rPr lang="en-US" dirty="0"/>
              <a:t>/ </a:t>
            </a:r>
            <a:r>
              <a:rPr lang="en-US" dirty="0" smtClean="0"/>
              <a:t>Z and H, Inc.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Expedited Director’s Order </a:t>
            </a:r>
            <a:r>
              <a:rPr lang="en-US" sz="2400" dirty="0"/>
              <a:t>signed </a:t>
            </a:r>
            <a:r>
              <a:rPr lang="en-US" sz="2400" dirty="0" smtClean="0"/>
              <a:t>December 20,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Violations </a:t>
            </a:r>
            <a:r>
              <a:rPr lang="en-US" sz="2400" dirty="0"/>
              <a:t>Addressed on Director’s Order</a:t>
            </a:r>
          </a:p>
          <a:p>
            <a:pPr lvl="2"/>
            <a:r>
              <a:rPr lang="en-US" sz="2200" dirty="0" smtClean="0"/>
              <a:t>Failure to install overfill prevention system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</a:t>
            </a:r>
          </a:p>
          <a:p>
            <a:pPr lvl="2"/>
            <a:r>
              <a:rPr lang="en-US" sz="2400" dirty="0" smtClean="0"/>
              <a:t>Upfront – Tank School</a:t>
            </a:r>
          </a:p>
          <a:p>
            <a:pPr lvl="2"/>
            <a:r>
              <a:rPr lang="en-US" sz="2400" dirty="0" smtClean="0"/>
              <a:t>Contingent – $2,000.00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request to attend tank school was received January </a:t>
            </a:r>
            <a:r>
              <a:rPr lang="en-US" sz="2400" dirty="0" smtClean="0"/>
              <a:t>3, </a:t>
            </a:r>
            <a:r>
              <a:rPr lang="en-US" sz="2400" dirty="0"/>
              <a:t>2020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87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Questions? </a:t>
            </a:r>
            <a:endParaRPr lang="en-US" sz="6000" dirty="0"/>
          </a:p>
        </p:txBody>
      </p:sp>
      <p:pic>
        <p:nvPicPr>
          <p:cNvPr id="4" name="Picture 2" descr="C:\Users\bg41017\AppData\Local\Microsoft\Windows\INetCache\IE\CBTPA551\question_mark_serious_thinker_500_cl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61188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526</Words>
  <Application>Microsoft Office PowerPoint</Application>
  <PresentationFormat>On-screen Show (4:3)</PresentationFormat>
  <Paragraphs>87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PowerPoint B</vt:lpstr>
      <vt:lpstr>  Underground Storage Tank Enforcement Update  </vt:lpstr>
      <vt:lpstr>ENFORCEMENT OVERVIEW</vt:lpstr>
      <vt:lpstr>Appealed Order – Resolved</vt:lpstr>
      <vt:lpstr>Final Order</vt:lpstr>
      <vt:lpstr>Final Order</vt:lpstr>
      <vt:lpstr>Final-Probation Order</vt:lpstr>
      <vt:lpstr>Final-Probation Order</vt:lpstr>
      <vt:lpstr>Final-Probation Order</vt:lpstr>
      <vt:lpstr>Questions? </vt:lpstr>
    </vt:vector>
  </TitlesOfParts>
  <Company>Tennessee Dept. of Environment and Conservation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C. Brinton</dc:creator>
  <cp:lastModifiedBy>Kate M. Harper</cp:lastModifiedBy>
  <cp:revision>144</cp:revision>
  <dcterms:created xsi:type="dcterms:W3CDTF">2019-03-18T13:27:42Z</dcterms:created>
  <dcterms:modified xsi:type="dcterms:W3CDTF">2020-01-22T03:21:15Z</dcterms:modified>
</cp:coreProperties>
</file>