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69" r:id="rId3"/>
    <p:sldId id="278" r:id="rId4"/>
    <p:sldId id="274" r:id="rId5"/>
    <p:sldId id="279" r:id="rId6"/>
    <p:sldId id="282" r:id="rId7"/>
    <p:sldId id="261" r:id="rId8"/>
    <p:sldId id="280" r:id="rId9"/>
    <p:sldId id="281"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48">
          <p15:clr>
            <a:srgbClr val="A4A3A4"/>
          </p15:clr>
        </p15:guide>
        <p15:guide id="2" pos="14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eth McCormick" initials="RSM" lastIdx="1" clrIdx="0"/>
  <p:cmAuthor id="1" name="Larry C. Christley" initials="LCC" lastIdx="8"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34" autoAdjust="0"/>
    <p:restoredTop sz="91278" autoAdjust="0"/>
  </p:normalViewPr>
  <p:slideViewPr>
    <p:cSldViewPr>
      <p:cViewPr varScale="1">
        <p:scale>
          <a:sx n="104" d="100"/>
          <a:sy n="104" d="100"/>
        </p:scale>
        <p:origin x="1818" y="102"/>
      </p:cViewPr>
      <p:guideLst>
        <p:guide orient="horz" pos="3648"/>
        <p:guide pos="144"/>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8" d="100"/>
          <a:sy n="88" d="100"/>
        </p:scale>
        <p:origin x="-3822"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7DE9D80-7E60-4A12-80D3-6C5C800AB356}" type="datetimeFigureOut">
              <a:rPr lang="en-US" smtClean="0"/>
              <a:t>7/28/2020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9DE0DB8-245E-4A1F-BD40-50373D6438D8}" type="slidenum">
              <a:rPr lang="en-US" smtClean="0"/>
              <a:t>‹#›</a:t>
            </a:fld>
            <a:endParaRPr lang="en-US" dirty="0"/>
          </a:p>
        </p:txBody>
      </p:sp>
    </p:spTree>
    <p:extLst>
      <p:ext uri="{BB962C8B-B14F-4D97-AF65-F5344CB8AC3E}">
        <p14:creationId xmlns:p14="http://schemas.microsoft.com/office/powerpoint/2010/main" val="750939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F6585D-F91E-4943-9737-9EFA85046613}" type="datetimeFigureOut">
              <a:rPr lang="en-US" smtClean="0"/>
              <a:t>7/28/2020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9CABEA-434D-4A07-B126-0F870D7952E1}" type="slidenum">
              <a:rPr lang="en-US" smtClean="0"/>
              <a:t>‹#›</a:t>
            </a:fld>
            <a:endParaRPr lang="en-US" dirty="0"/>
          </a:p>
        </p:txBody>
      </p:sp>
    </p:spTree>
    <p:extLst>
      <p:ext uri="{BB962C8B-B14F-4D97-AF65-F5344CB8AC3E}">
        <p14:creationId xmlns:p14="http://schemas.microsoft.com/office/powerpoint/2010/main" val="1753458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9CABEA-434D-4A07-B126-0F870D7952E1}" type="slidenum">
              <a:rPr lang="en-US" smtClean="0"/>
              <a:t>1</a:t>
            </a:fld>
            <a:endParaRPr lang="en-US" dirty="0"/>
          </a:p>
        </p:txBody>
      </p:sp>
    </p:spTree>
    <p:extLst>
      <p:ext uri="{BB962C8B-B14F-4D97-AF65-F5344CB8AC3E}">
        <p14:creationId xmlns:p14="http://schemas.microsoft.com/office/powerpoint/2010/main" val="1357451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9CABEA-434D-4A07-B126-0F870D7952E1}"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662110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9CABEA-434D-4A07-B126-0F870D7952E1}" type="slidenum">
              <a:rPr lang="en-US" smtClean="0"/>
              <a:t>7</a:t>
            </a:fld>
            <a:endParaRPr lang="en-US" dirty="0"/>
          </a:p>
        </p:txBody>
      </p:sp>
    </p:spTree>
    <p:extLst>
      <p:ext uri="{BB962C8B-B14F-4D97-AF65-F5344CB8AC3E}">
        <p14:creationId xmlns:p14="http://schemas.microsoft.com/office/powerpoint/2010/main" val="19382931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9CABEA-434D-4A07-B126-0F870D7952E1}" type="slidenum">
              <a:rPr lang="en-US" smtClean="0"/>
              <a:t>8</a:t>
            </a:fld>
            <a:endParaRPr lang="en-US" dirty="0"/>
          </a:p>
        </p:txBody>
      </p:sp>
    </p:spTree>
    <p:extLst>
      <p:ext uri="{BB962C8B-B14F-4D97-AF65-F5344CB8AC3E}">
        <p14:creationId xmlns:p14="http://schemas.microsoft.com/office/powerpoint/2010/main" val="37411062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Larry Christley,</a:t>
            </a:r>
            <a:r>
              <a:rPr lang="en-US" baseline="0" dirty="0"/>
              <a:t> Program Manager, Materials Management Program - 615-532-0744 – larry.christley@tn.gov</a:t>
            </a:r>
          </a:p>
          <a:p>
            <a:r>
              <a:rPr lang="en-US" baseline="0" dirty="0"/>
              <a:t>Loretta Harrington, Manager, Grants - 615-532-0086 </a:t>
            </a:r>
            <a:r>
              <a:rPr lang="en-US" baseline="0"/>
              <a:t>– loretta.harrington@tn.gov</a:t>
            </a:r>
            <a:endParaRPr lang="en-US" baseline="0" dirty="0"/>
          </a:p>
          <a:p>
            <a:r>
              <a:rPr lang="en-US" baseline="0" dirty="0"/>
              <a:t>Nicholas Stengel, Manager, Problem Waste – 615-532-0095 – nicholas.stengel@tn.gov</a:t>
            </a:r>
          </a:p>
          <a:p>
            <a:r>
              <a:rPr lang="en-US" baseline="0" dirty="0"/>
              <a:t>Trey White, Manager, Recovered Materials – 615-532-0075 – trey.white@tn.gov</a:t>
            </a:r>
            <a:endParaRPr lang="en-US" dirty="0"/>
          </a:p>
        </p:txBody>
      </p:sp>
      <p:sp>
        <p:nvSpPr>
          <p:cNvPr id="4" name="Slide Number Placeholder 3"/>
          <p:cNvSpPr>
            <a:spLocks noGrp="1"/>
          </p:cNvSpPr>
          <p:nvPr>
            <p:ph type="sldNum" sz="quarter" idx="10"/>
          </p:nvPr>
        </p:nvSpPr>
        <p:spPr/>
        <p:txBody>
          <a:bodyPr/>
          <a:lstStyle/>
          <a:p>
            <a:fld id="{D69CABEA-434D-4A07-B126-0F870D7952E1}" type="slidenum">
              <a:rPr lang="en-US" smtClean="0"/>
              <a:t>10</a:t>
            </a:fld>
            <a:endParaRPr lang="en-US" dirty="0"/>
          </a:p>
        </p:txBody>
      </p:sp>
    </p:spTree>
    <p:extLst>
      <p:ext uri="{BB962C8B-B14F-4D97-AF65-F5344CB8AC3E}">
        <p14:creationId xmlns:p14="http://schemas.microsoft.com/office/powerpoint/2010/main" val="7834450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0200" y="1143000"/>
            <a:ext cx="59436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52266"/>
            <a:ext cx="1584960" cy="731520"/>
          </a:xfrm>
          <a:prstGeom prst="rect">
            <a:avLst/>
          </a:prstGeom>
        </p:spPr>
      </p:pic>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87630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3"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52266"/>
            <a:ext cx="1584960" cy="731520"/>
          </a:xfrm>
          <a:prstGeom prst="rect">
            <a:avLst/>
          </a:prstGeom>
        </p:spPr>
      </p:pic>
    </p:spTree>
    <p:extLst>
      <p:ext uri="{BB962C8B-B14F-4D97-AF65-F5344CB8AC3E}">
        <p14:creationId xmlns:p14="http://schemas.microsoft.com/office/powerpoint/2010/main" val="2563603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41910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724400" y="1193804"/>
            <a:ext cx="41910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52266"/>
            <a:ext cx="1584960" cy="731520"/>
          </a:xfrm>
          <a:prstGeom prst="rect">
            <a:avLst/>
          </a:prstGeom>
        </p:spPr>
      </p:pic>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0520" y="304800"/>
            <a:ext cx="277368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8763000" cy="4958462"/>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3"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52266"/>
            <a:ext cx="1584960" cy="731520"/>
          </a:xfrm>
          <a:prstGeom prst="rect">
            <a:avLst/>
          </a:prstGeom>
        </p:spPr>
      </p:pic>
    </p:spTree>
    <p:extLst>
      <p:ext uri="{BB962C8B-B14F-4D97-AF65-F5344CB8AC3E}">
        <p14:creationId xmlns:p14="http://schemas.microsoft.com/office/powerpoint/2010/main" val="783884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52266"/>
            <a:ext cx="1584960" cy="731520"/>
          </a:xfrm>
          <a:prstGeom prst="rect">
            <a:avLst/>
          </a:prstGeom>
        </p:spPr>
      </p:pic>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228600" y="1193800"/>
            <a:ext cx="87630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52266"/>
            <a:ext cx="1584960" cy="731520"/>
          </a:xfrm>
          <a:prstGeom prst="rect">
            <a:avLst/>
          </a:prstGeom>
        </p:spPr>
      </p:pic>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52266"/>
            <a:ext cx="1584960" cy="731520"/>
          </a:xfrm>
          <a:prstGeom prst="rect">
            <a:avLst/>
          </a:prstGeom>
        </p:spPr>
      </p:pic>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52266"/>
            <a:ext cx="1584960" cy="731520"/>
          </a:xfrm>
          <a:prstGeom prst="rect">
            <a:avLst/>
          </a:prstGeom>
        </p:spPr>
      </p:pic>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3124200" y="6416675"/>
            <a:ext cx="2895600" cy="365125"/>
          </a:xfrm>
          <a:prstGeom prst="rect">
            <a:avLst/>
          </a:prstGeom>
        </p:spPr>
        <p:txBody>
          <a:bodyPr vert="horz" lIns="91440" tIns="45720" rIns="91440" bIns="45720" rtlCol="0"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7" name="Slide Number Placeholder 5"/>
          <p:cNvSpPr>
            <a:spLocks noGrp="1"/>
          </p:cNvSpPr>
          <p:nvPr>
            <p:ph type="sldNum" sz="quarter" idx="4"/>
          </p:nvPr>
        </p:nvSpPr>
        <p:spPr>
          <a:xfrm>
            <a:off x="6858000" y="6410326"/>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1" r:id="rId5"/>
    <p:sldLayoutId id="2147483668" r:id="rId6"/>
    <p:sldLayoutId id="2147483665" r:id="rId7"/>
    <p:sldLayoutId id="2147483672" r:id="rId8"/>
    <p:sldLayoutId id="2147483673" r:id="rId9"/>
    <p:sldLayoutId id="2147483674" r:id="rId10"/>
    <p:sldLayoutId id="2147483679"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google.com/url?sa=i&amp;rct=j&amp;q=&amp;esrc=s&amp;source=images&amp;cd=&amp;cad=rja&amp;uact=8&amp;ved=2ahUKEwitnszAj8XeAhWQ61MKHbdrBFEQjRx6BAgBEAU&amp;url=https://nothingtoofancy.com/products/tn-flag-decal&amp;psig=AOvVaw3fwOu_d4024sLC0vuGmp98&amp;ust=1541777634403008"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microsoft.com/office/2007/relationships/hdphoto" Target="../media/hdphoto1.wdp"/><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Materials Management</a:t>
            </a:r>
          </a:p>
        </p:txBody>
      </p:sp>
      <p:sp>
        <p:nvSpPr>
          <p:cNvPr id="3" name="Text Placeholder 2"/>
          <p:cNvSpPr>
            <a:spLocks noGrp="1"/>
          </p:cNvSpPr>
          <p:nvPr>
            <p:ph type="body" sz="quarter" idx="12"/>
          </p:nvPr>
        </p:nvSpPr>
        <p:spPr/>
        <p:txBody>
          <a:bodyPr/>
          <a:lstStyle/>
          <a:p>
            <a:r>
              <a:rPr lang="en-US" dirty="0"/>
              <a:t>Program Update</a:t>
            </a:r>
          </a:p>
        </p:txBody>
      </p:sp>
      <p:sp>
        <p:nvSpPr>
          <p:cNvPr id="4" name="Text Placeholder 3"/>
          <p:cNvSpPr>
            <a:spLocks noGrp="1"/>
          </p:cNvSpPr>
          <p:nvPr>
            <p:ph type="body" sz="quarter" idx="11"/>
          </p:nvPr>
        </p:nvSpPr>
        <p:spPr/>
        <p:txBody>
          <a:bodyPr/>
          <a:lstStyle/>
          <a:p>
            <a:r>
              <a:rPr lang="en-US" dirty="0"/>
              <a:t>Trey White, Recovered Materials Program Manager | 5 August 2020</a:t>
            </a:r>
          </a:p>
        </p:txBody>
      </p:sp>
    </p:spTree>
    <p:extLst>
      <p:ext uri="{BB962C8B-B14F-4D97-AF65-F5344CB8AC3E}">
        <p14:creationId xmlns:p14="http://schemas.microsoft.com/office/powerpoint/2010/main" val="4292799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098" name="Picture 2" descr="Image result for tennessee flag">
            <a:hlinkClick r:id="rId3"/>
          </p:cNvPr>
          <p:cNvPicPr>
            <a:picLocks noChangeAspect="1" noChangeArrowheads="1"/>
          </p:cNvPicPr>
          <p:nvPr/>
        </p:nvPicPr>
        <p:blipFill>
          <a:blip r:embed="rId4">
            <a:extLst>
              <a:ext uri="{BEBA8EAE-BF5A-486C-A8C5-ECC9F3942E4B}">
                <a14:imgProps xmlns:a14="http://schemas.microsoft.com/office/drawing/2010/main">
                  <a14:imgLayer r:embed="rId5">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3276600" y="1981200"/>
            <a:ext cx="2162175" cy="2143125"/>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2438400" y="3962400"/>
            <a:ext cx="8763000" cy="4958465"/>
          </a:xfrm>
        </p:spPr>
        <p:txBody>
          <a:bodyPr>
            <a:normAutofit/>
          </a:bodyPr>
          <a:lstStyle/>
          <a:p>
            <a:pPr marL="0" indent="0">
              <a:buNone/>
            </a:pPr>
            <a:r>
              <a:rPr lang="en-US" sz="6000" dirty="0"/>
              <a:t>Questions?</a:t>
            </a:r>
          </a:p>
        </p:txBody>
      </p:sp>
    </p:spTree>
    <p:extLst>
      <p:ext uri="{BB962C8B-B14F-4D97-AF65-F5344CB8AC3E}">
        <p14:creationId xmlns:p14="http://schemas.microsoft.com/office/powerpoint/2010/main" val="4186377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4" name="Content Placeholder 2"/>
          <p:cNvSpPr txBox="1">
            <a:spLocks/>
          </p:cNvSpPr>
          <p:nvPr/>
        </p:nvSpPr>
        <p:spPr>
          <a:xfrm>
            <a:off x="215900" y="1219200"/>
            <a:ext cx="8763000" cy="495846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FF0F00"/>
              </a:buClr>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914400" rtl="0" eaLnBrk="1" latinLnBrk="0" hangingPunct="1">
              <a:spcBef>
                <a:spcPct val="20000"/>
              </a:spcBef>
              <a:buClr>
                <a:srgbClr val="FF0F00"/>
              </a:buClr>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spcBef>
                <a:spcPct val="20000"/>
              </a:spcBef>
              <a:buClr>
                <a:srgbClr val="FF0F00"/>
              </a:buClr>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spcBef>
                <a:spcPct val="20000"/>
              </a:spcBef>
              <a:buClr>
                <a:srgbClr val="FF0F00"/>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spcBef>
                <a:spcPct val="20000"/>
              </a:spcBef>
              <a:buClr>
                <a:srgbClr val="FF0F00"/>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solidFill>
                  <a:prstClr val="black"/>
                </a:solidFill>
              </a:rPr>
              <a:t>COVID-19 Update</a:t>
            </a:r>
          </a:p>
          <a:p>
            <a:pPr lvl="1"/>
            <a:r>
              <a:rPr lang="en-US" dirty="0">
                <a:solidFill>
                  <a:prstClr val="black"/>
                </a:solidFill>
              </a:rPr>
              <a:t>2019 APR Mitigation Efforts</a:t>
            </a:r>
          </a:p>
          <a:p>
            <a:pPr lvl="1"/>
            <a:r>
              <a:rPr lang="en-US" dirty="0">
                <a:solidFill>
                  <a:prstClr val="black"/>
                </a:solidFill>
              </a:rPr>
              <a:t>Effect on Recycling and Diversion Numbers</a:t>
            </a:r>
          </a:p>
          <a:p>
            <a:pPr lvl="1"/>
            <a:r>
              <a:rPr lang="en-US" dirty="0">
                <a:solidFill>
                  <a:prstClr val="black"/>
                </a:solidFill>
              </a:rPr>
              <a:t>2019/2020 Reporting Years</a:t>
            </a:r>
          </a:p>
          <a:p>
            <a:pPr lvl="1"/>
            <a:endParaRPr lang="en-US" dirty="0">
              <a:solidFill>
                <a:prstClr val="black"/>
              </a:solidFill>
            </a:endParaRPr>
          </a:p>
          <a:p>
            <a:r>
              <a:rPr lang="en-US" dirty="0">
                <a:solidFill>
                  <a:prstClr val="black"/>
                </a:solidFill>
              </a:rPr>
              <a:t>County Technical Assistance</a:t>
            </a:r>
          </a:p>
          <a:p>
            <a:pPr lvl="1"/>
            <a:r>
              <a:rPr lang="en-US" dirty="0">
                <a:solidFill>
                  <a:prstClr val="black"/>
                </a:solidFill>
              </a:rPr>
              <a:t>Technical Assistance Grants</a:t>
            </a:r>
          </a:p>
          <a:p>
            <a:pPr lvl="1"/>
            <a:r>
              <a:rPr lang="en-US" dirty="0">
                <a:solidFill>
                  <a:prstClr val="black"/>
                </a:solidFill>
              </a:rPr>
              <a:t>Materials Management’s Role</a:t>
            </a:r>
          </a:p>
        </p:txBody>
      </p:sp>
    </p:spTree>
    <p:extLst>
      <p:ext uri="{BB962C8B-B14F-4D97-AF65-F5344CB8AC3E}">
        <p14:creationId xmlns:p14="http://schemas.microsoft.com/office/powerpoint/2010/main" val="2014031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COVID-19 Effect on Recycling and Diversion</a:t>
            </a:r>
          </a:p>
        </p:txBody>
      </p:sp>
      <p:sp>
        <p:nvSpPr>
          <p:cNvPr id="3" name="Content Placeholder 2"/>
          <p:cNvSpPr>
            <a:spLocks noGrp="1"/>
          </p:cNvSpPr>
          <p:nvPr>
            <p:ph idx="1"/>
          </p:nvPr>
        </p:nvSpPr>
        <p:spPr/>
        <p:txBody>
          <a:bodyPr>
            <a:normAutofit fontScale="92500" lnSpcReduction="10000"/>
          </a:bodyPr>
          <a:lstStyle/>
          <a:p>
            <a:r>
              <a:rPr lang="en-US" dirty="0"/>
              <a:t>16 counties reported suspensions of recycling services or major changes to recycling operations</a:t>
            </a:r>
          </a:p>
          <a:p>
            <a:pPr lvl="1"/>
            <a:r>
              <a:rPr lang="en-US" dirty="0"/>
              <a:t>Davidson, Knox, Rutherford, Hamilton</a:t>
            </a:r>
          </a:p>
          <a:p>
            <a:endParaRPr lang="en-US" dirty="0"/>
          </a:p>
          <a:p>
            <a:r>
              <a:rPr lang="en-US" dirty="0"/>
              <a:t>Major hubs operating at diminished capacity</a:t>
            </a:r>
          </a:p>
          <a:p>
            <a:pPr lvl="1"/>
            <a:r>
              <a:rPr lang="en-US" dirty="0"/>
              <a:t>Lack of inmate labor </a:t>
            </a:r>
          </a:p>
          <a:p>
            <a:pPr lvl="1"/>
            <a:endParaRPr lang="en-US" dirty="0"/>
          </a:p>
          <a:p>
            <a:r>
              <a:rPr lang="en-US" dirty="0"/>
              <a:t>Major increase in C&amp;D materials, white goods, and yard waste</a:t>
            </a:r>
          </a:p>
          <a:p>
            <a:pPr lvl="1"/>
            <a:r>
              <a:rPr lang="en-US" dirty="0"/>
              <a:t>Williamson and Rutherford Counties</a:t>
            </a:r>
          </a:p>
          <a:p>
            <a:pPr lvl="1"/>
            <a:endParaRPr lang="en-US" dirty="0"/>
          </a:p>
          <a:p>
            <a:r>
              <a:rPr lang="en-US" dirty="0"/>
              <a:t>Exacerbating effects</a:t>
            </a:r>
          </a:p>
          <a:p>
            <a:pPr lvl="1"/>
            <a:r>
              <a:rPr lang="en-US" dirty="0"/>
              <a:t>Early Spring severe weather events</a:t>
            </a:r>
          </a:p>
          <a:p>
            <a:pPr lvl="1"/>
            <a:r>
              <a:rPr lang="en-US" dirty="0"/>
              <a:t>Requested cancellations of HHW events</a:t>
            </a:r>
          </a:p>
          <a:p>
            <a:pPr lvl="1"/>
            <a:r>
              <a:rPr lang="en-US" dirty="0"/>
              <a:t>Low recycling markets</a:t>
            </a:r>
          </a:p>
        </p:txBody>
      </p:sp>
    </p:spTree>
    <p:extLst>
      <p:ext uri="{BB962C8B-B14F-4D97-AF65-F5344CB8AC3E}">
        <p14:creationId xmlns:p14="http://schemas.microsoft.com/office/powerpoint/2010/main" val="1102120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2019 APR Mitigation Efforts</a:t>
            </a:r>
          </a:p>
        </p:txBody>
      </p:sp>
      <p:sp>
        <p:nvSpPr>
          <p:cNvPr id="3" name="Content Placeholder 2"/>
          <p:cNvSpPr>
            <a:spLocks noGrp="1"/>
          </p:cNvSpPr>
          <p:nvPr>
            <p:ph idx="1"/>
          </p:nvPr>
        </p:nvSpPr>
        <p:spPr/>
        <p:txBody>
          <a:bodyPr/>
          <a:lstStyle/>
          <a:p>
            <a:r>
              <a:rPr lang="en-US" dirty="0"/>
              <a:t>Original due date by statute: 31 March 2020</a:t>
            </a:r>
          </a:p>
          <a:p>
            <a:pPr lvl="1"/>
            <a:r>
              <a:rPr lang="en-US" dirty="0"/>
              <a:t>Extended by Director to 31 May 2020</a:t>
            </a:r>
          </a:p>
          <a:p>
            <a:endParaRPr lang="en-US" dirty="0"/>
          </a:p>
          <a:p>
            <a:r>
              <a:rPr lang="en-US" dirty="0"/>
              <a:t>Facilitated digital board meetings </a:t>
            </a:r>
          </a:p>
          <a:p>
            <a:endParaRPr lang="en-US" dirty="0"/>
          </a:p>
          <a:p>
            <a:r>
              <a:rPr lang="en-US" dirty="0"/>
              <a:t>Meeting with Top 5 counties and Development Districts</a:t>
            </a:r>
          </a:p>
          <a:p>
            <a:endParaRPr lang="en-US" dirty="0"/>
          </a:p>
          <a:p>
            <a:r>
              <a:rPr lang="en-US" dirty="0"/>
              <a:t>Continual monitoring of solid waste regions</a:t>
            </a:r>
          </a:p>
        </p:txBody>
      </p:sp>
    </p:spTree>
    <p:extLst>
      <p:ext uri="{BB962C8B-B14F-4D97-AF65-F5344CB8AC3E}">
        <p14:creationId xmlns:p14="http://schemas.microsoft.com/office/powerpoint/2010/main" val="1860619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2019/2020 Reporting Years</a:t>
            </a:r>
          </a:p>
        </p:txBody>
      </p:sp>
      <p:sp>
        <p:nvSpPr>
          <p:cNvPr id="3" name="Content Placeholder 2"/>
          <p:cNvSpPr>
            <a:spLocks noGrp="1"/>
          </p:cNvSpPr>
          <p:nvPr>
            <p:ph idx="1"/>
          </p:nvPr>
        </p:nvSpPr>
        <p:spPr/>
        <p:txBody>
          <a:bodyPr>
            <a:normAutofit/>
          </a:bodyPr>
          <a:lstStyle/>
          <a:p>
            <a:r>
              <a:rPr lang="en-US" sz="2000" b="1" dirty="0"/>
              <a:t>TCA 68-211-861 (b): </a:t>
            </a:r>
            <a:r>
              <a:rPr lang="en-US" sz="2000" dirty="0"/>
              <a:t>If a region does not meet the twenty-five percent (25%) waste reduction and diversion goal, then the department will objectively assess the activities and expenditures of the region and the local governments in the region to determine whether the region's program is qualitatively equivalent to other regions that meet the goal and </a:t>
            </a:r>
            <a:r>
              <a:rPr lang="en-US" sz="2000" b="1" dirty="0"/>
              <a:t>whether the failure is due to factors beyond the control of the region.</a:t>
            </a:r>
          </a:p>
          <a:p>
            <a:endParaRPr lang="en-US" sz="2000" dirty="0"/>
          </a:p>
          <a:p>
            <a:r>
              <a:rPr lang="en-US" sz="2000" dirty="0"/>
              <a:t>MM’s determination is that the pandemic and other factors will cause an abnormally high failure rate.</a:t>
            </a:r>
          </a:p>
        </p:txBody>
      </p:sp>
    </p:spTree>
    <p:extLst>
      <p:ext uri="{BB962C8B-B14F-4D97-AF65-F5344CB8AC3E}">
        <p14:creationId xmlns:p14="http://schemas.microsoft.com/office/powerpoint/2010/main" val="2184318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72FA6-EBCC-4165-8549-76A56880E7D1}"/>
              </a:ext>
            </a:extLst>
          </p:cNvPr>
          <p:cNvSpPr>
            <a:spLocks noGrp="1"/>
          </p:cNvSpPr>
          <p:nvPr>
            <p:ph type="title"/>
          </p:nvPr>
        </p:nvSpPr>
        <p:spPr/>
        <p:txBody>
          <a:bodyPr/>
          <a:lstStyle/>
          <a:p>
            <a:r>
              <a:rPr lang="en-US" dirty="0"/>
              <a:t>2019/2020 Reporting Years</a:t>
            </a:r>
          </a:p>
        </p:txBody>
      </p:sp>
      <p:sp>
        <p:nvSpPr>
          <p:cNvPr id="3" name="Content Placeholder 2">
            <a:extLst>
              <a:ext uri="{FF2B5EF4-FFF2-40B4-BE49-F238E27FC236}">
                <a16:creationId xmlns:a16="http://schemas.microsoft.com/office/drawing/2014/main" id="{2656D5B5-5F79-4BD5-B002-D178E7B7BB25}"/>
              </a:ext>
            </a:extLst>
          </p:cNvPr>
          <p:cNvSpPr>
            <a:spLocks noGrp="1"/>
          </p:cNvSpPr>
          <p:nvPr>
            <p:ph idx="1"/>
          </p:nvPr>
        </p:nvSpPr>
        <p:spPr/>
        <p:txBody>
          <a:bodyPr>
            <a:normAutofit lnSpcReduction="10000"/>
          </a:bodyPr>
          <a:lstStyle/>
          <a:p>
            <a:r>
              <a:rPr lang="en-US" dirty="0"/>
              <a:t>Reduce/Eliminate 25% goal requirement for 2019 and 2020 reporting years.</a:t>
            </a:r>
          </a:p>
          <a:p>
            <a:endParaRPr lang="en-US" dirty="0"/>
          </a:p>
          <a:p>
            <a:r>
              <a:rPr lang="en-US" dirty="0"/>
              <a:t>Request a blanket statement statewide: Failures to meet the statewide waste reduction and diversion goal for 2019 and 2020 are due to the impacts of COVID-19 and associated exacerbating effects.</a:t>
            </a:r>
          </a:p>
          <a:p>
            <a:endParaRPr lang="en-US" dirty="0"/>
          </a:p>
          <a:p>
            <a:r>
              <a:rPr lang="en-US" dirty="0"/>
              <a:t>Request regions attempt to report as normally as possible to gather data to improve resilience.  MM understands this will be hard this year with DDs not having TA grants. MM committed to assisting with reporting.</a:t>
            </a:r>
          </a:p>
          <a:p>
            <a:endParaRPr lang="en-US" dirty="0"/>
          </a:p>
        </p:txBody>
      </p:sp>
    </p:spTree>
    <p:extLst>
      <p:ext uri="{BB962C8B-B14F-4D97-AF65-F5344CB8AC3E}">
        <p14:creationId xmlns:p14="http://schemas.microsoft.com/office/powerpoint/2010/main" val="2440989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Assistance Grants</a:t>
            </a:r>
          </a:p>
        </p:txBody>
      </p:sp>
      <p:sp>
        <p:nvSpPr>
          <p:cNvPr id="3" name="Content Placeholder 2"/>
          <p:cNvSpPr>
            <a:spLocks noGrp="1"/>
          </p:cNvSpPr>
          <p:nvPr>
            <p:ph idx="1"/>
          </p:nvPr>
        </p:nvSpPr>
        <p:spPr/>
        <p:txBody>
          <a:bodyPr/>
          <a:lstStyle/>
          <a:p>
            <a:r>
              <a:rPr lang="en-US" dirty="0"/>
              <a:t>Grants will not be funded this year, includes TA grants</a:t>
            </a:r>
          </a:p>
          <a:p>
            <a:pPr lvl="1"/>
            <a:r>
              <a:rPr lang="en-US" dirty="0"/>
              <a:t>F&amp;A directive not to spend money from the reserves</a:t>
            </a:r>
          </a:p>
          <a:p>
            <a:pPr lvl="1"/>
            <a:r>
              <a:rPr lang="en-US" dirty="0"/>
              <a:t>48 grants still active and awaiting completion</a:t>
            </a:r>
          </a:p>
          <a:p>
            <a:endParaRPr lang="en-US" dirty="0"/>
          </a:p>
          <a:p>
            <a:r>
              <a:rPr lang="en-US" dirty="0"/>
              <a:t>Services provided by the nine TA regional contractors:</a:t>
            </a:r>
          </a:p>
          <a:p>
            <a:pPr lvl="1"/>
            <a:r>
              <a:rPr lang="en-US" dirty="0"/>
              <a:t>Grant Application Assistance/Authorship</a:t>
            </a:r>
          </a:p>
          <a:p>
            <a:pPr lvl="1"/>
            <a:r>
              <a:rPr lang="en-US" dirty="0"/>
              <a:t>Incidental Solid Waste Assistance</a:t>
            </a:r>
          </a:p>
          <a:p>
            <a:pPr lvl="1"/>
            <a:r>
              <a:rPr lang="en-US" dirty="0"/>
              <a:t>Solid Waste Planning and Updates</a:t>
            </a:r>
          </a:p>
          <a:p>
            <a:pPr lvl="1"/>
            <a:r>
              <a:rPr lang="en-US" dirty="0"/>
              <a:t>Professional Development/TDEC Meetings</a:t>
            </a:r>
          </a:p>
          <a:p>
            <a:pPr lvl="1"/>
            <a:r>
              <a:rPr lang="en-US" dirty="0"/>
              <a:t>APR Authorship (upon request)</a:t>
            </a:r>
          </a:p>
          <a:p>
            <a:pPr lvl="1"/>
            <a:endParaRPr lang="en-US" dirty="0"/>
          </a:p>
          <a:p>
            <a:pPr marL="0" indent="0">
              <a:buNone/>
            </a:pPr>
            <a:endParaRPr lang="en-US" dirty="0"/>
          </a:p>
          <a:p>
            <a:pPr lvl="1"/>
            <a:endParaRPr lang="en-US" dirty="0"/>
          </a:p>
          <a:p>
            <a:endParaRPr lang="en-US" dirty="0"/>
          </a:p>
          <a:p>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699825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Materials Management Role</a:t>
            </a:r>
          </a:p>
        </p:txBody>
      </p:sp>
      <p:sp>
        <p:nvSpPr>
          <p:cNvPr id="3" name="Content Placeholder 2"/>
          <p:cNvSpPr>
            <a:spLocks noGrp="1"/>
          </p:cNvSpPr>
          <p:nvPr>
            <p:ph idx="1"/>
          </p:nvPr>
        </p:nvSpPr>
        <p:spPr/>
        <p:txBody>
          <a:bodyPr/>
          <a:lstStyle/>
          <a:p>
            <a:r>
              <a:rPr lang="en-US" dirty="0"/>
              <a:t>MM staff will assume technical assistance roles by region</a:t>
            </a:r>
          </a:p>
          <a:p>
            <a:endParaRPr lang="en-US" dirty="0"/>
          </a:p>
          <a:p>
            <a:r>
              <a:rPr lang="en-US" dirty="0"/>
              <a:t>Services provided by MM:</a:t>
            </a:r>
          </a:p>
          <a:p>
            <a:pPr lvl="1"/>
            <a:r>
              <a:rPr lang="en-US" dirty="0"/>
              <a:t>Incidental Solid Waste Assistance </a:t>
            </a:r>
          </a:p>
          <a:p>
            <a:pPr lvl="1"/>
            <a:r>
              <a:rPr lang="en-US" dirty="0"/>
              <a:t>County-by-County APR Authorship Assistance (upon request)</a:t>
            </a:r>
          </a:p>
          <a:p>
            <a:pPr lvl="1"/>
            <a:r>
              <a:rPr lang="en-US" dirty="0"/>
              <a:t>Grant Application Assistance</a:t>
            </a:r>
          </a:p>
          <a:p>
            <a:pPr lvl="1"/>
            <a:r>
              <a:rPr lang="en-US" dirty="0"/>
              <a:t>Solid Waste Planning and Updates</a:t>
            </a:r>
          </a:p>
          <a:p>
            <a:pPr lvl="1"/>
            <a:endParaRPr lang="en-US" dirty="0"/>
          </a:p>
          <a:p>
            <a:r>
              <a:rPr lang="en-US" dirty="0"/>
              <a:t>All-hands, high priority effort</a:t>
            </a:r>
          </a:p>
          <a:p>
            <a:pPr lvl="1"/>
            <a:endParaRPr lang="en-US" dirty="0"/>
          </a:p>
          <a:p>
            <a:pPr marL="0" indent="0">
              <a:buNone/>
            </a:pPr>
            <a:endParaRPr lang="en-US" dirty="0"/>
          </a:p>
          <a:p>
            <a:pPr lvl="1"/>
            <a:endParaRPr lang="en-US" dirty="0"/>
          </a:p>
          <a:p>
            <a:endParaRPr lang="en-US" dirty="0"/>
          </a:p>
          <a:p>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1090616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2AA4F-D2B1-4194-90FD-ADD1958ED76E}"/>
              </a:ext>
            </a:extLst>
          </p:cNvPr>
          <p:cNvSpPr>
            <a:spLocks noGrp="1"/>
          </p:cNvSpPr>
          <p:nvPr>
            <p:ph type="title"/>
          </p:nvPr>
        </p:nvSpPr>
        <p:spPr/>
        <p:txBody>
          <a:bodyPr/>
          <a:lstStyle/>
          <a:p>
            <a:r>
              <a:rPr lang="en-US" dirty="0"/>
              <a:t>MM Territory Leads</a:t>
            </a:r>
          </a:p>
        </p:txBody>
      </p:sp>
      <p:pic>
        <p:nvPicPr>
          <p:cNvPr id="9" name="Content Placeholder 8" descr="A close up of a map&#10;&#10;Description automatically generated">
            <a:extLst>
              <a:ext uri="{FF2B5EF4-FFF2-40B4-BE49-F238E27FC236}">
                <a16:creationId xmlns:a16="http://schemas.microsoft.com/office/drawing/2014/main" id="{4B092E84-62B8-4E4B-9C5A-D0CD3BAB96D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1600200"/>
            <a:ext cx="8763000" cy="3912311"/>
          </a:xfrm>
        </p:spPr>
      </p:pic>
    </p:spTree>
    <p:extLst>
      <p:ext uri="{BB962C8B-B14F-4D97-AF65-F5344CB8AC3E}">
        <p14:creationId xmlns:p14="http://schemas.microsoft.com/office/powerpoint/2010/main" val="105950247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4114</TotalTime>
  <Words>515</Words>
  <Application>Microsoft Office PowerPoint</Application>
  <PresentationFormat>On-screen Show (4:3)</PresentationFormat>
  <Paragraphs>87</Paragraphs>
  <Slides>10</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Open Sans</vt:lpstr>
      <vt:lpstr>PermianSlabSerifTypeface</vt:lpstr>
      <vt:lpstr>PowerPoint B</vt:lpstr>
      <vt:lpstr>Materials Management</vt:lpstr>
      <vt:lpstr>Overview</vt:lpstr>
      <vt:lpstr>COVID-19 Effect on Recycling and Diversion</vt:lpstr>
      <vt:lpstr>2019 APR Mitigation Efforts</vt:lpstr>
      <vt:lpstr>2019/2020 Reporting Years</vt:lpstr>
      <vt:lpstr>2019/2020 Reporting Years</vt:lpstr>
      <vt:lpstr>Technical Assistance Grants</vt:lpstr>
      <vt:lpstr>Materials Management Role</vt:lpstr>
      <vt:lpstr>MM Territory Leads</vt:lpstr>
      <vt:lpstr>PowerPoint Presentation</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Trey White</cp:lastModifiedBy>
  <cp:revision>118</cp:revision>
  <dcterms:created xsi:type="dcterms:W3CDTF">2015-04-23T14:18:47Z</dcterms:created>
  <dcterms:modified xsi:type="dcterms:W3CDTF">2020-07-28T13:34:59Z</dcterms:modified>
</cp:coreProperties>
</file>