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sldIdLst>
    <p:sldId id="257" r:id="rId3"/>
    <p:sldId id="259" r:id="rId4"/>
    <p:sldId id="344" r:id="rId5"/>
    <p:sldId id="345" r:id="rId6"/>
    <p:sldId id="346" r:id="rId7"/>
    <p:sldId id="369" r:id="rId8"/>
    <p:sldId id="367" r:id="rId9"/>
    <p:sldId id="338" r:id="rId10"/>
    <p:sldId id="333" r:id="rId11"/>
    <p:sldId id="341" r:id="rId12"/>
    <p:sldId id="339" r:id="rId13"/>
    <p:sldId id="340" r:id="rId14"/>
    <p:sldId id="343" r:id="rId15"/>
    <p:sldId id="342" r:id="rId16"/>
    <p:sldId id="370" r:id="rId17"/>
    <p:sldId id="368" r:id="rId18"/>
    <p:sldId id="364" r:id="rId19"/>
    <p:sldId id="365" r:id="rId20"/>
    <p:sldId id="366" r:id="rId21"/>
    <p:sldId id="371"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289" r:id="rId38"/>
    <p:sldId id="362" r:id="rId39"/>
    <p:sldId id="363" r:id="rId40"/>
    <p:sldId id="267" r:id="rId4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M. Harper" initials="KM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4660" autoAdjust="0"/>
  </p:normalViewPr>
  <p:slideViewPr>
    <p:cSldViewPr>
      <p:cViewPr varScale="1">
        <p:scale>
          <a:sx n="63" d="100"/>
          <a:sy n="63" d="100"/>
        </p:scale>
        <p:origin x="1484"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8F001F5-3A40-435F-A020-4B88F189949F}" type="datetimeFigureOut">
              <a:rPr lang="en-US" smtClean="0"/>
              <a:t>8/6/2020</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119FB55-1AAE-4247-8C5C-34848AB7675F}" type="slidenum">
              <a:rPr lang="en-US" smtClean="0"/>
              <a:t>‹#›</a:t>
            </a:fld>
            <a:endParaRPr lang="en-US" dirty="0"/>
          </a:p>
        </p:txBody>
      </p:sp>
    </p:spTree>
    <p:extLst>
      <p:ext uri="{BB962C8B-B14F-4D97-AF65-F5344CB8AC3E}">
        <p14:creationId xmlns:p14="http://schemas.microsoft.com/office/powerpoint/2010/main" val="58327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Tonya</a:t>
            </a:r>
          </a:p>
        </p:txBody>
      </p:sp>
      <p:sp>
        <p:nvSpPr>
          <p:cNvPr id="4" name="Slide Number Placeholder 3"/>
          <p:cNvSpPr>
            <a:spLocks noGrp="1"/>
          </p:cNvSpPr>
          <p:nvPr>
            <p:ph type="sldNum" sz="quarter" idx="10"/>
          </p:nvPr>
        </p:nvSpPr>
        <p:spPr/>
        <p:txBody>
          <a:bodyPr/>
          <a:lstStyle/>
          <a:p>
            <a:fld id="{ABB1E8C4-8DB9-401D-B374-7809A75B2996}" type="slidenum">
              <a:rPr lang="en-US" smtClean="0"/>
              <a:t>1</a:t>
            </a:fld>
            <a:endParaRPr lang="en-US" dirty="0"/>
          </a:p>
        </p:txBody>
      </p:sp>
    </p:spTree>
    <p:extLst>
      <p:ext uri="{BB962C8B-B14F-4D97-AF65-F5344CB8AC3E}">
        <p14:creationId xmlns:p14="http://schemas.microsoft.com/office/powerpoint/2010/main" val="175207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026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1057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07943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7339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7997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89720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62EBD4-35C3-4B5F-B69D-280169F7B650}"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97673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2EBD4-35C3-4B5F-B69D-280169F7B650}"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236045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2EBD4-35C3-4B5F-B69D-280169F7B650}"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294728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1143000"/>
            <a:ext cx="5943600" cy="2743200"/>
          </a:xfrm>
          <a:prstGeom prst="rect">
            <a:avLst/>
          </a:prstGeom>
        </p:spPr>
      </p:pic>
    </p:spTree>
    <p:extLst>
      <p:ext uri="{BB962C8B-B14F-4D97-AF65-F5344CB8AC3E}">
        <p14:creationId xmlns:p14="http://schemas.microsoft.com/office/powerpoint/2010/main" val="169475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1143000"/>
            <a:ext cx="5943600" cy="2743200"/>
          </a:xfrm>
          <a:prstGeom prst="rect">
            <a:avLst/>
          </a:prstGeom>
        </p:spPr>
      </p:pic>
    </p:spTree>
    <p:extLst>
      <p:ext uri="{BB962C8B-B14F-4D97-AF65-F5344CB8AC3E}">
        <p14:creationId xmlns:p14="http://schemas.microsoft.com/office/powerpoint/2010/main" val="763373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 y="304800"/>
            <a:ext cx="2773680" cy="1280160"/>
          </a:xfrm>
          <a:prstGeom prst="rect">
            <a:avLst/>
          </a:prstGeom>
        </p:spPr>
      </p:pic>
    </p:spTree>
    <p:extLst>
      <p:ext uri="{BB962C8B-B14F-4D97-AF65-F5344CB8AC3E}">
        <p14:creationId xmlns:p14="http://schemas.microsoft.com/office/powerpoint/2010/main" val="384958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907980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463941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871510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1337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395738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2EBD4-35C3-4B5F-B69D-280169F7B650}"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2487381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299298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384580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517941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672570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1235027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043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06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47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689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55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2EBD4-35C3-4B5F-B69D-280169F7B650}"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119119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62EBD4-35C3-4B5F-B69D-280169F7B650}" type="datetimeFigureOut">
              <a:rPr lang="en-US" smtClean="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301828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2EBD4-35C3-4B5F-B69D-280169F7B650}" type="datetimeFigureOut">
              <a:rPr lang="en-US" smtClean="0"/>
              <a:t>8/6/2020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184363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2EBD4-35C3-4B5F-B69D-280169F7B650}" type="datetimeFigureOut">
              <a:rPr lang="en-US" smtClean="0"/>
              <a:t>8/6/2020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380569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2EBD4-35C3-4B5F-B69D-280169F7B650}" type="datetimeFigureOut">
              <a:rPr lang="en-US" smtClean="0"/>
              <a:t>8/6/2020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288482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EBD4-35C3-4B5F-B69D-280169F7B650}" type="datetimeFigureOut">
              <a:rPr lang="en-US" smtClean="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102873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EBD4-35C3-4B5F-B69D-280169F7B650}" type="datetimeFigureOut">
              <a:rPr lang="en-US" smtClean="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112054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2EBD4-35C3-4B5F-B69D-280169F7B650}" type="datetimeFigureOut">
              <a:rPr lang="en-US" smtClean="0"/>
              <a:t>8/6/2020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08CF8-962C-4EB7-831B-C8CDEEC829DC}" type="slidenum">
              <a:rPr lang="en-US" smtClean="0"/>
              <a:t>‹#›</a:t>
            </a:fld>
            <a:endParaRPr lang="en-US" dirty="0"/>
          </a:p>
        </p:txBody>
      </p:sp>
    </p:spTree>
    <p:extLst>
      <p:ext uri="{BB962C8B-B14F-4D97-AF65-F5344CB8AC3E}">
        <p14:creationId xmlns:p14="http://schemas.microsoft.com/office/powerpoint/2010/main" val="422074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666666"/>
              </a:solidFill>
            </a:endParaRPr>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dirty="0">
              <a:solidFill>
                <a:srgbClr val="666666"/>
              </a:solidFill>
            </a:endParaRPr>
          </a:p>
        </p:txBody>
      </p:sp>
    </p:spTree>
    <p:extLst>
      <p:ext uri="{BB962C8B-B14F-4D97-AF65-F5344CB8AC3E}">
        <p14:creationId xmlns:p14="http://schemas.microsoft.com/office/powerpoint/2010/main" val="6398216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US" dirty="0"/>
            </a:br>
            <a:r>
              <a:rPr lang="en-US" dirty="0">
                <a:effectLst/>
              </a:rPr>
              <a:t>Underground Storage Tank</a:t>
            </a:r>
            <a:br>
              <a:rPr lang="en-US" dirty="0">
                <a:effectLst/>
              </a:rPr>
            </a:br>
            <a:r>
              <a:rPr lang="en-US" dirty="0">
                <a:effectLst/>
              </a:rPr>
              <a:t>Enforcement Update</a:t>
            </a:r>
            <a:br>
              <a:rPr lang="en-US" dirty="0">
                <a:effectLst/>
              </a:rPr>
            </a:br>
            <a:br>
              <a:rPr lang="en-US" dirty="0"/>
            </a:br>
            <a:endParaRPr lang="en-US" dirty="0"/>
          </a:p>
        </p:txBody>
      </p:sp>
      <p:sp>
        <p:nvSpPr>
          <p:cNvPr id="3" name="Text Placeholder 2"/>
          <p:cNvSpPr>
            <a:spLocks noGrp="1"/>
          </p:cNvSpPr>
          <p:nvPr>
            <p:ph type="body" sz="quarter" idx="12"/>
          </p:nvPr>
        </p:nvSpPr>
        <p:spPr/>
        <p:txBody>
          <a:bodyPr>
            <a:normAutofit fontScale="77500" lnSpcReduction="20000"/>
          </a:bodyPr>
          <a:lstStyle/>
          <a:p>
            <a:pPr>
              <a:defRPr/>
            </a:pPr>
            <a:r>
              <a:rPr lang="en-US" altLang="en-US" sz="2000" b="1" dirty="0">
                <a:cs typeface="Times New Roman" pitchFamily="18" charset="0"/>
              </a:rPr>
              <a:t> Underground Storage Tanks  and </a:t>
            </a:r>
          </a:p>
          <a:p>
            <a:pPr>
              <a:defRPr/>
            </a:pPr>
            <a:r>
              <a:rPr lang="en-US" altLang="en-US" sz="2000" b="1" dirty="0">
                <a:cs typeface="Times New Roman" pitchFamily="18" charset="0"/>
              </a:rPr>
              <a:t>Solid Waste Disposal Control Board</a:t>
            </a:r>
          </a:p>
          <a:p>
            <a:pPr>
              <a:defRPr/>
            </a:pPr>
            <a:r>
              <a:rPr lang="en-US" altLang="en-US" sz="2000" b="1" dirty="0">
                <a:cs typeface="Times New Roman" pitchFamily="18" charset="0"/>
              </a:rPr>
              <a:t>August 5, 2020</a:t>
            </a:r>
          </a:p>
        </p:txBody>
      </p:sp>
      <p:sp>
        <p:nvSpPr>
          <p:cNvPr id="4" name="Text Placeholder 3"/>
          <p:cNvSpPr>
            <a:spLocks noGrp="1"/>
          </p:cNvSpPr>
          <p:nvPr>
            <p:ph type="body" sz="quarter" idx="11"/>
          </p:nvPr>
        </p:nvSpPr>
        <p:spPr/>
        <p:txBody>
          <a:bodyPr/>
          <a:lstStyle/>
          <a:p>
            <a:r>
              <a:rPr lang="en-US" dirty="0">
                <a:solidFill>
                  <a:schemeClr val="accent1">
                    <a:lumMod val="75000"/>
                  </a:schemeClr>
                </a:solidFill>
              </a:rPr>
              <a:t>Rhonda Key, Environmental Manager</a:t>
            </a:r>
          </a:p>
        </p:txBody>
      </p:sp>
    </p:spTree>
    <p:extLst>
      <p:ext uri="{BB962C8B-B14F-4D97-AF65-F5344CB8AC3E}">
        <p14:creationId xmlns:p14="http://schemas.microsoft.com/office/powerpoint/2010/main" val="73926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98517" cy="825500"/>
          </a:xfrm>
        </p:spPr>
        <p:txBody>
          <a:bodyPr/>
          <a:lstStyle/>
          <a:p>
            <a:r>
              <a:rPr lang="en-US" sz="4000" dirty="0"/>
              <a:t>Appealed Order – Resolved</a:t>
            </a:r>
          </a:p>
        </p:txBody>
      </p:sp>
      <p:sp>
        <p:nvSpPr>
          <p:cNvPr id="5" name="Content Placeholder 4"/>
          <p:cNvSpPr>
            <a:spLocks noGrp="1"/>
          </p:cNvSpPr>
          <p:nvPr>
            <p:ph idx="1"/>
          </p:nvPr>
        </p:nvSpPr>
        <p:spPr/>
        <p:txBody>
          <a:bodyPr>
            <a:normAutofit lnSpcReduction="10000"/>
          </a:bodyPr>
          <a:lstStyle/>
          <a:p>
            <a:pPr marL="0" indent="0">
              <a:buNone/>
            </a:pPr>
            <a:r>
              <a:rPr lang="en-US" b="1" dirty="0"/>
              <a:t>Summary of UST18-0079</a:t>
            </a:r>
          </a:p>
          <a:p>
            <a:pPr marL="0" indent="0">
              <a:buNone/>
            </a:pPr>
            <a:r>
              <a:rPr lang="en-US" dirty="0"/>
              <a:t>Fac. ID No. 2-130052 Lee’s Food Mart #2</a:t>
            </a:r>
          </a:p>
          <a:p>
            <a:pPr lvl="1">
              <a:buFont typeface="Wingdings" panose="05000000000000000000" pitchFamily="2" charset="2"/>
              <a:buChar char="§"/>
            </a:pPr>
            <a:r>
              <a:rPr lang="en-US" sz="2400" dirty="0"/>
              <a:t>Director's Order signed September 18, 2018</a:t>
            </a:r>
          </a:p>
          <a:p>
            <a:pPr lvl="1">
              <a:buFont typeface="Wingdings" panose="05000000000000000000" pitchFamily="2" charset="2"/>
              <a:buChar char="§"/>
            </a:pPr>
            <a:r>
              <a:rPr lang="en-US" sz="2400" dirty="0"/>
              <a:t>Appealed on December 2, 2019</a:t>
            </a:r>
          </a:p>
          <a:p>
            <a:pPr lvl="1">
              <a:buFont typeface="Wingdings" panose="05000000000000000000" pitchFamily="2" charset="2"/>
              <a:buChar char="§"/>
            </a:pPr>
            <a:r>
              <a:rPr lang="en-US" sz="2400" dirty="0"/>
              <a:t>Order for:</a:t>
            </a:r>
          </a:p>
          <a:p>
            <a:pPr lvl="2"/>
            <a:r>
              <a:rPr lang="en-US" sz="2200" dirty="0"/>
              <a:t>Failure to monitor tanks at least monthly for releases</a:t>
            </a:r>
          </a:p>
          <a:p>
            <a:pPr lvl="2"/>
            <a:r>
              <a:rPr lang="en-US" sz="2200" dirty="0"/>
              <a:t>Failure to have overfill</a:t>
            </a:r>
          </a:p>
          <a:p>
            <a:pPr lvl="2"/>
            <a:r>
              <a:rPr lang="en-US" sz="2200" dirty="0"/>
              <a:t>Failure to cooperate</a:t>
            </a:r>
          </a:p>
          <a:p>
            <a:pPr lvl="1">
              <a:buFont typeface="Wingdings" panose="05000000000000000000" pitchFamily="2" charset="2"/>
              <a:buChar char="§"/>
            </a:pPr>
            <a:r>
              <a:rPr lang="en-US" sz="2200" dirty="0"/>
              <a:t>Civil Penalty – $15,360.00</a:t>
            </a:r>
          </a:p>
          <a:p>
            <a:pPr marL="457200" lvl="1" indent="0">
              <a:buNone/>
            </a:pPr>
            <a:endParaRPr lang="en-US" sz="2200" dirty="0"/>
          </a:p>
          <a:p>
            <a:pPr lvl="1">
              <a:buFont typeface="Wingdings" panose="05000000000000000000" pitchFamily="2" charset="2"/>
              <a:buChar char="§"/>
            </a:pPr>
            <a:r>
              <a:rPr lang="en-US" sz="2200" dirty="0"/>
              <a:t>Resolution: Upfront penalty of $1,280.00 and must attend tank school within 12 months of effective date of settlement agreement. Remainder of penalty is contingent on tank school attendance and no automatic enforcement referrals for 12 months.</a:t>
            </a:r>
          </a:p>
          <a:p>
            <a:pPr marL="457200" lvl="1" indent="0">
              <a:buNone/>
            </a:pPr>
            <a:endParaRPr lang="en-US" sz="3200" dirty="0"/>
          </a:p>
        </p:txBody>
      </p:sp>
    </p:spTree>
    <p:extLst>
      <p:ext uri="{BB962C8B-B14F-4D97-AF65-F5344CB8AC3E}">
        <p14:creationId xmlns:p14="http://schemas.microsoft.com/office/powerpoint/2010/main" val="15902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98517" cy="825500"/>
          </a:xfrm>
        </p:spPr>
        <p:txBody>
          <a:bodyPr/>
          <a:lstStyle/>
          <a:p>
            <a:r>
              <a:rPr lang="en-US" sz="4000" dirty="0"/>
              <a:t>Appealed Order – Resolved</a:t>
            </a:r>
          </a:p>
        </p:txBody>
      </p:sp>
      <p:sp>
        <p:nvSpPr>
          <p:cNvPr id="5" name="Content Placeholder 4"/>
          <p:cNvSpPr>
            <a:spLocks noGrp="1"/>
          </p:cNvSpPr>
          <p:nvPr>
            <p:ph idx="1"/>
          </p:nvPr>
        </p:nvSpPr>
        <p:spPr/>
        <p:txBody>
          <a:bodyPr>
            <a:normAutofit fontScale="70000" lnSpcReduction="20000"/>
          </a:bodyPr>
          <a:lstStyle/>
          <a:p>
            <a:pPr marL="0" indent="0">
              <a:buNone/>
            </a:pPr>
            <a:r>
              <a:rPr lang="en-US" sz="2600" b="1" dirty="0"/>
              <a:t>Summary of UST18-0145</a:t>
            </a:r>
          </a:p>
          <a:p>
            <a:pPr marL="0" indent="0">
              <a:buNone/>
            </a:pPr>
            <a:r>
              <a:rPr lang="en-US" sz="2600" dirty="0"/>
              <a:t>Fac. ID No. 9-793627 / </a:t>
            </a:r>
            <a:r>
              <a:rPr lang="en-US" sz="2600" dirty="0" err="1"/>
              <a:t>Nakhelh’s</a:t>
            </a:r>
            <a:r>
              <a:rPr lang="en-US" sz="2600" dirty="0"/>
              <a:t> Express </a:t>
            </a:r>
          </a:p>
          <a:p>
            <a:pPr lvl="1">
              <a:buFont typeface="Wingdings" panose="05000000000000000000" pitchFamily="2" charset="2"/>
              <a:buChar char="§"/>
            </a:pPr>
            <a:r>
              <a:rPr lang="en-US" sz="2600" dirty="0"/>
              <a:t>Director's Order signed April 8, 2019</a:t>
            </a:r>
          </a:p>
          <a:p>
            <a:pPr lvl="1">
              <a:buFont typeface="Wingdings" panose="05000000000000000000" pitchFamily="2" charset="2"/>
              <a:buChar char="§"/>
            </a:pPr>
            <a:r>
              <a:rPr lang="en-US" sz="2600" dirty="0"/>
              <a:t>Appealed on December 12, 2019</a:t>
            </a:r>
          </a:p>
          <a:p>
            <a:pPr lvl="1">
              <a:buFont typeface="Wingdings" panose="05000000000000000000" pitchFamily="2" charset="2"/>
              <a:buChar char="§"/>
            </a:pPr>
            <a:r>
              <a:rPr lang="en-US" sz="2600" dirty="0"/>
              <a:t>Order for:</a:t>
            </a:r>
          </a:p>
          <a:p>
            <a:pPr lvl="2"/>
            <a:r>
              <a:rPr lang="en-US" sz="2600" dirty="0"/>
              <a:t>Failure to monitor piping installed after July 25, 2007 every 30 days </a:t>
            </a:r>
          </a:p>
          <a:p>
            <a:pPr lvl="2"/>
            <a:r>
              <a:rPr lang="en-US" sz="2600" dirty="0"/>
              <a:t>Failure to monitor tanks installed after July 25, 2007 every 30 days </a:t>
            </a:r>
          </a:p>
          <a:p>
            <a:pPr lvl="2"/>
            <a:r>
              <a:rPr lang="en-US" sz="2600" dirty="0"/>
              <a:t>Failure to inspect spill buckets monthly &amp; maintain a log of last 12 months</a:t>
            </a:r>
          </a:p>
          <a:p>
            <a:pPr lvl="2"/>
            <a:r>
              <a:rPr lang="en-US" sz="2600" dirty="0"/>
              <a:t>Failure to inspect dispensers quarterly &amp; maintain a log of last 12 months</a:t>
            </a:r>
          </a:p>
          <a:p>
            <a:pPr lvl="2"/>
            <a:r>
              <a:rPr lang="en-US" sz="2600" dirty="0"/>
              <a:t>Failure to test line leak detectors annually </a:t>
            </a:r>
          </a:p>
          <a:p>
            <a:pPr lvl="2"/>
            <a:r>
              <a:rPr lang="en-US" sz="2600" dirty="0"/>
              <a:t>Failure to cooperate</a:t>
            </a:r>
          </a:p>
          <a:p>
            <a:pPr lvl="1">
              <a:buFont typeface="Wingdings" panose="05000000000000000000" pitchFamily="2" charset="2"/>
              <a:buChar char="§"/>
            </a:pPr>
            <a:r>
              <a:rPr lang="en-US" sz="2600" dirty="0"/>
              <a:t>Civil Penalty – $33,120.00</a:t>
            </a:r>
          </a:p>
          <a:p>
            <a:pPr marL="457200" lvl="1" indent="0">
              <a:buNone/>
            </a:pPr>
            <a:endParaRPr lang="en-US" sz="2600" dirty="0"/>
          </a:p>
          <a:p>
            <a:pPr lvl="1">
              <a:buFont typeface="Wingdings" panose="05000000000000000000" pitchFamily="2" charset="2"/>
              <a:buChar char="§"/>
            </a:pPr>
            <a:r>
              <a:rPr lang="en-US" sz="2600" dirty="0"/>
              <a:t>Resolution: Upfront penalty of $9,360.00 in 14 monthly installments and must attend tank school within 12 months of effective date of settlement agreement. Remainder of penalty is contingent on tank school attendance and no automatic enforcement referrals for 12 months.</a:t>
            </a:r>
          </a:p>
          <a:p>
            <a:pPr lvl="1">
              <a:buFont typeface="Wingdings" panose="05000000000000000000" pitchFamily="2" charset="2"/>
              <a:buChar char="§"/>
            </a:pPr>
            <a:endParaRPr lang="en-US" sz="2600" dirty="0"/>
          </a:p>
          <a:p>
            <a:pPr marL="457200" lvl="1" indent="0">
              <a:buNone/>
            </a:pPr>
            <a:endParaRPr lang="en-US" sz="3200" dirty="0"/>
          </a:p>
        </p:txBody>
      </p:sp>
    </p:spTree>
    <p:extLst>
      <p:ext uri="{BB962C8B-B14F-4D97-AF65-F5344CB8AC3E}">
        <p14:creationId xmlns:p14="http://schemas.microsoft.com/office/powerpoint/2010/main" val="109675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98517" cy="825500"/>
          </a:xfrm>
        </p:spPr>
        <p:txBody>
          <a:bodyPr/>
          <a:lstStyle/>
          <a:p>
            <a:r>
              <a:rPr lang="en-US" sz="4000" dirty="0"/>
              <a:t>Appealed Order – Resolved</a:t>
            </a:r>
          </a:p>
        </p:txBody>
      </p:sp>
      <p:sp>
        <p:nvSpPr>
          <p:cNvPr id="5" name="Content Placeholder 4"/>
          <p:cNvSpPr>
            <a:spLocks noGrp="1"/>
          </p:cNvSpPr>
          <p:nvPr>
            <p:ph idx="1"/>
          </p:nvPr>
        </p:nvSpPr>
        <p:spPr/>
        <p:txBody>
          <a:bodyPr>
            <a:normAutofit fontScale="92500" lnSpcReduction="20000"/>
          </a:bodyPr>
          <a:lstStyle/>
          <a:p>
            <a:pPr marL="0" indent="0">
              <a:buNone/>
            </a:pPr>
            <a:r>
              <a:rPr lang="en-US" b="1" dirty="0"/>
              <a:t>Summary of UST18-0142</a:t>
            </a:r>
          </a:p>
          <a:p>
            <a:pPr marL="0" indent="0">
              <a:buNone/>
            </a:pPr>
            <a:r>
              <a:rPr lang="en-US" dirty="0"/>
              <a:t>Fac. ID No. 8-570307 / Tennessee Oil #1</a:t>
            </a:r>
          </a:p>
          <a:p>
            <a:pPr lvl="1">
              <a:buFont typeface="Wingdings" panose="05000000000000000000" pitchFamily="2" charset="2"/>
              <a:buChar char="§"/>
            </a:pPr>
            <a:r>
              <a:rPr lang="en-US" sz="2400" dirty="0"/>
              <a:t>Director's Order signed June 14, 2019</a:t>
            </a:r>
          </a:p>
          <a:p>
            <a:pPr lvl="1">
              <a:buFont typeface="Wingdings" panose="05000000000000000000" pitchFamily="2" charset="2"/>
              <a:buChar char="§"/>
            </a:pPr>
            <a:r>
              <a:rPr lang="en-US" sz="2400" dirty="0"/>
              <a:t>Appealed on July 11, 2019</a:t>
            </a:r>
          </a:p>
          <a:p>
            <a:pPr lvl="1">
              <a:buFont typeface="Wingdings" panose="05000000000000000000" pitchFamily="2" charset="2"/>
              <a:buChar char="§"/>
            </a:pPr>
            <a:r>
              <a:rPr lang="en-US" sz="2400" dirty="0"/>
              <a:t>Order for:</a:t>
            </a:r>
          </a:p>
          <a:p>
            <a:pPr lvl="2"/>
            <a:r>
              <a:rPr lang="en-US" sz="2200" dirty="0"/>
              <a:t>Failure to conduct annual line tightness test or have monthly monitoring on piping </a:t>
            </a:r>
          </a:p>
          <a:p>
            <a:pPr lvl="2"/>
            <a:r>
              <a:rPr lang="en-US" sz="2200" dirty="0"/>
              <a:t>Failure to install, calibrate, operate or maintain RD on tanks</a:t>
            </a:r>
          </a:p>
          <a:p>
            <a:pPr lvl="2"/>
            <a:r>
              <a:rPr lang="en-US" sz="2200" dirty="0"/>
              <a:t>Failure to operate and maintain corrosion protection</a:t>
            </a:r>
          </a:p>
          <a:p>
            <a:pPr lvl="2"/>
            <a:r>
              <a:rPr lang="en-US" sz="2200" dirty="0"/>
              <a:t>Failure to have release detection on tanks</a:t>
            </a:r>
          </a:p>
          <a:p>
            <a:pPr lvl="2"/>
            <a:r>
              <a:rPr lang="en-US" sz="2200" dirty="0"/>
              <a:t>Failure to cooperate</a:t>
            </a:r>
          </a:p>
          <a:p>
            <a:pPr lvl="1">
              <a:buFont typeface="Wingdings" panose="05000000000000000000" pitchFamily="2" charset="2"/>
              <a:buChar char="§"/>
            </a:pPr>
            <a:r>
              <a:rPr lang="en-US" sz="2200" dirty="0"/>
              <a:t>Civil Penalty – $22,080.00</a:t>
            </a:r>
          </a:p>
          <a:p>
            <a:pPr marL="457200" lvl="1" indent="0">
              <a:buNone/>
            </a:pPr>
            <a:endParaRPr lang="en-US" sz="2200" dirty="0"/>
          </a:p>
          <a:p>
            <a:pPr lvl="1">
              <a:buFont typeface="Wingdings" panose="05000000000000000000" pitchFamily="2" charset="2"/>
              <a:buChar char="§"/>
            </a:pPr>
            <a:r>
              <a:rPr lang="en-US" sz="2200" dirty="0"/>
              <a:t>Resolution: Upfront penalty of $3,840.00 and must attend tank school within 12 months of effective date of settlement agreement. Remainder of penalty is contingent on tank school attendance and no automatic enforcement referrals for 12 months.</a:t>
            </a:r>
          </a:p>
          <a:p>
            <a:pPr lvl="1">
              <a:buFont typeface="Wingdings" panose="05000000000000000000" pitchFamily="2" charset="2"/>
              <a:buChar char="§"/>
            </a:pPr>
            <a:endParaRPr lang="en-US" sz="2200" dirty="0"/>
          </a:p>
          <a:p>
            <a:pPr marL="457200" lvl="1" indent="0">
              <a:buNone/>
            </a:pPr>
            <a:endParaRPr lang="en-US" sz="3200" dirty="0"/>
          </a:p>
        </p:txBody>
      </p:sp>
    </p:spTree>
    <p:extLst>
      <p:ext uri="{BB962C8B-B14F-4D97-AF65-F5344CB8AC3E}">
        <p14:creationId xmlns:p14="http://schemas.microsoft.com/office/powerpoint/2010/main" val="263193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98517" cy="825500"/>
          </a:xfrm>
        </p:spPr>
        <p:txBody>
          <a:bodyPr/>
          <a:lstStyle/>
          <a:p>
            <a:r>
              <a:rPr lang="en-US" sz="4000" dirty="0"/>
              <a:t>Appealed Order – Resolved</a:t>
            </a:r>
          </a:p>
        </p:txBody>
      </p:sp>
      <p:sp>
        <p:nvSpPr>
          <p:cNvPr id="5" name="Content Placeholder 4"/>
          <p:cNvSpPr>
            <a:spLocks noGrp="1"/>
          </p:cNvSpPr>
          <p:nvPr>
            <p:ph idx="1"/>
          </p:nvPr>
        </p:nvSpPr>
        <p:spPr/>
        <p:txBody>
          <a:bodyPr>
            <a:normAutofit fontScale="77500" lnSpcReduction="20000"/>
          </a:bodyPr>
          <a:lstStyle/>
          <a:p>
            <a:pPr marL="0" indent="0">
              <a:buNone/>
            </a:pPr>
            <a:r>
              <a:rPr lang="en-US" b="1" dirty="0"/>
              <a:t>Summary of UST17-0157</a:t>
            </a:r>
          </a:p>
          <a:p>
            <a:pPr marL="0" indent="0">
              <a:buNone/>
            </a:pPr>
            <a:r>
              <a:rPr lang="en-US" dirty="0"/>
              <a:t>Fac. ID No. 9792715 / Lee’s Grocery and Deli</a:t>
            </a:r>
          </a:p>
          <a:p>
            <a:pPr lvl="1">
              <a:buFont typeface="Wingdings" panose="05000000000000000000" pitchFamily="2" charset="2"/>
              <a:buChar char="§"/>
            </a:pPr>
            <a:r>
              <a:rPr lang="en-US" sz="2400" dirty="0"/>
              <a:t>Director's Order signed January 26, 2018</a:t>
            </a:r>
          </a:p>
          <a:p>
            <a:pPr lvl="1">
              <a:buFont typeface="Wingdings" panose="05000000000000000000" pitchFamily="2" charset="2"/>
              <a:buChar char="§"/>
            </a:pPr>
            <a:r>
              <a:rPr lang="en-US" sz="2400" dirty="0"/>
              <a:t>Appealed on April 16, 2018</a:t>
            </a:r>
          </a:p>
          <a:p>
            <a:pPr lvl="1">
              <a:buFont typeface="Wingdings" panose="05000000000000000000" pitchFamily="2" charset="2"/>
              <a:buChar char="§"/>
            </a:pPr>
            <a:r>
              <a:rPr lang="en-US" sz="2400" dirty="0"/>
              <a:t>Order for:</a:t>
            </a:r>
          </a:p>
          <a:p>
            <a:pPr lvl="2"/>
            <a:r>
              <a:rPr lang="en-US" sz="2200" dirty="0"/>
              <a:t>Failure to conduct annual line tightness test or have monthly monitoring on piping </a:t>
            </a:r>
          </a:p>
          <a:p>
            <a:pPr lvl="2"/>
            <a:r>
              <a:rPr lang="en-US" sz="2400" dirty="0"/>
              <a:t>Failure to inspect spill catchment basins monthly &amp; maintain a log of last 12 months</a:t>
            </a:r>
          </a:p>
          <a:p>
            <a:pPr lvl="2"/>
            <a:r>
              <a:rPr lang="en-US" sz="2400" dirty="0"/>
              <a:t>Failure to inspect dispensers quarterly &amp; maintain a log of last 12 months</a:t>
            </a:r>
          </a:p>
          <a:p>
            <a:pPr lvl="2"/>
            <a:r>
              <a:rPr lang="en-US" sz="2200" dirty="0"/>
              <a:t>Failure to keep spill catchment basins free of water, dirt, debris</a:t>
            </a:r>
          </a:p>
          <a:p>
            <a:pPr lvl="2"/>
            <a:r>
              <a:rPr lang="en-US" sz="2200" dirty="0"/>
              <a:t>Failure to test line leak detectors annually</a:t>
            </a:r>
          </a:p>
          <a:p>
            <a:pPr lvl="2"/>
            <a:r>
              <a:rPr lang="en-US" sz="2200" dirty="0"/>
              <a:t>Failure to train Class C operators </a:t>
            </a:r>
          </a:p>
          <a:p>
            <a:pPr lvl="2"/>
            <a:r>
              <a:rPr lang="en-US" sz="2200" dirty="0"/>
              <a:t>Failure to cooperate</a:t>
            </a:r>
          </a:p>
          <a:p>
            <a:pPr lvl="1">
              <a:buFont typeface="Wingdings" panose="05000000000000000000" pitchFamily="2" charset="2"/>
              <a:buChar char="§"/>
            </a:pPr>
            <a:r>
              <a:rPr lang="en-US" sz="2200" dirty="0"/>
              <a:t>Civil Penalty – $19,800.00</a:t>
            </a:r>
          </a:p>
          <a:p>
            <a:pPr marL="457200" lvl="1" indent="0">
              <a:buNone/>
            </a:pPr>
            <a:endParaRPr lang="en-US" sz="2200" dirty="0"/>
          </a:p>
          <a:p>
            <a:pPr lvl="1">
              <a:buFont typeface="Wingdings" panose="05000000000000000000" pitchFamily="2" charset="2"/>
              <a:buChar char="§"/>
            </a:pPr>
            <a:r>
              <a:rPr lang="en-US" sz="2200" dirty="0"/>
              <a:t>Resolution: Upfront penalty of $2,400.00 in 12 monthly installments and must attend tank school within 12 months of effective date of settlement agreement. Remainder of penalty is contingent on tank school attendance and no automatic enforcement referrals for 12 months.</a:t>
            </a:r>
          </a:p>
          <a:p>
            <a:pPr marL="457200" lvl="1" indent="0">
              <a:buNone/>
            </a:pPr>
            <a:endParaRPr lang="en-US" sz="3200" dirty="0"/>
          </a:p>
        </p:txBody>
      </p:sp>
    </p:spTree>
    <p:extLst>
      <p:ext uri="{BB962C8B-B14F-4D97-AF65-F5344CB8AC3E}">
        <p14:creationId xmlns:p14="http://schemas.microsoft.com/office/powerpoint/2010/main" val="361407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98517" cy="825500"/>
          </a:xfrm>
        </p:spPr>
        <p:txBody>
          <a:bodyPr/>
          <a:lstStyle/>
          <a:p>
            <a:r>
              <a:rPr lang="en-US" sz="4000" dirty="0"/>
              <a:t>Appealed Order – Resolved</a:t>
            </a:r>
          </a:p>
        </p:txBody>
      </p:sp>
      <p:sp>
        <p:nvSpPr>
          <p:cNvPr id="5" name="Content Placeholder 4"/>
          <p:cNvSpPr>
            <a:spLocks noGrp="1"/>
          </p:cNvSpPr>
          <p:nvPr>
            <p:ph idx="1"/>
          </p:nvPr>
        </p:nvSpPr>
        <p:spPr/>
        <p:txBody>
          <a:bodyPr>
            <a:normAutofit/>
          </a:bodyPr>
          <a:lstStyle/>
          <a:p>
            <a:pPr marL="0" indent="0">
              <a:buNone/>
            </a:pPr>
            <a:r>
              <a:rPr lang="en-US" b="1" dirty="0"/>
              <a:t>Summary of UST16-0263</a:t>
            </a:r>
          </a:p>
          <a:p>
            <a:pPr marL="0" indent="0">
              <a:buNone/>
            </a:pPr>
            <a:r>
              <a:rPr lang="en-US" dirty="0"/>
              <a:t>Fac. ID No. 3-330905 / John’s Food Mart</a:t>
            </a:r>
          </a:p>
          <a:p>
            <a:pPr lvl="1">
              <a:buFont typeface="Wingdings" panose="05000000000000000000" pitchFamily="2" charset="2"/>
              <a:buChar char="§"/>
            </a:pPr>
            <a:r>
              <a:rPr lang="en-US" sz="2400" dirty="0"/>
              <a:t>Director's Order signed May 10, 2017</a:t>
            </a:r>
          </a:p>
          <a:p>
            <a:pPr lvl="1">
              <a:buFont typeface="Wingdings" panose="05000000000000000000" pitchFamily="2" charset="2"/>
              <a:buChar char="§"/>
            </a:pPr>
            <a:r>
              <a:rPr lang="en-US" sz="2400" dirty="0"/>
              <a:t>Appealed on June 12, 2017</a:t>
            </a:r>
          </a:p>
          <a:p>
            <a:pPr lvl="1">
              <a:buFont typeface="Wingdings" panose="05000000000000000000" pitchFamily="2" charset="2"/>
              <a:buChar char="§"/>
            </a:pPr>
            <a:r>
              <a:rPr lang="en-US" sz="2400" dirty="0"/>
              <a:t>Order for:</a:t>
            </a:r>
          </a:p>
          <a:p>
            <a:pPr lvl="2"/>
            <a:r>
              <a:rPr lang="en-US" sz="2200" dirty="0"/>
              <a:t>Failure to have a Class A and B Certified Operator</a:t>
            </a:r>
          </a:p>
          <a:p>
            <a:pPr lvl="2"/>
            <a:r>
              <a:rPr lang="en-US" sz="2200" dirty="0"/>
              <a:t>Failure to cooperate</a:t>
            </a:r>
          </a:p>
          <a:p>
            <a:pPr lvl="1">
              <a:buFont typeface="Wingdings" panose="05000000000000000000" pitchFamily="2" charset="2"/>
              <a:buChar char="§"/>
            </a:pPr>
            <a:r>
              <a:rPr lang="en-US" sz="2200" dirty="0"/>
              <a:t>Civil Penalty – $4,560.00</a:t>
            </a:r>
          </a:p>
          <a:p>
            <a:pPr marL="457200" lvl="1" indent="0">
              <a:buNone/>
            </a:pPr>
            <a:endParaRPr lang="en-US" sz="2200" dirty="0"/>
          </a:p>
          <a:p>
            <a:pPr lvl="1">
              <a:buFont typeface="Wingdings" panose="05000000000000000000" pitchFamily="2" charset="2"/>
              <a:buChar char="§"/>
            </a:pPr>
            <a:r>
              <a:rPr lang="en-US" sz="2200" dirty="0"/>
              <a:t>Resolution: Penalty of $3,500.00.</a:t>
            </a:r>
          </a:p>
          <a:p>
            <a:pPr marL="457200" lvl="1" indent="0">
              <a:buNone/>
            </a:pPr>
            <a:endParaRPr lang="en-US" sz="3200" dirty="0"/>
          </a:p>
        </p:txBody>
      </p:sp>
    </p:spTree>
    <p:extLst>
      <p:ext uri="{BB962C8B-B14F-4D97-AF65-F5344CB8AC3E}">
        <p14:creationId xmlns:p14="http://schemas.microsoft.com/office/powerpoint/2010/main" val="413950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F6DE-5AC9-4FA6-977E-A57E4D1EEA86}"/>
              </a:ext>
            </a:extLst>
          </p:cNvPr>
          <p:cNvSpPr>
            <a:spLocks noGrp="1"/>
          </p:cNvSpPr>
          <p:nvPr>
            <p:ph type="title"/>
          </p:nvPr>
        </p:nvSpPr>
        <p:spPr/>
        <p:txBody>
          <a:bodyPr/>
          <a:lstStyle/>
          <a:p>
            <a:endParaRPr lang="en-US" sz="4000" dirty="0"/>
          </a:p>
        </p:txBody>
      </p:sp>
      <p:sp>
        <p:nvSpPr>
          <p:cNvPr id="4" name="Content Placeholder 3">
            <a:extLst>
              <a:ext uri="{FF2B5EF4-FFF2-40B4-BE49-F238E27FC236}">
                <a16:creationId xmlns:a16="http://schemas.microsoft.com/office/drawing/2014/main" id="{33B6FDAA-5F1B-485D-89EE-DE5B458ADD14}"/>
              </a:ext>
            </a:extLst>
          </p:cNvPr>
          <p:cNvSpPr>
            <a:spLocks noGrp="1"/>
          </p:cNvSpPr>
          <p:nvPr>
            <p:ph idx="1"/>
          </p:nvPr>
        </p:nvSpPr>
        <p:spPr/>
        <p:txBody>
          <a:bodyPr>
            <a:normAutofit/>
          </a:bodyPr>
          <a:lstStyle/>
          <a:p>
            <a:pPr marL="0" indent="0" algn="ctr">
              <a:buNone/>
            </a:pPr>
            <a:endParaRPr lang="en-US" sz="6000" dirty="0"/>
          </a:p>
          <a:p>
            <a:pPr marL="0" indent="0" algn="ctr">
              <a:buNone/>
            </a:pPr>
            <a:r>
              <a:rPr lang="en-US" sz="6000" dirty="0"/>
              <a:t>Final </a:t>
            </a:r>
          </a:p>
          <a:p>
            <a:pPr marL="0" indent="0" algn="ctr">
              <a:buNone/>
            </a:pPr>
            <a:r>
              <a:rPr lang="en-US" sz="6000" dirty="0"/>
              <a:t>Orders</a:t>
            </a:r>
          </a:p>
        </p:txBody>
      </p:sp>
    </p:spTree>
    <p:extLst>
      <p:ext uri="{BB962C8B-B14F-4D97-AF65-F5344CB8AC3E}">
        <p14:creationId xmlns:p14="http://schemas.microsoft.com/office/powerpoint/2010/main" val="274093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E74D-ED49-4D1C-B365-7F52184CA3AF}"/>
              </a:ext>
            </a:extLst>
          </p:cNvPr>
          <p:cNvSpPr>
            <a:spLocks noGrp="1"/>
          </p:cNvSpPr>
          <p:nvPr>
            <p:ph type="title"/>
          </p:nvPr>
        </p:nvSpPr>
        <p:spPr/>
        <p:txBody>
          <a:bodyPr/>
          <a:lstStyle/>
          <a:p>
            <a:r>
              <a:rPr lang="en-US" sz="4000" dirty="0"/>
              <a:t>Final Order – In OGC</a:t>
            </a:r>
          </a:p>
        </p:txBody>
      </p:sp>
      <p:sp>
        <p:nvSpPr>
          <p:cNvPr id="3" name="Content Placeholder 2">
            <a:extLst>
              <a:ext uri="{FF2B5EF4-FFF2-40B4-BE49-F238E27FC236}">
                <a16:creationId xmlns:a16="http://schemas.microsoft.com/office/drawing/2014/main" id="{51F42767-3EBC-4217-8D40-FF0DD62626C5}"/>
              </a:ext>
            </a:extLst>
          </p:cNvPr>
          <p:cNvSpPr>
            <a:spLocks noGrp="1"/>
          </p:cNvSpPr>
          <p:nvPr>
            <p:ph idx="1"/>
          </p:nvPr>
        </p:nvSpPr>
        <p:spPr/>
        <p:txBody>
          <a:bodyPr>
            <a:normAutofit lnSpcReduction="10000"/>
          </a:bodyPr>
          <a:lstStyle/>
          <a:p>
            <a:pPr marL="0" indent="0">
              <a:buNone/>
            </a:pPr>
            <a:r>
              <a:rPr lang="en-US" b="1" dirty="0"/>
              <a:t>Summary of UST19-0141</a:t>
            </a:r>
          </a:p>
          <a:p>
            <a:pPr marL="0" indent="0">
              <a:buNone/>
            </a:pPr>
            <a:r>
              <a:rPr lang="en-US" dirty="0"/>
              <a:t>Fac. ID No. 8-390092 / </a:t>
            </a:r>
            <a:r>
              <a:rPr lang="en-US" dirty="0" err="1"/>
              <a:t>Wildersville</a:t>
            </a:r>
            <a:r>
              <a:rPr lang="en-US" dirty="0"/>
              <a:t> Citgo</a:t>
            </a:r>
          </a:p>
          <a:p>
            <a:pPr lvl="1">
              <a:buFont typeface="Wingdings" panose="05000000000000000000" pitchFamily="2" charset="2"/>
              <a:buChar char="§"/>
            </a:pPr>
            <a:r>
              <a:rPr lang="en-US" sz="2400" dirty="0"/>
              <a:t>Director's Order signed January 21, 2020</a:t>
            </a:r>
          </a:p>
          <a:p>
            <a:pPr lvl="1">
              <a:buFont typeface="Wingdings" panose="05000000000000000000" pitchFamily="2" charset="2"/>
              <a:buChar char="§"/>
            </a:pPr>
            <a:r>
              <a:rPr lang="en-US" sz="2400" dirty="0"/>
              <a:t>Order went final on March 18, 2020</a:t>
            </a:r>
          </a:p>
          <a:p>
            <a:pPr lvl="1">
              <a:buFont typeface="Wingdings" panose="05000000000000000000" pitchFamily="2" charset="2"/>
              <a:buChar char="§"/>
            </a:pPr>
            <a:r>
              <a:rPr lang="en-US" sz="2400" dirty="0"/>
              <a:t>Order for:</a:t>
            </a:r>
          </a:p>
          <a:p>
            <a:pPr lvl="2"/>
            <a:r>
              <a:rPr lang="en-US" sz="2200" dirty="0"/>
              <a:t>Failing to have corrosion protection on steel piping, including flex connectors</a:t>
            </a:r>
          </a:p>
          <a:p>
            <a:pPr lvl="2"/>
            <a:r>
              <a:rPr lang="en-US" sz="2200" dirty="0"/>
              <a:t>Failing to install, calibrate, operate or maintain release detection method for piping in accordance with manufacturer’s instructions</a:t>
            </a:r>
          </a:p>
          <a:p>
            <a:pPr lvl="2"/>
            <a:r>
              <a:rPr lang="en-US" sz="2200" dirty="0"/>
              <a:t>Failing to maintain any spill prevention system</a:t>
            </a:r>
          </a:p>
          <a:p>
            <a:pPr lvl="2"/>
            <a:r>
              <a:rPr lang="en-US" sz="2200" dirty="0"/>
              <a:t>Failure to cooperate</a:t>
            </a:r>
          </a:p>
          <a:p>
            <a:pPr lvl="1">
              <a:buFont typeface="Wingdings" panose="05000000000000000000" pitchFamily="2" charset="2"/>
              <a:buChar char="§"/>
            </a:pPr>
            <a:r>
              <a:rPr lang="en-US" sz="2200" dirty="0"/>
              <a:t>Civil Penalty – $22,560.00</a:t>
            </a:r>
          </a:p>
          <a:p>
            <a:pPr marL="457200" lvl="1" indent="0">
              <a:buNone/>
            </a:pPr>
            <a:endParaRPr lang="en-US" sz="2200" dirty="0"/>
          </a:p>
          <a:p>
            <a:pPr lvl="1">
              <a:buFont typeface="Wingdings" panose="05000000000000000000" pitchFamily="2" charset="2"/>
              <a:buChar char="§"/>
            </a:pPr>
            <a:r>
              <a:rPr lang="en-US" sz="2200" dirty="0"/>
              <a:t>The case is in OGC for non-compliance.</a:t>
            </a:r>
          </a:p>
          <a:p>
            <a:endParaRPr lang="en-US" dirty="0"/>
          </a:p>
        </p:txBody>
      </p:sp>
    </p:spTree>
    <p:extLst>
      <p:ext uri="{BB962C8B-B14F-4D97-AF65-F5344CB8AC3E}">
        <p14:creationId xmlns:p14="http://schemas.microsoft.com/office/powerpoint/2010/main" val="3395513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96B2-0E99-48AD-B499-9B7FC45D7B41}"/>
              </a:ext>
            </a:extLst>
          </p:cNvPr>
          <p:cNvSpPr>
            <a:spLocks noGrp="1"/>
          </p:cNvSpPr>
          <p:nvPr>
            <p:ph type="title"/>
          </p:nvPr>
        </p:nvSpPr>
        <p:spPr/>
        <p:txBody>
          <a:bodyPr/>
          <a:lstStyle/>
          <a:p>
            <a:r>
              <a:rPr lang="en-US" sz="4000" dirty="0"/>
              <a:t>Final Order – In OGC</a:t>
            </a:r>
          </a:p>
        </p:txBody>
      </p:sp>
      <p:sp>
        <p:nvSpPr>
          <p:cNvPr id="3" name="Content Placeholder 2">
            <a:extLst>
              <a:ext uri="{FF2B5EF4-FFF2-40B4-BE49-F238E27FC236}">
                <a16:creationId xmlns:a16="http://schemas.microsoft.com/office/drawing/2014/main" id="{8CB8B67E-F730-4AD2-9573-22E753BB77FA}"/>
              </a:ext>
            </a:extLst>
          </p:cNvPr>
          <p:cNvSpPr>
            <a:spLocks noGrp="1"/>
          </p:cNvSpPr>
          <p:nvPr>
            <p:ph idx="1"/>
          </p:nvPr>
        </p:nvSpPr>
        <p:spPr/>
        <p:txBody>
          <a:bodyPr>
            <a:normAutofit lnSpcReduction="10000"/>
          </a:bodyPr>
          <a:lstStyle/>
          <a:p>
            <a:pPr marL="0" indent="0">
              <a:buNone/>
            </a:pPr>
            <a:r>
              <a:rPr lang="en-US" b="1" dirty="0"/>
              <a:t>Summary of UST19-0119</a:t>
            </a:r>
          </a:p>
          <a:p>
            <a:pPr marL="0" indent="0">
              <a:buNone/>
            </a:pPr>
            <a:r>
              <a:rPr lang="en-US" dirty="0"/>
              <a:t>Fac. ID No. 5-191004 / Thompson Lane Market</a:t>
            </a:r>
          </a:p>
          <a:p>
            <a:pPr lvl="1">
              <a:buFont typeface="Wingdings" panose="05000000000000000000" pitchFamily="2" charset="2"/>
              <a:buChar char="§"/>
            </a:pPr>
            <a:r>
              <a:rPr lang="en-US" sz="2400" dirty="0"/>
              <a:t>Director's Order signed January 21, 2020</a:t>
            </a:r>
          </a:p>
          <a:p>
            <a:pPr lvl="1">
              <a:buFont typeface="Wingdings" panose="05000000000000000000" pitchFamily="2" charset="2"/>
              <a:buChar char="§"/>
            </a:pPr>
            <a:r>
              <a:rPr lang="en-US" sz="2400" dirty="0"/>
              <a:t>Order went final on February 29, 2020</a:t>
            </a:r>
          </a:p>
          <a:p>
            <a:pPr lvl="1">
              <a:buFont typeface="Wingdings" panose="05000000000000000000" pitchFamily="2" charset="2"/>
              <a:buChar char="§"/>
            </a:pPr>
            <a:r>
              <a:rPr lang="en-US" sz="2400" dirty="0"/>
              <a:t>Order for:</a:t>
            </a:r>
          </a:p>
          <a:p>
            <a:pPr lvl="2"/>
            <a:r>
              <a:rPr lang="en-US" sz="2200" dirty="0"/>
              <a:t>Failing to monitor tanks monthly</a:t>
            </a:r>
          </a:p>
          <a:p>
            <a:pPr lvl="2"/>
            <a:r>
              <a:rPr lang="en-US" sz="2200" dirty="0"/>
              <a:t>Failing to install, calibrate, operate or maintain release detection method for tank systems</a:t>
            </a:r>
          </a:p>
          <a:p>
            <a:pPr lvl="2"/>
            <a:r>
              <a:rPr lang="en-US" sz="2200" dirty="0"/>
              <a:t>Failing to have Class A and Class B Operators designated and trained</a:t>
            </a:r>
          </a:p>
          <a:p>
            <a:pPr lvl="2"/>
            <a:r>
              <a:rPr lang="en-US" sz="2200" dirty="0"/>
              <a:t>Failure to cooperate</a:t>
            </a:r>
          </a:p>
          <a:p>
            <a:pPr lvl="1">
              <a:buFont typeface="Wingdings" panose="05000000000000000000" pitchFamily="2" charset="2"/>
              <a:buChar char="§"/>
            </a:pPr>
            <a:r>
              <a:rPr lang="en-US" sz="2200" dirty="0"/>
              <a:t>Civil Penalty – $16, 080.00</a:t>
            </a:r>
          </a:p>
          <a:p>
            <a:pPr marL="457200" lvl="1" indent="0">
              <a:buNone/>
            </a:pPr>
            <a:endParaRPr lang="en-US" sz="2200" dirty="0"/>
          </a:p>
          <a:p>
            <a:pPr lvl="1">
              <a:buFont typeface="Wingdings" panose="05000000000000000000" pitchFamily="2" charset="2"/>
              <a:buChar char="§"/>
            </a:pPr>
            <a:r>
              <a:rPr lang="en-US" sz="2200" dirty="0"/>
              <a:t>The case is in OGC for non-compliance.</a:t>
            </a:r>
          </a:p>
          <a:p>
            <a:endParaRPr lang="en-US" dirty="0"/>
          </a:p>
        </p:txBody>
      </p:sp>
    </p:spTree>
    <p:extLst>
      <p:ext uri="{BB962C8B-B14F-4D97-AF65-F5344CB8AC3E}">
        <p14:creationId xmlns:p14="http://schemas.microsoft.com/office/powerpoint/2010/main" val="121946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F8CEF-6807-4B4F-B87F-36C72E8FDA46}"/>
              </a:ext>
            </a:extLst>
          </p:cNvPr>
          <p:cNvSpPr>
            <a:spLocks noGrp="1"/>
          </p:cNvSpPr>
          <p:nvPr>
            <p:ph type="title"/>
          </p:nvPr>
        </p:nvSpPr>
        <p:spPr/>
        <p:txBody>
          <a:bodyPr/>
          <a:lstStyle/>
          <a:p>
            <a:r>
              <a:rPr lang="en-US" sz="4000" dirty="0"/>
              <a:t>Final Order – In OGC</a:t>
            </a:r>
          </a:p>
        </p:txBody>
      </p:sp>
      <p:sp>
        <p:nvSpPr>
          <p:cNvPr id="3" name="Content Placeholder 2">
            <a:extLst>
              <a:ext uri="{FF2B5EF4-FFF2-40B4-BE49-F238E27FC236}">
                <a16:creationId xmlns:a16="http://schemas.microsoft.com/office/drawing/2014/main" id="{1CF8F4EB-3E7A-4380-B5D8-88637B71AC51}"/>
              </a:ext>
            </a:extLst>
          </p:cNvPr>
          <p:cNvSpPr>
            <a:spLocks noGrp="1"/>
          </p:cNvSpPr>
          <p:nvPr>
            <p:ph idx="1"/>
          </p:nvPr>
        </p:nvSpPr>
        <p:spPr>
          <a:xfrm>
            <a:off x="142875" y="1098547"/>
            <a:ext cx="8839200" cy="5562600"/>
          </a:xfrm>
        </p:spPr>
        <p:txBody>
          <a:bodyPr>
            <a:normAutofit fontScale="92500" lnSpcReduction="10000"/>
          </a:bodyPr>
          <a:lstStyle/>
          <a:p>
            <a:pPr marL="0" indent="0">
              <a:buNone/>
            </a:pPr>
            <a:r>
              <a:rPr lang="en-US" b="1" dirty="0"/>
              <a:t>Summary of UST19-0112</a:t>
            </a:r>
          </a:p>
          <a:p>
            <a:pPr marL="0" indent="0">
              <a:buNone/>
            </a:pPr>
            <a:r>
              <a:rPr lang="en-US" dirty="0"/>
              <a:t>Fac. ID No. 8-390118 / Bull Market D #10</a:t>
            </a:r>
          </a:p>
          <a:p>
            <a:pPr lvl="1">
              <a:buFont typeface="Wingdings" panose="05000000000000000000" pitchFamily="2" charset="2"/>
              <a:buChar char="§"/>
            </a:pPr>
            <a:r>
              <a:rPr lang="en-US" sz="2400" dirty="0"/>
              <a:t>Director's Order signed February 18, 2020</a:t>
            </a:r>
          </a:p>
          <a:p>
            <a:pPr lvl="1">
              <a:buFont typeface="Wingdings" panose="05000000000000000000" pitchFamily="2" charset="2"/>
              <a:buChar char="§"/>
            </a:pPr>
            <a:r>
              <a:rPr lang="en-US" sz="2400" dirty="0"/>
              <a:t>Order went final on March 26, 2020</a:t>
            </a:r>
          </a:p>
          <a:p>
            <a:pPr lvl="1">
              <a:buFont typeface="Wingdings" panose="05000000000000000000" pitchFamily="2" charset="2"/>
              <a:buChar char="§"/>
            </a:pPr>
            <a:r>
              <a:rPr lang="en-US" sz="2400" dirty="0"/>
              <a:t>Order for:</a:t>
            </a:r>
          </a:p>
          <a:p>
            <a:pPr lvl="2"/>
            <a:r>
              <a:rPr lang="en-US" sz="2200" dirty="0"/>
              <a:t>Failing to pay fees, penalties and interest on a tank</a:t>
            </a:r>
          </a:p>
          <a:p>
            <a:pPr lvl="2"/>
            <a:r>
              <a:rPr lang="en-US" sz="2200" dirty="0"/>
              <a:t>Failing to report a change of status for a UST system within 30 days</a:t>
            </a:r>
          </a:p>
          <a:p>
            <a:pPr lvl="2"/>
            <a:r>
              <a:rPr lang="en-US" sz="2200" dirty="0"/>
              <a:t>Failing to have one or more persons designated as a Class A, Class B or Class C Operator</a:t>
            </a:r>
          </a:p>
          <a:p>
            <a:pPr lvl="2"/>
            <a:r>
              <a:rPr lang="en-US" sz="2200" dirty="0"/>
              <a:t>Failing to ensure the cathodic protection system is tested within six months of installation and every 3 years thereafter</a:t>
            </a:r>
          </a:p>
          <a:p>
            <a:pPr lvl="2"/>
            <a:r>
              <a:rPr lang="en-US" sz="2200" dirty="0"/>
              <a:t>Failing to permanently close a substandard UST system</a:t>
            </a:r>
          </a:p>
          <a:p>
            <a:pPr lvl="1">
              <a:buFont typeface="Wingdings" panose="05000000000000000000" pitchFamily="2" charset="2"/>
              <a:buChar char="§"/>
            </a:pPr>
            <a:r>
              <a:rPr lang="en-US" sz="2200" dirty="0"/>
              <a:t>Civil Penalty – $19,600.00</a:t>
            </a:r>
          </a:p>
          <a:p>
            <a:pPr marL="457200" lvl="1" indent="0">
              <a:buNone/>
            </a:pPr>
            <a:endParaRPr lang="en-US" sz="2200" dirty="0"/>
          </a:p>
          <a:p>
            <a:pPr lvl="1">
              <a:buFont typeface="Wingdings" panose="05000000000000000000" pitchFamily="2" charset="2"/>
              <a:buChar char="§"/>
            </a:pPr>
            <a:r>
              <a:rPr lang="en-US" sz="2200" dirty="0"/>
              <a:t>The case is in OGC for non-compliance.</a:t>
            </a:r>
          </a:p>
          <a:p>
            <a:endParaRPr lang="en-US" dirty="0"/>
          </a:p>
        </p:txBody>
      </p:sp>
    </p:spTree>
    <p:extLst>
      <p:ext uri="{BB962C8B-B14F-4D97-AF65-F5344CB8AC3E}">
        <p14:creationId xmlns:p14="http://schemas.microsoft.com/office/powerpoint/2010/main" val="216553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10D6-7E89-4A28-B9C9-CA5A36D5EA0D}"/>
              </a:ext>
            </a:extLst>
          </p:cNvPr>
          <p:cNvSpPr>
            <a:spLocks noGrp="1"/>
          </p:cNvSpPr>
          <p:nvPr>
            <p:ph type="title"/>
          </p:nvPr>
        </p:nvSpPr>
        <p:spPr/>
        <p:txBody>
          <a:bodyPr/>
          <a:lstStyle/>
          <a:p>
            <a:r>
              <a:rPr lang="en-US" sz="4000" dirty="0"/>
              <a:t>Final Order – In OGC</a:t>
            </a:r>
          </a:p>
        </p:txBody>
      </p:sp>
      <p:sp>
        <p:nvSpPr>
          <p:cNvPr id="3" name="Content Placeholder 2">
            <a:extLst>
              <a:ext uri="{FF2B5EF4-FFF2-40B4-BE49-F238E27FC236}">
                <a16:creationId xmlns:a16="http://schemas.microsoft.com/office/drawing/2014/main" id="{33A2F064-EC82-405C-968C-BF3182728B58}"/>
              </a:ext>
            </a:extLst>
          </p:cNvPr>
          <p:cNvSpPr>
            <a:spLocks noGrp="1"/>
          </p:cNvSpPr>
          <p:nvPr>
            <p:ph idx="1"/>
          </p:nvPr>
        </p:nvSpPr>
        <p:spPr/>
        <p:txBody>
          <a:bodyPr>
            <a:normAutofit fontScale="85000" lnSpcReduction="20000"/>
          </a:bodyPr>
          <a:lstStyle/>
          <a:p>
            <a:pPr marL="0" indent="0">
              <a:buNone/>
            </a:pPr>
            <a:r>
              <a:rPr lang="en-US" b="1" dirty="0"/>
              <a:t>Summary of UST19-0111</a:t>
            </a:r>
          </a:p>
          <a:p>
            <a:pPr marL="0" indent="0">
              <a:buNone/>
            </a:pPr>
            <a:r>
              <a:rPr lang="en-US" dirty="0"/>
              <a:t>Fac. ID No. 7-230085 / Jr. Mart</a:t>
            </a:r>
          </a:p>
          <a:p>
            <a:pPr lvl="1">
              <a:buFont typeface="Wingdings" panose="05000000000000000000" pitchFamily="2" charset="2"/>
              <a:buChar char="§"/>
            </a:pPr>
            <a:r>
              <a:rPr lang="en-US" sz="2400" dirty="0"/>
              <a:t>Director's Order signed February 18, 2020</a:t>
            </a:r>
          </a:p>
          <a:p>
            <a:pPr lvl="1">
              <a:buFont typeface="Wingdings" panose="05000000000000000000" pitchFamily="2" charset="2"/>
              <a:buChar char="§"/>
            </a:pPr>
            <a:r>
              <a:rPr lang="en-US" sz="2400" dirty="0"/>
              <a:t>Order went final on June 5, 2020</a:t>
            </a:r>
          </a:p>
          <a:p>
            <a:pPr lvl="1">
              <a:buFont typeface="Wingdings" panose="05000000000000000000" pitchFamily="2" charset="2"/>
              <a:buChar char="§"/>
            </a:pPr>
            <a:r>
              <a:rPr lang="en-US" sz="2400" dirty="0"/>
              <a:t>Order for:</a:t>
            </a:r>
          </a:p>
          <a:p>
            <a:pPr lvl="2"/>
            <a:r>
              <a:rPr lang="en-US" sz="2200" dirty="0"/>
              <a:t>Failing to permanently close a substandard UST system</a:t>
            </a:r>
          </a:p>
          <a:p>
            <a:pPr lvl="2"/>
            <a:r>
              <a:rPr lang="en-US" sz="2200" dirty="0"/>
              <a:t>Failing to provide a release detection method capable of detecting a release from a tank that routinely contains product</a:t>
            </a:r>
          </a:p>
          <a:p>
            <a:pPr lvl="2"/>
            <a:r>
              <a:rPr lang="en-US" sz="2200" dirty="0"/>
              <a:t>Failing to maintain a log of at least the last 12 months of visual inspections for seeps and drips after removing the dispenser cover</a:t>
            </a:r>
          </a:p>
          <a:p>
            <a:pPr lvl="2"/>
            <a:r>
              <a:rPr lang="en-US" sz="2200" dirty="0"/>
              <a:t>Failing to ensure that the cathodic protection system is tested within 6 months of installation and every 3 years thereafter</a:t>
            </a:r>
          </a:p>
          <a:p>
            <a:pPr lvl="2"/>
            <a:r>
              <a:rPr lang="en-US" sz="2200" dirty="0"/>
              <a:t>Failing to have one or more persons designated as Class A, Class B and Class C operators at a facility that has one or more petroleum UST systems</a:t>
            </a:r>
          </a:p>
          <a:p>
            <a:pPr lvl="2"/>
            <a:r>
              <a:rPr lang="en-US" sz="2200" dirty="0"/>
              <a:t>Failure to cooperate</a:t>
            </a:r>
          </a:p>
          <a:p>
            <a:pPr lvl="1">
              <a:buFont typeface="Wingdings" panose="05000000000000000000" pitchFamily="2" charset="2"/>
              <a:buChar char="§"/>
            </a:pPr>
            <a:r>
              <a:rPr lang="en-US" sz="2200" dirty="0"/>
              <a:t>Civil Penalty – $30,480.00</a:t>
            </a:r>
          </a:p>
          <a:p>
            <a:pPr marL="457200" lvl="1" indent="0">
              <a:buNone/>
            </a:pPr>
            <a:endParaRPr lang="en-US" sz="2200" dirty="0"/>
          </a:p>
          <a:p>
            <a:pPr lvl="1">
              <a:buFont typeface="Wingdings" panose="05000000000000000000" pitchFamily="2" charset="2"/>
              <a:buChar char="§"/>
            </a:pPr>
            <a:r>
              <a:rPr lang="en-US" sz="2200" dirty="0"/>
              <a:t>The case is in OGC for non-compliance.</a:t>
            </a:r>
          </a:p>
          <a:p>
            <a:endParaRPr lang="en-US" dirty="0"/>
          </a:p>
        </p:txBody>
      </p:sp>
    </p:spTree>
    <p:extLst>
      <p:ext uri="{BB962C8B-B14F-4D97-AF65-F5344CB8AC3E}">
        <p14:creationId xmlns:p14="http://schemas.microsoft.com/office/powerpoint/2010/main" val="210682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ENFORCEMENT OVERVIEW</a:t>
            </a:r>
          </a:p>
        </p:txBody>
      </p:sp>
      <p:sp>
        <p:nvSpPr>
          <p:cNvPr id="5" name="Content Placeholder 4"/>
          <p:cNvSpPr>
            <a:spLocks noGrp="1"/>
          </p:cNvSpPr>
          <p:nvPr>
            <p:ph idx="1"/>
          </p:nvPr>
        </p:nvSpPr>
        <p:spPr/>
        <p:txBody>
          <a:bodyPr>
            <a:normAutofit/>
          </a:bodyPr>
          <a:lstStyle/>
          <a:p>
            <a:pPr marL="0" indent="0" algn="ctr">
              <a:buNone/>
            </a:pPr>
            <a:endParaRPr lang="en-US" sz="3600" dirty="0"/>
          </a:p>
          <a:p>
            <a:pPr marL="0" indent="0" algn="ctr">
              <a:buNone/>
            </a:pPr>
            <a:r>
              <a:rPr lang="en-US" sz="3600" dirty="0"/>
              <a:t>The Division issued </a:t>
            </a:r>
          </a:p>
          <a:p>
            <a:pPr marL="0" indent="0" algn="ctr">
              <a:buNone/>
            </a:pPr>
            <a:r>
              <a:rPr lang="en-US" sz="3600" dirty="0"/>
              <a:t>64 orders between </a:t>
            </a:r>
          </a:p>
          <a:p>
            <a:pPr marL="0" indent="0" algn="ctr">
              <a:buNone/>
            </a:pPr>
            <a:r>
              <a:rPr lang="en-US" sz="3600" dirty="0"/>
              <a:t> January 16, 2020</a:t>
            </a:r>
          </a:p>
          <a:p>
            <a:pPr marL="0" indent="0" algn="ctr">
              <a:buNone/>
            </a:pPr>
            <a:r>
              <a:rPr lang="en-US" sz="3600" dirty="0"/>
              <a:t> and </a:t>
            </a:r>
          </a:p>
          <a:p>
            <a:pPr marL="0" indent="0" algn="ctr">
              <a:buNone/>
            </a:pPr>
            <a:r>
              <a:rPr lang="en-US" sz="3600" dirty="0"/>
              <a:t>July 20, 2020.</a:t>
            </a:r>
          </a:p>
          <a:p>
            <a:pPr marL="0" indent="0">
              <a:buNone/>
            </a:pPr>
            <a:r>
              <a:rPr lang="en-US" sz="3600" dirty="0"/>
              <a:t> </a:t>
            </a:r>
          </a:p>
          <a:p>
            <a:pPr marL="457200" lvl="1" indent="0">
              <a:buNone/>
            </a:pPr>
            <a:endParaRPr lang="en-US" sz="3200" dirty="0"/>
          </a:p>
        </p:txBody>
      </p:sp>
    </p:spTree>
    <p:extLst>
      <p:ext uri="{BB962C8B-B14F-4D97-AF65-F5344CB8AC3E}">
        <p14:creationId xmlns:p14="http://schemas.microsoft.com/office/powerpoint/2010/main" val="3654970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F6DE-5AC9-4FA6-977E-A57E4D1EEA86}"/>
              </a:ext>
            </a:extLst>
          </p:cNvPr>
          <p:cNvSpPr>
            <a:spLocks noGrp="1"/>
          </p:cNvSpPr>
          <p:nvPr>
            <p:ph type="title"/>
          </p:nvPr>
        </p:nvSpPr>
        <p:spPr/>
        <p:txBody>
          <a:bodyPr/>
          <a:lstStyle/>
          <a:p>
            <a:endParaRPr lang="en-US" sz="4000" dirty="0"/>
          </a:p>
        </p:txBody>
      </p:sp>
      <p:sp>
        <p:nvSpPr>
          <p:cNvPr id="4" name="Content Placeholder 3">
            <a:extLst>
              <a:ext uri="{FF2B5EF4-FFF2-40B4-BE49-F238E27FC236}">
                <a16:creationId xmlns:a16="http://schemas.microsoft.com/office/drawing/2014/main" id="{8AF6FE1B-2F05-492E-9112-2CC3D22BDA26}"/>
              </a:ext>
            </a:extLst>
          </p:cNvPr>
          <p:cNvSpPr>
            <a:spLocks noGrp="1"/>
          </p:cNvSpPr>
          <p:nvPr>
            <p:ph idx="1"/>
          </p:nvPr>
        </p:nvSpPr>
        <p:spPr/>
        <p:txBody>
          <a:bodyPr>
            <a:normAutofit/>
          </a:bodyPr>
          <a:lstStyle/>
          <a:p>
            <a:pPr marL="0" indent="0" algn="ctr">
              <a:buNone/>
            </a:pPr>
            <a:endParaRPr lang="en-US" sz="6000" dirty="0"/>
          </a:p>
          <a:p>
            <a:pPr marL="0" indent="0" algn="ctr">
              <a:buNone/>
            </a:pPr>
            <a:r>
              <a:rPr lang="en-US" sz="6000" dirty="0"/>
              <a:t>Final-Probation </a:t>
            </a:r>
          </a:p>
          <a:p>
            <a:pPr marL="0" indent="0" algn="ctr">
              <a:buNone/>
            </a:pPr>
            <a:r>
              <a:rPr lang="en-US" sz="6000" dirty="0"/>
              <a:t>Orders</a:t>
            </a:r>
          </a:p>
        </p:txBody>
      </p:sp>
    </p:spTree>
    <p:extLst>
      <p:ext uri="{BB962C8B-B14F-4D97-AF65-F5344CB8AC3E}">
        <p14:creationId xmlns:p14="http://schemas.microsoft.com/office/powerpoint/2010/main" val="324675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7E05-B44E-4FDC-80E6-C4DD9B72D783}"/>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E0C2194A-9DDE-4E75-916D-F631403BFBC0}"/>
              </a:ext>
            </a:extLst>
          </p:cNvPr>
          <p:cNvSpPr>
            <a:spLocks noGrp="1"/>
          </p:cNvSpPr>
          <p:nvPr>
            <p:ph idx="1"/>
          </p:nvPr>
        </p:nvSpPr>
        <p:spPr/>
        <p:txBody>
          <a:bodyPr/>
          <a:lstStyle/>
          <a:p>
            <a:pPr marL="0" indent="0">
              <a:buNone/>
            </a:pPr>
            <a:r>
              <a:rPr lang="en-US" b="1" dirty="0"/>
              <a:t>Summary of UST20-0061</a:t>
            </a:r>
          </a:p>
          <a:p>
            <a:pPr marL="0" indent="0">
              <a:buNone/>
            </a:pPr>
            <a:r>
              <a:rPr lang="en-US" dirty="0"/>
              <a:t>Fac. ID No. 2-050104 / Neighborhood Market</a:t>
            </a:r>
          </a:p>
          <a:p>
            <a:pPr lvl="1">
              <a:buFont typeface="Wingdings" panose="05000000000000000000" pitchFamily="2" charset="2"/>
              <a:buChar char="§"/>
            </a:pPr>
            <a:r>
              <a:rPr lang="en-US" sz="2400" dirty="0"/>
              <a:t>Expedited Director’s Order signed June 11, 2020</a:t>
            </a:r>
          </a:p>
          <a:p>
            <a:pPr lvl="1">
              <a:buFont typeface="Wingdings" panose="05000000000000000000" pitchFamily="2" charset="2"/>
              <a:buChar char="§"/>
            </a:pPr>
            <a:r>
              <a:rPr lang="en-US" sz="2400" dirty="0"/>
              <a:t>Final on July 18, 2020</a:t>
            </a:r>
          </a:p>
          <a:p>
            <a:pPr lvl="1">
              <a:buFont typeface="Wingdings" panose="05000000000000000000" pitchFamily="2" charset="2"/>
              <a:buChar char="§"/>
            </a:pPr>
            <a:r>
              <a:rPr lang="en-US" sz="2400" dirty="0"/>
              <a:t>Violations Addressed on Director’s Order</a:t>
            </a:r>
          </a:p>
          <a:p>
            <a:pPr lvl="2"/>
            <a:r>
              <a:rPr lang="en-US" sz="2200" dirty="0"/>
              <a:t>Failing to provide release detection on tanks</a:t>
            </a:r>
          </a:p>
          <a:p>
            <a:pPr lvl="2"/>
            <a:r>
              <a:rPr lang="en-US" sz="2200" dirty="0"/>
              <a:t>Failing to conduct line tightness test annually</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$16,640.00</a:t>
            </a:r>
          </a:p>
          <a:p>
            <a:pPr lvl="1">
              <a:buFont typeface="Wingdings" panose="05000000000000000000" pitchFamily="2" charset="2"/>
              <a:buChar char="§"/>
            </a:pPr>
            <a:r>
              <a:rPr lang="en-US" sz="2400" dirty="0"/>
              <a:t>The request to attend tank school was received July 6, 2020</a:t>
            </a:r>
            <a:endParaRPr lang="en-US" sz="3200" dirty="0"/>
          </a:p>
          <a:p>
            <a:endParaRPr lang="en-US" dirty="0"/>
          </a:p>
        </p:txBody>
      </p:sp>
    </p:spTree>
    <p:extLst>
      <p:ext uri="{BB962C8B-B14F-4D97-AF65-F5344CB8AC3E}">
        <p14:creationId xmlns:p14="http://schemas.microsoft.com/office/powerpoint/2010/main" val="1065363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A70F-7946-4885-A8B5-7A689562C8E8}"/>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E130F3F9-0568-4549-960B-2765C4060C61}"/>
              </a:ext>
            </a:extLst>
          </p:cNvPr>
          <p:cNvSpPr>
            <a:spLocks noGrp="1"/>
          </p:cNvSpPr>
          <p:nvPr>
            <p:ph idx="1"/>
          </p:nvPr>
        </p:nvSpPr>
        <p:spPr/>
        <p:txBody>
          <a:bodyPr/>
          <a:lstStyle/>
          <a:p>
            <a:pPr marL="0" indent="0">
              <a:buNone/>
            </a:pPr>
            <a:r>
              <a:rPr lang="en-US" b="1" dirty="0"/>
              <a:t>Summary of UST20-0057</a:t>
            </a:r>
          </a:p>
          <a:p>
            <a:pPr marL="0" indent="0">
              <a:buNone/>
            </a:pPr>
            <a:r>
              <a:rPr lang="en-US" dirty="0"/>
              <a:t>Fac. ID No. 0-792744 / Univ. of TN Health Science Center</a:t>
            </a:r>
          </a:p>
          <a:p>
            <a:pPr lvl="1">
              <a:buFont typeface="Wingdings" panose="05000000000000000000" pitchFamily="2" charset="2"/>
              <a:buChar char="§"/>
            </a:pPr>
            <a:r>
              <a:rPr lang="en-US" sz="2400" dirty="0"/>
              <a:t>Expedited Director’s Order signed June 11, 2020</a:t>
            </a:r>
          </a:p>
          <a:p>
            <a:pPr lvl="1">
              <a:buFont typeface="Wingdings" panose="05000000000000000000" pitchFamily="2" charset="2"/>
              <a:buChar char="§"/>
            </a:pPr>
            <a:r>
              <a:rPr lang="en-US" sz="2400" dirty="0"/>
              <a:t>Final on July 19, 2020</a:t>
            </a:r>
          </a:p>
          <a:p>
            <a:pPr lvl="1">
              <a:buFont typeface="Wingdings" panose="05000000000000000000" pitchFamily="2" charset="2"/>
              <a:buChar char="§"/>
            </a:pPr>
            <a:r>
              <a:rPr lang="en-US" sz="2400" dirty="0"/>
              <a:t>Violations Addressed on Director’s Order</a:t>
            </a:r>
          </a:p>
          <a:p>
            <a:pPr lvl="2"/>
            <a:r>
              <a:rPr lang="en-US" sz="2200" dirty="0"/>
              <a:t>Failing to test IM sensors for proper function annually</a:t>
            </a:r>
          </a:p>
          <a:p>
            <a:pPr lvl="2"/>
            <a:r>
              <a:rPr lang="en-US" sz="2200" dirty="0"/>
              <a:t>Failing to monitor the tank monthly</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$5,120.00</a:t>
            </a:r>
          </a:p>
          <a:p>
            <a:pPr lvl="1">
              <a:buFont typeface="Wingdings" panose="05000000000000000000" pitchFamily="2" charset="2"/>
              <a:buChar char="§"/>
            </a:pPr>
            <a:r>
              <a:rPr lang="en-US" sz="2400" dirty="0"/>
              <a:t>The Respondent has already attended tank school.</a:t>
            </a:r>
            <a:endParaRPr lang="en-US" sz="3200" dirty="0"/>
          </a:p>
          <a:p>
            <a:endParaRPr lang="en-US" dirty="0"/>
          </a:p>
        </p:txBody>
      </p:sp>
    </p:spTree>
    <p:extLst>
      <p:ext uri="{BB962C8B-B14F-4D97-AF65-F5344CB8AC3E}">
        <p14:creationId xmlns:p14="http://schemas.microsoft.com/office/powerpoint/2010/main" val="1889991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76ED-0B0F-4A74-B816-6D8DA651E61E}"/>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6E93EA7F-5AC1-41AC-B655-C5289D9F9D2C}"/>
              </a:ext>
            </a:extLst>
          </p:cNvPr>
          <p:cNvSpPr>
            <a:spLocks noGrp="1"/>
          </p:cNvSpPr>
          <p:nvPr>
            <p:ph idx="1"/>
          </p:nvPr>
        </p:nvSpPr>
        <p:spPr/>
        <p:txBody>
          <a:bodyPr/>
          <a:lstStyle/>
          <a:p>
            <a:pPr marL="0" indent="0">
              <a:buNone/>
            </a:pPr>
            <a:r>
              <a:rPr lang="en-US" b="1" dirty="0"/>
              <a:t>Summary of UST20-0054</a:t>
            </a:r>
          </a:p>
          <a:p>
            <a:pPr marL="0" indent="0">
              <a:buNone/>
            </a:pPr>
            <a:r>
              <a:rPr lang="en-US" dirty="0"/>
              <a:t>Fac. ID No. 8-570117 / SSA Food and Fuel, LLC</a:t>
            </a:r>
          </a:p>
          <a:p>
            <a:pPr lvl="1">
              <a:buFont typeface="Wingdings" panose="05000000000000000000" pitchFamily="2" charset="2"/>
              <a:buChar char="§"/>
            </a:pPr>
            <a:r>
              <a:rPr lang="en-US" sz="2400" dirty="0"/>
              <a:t>Expedited Director’s Order signed June 11, 2020</a:t>
            </a:r>
          </a:p>
          <a:p>
            <a:pPr lvl="1">
              <a:buFont typeface="Wingdings" panose="05000000000000000000" pitchFamily="2" charset="2"/>
              <a:buChar char="§"/>
            </a:pPr>
            <a:r>
              <a:rPr lang="en-US" sz="2400" dirty="0"/>
              <a:t>Final on July 20, 2020</a:t>
            </a:r>
          </a:p>
          <a:p>
            <a:pPr lvl="1">
              <a:buFont typeface="Wingdings" panose="05000000000000000000" pitchFamily="2" charset="2"/>
              <a:buChar char="§"/>
            </a:pPr>
            <a:r>
              <a:rPr lang="en-US" sz="2400" dirty="0"/>
              <a:t>Violations Addressed on Director’s Order</a:t>
            </a:r>
          </a:p>
          <a:p>
            <a:pPr lvl="2"/>
            <a:r>
              <a:rPr lang="en-US" sz="2200" dirty="0"/>
              <a:t>Failing to monitor tanks at least monthly</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$2,560.00</a:t>
            </a:r>
          </a:p>
          <a:p>
            <a:pPr lvl="1">
              <a:buFont typeface="Wingdings" panose="05000000000000000000" pitchFamily="2" charset="2"/>
              <a:buChar char="§"/>
            </a:pPr>
            <a:r>
              <a:rPr lang="en-US" sz="2400" dirty="0"/>
              <a:t>The request to attend tank school was received July 6, 2020</a:t>
            </a:r>
            <a:endParaRPr lang="en-US" sz="3200" dirty="0"/>
          </a:p>
          <a:p>
            <a:endParaRPr lang="en-US" dirty="0"/>
          </a:p>
        </p:txBody>
      </p:sp>
    </p:spTree>
    <p:extLst>
      <p:ext uri="{BB962C8B-B14F-4D97-AF65-F5344CB8AC3E}">
        <p14:creationId xmlns:p14="http://schemas.microsoft.com/office/powerpoint/2010/main" val="3756923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2692-3B9A-4981-A2D8-5AA69E28C0F1}"/>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7274055A-173D-436F-9B28-8CC735995B7B}"/>
              </a:ext>
            </a:extLst>
          </p:cNvPr>
          <p:cNvSpPr>
            <a:spLocks noGrp="1"/>
          </p:cNvSpPr>
          <p:nvPr>
            <p:ph idx="1"/>
          </p:nvPr>
        </p:nvSpPr>
        <p:spPr/>
        <p:txBody>
          <a:bodyPr>
            <a:normAutofit lnSpcReduction="10000"/>
          </a:bodyPr>
          <a:lstStyle/>
          <a:p>
            <a:pPr marL="0" indent="0">
              <a:buNone/>
            </a:pPr>
            <a:r>
              <a:rPr lang="en-US" b="1" dirty="0"/>
              <a:t>Summary of UST20-0038</a:t>
            </a:r>
          </a:p>
          <a:p>
            <a:pPr marL="0" indent="0">
              <a:buNone/>
            </a:pPr>
            <a:r>
              <a:rPr lang="en-US" dirty="0"/>
              <a:t>Fac. ID No. 2-620064 / Fuel Stop</a:t>
            </a:r>
          </a:p>
          <a:p>
            <a:pPr lvl="1">
              <a:buFont typeface="Wingdings" panose="05000000000000000000" pitchFamily="2" charset="2"/>
              <a:buChar char="§"/>
            </a:pPr>
            <a:r>
              <a:rPr lang="en-US" sz="2400" dirty="0"/>
              <a:t>Expedited Director’s Order signed June 11, 2020</a:t>
            </a:r>
          </a:p>
          <a:p>
            <a:pPr lvl="1">
              <a:buFont typeface="Wingdings" panose="05000000000000000000" pitchFamily="2" charset="2"/>
              <a:buChar char="§"/>
            </a:pPr>
            <a:r>
              <a:rPr lang="en-US" sz="2400" dirty="0"/>
              <a:t>USPS has not provided delivery info so date order goes final is unknown.</a:t>
            </a:r>
          </a:p>
          <a:p>
            <a:pPr lvl="1">
              <a:buFont typeface="Wingdings" panose="05000000000000000000" pitchFamily="2" charset="2"/>
              <a:buChar char="§"/>
            </a:pPr>
            <a:r>
              <a:rPr lang="en-US" sz="2400" dirty="0"/>
              <a:t>Violations Addressed on Director’s Order</a:t>
            </a:r>
          </a:p>
          <a:p>
            <a:pPr lvl="2"/>
            <a:r>
              <a:rPr lang="en-US" sz="2200" dirty="0"/>
              <a:t>Monitor piping installed after July 25, 2007 for a release every thirty days</a:t>
            </a:r>
          </a:p>
          <a:p>
            <a:pPr lvl="2"/>
            <a:r>
              <a:rPr lang="en-US" sz="2200" dirty="0"/>
              <a:t>Failing to conduct annual line tightness test or do monthly monitoring on pressurized underground piping</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$6,400.00</a:t>
            </a:r>
          </a:p>
          <a:p>
            <a:pPr lvl="1">
              <a:buFont typeface="Wingdings" panose="05000000000000000000" pitchFamily="2" charset="2"/>
              <a:buChar char="§"/>
            </a:pPr>
            <a:r>
              <a:rPr lang="en-US" sz="2400" dirty="0"/>
              <a:t>The respondent has already attended tank school.</a:t>
            </a:r>
            <a:endParaRPr lang="en-US" sz="3200" dirty="0"/>
          </a:p>
          <a:p>
            <a:endParaRPr lang="en-US" dirty="0"/>
          </a:p>
        </p:txBody>
      </p:sp>
    </p:spTree>
    <p:extLst>
      <p:ext uri="{BB962C8B-B14F-4D97-AF65-F5344CB8AC3E}">
        <p14:creationId xmlns:p14="http://schemas.microsoft.com/office/powerpoint/2010/main" val="613623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5622-1EEB-4FF4-B900-7D7EF6392738}"/>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9E7628DC-8088-4A69-800F-4CA38EF64146}"/>
              </a:ext>
            </a:extLst>
          </p:cNvPr>
          <p:cNvSpPr>
            <a:spLocks noGrp="1"/>
          </p:cNvSpPr>
          <p:nvPr>
            <p:ph idx="1"/>
          </p:nvPr>
        </p:nvSpPr>
        <p:spPr/>
        <p:txBody>
          <a:bodyPr/>
          <a:lstStyle/>
          <a:p>
            <a:pPr marL="0" indent="0">
              <a:buNone/>
            </a:pPr>
            <a:r>
              <a:rPr lang="en-US" b="1" dirty="0"/>
              <a:t>Summary of UST20-0032</a:t>
            </a:r>
          </a:p>
          <a:p>
            <a:pPr marL="0" indent="0">
              <a:buNone/>
            </a:pPr>
            <a:r>
              <a:rPr lang="en-US" dirty="0"/>
              <a:t>Fac. ID No. 7-230045 / Dyer County Highway Department</a:t>
            </a:r>
          </a:p>
          <a:p>
            <a:pPr lvl="1">
              <a:buFont typeface="Wingdings" panose="05000000000000000000" pitchFamily="2" charset="2"/>
              <a:buChar char="§"/>
            </a:pPr>
            <a:r>
              <a:rPr lang="en-US" sz="2400" dirty="0"/>
              <a:t>Expedited Director’s Order signed June 11, 2020</a:t>
            </a:r>
          </a:p>
          <a:p>
            <a:pPr lvl="1">
              <a:buFont typeface="Wingdings" panose="05000000000000000000" pitchFamily="2" charset="2"/>
              <a:buChar char="§"/>
            </a:pPr>
            <a:r>
              <a:rPr lang="en-US" sz="2400" dirty="0"/>
              <a:t>Final on July 8, 2020</a:t>
            </a:r>
          </a:p>
          <a:p>
            <a:pPr lvl="1">
              <a:buFont typeface="Wingdings" panose="05000000000000000000" pitchFamily="2" charset="2"/>
              <a:buChar char="§"/>
            </a:pPr>
            <a:r>
              <a:rPr lang="en-US" sz="2400" dirty="0"/>
              <a:t>Violations Addressed on Director’s Order</a:t>
            </a:r>
          </a:p>
          <a:p>
            <a:pPr lvl="2"/>
            <a:r>
              <a:rPr lang="en-US" sz="2200" dirty="0"/>
              <a:t>Failing to conduct annual line tightness test or do monthly monitoring on pressurized piping</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$3,200.00</a:t>
            </a:r>
          </a:p>
          <a:p>
            <a:pPr lvl="1">
              <a:buFont typeface="Wingdings" panose="05000000000000000000" pitchFamily="2" charset="2"/>
              <a:buChar char="§"/>
            </a:pPr>
            <a:r>
              <a:rPr lang="en-US" sz="2400" dirty="0"/>
              <a:t>The request to attend tank school was received July 15, 2020</a:t>
            </a:r>
            <a:endParaRPr lang="en-US" sz="3200" dirty="0"/>
          </a:p>
          <a:p>
            <a:endParaRPr lang="en-US" dirty="0"/>
          </a:p>
        </p:txBody>
      </p:sp>
    </p:spTree>
    <p:extLst>
      <p:ext uri="{BB962C8B-B14F-4D97-AF65-F5344CB8AC3E}">
        <p14:creationId xmlns:p14="http://schemas.microsoft.com/office/powerpoint/2010/main" val="824605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4EB71F-A19D-46B8-85EF-CC2ADC7A29EA}"/>
              </a:ext>
            </a:extLst>
          </p:cNvPr>
          <p:cNvSpPr>
            <a:spLocks noGrp="1"/>
          </p:cNvSpPr>
          <p:nvPr>
            <p:ph type="title"/>
          </p:nvPr>
        </p:nvSpPr>
        <p:spPr>
          <a:xfrm>
            <a:off x="152400" y="177800"/>
            <a:ext cx="8839200" cy="825500"/>
          </a:xfrm>
        </p:spPr>
        <p:txBody>
          <a:bodyPr/>
          <a:lstStyle/>
          <a:p>
            <a:r>
              <a:rPr lang="en-US" sz="4000" dirty="0"/>
              <a:t>Final-Probation Order</a:t>
            </a:r>
          </a:p>
        </p:txBody>
      </p:sp>
      <p:sp>
        <p:nvSpPr>
          <p:cNvPr id="5" name="Content Placeholder 2">
            <a:extLst>
              <a:ext uri="{FF2B5EF4-FFF2-40B4-BE49-F238E27FC236}">
                <a16:creationId xmlns:a16="http://schemas.microsoft.com/office/drawing/2014/main" id="{ABB77FAF-3216-4D2F-822A-5C98D17BBC39}"/>
              </a:ext>
            </a:extLst>
          </p:cNvPr>
          <p:cNvSpPr>
            <a:spLocks noGrp="1"/>
          </p:cNvSpPr>
          <p:nvPr>
            <p:ph idx="1"/>
          </p:nvPr>
        </p:nvSpPr>
        <p:spPr>
          <a:xfrm>
            <a:off x="152400" y="1143000"/>
            <a:ext cx="8839200" cy="5562600"/>
          </a:xfrm>
        </p:spPr>
        <p:txBody>
          <a:bodyPr>
            <a:normAutofit lnSpcReduction="10000"/>
          </a:bodyPr>
          <a:lstStyle/>
          <a:p>
            <a:pPr marL="0" indent="0">
              <a:buNone/>
            </a:pPr>
            <a:r>
              <a:rPr lang="en-US" b="1" dirty="0"/>
              <a:t>Summary of UST20-0028</a:t>
            </a:r>
          </a:p>
          <a:p>
            <a:pPr marL="0" indent="0">
              <a:buNone/>
            </a:pPr>
            <a:r>
              <a:rPr lang="en-US" dirty="0"/>
              <a:t>Fac. ID No. 9-791583 / Singh Express</a:t>
            </a:r>
          </a:p>
          <a:p>
            <a:pPr lvl="1">
              <a:buFont typeface="Wingdings" panose="05000000000000000000" pitchFamily="2" charset="2"/>
              <a:buChar char="§"/>
            </a:pPr>
            <a:r>
              <a:rPr lang="en-US" sz="2400" dirty="0"/>
              <a:t>Expedited Director’s Order signed June 11, 2020</a:t>
            </a:r>
          </a:p>
          <a:p>
            <a:pPr lvl="1">
              <a:buFont typeface="Wingdings" panose="05000000000000000000" pitchFamily="2" charset="2"/>
              <a:buChar char="§"/>
            </a:pPr>
            <a:r>
              <a:rPr lang="en-US" sz="2400" dirty="0"/>
              <a:t>Final on July 16, 2020</a:t>
            </a:r>
          </a:p>
          <a:p>
            <a:pPr lvl="1">
              <a:buFont typeface="Wingdings" panose="05000000000000000000" pitchFamily="2" charset="2"/>
              <a:buChar char="§"/>
            </a:pPr>
            <a:r>
              <a:rPr lang="en-US" sz="2400" dirty="0"/>
              <a:t>Violations Addressed on Director’s Order</a:t>
            </a:r>
          </a:p>
          <a:p>
            <a:pPr lvl="2"/>
            <a:r>
              <a:rPr lang="en-US" sz="2200" dirty="0"/>
              <a:t>Failing to conduct monitoring for releases at least monthly</a:t>
            </a:r>
          </a:p>
          <a:p>
            <a:pPr lvl="2"/>
            <a:r>
              <a:rPr lang="en-US" sz="2200" dirty="0"/>
              <a:t>Failing to conduct annual line tightness test or do monthly monitoring on pressurized underground piping</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$12,480.00</a:t>
            </a:r>
          </a:p>
          <a:p>
            <a:pPr lvl="1">
              <a:buFont typeface="Wingdings" panose="05000000000000000000" pitchFamily="2" charset="2"/>
              <a:buChar char="§"/>
            </a:pPr>
            <a:r>
              <a:rPr lang="en-US" sz="2400" dirty="0"/>
              <a:t>The request to attend tank school was received June 22, 2020</a:t>
            </a:r>
            <a:endParaRPr lang="en-US" sz="3200" dirty="0"/>
          </a:p>
          <a:p>
            <a:endParaRPr lang="en-US" dirty="0"/>
          </a:p>
        </p:txBody>
      </p:sp>
    </p:spTree>
    <p:extLst>
      <p:ext uri="{BB962C8B-B14F-4D97-AF65-F5344CB8AC3E}">
        <p14:creationId xmlns:p14="http://schemas.microsoft.com/office/powerpoint/2010/main" val="2428688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2A99-AB2B-4D5F-9F5A-4962270AC5EA}"/>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630733B9-9EC0-43E8-AD8F-D9022D87654A}"/>
              </a:ext>
            </a:extLst>
          </p:cNvPr>
          <p:cNvSpPr>
            <a:spLocks noGrp="1"/>
          </p:cNvSpPr>
          <p:nvPr>
            <p:ph idx="1"/>
          </p:nvPr>
        </p:nvSpPr>
        <p:spPr/>
        <p:txBody>
          <a:bodyPr>
            <a:normAutofit/>
          </a:bodyPr>
          <a:lstStyle/>
          <a:p>
            <a:pPr marL="0" indent="0">
              <a:buNone/>
            </a:pPr>
            <a:r>
              <a:rPr lang="en-US" b="1" dirty="0"/>
              <a:t>Summary of UST20-0026</a:t>
            </a:r>
          </a:p>
          <a:p>
            <a:pPr marL="0" indent="0">
              <a:buNone/>
            </a:pPr>
            <a:r>
              <a:rPr lang="en-US" dirty="0"/>
              <a:t>Fac. ID No. 9-790317 / Exxon Gas</a:t>
            </a:r>
          </a:p>
          <a:p>
            <a:pPr lvl="1">
              <a:buFont typeface="Wingdings" panose="05000000000000000000" pitchFamily="2" charset="2"/>
              <a:buChar char="§"/>
            </a:pPr>
            <a:r>
              <a:rPr lang="en-US" sz="2400" dirty="0"/>
              <a:t>Expedited Director’s Order signed June 11, 2020</a:t>
            </a:r>
          </a:p>
          <a:p>
            <a:pPr lvl="1">
              <a:buFont typeface="Wingdings" panose="05000000000000000000" pitchFamily="2" charset="2"/>
              <a:buChar char="§"/>
            </a:pPr>
            <a:r>
              <a:rPr lang="en-US" sz="2400" dirty="0"/>
              <a:t>Final on July 19, 2020</a:t>
            </a:r>
          </a:p>
          <a:p>
            <a:pPr lvl="1">
              <a:buFont typeface="Wingdings" panose="05000000000000000000" pitchFamily="2" charset="2"/>
              <a:buChar char="§"/>
            </a:pPr>
            <a:r>
              <a:rPr lang="en-US" sz="2400" dirty="0"/>
              <a:t>Violations Addressed on Director’s Order</a:t>
            </a:r>
          </a:p>
          <a:p>
            <a:pPr lvl="2"/>
            <a:r>
              <a:rPr lang="en-US" sz="2200" dirty="0"/>
              <a:t>Failing to correctly calibrate the ATG console</a:t>
            </a:r>
          </a:p>
          <a:p>
            <a:pPr lvl="2"/>
            <a:r>
              <a:rPr lang="en-US" sz="2200" dirty="0"/>
              <a:t>Failing to monitor tanks at least monthly</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$10,240.00</a:t>
            </a:r>
          </a:p>
          <a:p>
            <a:pPr lvl="1">
              <a:buFont typeface="Wingdings" panose="05000000000000000000" pitchFamily="2" charset="2"/>
              <a:buChar char="§"/>
            </a:pPr>
            <a:r>
              <a:rPr lang="en-US" sz="2400" dirty="0"/>
              <a:t>The request to attend tank school was received June 19, 2020</a:t>
            </a:r>
            <a:endParaRPr lang="en-US" sz="3200" dirty="0"/>
          </a:p>
          <a:p>
            <a:endParaRPr lang="en-US" dirty="0"/>
          </a:p>
          <a:p>
            <a:pPr marL="0" indent="0">
              <a:buNone/>
            </a:pPr>
            <a:endParaRPr lang="en-US" dirty="0"/>
          </a:p>
        </p:txBody>
      </p:sp>
    </p:spTree>
    <p:extLst>
      <p:ext uri="{BB962C8B-B14F-4D97-AF65-F5344CB8AC3E}">
        <p14:creationId xmlns:p14="http://schemas.microsoft.com/office/powerpoint/2010/main" val="2013077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4B5F-E957-43CA-B03A-9CD623544DB3}"/>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818BEE84-F663-45E0-B893-D3665A416B52}"/>
              </a:ext>
            </a:extLst>
          </p:cNvPr>
          <p:cNvSpPr>
            <a:spLocks noGrp="1"/>
          </p:cNvSpPr>
          <p:nvPr>
            <p:ph idx="1"/>
          </p:nvPr>
        </p:nvSpPr>
        <p:spPr/>
        <p:txBody>
          <a:bodyPr/>
          <a:lstStyle/>
          <a:p>
            <a:pPr marL="0" indent="0">
              <a:buNone/>
            </a:pPr>
            <a:r>
              <a:rPr lang="en-US" b="1" dirty="0"/>
              <a:t>Summary of UST20-0025</a:t>
            </a:r>
          </a:p>
          <a:p>
            <a:pPr marL="0" indent="0">
              <a:buNone/>
            </a:pPr>
            <a:r>
              <a:rPr lang="en-US" dirty="0"/>
              <a:t>Fac. ID No. 3-3310093 / Ricky and Irina’s Market</a:t>
            </a:r>
          </a:p>
          <a:p>
            <a:pPr lvl="1">
              <a:buFont typeface="Wingdings" panose="05000000000000000000" pitchFamily="2" charset="2"/>
              <a:buChar char="§"/>
            </a:pPr>
            <a:r>
              <a:rPr lang="en-US" sz="2400" dirty="0"/>
              <a:t>Expedited Director’s Order signed June 11, 2020</a:t>
            </a:r>
          </a:p>
          <a:p>
            <a:pPr lvl="1">
              <a:buFont typeface="Wingdings" panose="05000000000000000000" pitchFamily="2" charset="2"/>
              <a:buChar char="§"/>
            </a:pPr>
            <a:r>
              <a:rPr lang="en-US" sz="2400" dirty="0"/>
              <a:t>Final on July 19, 2020</a:t>
            </a:r>
          </a:p>
          <a:p>
            <a:pPr lvl="1">
              <a:buFont typeface="Wingdings" panose="05000000000000000000" pitchFamily="2" charset="2"/>
              <a:buChar char="§"/>
            </a:pPr>
            <a:r>
              <a:rPr lang="en-US" sz="2400" dirty="0"/>
              <a:t>Violations Addressed on Director’s Order</a:t>
            </a:r>
          </a:p>
          <a:p>
            <a:pPr lvl="2"/>
            <a:r>
              <a:rPr lang="en-US" sz="2200" dirty="0"/>
              <a:t>Failing to conduct annual line tightness test or do monthly monitoring on pressurized underground piping</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$3,200.00</a:t>
            </a:r>
          </a:p>
          <a:p>
            <a:pPr lvl="1">
              <a:buFont typeface="Wingdings" panose="05000000000000000000" pitchFamily="2" charset="2"/>
              <a:buChar char="§"/>
            </a:pPr>
            <a:r>
              <a:rPr lang="en-US" sz="2400" dirty="0"/>
              <a:t>The request to attend tank school was received June 25, 2020</a:t>
            </a:r>
            <a:endParaRPr lang="en-US" sz="3200"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551016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5FC4-E32A-4A09-B065-C3319E5A2D4C}"/>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ECB8C388-BC06-4649-941B-AFB915DD0E72}"/>
              </a:ext>
            </a:extLst>
          </p:cNvPr>
          <p:cNvSpPr>
            <a:spLocks noGrp="1"/>
          </p:cNvSpPr>
          <p:nvPr>
            <p:ph idx="1"/>
          </p:nvPr>
        </p:nvSpPr>
        <p:spPr/>
        <p:txBody>
          <a:bodyPr/>
          <a:lstStyle/>
          <a:p>
            <a:pPr marL="0" indent="0">
              <a:buNone/>
            </a:pPr>
            <a:r>
              <a:rPr lang="en-US" b="1" dirty="0"/>
              <a:t>Summary of UST20-0021</a:t>
            </a:r>
          </a:p>
          <a:p>
            <a:pPr marL="0" indent="0">
              <a:buNone/>
            </a:pPr>
            <a:r>
              <a:rPr lang="en-US" dirty="0"/>
              <a:t>Fac. ID No. 8-570355 / Ash’s BP</a:t>
            </a:r>
          </a:p>
          <a:p>
            <a:pPr lvl="1">
              <a:buFont typeface="Wingdings" panose="05000000000000000000" pitchFamily="2" charset="2"/>
              <a:buChar char="§"/>
            </a:pPr>
            <a:r>
              <a:rPr lang="en-US" sz="2400" dirty="0"/>
              <a:t>Expedited Director’s Order signed June 16, 2020</a:t>
            </a:r>
          </a:p>
          <a:p>
            <a:pPr lvl="1">
              <a:buFont typeface="Wingdings" panose="05000000000000000000" pitchFamily="2" charset="2"/>
              <a:buChar char="§"/>
            </a:pPr>
            <a:r>
              <a:rPr lang="en-US" sz="2400" dirty="0"/>
              <a:t>Final on July 25, 2020</a:t>
            </a:r>
          </a:p>
          <a:p>
            <a:pPr lvl="1">
              <a:buFont typeface="Wingdings" panose="05000000000000000000" pitchFamily="2" charset="2"/>
              <a:buChar char="§"/>
            </a:pPr>
            <a:r>
              <a:rPr lang="en-US" sz="2400" dirty="0"/>
              <a:t>Violations Addressed on Director’s Order</a:t>
            </a:r>
          </a:p>
          <a:p>
            <a:pPr lvl="2"/>
            <a:r>
              <a:rPr lang="en-US" sz="2200" dirty="0"/>
              <a:t>Failing to comply with requirements concerning design, construction, utilization, and or upgrade of corrosion protection for piping</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$2,5600.00</a:t>
            </a:r>
          </a:p>
          <a:p>
            <a:pPr lvl="1">
              <a:buFont typeface="Wingdings" panose="05000000000000000000" pitchFamily="2" charset="2"/>
              <a:buChar char="§"/>
            </a:pPr>
            <a:r>
              <a:rPr lang="en-US" sz="2400" dirty="0"/>
              <a:t>The request to attend tank school has not yet been received. </a:t>
            </a:r>
            <a:endParaRPr lang="en-US" sz="3200" dirty="0"/>
          </a:p>
          <a:p>
            <a:endParaRPr lang="en-US" dirty="0"/>
          </a:p>
        </p:txBody>
      </p:sp>
    </p:spTree>
    <p:extLst>
      <p:ext uri="{BB962C8B-B14F-4D97-AF65-F5344CB8AC3E}">
        <p14:creationId xmlns:p14="http://schemas.microsoft.com/office/powerpoint/2010/main" val="161557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4424-8236-47F2-837D-62BB04A9109C}"/>
              </a:ext>
            </a:extLst>
          </p:cNvPr>
          <p:cNvSpPr>
            <a:spLocks noGrp="1"/>
          </p:cNvSpPr>
          <p:nvPr>
            <p:ph type="title"/>
          </p:nvPr>
        </p:nvSpPr>
        <p:spPr/>
        <p:txBody>
          <a:bodyPr/>
          <a:lstStyle/>
          <a:p>
            <a:r>
              <a:rPr lang="en-US" sz="4000" dirty="0"/>
              <a:t>Orders Resolved</a:t>
            </a:r>
          </a:p>
        </p:txBody>
      </p:sp>
      <p:sp>
        <p:nvSpPr>
          <p:cNvPr id="3" name="Content Placeholder 2">
            <a:extLst>
              <a:ext uri="{FF2B5EF4-FFF2-40B4-BE49-F238E27FC236}">
                <a16:creationId xmlns:a16="http://schemas.microsoft.com/office/drawing/2014/main" id="{CD69AA96-D8E0-485D-81A3-7B51DDB5311F}"/>
              </a:ext>
            </a:extLst>
          </p:cNvPr>
          <p:cNvSpPr>
            <a:spLocks noGrp="1"/>
          </p:cNvSpPr>
          <p:nvPr>
            <p:ph idx="1"/>
          </p:nvPr>
        </p:nvSpPr>
        <p:spPr/>
        <p:txBody>
          <a:bodyPr>
            <a:normAutofit fontScale="85000" lnSpcReduction="20000"/>
          </a:bodyPr>
          <a:lstStyle/>
          <a:p>
            <a:pPr marL="0" indent="0">
              <a:buNone/>
            </a:pPr>
            <a:r>
              <a:rPr lang="en-US" sz="4000" dirty="0"/>
              <a:t>The Division had eight orders resolved between January 16, 2020 and July 20, 2020. </a:t>
            </a:r>
          </a:p>
          <a:p>
            <a:pPr marL="0" indent="0">
              <a:buNone/>
            </a:pPr>
            <a:endParaRPr lang="en-US" sz="4000" dirty="0"/>
          </a:p>
          <a:p>
            <a:pPr marL="0" indent="0">
              <a:buNone/>
            </a:pPr>
            <a:r>
              <a:rPr lang="en-US" sz="4000" dirty="0"/>
              <a:t>Two Director’s Order that had gone final.</a:t>
            </a:r>
          </a:p>
          <a:p>
            <a:pPr marL="0" indent="0">
              <a:buNone/>
            </a:pPr>
            <a:endParaRPr lang="en-US" sz="4000" dirty="0"/>
          </a:p>
          <a:p>
            <a:pPr marL="0" indent="0">
              <a:buNone/>
            </a:pPr>
            <a:r>
              <a:rPr lang="en-US" sz="4000" dirty="0"/>
              <a:t>One Expedited Director’s Order that had gone final.</a:t>
            </a:r>
          </a:p>
          <a:p>
            <a:pPr marL="0" indent="0">
              <a:buNone/>
            </a:pPr>
            <a:endParaRPr lang="en-US" sz="4000" dirty="0"/>
          </a:p>
          <a:p>
            <a:pPr marL="0" indent="0">
              <a:buNone/>
            </a:pPr>
            <a:r>
              <a:rPr lang="en-US" sz="4000" dirty="0"/>
              <a:t>Five Director’s Orders that had been appealed</a:t>
            </a:r>
            <a:r>
              <a:rPr lang="en-US" sz="2800" dirty="0"/>
              <a:t>. </a:t>
            </a:r>
          </a:p>
        </p:txBody>
      </p:sp>
    </p:spTree>
    <p:extLst>
      <p:ext uri="{BB962C8B-B14F-4D97-AF65-F5344CB8AC3E}">
        <p14:creationId xmlns:p14="http://schemas.microsoft.com/office/powerpoint/2010/main" val="1260287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5257B-525E-42E6-9970-82E0A09566FF}"/>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0A26E784-BCBD-4162-835F-4255D7939509}"/>
              </a:ext>
            </a:extLst>
          </p:cNvPr>
          <p:cNvSpPr>
            <a:spLocks noGrp="1"/>
          </p:cNvSpPr>
          <p:nvPr>
            <p:ph idx="1"/>
          </p:nvPr>
        </p:nvSpPr>
        <p:spPr/>
        <p:txBody>
          <a:bodyPr>
            <a:normAutofit fontScale="92500" lnSpcReduction="10000"/>
          </a:bodyPr>
          <a:lstStyle/>
          <a:p>
            <a:pPr marL="0" indent="0">
              <a:buNone/>
            </a:pPr>
            <a:r>
              <a:rPr lang="en-US" b="1" dirty="0"/>
              <a:t>Summary of UST20-0009</a:t>
            </a:r>
          </a:p>
          <a:p>
            <a:pPr marL="0" indent="0">
              <a:buNone/>
            </a:pPr>
            <a:r>
              <a:rPr lang="en-US" dirty="0"/>
              <a:t>Fac. ID No. 1-820277 / Godsey Land and Development, LLC</a:t>
            </a:r>
          </a:p>
          <a:p>
            <a:pPr lvl="1">
              <a:buFont typeface="Wingdings" panose="05000000000000000000" pitchFamily="2" charset="2"/>
              <a:buChar char="§"/>
            </a:pPr>
            <a:r>
              <a:rPr lang="en-US" sz="2400" dirty="0"/>
              <a:t>Expedited Director’s Order signed June 11, 2020</a:t>
            </a:r>
          </a:p>
          <a:p>
            <a:pPr lvl="1">
              <a:buFont typeface="Wingdings" panose="05000000000000000000" pitchFamily="2" charset="2"/>
              <a:buChar char="§"/>
            </a:pPr>
            <a:r>
              <a:rPr lang="en-US" sz="2400" dirty="0"/>
              <a:t>Final on July 25, 2020</a:t>
            </a:r>
          </a:p>
          <a:p>
            <a:pPr lvl="1">
              <a:buFont typeface="Wingdings" panose="05000000000000000000" pitchFamily="2" charset="2"/>
              <a:buChar char="§"/>
            </a:pPr>
            <a:r>
              <a:rPr lang="en-US" sz="2400" dirty="0"/>
              <a:t>Violations Addressed on Director’s Order</a:t>
            </a:r>
          </a:p>
          <a:p>
            <a:pPr lvl="2"/>
            <a:r>
              <a:rPr lang="en-US" sz="2200" dirty="0"/>
              <a:t>Failing to conduct release detection monitoring at least monthly</a:t>
            </a:r>
          </a:p>
          <a:p>
            <a:pPr lvl="2"/>
            <a:r>
              <a:rPr lang="en-US" sz="2200" dirty="0"/>
              <a:t>Failing to conduct annual line tightness test or do monthly monitoring on pressurized piping</a:t>
            </a:r>
          </a:p>
          <a:p>
            <a:pPr lvl="2"/>
            <a:r>
              <a:rPr lang="en-US" sz="2200" dirty="0"/>
              <a:t>Failing to provide a release detection method capable of detecting a release from tank that routinely contains product</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$11,520.00</a:t>
            </a:r>
          </a:p>
          <a:p>
            <a:pPr lvl="1">
              <a:buFont typeface="Wingdings" panose="05000000000000000000" pitchFamily="2" charset="2"/>
              <a:buChar char="§"/>
            </a:pPr>
            <a:r>
              <a:rPr lang="en-US" sz="2400" dirty="0"/>
              <a:t>The request to attend tank school was received June 20, 2020</a:t>
            </a:r>
            <a:endParaRPr lang="en-US" sz="3200" dirty="0"/>
          </a:p>
          <a:p>
            <a:endParaRPr lang="en-US" dirty="0"/>
          </a:p>
          <a:p>
            <a:endParaRPr lang="en-US" dirty="0"/>
          </a:p>
        </p:txBody>
      </p:sp>
    </p:spTree>
    <p:extLst>
      <p:ext uri="{BB962C8B-B14F-4D97-AF65-F5344CB8AC3E}">
        <p14:creationId xmlns:p14="http://schemas.microsoft.com/office/powerpoint/2010/main" val="3880369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8C777-3317-42A9-B129-1942C3730C88}"/>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3D29984C-F9EA-411B-A0CA-3D18AF23690F}"/>
              </a:ext>
            </a:extLst>
          </p:cNvPr>
          <p:cNvSpPr>
            <a:spLocks noGrp="1"/>
          </p:cNvSpPr>
          <p:nvPr>
            <p:ph idx="1"/>
          </p:nvPr>
        </p:nvSpPr>
        <p:spPr/>
        <p:txBody>
          <a:bodyPr>
            <a:normAutofit/>
          </a:bodyPr>
          <a:lstStyle/>
          <a:p>
            <a:pPr marL="0" indent="0">
              <a:buNone/>
            </a:pPr>
            <a:r>
              <a:rPr lang="en-US" b="1" dirty="0"/>
              <a:t>Summary of UST20-0006</a:t>
            </a:r>
          </a:p>
          <a:p>
            <a:pPr marL="0" indent="0">
              <a:buNone/>
            </a:pPr>
            <a:r>
              <a:rPr lang="en-US" dirty="0"/>
              <a:t>Fac. ID No. 1-860072 / Unicoi County Highway Department</a:t>
            </a:r>
          </a:p>
          <a:p>
            <a:pPr lvl="1">
              <a:buFont typeface="Wingdings" panose="05000000000000000000" pitchFamily="2" charset="2"/>
              <a:buChar char="§"/>
            </a:pPr>
            <a:r>
              <a:rPr lang="en-US" sz="2400" dirty="0"/>
              <a:t>Expedited Director’s Order signed June 11, 2020</a:t>
            </a:r>
          </a:p>
          <a:p>
            <a:pPr lvl="1">
              <a:buFont typeface="Wingdings" panose="05000000000000000000" pitchFamily="2" charset="2"/>
              <a:buChar char="§"/>
            </a:pPr>
            <a:r>
              <a:rPr lang="en-US" sz="2400" dirty="0"/>
              <a:t>Final on July 29, 2020</a:t>
            </a:r>
          </a:p>
          <a:p>
            <a:pPr lvl="1">
              <a:buFont typeface="Wingdings" panose="05000000000000000000" pitchFamily="2" charset="2"/>
              <a:buChar char="§"/>
            </a:pPr>
            <a:r>
              <a:rPr lang="en-US" sz="2400" dirty="0"/>
              <a:t>Violations Addressed on Director’s Order</a:t>
            </a:r>
          </a:p>
          <a:p>
            <a:pPr lvl="2"/>
            <a:r>
              <a:rPr lang="en-US" sz="2200" dirty="0"/>
              <a:t>Failing to conduct release detection monitoring at least monthly</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$5,120.00</a:t>
            </a:r>
          </a:p>
          <a:p>
            <a:pPr lvl="1">
              <a:buFont typeface="Wingdings" panose="05000000000000000000" pitchFamily="2" charset="2"/>
              <a:buChar char="§"/>
            </a:pPr>
            <a:r>
              <a:rPr lang="en-US" sz="2400" dirty="0"/>
              <a:t>The request to attend tank school was received July 13, 2020</a:t>
            </a:r>
            <a:endParaRPr lang="en-US" sz="3200" dirty="0"/>
          </a:p>
          <a:p>
            <a:endParaRPr lang="en-US" dirty="0"/>
          </a:p>
        </p:txBody>
      </p:sp>
    </p:spTree>
    <p:extLst>
      <p:ext uri="{BB962C8B-B14F-4D97-AF65-F5344CB8AC3E}">
        <p14:creationId xmlns:p14="http://schemas.microsoft.com/office/powerpoint/2010/main" val="291351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8755-BB13-4E0E-A619-17DD19963DB3}"/>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401891D7-D0F4-4C42-876D-DFA1831FF358}"/>
              </a:ext>
            </a:extLst>
          </p:cNvPr>
          <p:cNvSpPr>
            <a:spLocks noGrp="1"/>
          </p:cNvSpPr>
          <p:nvPr>
            <p:ph idx="1"/>
          </p:nvPr>
        </p:nvSpPr>
        <p:spPr/>
        <p:txBody>
          <a:bodyPr/>
          <a:lstStyle/>
          <a:p>
            <a:pPr marL="0" indent="0">
              <a:buNone/>
            </a:pPr>
            <a:r>
              <a:rPr lang="en-US" b="1" dirty="0"/>
              <a:t>Summary of UST20-0004</a:t>
            </a:r>
          </a:p>
          <a:p>
            <a:pPr marL="0" indent="0">
              <a:buNone/>
            </a:pPr>
            <a:r>
              <a:rPr lang="en-US" dirty="0"/>
              <a:t>Fac. ID No. 4-890154 / </a:t>
            </a:r>
            <a:r>
              <a:rPr lang="en-US" dirty="0" err="1"/>
              <a:t>Hina</a:t>
            </a:r>
            <a:r>
              <a:rPr lang="en-US" dirty="0"/>
              <a:t> Food Mart</a:t>
            </a:r>
          </a:p>
          <a:p>
            <a:pPr lvl="1">
              <a:buFont typeface="Wingdings" panose="05000000000000000000" pitchFamily="2" charset="2"/>
              <a:buChar char="§"/>
            </a:pPr>
            <a:r>
              <a:rPr lang="en-US" sz="2400" dirty="0"/>
              <a:t>Expedited Director’s Order signed June 11, 2020</a:t>
            </a:r>
          </a:p>
          <a:p>
            <a:pPr lvl="1">
              <a:buFont typeface="Wingdings" panose="05000000000000000000" pitchFamily="2" charset="2"/>
              <a:buChar char="§"/>
            </a:pPr>
            <a:r>
              <a:rPr lang="en-US" sz="2400" dirty="0"/>
              <a:t>Final on July 18, 2020</a:t>
            </a:r>
          </a:p>
          <a:p>
            <a:pPr lvl="1">
              <a:buFont typeface="Wingdings" panose="05000000000000000000" pitchFamily="2" charset="2"/>
              <a:buChar char="§"/>
            </a:pPr>
            <a:r>
              <a:rPr lang="en-US" sz="2400" dirty="0"/>
              <a:t>Violations Addressed on Director’s Order</a:t>
            </a:r>
          </a:p>
          <a:p>
            <a:pPr lvl="2"/>
            <a:r>
              <a:rPr lang="en-US" sz="2200" dirty="0"/>
              <a:t>Failing to conduct release detection monitoring at least monthly</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$2,560.00</a:t>
            </a:r>
          </a:p>
          <a:p>
            <a:pPr lvl="1">
              <a:buFont typeface="Wingdings" panose="05000000000000000000" pitchFamily="2" charset="2"/>
              <a:buChar char="§"/>
            </a:pPr>
            <a:r>
              <a:rPr lang="en-US" sz="2400" dirty="0"/>
              <a:t>The request to attend tank school was received July 23, 2020</a:t>
            </a:r>
            <a:endParaRPr lang="en-US" sz="3200" dirty="0"/>
          </a:p>
          <a:p>
            <a:endParaRPr lang="en-US" dirty="0"/>
          </a:p>
          <a:p>
            <a:endParaRPr lang="en-US" dirty="0"/>
          </a:p>
        </p:txBody>
      </p:sp>
    </p:spTree>
    <p:extLst>
      <p:ext uri="{BB962C8B-B14F-4D97-AF65-F5344CB8AC3E}">
        <p14:creationId xmlns:p14="http://schemas.microsoft.com/office/powerpoint/2010/main" val="3213206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99DD-E437-4849-B1BE-B7700D293C14}"/>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53B79BA1-957B-4C6A-BA80-2D8F5C490D77}"/>
              </a:ext>
            </a:extLst>
          </p:cNvPr>
          <p:cNvSpPr>
            <a:spLocks noGrp="1"/>
          </p:cNvSpPr>
          <p:nvPr>
            <p:ph idx="1"/>
          </p:nvPr>
        </p:nvSpPr>
        <p:spPr/>
        <p:txBody>
          <a:bodyPr/>
          <a:lstStyle/>
          <a:p>
            <a:pPr marL="0" indent="0">
              <a:buNone/>
            </a:pPr>
            <a:r>
              <a:rPr lang="en-US" b="1" dirty="0"/>
              <a:t>Summary of UST19-0156</a:t>
            </a:r>
          </a:p>
          <a:p>
            <a:pPr marL="0" indent="0">
              <a:buNone/>
            </a:pPr>
            <a:r>
              <a:rPr lang="en-US" dirty="0"/>
              <a:t>Fac. ID No. 4-690008 / RAJ Market</a:t>
            </a:r>
          </a:p>
          <a:p>
            <a:pPr lvl="1">
              <a:buFont typeface="Wingdings" panose="05000000000000000000" pitchFamily="2" charset="2"/>
              <a:buChar char="§"/>
            </a:pPr>
            <a:r>
              <a:rPr lang="en-US" sz="2400" dirty="0"/>
              <a:t>Expedited Director’s Order signed February 28, 2020</a:t>
            </a:r>
          </a:p>
          <a:p>
            <a:pPr lvl="1">
              <a:buFont typeface="Wingdings" panose="05000000000000000000" pitchFamily="2" charset="2"/>
              <a:buChar char="§"/>
            </a:pPr>
            <a:r>
              <a:rPr lang="en-US" sz="2400" dirty="0"/>
              <a:t>Final on March 22, 2020</a:t>
            </a:r>
          </a:p>
          <a:p>
            <a:pPr lvl="1">
              <a:buFont typeface="Wingdings" panose="05000000000000000000" pitchFamily="2" charset="2"/>
              <a:buChar char="§"/>
            </a:pPr>
            <a:r>
              <a:rPr lang="en-US" sz="2400" dirty="0"/>
              <a:t>Violations Addressed on Director’s Order</a:t>
            </a:r>
          </a:p>
          <a:p>
            <a:pPr lvl="2"/>
            <a:r>
              <a:rPr lang="en-US" sz="2200" dirty="0"/>
              <a:t>Failing to conduct release detection monitoring at least monthly</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$6,400.00</a:t>
            </a:r>
          </a:p>
          <a:p>
            <a:pPr lvl="1">
              <a:buFont typeface="Wingdings" panose="05000000000000000000" pitchFamily="2" charset="2"/>
              <a:buChar char="§"/>
            </a:pPr>
            <a:r>
              <a:rPr lang="en-US" sz="2400" dirty="0"/>
              <a:t>The request to attend tank school was received March 23, 2020</a:t>
            </a:r>
            <a:endParaRPr lang="en-US" sz="3200" dirty="0"/>
          </a:p>
          <a:p>
            <a:endParaRPr lang="en-US" dirty="0"/>
          </a:p>
        </p:txBody>
      </p:sp>
    </p:spTree>
    <p:extLst>
      <p:ext uri="{BB962C8B-B14F-4D97-AF65-F5344CB8AC3E}">
        <p14:creationId xmlns:p14="http://schemas.microsoft.com/office/powerpoint/2010/main" val="3748553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A22D-D0DD-494C-B82E-C18EEBBC99D0}"/>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1B770574-CEFA-4E4E-B55E-AC6C92420BA6}"/>
              </a:ext>
            </a:extLst>
          </p:cNvPr>
          <p:cNvSpPr>
            <a:spLocks noGrp="1"/>
          </p:cNvSpPr>
          <p:nvPr>
            <p:ph idx="1"/>
          </p:nvPr>
        </p:nvSpPr>
        <p:spPr/>
        <p:txBody>
          <a:bodyPr>
            <a:normAutofit lnSpcReduction="10000"/>
          </a:bodyPr>
          <a:lstStyle/>
          <a:p>
            <a:pPr marL="0" indent="0">
              <a:buNone/>
            </a:pPr>
            <a:r>
              <a:rPr lang="en-US" b="1" dirty="0"/>
              <a:t>Summary of UST19-0153</a:t>
            </a:r>
          </a:p>
          <a:p>
            <a:pPr marL="0" indent="0">
              <a:buNone/>
            </a:pPr>
            <a:r>
              <a:rPr lang="en-US" dirty="0"/>
              <a:t>Fac. ID No. 1-820038 / Boone Market</a:t>
            </a:r>
          </a:p>
          <a:p>
            <a:pPr lvl="1">
              <a:buFont typeface="Wingdings" panose="05000000000000000000" pitchFamily="2" charset="2"/>
              <a:buChar char="§"/>
            </a:pPr>
            <a:r>
              <a:rPr lang="en-US" sz="2400" dirty="0"/>
              <a:t>Expedited Director’s Order signed January 21, 2020</a:t>
            </a:r>
          </a:p>
          <a:p>
            <a:pPr lvl="1">
              <a:buFont typeface="Wingdings" panose="05000000000000000000" pitchFamily="2" charset="2"/>
              <a:buChar char="§"/>
            </a:pPr>
            <a:r>
              <a:rPr lang="en-US" sz="2400" dirty="0"/>
              <a:t>Final on March 27, 2020</a:t>
            </a:r>
          </a:p>
          <a:p>
            <a:pPr lvl="1">
              <a:buFont typeface="Wingdings" panose="05000000000000000000" pitchFamily="2" charset="2"/>
              <a:buChar char="§"/>
            </a:pPr>
            <a:r>
              <a:rPr lang="en-US" sz="2400" dirty="0"/>
              <a:t>Violations Addressed on Director’s Order</a:t>
            </a:r>
          </a:p>
          <a:p>
            <a:pPr lvl="2"/>
            <a:r>
              <a:rPr lang="en-US" sz="2200" dirty="0"/>
              <a:t>Failing to conduct release detection monitoring at least monthly</a:t>
            </a:r>
          </a:p>
          <a:p>
            <a:pPr lvl="2"/>
            <a:r>
              <a:rPr lang="en-US" sz="2200" dirty="0"/>
              <a:t>Failing to conduct annual line tightness test or do monthly monitoring on pressurized underground piping</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$9,280.00</a:t>
            </a:r>
          </a:p>
          <a:p>
            <a:pPr lvl="1">
              <a:buFont typeface="Wingdings" panose="05000000000000000000" pitchFamily="2" charset="2"/>
              <a:buChar char="§"/>
            </a:pPr>
            <a:r>
              <a:rPr lang="en-US" sz="2400" dirty="0"/>
              <a:t>The request to attend tank school was received February 18, 2020</a:t>
            </a:r>
            <a:endParaRPr lang="en-US" sz="3200" dirty="0"/>
          </a:p>
          <a:p>
            <a:endParaRPr lang="en-US" dirty="0"/>
          </a:p>
        </p:txBody>
      </p:sp>
    </p:spTree>
    <p:extLst>
      <p:ext uri="{BB962C8B-B14F-4D97-AF65-F5344CB8AC3E}">
        <p14:creationId xmlns:p14="http://schemas.microsoft.com/office/powerpoint/2010/main" val="941850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5508-510C-4A8E-98D3-25E125A75530}"/>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66932539-5ECB-44D4-BA9F-CA8F38DB3598}"/>
              </a:ext>
            </a:extLst>
          </p:cNvPr>
          <p:cNvSpPr>
            <a:spLocks noGrp="1"/>
          </p:cNvSpPr>
          <p:nvPr>
            <p:ph idx="1"/>
          </p:nvPr>
        </p:nvSpPr>
        <p:spPr/>
        <p:txBody>
          <a:bodyPr>
            <a:normAutofit/>
          </a:bodyPr>
          <a:lstStyle/>
          <a:p>
            <a:pPr marL="0" indent="0">
              <a:buNone/>
            </a:pPr>
            <a:r>
              <a:rPr lang="en-US" b="1" dirty="0"/>
              <a:t>Summary of UST19-0145</a:t>
            </a:r>
          </a:p>
          <a:p>
            <a:pPr marL="0" indent="0">
              <a:buNone/>
            </a:pPr>
            <a:r>
              <a:rPr lang="en-US" dirty="0"/>
              <a:t>Fac. ID No. 4-710034 / Lead Lap 2</a:t>
            </a:r>
          </a:p>
          <a:p>
            <a:pPr lvl="1">
              <a:buFont typeface="Wingdings" panose="05000000000000000000" pitchFamily="2" charset="2"/>
              <a:buChar char="§"/>
            </a:pPr>
            <a:r>
              <a:rPr lang="en-US" sz="2400" dirty="0"/>
              <a:t>Expedited Director’s Order signed February 18, 2020</a:t>
            </a:r>
          </a:p>
          <a:p>
            <a:pPr lvl="1">
              <a:buFont typeface="Wingdings" panose="05000000000000000000" pitchFamily="2" charset="2"/>
              <a:buChar char="§"/>
            </a:pPr>
            <a:r>
              <a:rPr lang="en-US" sz="2400" dirty="0"/>
              <a:t>Final on April 6, 2020</a:t>
            </a:r>
          </a:p>
          <a:p>
            <a:pPr lvl="1">
              <a:buFont typeface="Wingdings" panose="05000000000000000000" pitchFamily="2" charset="2"/>
              <a:buChar char="§"/>
            </a:pPr>
            <a:r>
              <a:rPr lang="en-US" sz="2400" dirty="0"/>
              <a:t>Violations Addressed on Director’s Order</a:t>
            </a:r>
          </a:p>
          <a:p>
            <a:pPr lvl="2"/>
            <a:r>
              <a:rPr lang="en-US" sz="2200" dirty="0"/>
              <a:t>Failing to conduct release detection monitoring at least monthly</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$10,240.00</a:t>
            </a:r>
          </a:p>
          <a:p>
            <a:pPr lvl="1">
              <a:buFont typeface="Wingdings" panose="05000000000000000000" pitchFamily="2" charset="2"/>
              <a:buChar char="§"/>
            </a:pPr>
            <a:r>
              <a:rPr lang="en-US" sz="2400" dirty="0"/>
              <a:t>The request to attend tank school was received March 11, 2020</a:t>
            </a:r>
            <a:endParaRPr lang="en-US" sz="3200" dirty="0"/>
          </a:p>
          <a:p>
            <a:endParaRPr lang="en-US" dirty="0"/>
          </a:p>
        </p:txBody>
      </p:sp>
    </p:spTree>
    <p:extLst>
      <p:ext uri="{BB962C8B-B14F-4D97-AF65-F5344CB8AC3E}">
        <p14:creationId xmlns:p14="http://schemas.microsoft.com/office/powerpoint/2010/main" val="1980199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825500"/>
          </a:xfrm>
        </p:spPr>
        <p:txBody>
          <a:bodyPr/>
          <a:lstStyle/>
          <a:p>
            <a:r>
              <a:rPr lang="en-US" sz="4000" dirty="0"/>
              <a:t>Final-Probation Order</a:t>
            </a:r>
          </a:p>
        </p:txBody>
      </p:sp>
      <p:sp>
        <p:nvSpPr>
          <p:cNvPr id="3" name="Content Placeholder 2"/>
          <p:cNvSpPr>
            <a:spLocks noGrp="1"/>
          </p:cNvSpPr>
          <p:nvPr>
            <p:ph idx="1"/>
          </p:nvPr>
        </p:nvSpPr>
        <p:spPr/>
        <p:txBody>
          <a:bodyPr>
            <a:normAutofit/>
          </a:bodyPr>
          <a:lstStyle/>
          <a:p>
            <a:pPr marL="0" indent="0">
              <a:buNone/>
            </a:pPr>
            <a:r>
              <a:rPr lang="en-US" b="1" dirty="0"/>
              <a:t>Summary of UST19-0139</a:t>
            </a:r>
          </a:p>
          <a:p>
            <a:pPr marL="0" indent="0">
              <a:buNone/>
            </a:pPr>
            <a:r>
              <a:rPr lang="en-US" dirty="0"/>
              <a:t>Fac. ID No. 4-670105 / Rickman Marathon</a:t>
            </a:r>
          </a:p>
          <a:p>
            <a:pPr lvl="1">
              <a:buFont typeface="Wingdings" panose="05000000000000000000" pitchFamily="2" charset="2"/>
              <a:buChar char="§"/>
            </a:pPr>
            <a:r>
              <a:rPr lang="en-US" sz="2400" dirty="0"/>
              <a:t>Expedited Director’s Order signed December 20, 2019</a:t>
            </a:r>
          </a:p>
          <a:p>
            <a:pPr lvl="1">
              <a:buFont typeface="Wingdings" panose="05000000000000000000" pitchFamily="2" charset="2"/>
              <a:buChar char="§"/>
            </a:pPr>
            <a:r>
              <a:rPr lang="en-US" sz="2400" dirty="0"/>
              <a:t>Final on January 26, 2020</a:t>
            </a:r>
          </a:p>
          <a:p>
            <a:pPr lvl="1">
              <a:buFont typeface="Wingdings" panose="05000000000000000000" pitchFamily="2" charset="2"/>
              <a:buChar char="§"/>
            </a:pPr>
            <a:r>
              <a:rPr lang="en-US" sz="2400" dirty="0"/>
              <a:t>Violations Addressed on Director’s Order</a:t>
            </a:r>
          </a:p>
          <a:p>
            <a:pPr lvl="2"/>
            <a:r>
              <a:rPr lang="en-US" sz="2200" dirty="0"/>
              <a:t>Failure to conduct annual line tightness test or monitor piping monthly</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$8,000.00</a:t>
            </a:r>
          </a:p>
          <a:p>
            <a:pPr lvl="1">
              <a:buFont typeface="Wingdings" panose="05000000000000000000" pitchFamily="2" charset="2"/>
              <a:buChar char="§"/>
            </a:pPr>
            <a:r>
              <a:rPr lang="en-US" sz="2400" dirty="0"/>
              <a:t>The request to attend tank school was received January 8, 2020.  </a:t>
            </a:r>
            <a:endParaRPr lang="en-US" sz="3200" dirty="0"/>
          </a:p>
          <a:p>
            <a:endParaRPr lang="en-US" dirty="0"/>
          </a:p>
        </p:txBody>
      </p:sp>
    </p:spTree>
    <p:extLst>
      <p:ext uri="{BB962C8B-B14F-4D97-AF65-F5344CB8AC3E}">
        <p14:creationId xmlns:p14="http://schemas.microsoft.com/office/powerpoint/2010/main" val="225232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A139-CB36-4BDF-B71D-5A329F5360FF}"/>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0ABECC90-56E4-4659-AA60-CF381A8AB3E1}"/>
              </a:ext>
            </a:extLst>
          </p:cNvPr>
          <p:cNvSpPr>
            <a:spLocks noGrp="1"/>
          </p:cNvSpPr>
          <p:nvPr>
            <p:ph idx="1"/>
          </p:nvPr>
        </p:nvSpPr>
        <p:spPr/>
        <p:txBody>
          <a:bodyPr/>
          <a:lstStyle/>
          <a:p>
            <a:pPr marL="0" indent="0">
              <a:buNone/>
            </a:pPr>
            <a:r>
              <a:rPr lang="en-US" b="1" dirty="0"/>
              <a:t>Summary of UST19-0138</a:t>
            </a:r>
          </a:p>
          <a:p>
            <a:pPr marL="0" indent="0">
              <a:buNone/>
            </a:pPr>
            <a:r>
              <a:rPr lang="en-US" dirty="0"/>
              <a:t>Fac. ID No. 3-0660250 / Orbit Express</a:t>
            </a:r>
          </a:p>
          <a:p>
            <a:pPr lvl="1">
              <a:buFont typeface="Wingdings" panose="05000000000000000000" pitchFamily="2" charset="2"/>
              <a:buChar char="§"/>
            </a:pPr>
            <a:r>
              <a:rPr lang="en-US" sz="2400" dirty="0"/>
              <a:t>Expedited Director’s Order signed January 21, 2020</a:t>
            </a:r>
          </a:p>
          <a:p>
            <a:pPr lvl="1">
              <a:buFont typeface="Wingdings" panose="05000000000000000000" pitchFamily="2" charset="2"/>
              <a:buChar char="§"/>
            </a:pPr>
            <a:r>
              <a:rPr lang="en-US" sz="2400" dirty="0"/>
              <a:t>Final on March 15, 2020</a:t>
            </a:r>
          </a:p>
          <a:p>
            <a:pPr lvl="1">
              <a:buFont typeface="Wingdings" panose="05000000000000000000" pitchFamily="2" charset="2"/>
              <a:buChar char="§"/>
            </a:pPr>
            <a:r>
              <a:rPr lang="en-US" sz="2400" dirty="0"/>
              <a:t>Violations Addressed on Director’s Order</a:t>
            </a:r>
          </a:p>
          <a:p>
            <a:pPr lvl="2"/>
            <a:r>
              <a:rPr lang="en-US" sz="2200" dirty="0"/>
              <a:t>Failing to monitor tanks at least monthly</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$12,800.00</a:t>
            </a:r>
          </a:p>
          <a:p>
            <a:pPr lvl="1">
              <a:buFont typeface="Wingdings" panose="05000000000000000000" pitchFamily="2" charset="2"/>
              <a:buChar char="§"/>
            </a:pPr>
            <a:r>
              <a:rPr lang="en-US" sz="2400" dirty="0"/>
              <a:t>The request to attend tank school was received January 29, 2020</a:t>
            </a:r>
            <a:endParaRPr lang="en-US" sz="3200" dirty="0"/>
          </a:p>
          <a:p>
            <a:endParaRPr lang="en-US" dirty="0"/>
          </a:p>
        </p:txBody>
      </p:sp>
    </p:spTree>
    <p:extLst>
      <p:ext uri="{BB962C8B-B14F-4D97-AF65-F5344CB8AC3E}">
        <p14:creationId xmlns:p14="http://schemas.microsoft.com/office/powerpoint/2010/main" val="3425686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2552-D2FF-4BF3-B5C7-E9F6C12E9503}"/>
              </a:ext>
            </a:extLst>
          </p:cNvPr>
          <p:cNvSpPr>
            <a:spLocks noGrp="1"/>
          </p:cNvSpPr>
          <p:nvPr>
            <p:ph type="title"/>
          </p:nvPr>
        </p:nvSpPr>
        <p:spPr/>
        <p:txBody>
          <a:bodyPr/>
          <a:lstStyle/>
          <a:p>
            <a:r>
              <a:rPr lang="en-US" sz="4000" dirty="0"/>
              <a:t>Final-Probation Order</a:t>
            </a:r>
          </a:p>
        </p:txBody>
      </p:sp>
      <p:sp>
        <p:nvSpPr>
          <p:cNvPr id="3" name="Content Placeholder 2">
            <a:extLst>
              <a:ext uri="{FF2B5EF4-FFF2-40B4-BE49-F238E27FC236}">
                <a16:creationId xmlns:a16="http://schemas.microsoft.com/office/drawing/2014/main" id="{FA6FC2B3-CA12-4839-9771-EED3B066895E}"/>
              </a:ext>
            </a:extLst>
          </p:cNvPr>
          <p:cNvSpPr>
            <a:spLocks noGrp="1"/>
          </p:cNvSpPr>
          <p:nvPr>
            <p:ph idx="1"/>
          </p:nvPr>
        </p:nvSpPr>
        <p:spPr/>
        <p:txBody>
          <a:bodyPr>
            <a:normAutofit fontScale="92500" lnSpcReduction="10000"/>
          </a:bodyPr>
          <a:lstStyle/>
          <a:p>
            <a:pPr marL="0" indent="0">
              <a:buNone/>
            </a:pPr>
            <a:r>
              <a:rPr lang="en-US" b="1" dirty="0"/>
              <a:t>Summary of UST19-0130</a:t>
            </a:r>
          </a:p>
          <a:p>
            <a:pPr marL="0" indent="0">
              <a:buNone/>
            </a:pPr>
            <a:r>
              <a:rPr lang="en-US" dirty="0"/>
              <a:t>Fac. ID No. 3-060110 / </a:t>
            </a:r>
            <a:r>
              <a:rPr lang="en-US" dirty="0" err="1"/>
              <a:t>Midnite</a:t>
            </a:r>
            <a:r>
              <a:rPr lang="en-US" dirty="0"/>
              <a:t> Oil</a:t>
            </a:r>
          </a:p>
          <a:p>
            <a:pPr lvl="1">
              <a:buFont typeface="Wingdings" panose="05000000000000000000" pitchFamily="2" charset="2"/>
              <a:buChar char="§"/>
            </a:pPr>
            <a:r>
              <a:rPr lang="en-US" sz="2400" dirty="0"/>
              <a:t>Expedited Director’s Order signed January 21, 2020</a:t>
            </a:r>
          </a:p>
          <a:p>
            <a:pPr lvl="1">
              <a:buFont typeface="Wingdings" panose="05000000000000000000" pitchFamily="2" charset="2"/>
              <a:buChar char="§"/>
            </a:pPr>
            <a:r>
              <a:rPr lang="en-US" sz="2400" dirty="0"/>
              <a:t>Final on April 2, 2020</a:t>
            </a:r>
          </a:p>
          <a:p>
            <a:pPr lvl="1">
              <a:buFont typeface="Wingdings" panose="05000000000000000000" pitchFamily="2" charset="2"/>
              <a:buChar char="§"/>
            </a:pPr>
            <a:r>
              <a:rPr lang="en-US" sz="2400" dirty="0"/>
              <a:t>Violations Addressed on Director’s Order</a:t>
            </a:r>
          </a:p>
          <a:p>
            <a:pPr lvl="2"/>
            <a:r>
              <a:rPr lang="en-US" sz="2200" dirty="0"/>
              <a:t>Failing to conduct release detection monitoring at least monthly</a:t>
            </a:r>
          </a:p>
          <a:p>
            <a:pPr lvl="2"/>
            <a:r>
              <a:rPr lang="en-US" sz="2200" dirty="0"/>
              <a:t>Failure to comply with the requirements concerning design, construction, utilization, and or upgrade of corrosion protection for piping</a:t>
            </a:r>
          </a:p>
          <a:p>
            <a:pPr lvl="1">
              <a:buFont typeface="Wingdings" panose="05000000000000000000" pitchFamily="2" charset="2"/>
              <a:buChar char="§"/>
            </a:pPr>
            <a:r>
              <a:rPr lang="en-US" sz="2400" dirty="0"/>
              <a:t>Penalty:</a:t>
            </a:r>
          </a:p>
          <a:p>
            <a:pPr lvl="2"/>
            <a:r>
              <a:rPr lang="en-US" sz="2400" dirty="0"/>
              <a:t>Upfront – Tank School</a:t>
            </a:r>
          </a:p>
          <a:p>
            <a:pPr lvl="2"/>
            <a:r>
              <a:rPr lang="en-US" sz="2400" dirty="0"/>
              <a:t>Contingent – $2,880.00</a:t>
            </a:r>
          </a:p>
          <a:p>
            <a:pPr lvl="1">
              <a:buFont typeface="Wingdings" panose="05000000000000000000" pitchFamily="2" charset="2"/>
              <a:buChar char="§"/>
            </a:pPr>
            <a:r>
              <a:rPr lang="en-US" sz="2400" dirty="0"/>
              <a:t>The request to attend tank school was received January 30, 2020</a:t>
            </a:r>
            <a:endParaRPr lang="en-US" sz="3200" dirty="0"/>
          </a:p>
          <a:p>
            <a:endParaRPr lang="en-US" dirty="0"/>
          </a:p>
        </p:txBody>
      </p:sp>
    </p:spTree>
    <p:extLst>
      <p:ext uri="{BB962C8B-B14F-4D97-AF65-F5344CB8AC3E}">
        <p14:creationId xmlns:p14="http://schemas.microsoft.com/office/powerpoint/2010/main" val="731682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Questions? </a:t>
            </a:r>
          </a:p>
        </p:txBody>
      </p:sp>
      <p:pic>
        <p:nvPicPr>
          <p:cNvPr id="4" name="Picture 2" descr="C:\Users\bg41017\AppData\Local\Microsoft\Windows\INetCache\IE\CBTPA551\question_mark_serious_thinker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800"/>
            <a:ext cx="361188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99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0329-56F7-441C-AE5A-7E2FB706D67F}"/>
              </a:ext>
            </a:extLst>
          </p:cNvPr>
          <p:cNvSpPr>
            <a:spLocks noGrp="1"/>
          </p:cNvSpPr>
          <p:nvPr>
            <p:ph type="title"/>
          </p:nvPr>
        </p:nvSpPr>
        <p:spPr>
          <a:xfrm>
            <a:off x="152400" y="177802"/>
            <a:ext cx="8839200" cy="965197"/>
          </a:xfrm>
        </p:spPr>
        <p:txBody>
          <a:bodyPr/>
          <a:lstStyle/>
          <a:p>
            <a:r>
              <a:rPr lang="en-US" sz="4000" dirty="0"/>
              <a:t>Final Orders</a:t>
            </a:r>
          </a:p>
        </p:txBody>
      </p:sp>
      <p:sp>
        <p:nvSpPr>
          <p:cNvPr id="3" name="Content Placeholder 2">
            <a:extLst>
              <a:ext uri="{FF2B5EF4-FFF2-40B4-BE49-F238E27FC236}">
                <a16:creationId xmlns:a16="http://schemas.microsoft.com/office/drawing/2014/main" id="{DFAAA8B5-E6B4-429D-8E30-A6B8E0656CC4}"/>
              </a:ext>
            </a:extLst>
          </p:cNvPr>
          <p:cNvSpPr>
            <a:spLocks noGrp="1"/>
          </p:cNvSpPr>
          <p:nvPr>
            <p:ph idx="1"/>
          </p:nvPr>
        </p:nvSpPr>
        <p:spPr>
          <a:xfrm>
            <a:off x="1295400" y="990600"/>
            <a:ext cx="6324600" cy="5562601"/>
          </a:xfrm>
        </p:spPr>
        <p:txBody>
          <a:bodyPr/>
          <a:lstStyle/>
          <a:p>
            <a:pPr marL="0" indent="0" algn="ctr">
              <a:buNone/>
            </a:pPr>
            <a:endParaRPr lang="en-US" sz="3200" dirty="0"/>
          </a:p>
          <a:p>
            <a:pPr marL="0" indent="0" algn="ctr">
              <a:buNone/>
            </a:pPr>
            <a:endParaRPr lang="en-US" sz="3200" dirty="0"/>
          </a:p>
          <a:p>
            <a:pPr marL="0" indent="0" algn="ctr">
              <a:buNone/>
            </a:pPr>
            <a:r>
              <a:rPr lang="en-US" sz="4000" dirty="0"/>
              <a:t>Of the 64 orders signed between January 16, 2020 and July 20, 2020, there are 4 in Final status.</a:t>
            </a:r>
          </a:p>
        </p:txBody>
      </p:sp>
    </p:spTree>
    <p:extLst>
      <p:ext uri="{BB962C8B-B14F-4D97-AF65-F5344CB8AC3E}">
        <p14:creationId xmlns:p14="http://schemas.microsoft.com/office/powerpoint/2010/main" val="380174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0329-56F7-441C-AE5A-7E2FB706D67F}"/>
              </a:ext>
            </a:extLst>
          </p:cNvPr>
          <p:cNvSpPr>
            <a:spLocks noGrp="1"/>
          </p:cNvSpPr>
          <p:nvPr>
            <p:ph type="title"/>
          </p:nvPr>
        </p:nvSpPr>
        <p:spPr>
          <a:xfrm>
            <a:off x="152400" y="177802"/>
            <a:ext cx="8839200" cy="965197"/>
          </a:xfrm>
        </p:spPr>
        <p:txBody>
          <a:bodyPr/>
          <a:lstStyle/>
          <a:p>
            <a:r>
              <a:rPr lang="en-US" sz="4000" dirty="0"/>
              <a:t>Final-Probation Orders</a:t>
            </a:r>
          </a:p>
        </p:txBody>
      </p:sp>
      <p:sp>
        <p:nvSpPr>
          <p:cNvPr id="3" name="Content Placeholder 2">
            <a:extLst>
              <a:ext uri="{FF2B5EF4-FFF2-40B4-BE49-F238E27FC236}">
                <a16:creationId xmlns:a16="http://schemas.microsoft.com/office/drawing/2014/main" id="{DFAAA8B5-E6B4-429D-8E30-A6B8E0656CC4}"/>
              </a:ext>
            </a:extLst>
          </p:cNvPr>
          <p:cNvSpPr>
            <a:spLocks noGrp="1"/>
          </p:cNvSpPr>
          <p:nvPr>
            <p:ph idx="1"/>
          </p:nvPr>
        </p:nvSpPr>
        <p:spPr>
          <a:xfrm>
            <a:off x="685800" y="990600"/>
            <a:ext cx="7391400" cy="5562601"/>
          </a:xfrm>
        </p:spPr>
        <p:txBody>
          <a:bodyPr/>
          <a:lstStyle/>
          <a:p>
            <a:pPr marL="0" indent="0" algn="ctr">
              <a:buNone/>
            </a:pPr>
            <a:endParaRPr lang="en-US" sz="3200" dirty="0"/>
          </a:p>
          <a:p>
            <a:pPr marL="0" indent="0" algn="ctr">
              <a:buNone/>
            </a:pPr>
            <a:endParaRPr lang="en-US" sz="3200" dirty="0"/>
          </a:p>
          <a:p>
            <a:pPr marL="0" indent="0" algn="ctr">
              <a:buNone/>
            </a:pPr>
            <a:r>
              <a:rPr lang="en-US" sz="4000" dirty="0"/>
              <a:t>Of the 64 orders signed between January 16, 2020 and July 20, 2020, there are 18 in Final-Probation status.</a:t>
            </a:r>
          </a:p>
          <a:p>
            <a:pPr marL="0" indent="0" algn="ctr">
              <a:buNone/>
            </a:pPr>
            <a:endParaRPr lang="en-US" sz="4000" dirty="0"/>
          </a:p>
        </p:txBody>
      </p:sp>
    </p:spTree>
    <p:extLst>
      <p:ext uri="{BB962C8B-B14F-4D97-AF65-F5344CB8AC3E}">
        <p14:creationId xmlns:p14="http://schemas.microsoft.com/office/powerpoint/2010/main" val="99114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1F2A45-1ECD-4488-AE03-94B5B304CEFE}"/>
              </a:ext>
            </a:extLst>
          </p:cNvPr>
          <p:cNvSpPr>
            <a:spLocks noGrp="1"/>
          </p:cNvSpPr>
          <p:nvPr>
            <p:ph type="title"/>
          </p:nvPr>
        </p:nvSpPr>
        <p:spPr/>
        <p:txBody>
          <a:bodyPr/>
          <a:lstStyle/>
          <a:p>
            <a:br>
              <a:rPr lang="en-US" dirty="0"/>
            </a:br>
            <a:br>
              <a:rPr lang="en-US" dirty="0"/>
            </a:br>
            <a:endParaRPr lang="en-US" dirty="0"/>
          </a:p>
        </p:txBody>
      </p:sp>
      <p:sp>
        <p:nvSpPr>
          <p:cNvPr id="3" name="Content Placeholder 2">
            <a:extLst>
              <a:ext uri="{FF2B5EF4-FFF2-40B4-BE49-F238E27FC236}">
                <a16:creationId xmlns:a16="http://schemas.microsoft.com/office/drawing/2014/main" id="{DFAAA8B5-E6B4-429D-8E30-A6B8E0656CC4}"/>
              </a:ext>
            </a:extLst>
          </p:cNvPr>
          <p:cNvSpPr>
            <a:spLocks noGrp="1"/>
          </p:cNvSpPr>
          <p:nvPr>
            <p:ph idx="1"/>
          </p:nvPr>
        </p:nvSpPr>
        <p:spPr/>
        <p:txBody>
          <a:bodyPr/>
          <a:lstStyle/>
          <a:p>
            <a:pPr marL="0" indent="0" algn="ctr">
              <a:buNone/>
            </a:pPr>
            <a:endParaRPr lang="en-US" sz="3200" dirty="0"/>
          </a:p>
          <a:p>
            <a:pPr marL="0" indent="0" algn="ctr">
              <a:buNone/>
            </a:pPr>
            <a:r>
              <a:rPr lang="en-US" sz="6000" dirty="0"/>
              <a:t>Resolved </a:t>
            </a:r>
          </a:p>
          <a:p>
            <a:pPr marL="0" indent="0" algn="ctr">
              <a:buNone/>
            </a:pPr>
            <a:r>
              <a:rPr lang="en-US" sz="6000" dirty="0"/>
              <a:t>Orders</a:t>
            </a:r>
          </a:p>
        </p:txBody>
      </p:sp>
    </p:spTree>
    <p:extLst>
      <p:ext uri="{BB962C8B-B14F-4D97-AF65-F5344CB8AC3E}">
        <p14:creationId xmlns:p14="http://schemas.microsoft.com/office/powerpoint/2010/main" val="50801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29C3-FAD6-401C-A4EE-54E9DE4494C7}"/>
              </a:ext>
            </a:extLst>
          </p:cNvPr>
          <p:cNvSpPr>
            <a:spLocks noGrp="1"/>
          </p:cNvSpPr>
          <p:nvPr>
            <p:ph type="title"/>
          </p:nvPr>
        </p:nvSpPr>
        <p:spPr/>
        <p:txBody>
          <a:bodyPr/>
          <a:lstStyle/>
          <a:p>
            <a:r>
              <a:rPr lang="en-US" sz="4000" dirty="0"/>
              <a:t>Final Order – Resolved</a:t>
            </a:r>
          </a:p>
        </p:txBody>
      </p:sp>
      <p:sp>
        <p:nvSpPr>
          <p:cNvPr id="3" name="Content Placeholder 2">
            <a:extLst>
              <a:ext uri="{FF2B5EF4-FFF2-40B4-BE49-F238E27FC236}">
                <a16:creationId xmlns:a16="http://schemas.microsoft.com/office/drawing/2014/main" id="{18BCB994-D6B2-4869-9608-7EC36F5AB5EC}"/>
              </a:ext>
            </a:extLst>
          </p:cNvPr>
          <p:cNvSpPr>
            <a:spLocks noGrp="1"/>
          </p:cNvSpPr>
          <p:nvPr>
            <p:ph idx="1"/>
          </p:nvPr>
        </p:nvSpPr>
        <p:spPr/>
        <p:txBody>
          <a:bodyPr>
            <a:normAutofit fontScale="92500" lnSpcReduction="20000"/>
          </a:bodyPr>
          <a:lstStyle/>
          <a:p>
            <a:pPr marL="0" indent="0">
              <a:buNone/>
            </a:pPr>
            <a:r>
              <a:rPr lang="en-US" b="1" dirty="0"/>
              <a:t>Summary of UST19-0152</a:t>
            </a:r>
          </a:p>
          <a:p>
            <a:pPr marL="0" indent="0">
              <a:buNone/>
            </a:pPr>
            <a:r>
              <a:rPr lang="en-US" dirty="0"/>
              <a:t>Fac. ID No. 2-530122 / 72 Market</a:t>
            </a:r>
          </a:p>
          <a:p>
            <a:pPr lvl="1">
              <a:buFont typeface="Wingdings" panose="05000000000000000000" pitchFamily="2" charset="2"/>
              <a:buChar char="§"/>
            </a:pPr>
            <a:r>
              <a:rPr lang="en-US" sz="2400" dirty="0"/>
              <a:t>Director's Order signed January 21, 2020</a:t>
            </a:r>
          </a:p>
          <a:p>
            <a:pPr lvl="1">
              <a:buFont typeface="Wingdings" panose="05000000000000000000" pitchFamily="2" charset="2"/>
              <a:buChar char="§"/>
            </a:pPr>
            <a:r>
              <a:rPr lang="en-US" sz="2400" dirty="0"/>
              <a:t>Order went final on March 3, 2020</a:t>
            </a:r>
          </a:p>
          <a:p>
            <a:pPr lvl="1">
              <a:buFont typeface="Wingdings" panose="05000000000000000000" pitchFamily="2" charset="2"/>
              <a:buChar char="§"/>
            </a:pPr>
            <a:r>
              <a:rPr lang="en-US" sz="2400" dirty="0"/>
              <a:t>Order for:</a:t>
            </a:r>
          </a:p>
          <a:p>
            <a:pPr lvl="2"/>
            <a:r>
              <a:rPr lang="en-US" sz="2200" dirty="0"/>
              <a:t>Failure to have gauging equipment capable of tanking measurements to the nearest 1/8</a:t>
            </a:r>
            <a:r>
              <a:rPr lang="en-US" sz="2200" baseline="30000" dirty="0"/>
              <a:t>th</a:t>
            </a:r>
            <a:r>
              <a:rPr lang="en-US" sz="2200" dirty="0"/>
              <a:t> inch</a:t>
            </a:r>
          </a:p>
          <a:p>
            <a:pPr lvl="2"/>
            <a:r>
              <a:rPr lang="en-US" sz="2200" dirty="0"/>
              <a:t>Failing to ensure that the cathodic protection system is tested within six months of installation and every three years thereafter</a:t>
            </a:r>
          </a:p>
          <a:p>
            <a:pPr lvl="2"/>
            <a:r>
              <a:rPr lang="en-US" sz="2200" dirty="0"/>
              <a:t>Failing to install other system parts in accordance with manufacturer’s installation instructions</a:t>
            </a:r>
          </a:p>
          <a:p>
            <a:pPr lvl="2"/>
            <a:r>
              <a:rPr lang="en-US" sz="2200" dirty="0"/>
              <a:t>Failure to cooperate</a:t>
            </a:r>
          </a:p>
          <a:p>
            <a:pPr lvl="1">
              <a:buFont typeface="Wingdings" panose="05000000000000000000" pitchFamily="2" charset="2"/>
              <a:buChar char="§"/>
            </a:pPr>
            <a:r>
              <a:rPr lang="en-US" sz="2200" dirty="0"/>
              <a:t>Civil Penalty – $6,000.00</a:t>
            </a:r>
          </a:p>
          <a:p>
            <a:pPr marL="457200" lvl="1" indent="0">
              <a:buNone/>
            </a:pPr>
            <a:endParaRPr lang="en-US" sz="2200" dirty="0"/>
          </a:p>
          <a:p>
            <a:pPr lvl="1">
              <a:buFont typeface="Wingdings" panose="05000000000000000000" pitchFamily="2" charset="2"/>
              <a:buChar char="§"/>
            </a:pPr>
            <a:r>
              <a:rPr lang="en-US" sz="2200" dirty="0"/>
              <a:t>Resolution: Upfront penalty of $6,000 in six monthly installments. Facility has returned to compliance.</a:t>
            </a:r>
            <a:endParaRPr lang="en-US" dirty="0"/>
          </a:p>
        </p:txBody>
      </p:sp>
    </p:spTree>
    <p:extLst>
      <p:ext uri="{BB962C8B-B14F-4D97-AF65-F5344CB8AC3E}">
        <p14:creationId xmlns:p14="http://schemas.microsoft.com/office/powerpoint/2010/main" val="153226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98517" cy="825500"/>
          </a:xfrm>
        </p:spPr>
        <p:txBody>
          <a:bodyPr/>
          <a:lstStyle/>
          <a:p>
            <a:r>
              <a:rPr lang="en-US" sz="4000" dirty="0"/>
              <a:t>Final Order – Resolved</a:t>
            </a:r>
          </a:p>
        </p:txBody>
      </p:sp>
      <p:sp>
        <p:nvSpPr>
          <p:cNvPr id="5" name="Content Placeholder 4"/>
          <p:cNvSpPr>
            <a:spLocks noGrp="1"/>
          </p:cNvSpPr>
          <p:nvPr>
            <p:ph idx="1"/>
          </p:nvPr>
        </p:nvSpPr>
        <p:spPr/>
        <p:txBody>
          <a:bodyPr>
            <a:normAutofit lnSpcReduction="10000"/>
          </a:bodyPr>
          <a:lstStyle/>
          <a:p>
            <a:pPr marL="0" indent="0">
              <a:buNone/>
            </a:pPr>
            <a:r>
              <a:rPr lang="en-US" b="1" dirty="0"/>
              <a:t>Summary of UST19-0116</a:t>
            </a:r>
          </a:p>
          <a:p>
            <a:pPr marL="0" indent="0">
              <a:buNone/>
            </a:pPr>
            <a:r>
              <a:rPr lang="en-US" dirty="0"/>
              <a:t>Fac. ID No. 3-330251 / </a:t>
            </a:r>
            <a:r>
              <a:rPr lang="en-US" dirty="0" err="1"/>
              <a:t>Kanku’s</a:t>
            </a:r>
            <a:r>
              <a:rPr lang="en-US" dirty="0"/>
              <a:t> Express No. 4</a:t>
            </a:r>
          </a:p>
          <a:p>
            <a:pPr lvl="1">
              <a:buFont typeface="Wingdings" panose="05000000000000000000" pitchFamily="2" charset="2"/>
              <a:buChar char="§"/>
            </a:pPr>
            <a:r>
              <a:rPr lang="en-US" sz="2400" dirty="0"/>
              <a:t>Director's Order signed December 20, 2019</a:t>
            </a:r>
          </a:p>
          <a:p>
            <a:pPr lvl="1">
              <a:buFont typeface="Wingdings" panose="05000000000000000000" pitchFamily="2" charset="2"/>
              <a:buChar char="§"/>
            </a:pPr>
            <a:r>
              <a:rPr lang="en-US" sz="2400" dirty="0"/>
              <a:t>Order went final on February 6, 2020</a:t>
            </a:r>
          </a:p>
          <a:p>
            <a:pPr lvl="1">
              <a:buFont typeface="Wingdings" panose="05000000000000000000" pitchFamily="2" charset="2"/>
              <a:buChar char="§"/>
            </a:pPr>
            <a:r>
              <a:rPr lang="en-US" sz="2400" dirty="0"/>
              <a:t>Order for:</a:t>
            </a:r>
          </a:p>
          <a:p>
            <a:pPr lvl="2"/>
            <a:r>
              <a:rPr lang="en-US" sz="2200" dirty="0"/>
              <a:t>Failure to operate and maintain corrosion protection</a:t>
            </a:r>
          </a:p>
          <a:p>
            <a:pPr lvl="2"/>
            <a:r>
              <a:rPr lang="en-US" sz="2200" dirty="0"/>
              <a:t>Failure to cooperate</a:t>
            </a:r>
          </a:p>
          <a:p>
            <a:pPr lvl="1">
              <a:buFont typeface="Wingdings" panose="05000000000000000000" pitchFamily="2" charset="2"/>
              <a:buChar char="§"/>
            </a:pPr>
            <a:r>
              <a:rPr lang="en-US" sz="2200" dirty="0"/>
              <a:t>Civil Penalty – $2,400.00</a:t>
            </a:r>
          </a:p>
          <a:p>
            <a:pPr marL="457200" lvl="1" indent="0">
              <a:buNone/>
            </a:pPr>
            <a:endParaRPr lang="en-US" sz="2200" dirty="0"/>
          </a:p>
          <a:p>
            <a:pPr lvl="1">
              <a:buFont typeface="Wingdings" panose="05000000000000000000" pitchFamily="2" charset="2"/>
              <a:buChar char="§"/>
            </a:pPr>
            <a:r>
              <a:rPr lang="en-US" sz="2200" dirty="0"/>
              <a:t>Resolution: Upfront penalty of $1,900.00 in four monthly installments and must attend tank school within 12 months of effective date of settlement agreement. Remainder of penalty is contingent on tank school attendance and no automatic enforcement referrals for 12 months.</a:t>
            </a:r>
          </a:p>
          <a:p>
            <a:pPr marL="457200" lvl="1" indent="0">
              <a:buNone/>
            </a:pPr>
            <a:endParaRPr lang="en-US" sz="3200" dirty="0"/>
          </a:p>
        </p:txBody>
      </p:sp>
    </p:spTree>
    <p:extLst>
      <p:ext uri="{BB962C8B-B14F-4D97-AF65-F5344CB8AC3E}">
        <p14:creationId xmlns:p14="http://schemas.microsoft.com/office/powerpoint/2010/main" val="304807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98517" cy="825500"/>
          </a:xfrm>
        </p:spPr>
        <p:txBody>
          <a:bodyPr/>
          <a:lstStyle/>
          <a:p>
            <a:r>
              <a:rPr lang="en-US" sz="4000" dirty="0"/>
              <a:t>Final Order – Resolved</a:t>
            </a:r>
          </a:p>
        </p:txBody>
      </p:sp>
      <p:sp>
        <p:nvSpPr>
          <p:cNvPr id="5" name="Content Placeholder 4"/>
          <p:cNvSpPr>
            <a:spLocks noGrp="1"/>
          </p:cNvSpPr>
          <p:nvPr>
            <p:ph idx="1"/>
          </p:nvPr>
        </p:nvSpPr>
        <p:spPr/>
        <p:txBody>
          <a:bodyPr>
            <a:normAutofit/>
          </a:bodyPr>
          <a:lstStyle/>
          <a:p>
            <a:pPr marL="0" indent="0">
              <a:buNone/>
            </a:pPr>
            <a:r>
              <a:rPr lang="en-US" b="1" dirty="0"/>
              <a:t>Summary of UST19-0129</a:t>
            </a:r>
          </a:p>
          <a:p>
            <a:pPr marL="0" indent="0">
              <a:buNone/>
            </a:pPr>
            <a:r>
              <a:rPr lang="en-US" dirty="0"/>
              <a:t>Fac. ID No. 3-330517 / </a:t>
            </a:r>
            <a:r>
              <a:rPr lang="en-US" dirty="0" err="1"/>
              <a:t>Kanku’s</a:t>
            </a:r>
            <a:r>
              <a:rPr lang="en-US" dirty="0"/>
              <a:t> Express No. 3</a:t>
            </a:r>
          </a:p>
          <a:p>
            <a:pPr lvl="1">
              <a:buFont typeface="Wingdings" panose="05000000000000000000" pitchFamily="2" charset="2"/>
              <a:buChar char="§"/>
            </a:pPr>
            <a:r>
              <a:rPr lang="en-US" sz="2400" dirty="0"/>
              <a:t>Expedited Director's Order signed December 20, 2019</a:t>
            </a:r>
          </a:p>
          <a:p>
            <a:pPr lvl="1">
              <a:buFont typeface="Wingdings" panose="05000000000000000000" pitchFamily="2" charset="2"/>
              <a:buChar char="§"/>
            </a:pPr>
            <a:r>
              <a:rPr lang="en-US" sz="2400" dirty="0"/>
              <a:t>Order went final on January 26, 2020</a:t>
            </a:r>
          </a:p>
          <a:p>
            <a:pPr lvl="1">
              <a:buFont typeface="Wingdings" panose="05000000000000000000" pitchFamily="2" charset="2"/>
              <a:buChar char="§"/>
            </a:pPr>
            <a:r>
              <a:rPr lang="en-US" sz="2400" dirty="0"/>
              <a:t>Order for:</a:t>
            </a:r>
          </a:p>
          <a:p>
            <a:pPr lvl="2"/>
            <a:r>
              <a:rPr lang="en-US" sz="2200" dirty="0"/>
              <a:t>Failure to conduct annual line tightness test</a:t>
            </a:r>
          </a:p>
          <a:p>
            <a:pPr lvl="1">
              <a:buFont typeface="Wingdings" panose="05000000000000000000" pitchFamily="2" charset="2"/>
              <a:buChar char="§"/>
            </a:pPr>
            <a:r>
              <a:rPr lang="en-US" sz="2200" dirty="0"/>
              <a:t>Civil Penalty – $8,000.00</a:t>
            </a:r>
          </a:p>
          <a:p>
            <a:pPr marL="457200" lvl="1" indent="0">
              <a:buNone/>
            </a:pPr>
            <a:endParaRPr lang="en-US" sz="2200" dirty="0"/>
          </a:p>
          <a:p>
            <a:pPr lvl="1">
              <a:buFont typeface="Wingdings" panose="05000000000000000000" pitchFamily="2" charset="2"/>
              <a:buChar char="§"/>
            </a:pPr>
            <a:r>
              <a:rPr lang="en-US" sz="2200" dirty="0"/>
              <a:t>Resolution: Upfront penalty of $1,600.00 in four monthly installments and must attend tank school within 12 months of effective date of settlement agreement.  Remainder of penalty is contingent on tank school attendance and no automatic enforcement referrals for 12 months.</a:t>
            </a:r>
          </a:p>
          <a:p>
            <a:pPr marL="457200" lvl="1" indent="0">
              <a:buNone/>
            </a:pPr>
            <a:endParaRPr lang="en-US" sz="3200" dirty="0"/>
          </a:p>
        </p:txBody>
      </p:sp>
    </p:spTree>
    <p:extLst>
      <p:ext uri="{BB962C8B-B14F-4D97-AF65-F5344CB8AC3E}">
        <p14:creationId xmlns:p14="http://schemas.microsoft.com/office/powerpoint/2010/main" val="2761302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2570</TotalTime>
  <Words>2801</Words>
  <Application>Microsoft Office PowerPoint</Application>
  <PresentationFormat>On-screen Show (4:3)</PresentationFormat>
  <Paragraphs>423</Paragraphs>
  <Slides>39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Open Sans</vt:lpstr>
      <vt:lpstr>PermianSlabSerifTypeface</vt:lpstr>
      <vt:lpstr>Wingdings</vt:lpstr>
      <vt:lpstr>Office Theme</vt:lpstr>
      <vt:lpstr>PowerPoint B</vt:lpstr>
      <vt:lpstr>  Underground Storage Tank Enforcement Update  </vt:lpstr>
      <vt:lpstr>ENFORCEMENT OVERVIEW</vt:lpstr>
      <vt:lpstr>Orders Resolved</vt:lpstr>
      <vt:lpstr>Final Orders</vt:lpstr>
      <vt:lpstr>Final-Probation Orders</vt:lpstr>
      <vt:lpstr>  </vt:lpstr>
      <vt:lpstr>Final Order – Resolved</vt:lpstr>
      <vt:lpstr>Final Order – Resolved</vt:lpstr>
      <vt:lpstr>Final Order – Resolved</vt:lpstr>
      <vt:lpstr>Appealed Order – Resolved</vt:lpstr>
      <vt:lpstr>Appealed Order – Resolved</vt:lpstr>
      <vt:lpstr>Appealed Order – Resolved</vt:lpstr>
      <vt:lpstr>Appealed Order – Resolved</vt:lpstr>
      <vt:lpstr>Appealed Order – Resolved</vt:lpstr>
      <vt:lpstr>PowerPoint Presentation</vt:lpstr>
      <vt:lpstr>Final Order – In OGC</vt:lpstr>
      <vt:lpstr>Final Order – In OGC</vt:lpstr>
      <vt:lpstr>Final Order – In OGC</vt:lpstr>
      <vt:lpstr>Final Order – In OGC</vt:lpstr>
      <vt:lpstr>PowerPoint Presentation</vt:lpstr>
      <vt:lpstr>Final-Probation Order</vt:lpstr>
      <vt:lpstr>Final-Probation Order</vt:lpstr>
      <vt:lpstr>Final-Probation Order</vt:lpstr>
      <vt:lpstr>Final-Probation Order</vt:lpstr>
      <vt:lpstr>Final-Probation Order</vt:lpstr>
      <vt:lpstr>Final-Probation Order</vt:lpstr>
      <vt:lpstr>Final-Probation Order</vt:lpstr>
      <vt:lpstr>Final-Probation Order</vt:lpstr>
      <vt:lpstr>Final-Probation Order</vt:lpstr>
      <vt:lpstr>Final-Probation Order</vt:lpstr>
      <vt:lpstr>Final-Probation Order</vt:lpstr>
      <vt:lpstr>Final-Probation Order</vt:lpstr>
      <vt:lpstr>Final-Probation Order</vt:lpstr>
      <vt:lpstr>Final-Probation Order</vt:lpstr>
      <vt:lpstr>Final-Probation Order</vt:lpstr>
      <vt:lpstr>Final-Probation Order</vt:lpstr>
      <vt:lpstr>Final-Probation Order</vt:lpstr>
      <vt:lpstr>Final-Probation Order</vt:lpstr>
      <vt:lpstr>Questions? </vt:lpstr>
    </vt:vector>
  </TitlesOfParts>
  <Company>Tennessee Dept. of Environment and Conservation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 Brinton</dc:creator>
  <cp:lastModifiedBy>Janelle Starke</cp:lastModifiedBy>
  <cp:revision>179</cp:revision>
  <cp:lastPrinted>2020-07-28T12:33:16Z</cp:lastPrinted>
  <dcterms:created xsi:type="dcterms:W3CDTF">2019-03-18T13:27:42Z</dcterms:created>
  <dcterms:modified xsi:type="dcterms:W3CDTF">2020-08-06T15:57:14Z</dcterms:modified>
</cp:coreProperties>
</file>