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14" r:id="rId2"/>
    <p:sldId id="301" r:id="rId3"/>
    <p:sldId id="260" r:id="rId4"/>
    <p:sldId id="796" r:id="rId5"/>
    <p:sldId id="795" r:id="rId6"/>
    <p:sldId id="799" r:id="rId7"/>
    <p:sldId id="789" r:id="rId8"/>
    <p:sldId id="303" r:id="rId9"/>
    <p:sldId id="790" r:id="rId10"/>
    <p:sldId id="312" r:id="rId11"/>
    <p:sldId id="315" r:id="rId12"/>
    <p:sldId id="776" r:id="rId13"/>
    <p:sldId id="792" r:id="rId14"/>
    <p:sldId id="793" r:id="rId15"/>
    <p:sldId id="714" r:id="rId16"/>
    <p:sldId id="800" r:id="rId17"/>
    <p:sldId id="285" r:id="rId18"/>
    <p:sldId id="791" r:id="rId19"/>
    <p:sldId id="797" r:id="rId20"/>
    <p:sldId id="798" r:id="rId21"/>
    <p:sldId id="296" r:id="rId22"/>
    <p:sldId id="801" r:id="rId23"/>
    <p:sldId id="307" r:id="rId24"/>
    <p:sldId id="802" r:id="rId25"/>
    <p:sldId id="300" r:id="rId2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8705D"/>
    <a:srgbClr val="FF0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993" autoAdjust="0"/>
  </p:normalViewPr>
  <p:slideViewPr>
    <p:cSldViewPr>
      <p:cViewPr varScale="1">
        <p:scale>
          <a:sx n="43" d="100"/>
          <a:sy n="43" d="100"/>
        </p:scale>
        <p:origin x="1748" y="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7FE837C0-DC41-44BD-A373-4FA2C4613790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9BEA7876-F48B-4EFF-B87B-A4C12A99F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552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185F074-A22E-4937-A557-50B507DF583F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F88FB49B-9B75-4B6E-BC47-0698B950E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190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24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4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33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4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36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327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4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901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43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202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03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8489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04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1354" indent="-28898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592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829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0672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43043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05414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67786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30157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75137A-0F84-4FAE-AF99-EFC0F7F49A85}" type="slidenum">
              <a:rPr lang="en-US" altLang="en-US" smtClean="0">
                <a:latin typeface="Franklin Gothic Book" pitchFamily="34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4719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1354" indent="-28898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592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829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0672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43043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05414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67786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30157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75137A-0F84-4FAE-AF99-EFC0F7F49A85}" type="slidenum">
              <a:rPr lang="en-US" altLang="en-US" smtClean="0">
                <a:latin typeface="Franklin Gothic Book" pitchFamily="34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en-US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8976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43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1354" indent="-28898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592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829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0672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43043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05414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67786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30157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75137A-0F84-4FAE-AF99-EFC0F7F49A85}" type="slidenum">
              <a:rPr lang="en-US" altLang="en-US" smtClean="0">
                <a:latin typeface="Franklin Gothic Book" pitchFamily="34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n-US" altLang="en-US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3695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1354" indent="-28898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592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8299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0672" indent="-2311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43043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05414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67786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30157" indent="-2311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75137A-0F84-4FAE-AF99-EFC0F7F49A85}" type="slidenum">
              <a:rPr lang="en-US" altLang="en-US" smtClean="0">
                <a:latin typeface="Franklin Gothic Book" pitchFamily="34" charset="0"/>
              </a:rPr>
              <a:pPr eaLnBrk="1" hangingPunct="1">
                <a:spcBef>
                  <a:spcPct val="0"/>
                </a:spcBef>
              </a:pPr>
              <a:t>25</a:t>
            </a:fld>
            <a:endParaRPr lang="en-US" altLang="en-US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471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90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53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75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47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32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90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FB49B-9B75-4B6E-BC47-0698B950E0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44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1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tn.gov/environment/notices/wast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tnsos.org/rules/RulemakingHearings.php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n.gov/environment/notices/wast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tnsos.org/rules/RulemakingHearings.ph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86199"/>
            <a:ext cx="8839200" cy="1574803"/>
          </a:xfrm>
        </p:spPr>
        <p:txBody>
          <a:bodyPr>
            <a:normAutofit fontScale="90000"/>
          </a:bodyPr>
          <a:lstStyle/>
          <a:p>
            <a:pPr marL="0" indent="0">
              <a:defRPr/>
            </a:pPr>
            <a:br>
              <a:rPr lang="en-US" altLang="en-US" sz="3600" dirty="0">
                <a:latin typeface="Calibri" panose="020F0502020204030204" pitchFamily="34" charset="0"/>
              </a:rPr>
            </a:br>
            <a:r>
              <a:rPr lang="en-US" altLang="en-US" sz="3600" dirty="0">
                <a:latin typeface="Calibri" panose="020F0502020204030204" pitchFamily="34" charset="0"/>
              </a:rPr>
              <a:t>Hazardous Waste Amendments </a:t>
            </a:r>
            <a:br>
              <a:rPr lang="en-US" altLang="en-US" sz="3600" dirty="0">
                <a:latin typeface="Calibri" panose="020F0502020204030204" pitchFamily="34" charset="0"/>
              </a:rPr>
            </a:br>
            <a:r>
              <a:rPr lang="en-US" altLang="en-US" sz="3600" dirty="0">
                <a:latin typeface="Calibri" panose="020F0502020204030204" pitchFamily="34" charset="0"/>
              </a:rPr>
              <a:t>for</a:t>
            </a:r>
            <a:br>
              <a:rPr lang="en-US" altLang="en-US" sz="3600" dirty="0">
                <a:latin typeface="Calibri" panose="020F0502020204030204" pitchFamily="34" charset="0"/>
              </a:rPr>
            </a:br>
            <a:r>
              <a:rPr lang="en-US" altLang="en-US" sz="3600" dirty="0"/>
              <a:t>Adoption Consideration</a:t>
            </a:r>
            <a:br>
              <a:rPr lang="en-US" altLang="en-US" dirty="0"/>
            </a:br>
            <a:endParaRPr lang="en-US" altLang="en-US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52400" y="5486399"/>
            <a:ext cx="8839200" cy="9906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Times New Roman" pitchFamily="18" charset="0"/>
              </a:rPr>
              <a:t>Presented to the </a:t>
            </a:r>
          </a:p>
          <a:p>
            <a:pPr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Times New Roman" pitchFamily="18" charset="0"/>
              </a:rPr>
              <a:t> Underground Storage Tanks and </a:t>
            </a:r>
          </a:p>
          <a:p>
            <a:pPr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Times New Roman" pitchFamily="18" charset="0"/>
              </a:rPr>
              <a:t>Solid Waste Disposal Control Board</a:t>
            </a:r>
          </a:p>
          <a:p>
            <a:endParaRPr lang="en-US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Times New Roman" pitchFamily="18" charset="0"/>
              </a:rPr>
              <a:t>August 5, 2020</a:t>
            </a:r>
          </a:p>
        </p:txBody>
      </p:sp>
    </p:spTree>
    <p:extLst>
      <p:ext uri="{BB962C8B-B14F-4D97-AF65-F5344CB8AC3E}">
        <p14:creationId xmlns:p14="http://schemas.microsoft.com/office/powerpoint/2010/main" val="462976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FFFFFF"/>
                </a:solidFill>
              </a:rPr>
              <a:t>FEDERAL AMENDMENTS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b="1" dirty="0"/>
              <a:t>The Environmental Protection Agency (EPA) published the Final Rules on:</a:t>
            </a:r>
          </a:p>
          <a:p>
            <a:pPr>
              <a:defRPr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b="1" dirty="0"/>
              <a:t>November 28, 2016 	Hazardous Waste Generator 					Improvements Rule</a:t>
            </a:r>
            <a:r>
              <a:rPr lang="en-US" dirty="0"/>
              <a:t>	</a:t>
            </a:r>
          </a:p>
          <a:p>
            <a:pPr>
              <a:lnSpc>
                <a:spcPct val="110000"/>
              </a:lnSpc>
            </a:pPr>
            <a:r>
              <a:rPr lang="en-US" b="1" dirty="0"/>
              <a:t>November 28, 2016 	Hazardous Waste Export-Import 				Revisions</a:t>
            </a:r>
          </a:p>
          <a:p>
            <a:pPr>
              <a:lnSpc>
                <a:spcPct val="110000"/>
              </a:lnSpc>
            </a:pPr>
            <a:r>
              <a:rPr lang="en-US" b="1" dirty="0"/>
              <a:t>December 26, 2017 	Confidentiality Determinations 				for Hazardous Waste Export and 				Import</a:t>
            </a:r>
          </a:p>
        </p:txBody>
      </p:sp>
    </p:spTree>
    <p:extLst>
      <p:ext uri="{BB962C8B-B14F-4D97-AF65-F5344CB8AC3E}">
        <p14:creationId xmlns:p14="http://schemas.microsoft.com/office/powerpoint/2010/main" val="100871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FFFFFF"/>
                </a:solidFill>
              </a:rPr>
              <a:t>FEDERAL AMENDMENTS (cont.)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495846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b="1" dirty="0"/>
              <a:t>The Environmental Protection Agency (EPA) published the Final Rules on:</a:t>
            </a:r>
          </a:p>
          <a:p>
            <a:pPr>
              <a:defRPr/>
            </a:pPr>
            <a:endParaRPr lang="en-US" dirty="0"/>
          </a:p>
          <a:p>
            <a:r>
              <a:rPr lang="en-US" b="1" dirty="0"/>
              <a:t>January 3, 2018 </a:t>
            </a:r>
            <a:r>
              <a:rPr lang="en-US" dirty="0"/>
              <a:t>		</a:t>
            </a:r>
            <a:r>
              <a:rPr lang="en-US" b="1" dirty="0"/>
              <a:t>User Fees for the Electronic 					Hazardous Waste Manifest 					System (e-Manifest) and 					Amendments to Manifest 					Regulations</a:t>
            </a:r>
          </a:p>
          <a:p>
            <a:pPr>
              <a:lnSpc>
                <a:spcPct val="110000"/>
              </a:lnSpc>
            </a:pPr>
            <a:r>
              <a:rPr lang="en-US" b="1" dirty="0"/>
              <a:t>November 30, 2018 	Safe Management of Recalled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1" dirty="0"/>
              <a:t>				Airbags</a:t>
            </a:r>
          </a:p>
        </p:txBody>
      </p:sp>
    </p:spTree>
    <p:extLst>
      <p:ext uri="{BB962C8B-B14F-4D97-AF65-F5344CB8AC3E}">
        <p14:creationId xmlns:p14="http://schemas.microsoft.com/office/powerpoint/2010/main" val="2469075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0119"/>
            <a:ext cx="8763000" cy="495846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8800" b="1" dirty="0"/>
              <a:t>These four federal rules are incorporated as written:</a:t>
            </a:r>
          </a:p>
          <a:p>
            <a:pPr marL="0" indent="0">
              <a:buNone/>
            </a:pPr>
            <a:endParaRPr lang="en-US" sz="7200" dirty="0"/>
          </a:p>
          <a:p>
            <a:pPr marL="0" lvl="0" indent="0">
              <a:buNone/>
            </a:pPr>
            <a:r>
              <a:rPr lang="en-US" sz="8000" b="1" dirty="0"/>
              <a:t>November 28, 2016     Hazardous Waste Export-Import Revisions</a:t>
            </a:r>
          </a:p>
          <a:p>
            <a:pPr marL="0" lvl="0" indent="0">
              <a:buNone/>
            </a:pPr>
            <a:endParaRPr lang="en-US" sz="8000" b="1" dirty="0"/>
          </a:p>
          <a:p>
            <a:pPr marL="0" lvl="0" indent="0">
              <a:buNone/>
            </a:pPr>
            <a:r>
              <a:rPr lang="en-US" sz="8000" b="1" dirty="0"/>
              <a:t>December 26, 2017     Confidentiality Determinations for 				   	Hazardous Waste Export and Import 				Documents</a:t>
            </a:r>
          </a:p>
          <a:p>
            <a:pPr marL="0" lvl="0" indent="0">
              <a:buNone/>
            </a:pPr>
            <a:endParaRPr lang="en-US" sz="8000" b="1" dirty="0"/>
          </a:p>
          <a:p>
            <a:pPr marL="0" lvl="0" indent="0">
              <a:buNone/>
            </a:pPr>
            <a:r>
              <a:rPr lang="en-US" sz="8000" b="1" dirty="0"/>
              <a:t>January 3, 2018	User Fees for the Electronic Hazardous  				Waste Manifest System and Amendments to 			Manifest Regulations</a:t>
            </a:r>
          </a:p>
          <a:p>
            <a:pPr marL="0" lvl="0" indent="0">
              <a:buNone/>
            </a:pPr>
            <a:endParaRPr lang="en-US" sz="8000" b="1" dirty="0"/>
          </a:p>
          <a:p>
            <a:pPr marL="0" lvl="0" indent="0">
              <a:buNone/>
            </a:pPr>
            <a:r>
              <a:rPr lang="en-US" sz="8000" b="1" dirty="0"/>
              <a:t>November 30, 2018	Safe Management of Recalled Airbags</a:t>
            </a:r>
          </a:p>
          <a:p>
            <a:pPr marL="457200" lvl="1" indent="0">
              <a:buNone/>
              <a:defRPr/>
            </a:pPr>
            <a:br>
              <a:rPr lang="en-US" sz="8000" b="1" dirty="0"/>
            </a:br>
            <a:br>
              <a:rPr lang="en-US" sz="8000" b="1" dirty="0"/>
            </a:br>
            <a:endParaRPr lang="en-US" sz="8000" b="1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16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FEDERAL AMENDMENTS (cont.)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52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AMENDMENTS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31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500" b="1" dirty="0"/>
              <a:t>NOVEMBER 28, 2016	HAZARDOUS WASTE GENERATOR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500" b="1" dirty="0"/>
              <a:t>				IMPROVEMENTS RULE </a:t>
            </a:r>
            <a:br>
              <a:rPr lang="en-US" sz="3500" b="1" dirty="0"/>
            </a:br>
            <a:endParaRPr lang="en-US" sz="35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500" b="1" dirty="0"/>
              <a:t>Reorganizes the hazardous waste generator regulations to make them more user-friendly;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35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500" b="1" dirty="0"/>
              <a:t>Increases understanding of the hazardous waste generator requirements;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35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500" b="1" dirty="0"/>
              <a:t> Addresses gaps in the existing regulations; 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US" sz="3100" b="1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20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40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80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8000" b="1" dirty="0"/>
              <a:t>Provides </a:t>
            </a:r>
            <a:r>
              <a:rPr lang="en-US" sz="6800" b="1" dirty="0"/>
              <a:t>greater</a:t>
            </a:r>
            <a:r>
              <a:rPr lang="en-US" sz="8000" b="1" dirty="0"/>
              <a:t> flexibility for hazardous waste generators to manage their hazardous waste in a cost- effective and protective manner;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80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8000" b="1" dirty="0"/>
              <a:t>Makes technical corrections and conforming changes to address inadvertent errors. </a:t>
            </a:r>
          </a:p>
          <a:p>
            <a:pPr marL="0" lvl="0" indent="0">
              <a:buNone/>
            </a:pPr>
            <a:endParaRPr lang="en-US" sz="8000" b="1" dirty="0"/>
          </a:p>
          <a:p>
            <a:pPr marL="457200" lvl="1" indent="0">
              <a:buNone/>
              <a:defRPr/>
            </a:pPr>
            <a:br>
              <a:rPr lang="en-US" sz="8000" b="1" dirty="0"/>
            </a:br>
            <a:br>
              <a:rPr lang="en-US" sz="8000" b="1" dirty="0"/>
            </a:br>
            <a:endParaRPr lang="en-US" sz="8000" b="1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16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AMENDMENTS (cont.)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09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Impacts of Hazardous Waste Generator Improvement Rules by Category:</a:t>
            </a:r>
            <a:br>
              <a:rPr lang="en-US" sz="2400" b="1" u="sng" dirty="0"/>
            </a:b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AMENDMENTS (cont.)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8347407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344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EPA Comments</a:t>
            </a:r>
            <a:endParaRPr lang="en-US" sz="3000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sz="2800" b="1" dirty="0"/>
              <a:t>EPA Region IV provided  comments of the draft State Authorization Package submitted on March 3, 2018.</a:t>
            </a:r>
          </a:p>
          <a:p>
            <a:pPr marL="0" indent="0">
              <a:buNone/>
            </a:pPr>
            <a:br>
              <a:rPr lang="en-US" sz="3000" b="1" dirty="0"/>
            </a:br>
            <a:endParaRPr lang="en-US" sz="3000" b="1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16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AMENDMENTS (cont.)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1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State Initiated Changes</a:t>
            </a:r>
          </a:p>
        </p:txBody>
      </p:sp>
      <p:pic>
        <p:nvPicPr>
          <p:cNvPr id="3" name="Content Placeholder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81000"/>
            <a:ext cx="59436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669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THE AMENDMENT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0">
              <a:buNone/>
              <a:defRPr/>
            </a:pPr>
            <a:r>
              <a:rPr lang="en-US" sz="2800" b="1" dirty="0"/>
              <a:t>Tennessee amended the hazardous waste regulations:</a:t>
            </a:r>
          </a:p>
          <a:p>
            <a:pPr marL="457200" indent="0">
              <a:buNone/>
              <a:defRPr/>
            </a:pPr>
            <a:endParaRPr lang="en-US" sz="2000" b="1" dirty="0"/>
          </a:p>
          <a:p>
            <a:pPr marL="457200" indent="0">
              <a:buNone/>
              <a:defRPr/>
            </a:pPr>
            <a:r>
              <a:rPr lang="en-US" sz="2800" b="1" dirty="0"/>
              <a:t>State</a:t>
            </a:r>
            <a:br>
              <a:rPr lang="en-US" sz="2200" b="1" dirty="0"/>
            </a:br>
            <a:endParaRPr lang="en-US" sz="2200" b="1" dirty="0"/>
          </a:p>
          <a:p>
            <a:pPr marL="114300" indent="0">
              <a:spcBef>
                <a:spcPts val="0"/>
              </a:spcBef>
              <a:buNone/>
              <a:defRPr/>
            </a:pPr>
            <a:r>
              <a:rPr lang="en-US" sz="2200" b="1" dirty="0"/>
              <a:t>	</a:t>
            </a:r>
            <a:r>
              <a:rPr lang="en-US" b="1" dirty="0"/>
              <a:t>- State Laws </a:t>
            </a:r>
          </a:p>
          <a:p>
            <a:pPr marL="114300" indent="0">
              <a:buNone/>
              <a:defRPr/>
            </a:pPr>
            <a:endParaRPr lang="en-US" b="1" dirty="0"/>
          </a:p>
          <a:p>
            <a:pPr marL="114300" indent="0">
              <a:spcBef>
                <a:spcPts val="0"/>
              </a:spcBef>
              <a:buNone/>
              <a:defRPr/>
            </a:pPr>
            <a:r>
              <a:rPr lang="en-US" b="1" dirty="0"/>
              <a:t>	- Policies of  the Underground Storage Tanks and  </a:t>
            </a:r>
          </a:p>
          <a:p>
            <a:pPr marL="114300" indent="0">
              <a:spcBef>
                <a:spcPts val="0"/>
              </a:spcBef>
              <a:buNone/>
              <a:defRPr/>
            </a:pPr>
            <a:r>
              <a:rPr lang="en-US" b="1" dirty="0"/>
              <a:t>            Solid Waste Control Board ("Board")</a:t>
            </a:r>
            <a:br>
              <a:rPr lang="en-US" b="1" dirty="0"/>
            </a:br>
            <a:r>
              <a:rPr lang="en-US" b="1" dirty="0"/>
              <a:t> </a:t>
            </a:r>
          </a:p>
          <a:p>
            <a:pPr marL="114300" indent="0">
              <a:buNone/>
              <a:defRPr/>
            </a:pPr>
            <a:r>
              <a:rPr lang="en-US" b="1" dirty="0"/>
              <a:t>	- Technical corrections and housekeeping</a:t>
            </a: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7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10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b="1" dirty="0"/>
              <a:t>Amendments based on State Laws and Board Policies to address changes in the Generator Improvement Rules: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5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b="1" dirty="0"/>
              <a:t>Annual Reports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b="1" dirty="0"/>
              <a:t>Notification Requirements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b="1" dirty="0"/>
              <a:t>Inspections Requirements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b="1" dirty="0"/>
              <a:t>Fees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000" b="1" dirty="0"/>
              <a:t>Electronic Reporting Reference</a:t>
            </a:r>
          </a:p>
          <a:p>
            <a:pPr marL="0" lvl="0" indent="0">
              <a:buNone/>
            </a:pPr>
            <a:endParaRPr lang="en-US" sz="3500" b="1" dirty="0"/>
          </a:p>
          <a:p>
            <a:pPr marL="457200" lvl="1" indent="0">
              <a:buNone/>
              <a:defRPr/>
            </a:pPr>
            <a:br>
              <a:rPr lang="en-US" sz="3500" b="1" dirty="0"/>
            </a:br>
            <a:br>
              <a:rPr lang="en-US" sz="3500" b="1" dirty="0"/>
            </a:br>
            <a:endParaRPr lang="en-US" sz="3500" b="1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16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INITIATED AMENDMENTS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4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2800" b="1" dirty="0"/>
              <a:t> </a:t>
            </a:r>
          </a:p>
          <a:p>
            <a:pPr marL="0" indent="0" algn="ctr">
              <a:buNone/>
            </a:pPr>
            <a:r>
              <a:rPr lang="en-US" sz="2800" b="1" dirty="0"/>
              <a:t>		Jacqueline Okoreeh-Baah		Regulatory Development Section</a:t>
            </a:r>
          </a:p>
          <a:p>
            <a:pPr marL="0" indent="0">
              <a:buNone/>
            </a:pPr>
            <a:r>
              <a:rPr lang="en-US" sz="2800" b="1" dirty="0"/>
              <a:t>		Hazardous Waste Management 			                 Program</a:t>
            </a:r>
          </a:p>
          <a:p>
            <a:pPr marL="0" indent="0" algn="just">
              <a:buNone/>
            </a:pPr>
            <a:r>
              <a:rPr lang="en-US" sz="2800" b="1" dirty="0"/>
              <a:t>		       Nashville Central Office</a:t>
            </a:r>
          </a:p>
          <a:p>
            <a:pPr marL="0" indent="0">
              <a:buNone/>
            </a:pPr>
            <a:endParaRPr lang="en-US" sz="2200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b="1" i="0" smtClean="0"/>
              <a:pPr/>
              <a:t>2</a:t>
            </a:fld>
            <a:endParaRPr lang="en-US" b="1" i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143000"/>
            <a:ext cx="12954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65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0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b="1" dirty="0"/>
              <a:t>Additional Amendments: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500" b="1" dirty="0"/>
          </a:p>
          <a:p>
            <a:r>
              <a:rPr lang="en-US" sz="2600" b="1" dirty="0"/>
              <a:t>Trivalent Chromium Exclusion</a:t>
            </a:r>
          </a:p>
          <a:p>
            <a:r>
              <a:rPr lang="en-US" sz="2600" b="1" dirty="0"/>
              <a:t>Technical Corrections</a:t>
            </a:r>
            <a:br>
              <a:rPr lang="en-US" sz="2600" b="1" dirty="0"/>
            </a:br>
            <a:br>
              <a:rPr lang="en-US" sz="3500" b="1" dirty="0"/>
            </a:br>
            <a:endParaRPr lang="en-US" sz="3500" b="1" dirty="0"/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endParaRPr lang="en-US" sz="1600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INITIATED AMENDMENTS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88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FFFF"/>
                </a:solidFill>
              </a:rPr>
              <a:t>Copies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defRPr/>
            </a:pPr>
            <a:r>
              <a:rPr lang="en-US" sz="2600" b="1" dirty="0"/>
              <a:t>A copy of the draft Amendment is available at: </a:t>
            </a:r>
            <a:br>
              <a:rPr lang="en-US" sz="2600" b="1" dirty="0"/>
            </a:br>
            <a:r>
              <a:rPr lang="en-US" sz="2800" b="1" dirty="0"/>
              <a:t> </a:t>
            </a:r>
          </a:p>
          <a:p>
            <a:pPr marL="0" indent="0" algn="ctr">
              <a:buNone/>
              <a:defRPr/>
            </a:pPr>
            <a:endParaRPr lang="en-US" sz="2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  <a:defRPr/>
            </a:pPr>
            <a:r>
              <a:rPr lang="en-US" b="1" u="sng" dirty="0">
                <a:hlinkClick r:id="rId3"/>
              </a:rPr>
              <a:t>http://tn.gov/environment/notices/waste</a:t>
            </a:r>
            <a:endParaRPr lang="en-US" b="1" u="sng" dirty="0"/>
          </a:p>
          <a:p>
            <a:pPr marL="0" indent="0" algn="ctr">
              <a:buNone/>
              <a:defRPr/>
            </a:pPr>
            <a:endParaRPr lang="en-US" b="1" u="sng" dirty="0"/>
          </a:p>
          <a:p>
            <a:pPr marL="0" indent="0" algn="ctr">
              <a:buNone/>
              <a:defRPr/>
            </a:pPr>
            <a:r>
              <a:rPr lang="en-US" b="1" u="sng" dirty="0">
                <a:hlinkClick r:id="rId4"/>
              </a:rPr>
              <a:t> </a:t>
            </a:r>
            <a:r>
              <a:rPr lang="en-US" b="1" u="sng" dirty="0">
                <a:solidFill>
                  <a:srgbClr val="00B0F0"/>
                </a:solidFill>
                <a:hlinkClick r:id="rId4"/>
              </a:rPr>
              <a:t>http://tnsos.org/rules/RulemakingHearings.php</a:t>
            </a:r>
            <a:endParaRPr lang="en-US" b="1" u="sng" dirty="0"/>
          </a:p>
          <a:p>
            <a:pPr marL="0" indent="0">
              <a:buNone/>
              <a:defRPr/>
            </a:pP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917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  <a:defRPr/>
            </a:pPr>
            <a:r>
              <a:rPr lang="en-US" sz="8800" b="1" dirty="0"/>
              <a:t>?</a:t>
            </a:r>
          </a:p>
          <a:p>
            <a:pPr marL="0" indent="0" algn="ctr">
              <a:buNone/>
              <a:defRPr/>
            </a:pPr>
            <a:endParaRPr lang="en-US" sz="3600" b="1" dirty="0"/>
          </a:p>
          <a:p>
            <a:pPr marL="0" indent="0" algn="ctr">
              <a:buNone/>
              <a:defRPr/>
            </a:pPr>
            <a:r>
              <a:rPr lang="en-US" b="1" dirty="0"/>
              <a:t>Wayne Gregory, Rulemaking Coordinator</a:t>
            </a:r>
          </a:p>
          <a:p>
            <a:pPr marL="0" indent="0" algn="ctr">
              <a:buNone/>
              <a:defRPr/>
            </a:pPr>
            <a:r>
              <a:rPr lang="en-US" b="1" dirty="0"/>
              <a:t>Office of General Council</a:t>
            </a:r>
          </a:p>
          <a:p>
            <a:pPr marL="0" indent="0" algn="ctr">
              <a:buNone/>
              <a:defRPr/>
            </a:pPr>
            <a:endParaRPr lang="en-US" sz="96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208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latin typeface="+mj-lt"/>
                <a:cs typeface="Times New Roman" pitchFamily="18" charset="0"/>
              </a:rPr>
              <a:t>HAZARDOUS WASTE RULEMAKING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US" sz="2800" b="1" dirty="0"/>
              <a:t> </a:t>
            </a:r>
          </a:p>
          <a:p>
            <a:pPr marL="0" indent="0" algn="ctr">
              <a:buNone/>
              <a:defRPr/>
            </a:pPr>
            <a:r>
              <a:rPr lang="en-US" sz="2800" b="1" dirty="0"/>
              <a:t>For</a:t>
            </a:r>
          </a:p>
          <a:p>
            <a:pPr marL="0" indent="0" algn="ctr">
              <a:buNone/>
              <a:defRPr/>
            </a:pPr>
            <a:br>
              <a:rPr lang="en-US" sz="2800" b="1" dirty="0"/>
            </a:br>
            <a:r>
              <a:rPr lang="en-US" sz="2800" b="1" dirty="0"/>
              <a:t>ADOPTION CONSIDERATION</a:t>
            </a:r>
          </a:p>
          <a:p>
            <a:pPr marL="0" indent="0" algn="ctr">
              <a:buNone/>
              <a:defRPr/>
            </a:pPr>
            <a:endParaRPr lang="en-US" sz="28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53519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FFFF"/>
                </a:solidFill>
              </a:rPr>
              <a:t>CONTACT INFORMATION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		Jacqueline Okoreeh-Baah</a:t>
            </a:r>
          </a:p>
          <a:p>
            <a:pPr marL="0" indent="0">
              <a:buNone/>
            </a:pPr>
            <a:r>
              <a:rPr lang="en-US" dirty="0"/>
              <a:t>		Rule-Making Coordinator</a:t>
            </a:r>
          </a:p>
          <a:p>
            <a:pPr marL="0" indent="0">
              <a:buNone/>
            </a:pPr>
            <a:r>
              <a:rPr lang="en-US" dirty="0"/>
              <a:t>		Office of the General Counsel</a:t>
            </a:r>
          </a:p>
          <a:p>
            <a:pPr marL="0" indent="0">
              <a:buNone/>
            </a:pPr>
            <a:r>
              <a:rPr lang="en-US" dirty="0"/>
              <a:t>		Tennessee Tower, 14</a:t>
            </a:r>
            <a:r>
              <a:rPr lang="en-US" baseline="30000" dirty="0"/>
              <a:t>th</a:t>
            </a:r>
            <a:r>
              <a:rPr lang="en-US" dirty="0"/>
              <a:t> Floor</a:t>
            </a:r>
          </a:p>
          <a:p>
            <a:pPr marL="0" indent="0">
              <a:buNone/>
            </a:pPr>
            <a:r>
              <a:rPr lang="en-US" dirty="0"/>
              <a:t>		312 Rosa L. Parks Ave., Nashville, TN 37243</a:t>
            </a:r>
          </a:p>
          <a:p>
            <a:pPr marL="0" indent="0">
              <a:buNone/>
            </a:pPr>
            <a:r>
              <a:rPr lang="en-US" dirty="0"/>
              <a:t>		p. 615-532-0825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u="sng" dirty="0"/>
              <a:t>Jackie.okoreeh-baah@tn.gov</a:t>
            </a:r>
          </a:p>
          <a:p>
            <a:pPr marL="0" indent="0" algn="ctr">
              <a:buNone/>
              <a:defRPr/>
            </a:pPr>
            <a:endParaRPr lang="en-US" sz="28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90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FFFF"/>
                </a:solidFill>
              </a:rPr>
              <a:t>CONTACT INFORMATION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		Wayne Gregory </a:t>
            </a:r>
          </a:p>
          <a:p>
            <a:pPr marL="0" indent="0">
              <a:buNone/>
            </a:pPr>
            <a:r>
              <a:rPr lang="en-US" dirty="0"/>
              <a:t>		Rule-Making Coordinator</a:t>
            </a:r>
          </a:p>
          <a:p>
            <a:pPr marL="0" indent="0">
              <a:buNone/>
            </a:pPr>
            <a:r>
              <a:rPr lang="en-US" dirty="0"/>
              <a:t>		Office of the General Counsel</a:t>
            </a:r>
          </a:p>
          <a:p>
            <a:pPr marL="0" indent="0">
              <a:buNone/>
            </a:pPr>
            <a:r>
              <a:rPr lang="en-US" dirty="0"/>
              <a:t>		Tennessee Tower, 2</a:t>
            </a:r>
            <a:r>
              <a:rPr lang="en-US" baseline="30000" dirty="0"/>
              <a:t>nd</a:t>
            </a:r>
            <a:r>
              <a:rPr lang="en-US" dirty="0"/>
              <a:t> Floor</a:t>
            </a:r>
          </a:p>
          <a:p>
            <a:pPr marL="0" indent="0">
              <a:buNone/>
            </a:pPr>
            <a:r>
              <a:rPr lang="en-US" dirty="0"/>
              <a:t>		312 Rosa L. Parks Ave., Nashville, TN 37243</a:t>
            </a:r>
          </a:p>
          <a:p>
            <a:pPr marL="0" indent="0">
              <a:buNone/>
            </a:pPr>
            <a:r>
              <a:rPr lang="en-US" dirty="0"/>
              <a:t>		p. 615-253-5420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u="sng" dirty="0"/>
              <a:t>wayne.gregory@tn.gov</a:t>
            </a:r>
          </a:p>
          <a:p>
            <a:pPr marL="0" indent="0" algn="ctr">
              <a:buNone/>
              <a:defRPr/>
            </a:pPr>
            <a:endParaRPr lang="en-US" sz="28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1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PURPOSE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00050" lvl="1" indent="0">
              <a:buNone/>
            </a:pPr>
            <a:endParaRPr lang="en-US" sz="2200" dirty="0">
              <a:latin typeface="Calibri" panose="020F0502020204030204" pitchFamily="34" charset="0"/>
            </a:endParaRPr>
          </a:p>
          <a:p>
            <a:pPr marL="400050" lvl="1" indent="0" algn="ctr">
              <a:buNone/>
            </a:pPr>
            <a:r>
              <a:rPr lang="en-US" sz="2600" b="1" dirty="0"/>
              <a:t>Present this set of amendments</a:t>
            </a:r>
          </a:p>
          <a:p>
            <a:pPr marL="400050" lvl="1" indent="0" algn="ctr">
              <a:buNone/>
            </a:pPr>
            <a:r>
              <a:rPr lang="en-US" sz="2400" b="1" dirty="0"/>
              <a:t>to</a:t>
            </a:r>
          </a:p>
          <a:p>
            <a:pPr marL="400050" lvl="1" indent="0" algn="ctr">
              <a:buNone/>
            </a:pPr>
            <a:r>
              <a:rPr lang="en-US" sz="2400" b="1" dirty="0"/>
              <a:t> </a:t>
            </a:r>
          </a:p>
          <a:p>
            <a:pPr marL="400050" lvl="1" indent="0" algn="ctr">
              <a:buNone/>
            </a:pPr>
            <a:r>
              <a:rPr lang="en-US" sz="2400" b="1" dirty="0"/>
              <a:t>Tennessee Hazardous Waste Regulations </a:t>
            </a:r>
          </a:p>
          <a:p>
            <a:pPr marL="400050" lvl="1" indent="0" algn="ctr">
              <a:buNone/>
            </a:pPr>
            <a:r>
              <a:rPr lang="en-US" sz="2400" b="1" dirty="0"/>
              <a:t>(Rule Chapter 0400-12-01)</a:t>
            </a:r>
          </a:p>
          <a:p>
            <a:pPr marL="400050" lvl="1" indent="0" algn="ctr">
              <a:buNone/>
            </a:pPr>
            <a:endParaRPr lang="en-US" sz="2400" b="1" dirty="0"/>
          </a:p>
          <a:p>
            <a:pPr marL="400050" lvl="1" indent="0" algn="ctr">
              <a:buNone/>
            </a:pPr>
            <a:r>
              <a:rPr lang="en-US" sz="2400" b="1" dirty="0"/>
              <a:t>to </a:t>
            </a:r>
          </a:p>
          <a:p>
            <a:pPr marL="400050" lvl="1" indent="0" algn="ctr">
              <a:buNone/>
            </a:pPr>
            <a:endParaRPr lang="en-US" sz="2400" b="1" dirty="0"/>
          </a:p>
          <a:p>
            <a:pPr marL="400050" lvl="1" indent="0" algn="ctr">
              <a:buNone/>
            </a:pPr>
            <a:r>
              <a:rPr lang="en-US" sz="2400" b="1" dirty="0"/>
              <a:t>the Underground Storage Tanks and Solid Waste Disposal Control Board (UST-SWDC) </a:t>
            </a:r>
          </a:p>
          <a:p>
            <a:pPr marL="400050" lvl="1" indent="0" algn="ctr">
              <a:buNone/>
            </a:pPr>
            <a:endParaRPr lang="en-US" sz="2400" b="1" dirty="0"/>
          </a:p>
          <a:p>
            <a:pPr marL="400050" lvl="1" indent="0" algn="ctr">
              <a:buNone/>
            </a:pPr>
            <a:r>
              <a:rPr lang="en-US" sz="2400" b="1" dirty="0"/>
              <a:t>Consideration</a:t>
            </a:r>
          </a:p>
          <a:p>
            <a:pPr marL="400050" lvl="1" indent="0" algn="ctr">
              <a:buNone/>
            </a:pPr>
            <a:endParaRPr lang="en-US" sz="2400" b="1" dirty="0"/>
          </a:p>
          <a:p>
            <a:pPr marL="400050" lvl="1" indent="0" algn="ctr">
              <a:buNone/>
            </a:pPr>
            <a:r>
              <a:rPr lang="en-US" sz="2400" b="1" dirty="0"/>
              <a:t>for</a:t>
            </a:r>
          </a:p>
          <a:p>
            <a:pPr marL="400050" lvl="1" indent="0" algn="ctr">
              <a:buNone/>
            </a:pPr>
            <a:endParaRPr lang="en-US" sz="2400" b="1" dirty="0"/>
          </a:p>
          <a:p>
            <a:pPr marL="400050" lvl="1" indent="0" algn="ctr">
              <a:buNone/>
            </a:pPr>
            <a:r>
              <a:rPr lang="en-US" sz="2400" b="1" dirty="0"/>
              <a:t> Adoption.</a:t>
            </a:r>
            <a:br>
              <a:rPr lang="en-US" sz="2400" b="1" dirty="0"/>
            </a:br>
            <a:br>
              <a:rPr lang="en-US" sz="2200" dirty="0">
                <a:latin typeface="Miriam" panose="020B0502050101010101" pitchFamily="34" charset="-79"/>
                <a:cs typeface="Miriam" panose="020B0502050101010101" pitchFamily="34" charset="-79"/>
              </a:rPr>
            </a:br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AMENDMENT (0400-12-01)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00050" lvl="1" indent="0">
              <a:buNone/>
            </a:pPr>
            <a:endParaRPr lang="en-US" sz="2200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r>
              <a:rPr lang="en-US" sz="3600" b="1" dirty="0">
                <a:latin typeface="Calibri" panose="020F0502020204030204" pitchFamily="34" charset="0"/>
              </a:rPr>
              <a:t>Copies of the Amendment:</a:t>
            </a:r>
          </a:p>
          <a:p>
            <a:pPr marL="400050" lvl="1" indent="0">
              <a:buNone/>
            </a:pPr>
            <a:endParaRPr lang="en-US" sz="2800" b="1" dirty="0">
              <a:latin typeface="Calibri" panose="020F0502020204030204" pitchFamily="34" charset="0"/>
            </a:endParaRP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3100" b="1" dirty="0">
                <a:latin typeface="Calibri" panose="020F0502020204030204" pitchFamily="34" charset="0"/>
              </a:rPr>
              <a:t>Official Version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sz="3100" b="1" dirty="0">
              <a:latin typeface="Calibri" panose="020F0502020204030204" pitchFamily="34" charset="0"/>
            </a:endParaRP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3100" b="1" dirty="0">
                <a:latin typeface="Calibri" panose="020F0502020204030204" pitchFamily="34" charset="0"/>
              </a:rPr>
              <a:t>Redlined Version</a:t>
            </a:r>
          </a:p>
          <a:p>
            <a:pPr marL="400050" lvl="1" indent="0">
              <a:buNone/>
            </a:pPr>
            <a:endParaRPr lang="en-US" sz="3100" b="1" dirty="0">
              <a:latin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b="1" u="sng" dirty="0">
                <a:hlinkClick r:id="rId3"/>
              </a:rPr>
              <a:t>http://tn.gov/environment/notices/waste</a:t>
            </a:r>
            <a:endParaRPr lang="en-US" b="1" u="sng" dirty="0"/>
          </a:p>
          <a:p>
            <a:pPr marL="0" indent="0" algn="ctr">
              <a:buNone/>
              <a:defRPr/>
            </a:pPr>
            <a:endParaRPr lang="en-US" b="1" u="sng" dirty="0"/>
          </a:p>
          <a:p>
            <a:pPr marL="0" indent="0" algn="ctr">
              <a:buNone/>
              <a:defRPr/>
            </a:pPr>
            <a:r>
              <a:rPr lang="en-US" b="1" u="sng" dirty="0">
                <a:hlinkClick r:id="rId4"/>
              </a:rPr>
              <a:t> </a:t>
            </a:r>
            <a:r>
              <a:rPr lang="en-US" b="1" u="sng" dirty="0">
                <a:solidFill>
                  <a:srgbClr val="00B0F0"/>
                </a:solidFill>
                <a:hlinkClick r:id="rId4"/>
              </a:rPr>
              <a:t>http://tnsos.org/rules/RulemakingHearings.php</a:t>
            </a:r>
            <a:endParaRPr lang="en-US" b="1" u="sng" dirty="0"/>
          </a:p>
          <a:p>
            <a:pPr marL="400050" lvl="1" indent="0">
              <a:buNone/>
            </a:pPr>
            <a:endParaRPr lang="en-US" sz="2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br>
              <a:rPr lang="en-US" sz="2200" dirty="0">
                <a:latin typeface="Miriam" panose="020B0502050101010101" pitchFamily="34" charset="-79"/>
                <a:cs typeface="Miriam" panose="020B0502050101010101" pitchFamily="34" charset="-79"/>
              </a:rPr>
            </a:br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00271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PUBLIC PARTICIPATION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b="1" dirty="0"/>
              <a:t>October 3, 2019	 	Draft Amendment was public 					noticed.</a:t>
            </a:r>
          </a:p>
          <a:p>
            <a:pPr marL="0" indent="0">
              <a:buNone/>
            </a:pPr>
            <a:r>
              <a:rPr lang="en-US" sz="2200" b="1" dirty="0"/>
              <a:t> </a:t>
            </a:r>
          </a:p>
          <a:p>
            <a:pPr marL="0" indent="0">
              <a:buNone/>
            </a:pPr>
            <a:r>
              <a:rPr lang="en-US" sz="2200" b="1" dirty="0"/>
              <a:t>December 3, 2019 		Public Hearing was held.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December 3, 2019 		Public Comments period was to 					end on close of business.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January 6, 2020		Public Comment period was 					extended.</a:t>
            </a:r>
            <a:endParaRPr lang="en-US" sz="2200" b="1" dirty="0">
              <a:latin typeface="Miriam" panose="020B0502050101010101" pitchFamily="34" charset="-79"/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375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PUBLIC COMMENTS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3600" b="1" dirty="0">
                <a:latin typeface="Calibri" panose="020F0502020204030204" pitchFamily="34" charset="0"/>
              </a:rPr>
              <a:t>Comments Located On:</a:t>
            </a:r>
          </a:p>
          <a:p>
            <a:pPr marL="400050" lvl="1" indent="0">
              <a:buNone/>
            </a:pPr>
            <a:endParaRPr lang="en-US" sz="28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br>
              <a:rPr lang="en-US" sz="2200" dirty="0">
                <a:latin typeface="Miriam" panose="020B0502050101010101" pitchFamily="34" charset="-79"/>
                <a:cs typeface="Miriam" panose="020B0502050101010101" pitchFamily="34" charset="-79"/>
              </a:rPr>
            </a:br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1D9D66-23D5-4A6C-BD03-5A4A55069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815513"/>
              </p:ext>
            </p:extLst>
          </p:nvPr>
        </p:nvGraphicFramePr>
        <p:xfrm>
          <a:off x="533400" y="2362200"/>
          <a:ext cx="8001000" cy="330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751009532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1964562666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1428712232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EPA Comments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Regulate Community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075428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Official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179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184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236896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Redlined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221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226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64975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4539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903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PROGRAM AUTHORIZATION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200" dirty="0"/>
              <a:t>Tennessee is required to adopt the Federal Regulations promulgated to </a:t>
            </a:r>
            <a:r>
              <a:rPr lang="en-US" sz="2200" b="1" dirty="0"/>
              <a:t>maintain program authorization</a:t>
            </a:r>
            <a:r>
              <a:rPr lang="en-US" sz="2200" b="1" dirty="0">
                <a:latin typeface="Miriam" panose="020B0502050101010101" pitchFamily="34" charset="-79"/>
                <a:cs typeface="Miriam" panose="020B0502050101010101" pitchFamily="34" charset="-79"/>
              </a:rPr>
              <a:t>.</a:t>
            </a:r>
            <a:br>
              <a:rPr lang="en-US" sz="2200" b="1" dirty="0">
                <a:latin typeface="Miriam" panose="020B0502050101010101" pitchFamily="34" charset="-79"/>
                <a:cs typeface="Miriam" panose="020B0502050101010101" pitchFamily="34" charset="-79"/>
              </a:rPr>
            </a:br>
            <a:endParaRPr lang="en-US" sz="2200" b="1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r>
              <a:rPr lang="en-US" sz="2200" dirty="0"/>
              <a:t>Tennessee regulations must be </a:t>
            </a:r>
            <a:r>
              <a:rPr lang="en-US" sz="2200" b="1" dirty="0"/>
              <a:t>at least as stringent </a:t>
            </a:r>
            <a:r>
              <a:rPr lang="en-US" sz="2200" dirty="0"/>
              <a:t>as the federal requirements, but the state can adopt </a:t>
            </a:r>
            <a:r>
              <a:rPr lang="en-US" sz="2200" b="1" dirty="0"/>
              <a:t>more stringent </a:t>
            </a:r>
            <a:r>
              <a:rPr lang="en-US" sz="2200" dirty="0"/>
              <a:t>requirements as well.</a:t>
            </a: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r>
              <a:rPr lang="en-US" sz="2200" dirty="0"/>
              <a:t>Tennessee regulations must be modified by July 1 of each year to reflect changes occurring between July 1 of the previous year to June 30 of the current year.</a:t>
            </a:r>
            <a:br>
              <a:rPr lang="en-US" sz="2200" dirty="0"/>
            </a:br>
            <a:br>
              <a:rPr lang="en-US" sz="2200" dirty="0">
                <a:latin typeface="Miriam" panose="020B0502050101010101" pitchFamily="34" charset="-79"/>
                <a:cs typeface="Miriam" panose="020B0502050101010101" pitchFamily="34" charset="-79"/>
              </a:rPr>
            </a:br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07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PROGRAM AUTHORIZATION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pPr marL="400050" lvl="1" indent="0">
              <a:buNone/>
            </a:pPr>
            <a:r>
              <a:rPr lang="en-US" sz="2200" b="1" dirty="0"/>
              <a:t>Resource Conservation and Recovery Act (RCRA) </a:t>
            </a:r>
            <a:r>
              <a:rPr lang="en-US" sz="2200" dirty="0"/>
              <a:t>requirements become effective in authorized States after the  regulations are amended and become effective in the States.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2200" dirty="0"/>
              <a:t>      </a:t>
            </a:r>
            <a:r>
              <a:rPr lang="en-US" sz="2200" b="1" dirty="0"/>
              <a:t>Hazardous Solid Waste Amendments (HSWA) </a:t>
            </a:r>
            <a:r>
              <a:rPr lang="en-US" sz="2200" dirty="0"/>
              <a:t>requirements:     </a:t>
            </a:r>
          </a:p>
          <a:p>
            <a:pPr marL="0" indent="0">
              <a:buNone/>
            </a:pPr>
            <a:r>
              <a:rPr lang="en-US" sz="2200" dirty="0"/>
              <a:t>      become effective at the same time in all states.</a:t>
            </a:r>
          </a:p>
          <a:p>
            <a:pPr marL="400050" lvl="1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755" y="4114801"/>
            <a:ext cx="2857500" cy="205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447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THE AMENDMENT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0">
              <a:buNone/>
              <a:defRPr/>
            </a:pPr>
            <a:r>
              <a:rPr lang="en-US" sz="2800" b="1" dirty="0"/>
              <a:t>Tennessee amended the hazardous waste regulations:</a:t>
            </a:r>
          </a:p>
          <a:p>
            <a:pPr marL="457200" indent="0">
              <a:buNone/>
              <a:defRPr/>
            </a:pPr>
            <a:endParaRPr lang="en-US" b="1" dirty="0"/>
          </a:p>
          <a:p>
            <a:pPr marL="457200" indent="0">
              <a:lnSpc>
                <a:spcPct val="120000"/>
              </a:lnSpc>
              <a:buNone/>
              <a:defRPr/>
            </a:pPr>
            <a:r>
              <a:rPr lang="en-US" dirty="0"/>
              <a:t>- Federal Register (published between November 2016 and November 2018)</a:t>
            </a:r>
          </a:p>
          <a:p>
            <a:pPr marL="457200" indent="0">
              <a:buNone/>
              <a:defRPr/>
            </a:pPr>
            <a:r>
              <a:rPr lang="en-US" dirty="0"/>
              <a:t>	</a:t>
            </a:r>
          </a:p>
          <a:p>
            <a:pPr marL="114300" indent="0">
              <a:buNone/>
              <a:defRPr/>
            </a:pPr>
            <a:r>
              <a:rPr lang="en-US" dirty="0"/>
              <a:t>    - EPA Comments (received during the comment period)</a:t>
            </a:r>
          </a:p>
          <a:p>
            <a:pPr marL="114300" indent="0">
              <a:buNone/>
              <a:defRPr/>
            </a:pPr>
            <a:endParaRPr lang="en-US" dirty="0"/>
          </a:p>
          <a:p>
            <a:pPr marL="114300" indent="0">
              <a:buNone/>
              <a:defRPr/>
            </a:pPr>
            <a:r>
              <a:rPr lang="en-US" dirty="0"/>
              <a:t>    - State Laws and this Board’s Policies</a:t>
            </a:r>
          </a:p>
          <a:p>
            <a:pPr marL="114300" indent="0">
              <a:buNone/>
              <a:defRPr/>
            </a:pPr>
            <a:endParaRPr lang="en-US" dirty="0"/>
          </a:p>
          <a:p>
            <a:pPr marL="114300" indent="0">
              <a:buNone/>
              <a:defRPr/>
            </a:pPr>
            <a:r>
              <a:rPr lang="en-US" dirty="0"/>
              <a:t>    - Technical corrections and housekeeping</a:t>
            </a:r>
          </a:p>
          <a:p>
            <a:pPr marL="114300" indent="0">
              <a:buNone/>
              <a:defRPr/>
            </a:pPr>
            <a:r>
              <a:rPr lang="en-US" dirty="0"/>
              <a:t>          </a:t>
            </a:r>
            <a:endParaRPr lang="en-US" sz="2200" dirty="0"/>
          </a:p>
          <a:p>
            <a:endParaRPr lang="en-US" sz="2200" dirty="0">
              <a:latin typeface="Miriam" panose="020B0502050101010101" pitchFamily="34" charset="-79"/>
              <a:cs typeface="Miriam" panose="020B0502050101010101" pitchFamily="34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1217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8074</TotalTime>
  <Words>455</Words>
  <Application>Microsoft Office PowerPoint</Application>
  <PresentationFormat>On-screen Show (4:3)</PresentationFormat>
  <Paragraphs>286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Franklin Gothic Book</vt:lpstr>
      <vt:lpstr>Miriam</vt:lpstr>
      <vt:lpstr>Open Sans</vt:lpstr>
      <vt:lpstr>PermianSlabSerifTypeface</vt:lpstr>
      <vt:lpstr>Times New Roman</vt:lpstr>
      <vt:lpstr>PowerPoint B</vt:lpstr>
      <vt:lpstr> Hazardous Waste Amendments  for Adoption Consideration </vt:lpstr>
      <vt:lpstr>INTRODUCTION</vt:lpstr>
      <vt:lpstr>PURPOSE</vt:lpstr>
      <vt:lpstr>AMENDMENT (0400-12-01)</vt:lpstr>
      <vt:lpstr>PUBLIC PARTICIPATION</vt:lpstr>
      <vt:lpstr>PUBLIC COMMENTS</vt:lpstr>
      <vt:lpstr>PROGRAM AUTHORIZATION</vt:lpstr>
      <vt:lpstr>PROGRAM AUTHORIZATION</vt:lpstr>
      <vt:lpstr>THE AMENDMENT</vt:lpstr>
      <vt:lpstr>FEDERAL AMENDMENTS</vt:lpstr>
      <vt:lpstr>FEDERAL AMENDMENTS (cont.)</vt:lpstr>
      <vt:lpstr>FEDERAL AMENDMENTS (cont.)</vt:lpstr>
      <vt:lpstr>FEDERAL AMENDMENTS (cont.)</vt:lpstr>
      <vt:lpstr>FEDERAL AMENDMENTS (cont.)</vt:lpstr>
      <vt:lpstr>FEDERAL AMENDMENTS (cont.)</vt:lpstr>
      <vt:lpstr>FEDERAL AMENDMENTS (cont.)</vt:lpstr>
      <vt:lpstr>State Initiated Changes</vt:lpstr>
      <vt:lpstr>THE AMENDMENT</vt:lpstr>
      <vt:lpstr>STATE INITIATED AMENDMENTS</vt:lpstr>
      <vt:lpstr>STATE INITIATED AMENDMENTS</vt:lpstr>
      <vt:lpstr>Copies</vt:lpstr>
      <vt:lpstr>Questions</vt:lpstr>
      <vt:lpstr>HAZARDOUS WASTE RULEMAKING</vt:lpstr>
      <vt:lpstr>CONTACT INFORMATION</vt:lpstr>
      <vt:lpstr>CONTACT INFORMATION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Loretta J. Buchanan</cp:lastModifiedBy>
  <cp:revision>150</cp:revision>
  <cp:lastPrinted>2020-07-28T11:58:32Z</cp:lastPrinted>
  <dcterms:created xsi:type="dcterms:W3CDTF">2015-04-23T14:18:47Z</dcterms:created>
  <dcterms:modified xsi:type="dcterms:W3CDTF">2020-07-28T11:58:49Z</dcterms:modified>
</cp:coreProperties>
</file>