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256" r:id="rId2"/>
    <p:sldId id="260" r:id="rId3"/>
    <p:sldId id="265" r:id="rId4"/>
    <p:sldId id="264" r:id="rId5"/>
    <p:sldId id="266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F00"/>
    <a:srgbClr val="4870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75" autoAdjust="0"/>
  </p:normalViewPr>
  <p:slideViewPr>
    <p:cSldViewPr>
      <p:cViewPr>
        <p:scale>
          <a:sx n="100" d="100"/>
          <a:sy n="100" d="100"/>
        </p:scale>
        <p:origin x="-1860" y="-4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r">
              <a:defRPr sz="1200"/>
            </a:lvl1pPr>
          </a:lstStyle>
          <a:p>
            <a:fld id="{1507AD1B-18D0-4980-BA45-3DEAB60093A5}" type="datetimeFigureOut">
              <a:rPr lang="en-US" smtClean="0"/>
              <a:t>9/27/2019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6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r">
              <a:defRPr sz="1200"/>
            </a:lvl1pPr>
          </a:lstStyle>
          <a:p>
            <a:fld id="{CCA53650-3D98-47E8-B89C-4792439277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4332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3886200"/>
            <a:ext cx="9144000" cy="2514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4038603"/>
            <a:ext cx="8839200" cy="1422399"/>
          </a:xfrm>
        </p:spPr>
        <p:txBody>
          <a:bodyPr>
            <a:normAutofit/>
          </a:bodyPr>
          <a:lstStyle>
            <a:lvl1pPr algn="ctr">
              <a:defRPr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152400" y="5461001"/>
            <a:ext cx="8839200" cy="812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pPr lvl="0"/>
            <a:r>
              <a:rPr lang="en-US" dirty="0" smtClean="0"/>
              <a:t>Sub-Title</a:t>
            </a:r>
            <a:endParaRPr lang="en-US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400800"/>
            <a:ext cx="9144000" cy="4572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100" baseline="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 smtClean="0"/>
              <a:t>Name, Position | Date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143000"/>
            <a:ext cx="59436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423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T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6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6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6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6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6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185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4"/>
            <a:ext cx="8763000" cy="4958462"/>
          </a:xfrm>
        </p:spPr>
        <p:txBody>
          <a:bodyPr>
            <a:normAutofit/>
          </a:bodyPr>
          <a:lstStyle>
            <a:lvl1pPr>
              <a:buClr>
                <a:schemeClr val="accent5">
                  <a:lumMod val="60000"/>
                  <a:lumOff val="40000"/>
                </a:schemeClr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5">
                  <a:lumMod val="60000"/>
                  <a:lumOff val="40000"/>
                </a:schemeClr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5">
                  <a:lumMod val="60000"/>
                  <a:lumOff val="40000"/>
                </a:schemeClr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5">
                  <a:lumMod val="60000"/>
                  <a:lumOff val="40000"/>
                </a:schemeClr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5">
                  <a:lumMod val="60000"/>
                  <a:lumOff val="40000"/>
                </a:schemeClr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6035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-Column 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4"/>
            <a:ext cx="4191000" cy="4958462"/>
          </a:xfrm>
        </p:spPr>
        <p:txBody>
          <a:bodyPr>
            <a:normAutofit/>
          </a:bodyPr>
          <a:lstStyle>
            <a:lvl1pPr>
              <a:buClr>
                <a:srgbClr val="FF0F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F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F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4724400" y="1193804"/>
            <a:ext cx="4191000" cy="4958462"/>
          </a:xfrm>
        </p:spPr>
        <p:txBody>
          <a:bodyPr>
            <a:normAutofit/>
          </a:bodyPr>
          <a:lstStyle>
            <a:lvl1pPr>
              <a:buClr>
                <a:srgbClr val="FF00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0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0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0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0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5693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44557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29934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Orang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2993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Yellow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06782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Gray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2993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81000" y="2209801"/>
            <a:ext cx="3962400" cy="2235200"/>
          </a:xfrm>
        </p:spPr>
        <p:txBody>
          <a:bodyPr>
            <a:noAutofit/>
          </a:bodyPr>
          <a:lstStyle>
            <a:lvl1pPr marL="0" indent="0" algn="l">
              <a:defRPr sz="3600">
                <a:effectLst/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381000" y="5562600"/>
            <a:ext cx="4038600" cy="1117600"/>
          </a:xfrm>
        </p:spPr>
        <p:txBody>
          <a:bodyPr anchor="b">
            <a:normAutofit/>
          </a:bodyPr>
          <a:lstStyle>
            <a:lvl1pPr marL="0" indent="0">
              <a:buNone/>
              <a:defRPr sz="110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 smtClean="0"/>
              <a:t>Name, Position</a:t>
            </a:r>
          </a:p>
          <a:p>
            <a:pPr lvl="0"/>
            <a:r>
              <a:rPr lang="en-US" dirty="0" smtClean="0"/>
              <a:t>Date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381000" y="4445001"/>
            <a:ext cx="3962400" cy="812800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accent5"/>
                </a:solidFill>
                <a:latin typeface="PermianSlabSerifTypeface" pitchFamily="50" charset="0"/>
              </a:defRPr>
            </a:lvl1pPr>
          </a:lstStyle>
          <a:p>
            <a:pPr lvl="0"/>
            <a:r>
              <a:rPr lang="en-US" dirty="0" smtClean="0"/>
              <a:t>Sub-Title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" y="304800"/>
            <a:ext cx="2773680" cy="128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976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3200400" y="3874770"/>
            <a:ext cx="5943600" cy="22402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3276600" y="3962400"/>
            <a:ext cx="5715000" cy="2057400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2890" y="3322320"/>
            <a:ext cx="3345180" cy="33451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54890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TN M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562600"/>
          </a:xfrm>
        </p:spPr>
        <p:txBody>
          <a:bodyPr>
            <a:normAutofit/>
          </a:bodyPr>
          <a:lstStyle>
            <a:lvl1pPr>
              <a:buClr>
                <a:schemeClr val="bg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bg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bg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800" y="6019800"/>
            <a:ext cx="866774" cy="866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978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4"/>
            <a:ext cx="8763000" cy="4958462"/>
          </a:xfrm>
        </p:spPr>
        <p:txBody>
          <a:bodyPr>
            <a:normAutofit/>
          </a:bodyPr>
          <a:lstStyle>
            <a:lvl1pPr>
              <a:buClr>
                <a:schemeClr val="bg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bg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bg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884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rgbClr val="FF0F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F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F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rgbClr val="FF0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656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3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3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3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3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3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395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1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1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1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1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1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100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Yellow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267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58000" y="6410326"/>
            <a:ext cx="2133600" cy="365125"/>
          </a:xfrm>
          <a:prstGeom prst="rect">
            <a:avLst/>
          </a:prstGeom>
        </p:spPr>
        <p:txBody>
          <a:bodyPr anchor="b"/>
          <a:lstStyle>
            <a:lvl1pPr algn="r"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005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70" r:id="rId2"/>
    <p:sldLayoutId id="2147483649" r:id="rId3"/>
    <p:sldLayoutId id="2147483680" r:id="rId4"/>
    <p:sldLayoutId id="2147483671" r:id="rId5"/>
    <p:sldLayoutId id="2147483668" r:id="rId6"/>
    <p:sldLayoutId id="2147483665" r:id="rId7"/>
    <p:sldLayoutId id="2147483672" r:id="rId8"/>
    <p:sldLayoutId id="2147483673" r:id="rId9"/>
    <p:sldLayoutId id="2147483674" r:id="rId10"/>
    <p:sldLayoutId id="2147483679" r:id="rId11"/>
    <p:sldLayoutId id="2147483662" r:id="rId12"/>
    <p:sldLayoutId id="2147483663" r:id="rId13"/>
    <p:sldLayoutId id="2147483676" r:id="rId14"/>
    <p:sldLayoutId id="2147483677" r:id="rId15"/>
    <p:sldLayoutId id="2147483675" r:id="rId16"/>
    <p:sldLayoutId id="2147483678" r:id="rId1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4038603"/>
            <a:ext cx="8839200" cy="2209797"/>
          </a:xfrm>
        </p:spPr>
        <p:txBody>
          <a:bodyPr/>
          <a:lstStyle/>
          <a:p>
            <a:r>
              <a:rPr lang="en-US" dirty="0" err="1" smtClean="0"/>
              <a:t>RCRA</a:t>
            </a:r>
            <a:r>
              <a:rPr lang="en-US" dirty="0"/>
              <a:t> </a:t>
            </a:r>
            <a:r>
              <a:rPr lang="en-US" dirty="0" smtClean="0"/>
              <a:t>Facility Parceling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260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Hazardous Waste (</a:t>
            </a:r>
            <a:r>
              <a:rPr lang="en-US" dirty="0" err="1" smtClean="0"/>
              <a:t>RCRA</a:t>
            </a:r>
            <a:r>
              <a:rPr lang="en-US" dirty="0" smtClean="0"/>
              <a:t>) Facility - For </a:t>
            </a:r>
            <a:r>
              <a:rPr lang="en-US" dirty="0"/>
              <a:t>the purposes of implementing corrective action under Rule 0400-12-01-.06(6)(l), all contiguous property under the control of the owner or operator seeking a </a:t>
            </a:r>
            <a:r>
              <a:rPr lang="en-US" dirty="0" smtClean="0"/>
              <a:t>hazardous waste permit </a:t>
            </a:r>
            <a:r>
              <a:rPr lang="en-US" dirty="0"/>
              <a:t>under the Tennessee Hazardous Waste Management Act, </a:t>
            </a:r>
            <a:r>
              <a:rPr lang="en-US" dirty="0" err="1"/>
              <a:t>T.C.A</a:t>
            </a:r>
            <a:r>
              <a:rPr lang="en-US" dirty="0"/>
              <a:t>. §68-212-101 et seq</a:t>
            </a:r>
            <a:r>
              <a:rPr lang="en-US" dirty="0" smtClean="0"/>
              <a:t>.</a:t>
            </a:r>
          </a:p>
          <a:p>
            <a:pPr lvl="0"/>
            <a:endParaRPr lang="en-US" dirty="0"/>
          </a:p>
          <a:p>
            <a:pPr lvl="0"/>
            <a:r>
              <a:rPr lang="en-US" dirty="0" smtClean="0"/>
              <a:t>Parceling – The process of subdividing a permitted hazardous waste facility into separate property tracts (parcels)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94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 and Resulting Actions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endParaRPr lang="en-US" dirty="0" smtClean="0"/>
          </a:p>
          <a:p>
            <a:pPr lvl="0"/>
            <a:r>
              <a:rPr lang="en-US" dirty="0"/>
              <a:t>The purpose for parceling of the permitted facility allows ownership transfer of portions of the contiguous property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Property ownership transfers may include the permitted hazardous waste management treatment storage or disposal (</a:t>
            </a:r>
            <a:r>
              <a:rPr lang="en-US" dirty="0" err="1"/>
              <a:t>TSD</a:t>
            </a:r>
            <a:r>
              <a:rPr lang="en-US" dirty="0"/>
              <a:t>) unit or parcels outside the </a:t>
            </a:r>
            <a:r>
              <a:rPr lang="en-US" dirty="0" err="1"/>
              <a:t>TSD</a:t>
            </a:r>
            <a:r>
              <a:rPr lang="en-US" dirty="0"/>
              <a:t> permitted area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If the transferred parcel includes ownership or operational control of the </a:t>
            </a:r>
            <a:r>
              <a:rPr lang="en-US" dirty="0" err="1"/>
              <a:t>TSD</a:t>
            </a:r>
            <a:r>
              <a:rPr lang="en-US" dirty="0"/>
              <a:t> unit, or transferred parcels that have not been determined to have completed corrective action, the new landowner will be identified on the permit as an owner/operator of the facility (included as permittee) or just identified in the permit as a landowner at the facility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If the  transferred parcel only contains areas that have been determined to have completed all corrective action (no further action) and does not contain the </a:t>
            </a:r>
            <a:r>
              <a:rPr lang="en-US" dirty="0" err="1"/>
              <a:t>TSD</a:t>
            </a:r>
            <a:r>
              <a:rPr lang="en-US" dirty="0"/>
              <a:t>, the landowner will not be included on the permit. However, the transferred parcel will be identified in the permit as a transferred parcel. The original contiguous boundary of facility will still be shown in the permit.</a:t>
            </a:r>
          </a:p>
        </p:txBody>
      </p:sp>
    </p:spTree>
    <p:extLst>
      <p:ext uri="{BB962C8B-B14F-4D97-AF65-F5344CB8AC3E}">
        <p14:creationId xmlns:p14="http://schemas.microsoft.com/office/powerpoint/2010/main" val="2656687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Modification Process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The modification of a hazardous waste permit by the permittee to a new facility owner or operator, or just as property owner, is performed as a transfer of permit under TN Rule 0400-12-01-.07(9)(b)</a:t>
            </a:r>
          </a:p>
          <a:p>
            <a:endParaRPr lang="en-US" dirty="0"/>
          </a:p>
          <a:p>
            <a:pPr lvl="0"/>
            <a:r>
              <a:rPr lang="en-US" dirty="0" smtClean="0"/>
              <a:t>The permit </a:t>
            </a:r>
            <a:r>
              <a:rPr lang="en-US" dirty="0" smtClean="0">
                <a:solidFill>
                  <a:prstClr val="black"/>
                </a:solidFill>
              </a:rPr>
              <a:t>modification </a:t>
            </a:r>
            <a:r>
              <a:rPr lang="en-US" dirty="0" smtClean="0"/>
              <a:t>requirement for parceled property that does not contain an active </a:t>
            </a:r>
            <a:r>
              <a:rPr lang="en-US" dirty="0" err="1" smtClean="0"/>
              <a:t>TSD</a:t>
            </a:r>
            <a:r>
              <a:rPr lang="en-US" dirty="0" smtClean="0"/>
              <a:t> and has completed all corrective action requirements is performed as a Class </a:t>
            </a:r>
            <a:r>
              <a:rPr lang="en-US" baseline="30000" dirty="0" smtClean="0"/>
              <a:t>1</a:t>
            </a:r>
            <a:r>
              <a:rPr lang="en-US" dirty="0" smtClean="0"/>
              <a:t>1 permit modification </a:t>
            </a:r>
            <a:r>
              <a:rPr lang="en-US" dirty="0" smtClean="0">
                <a:solidFill>
                  <a:prstClr val="black"/>
                </a:solidFill>
              </a:rPr>
              <a:t>under </a:t>
            </a:r>
            <a:r>
              <a:rPr lang="en-US" dirty="0">
                <a:solidFill>
                  <a:prstClr val="black"/>
                </a:solidFill>
              </a:rPr>
              <a:t>TN Rule 0400-12-01-.07(9</a:t>
            </a:r>
            <a:r>
              <a:rPr lang="en-US" dirty="0" smtClean="0">
                <a:solidFill>
                  <a:prstClr val="black"/>
                </a:solidFill>
              </a:rPr>
              <a:t>)(c)</a:t>
            </a:r>
            <a:endParaRPr lang="en-US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05840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4608" y="38100"/>
            <a:ext cx="5093277" cy="659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54312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 B">
  <a:themeElements>
    <a:clrScheme name="Brand Colors">
      <a:dk1>
        <a:sysClr val="windowText" lastClr="000000"/>
      </a:dk1>
      <a:lt1>
        <a:sysClr val="window" lastClr="FFFFFF"/>
      </a:lt1>
      <a:dk2>
        <a:srgbClr val="1B365D"/>
      </a:dk2>
      <a:lt2>
        <a:srgbClr val="FF0F00"/>
      </a:lt2>
      <a:accent1>
        <a:srgbClr val="2DCCD3"/>
      </a:accent1>
      <a:accent2>
        <a:srgbClr val="D2D755"/>
      </a:accent2>
      <a:accent3>
        <a:srgbClr val="E87722"/>
      </a:accent3>
      <a:accent4>
        <a:srgbClr val="7C2529"/>
      </a:accent4>
      <a:accent5>
        <a:srgbClr val="666666"/>
      </a:accent5>
      <a:accent6>
        <a:srgbClr val="E6D395"/>
      </a:accent6>
      <a:hlink>
        <a:srgbClr val="131E29"/>
      </a:hlink>
      <a:folHlink>
        <a:srgbClr val="CBC4B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B</Template>
  <TotalTime>176</TotalTime>
  <Words>330</Words>
  <Application>Microsoft Office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PowerPoint B</vt:lpstr>
      <vt:lpstr>RCRA Facility Parceling </vt:lpstr>
      <vt:lpstr>Definitions</vt:lpstr>
      <vt:lpstr>Purpose and Resulting Actions</vt:lpstr>
      <vt:lpstr>Modification Process</vt:lpstr>
      <vt:lpstr>PowerPoint Presentation</vt:lpstr>
    </vt:vector>
  </TitlesOfParts>
  <Company>Tennessee Dept. of Environment and Conservation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Dataviewer and Policies</dc:title>
  <dc:creator>Loretta J. Buchanan</dc:creator>
  <cp:lastModifiedBy>Ashley M. Jones</cp:lastModifiedBy>
  <cp:revision>16</cp:revision>
  <cp:lastPrinted>2019-09-27T16:33:25Z</cp:lastPrinted>
  <dcterms:created xsi:type="dcterms:W3CDTF">2019-09-20T21:15:41Z</dcterms:created>
  <dcterms:modified xsi:type="dcterms:W3CDTF">2019-09-27T18:01:24Z</dcterms:modified>
</cp:coreProperties>
</file>