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73" r:id="rId4"/>
    <p:sldId id="272" r:id="rId5"/>
    <p:sldId id="274" r:id="rId6"/>
    <p:sldId id="275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F00"/>
    <a:srgbClr val="4870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75" autoAdjust="0"/>
  </p:normalViewPr>
  <p:slideViewPr>
    <p:cSldViewPr>
      <p:cViewPr>
        <p:scale>
          <a:sx n="100" d="100"/>
          <a:sy n="100" d="100"/>
        </p:scale>
        <p:origin x="-65" y="15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- Stand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3886200"/>
            <a:ext cx="9144000" cy="2514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4038603"/>
            <a:ext cx="8839200" cy="1422399"/>
          </a:xfrm>
        </p:spPr>
        <p:txBody>
          <a:bodyPr>
            <a:normAutofit/>
          </a:bodyPr>
          <a:lstStyle>
            <a:lvl1pPr algn="ctr">
              <a:defRPr sz="40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13"/>
          <p:cNvSpPr>
            <a:spLocks noGrp="1"/>
          </p:cNvSpPr>
          <p:nvPr>
            <p:ph type="body" sz="quarter" idx="12" hasCustomPrompt="1"/>
          </p:nvPr>
        </p:nvSpPr>
        <p:spPr>
          <a:xfrm>
            <a:off x="152400" y="5461001"/>
            <a:ext cx="8839200" cy="812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pPr lvl="0"/>
            <a:r>
              <a:rPr lang="en-US" dirty="0" smtClean="0"/>
              <a:t>Sub-Title</a:t>
            </a:r>
            <a:endParaRPr lang="en-US" dirty="0"/>
          </a:p>
        </p:txBody>
      </p:sp>
      <p:sp>
        <p:nvSpPr>
          <p:cNvPr id="8" name="Text Placeholder 11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400800"/>
            <a:ext cx="9144000" cy="4572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100" baseline="0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 smtClean="0"/>
              <a:t>Name, Position | Date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1143000"/>
            <a:ext cx="5943600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7423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T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93800"/>
            <a:ext cx="8763000" cy="4958465"/>
          </a:xfrm>
        </p:spPr>
        <p:txBody>
          <a:bodyPr>
            <a:normAutofit/>
          </a:bodyPr>
          <a:lstStyle>
            <a:lvl1pPr>
              <a:buClr>
                <a:schemeClr val="accent6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accent6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accent6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accent6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accent6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990602"/>
            <a:ext cx="9144000" cy="889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6152266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75400"/>
            <a:ext cx="2895600" cy="365125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375400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52266"/>
            <a:ext cx="158496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8185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93804"/>
            <a:ext cx="8763000" cy="4958462"/>
          </a:xfrm>
        </p:spPr>
        <p:txBody>
          <a:bodyPr>
            <a:normAutofit/>
          </a:bodyPr>
          <a:lstStyle>
            <a:lvl1pPr>
              <a:buClr>
                <a:schemeClr val="accent5">
                  <a:lumMod val="60000"/>
                  <a:lumOff val="40000"/>
                </a:schemeClr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accent5">
                  <a:lumMod val="60000"/>
                  <a:lumOff val="40000"/>
                </a:schemeClr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accent5">
                  <a:lumMod val="60000"/>
                  <a:lumOff val="40000"/>
                </a:schemeClr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accent5">
                  <a:lumMod val="60000"/>
                  <a:lumOff val="40000"/>
                </a:schemeClr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accent5">
                  <a:lumMod val="60000"/>
                  <a:lumOff val="40000"/>
                </a:schemeClr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990602"/>
            <a:ext cx="9144000" cy="889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0" y="6152266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75400"/>
            <a:ext cx="2895600" cy="365125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375400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52266"/>
            <a:ext cx="158496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6035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uble-Column 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93804"/>
            <a:ext cx="4191000" cy="4958462"/>
          </a:xfrm>
        </p:spPr>
        <p:txBody>
          <a:bodyPr>
            <a:normAutofit/>
          </a:bodyPr>
          <a:lstStyle>
            <a:lvl1pPr>
              <a:buClr>
                <a:srgbClr val="FF0F00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rgbClr val="FF0F00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rgbClr val="FF0F00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rgbClr val="FF0F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rgbClr val="FF0F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3"/>
          </p:nvPr>
        </p:nvSpPr>
        <p:spPr>
          <a:xfrm>
            <a:off x="4724400" y="1193804"/>
            <a:ext cx="4191000" cy="4958462"/>
          </a:xfrm>
        </p:spPr>
        <p:txBody>
          <a:bodyPr>
            <a:normAutofit/>
          </a:bodyPr>
          <a:lstStyle>
            <a:lvl1pPr>
              <a:buClr>
                <a:srgbClr val="FF0000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rgbClr val="FF0000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rgbClr val="FF0000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rgbClr val="FF00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rgbClr val="FF00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6152266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75400"/>
            <a:ext cx="2895600" cy="365125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375400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52266"/>
            <a:ext cx="158496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45693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444557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-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629934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- Orang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629934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- YellowGree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006782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- Gray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62993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-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4572000" y="0"/>
            <a:ext cx="4572000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81000" y="2209801"/>
            <a:ext cx="3962400" cy="2235200"/>
          </a:xfrm>
        </p:spPr>
        <p:txBody>
          <a:bodyPr>
            <a:noAutofit/>
          </a:bodyPr>
          <a:lstStyle>
            <a:lvl1pPr marL="0" indent="0" algn="l">
              <a:defRPr sz="3600">
                <a:effectLst/>
                <a:latin typeface="PermianSlabSerifTypeface" pitchFamily="50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1" hasCustomPrompt="1"/>
          </p:nvPr>
        </p:nvSpPr>
        <p:spPr>
          <a:xfrm>
            <a:off x="381000" y="5562600"/>
            <a:ext cx="4038600" cy="1117600"/>
          </a:xfrm>
        </p:spPr>
        <p:txBody>
          <a:bodyPr anchor="b">
            <a:normAutofit/>
          </a:bodyPr>
          <a:lstStyle>
            <a:lvl1pPr marL="0" indent="0">
              <a:buNone/>
              <a:defRPr sz="1100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 smtClean="0"/>
              <a:t>Name, Position</a:t>
            </a:r>
          </a:p>
          <a:p>
            <a:pPr lvl="0"/>
            <a:r>
              <a:rPr lang="en-US" dirty="0" smtClean="0"/>
              <a:t>Date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2" hasCustomPrompt="1"/>
          </p:nvPr>
        </p:nvSpPr>
        <p:spPr>
          <a:xfrm>
            <a:off x="381000" y="4445001"/>
            <a:ext cx="3962400" cy="812800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accent5"/>
                </a:solidFill>
                <a:latin typeface="PermianSlabSerifTypeface" pitchFamily="50" charset="0"/>
              </a:defRPr>
            </a:lvl1pPr>
          </a:lstStyle>
          <a:p>
            <a:pPr lvl="0"/>
            <a:r>
              <a:rPr lang="en-US" dirty="0" smtClean="0"/>
              <a:t>Sub-Title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520" y="304800"/>
            <a:ext cx="2773680" cy="1280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5976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3200400" y="3874770"/>
            <a:ext cx="5943600" cy="22402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3276600" y="3962400"/>
            <a:ext cx="5715000" cy="2057400"/>
          </a:xfrm>
        </p:spPr>
        <p:txBody>
          <a:bodyPr/>
          <a:lstStyle>
            <a:lvl1pPr algn="r">
              <a:defRPr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62890" y="3322320"/>
            <a:ext cx="3345180" cy="33451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54890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TN M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839200" cy="5562600"/>
          </a:xfrm>
        </p:spPr>
        <p:txBody>
          <a:bodyPr>
            <a:normAutofit/>
          </a:bodyPr>
          <a:lstStyle>
            <a:lvl1pPr>
              <a:buClr>
                <a:schemeClr val="bg2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bg2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bg2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bg2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bg2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5800" y="6019800"/>
            <a:ext cx="866774" cy="866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9978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93804"/>
            <a:ext cx="8763000" cy="4958462"/>
          </a:xfrm>
        </p:spPr>
        <p:txBody>
          <a:bodyPr>
            <a:normAutofit/>
          </a:bodyPr>
          <a:lstStyle>
            <a:lvl1pPr>
              <a:buClr>
                <a:schemeClr val="bg2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bg2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bg2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bg2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bg2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6152266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75400"/>
            <a:ext cx="2895600" cy="365125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375400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52266"/>
            <a:ext cx="158496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3884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93800"/>
            <a:ext cx="8763000" cy="4958465"/>
          </a:xfrm>
        </p:spPr>
        <p:txBody>
          <a:bodyPr>
            <a:normAutofit/>
          </a:bodyPr>
          <a:lstStyle>
            <a:lvl1pPr>
              <a:buClr>
                <a:srgbClr val="FF0F00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rgbClr val="FF0F00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rgbClr val="FF0F00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rgbClr val="FF0F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rgbClr val="FF0F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990602"/>
            <a:ext cx="9144000" cy="88900"/>
          </a:xfrm>
          <a:prstGeom prst="rect">
            <a:avLst/>
          </a:prstGeom>
          <a:solidFill>
            <a:srgbClr val="FF0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6152266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75400"/>
            <a:ext cx="2895600" cy="365125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375400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52266"/>
            <a:ext cx="158496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0656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 -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228600" y="1193800"/>
            <a:ext cx="8763000" cy="4958465"/>
          </a:xfrm>
        </p:spPr>
        <p:txBody>
          <a:bodyPr>
            <a:normAutofit/>
          </a:bodyPr>
          <a:lstStyle>
            <a:lvl1pPr>
              <a:buClr>
                <a:schemeClr val="accent3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accent3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accent3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accent3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accent3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990602"/>
            <a:ext cx="9144000" cy="889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6152266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75400"/>
            <a:ext cx="2895600" cy="365125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375400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52266"/>
            <a:ext cx="158496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395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93800"/>
            <a:ext cx="8763000" cy="4958465"/>
          </a:xfrm>
        </p:spPr>
        <p:txBody>
          <a:bodyPr>
            <a:normAutofit/>
          </a:bodyPr>
          <a:lstStyle>
            <a:lvl1pPr>
              <a:buClr>
                <a:schemeClr val="accent1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accent1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accent1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accent1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accent1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990602"/>
            <a:ext cx="9144000" cy="889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6152266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75400"/>
            <a:ext cx="2895600" cy="365125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375400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52266"/>
            <a:ext cx="158496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5100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Yellow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93800"/>
            <a:ext cx="8763000" cy="4958465"/>
          </a:xfrm>
        </p:spPr>
        <p:txBody>
          <a:bodyPr>
            <a:normAutofit/>
          </a:bodyPr>
          <a:lstStyle>
            <a:lvl1pPr>
              <a:buClr>
                <a:schemeClr val="accent2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accent2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accent2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accent2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accent2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990602"/>
            <a:ext cx="9144000" cy="88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6152266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75400"/>
            <a:ext cx="2895600" cy="365125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375400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52266"/>
            <a:ext cx="158496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3267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 i="1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58000" y="6410326"/>
            <a:ext cx="2133600" cy="365125"/>
          </a:xfrm>
          <a:prstGeom prst="rect">
            <a:avLst/>
          </a:prstGeom>
        </p:spPr>
        <p:txBody>
          <a:bodyPr anchor="b"/>
          <a:lstStyle>
            <a:lvl1pPr algn="r">
              <a:defRPr sz="1000" i="1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3005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70" r:id="rId2"/>
    <p:sldLayoutId id="2147483649" r:id="rId3"/>
    <p:sldLayoutId id="2147483680" r:id="rId4"/>
    <p:sldLayoutId id="2147483671" r:id="rId5"/>
    <p:sldLayoutId id="2147483668" r:id="rId6"/>
    <p:sldLayoutId id="2147483665" r:id="rId7"/>
    <p:sldLayoutId id="2147483672" r:id="rId8"/>
    <p:sldLayoutId id="2147483673" r:id="rId9"/>
    <p:sldLayoutId id="2147483674" r:id="rId10"/>
    <p:sldLayoutId id="2147483679" r:id="rId11"/>
    <p:sldLayoutId id="2147483662" r:id="rId12"/>
    <p:sldLayoutId id="2147483663" r:id="rId13"/>
    <p:sldLayoutId id="2147483676" r:id="rId14"/>
    <p:sldLayoutId id="2147483677" r:id="rId15"/>
    <p:sldLayoutId id="2147483675" r:id="rId16"/>
    <p:sldLayoutId id="2147483678" r:id="rId1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4343400"/>
            <a:ext cx="8839200" cy="1422399"/>
          </a:xfrm>
        </p:spPr>
        <p:txBody>
          <a:bodyPr/>
          <a:lstStyle/>
          <a:p>
            <a:r>
              <a:rPr lang="en-US" dirty="0" smtClean="0"/>
              <a:t>Statewide Petroleum Incident Logging System (SPILS) Program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i="1" dirty="0" smtClean="0"/>
              <a:t>Rick Whitson, P.E. – May 2019 Board Meeting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479260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400" dirty="0" smtClean="0"/>
              <a:t>Oversite History of the Cleanup of Petroleum Transportation Spills</a:t>
            </a:r>
            <a:endParaRPr lang="en-US" sz="24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DSWM-State </a:t>
            </a:r>
            <a:r>
              <a:rPr lang="en-US" dirty="0" smtClean="0"/>
              <a:t>Remediation Program provided oversite for the cleanup of petroleum transportation spills along with the DSWM Field </a:t>
            </a:r>
            <a:r>
              <a:rPr lang="en-US" dirty="0" smtClean="0"/>
              <a:t>Offices </a:t>
            </a:r>
            <a:r>
              <a:rPr lang="en-US" dirty="0" smtClean="0"/>
              <a:t>from the 1990’s.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On April 23, </a:t>
            </a:r>
            <a:r>
              <a:rPr lang="en-US" dirty="0" smtClean="0"/>
              <a:t>2010, </a:t>
            </a:r>
            <a:r>
              <a:rPr lang="en-US" dirty="0" smtClean="0"/>
              <a:t>the DSWM issued a Cleanup Guidance for Petroleum Transportation Spills to provide clear guidance to the regulated community.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State Remediation Program was moved from DSWM to </a:t>
            </a:r>
            <a:r>
              <a:rPr lang="en-US" dirty="0" err="1" smtClean="0"/>
              <a:t>DoR</a:t>
            </a:r>
            <a:r>
              <a:rPr lang="en-US" dirty="0" smtClean="0"/>
              <a:t> in 2012.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1946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400" dirty="0" smtClean="0"/>
              <a:t>Oversite History of the Cleanup of Petroleum Transportation Spills</a:t>
            </a:r>
            <a:endParaRPr lang="en-US" sz="24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November </a:t>
            </a:r>
            <a:r>
              <a:rPr lang="en-US" dirty="0" smtClean="0"/>
              <a:t>2017, oversite </a:t>
            </a:r>
            <a:r>
              <a:rPr lang="en-US" dirty="0" smtClean="0"/>
              <a:t>for the cleanup of petroleum transportation spills was moved back to the DSWM.</a:t>
            </a:r>
          </a:p>
          <a:p>
            <a:endParaRPr lang="en-US" dirty="0"/>
          </a:p>
          <a:p>
            <a:r>
              <a:rPr lang="en-US" dirty="0" smtClean="0"/>
              <a:t>On November 30, </a:t>
            </a:r>
            <a:r>
              <a:rPr lang="en-US" dirty="0" smtClean="0"/>
              <a:t>2017, </a:t>
            </a:r>
            <a:r>
              <a:rPr lang="en-US" dirty="0" smtClean="0"/>
              <a:t>the DSWM updated the April 23, 2010 Guidance.</a:t>
            </a:r>
          </a:p>
          <a:p>
            <a:endParaRPr lang="en-US" dirty="0"/>
          </a:p>
          <a:p>
            <a:r>
              <a:rPr lang="en-US" dirty="0" smtClean="0"/>
              <a:t>The updates were made to be consistent with the Bureau of Environment Policy and to centralize the contact to a single-point from eight </a:t>
            </a:r>
            <a:r>
              <a:rPr lang="en-US" dirty="0" smtClean="0"/>
              <a:t>environmental field offices.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4759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400" dirty="0" smtClean="0"/>
              <a:t>Statewide Petroleum Incident Logging System (SPILS) Program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SPILS Program </a:t>
            </a:r>
            <a:r>
              <a:rPr lang="en-US" dirty="0" smtClean="0"/>
              <a:t>Provides:</a:t>
            </a:r>
            <a:endParaRPr lang="en-US" dirty="0" smtClean="0"/>
          </a:p>
          <a:p>
            <a:pPr lvl="1">
              <a:lnSpc>
                <a:spcPct val="150000"/>
              </a:lnSpc>
            </a:pPr>
            <a:r>
              <a:rPr lang="en-US" dirty="0" smtClean="0"/>
              <a:t>Single-Point Contact Information to Regulated </a:t>
            </a:r>
            <a:r>
              <a:rPr lang="en-US" dirty="0" smtClean="0"/>
              <a:t>Community (</a:t>
            </a:r>
            <a:r>
              <a:rPr lang="en-US" dirty="0" smtClean="0"/>
              <a:t>800 number)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Information on Reporting / Clean Up Standards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Guidance Regarding Disposal Options and Special Waste Requirements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Information on Confirmatory Sampling Requirements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No Further Action Letter Upon Completion of Incident Activities</a:t>
            </a:r>
          </a:p>
        </p:txBody>
      </p:sp>
    </p:spTree>
    <p:extLst>
      <p:ext uri="{BB962C8B-B14F-4D97-AF65-F5344CB8AC3E}">
        <p14:creationId xmlns:p14="http://schemas.microsoft.com/office/powerpoint/2010/main" val="9687298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en-US" sz="2400" dirty="0" smtClean="0"/>
              <a:t>Statewide Petroleum Incident Logging System (SPILS) Program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 smtClean="0"/>
              <a:t>In order to cover some of the cost to implement the SPILS program, the Division assessed $1,000 for each petroleum transportation spill greater than 25 </a:t>
            </a:r>
            <a:r>
              <a:rPr lang="en-US" dirty="0" smtClean="0"/>
              <a:t>gallons.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Ian Barret is responsible for implementing the program </a:t>
            </a:r>
            <a:r>
              <a:rPr lang="en-US" dirty="0" smtClean="0"/>
              <a:t>located </a:t>
            </a:r>
            <a:r>
              <a:rPr lang="en-US" dirty="0" smtClean="0"/>
              <a:t>in the Nashville </a:t>
            </a:r>
            <a:r>
              <a:rPr lang="en-US" dirty="0" smtClean="0"/>
              <a:t>Environmental Field </a:t>
            </a:r>
            <a:r>
              <a:rPr lang="en-US" dirty="0" smtClean="0"/>
              <a:t>Office.</a:t>
            </a:r>
          </a:p>
        </p:txBody>
      </p:sp>
    </p:spTree>
    <p:extLst>
      <p:ext uri="{BB962C8B-B14F-4D97-AF65-F5344CB8AC3E}">
        <p14:creationId xmlns:p14="http://schemas.microsoft.com/office/powerpoint/2010/main" val="39523019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en-US" sz="2400" dirty="0" smtClean="0"/>
              <a:t>Statewide Petroleum Incident Logging System (SPILS) Program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4800" b="1" dirty="0" smtClean="0"/>
              <a:t>QUESTIONS?</a:t>
            </a:r>
          </a:p>
          <a:p>
            <a:pPr algn="ctr"/>
            <a:endParaRPr lang="en-US" sz="4800" b="1" dirty="0"/>
          </a:p>
          <a:p>
            <a:pPr marL="0" indent="0" algn="ctr">
              <a:buNone/>
            </a:pPr>
            <a:r>
              <a:rPr lang="en-US" sz="4800" b="1" dirty="0" smtClean="0"/>
              <a:t>COMMENTS?</a:t>
            </a:r>
            <a:endParaRPr lang="en-US" sz="4800" b="1" dirty="0" smtClean="0"/>
          </a:p>
        </p:txBody>
      </p:sp>
    </p:spTree>
    <p:extLst>
      <p:ext uri="{BB962C8B-B14F-4D97-AF65-F5344CB8AC3E}">
        <p14:creationId xmlns:p14="http://schemas.microsoft.com/office/powerpoint/2010/main" val="367796306"/>
      </p:ext>
    </p:extLst>
  </p:cSld>
  <p:clrMapOvr>
    <a:masterClrMapping/>
  </p:clrMapOvr>
</p:sld>
</file>

<file path=ppt/theme/theme1.xml><?xml version="1.0" encoding="utf-8"?>
<a:theme xmlns:a="http://schemas.openxmlformats.org/drawingml/2006/main" name="PowerPoint B">
  <a:themeElements>
    <a:clrScheme name="Brand Colors">
      <a:dk1>
        <a:sysClr val="windowText" lastClr="000000"/>
      </a:dk1>
      <a:lt1>
        <a:sysClr val="window" lastClr="FFFFFF"/>
      </a:lt1>
      <a:dk2>
        <a:srgbClr val="1B365D"/>
      </a:dk2>
      <a:lt2>
        <a:srgbClr val="FF0F00"/>
      </a:lt2>
      <a:accent1>
        <a:srgbClr val="2DCCD3"/>
      </a:accent1>
      <a:accent2>
        <a:srgbClr val="D2D755"/>
      </a:accent2>
      <a:accent3>
        <a:srgbClr val="E87722"/>
      </a:accent3>
      <a:accent4>
        <a:srgbClr val="7C2529"/>
      </a:accent4>
      <a:accent5>
        <a:srgbClr val="666666"/>
      </a:accent5>
      <a:accent6>
        <a:srgbClr val="E6D395"/>
      </a:accent6>
      <a:hlink>
        <a:srgbClr val="131E29"/>
      </a:hlink>
      <a:folHlink>
        <a:srgbClr val="CBC4B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 B</Template>
  <TotalTime>29</TotalTime>
  <Words>278</Words>
  <Application>Microsoft Office PowerPoint</Application>
  <PresentationFormat>On-screen Show (4:3)</PresentationFormat>
  <Paragraphs>29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PowerPoint B</vt:lpstr>
      <vt:lpstr>Statewide Petroleum Incident Logging System (SPILS) Program</vt:lpstr>
      <vt:lpstr>Oversite History of the Cleanup of Petroleum Transportation Spills</vt:lpstr>
      <vt:lpstr>Oversite History of the Cleanup of Petroleum Transportation Spills</vt:lpstr>
      <vt:lpstr>Statewide Petroleum Incident Logging System (SPILS) Program</vt:lpstr>
      <vt:lpstr>Statewide Petroleum Incident Logging System (SPILS) Program</vt:lpstr>
      <vt:lpstr>Statewide Petroleum Incident Logging System (SPILS) Program</vt:lpstr>
    </vt:vector>
  </TitlesOfParts>
  <Company>Tennessee Dept. of Environment and Conservation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Dataviewer and Policies</dc:title>
  <dc:creator>Paul Pleiman</dc:creator>
  <cp:lastModifiedBy>Loretta J. Buchanan</cp:lastModifiedBy>
  <cp:revision>5</cp:revision>
  <dcterms:created xsi:type="dcterms:W3CDTF">2019-01-31T13:57:16Z</dcterms:created>
  <dcterms:modified xsi:type="dcterms:W3CDTF">2019-04-30T19:48:07Z</dcterms:modified>
</cp:coreProperties>
</file>