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5" autoAdjust="0"/>
  </p:normalViewPr>
  <p:slideViewPr>
    <p:cSldViewPr>
      <p:cViewPr>
        <p:scale>
          <a:sx n="100" d="100"/>
          <a:sy n="100" d="100"/>
        </p:scale>
        <p:origin x="-84" y="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15841-E7A9-4151-8DF3-C382ACCA3600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2273B-42A6-4D2C-B88F-DFA9BE16C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59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F43EC-B98A-454D-B552-662C1DCAA7C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401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200400" y="3874770"/>
            <a:ext cx="59436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276600" y="3962400"/>
            <a:ext cx="57150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890" y="3322320"/>
            <a:ext cx="3345180" cy="3345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eremy.Hooper@tn.gov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ea typeface="Open Sans" panose="020B0606030504020204" pitchFamily="34" charset="0"/>
                <a:cs typeface="Open Sans" panose="020B0606030504020204" pitchFamily="34" charset="0"/>
              </a:rPr>
              <a:t>Special Waste Update</a:t>
            </a: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sz="4400" dirty="0">
              <a:latin typeface="Calibri" panose="020F0502020204030204" pitchFamily="34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sz="1600" dirty="0">
                <a:effectLst/>
              </a:rPr>
              <a:t>Underground Storage Tanks and Solid Waste Disposal Control Board</a:t>
            </a:r>
          </a:p>
          <a:p>
            <a:r>
              <a:rPr lang="en-US" sz="1600" dirty="0" smtClean="0">
                <a:effectLst/>
              </a:rPr>
              <a:t>February </a:t>
            </a:r>
            <a:r>
              <a:rPr lang="en-US" sz="1600" dirty="0">
                <a:effectLst/>
              </a:rPr>
              <a:t>6</a:t>
            </a:r>
            <a:r>
              <a:rPr lang="en-US" sz="1600" dirty="0" smtClean="0">
                <a:effectLst/>
              </a:rPr>
              <a:t>, 2019</a:t>
            </a:r>
            <a:endParaRPr lang="en-US" sz="1600" dirty="0">
              <a:effectLst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Jeremy Hooper, Environmental Consultant, DSWM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2961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Been Going 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 Division of Solid Waste Management (DSWM) has been working with stakeholders to make changes to special waste guidance: </a:t>
            </a:r>
            <a:r>
              <a:rPr lang="en-US" b="1" u="sng" dirty="0"/>
              <a:t>IMPROVE EFFICIENCY AND CLARITY OF </a:t>
            </a:r>
            <a:r>
              <a:rPr lang="en-US" b="1" u="sng" dirty="0" smtClean="0"/>
              <a:t>PROCESS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Work with OGC: ensure changes in alignment with Statutes and Rules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12/17/18: Meeting in Columbia EFO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Upcoming meetings across state</a:t>
            </a:r>
          </a:p>
          <a:p>
            <a:pPr lvl="1"/>
            <a:r>
              <a:rPr lang="en-US" dirty="0" smtClean="0"/>
              <a:t>Date TBD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1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>
                <a:cs typeface="Arial" panose="020B0604020202020204" pitchFamily="34" charset="0"/>
              </a:rPr>
              <a:t>Quick Reminder: Reasons </a:t>
            </a:r>
            <a:r>
              <a:rPr lang="en-US" sz="2800" dirty="0">
                <a:cs typeface="Arial" panose="020B0604020202020204" pitchFamily="34" charset="0"/>
              </a:rPr>
              <a:t>for Special Waste Guidance</a:t>
            </a:r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Identify wastes requiring evaluations to decrease the potential of hazardous waste being disposed </a:t>
            </a:r>
            <a:r>
              <a:rPr lang="en-US" sz="2000" dirty="0" smtClean="0"/>
              <a:t>in </a:t>
            </a:r>
            <a:r>
              <a:rPr lang="en-US" sz="2000" dirty="0"/>
              <a:t>a solid waste disposal facility [TCA 68-211-102(b)] </a:t>
            </a:r>
          </a:p>
          <a:p>
            <a:endParaRPr lang="en-US" sz="2000" dirty="0"/>
          </a:p>
          <a:p>
            <a:r>
              <a:rPr lang="en-US" sz="2000" dirty="0"/>
              <a:t>Provide guidance </a:t>
            </a:r>
            <a:r>
              <a:rPr lang="en-US" sz="2000" dirty="0" smtClean="0"/>
              <a:t>to expedite the special waste application process</a:t>
            </a:r>
            <a:endParaRPr lang="en-US" sz="2000" dirty="0"/>
          </a:p>
          <a:p>
            <a:pPr lvl="0"/>
            <a:endParaRPr lang="en-US" sz="2000" dirty="0"/>
          </a:p>
          <a:p>
            <a:r>
              <a:rPr lang="en-US" sz="2000" dirty="0"/>
              <a:t>Provide statewide </a:t>
            </a:r>
            <a:r>
              <a:rPr lang="en-US" sz="2000" dirty="0" smtClean="0"/>
              <a:t>consistency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b="1" u="sng" dirty="0"/>
              <a:t>IMPROVE EFFICIENCY AND CLARITY OF PROCESS</a:t>
            </a:r>
          </a:p>
          <a:p>
            <a:endParaRPr lang="en-US" sz="2000" dirty="0" smtClean="0"/>
          </a:p>
          <a:p>
            <a:r>
              <a:rPr lang="en-US" sz="2000" b="1" u="sng" dirty="0" smtClean="0"/>
              <a:t>NOT USED AS REGULATION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03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do we improve overall process to recognize the speed at which business moves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 smtClean="0"/>
              <a:t>And</a:t>
            </a:r>
          </a:p>
          <a:p>
            <a:endParaRPr lang="en-US" dirty="0"/>
          </a:p>
          <a:p>
            <a:r>
              <a:rPr lang="en-US" sz="2800" dirty="0" smtClean="0"/>
              <a:t>Ensure that we are following regulations and protecting human health and the environment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6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Worth </a:t>
            </a:r>
            <a:r>
              <a:rPr lang="en-US" dirty="0"/>
              <a:t>C</a:t>
            </a:r>
            <a:r>
              <a:rPr lang="en-US" dirty="0" smtClean="0"/>
              <a:t>onsidering: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Improve overall process</a:t>
            </a:r>
            <a:r>
              <a:rPr lang="en-US" dirty="0" smtClean="0"/>
              <a:t>: </a:t>
            </a:r>
            <a:r>
              <a:rPr lang="en-US" i="1" dirty="0" smtClean="0"/>
              <a:t>eliminate confusion and reduce required effort of the regulated community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How to handle multiple disposal facilities?</a:t>
            </a:r>
          </a:p>
          <a:p>
            <a:pPr lvl="1"/>
            <a:r>
              <a:rPr lang="en-US" u="sng" dirty="0" smtClean="0"/>
              <a:t>Special Waste Facility Transfer Form</a:t>
            </a:r>
          </a:p>
          <a:p>
            <a:pPr lvl="2"/>
            <a:r>
              <a:rPr lang="en-US" dirty="0" smtClean="0"/>
              <a:t>Add disposal facility to current permit</a:t>
            </a:r>
          </a:p>
          <a:p>
            <a:pPr lvl="2"/>
            <a:r>
              <a:rPr lang="en-US" dirty="0" smtClean="0"/>
              <a:t>Request secondary disposal facility on new permit</a:t>
            </a:r>
          </a:p>
          <a:p>
            <a:pPr lvl="2"/>
            <a:r>
              <a:rPr lang="en-US" dirty="0" smtClean="0"/>
              <a:t>One fee for two landfills</a:t>
            </a:r>
          </a:p>
          <a:p>
            <a:pPr lvl="2"/>
            <a:r>
              <a:rPr lang="en-US" dirty="0" smtClean="0"/>
              <a:t>More than two landfills, additional fees necessary to cover costs</a:t>
            </a:r>
          </a:p>
          <a:p>
            <a:pPr lvl="2"/>
            <a:r>
              <a:rPr lang="en-US" dirty="0" smtClean="0"/>
              <a:t>Provides record of each landfill used</a:t>
            </a:r>
          </a:p>
          <a:p>
            <a:pPr marL="914400" lvl="2" indent="0">
              <a:buNone/>
            </a:pPr>
            <a:endParaRPr lang="en-US" dirty="0"/>
          </a:p>
          <a:p>
            <a:pPr marL="400050"/>
            <a:r>
              <a:rPr lang="en-US" b="1" dirty="0"/>
              <a:t>Same basic fee structure</a:t>
            </a:r>
          </a:p>
          <a:p>
            <a:pPr marL="800100" lvl="1"/>
            <a:r>
              <a:rPr lang="en-US" dirty="0"/>
              <a:t>New: $300</a:t>
            </a:r>
          </a:p>
          <a:p>
            <a:pPr marL="800100" lvl="1"/>
            <a:r>
              <a:rPr lang="en-US" dirty="0"/>
              <a:t>Recertification: $150</a:t>
            </a:r>
          </a:p>
        </p:txBody>
      </p:sp>
    </p:spTree>
    <p:extLst>
      <p:ext uri="{BB962C8B-B14F-4D97-AF65-F5344CB8AC3E}">
        <p14:creationId xmlns:p14="http://schemas.microsoft.com/office/powerpoint/2010/main" val="191216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Nothing </a:t>
            </a:r>
            <a:r>
              <a:rPr lang="en-US" b="1" dirty="0"/>
              <a:t>else required</a:t>
            </a:r>
          </a:p>
          <a:p>
            <a:pPr lvl="1"/>
            <a:r>
              <a:rPr lang="en-US" dirty="0"/>
              <a:t>Just attach data from first </a:t>
            </a:r>
            <a:r>
              <a:rPr lang="en-US" dirty="0" smtClean="0"/>
              <a:t>application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Online system</a:t>
            </a:r>
          </a:p>
          <a:p>
            <a:pPr lvl="1"/>
            <a:r>
              <a:rPr lang="en-US" dirty="0" smtClean="0"/>
              <a:t>Auto populate</a:t>
            </a:r>
          </a:p>
          <a:p>
            <a:pPr lvl="1"/>
            <a:r>
              <a:rPr lang="en-US" dirty="0" smtClean="0"/>
              <a:t>Further expedite process</a:t>
            </a:r>
          </a:p>
          <a:p>
            <a:pPr marL="457200" lvl="1" indent="0">
              <a:buNone/>
            </a:pPr>
            <a:endParaRPr lang="en-US" dirty="0"/>
          </a:p>
          <a:p>
            <a:pPr marL="400050"/>
            <a:endParaRPr lang="en-US" dirty="0" smtClean="0"/>
          </a:p>
          <a:p>
            <a:pPr marL="400050"/>
            <a:endParaRPr lang="en-US" dirty="0" smtClean="0"/>
          </a:p>
          <a:p>
            <a:pPr marL="800100" lvl="1"/>
            <a:endParaRPr lang="en-US" dirty="0"/>
          </a:p>
          <a:p>
            <a:pPr marL="400050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3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Form: Facility Transfer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5008" y="1193800"/>
            <a:ext cx="7110184" cy="4957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472440" y="2667000"/>
            <a:ext cx="822960" cy="457200"/>
          </a:xfrm>
          <a:prstGeom prst="rightArrow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2560071">
            <a:off x="5608027" y="2275768"/>
            <a:ext cx="822960" cy="457200"/>
          </a:xfrm>
          <a:prstGeom prst="rightArrow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5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Website</a:t>
            </a:r>
            <a:endParaRPr lang="en-US" dirty="0"/>
          </a:p>
        </p:txBody>
      </p: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84781"/>
            <a:ext cx="7481431" cy="5716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79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with Stakeholders</a:t>
            </a:r>
          </a:p>
          <a:p>
            <a:r>
              <a:rPr lang="en-US" dirty="0" smtClean="0"/>
              <a:t>Upcoming meetings</a:t>
            </a:r>
          </a:p>
          <a:p>
            <a:r>
              <a:rPr lang="en-US" dirty="0" smtClean="0"/>
              <a:t>Updates to applications</a:t>
            </a:r>
          </a:p>
          <a:p>
            <a:r>
              <a:rPr lang="en-US" dirty="0" smtClean="0"/>
              <a:t>Improving process for customers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3429000"/>
            <a:ext cx="47244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Questions</a:t>
            </a:r>
            <a:r>
              <a:rPr lang="en-US" sz="4400" b="1" dirty="0" smtClean="0"/>
              <a:t>?</a:t>
            </a:r>
          </a:p>
          <a:p>
            <a:pPr algn="ctr"/>
            <a:endParaRPr lang="en-US" sz="4400" b="1" dirty="0" smtClean="0"/>
          </a:p>
          <a:p>
            <a:pPr algn="ctr"/>
            <a:r>
              <a:rPr lang="en-US" sz="3200" dirty="0" smtClean="0">
                <a:hlinkClick r:id="rId2"/>
              </a:rPr>
              <a:t>Jeremy.Hooper@tn.gov</a:t>
            </a:r>
            <a:endParaRPr lang="en-US" sz="3200" dirty="0" smtClean="0"/>
          </a:p>
          <a:p>
            <a:pPr algn="ctr"/>
            <a:r>
              <a:rPr lang="en-US" sz="3200" dirty="0" smtClean="0"/>
              <a:t>615-532-0072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0597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B</Template>
  <TotalTime>2</TotalTime>
  <Words>279</Words>
  <Application>Microsoft Office PowerPoint</Application>
  <PresentationFormat>On-screen Show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PowerPoint B</vt:lpstr>
      <vt:lpstr>   Special Waste Update   </vt:lpstr>
      <vt:lpstr>What’s Been Going On</vt:lpstr>
      <vt:lpstr>Quick Reminder: Reasons for Special Waste Guidance</vt:lpstr>
      <vt:lpstr>Question?</vt:lpstr>
      <vt:lpstr>Changes Worth Considering:</vt:lpstr>
      <vt:lpstr>Reduced Effort</vt:lpstr>
      <vt:lpstr>Updated Form: Facility Transfer</vt:lpstr>
      <vt:lpstr>Update Website</vt:lpstr>
      <vt:lpstr>Summary</vt:lpstr>
    </vt:vector>
  </TitlesOfParts>
  <Company>Tennessee Dept. of Environment and Conservation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Dataviewer and Policies</dc:title>
  <dc:creator>Paul Pleiman</dc:creator>
  <cp:lastModifiedBy>Paul Pleiman</cp:lastModifiedBy>
  <cp:revision>2</cp:revision>
  <dcterms:created xsi:type="dcterms:W3CDTF">2019-01-31T13:57:16Z</dcterms:created>
  <dcterms:modified xsi:type="dcterms:W3CDTF">2019-01-31T14:00:28Z</dcterms:modified>
</cp:coreProperties>
</file>