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75" r:id="rId3"/>
    <p:sldId id="376" r:id="rId4"/>
    <p:sldId id="377" r:id="rId5"/>
    <p:sldId id="338" r:id="rId6"/>
    <p:sldId id="339" r:id="rId7"/>
    <p:sldId id="343" r:id="rId8"/>
    <p:sldId id="379" r:id="rId9"/>
    <p:sldId id="380" r:id="rId10"/>
    <p:sldId id="352" r:id="rId11"/>
    <p:sldId id="367" r:id="rId12"/>
    <p:sldId id="366" r:id="rId13"/>
    <p:sldId id="349" r:id="rId14"/>
    <p:sldId id="347" r:id="rId15"/>
    <p:sldId id="355" r:id="rId16"/>
    <p:sldId id="357" r:id="rId17"/>
    <p:sldId id="346" r:id="rId18"/>
    <p:sldId id="36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F00"/>
    <a:srgbClr val="487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5382" autoAdjust="0"/>
  </p:normalViewPr>
  <p:slideViewPr>
    <p:cSldViewPr>
      <p:cViewPr>
        <p:scale>
          <a:sx n="70" d="100"/>
          <a:sy n="70" d="100"/>
        </p:scale>
        <p:origin x="-2574" y="-846"/>
      </p:cViewPr>
      <p:guideLst>
        <p:guide orient="horz" pos="3216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g38027\OneDrive%20-%20Tennessee\SWDCBoard\DoR%20Funding%20Chart%20FY19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bg38027\OneDrive%20-%20Tennessee\SWDCBoard\DoR%20Funding%20Chart%20FY19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Sheet4!$O$2</c:f>
              <c:strCache>
                <c:ptCount val="1"/>
                <c:pt idx="0">
                  <c:v>Total Revenue</c:v>
                </c:pt>
              </c:strCache>
            </c:strRef>
          </c:tx>
          <c:spPr>
            <a:ln w="63500"/>
          </c:spPr>
          <c:marker>
            <c:symbol val="triangle"/>
            <c:size val="13"/>
          </c:marker>
          <c:cat>
            <c:strRef>
              <c:f>Sheet4!$P$1:$T$1</c:f>
              <c:strCache>
                <c:ptCount val="5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</c:strCache>
            </c:strRef>
          </c:cat>
          <c:val>
            <c:numRef>
              <c:f>Sheet4!$P$2:$T$2</c:f>
              <c:numCache>
                <c:formatCode>_("$"* #,##0_);_("$"* \(#,##0\);_("$"* "-"??_);_(@_)</c:formatCode>
                <c:ptCount val="5"/>
                <c:pt idx="0">
                  <c:v>5611645</c:v>
                </c:pt>
                <c:pt idx="1">
                  <c:v>5652444</c:v>
                </c:pt>
                <c:pt idx="2">
                  <c:v>5956329</c:v>
                </c:pt>
                <c:pt idx="3">
                  <c:v>6165056</c:v>
                </c:pt>
                <c:pt idx="4">
                  <c:v>7322745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Sheet4!$O$3</c:f>
              <c:strCache>
                <c:ptCount val="1"/>
                <c:pt idx="0">
                  <c:v>Total Expenses</c:v>
                </c:pt>
              </c:strCache>
            </c:strRef>
          </c:tx>
          <c:spPr>
            <a:ln w="63500"/>
          </c:spPr>
          <c:cat>
            <c:strRef>
              <c:f>Sheet4!$P$1:$T$1</c:f>
              <c:strCache>
                <c:ptCount val="5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</c:strCache>
            </c:strRef>
          </c:cat>
          <c:val>
            <c:numRef>
              <c:f>Sheet4!$P$3:$T$3</c:f>
              <c:numCache>
                <c:formatCode>_("$"* #,##0_);_("$"* \(#,##0\);_("$"* "-"??_);_(@_)</c:formatCode>
                <c:ptCount val="5"/>
                <c:pt idx="0">
                  <c:v>6862776</c:v>
                </c:pt>
                <c:pt idx="1">
                  <c:v>6786138</c:v>
                </c:pt>
                <c:pt idx="2">
                  <c:v>6575194</c:v>
                </c:pt>
                <c:pt idx="3">
                  <c:v>5912053</c:v>
                </c:pt>
                <c:pt idx="4">
                  <c:v>6703140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Sheet4!$O$4</c:f>
              <c:strCache>
                <c:ptCount val="1"/>
                <c:pt idx="0">
                  <c:v>Revenue w/o Appropriation</c:v>
                </c:pt>
              </c:strCache>
            </c:strRef>
          </c:tx>
          <c:spPr>
            <a:ln w="63500"/>
          </c:spPr>
          <c:marker>
            <c:symbol val="circle"/>
            <c:size val="13"/>
          </c:marker>
          <c:cat>
            <c:strRef>
              <c:f>Sheet4!$P$1:$T$1</c:f>
              <c:strCache>
                <c:ptCount val="5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</c:strCache>
            </c:strRef>
          </c:cat>
          <c:val>
            <c:numRef>
              <c:f>Sheet4!$P$4:$T$4</c:f>
              <c:numCache>
                <c:formatCode>General</c:formatCode>
                <c:ptCount val="5"/>
                <c:pt idx="4" formatCode="_(&quot;$&quot;* #,##0_);_(&quot;$&quot;* \(#,##0\);_(&quot;$&quot;* &quot;-&quot;??_);_(@_)">
                  <c:v>5622745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694464"/>
        <c:axId val="97696000"/>
      </c:lineChart>
      <c:catAx>
        <c:axId val="97694464"/>
        <c:scaling>
          <c:orientation val="minMax"/>
        </c:scaling>
        <c:delete val="0"/>
        <c:axPos val="b"/>
        <c:majorTickMark val="none"/>
        <c:minorTickMark val="none"/>
        <c:tickLblPos val="nextTo"/>
        <c:crossAx val="97696000"/>
        <c:crosses val="autoZero"/>
        <c:auto val="1"/>
        <c:lblAlgn val="ctr"/>
        <c:lblOffset val="100"/>
        <c:noMultiLvlLbl val="0"/>
      </c:catAx>
      <c:valAx>
        <c:axId val="97696000"/>
        <c:scaling>
          <c:orientation val="minMax"/>
          <c:min val="3000000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97694464"/>
        <c:crosses val="autoZero"/>
        <c:crossBetween val="between"/>
        <c:majorUnit val="1000000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Sheet4!$O$6</c:f>
              <c:strCache>
                <c:ptCount val="1"/>
                <c:pt idx="0">
                  <c:v>HWRA Fund</c:v>
                </c:pt>
              </c:strCache>
            </c:strRef>
          </c:tx>
          <c:spPr>
            <a:ln w="63500"/>
          </c:spPr>
          <c:cat>
            <c:strRef>
              <c:f>Sheet4!$P$1:$T$1</c:f>
              <c:strCache>
                <c:ptCount val="5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</c:strCache>
            </c:strRef>
          </c:cat>
          <c:val>
            <c:numRef>
              <c:f>Sheet4!$P$6:$T$6</c:f>
              <c:numCache>
                <c:formatCode>_("$"* #,##0_);_("$"* \(#,##0\);_("$"* "-"??_);_(@_)</c:formatCode>
                <c:ptCount val="5"/>
                <c:pt idx="0">
                  <c:v>3510139</c:v>
                </c:pt>
                <c:pt idx="1">
                  <c:v>2418030</c:v>
                </c:pt>
                <c:pt idx="2">
                  <c:v>1226371</c:v>
                </c:pt>
                <c:pt idx="3">
                  <c:v>2014557</c:v>
                </c:pt>
                <c:pt idx="4">
                  <c:v>2523504</c:v>
                </c:pt>
              </c:numCache>
            </c:numRef>
          </c:val>
          <c:smooth val="0"/>
        </c:ser>
        <c:ser>
          <c:idx val="1"/>
          <c:order val="1"/>
          <c:tx>
            <c:v>Balance minus Supplemental Appropriation</c:v>
          </c:tx>
          <c:spPr>
            <a:ln w="63500"/>
          </c:spPr>
          <c:marker>
            <c:symbol val="circle"/>
            <c:size val="13"/>
          </c:marker>
          <c:cat>
            <c:strRef>
              <c:f>Sheet4!$P$1:$T$1</c:f>
              <c:strCache>
                <c:ptCount val="5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</c:strCache>
            </c:strRef>
          </c:cat>
          <c:val>
            <c:numRef>
              <c:f>Sheet4!$P$8:$T$8</c:f>
              <c:numCache>
                <c:formatCode>General</c:formatCode>
                <c:ptCount val="5"/>
                <c:pt idx="4" formatCode="_(&quot;$&quot;* #,##0_);_(&quot;$&quot;* \(#,##0\);_(&quot;$&quot;* &quot;-&quot;_);_(@_)">
                  <c:v>823504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751040"/>
        <c:axId val="97752576"/>
      </c:lineChart>
      <c:catAx>
        <c:axId val="97751040"/>
        <c:scaling>
          <c:orientation val="minMax"/>
        </c:scaling>
        <c:delete val="0"/>
        <c:axPos val="b"/>
        <c:majorTickMark val="none"/>
        <c:minorTickMark val="none"/>
        <c:tickLblPos val="nextTo"/>
        <c:crossAx val="97752576"/>
        <c:crosses val="autoZero"/>
        <c:auto val="1"/>
        <c:lblAlgn val="ctr"/>
        <c:lblOffset val="100"/>
        <c:noMultiLvlLbl val="0"/>
      </c:catAx>
      <c:valAx>
        <c:axId val="97752576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977510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D29CF-481D-49EF-A99F-279FE1335216}" type="datetimeFigureOut">
              <a:rPr lang="en-US" smtClean="0"/>
              <a:t>11/25/2019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40EAEF-D939-4813-B3EE-D7C99C4DD6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42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304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3962400"/>
            <a:ext cx="6096000" cy="4648200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40EAEF-D939-4813-B3EE-D7C99C4DD6D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480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886200"/>
            <a:ext cx="9144000" cy="2514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038603"/>
            <a:ext cx="8839200" cy="1422399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5461001"/>
            <a:ext cx="8839200" cy="812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400800"/>
            <a:ext cx="9144000" cy="457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baseline="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 | Date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143000"/>
            <a:ext cx="59436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42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6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6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6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6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185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accent5">
                  <a:lumMod val="60000"/>
                  <a:lumOff val="40000"/>
                </a:schemeClr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5">
                  <a:lumMod val="60000"/>
                  <a:lumOff val="40000"/>
                </a:schemeClr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5">
                  <a:lumMod val="60000"/>
                  <a:lumOff val="40000"/>
                </a:schemeClr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5">
                  <a:lumMod val="60000"/>
                  <a:lumOff val="40000"/>
                </a:schemeClr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603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4724400" y="1193804"/>
            <a:ext cx="4191000" cy="4958462"/>
          </a:xfrm>
        </p:spPr>
        <p:txBody>
          <a:bodyPr>
            <a:normAutofit/>
          </a:bodyPr>
          <a:lstStyle>
            <a:lvl1pPr>
              <a:buClr>
                <a:srgbClr val="FF00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0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0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0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569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455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Orang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YellowGree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0678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Gray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299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1000" y="2209801"/>
            <a:ext cx="3962400" cy="2235200"/>
          </a:xfrm>
        </p:spPr>
        <p:txBody>
          <a:bodyPr>
            <a:noAutofit/>
          </a:bodyPr>
          <a:lstStyle>
            <a:lvl1pPr marL="0" indent="0" algn="l">
              <a:defRPr sz="3600">
                <a:effectLst/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562600"/>
            <a:ext cx="4038600" cy="1117600"/>
          </a:xfrm>
        </p:spPr>
        <p:txBody>
          <a:bodyPr anchor="b">
            <a:normAutofit/>
          </a:bodyPr>
          <a:lstStyle>
            <a:lvl1pPr marL="0" indent="0">
              <a:buNone/>
              <a:defRPr sz="1100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 smtClean="0"/>
              <a:t>Name, Position</a:t>
            </a:r>
          </a:p>
          <a:p>
            <a:pPr lvl="0"/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381000" y="4445001"/>
            <a:ext cx="3962400" cy="81280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5"/>
                </a:solidFill>
                <a:latin typeface="PermianSlabSerifTypeface" pitchFamily="50" charset="0"/>
              </a:defRPr>
            </a:lvl1pPr>
          </a:lstStyle>
          <a:p>
            <a:pPr lvl="0"/>
            <a:r>
              <a:rPr lang="en-US" dirty="0" smtClean="0"/>
              <a:t>Sub-Title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" y="304800"/>
            <a:ext cx="277368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97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590800" y="3874770"/>
            <a:ext cx="6553200" cy="2240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3962400"/>
            <a:ext cx="6324600" cy="2057400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09" t="13397" r="9549" b="13397"/>
          <a:stretch/>
        </p:blipFill>
        <p:spPr>
          <a:xfrm>
            <a:off x="152400" y="3766736"/>
            <a:ext cx="2514600" cy="2456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4890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TN M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866774" cy="866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97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4"/>
            <a:ext cx="8763000" cy="4958462"/>
          </a:xfrm>
        </p:spPr>
        <p:txBody>
          <a:bodyPr>
            <a:normAutofit/>
          </a:bodyPr>
          <a:lstStyle>
            <a:lvl1pPr>
              <a:buClr>
                <a:schemeClr val="bg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bg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bg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bg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88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rgbClr val="FF0F00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rgbClr val="FF0F00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rgbClr val="FF0F00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rgbClr val="FF0F00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rgbClr val="FF0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6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3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3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3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3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9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1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1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1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100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ody - Yellow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77801"/>
            <a:ext cx="9144000" cy="812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77803"/>
            <a:ext cx="8839200" cy="825500"/>
          </a:xfrm>
        </p:spPr>
        <p:txBody>
          <a:bodyPr>
            <a:no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ermianSlabSerifTypeface" pitchFamily="50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93800"/>
            <a:ext cx="8763000" cy="4958465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buClr>
                <a:schemeClr val="accent2"/>
              </a:buCl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buClr>
                <a:schemeClr val="accent2"/>
              </a:buClr>
              <a:defRPr sz="18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buClr>
                <a:schemeClr val="accent2"/>
              </a:buCl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990602"/>
            <a:ext cx="9144000" cy="88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152266"/>
            <a:ext cx="9144000" cy="70573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75400"/>
            <a:ext cx="2895600" cy="365125"/>
          </a:xfr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375400"/>
            <a:ext cx="2133600" cy="365125"/>
          </a:xfrm>
          <a:prstGeom prst="rect">
            <a:avLst/>
          </a:prstGeom>
        </p:spPr>
        <p:txBody>
          <a:bodyPr anchor="b"/>
          <a:lstStyle>
            <a:lvl1pPr>
              <a:defRPr sz="100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2266"/>
            <a:ext cx="158496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26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58000" y="6410326"/>
            <a:ext cx="2133600" cy="365125"/>
          </a:xfrm>
          <a:prstGeom prst="rect">
            <a:avLst/>
          </a:prstGeom>
        </p:spPr>
        <p:txBody>
          <a:bodyPr anchor="b"/>
          <a:lstStyle>
            <a:lvl1pPr algn="r">
              <a:defRPr sz="1000" i="1">
                <a:solidFill>
                  <a:schemeClr val="accent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5C76A076-0EB6-4ACF-BC93-AE169B35EC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0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49" r:id="rId3"/>
    <p:sldLayoutId id="2147483680" r:id="rId4"/>
    <p:sldLayoutId id="2147483671" r:id="rId5"/>
    <p:sldLayoutId id="2147483668" r:id="rId6"/>
    <p:sldLayoutId id="2147483665" r:id="rId7"/>
    <p:sldLayoutId id="2147483672" r:id="rId8"/>
    <p:sldLayoutId id="2147483673" r:id="rId9"/>
    <p:sldLayoutId id="2147483674" r:id="rId10"/>
    <p:sldLayoutId id="2147483679" r:id="rId11"/>
    <p:sldLayoutId id="2147483662" r:id="rId12"/>
    <p:sldLayoutId id="2147483663" r:id="rId13"/>
    <p:sldLayoutId id="2147483676" r:id="rId14"/>
    <p:sldLayoutId id="2147483677" r:id="rId15"/>
    <p:sldLayoutId id="2147483675" r:id="rId16"/>
    <p:sldLayoutId id="2147483678" r:id="rId1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ls.gov/data/inflation_calculator.htm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4368801"/>
            <a:ext cx="8839200" cy="1422399"/>
          </a:xfrm>
        </p:spPr>
        <p:txBody>
          <a:bodyPr>
            <a:normAutofit/>
          </a:bodyPr>
          <a:lstStyle/>
          <a:p>
            <a:r>
              <a:rPr lang="en-US" dirty="0" smtClean="0"/>
              <a:t>Division of Remediation</a:t>
            </a:r>
            <a:br>
              <a:rPr lang="en-US" dirty="0" smtClean="0"/>
            </a:br>
            <a:r>
              <a:rPr lang="en-US" dirty="0" smtClean="0"/>
              <a:t>Financial Update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Steve Sanders, Director </a:t>
            </a:r>
            <a:r>
              <a:rPr lang="en-US" dirty="0" err="1" smtClean="0"/>
              <a:t>DoR</a:t>
            </a:r>
            <a:r>
              <a:rPr lang="en-US" dirty="0" smtClean="0"/>
              <a:t>  - December 4, 2019</a:t>
            </a:r>
          </a:p>
        </p:txBody>
      </p:sp>
    </p:spTree>
    <p:extLst>
      <p:ext uri="{BB962C8B-B14F-4D97-AF65-F5344CB8AC3E}">
        <p14:creationId xmlns:p14="http://schemas.microsoft.com/office/powerpoint/2010/main" val="479260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HWRAF Obligations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HWRAF</a:t>
            </a:r>
          </a:p>
          <a:p>
            <a:r>
              <a:rPr lang="en-US" sz="2000" dirty="0" smtClean="0"/>
              <a:t>Total GASB </a:t>
            </a:r>
            <a:r>
              <a:rPr lang="en-US" sz="2000" dirty="0"/>
              <a:t>49 </a:t>
            </a:r>
            <a:r>
              <a:rPr lang="en-US" sz="2000" dirty="0" smtClean="0"/>
              <a:t>related liability </a:t>
            </a:r>
            <a:r>
              <a:rPr lang="en-US" sz="2000" dirty="0"/>
              <a:t>of </a:t>
            </a:r>
            <a:r>
              <a:rPr lang="en-US" sz="2000" b="1" dirty="0" smtClean="0"/>
              <a:t>$10,816,894</a:t>
            </a:r>
          </a:p>
          <a:p>
            <a:r>
              <a:rPr lang="en-US" sz="2000" dirty="0" smtClean="0"/>
              <a:t>NPL SSCs </a:t>
            </a:r>
            <a:r>
              <a:rPr lang="en-US" sz="2000" dirty="0"/>
              <a:t>- </a:t>
            </a:r>
            <a:r>
              <a:rPr lang="en-US" sz="2000" dirty="0" smtClean="0"/>
              <a:t>GASB 49 liability of </a:t>
            </a:r>
            <a:r>
              <a:rPr lang="en-US" sz="2000" b="1" dirty="0"/>
              <a:t>$</a:t>
            </a:r>
            <a:r>
              <a:rPr lang="en-US" sz="2000" b="1" dirty="0" smtClean="0"/>
              <a:t>6,710,463 </a:t>
            </a:r>
          </a:p>
          <a:p>
            <a:r>
              <a:rPr lang="en-US" sz="2000" dirty="0" smtClean="0"/>
              <a:t>Non-NPL State Superfund </a:t>
            </a:r>
            <a:r>
              <a:rPr lang="en-US" sz="2000" dirty="0"/>
              <a:t>Program - </a:t>
            </a:r>
            <a:r>
              <a:rPr lang="en-US" sz="2000" dirty="0" smtClean="0"/>
              <a:t>GASB </a:t>
            </a:r>
            <a:r>
              <a:rPr lang="en-US" sz="2000" dirty="0"/>
              <a:t>49 liability </a:t>
            </a:r>
            <a:r>
              <a:rPr lang="en-US" sz="2000" dirty="0" smtClean="0"/>
              <a:t>of </a:t>
            </a:r>
            <a:r>
              <a:rPr lang="en-US" sz="2000" b="1" dirty="0" smtClean="0"/>
              <a:t>$4,106,431</a:t>
            </a:r>
          </a:p>
          <a:p>
            <a:endParaRPr lang="en-US" sz="2000" dirty="0"/>
          </a:p>
          <a:p>
            <a:r>
              <a:rPr lang="en-US" sz="2000" dirty="0"/>
              <a:t>HWRAF Balance </a:t>
            </a:r>
            <a:r>
              <a:rPr lang="en-US" sz="2000" dirty="0" smtClean="0"/>
              <a:t>FY18-19: </a:t>
            </a:r>
            <a:r>
              <a:rPr lang="en-US" sz="2000" b="1" dirty="0"/>
              <a:t>$</a:t>
            </a:r>
            <a:r>
              <a:rPr lang="en-US" sz="2000" b="1" dirty="0" smtClean="0"/>
              <a:t>2,523,504</a:t>
            </a:r>
          </a:p>
          <a:p>
            <a:pPr lvl="1"/>
            <a:r>
              <a:rPr lang="en-US" dirty="0" smtClean="0"/>
              <a:t>(does not include balance from Voluntary Fund)</a:t>
            </a:r>
            <a:endParaRPr lang="en-US" dirty="0"/>
          </a:p>
          <a:p>
            <a:pPr marL="457200" lvl="1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6181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DCERP Obligations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FY19 DCERP fund ending balance </a:t>
            </a:r>
            <a:r>
              <a:rPr lang="en-US" sz="2000" dirty="0"/>
              <a:t>of $</a:t>
            </a:r>
            <a:r>
              <a:rPr lang="en-US" sz="2000" dirty="0" smtClean="0"/>
              <a:t>649,102</a:t>
            </a:r>
          </a:p>
          <a:p>
            <a:pPr marL="742950" lvl="2" indent="-342900"/>
            <a:r>
              <a:rPr lang="en-US" sz="2000" dirty="0" smtClean="0"/>
              <a:t>This </a:t>
            </a:r>
            <a:r>
              <a:rPr lang="en-US" sz="2000" dirty="0"/>
              <a:t>ending balance includes an obligated amount for DCERP cleanups of $548,727 and a required statutory reserve of $100,000. </a:t>
            </a:r>
          </a:p>
          <a:p>
            <a:endParaRPr lang="en-US" sz="2000" dirty="0" smtClean="0"/>
          </a:p>
          <a:p>
            <a:r>
              <a:rPr lang="en-US" sz="2000" dirty="0" smtClean="0"/>
              <a:t>DCERP </a:t>
            </a:r>
            <a:r>
              <a:rPr lang="en-US" sz="2000" dirty="0"/>
              <a:t>sites are not included on </a:t>
            </a:r>
            <a:r>
              <a:rPr lang="en-US" sz="2000" dirty="0" smtClean="0"/>
              <a:t>GASB49</a:t>
            </a:r>
          </a:p>
          <a:p>
            <a:pPr lvl="2"/>
            <a:r>
              <a:rPr lang="en-US" sz="2000" dirty="0" smtClean="0"/>
              <a:t>TCA </a:t>
            </a:r>
            <a:r>
              <a:rPr lang="en-US" sz="2000" dirty="0"/>
              <a:t>§68-217-103(f) states “All claims against the fund shall be expressly and exclusively obligations of the fund only and not of the state,…” </a:t>
            </a:r>
            <a:endParaRPr lang="en-US" sz="2000" dirty="0" smtClean="0"/>
          </a:p>
          <a:p>
            <a:pPr lvl="2"/>
            <a:endParaRPr lang="en-US" sz="2000" dirty="0" smtClean="0"/>
          </a:p>
          <a:p>
            <a:r>
              <a:rPr lang="en-US" sz="2000" dirty="0" smtClean="0"/>
              <a:t>Should the DCERP program/fund cease to exist, obligations </a:t>
            </a:r>
            <a:r>
              <a:rPr lang="en-US" sz="2000" dirty="0"/>
              <a:t>for former drycleaners </a:t>
            </a:r>
            <a:r>
              <a:rPr lang="en-US" sz="2000" dirty="0" smtClean="0"/>
              <a:t>would </a:t>
            </a:r>
            <a:r>
              <a:rPr lang="en-US" sz="2000" dirty="0"/>
              <a:t>shift </a:t>
            </a:r>
            <a:r>
              <a:rPr lang="en-US" sz="2000" dirty="0" smtClean="0"/>
              <a:t>to the HWRAF and those not funded by liable parties would require inclusion into </a:t>
            </a:r>
            <a:r>
              <a:rPr lang="en-US" sz="2000" dirty="0"/>
              <a:t>GASB </a:t>
            </a:r>
            <a:r>
              <a:rPr lang="en-US" sz="2000" dirty="0" smtClean="0"/>
              <a:t>49 liabilities</a:t>
            </a:r>
            <a:endParaRPr lang="en-US" sz="2000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5649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 Program Obligations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TDEC </a:t>
            </a:r>
            <a:r>
              <a:rPr lang="en-US" sz="2000" dirty="0"/>
              <a:t>responsibilities implementing TCA §68-212 Part 5 dealing with property where methamphetamine was </a:t>
            </a:r>
            <a:r>
              <a:rPr lang="en-US" sz="2000" dirty="0" smtClean="0"/>
              <a:t>manufactured include:</a:t>
            </a:r>
            <a:endParaRPr lang="en-US" sz="2000" dirty="0"/>
          </a:p>
          <a:p>
            <a:pPr lvl="1"/>
            <a:r>
              <a:rPr lang="en-US" dirty="0"/>
              <a:t>Developing cleanup standards for properties contaminated by methamphetamine </a:t>
            </a:r>
            <a:r>
              <a:rPr lang="en-US" dirty="0" smtClean="0"/>
              <a:t>manufacturing</a:t>
            </a:r>
            <a:endParaRPr lang="en-US" dirty="0"/>
          </a:p>
          <a:p>
            <a:pPr lvl="1"/>
            <a:r>
              <a:rPr lang="en-US" dirty="0"/>
              <a:t>Maintaining a list of certified hygienists (and such other persons or entities the commissioner certifies as qualified to perform the services of industrial hygienists)</a:t>
            </a:r>
          </a:p>
          <a:p>
            <a:pPr lvl="1"/>
            <a:r>
              <a:rPr lang="en-US" dirty="0"/>
              <a:t>Maintaining a list of persons authorized to perform clean-up of property</a:t>
            </a:r>
          </a:p>
          <a:p>
            <a:pPr lvl="1"/>
            <a:r>
              <a:rPr lang="en-US" dirty="0"/>
              <a:t>Compiling a list of all quarantined sites in the state</a:t>
            </a:r>
          </a:p>
          <a:p>
            <a:r>
              <a:rPr lang="en-US" sz="2000" dirty="0" err="1" smtClean="0"/>
              <a:t>DoR</a:t>
            </a:r>
            <a:r>
              <a:rPr lang="en-US" sz="2000" dirty="0" smtClean="0"/>
              <a:t> expenses range between $150k-$200k per year based on the number of CML quarantines.</a:t>
            </a:r>
          </a:p>
          <a:p>
            <a:r>
              <a:rPr lang="en-US" sz="2000" dirty="0" smtClean="0"/>
              <a:t>Program funding was not included in legislation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6511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Requirements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Need to build HWRAF capacity to address obligations</a:t>
            </a:r>
          </a:p>
          <a:p>
            <a:pPr lvl="1"/>
            <a:r>
              <a:rPr lang="en-US" dirty="0" smtClean="0"/>
              <a:t>Annual Expenses </a:t>
            </a:r>
          </a:p>
          <a:p>
            <a:pPr lvl="2"/>
            <a:r>
              <a:rPr lang="en-US" sz="2000" dirty="0" smtClean="0"/>
              <a:t>$5-6 million</a:t>
            </a:r>
          </a:p>
          <a:p>
            <a:pPr lvl="1"/>
            <a:r>
              <a:rPr lang="en-US" dirty="0" smtClean="0"/>
              <a:t>GASB 49 obligations</a:t>
            </a:r>
          </a:p>
          <a:p>
            <a:pPr lvl="2"/>
            <a:r>
              <a:rPr lang="en-US" sz="2000" dirty="0" smtClean="0"/>
              <a:t>$4.3M</a:t>
            </a:r>
          </a:p>
          <a:p>
            <a:pPr lvl="1"/>
            <a:r>
              <a:rPr lang="en-US" sz="2200" dirty="0" smtClean="0"/>
              <a:t>Meth program funding</a:t>
            </a:r>
          </a:p>
          <a:p>
            <a:pPr lvl="2"/>
            <a:r>
              <a:rPr lang="en-US" sz="2000" dirty="0" smtClean="0"/>
              <a:t>$150-200k</a:t>
            </a:r>
          </a:p>
          <a:p>
            <a:pPr lvl="1"/>
            <a:r>
              <a:rPr lang="en-US" sz="2200" dirty="0" smtClean="0"/>
              <a:t>Potential DCERP obligation</a:t>
            </a:r>
            <a:endParaRPr lang="en-US" sz="2200" dirty="0"/>
          </a:p>
          <a:p>
            <a:pPr lvl="2"/>
            <a:r>
              <a:rPr lang="en-US" sz="2000" dirty="0" smtClean="0"/>
              <a:t>$548,727</a:t>
            </a:r>
          </a:p>
          <a:p>
            <a:pPr lvl="1"/>
            <a:r>
              <a:rPr lang="en-US" sz="2200" dirty="0" smtClean="0"/>
              <a:t>Other obligations under TCA 68-212-201 et. seq.</a:t>
            </a:r>
          </a:p>
          <a:p>
            <a:endParaRPr lang="en-US" sz="2000" dirty="0" smtClean="0"/>
          </a:p>
          <a:p>
            <a:r>
              <a:rPr lang="en-US" sz="2000" dirty="0" smtClean="0"/>
              <a:t>NPL State Superfund Contract obligations</a:t>
            </a:r>
            <a:endParaRPr lang="en-US" sz="2000" dirty="0"/>
          </a:p>
          <a:p>
            <a:pPr lvl="2"/>
            <a:r>
              <a:rPr lang="en-US" sz="2000" dirty="0" smtClean="0"/>
              <a:t>$4.7M</a:t>
            </a:r>
            <a:endParaRPr lang="en-US" sz="2000" dirty="0"/>
          </a:p>
          <a:p>
            <a:pPr lvl="2"/>
            <a:endParaRPr lang="en-US" dirty="0" smtClean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1557152" y="6163175"/>
            <a:ext cx="70534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 Calculated by the Bureau of Labor Statistics CPI inflation calculator. </a:t>
            </a:r>
            <a:r>
              <a:rPr lang="en-US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</a:t>
            </a:r>
            <a:r>
              <a:rPr lang="en-US" sz="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://</a:t>
            </a:r>
            <a:r>
              <a:rPr lang="en-US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www.bls.gov/data/inflation_calculator.htm</a:t>
            </a:r>
            <a:r>
              <a:rPr lang="en-US" sz="8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91022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Connection To Stakeholders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Quality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DCERP</a:t>
            </a:r>
          </a:p>
          <a:p>
            <a:pPr lvl="1"/>
            <a:r>
              <a:rPr lang="en-US" sz="2400" dirty="0"/>
              <a:t>Total estimated potential clean-up costs for full site </a:t>
            </a:r>
            <a:r>
              <a:rPr lang="en-US" sz="2400" dirty="0" smtClean="0"/>
              <a:t>remediation with potential impacts to groundwater supplies is</a:t>
            </a:r>
            <a:r>
              <a:rPr lang="en-US" sz="2400" dirty="0" smtClean="0">
                <a:solidFill>
                  <a:schemeClr val="bg2"/>
                </a:solidFill>
              </a:rPr>
              <a:t> </a:t>
            </a:r>
            <a:r>
              <a:rPr lang="en-US" sz="2400" dirty="0" smtClean="0"/>
              <a:t>$119.3 million</a:t>
            </a:r>
          </a:p>
          <a:p>
            <a:r>
              <a:rPr lang="en-US" dirty="0" smtClean="0"/>
              <a:t>State Superfund</a:t>
            </a:r>
          </a:p>
          <a:p>
            <a:pPr lvl="1"/>
            <a:r>
              <a:rPr lang="en-US" sz="2400" dirty="0" smtClean="0"/>
              <a:t>60% of sites have groundwater impacts</a:t>
            </a:r>
          </a:p>
          <a:p>
            <a:pPr lvl="1"/>
            <a:r>
              <a:rPr lang="en-US" sz="2400" dirty="0" smtClean="0"/>
              <a:t>79% have groundwater impacts confirmed or impacts currently unknown</a:t>
            </a:r>
          </a:p>
          <a:p>
            <a:pPr lvl="1"/>
            <a:r>
              <a:rPr lang="en-US" sz="2400" dirty="0" smtClean="0"/>
              <a:t>9% of sites have surface water impacts </a:t>
            </a:r>
          </a:p>
          <a:p>
            <a:pPr lvl="1"/>
            <a:r>
              <a:rPr lang="en-US" sz="2400" dirty="0" smtClean="0"/>
              <a:t>32.7% of sites with surface water impacts or impacts currently unknown</a:t>
            </a:r>
          </a:p>
          <a:p>
            <a:r>
              <a:rPr lang="en-US" dirty="0" smtClean="0"/>
              <a:t>NPL</a:t>
            </a:r>
          </a:p>
          <a:p>
            <a:pPr lvl="1"/>
            <a:r>
              <a:rPr lang="en-US" sz="2400" dirty="0"/>
              <a:t>7</a:t>
            </a:r>
            <a:r>
              <a:rPr lang="en-US" sz="2400" dirty="0" smtClean="0"/>
              <a:t> NPL and potential NPL sites have been identified as having potential ground water and/or surface water contamination. The best available estimated financial impact is ~$8.8 million</a:t>
            </a:r>
          </a:p>
          <a:p>
            <a:pPr lvl="2"/>
            <a:r>
              <a:rPr lang="en-US" sz="2400" dirty="0" err="1" smtClean="0"/>
              <a:t>Velsicol</a:t>
            </a:r>
            <a:r>
              <a:rPr lang="en-US" sz="2400" dirty="0" smtClean="0"/>
              <a:t>/Hardeman </a:t>
            </a:r>
            <a:r>
              <a:rPr lang="en-US" sz="2400" dirty="0"/>
              <a:t>County Landfill </a:t>
            </a:r>
            <a:r>
              <a:rPr lang="en-US" sz="2400" dirty="0" smtClean="0"/>
              <a:t>– Toone, TN - $4.0 million</a:t>
            </a:r>
          </a:p>
          <a:p>
            <a:pPr lvl="2"/>
            <a:r>
              <a:rPr lang="en-US" sz="2400" dirty="0"/>
              <a:t>Murray Ohio </a:t>
            </a:r>
            <a:r>
              <a:rPr lang="en-US" sz="2400" dirty="0" smtClean="0"/>
              <a:t>Landfill </a:t>
            </a:r>
            <a:r>
              <a:rPr lang="en-US" sz="2400" dirty="0"/>
              <a:t>– Lawrenceburg, TN - </a:t>
            </a:r>
            <a:r>
              <a:rPr lang="en-US" sz="2400" dirty="0" smtClean="0"/>
              <a:t>~$3.3 million</a:t>
            </a:r>
          </a:p>
          <a:p>
            <a:pPr lvl="2"/>
            <a:r>
              <a:rPr lang="en-US" sz="2400" dirty="0"/>
              <a:t>Custom Cleaners</a:t>
            </a:r>
          </a:p>
          <a:p>
            <a:pPr marL="914400" lvl="2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7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Health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DCERP</a:t>
            </a:r>
          </a:p>
          <a:p>
            <a:pPr lvl="1"/>
            <a:r>
              <a:rPr lang="en-US" dirty="0" smtClean="0"/>
              <a:t>Unknown number of potential sites</a:t>
            </a:r>
          </a:p>
          <a:p>
            <a:pPr lvl="1"/>
            <a:r>
              <a:rPr lang="en-US" dirty="0" smtClean="0"/>
              <a:t>Potential for vapor intrusion in adjoining businesses or current location of former operations (Ted’s Cleaners)</a:t>
            </a:r>
          </a:p>
          <a:p>
            <a:r>
              <a:rPr lang="en-US" sz="2000" dirty="0" smtClean="0"/>
              <a:t>State Superfund (GASB 49)</a:t>
            </a:r>
          </a:p>
          <a:p>
            <a:pPr lvl="1"/>
            <a:r>
              <a:rPr lang="en-US" dirty="0" smtClean="0"/>
              <a:t>No viable PRPs to address impacts (</a:t>
            </a:r>
            <a:r>
              <a:rPr lang="en-US" dirty="0"/>
              <a:t>Arapahoe/Rock Hill </a:t>
            </a:r>
            <a:r>
              <a:rPr lang="en-US" dirty="0" smtClean="0"/>
              <a:t>Labs, John Little Drum) </a:t>
            </a:r>
          </a:p>
          <a:p>
            <a:r>
              <a:rPr lang="en-US" sz="2000" dirty="0" smtClean="0"/>
              <a:t>CML</a:t>
            </a:r>
          </a:p>
          <a:p>
            <a:pPr lvl="1"/>
            <a:r>
              <a:rPr lang="en-US" dirty="0" smtClean="0"/>
              <a:t>1,169 quarantined properties as of 10/01/2019</a:t>
            </a:r>
          </a:p>
          <a:p>
            <a:pPr lvl="1"/>
            <a:r>
              <a:rPr lang="en-US" dirty="0" smtClean="0"/>
              <a:t>Many additional properties are never placed on the quarantined list by law enforcement</a:t>
            </a:r>
          </a:p>
          <a:p>
            <a:r>
              <a:rPr lang="en-US" sz="2000" dirty="0" smtClean="0"/>
              <a:t>NPL</a:t>
            </a:r>
          </a:p>
          <a:p>
            <a:pPr lvl="1"/>
            <a:r>
              <a:rPr lang="en-US" dirty="0" smtClean="0"/>
              <a:t>Chattanooga Southside Lead, Smalley-Piper, Hardeman County 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06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 Options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9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Funding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Budget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Legislation</a:t>
            </a:r>
          </a:p>
          <a:p>
            <a:r>
              <a:rPr lang="en-US" dirty="0" smtClean="0"/>
              <a:t>Rule Amendment</a:t>
            </a:r>
          </a:p>
          <a:p>
            <a:r>
              <a:rPr lang="en-US" dirty="0" smtClean="0"/>
              <a:t>Additional Grant/Cooperative Agreements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11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25500"/>
          </a:xfrm>
        </p:spPr>
        <p:txBody>
          <a:bodyPr/>
          <a:lstStyle/>
          <a:p>
            <a:r>
              <a:rPr lang="en-US" dirty="0" smtClean="0"/>
              <a:t>Sources of </a:t>
            </a:r>
            <a:r>
              <a:rPr lang="en-US" dirty="0" err="1" smtClean="0"/>
              <a:t>DoR</a:t>
            </a:r>
            <a:r>
              <a:rPr lang="en-US" dirty="0" smtClean="0"/>
              <a:t> Revenue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 smtClean="0"/>
              <a:t>$1.0M annual appropriation from the General Assembly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dirty="0" smtClean="0"/>
              <a:t>FY19 additional $1.7M supplemental appropriation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/>
              <a:t>$</a:t>
            </a:r>
            <a:r>
              <a:rPr lang="en-US" sz="2000" dirty="0" smtClean="0"/>
              <a:t>1,964,939 in Hazardous Waste fees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/>
              <a:t>$1,436,548 </a:t>
            </a:r>
            <a:r>
              <a:rPr lang="en-US" sz="2000" dirty="0" smtClean="0"/>
              <a:t>in Enforcement/Voluntary cost recovery</a:t>
            </a:r>
            <a:endParaRPr lang="en-US" sz="2000" dirty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 smtClean="0"/>
              <a:t>$</a:t>
            </a:r>
            <a:r>
              <a:rPr lang="en-US" sz="2000" dirty="0"/>
              <a:t>1,221,288 </a:t>
            </a:r>
            <a:r>
              <a:rPr lang="en-US" sz="2000" dirty="0" smtClean="0"/>
              <a:t>in Federal grants, cooperative agreements, etc.</a:t>
            </a:r>
            <a:endParaRPr lang="en-US" sz="2000" dirty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b="1" dirty="0" smtClean="0"/>
              <a:t>FY19 Total </a:t>
            </a:r>
            <a:r>
              <a:rPr lang="en-US" sz="2000" b="1" dirty="0"/>
              <a:t>Revenue </a:t>
            </a:r>
            <a:r>
              <a:rPr lang="en-US" sz="2000" b="1" dirty="0" smtClean="0"/>
              <a:t>$7,322,745 (includes obligated $700k)</a:t>
            </a:r>
            <a:endParaRPr lang="en-US" sz="2000" b="1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6439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DoR</a:t>
            </a:r>
            <a:r>
              <a:rPr lang="en-US" dirty="0" smtClean="0"/>
              <a:t> Expenses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/>
              <a:t>$3,739,470 </a:t>
            </a:r>
            <a:r>
              <a:rPr lang="en-US" sz="2000" dirty="0" smtClean="0"/>
              <a:t>- Personnel </a:t>
            </a:r>
            <a:r>
              <a:rPr lang="en-US" sz="2000" dirty="0"/>
              <a:t>(Salary &amp; Benefits)	</a:t>
            </a:r>
            <a:endParaRPr lang="en-US" sz="2000" dirty="0" smtClean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/>
              <a:t>$162,525 </a:t>
            </a:r>
            <a:r>
              <a:rPr lang="en-US" sz="2000" dirty="0" smtClean="0"/>
              <a:t>- Misc</a:t>
            </a:r>
            <a:r>
              <a:rPr lang="en-US" sz="2000" dirty="0"/>
              <a:t>. (travel, printing, training, supplies, equipment, etc</a:t>
            </a:r>
            <a:r>
              <a:rPr lang="en-US" sz="2000" dirty="0" smtClean="0"/>
              <a:t>.)</a:t>
            </a:r>
            <a:endParaRPr lang="en-US" sz="2000" dirty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/>
              <a:t>$110,685 </a:t>
            </a:r>
            <a:r>
              <a:rPr lang="en-US" sz="2000" dirty="0" smtClean="0"/>
              <a:t>- State </a:t>
            </a:r>
            <a:r>
              <a:rPr lang="en-US" sz="2000" dirty="0"/>
              <a:t>Contractor Expenses 	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/>
              <a:t>$1,030,937 </a:t>
            </a:r>
            <a:r>
              <a:rPr lang="en-US" sz="2000" dirty="0" smtClean="0"/>
              <a:t>- NPL </a:t>
            </a:r>
            <a:r>
              <a:rPr lang="en-US" sz="2000" dirty="0"/>
              <a:t>(State 10% </a:t>
            </a:r>
            <a:r>
              <a:rPr lang="en-US" sz="2000" dirty="0" smtClean="0"/>
              <a:t>Match offset by appropriation)</a:t>
            </a:r>
            <a:r>
              <a:rPr lang="en-US" sz="2000" dirty="0"/>
              <a:t>	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 smtClean="0"/>
              <a:t>$</a:t>
            </a:r>
            <a:r>
              <a:rPr lang="en-US" sz="2000" dirty="0"/>
              <a:t>301,055 </a:t>
            </a:r>
            <a:r>
              <a:rPr lang="en-US" sz="2000" dirty="0" smtClean="0"/>
              <a:t>- Rent</a:t>
            </a:r>
            <a:r>
              <a:rPr lang="en-US" sz="2000" dirty="0"/>
              <a:t>	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dirty="0" smtClean="0"/>
              <a:t>$</a:t>
            </a:r>
            <a:r>
              <a:rPr lang="en-US" sz="2000" dirty="0"/>
              <a:t>1,358,468 </a:t>
            </a:r>
            <a:r>
              <a:rPr lang="en-US" sz="2000" dirty="0" smtClean="0"/>
              <a:t>- Other </a:t>
            </a:r>
            <a:r>
              <a:rPr lang="en-US" sz="2000" dirty="0"/>
              <a:t>Services from State Agencies	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b="1" dirty="0" smtClean="0"/>
              <a:t>FY19 Total Expenses $6,703,140 </a:t>
            </a:r>
            <a:endParaRPr lang="en-US" sz="2000" b="1" dirty="0"/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000" b="1" dirty="0" smtClean="0"/>
              <a:t>FY19 Revenue minus Expenses $80,395</a:t>
            </a:r>
            <a:r>
              <a:rPr lang="en-US" sz="2000" dirty="0" smtClean="0"/>
              <a:t> – (does not include $</a:t>
            </a:r>
            <a:r>
              <a:rPr lang="en-US" sz="2000" dirty="0"/>
              <a:t>700,000 obligated </a:t>
            </a:r>
            <a:r>
              <a:rPr lang="en-US" sz="2000" dirty="0" smtClean="0"/>
              <a:t>supplemental appropriation)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6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DoR</a:t>
            </a:r>
            <a:r>
              <a:rPr lang="en-US" dirty="0" smtClean="0"/>
              <a:t> Revenue &amp; Expenses FY15-FY19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400800" y="1295400"/>
            <a:ext cx="2209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FY19 Total Revenue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</a:t>
            </a:r>
            <a:r>
              <a:rPr lang="en-US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7,322,745</a:t>
            </a:r>
          </a:p>
          <a:p>
            <a:r>
              <a:rPr lang="en-US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(includes 1.7M appropriation, $5,622,745 without appropriation)</a:t>
            </a:r>
            <a:r>
              <a:rPr lang="en-US" sz="20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  <a:p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FY19 </a:t>
            </a:r>
            <a:r>
              <a:rPr lang="en-US" sz="2000" b="1" dirty="0">
                <a:solidFill>
                  <a:srgbClr val="FF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Total Expenses </a:t>
            </a: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$6,703,140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965604"/>
              </p:ext>
            </p:extLst>
          </p:nvPr>
        </p:nvGraphicFramePr>
        <p:xfrm>
          <a:off x="152400" y="1143000"/>
          <a:ext cx="6248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939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Division of Remediation Finances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200" dirty="0" smtClean="0"/>
              <a:t>What are the areas of need?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Hazardous Waste Remedial Action Fund (HWRAF)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Division revenues are not keeping pace with expenses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Federal grants decreasing 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Drycleaner Environmental Response Program (DCERP) 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Program is underfunded for obligated workload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Clandestine Methamphetamine Lab Cleanup (CML)</a:t>
            </a:r>
          </a:p>
          <a:p>
            <a:pPr lvl="1">
              <a:lnSpc>
                <a:spcPct val="200000"/>
              </a:lnSpc>
              <a:spcBef>
                <a:spcPts val="0"/>
              </a:spcBef>
            </a:pPr>
            <a:r>
              <a:rPr lang="en-US" sz="2200" dirty="0" smtClean="0"/>
              <a:t>No funding provided for program</a:t>
            </a:r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745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HWRAF Balances FY15-FY19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4419600"/>
            <a:ext cx="746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FY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19 </a:t>
            </a:r>
            <a:r>
              <a:rPr lang="en-US" sz="2000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HWRAF balance without obligated $1.7M appropriation</a:t>
            </a: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582973"/>
              </p:ext>
            </p:extLst>
          </p:nvPr>
        </p:nvGraphicFramePr>
        <p:xfrm>
          <a:off x="0" y="990600"/>
          <a:ext cx="90678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575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 &amp; </a:t>
            </a:r>
            <a:r>
              <a:rPr lang="en-US" dirty="0"/>
              <a:t>U</a:t>
            </a:r>
            <a:r>
              <a:rPr lang="en-US" dirty="0" smtClean="0"/>
              <a:t>nobligated Liabilities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8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NPL Obligations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243840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/>
              <a:t>There are currently 19 NPL sites in the state. </a:t>
            </a:r>
            <a:r>
              <a:rPr lang="en-US" sz="2000" dirty="0" smtClean="0"/>
              <a:t>Nine </a:t>
            </a:r>
            <a:r>
              <a:rPr lang="en-US" sz="2000" dirty="0"/>
              <a:t>of these sites, </a:t>
            </a:r>
            <a:r>
              <a:rPr lang="en-US" sz="2000" dirty="0" smtClean="0"/>
              <a:t>identified </a:t>
            </a:r>
            <a:r>
              <a:rPr lang="en-US" sz="2000" dirty="0"/>
              <a:t>on the map shown below, are financed using federal </a:t>
            </a:r>
            <a:r>
              <a:rPr lang="en-US" sz="2000" dirty="0" smtClean="0"/>
              <a:t>dollars.</a:t>
            </a:r>
          </a:p>
          <a:p>
            <a:r>
              <a:rPr lang="en-US" sz="2000" dirty="0" smtClean="0"/>
              <a:t>4 Superfund State Contracts: </a:t>
            </a:r>
            <a:r>
              <a:rPr lang="en-US" sz="2000" dirty="0"/>
              <a:t>Ross Metals, Smalley Piper, </a:t>
            </a:r>
            <a:r>
              <a:rPr lang="en-US" sz="2000" dirty="0" err="1"/>
              <a:t>Velsicol</a:t>
            </a:r>
            <a:r>
              <a:rPr lang="en-US" sz="2000" dirty="0"/>
              <a:t> Hardeman County, and Southside Chattanooga </a:t>
            </a:r>
            <a:r>
              <a:rPr lang="en-US" sz="2000" dirty="0" smtClean="0"/>
              <a:t>Lead - total </a:t>
            </a:r>
            <a:r>
              <a:rPr lang="en-US" sz="2000" dirty="0"/>
              <a:t>obligation </a:t>
            </a:r>
            <a:r>
              <a:rPr lang="en-US" sz="2000" b="1" dirty="0" smtClean="0"/>
              <a:t>$</a:t>
            </a:r>
            <a:r>
              <a:rPr lang="en-US" sz="2000" b="1" dirty="0"/>
              <a:t>6,710,463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/>
              <a:t>FY18-19 </a:t>
            </a:r>
            <a:r>
              <a:rPr lang="en-US" sz="2000" dirty="0"/>
              <a:t>the state paid </a:t>
            </a:r>
            <a:r>
              <a:rPr lang="en-US" sz="2000" b="1" dirty="0"/>
              <a:t>$1,030,937 </a:t>
            </a:r>
            <a:r>
              <a:rPr lang="en-US" sz="2000" dirty="0"/>
              <a:t>from the HWRA Fund to the EPA for the state matches or obligations on EPA Superfund financed. </a:t>
            </a:r>
            <a:endParaRPr lang="en-US" sz="2000" dirty="0" smtClean="0"/>
          </a:p>
          <a:p>
            <a:r>
              <a:rPr lang="en-US" sz="2000" dirty="0" smtClean="0"/>
              <a:t>Estimated obligations in FY19-20: </a:t>
            </a:r>
            <a:r>
              <a:rPr lang="en-US" sz="2000" b="1" dirty="0"/>
              <a:t>$915,159</a:t>
            </a:r>
            <a:r>
              <a:rPr lang="en-US" sz="2000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626810"/>
            <a:ext cx="8229600" cy="320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234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NPL Obligations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NPL </a:t>
            </a:r>
            <a:r>
              <a:rPr lang="en-US" sz="2000" dirty="0" smtClean="0"/>
              <a:t>sites </a:t>
            </a:r>
            <a:r>
              <a:rPr lang="en-US" sz="2000" dirty="0"/>
              <a:t>with </a:t>
            </a:r>
            <a:r>
              <a:rPr lang="en-US" sz="2000" dirty="0" smtClean="0"/>
              <a:t>contractual obligations</a:t>
            </a:r>
          </a:p>
          <a:p>
            <a:r>
              <a:rPr lang="en-US" sz="2000" dirty="0" smtClean="0"/>
              <a:t>Ross Metals, Rossville, TN - $150,488</a:t>
            </a:r>
          </a:p>
          <a:p>
            <a:r>
              <a:rPr lang="en-US" sz="2000" dirty="0" smtClean="0"/>
              <a:t>Smalley Piper, Collierville</a:t>
            </a:r>
            <a:r>
              <a:rPr lang="en-US" sz="2000" dirty="0"/>
              <a:t>, </a:t>
            </a:r>
            <a:r>
              <a:rPr lang="en-US" sz="2000" dirty="0" smtClean="0"/>
              <a:t>TN - $</a:t>
            </a:r>
            <a:r>
              <a:rPr lang="en-US" sz="2000" dirty="0"/>
              <a:t>261,864</a:t>
            </a:r>
          </a:p>
          <a:p>
            <a:r>
              <a:rPr lang="en-US" sz="2000" dirty="0" err="1"/>
              <a:t>Velsicol</a:t>
            </a:r>
            <a:r>
              <a:rPr lang="en-US" sz="2000" dirty="0"/>
              <a:t> Hardeman County</a:t>
            </a:r>
            <a:r>
              <a:rPr lang="en-US" sz="2000" dirty="0" smtClean="0"/>
              <a:t>*, </a:t>
            </a:r>
            <a:r>
              <a:rPr lang="en-US" sz="2000" dirty="0" err="1" smtClean="0"/>
              <a:t>Toone</a:t>
            </a:r>
            <a:r>
              <a:rPr lang="en-US" sz="2000" dirty="0"/>
              <a:t>, </a:t>
            </a:r>
            <a:r>
              <a:rPr lang="en-US" sz="2000" dirty="0" smtClean="0"/>
              <a:t>TN - $</a:t>
            </a:r>
            <a:r>
              <a:rPr lang="en-US" sz="2000" dirty="0"/>
              <a:t>3,317,081</a:t>
            </a:r>
          </a:p>
          <a:p>
            <a:pPr marL="0" indent="0">
              <a:buNone/>
            </a:pPr>
            <a:r>
              <a:rPr lang="en-US" sz="2000" dirty="0" smtClean="0"/>
              <a:t>	($</a:t>
            </a:r>
            <a:r>
              <a:rPr lang="en-US" sz="2000" dirty="0"/>
              <a:t>255,159 annual payment to EPA until match paid.)</a:t>
            </a:r>
          </a:p>
          <a:p>
            <a:r>
              <a:rPr lang="en-US" sz="2000" dirty="0" err="1"/>
              <a:t>Velsicol</a:t>
            </a:r>
            <a:r>
              <a:rPr lang="en-US" sz="2000" dirty="0"/>
              <a:t> Hardeman County</a:t>
            </a:r>
            <a:r>
              <a:rPr lang="en-US" sz="2000" dirty="0" smtClean="0"/>
              <a:t>*, </a:t>
            </a:r>
            <a:r>
              <a:rPr lang="en-US" sz="2000" dirty="0" err="1" smtClean="0"/>
              <a:t>Toone</a:t>
            </a:r>
            <a:r>
              <a:rPr lang="en-US" sz="2000" dirty="0"/>
              <a:t>, </a:t>
            </a:r>
            <a:r>
              <a:rPr lang="en-US" sz="2000" dirty="0" smtClean="0"/>
              <a:t>TN - $400,000 (cap maintenance)</a:t>
            </a:r>
          </a:p>
          <a:p>
            <a:pPr marL="914400" lvl="2" indent="0">
              <a:buNone/>
            </a:pPr>
            <a:r>
              <a:rPr lang="en-US" sz="2000" dirty="0" smtClean="0"/>
              <a:t>(</a:t>
            </a:r>
            <a:r>
              <a:rPr lang="en-US" sz="2000" dirty="0"/>
              <a:t>20,000 annual </a:t>
            </a:r>
            <a:r>
              <a:rPr lang="en-US" sz="2000" dirty="0" smtClean="0"/>
              <a:t>obligation*20 </a:t>
            </a:r>
            <a:r>
              <a:rPr lang="en-US" sz="2000" dirty="0"/>
              <a:t>year period used for estimates)</a:t>
            </a:r>
          </a:p>
          <a:p>
            <a:r>
              <a:rPr lang="en-US" sz="2000" dirty="0"/>
              <a:t>Southside Chattanooga Lead </a:t>
            </a:r>
            <a:r>
              <a:rPr lang="en-US" sz="2000" dirty="0" smtClean="0"/>
              <a:t>Site, Chattanooga</a:t>
            </a:r>
            <a:r>
              <a:rPr lang="en-US" sz="2000" dirty="0"/>
              <a:t>, TN	</a:t>
            </a:r>
            <a:r>
              <a:rPr lang="en-US" sz="2000" dirty="0" smtClean="0"/>
              <a:t>- $</a:t>
            </a:r>
            <a:r>
              <a:rPr lang="en-US" sz="2000" dirty="0"/>
              <a:t>2,581,030</a:t>
            </a:r>
          </a:p>
          <a:p>
            <a:pPr marL="914400" indent="-914400">
              <a:buNone/>
            </a:pPr>
            <a:r>
              <a:rPr lang="en-US" sz="2000" dirty="0" smtClean="0"/>
              <a:t>	($500,000 </a:t>
            </a:r>
            <a:r>
              <a:rPr lang="en-US" sz="2000" dirty="0"/>
              <a:t>payment </a:t>
            </a:r>
            <a:r>
              <a:rPr lang="en-US" sz="2000" dirty="0" smtClean="0"/>
              <a:t>first two years</a:t>
            </a:r>
            <a:r>
              <a:rPr lang="en-US" sz="2000" dirty="0"/>
              <a:t>, </a:t>
            </a:r>
            <a:r>
              <a:rPr lang="en-US" sz="2000" dirty="0" smtClean="0"/>
              <a:t>then $</a:t>
            </a:r>
            <a:r>
              <a:rPr lang="en-US" sz="2000" dirty="0"/>
              <a:t>400,000 </a:t>
            </a:r>
            <a:r>
              <a:rPr lang="en-US" sz="2000" dirty="0" smtClean="0"/>
              <a:t>annually </a:t>
            </a:r>
            <a:r>
              <a:rPr lang="en-US" sz="2000" dirty="0"/>
              <a:t>until match paid</a:t>
            </a:r>
            <a:r>
              <a:rPr lang="en-US" sz="2000" dirty="0" smtClean="0"/>
              <a:t>.)</a:t>
            </a:r>
          </a:p>
          <a:p>
            <a:pPr marL="914400" indent="-914400">
              <a:buNone/>
            </a:pPr>
            <a:endParaRPr lang="en-US" sz="2000" dirty="0"/>
          </a:p>
          <a:p>
            <a:r>
              <a:rPr lang="en-US" sz="2000" dirty="0" smtClean="0"/>
              <a:t>As new NPL sites are identified and listed additional SSCs will be required.</a:t>
            </a:r>
          </a:p>
          <a:p>
            <a:r>
              <a:rPr lang="en-US" sz="2000" dirty="0" smtClean="0"/>
              <a:t>The SSC provides a 90/10 match for NPL costs.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335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B">
  <a:themeElements>
    <a:clrScheme name="Brand Colors">
      <a:dk1>
        <a:sysClr val="windowText" lastClr="000000"/>
      </a:dk1>
      <a:lt1>
        <a:sysClr val="window" lastClr="FFFFFF"/>
      </a:lt1>
      <a:dk2>
        <a:srgbClr val="1B365D"/>
      </a:dk2>
      <a:lt2>
        <a:srgbClr val="FF0F00"/>
      </a:lt2>
      <a:accent1>
        <a:srgbClr val="2DCCD3"/>
      </a:accent1>
      <a:accent2>
        <a:srgbClr val="D2D755"/>
      </a:accent2>
      <a:accent3>
        <a:srgbClr val="E87722"/>
      </a:accent3>
      <a:accent4>
        <a:srgbClr val="7C2529"/>
      </a:accent4>
      <a:accent5>
        <a:srgbClr val="666666"/>
      </a:accent5>
      <a:accent6>
        <a:srgbClr val="E6D395"/>
      </a:accent6>
      <a:hlink>
        <a:srgbClr val="131E29"/>
      </a:hlink>
      <a:folHlink>
        <a:srgbClr val="CBC4B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8326</TotalTime>
  <Words>806</Words>
  <Application>Microsoft Office PowerPoint</Application>
  <PresentationFormat>On-screen Show (4:3)</PresentationFormat>
  <Paragraphs>136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PowerPoint B</vt:lpstr>
      <vt:lpstr>Division of Remediation Financial Update</vt:lpstr>
      <vt:lpstr>Sources of DoR Revenue</vt:lpstr>
      <vt:lpstr>DoR Expenses</vt:lpstr>
      <vt:lpstr>DoR Revenue &amp; Expenses FY15-FY19</vt:lpstr>
      <vt:lpstr>Division of Remediation Finances</vt:lpstr>
      <vt:lpstr>HWRAF Balances FY15-FY19</vt:lpstr>
      <vt:lpstr>Funding &amp; Unobligated Liabilities</vt:lpstr>
      <vt:lpstr>NPL Obligations</vt:lpstr>
      <vt:lpstr>NPL Obligations</vt:lpstr>
      <vt:lpstr>HWRAF Obligations</vt:lpstr>
      <vt:lpstr>DCERP Obligations</vt:lpstr>
      <vt:lpstr>Meth Program Obligations</vt:lpstr>
      <vt:lpstr>Funding Requirements </vt:lpstr>
      <vt:lpstr>Connection To Stakeholders</vt:lpstr>
      <vt:lpstr>Water Quality</vt:lpstr>
      <vt:lpstr>Community Health</vt:lpstr>
      <vt:lpstr>Funding Options</vt:lpstr>
      <vt:lpstr>Funding Options</vt:lpstr>
    </vt:vector>
  </TitlesOfParts>
  <Company>State of Tennessee: Finance &amp;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Kendra Abkowitz</dc:creator>
  <cp:lastModifiedBy>Evan W. Spann</cp:lastModifiedBy>
  <cp:revision>487</cp:revision>
  <dcterms:created xsi:type="dcterms:W3CDTF">2015-04-23T14:18:47Z</dcterms:created>
  <dcterms:modified xsi:type="dcterms:W3CDTF">2019-11-25T17:59:29Z</dcterms:modified>
</cp:coreProperties>
</file>