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74" r:id="rId4"/>
    <p:sldId id="260" r:id="rId5"/>
    <p:sldId id="275" r:id="rId6"/>
    <p:sldId id="261" r:id="rId7"/>
    <p:sldId id="271" r:id="rId8"/>
    <p:sldId id="272" r:id="rId9"/>
    <p:sldId id="27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h McCormick" initials="RSM" lastIdx="1" clrIdx="0"/>
  <p:cmAuthor id="1" name="Larry C. Christley" initials="LCC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8" autoAdjust="0"/>
  </p:normalViewPr>
  <p:slideViewPr>
    <p:cSldViewPr>
      <p:cViewPr>
        <p:scale>
          <a:sx n="100" d="100"/>
          <a:sy n="100" d="100"/>
        </p:scale>
        <p:origin x="-65" y="-60"/>
      </p:cViewPr>
      <p:guideLst>
        <p:guide orient="horz" pos="3648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Lauderdale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0.54700000000000004</c:v>
                </c:pt>
                <c:pt idx="1">
                  <c:v>0.29599999999999999</c:v>
                </c:pt>
                <c:pt idx="2">
                  <c:v>0.54800000000000004</c:v>
                </c:pt>
                <c:pt idx="3">
                  <c:v>0.497</c:v>
                </c:pt>
                <c:pt idx="4">
                  <c:v>0.16300000000000001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Northeast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0.27700000000000002</c:v>
                </c:pt>
                <c:pt idx="1">
                  <c:v>0.17199999999999999</c:v>
                </c:pt>
                <c:pt idx="2">
                  <c:v>0.34</c:v>
                </c:pt>
                <c:pt idx="3">
                  <c:v>0.39600000000000002</c:v>
                </c:pt>
                <c:pt idx="4">
                  <c:v>0.10299999999999999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Roane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0.66700000000000004</c:v>
                </c:pt>
                <c:pt idx="1">
                  <c:v>0.36499999999999999</c:v>
                </c:pt>
                <c:pt idx="2">
                  <c:v>0.34499999999999997</c:v>
                </c:pt>
                <c:pt idx="3">
                  <c:v>0.41</c:v>
                </c:pt>
                <c:pt idx="4">
                  <c:v>0.126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Sullivan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0.40300000000000002</c:v>
                </c:pt>
                <c:pt idx="1">
                  <c:v>0.28399999999999997</c:v>
                </c:pt>
                <c:pt idx="2">
                  <c:v>0.38500000000000001</c:v>
                </c:pt>
                <c:pt idx="3">
                  <c:v>0.43099999999999999</c:v>
                </c:pt>
                <c:pt idx="4">
                  <c:v>0.19700000000000001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0.45800000000000002</c:v>
                </c:pt>
                <c:pt idx="1">
                  <c:v>0.41699999999999998</c:v>
                </c:pt>
                <c:pt idx="2">
                  <c:v>0.48499999999999999</c:v>
                </c:pt>
                <c:pt idx="3">
                  <c:v>0.49399999999999999</c:v>
                </c:pt>
                <c:pt idx="4">
                  <c:v>0.55100000000000005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69216"/>
        <c:axId val="137233152"/>
      </c:line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233152"/>
        <c:crosses val="autoZero"/>
        <c:auto val="1"/>
        <c:lblAlgn val="ctr"/>
        <c:lblOffset val="100"/>
        <c:noMultiLvlLbl val="0"/>
      </c:catAx>
      <c:valAx>
        <c:axId val="1372331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6969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9D80-7E60-4A12-80D3-6C5C800AB356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0DB8-245E-4A1F-BD40-50373D643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585D-F91E-4943-9737-9EFA85046613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ABEA-434D-4A07-B126-0F870D795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5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5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Household Hazardous Waste collection analysis can be found at the following URL:</a:t>
            </a:r>
          </a:p>
          <a:p>
            <a:r>
              <a:rPr lang="en-US" dirty="0" smtClean="0"/>
              <a:t>https</a:t>
            </a:r>
            <a:r>
              <a:rPr lang="en-US" dirty="0"/>
              <a:t>://www.tn.gov/environment/sw-mm-household-hazardous-waste-program/hhw-mobile-collection-analysis.html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0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9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1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Christley,</a:t>
            </a:r>
            <a:r>
              <a:rPr lang="en-US" baseline="0" dirty="0" smtClean="0"/>
              <a:t> Program Manager, Materials Management Program - 615-532-0744 – larry.christley@tn.gov</a:t>
            </a:r>
          </a:p>
          <a:p>
            <a:r>
              <a:rPr lang="en-US" baseline="0" dirty="0" smtClean="0"/>
              <a:t>Loretta Harrington, Manager, Grants - 615-532-0086 </a:t>
            </a:r>
            <a:r>
              <a:rPr lang="en-US" baseline="0" smtClean="0"/>
              <a:t>– loretta.harrington@tn.gov</a:t>
            </a:r>
            <a:endParaRPr lang="en-US" baseline="0" dirty="0" smtClean="0"/>
          </a:p>
          <a:p>
            <a:r>
              <a:rPr lang="en-US" baseline="0" dirty="0" smtClean="0"/>
              <a:t>Nicholas Stengel, Manager, Problem Waste – 615-532-0095 – nicholas.stengel@tn.gov</a:t>
            </a:r>
          </a:p>
          <a:p>
            <a:r>
              <a:rPr lang="en-US" baseline="0" dirty="0" smtClean="0"/>
              <a:t>Trey White, Manager, Recovered Materials – 615-532-0075 – trey.white@tn.gov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4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tnszAj8XeAhWQ61MKHbdrBFEQjRx6BAgBEAU&amp;url=https://nothingtoofancy.com/products/tn-flag-decal&amp;psig=AOvVaw3fwOu_d4024sLC0vuGmp98&amp;ust=154177763440300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Program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Trey White, Recovered Materials Program Manager | </a:t>
            </a:r>
            <a:r>
              <a:rPr lang="en-US" dirty="0"/>
              <a:t>4</a:t>
            </a:r>
            <a:r>
              <a:rPr lang="en-US" dirty="0" smtClean="0"/>
              <a:t>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900" y="1219200"/>
            <a:ext cx="87630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Waste Update</a:t>
            </a:r>
          </a:p>
          <a:p>
            <a:pPr lvl="1"/>
            <a:r>
              <a:rPr lang="en-US" dirty="0"/>
              <a:t>Fall HHW Season</a:t>
            </a:r>
          </a:p>
          <a:p>
            <a:pPr lvl="1"/>
            <a:r>
              <a:rPr lang="en-US" dirty="0"/>
              <a:t>Tennessee School Lab Rehabilitation Program</a:t>
            </a:r>
          </a:p>
          <a:p>
            <a:r>
              <a:rPr lang="en-US" dirty="0"/>
              <a:t>Materials Management Update</a:t>
            </a:r>
          </a:p>
          <a:p>
            <a:pPr lvl="1"/>
            <a:r>
              <a:rPr lang="en-US" dirty="0"/>
              <a:t>APR Results</a:t>
            </a:r>
          </a:p>
          <a:p>
            <a:pPr lvl="1"/>
            <a:r>
              <a:rPr lang="en-US" dirty="0"/>
              <a:t>APR Calculation Methodology</a:t>
            </a:r>
          </a:p>
          <a:p>
            <a:pPr lvl="1"/>
            <a:r>
              <a:rPr lang="en-US" dirty="0"/>
              <a:t>APR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32249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tennessee 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1621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962400"/>
            <a:ext cx="8763000" cy="4958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86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900" y="1219200"/>
            <a:ext cx="87630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Problem Waste Update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Fall HHW Season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Tennessee School Lab Rehabilitation Program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Materials Management Update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APR Results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APR Calculation Methodology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APR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20140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Hazardous Waste Fall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0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1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Hazardous Waste Fall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029200" cy="4958465"/>
          </a:xfrm>
        </p:spPr>
        <p:txBody>
          <a:bodyPr>
            <a:normAutofit/>
          </a:bodyPr>
          <a:lstStyle/>
          <a:p>
            <a:r>
              <a:rPr lang="en-US" dirty="0" smtClean="0"/>
              <a:t>Mobile HHW Events Held: 24</a:t>
            </a:r>
          </a:p>
          <a:p>
            <a:pPr lvl="1"/>
            <a:r>
              <a:rPr lang="en-US" dirty="0" smtClean="0"/>
              <a:t>Total Participants: 3,498</a:t>
            </a:r>
          </a:p>
          <a:p>
            <a:pPr lvl="1"/>
            <a:endParaRPr lang="en-US" sz="1600" dirty="0"/>
          </a:p>
          <a:p>
            <a:r>
              <a:rPr lang="en-US" dirty="0" smtClean="0"/>
              <a:t>HHW Milk Runs: 29 (15 Counties)</a:t>
            </a:r>
          </a:p>
          <a:p>
            <a:pPr lvl="1"/>
            <a:r>
              <a:rPr lang="en-US" dirty="0" smtClean="0"/>
              <a:t>Fluorescent Lamps</a:t>
            </a:r>
          </a:p>
          <a:p>
            <a:pPr lvl="1"/>
            <a:r>
              <a:rPr lang="en-US" dirty="0" smtClean="0"/>
              <a:t>Oil-Based Paint</a:t>
            </a:r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Hazardous waste facility op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Schools Lab Rehab Program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2049"/>
          <a:stretch/>
        </p:blipFill>
        <p:spPr bwMode="auto">
          <a:xfrm>
            <a:off x="77638" y="1447800"/>
            <a:ext cx="900597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779917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6042" y="1895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Weakley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282351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Giles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276600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Wayne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6654" y="2115061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465074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Roane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2516435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Sevier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5403" y="1884229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1577840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Sullivan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0280" y="2578602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Cannon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080" y="2463186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Rutherford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3286664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Hardin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0835" y="2010749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2283" y="1653397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Sumner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9666" y="1549085"/>
            <a:ext cx="846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Robertson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3854" y="1658354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Montgomery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7480" y="1779917"/>
            <a:ext cx="698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Jackson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2025" y="1999645"/>
            <a:ext cx="590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0784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Educational Visits: November 2018-November 2019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30981"/>
              </p:ext>
            </p:extLst>
          </p:nvPr>
        </p:nvGraphicFramePr>
        <p:xfrm>
          <a:off x="228600" y="3724275"/>
          <a:ext cx="3213100" cy="2317137"/>
        </p:xfrm>
        <a:graphic>
          <a:graphicData uri="http://schemas.openxmlformats.org/drawingml/2006/table">
            <a:tbl>
              <a:tblPr/>
              <a:tblGrid>
                <a:gridCol w="1041400"/>
                <a:gridCol w="609600"/>
                <a:gridCol w="952500"/>
                <a:gridCol w="609600"/>
              </a:tblGrid>
              <a:tr h="3488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Schools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Schools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Anderson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Rutherford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Cannon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Sevier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Giles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Smith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Hardin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Sullivan 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Jackson*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Sumner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Lake*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Washington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 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Wayne*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Roane 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Weakley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F64"/>
                    </a:solidFill>
                  </a:tcPr>
                </a:tc>
              </a:tr>
              <a:tr h="1871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Robertson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Wilson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4"/>
                    </a:solidFill>
                  </a:tcPr>
                </a:tc>
              </a:tr>
              <a:tr h="26493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658675" y="3962399"/>
            <a:ext cx="267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Program Totals</a:t>
            </a:r>
          </a:p>
          <a:p>
            <a:r>
              <a:rPr lang="en-US" dirty="0" smtClean="0"/>
              <a:t>Counties: 18</a:t>
            </a:r>
          </a:p>
          <a:p>
            <a:r>
              <a:rPr lang="en-US" dirty="0" smtClean="0"/>
              <a:t>Educational Visits: 55</a:t>
            </a:r>
          </a:p>
          <a:p>
            <a:r>
              <a:rPr lang="en-US" dirty="0" smtClean="0"/>
              <a:t>Disposals: 40</a:t>
            </a:r>
          </a:p>
          <a:p>
            <a:r>
              <a:rPr lang="en-US" dirty="0" smtClean="0"/>
              <a:t>Weight: 21,221 lbs. </a:t>
            </a:r>
          </a:p>
          <a:p>
            <a:r>
              <a:rPr lang="en-US" dirty="0" smtClean="0"/>
              <a:t>Students Affected: 51,912</a:t>
            </a:r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13565" r="21575" b="4567"/>
          <a:stretch/>
        </p:blipFill>
        <p:spPr bwMode="auto">
          <a:xfrm>
            <a:off x="6716382" y="3517496"/>
            <a:ext cx="1769685" cy="25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1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Progress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Regions failing to meet 25% waste reduction goal:</a:t>
            </a:r>
          </a:p>
          <a:p>
            <a:endParaRPr lang="en-US" dirty="0"/>
          </a:p>
          <a:p>
            <a:pPr lvl="1"/>
            <a:r>
              <a:rPr lang="en-US" dirty="0" smtClean="0"/>
              <a:t>Lauderdale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Northeast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Roane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Sullivan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396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OF FAILING REGIONS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0400-11-01-.09 (1995 Base Year Comparison)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goal of the state is to reduce by twenty-five percent (25%) the amount of solid waste disposed of at the municipal solid waste disposal facilities and incinerators, as measured on a per capita basis within Tennessee by weight</a:t>
            </a:r>
            <a:r>
              <a:rPr lang="en-US" dirty="0" smtClean="0"/>
              <a:t>.”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“As </a:t>
            </a:r>
            <a:r>
              <a:rPr lang="en-US" dirty="0"/>
              <a:t>an alternative to calculating the waste reduction goal on a per capita basis, regions shall have the option of calculating the goal on an economic growth basis using the method prescribed by </a:t>
            </a:r>
            <a:r>
              <a:rPr lang="en-US" dirty="0" smtClean="0"/>
              <a:t>the Department </a:t>
            </a:r>
            <a:r>
              <a:rPr lang="en-US" dirty="0"/>
              <a:t>and approved by the Underground Storage Tanks and Solid Waste Disposal Control Board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9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0400-11-01-.09 </a:t>
            </a:r>
            <a:r>
              <a:rPr lang="en-US" dirty="0" smtClean="0"/>
              <a:t>(Qualitative Equivalence)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“The </a:t>
            </a:r>
            <a:r>
              <a:rPr lang="en-US" dirty="0"/>
              <a:t>Department shall use the submission of the municipal solid waste region’s Annual Progress Report for the most current reporting period to determine whether 25% of the solid waste generated in that year was either diverted from Class I facilities or recycled. If it was, the region meets the goal and the Department does not proceed to the next step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0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 Trend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6685"/>
              </p:ext>
            </p:extLst>
          </p:nvPr>
        </p:nvGraphicFramePr>
        <p:xfrm>
          <a:off x="228600" y="1193800"/>
          <a:ext cx="8763000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66128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</TotalTime>
  <Words>473</Words>
  <Application>Microsoft Office PowerPoint</Application>
  <PresentationFormat>On-screen Show (4:3)</PresentationFormat>
  <Paragraphs>135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 B</vt:lpstr>
      <vt:lpstr>Materials Management</vt:lpstr>
      <vt:lpstr>Overview</vt:lpstr>
      <vt:lpstr>Household Hazardous Waste Fall Season</vt:lpstr>
      <vt:lpstr>Household Hazardous Waste Fall Season</vt:lpstr>
      <vt:lpstr>Tennessee Schools Lab Rehab Program </vt:lpstr>
      <vt:lpstr>Annual Progress Reporting</vt:lpstr>
      <vt:lpstr>APR Methodology</vt:lpstr>
      <vt:lpstr>APR Methodology</vt:lpstr>
      <vt:lpstr>APR Trend Analysis</vt:lpstr>
      <vt:lpstr>Summary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Loretta J. Buchanan</cp:lastModifiedBy>
  <cp:revision>102</cp:revision>
  <dcterms:created xsi:type="dcterms:W3CDTF">2015-04-23T14:18:47Z</dcterms:created>
  <dcterms:modified xsi:type="dcterms:W3CDTF">2019-11-22T22:48:59Z</dcterms:modified>
</cp:coreProperties>
</file>