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8" r:id="rId2"/>
    <p:sldId id="275" r:id="rId3"/>
    <p:sldId id="285" r:id="rId4"/>
    <p:sldId id="287" r:id="rId5"/>
    <p:sldId id="288" r:id="rId6"/>
    <p:sldId id="289" r:id="rId7"/>
    <p:sldId id="284" r:id="rId8"/>
    <p:sldId id="272" r:id="rId9"/>
    <p:sldId id="273" r:id="rId10"/>
    <p:sldId id="274" r:id="rId11"/>
    <p:sldId id="280" r:id="rId12"/>
    <p:sldId id="279" r:id="rId13"/>
    <p:sldId id="281" r:id="rId14"/>
    <p:sldId id="282" r:id="rId15"/>
    <p:sldId id="278" r:id="rId16"/>
    <p:sldId id="290" r:id="rId17"/>
  </p:sldIdLst>
  <p:sldSz cx="9144000" cy="6858000" type="screen4x3"/>
  <p:notesSz cx="9312275" cy="7026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F00"/>
    <a:srgbClr val="4870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598" autoAdjust="0"/>
    <p:restoredTop sz="94675" autoAdjust="0"/>
  </p:normalViewPr>
  <p:slideViewPr>
    <p:cSldViewPr>
      <p:cViewPr>
        <p:scale>
          <a:sx n="70" d="100"/>
          <a:sy n="70" d="100"/>
        </p:scale>
        <p:origin x="-1848" y="-57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5319" cy="3513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4801" y="0"/>
            <a:ext cx="4035319" cy="3513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r">
              <a:defRPr sz="1200"/>
            </a:lvl1pPr>
          </a:lstStyle>
          <a:p>
            <a:fld id="{8899B86A-A89C-4695-A018-2033498173F5}" type="datetimeFigureOut">
              <a:rPr lang="en-US" smtClean="0"/>
              <a:t>5/11/2018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73742"/>
            <a:ext cx="4035319" cy="3513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4801" y="6673742"/>
            <a:ext cx="4035319" cy="3513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r">
              <a:defRPr sz="1200"/>
            </a:lvl1pPr>
          </a:lstStyle>
          <a:p>
            <a:fld id="{9D4A97E7-D3C0-4528-9131-BFF0FB7F2D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942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542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5263" y="0"/>
            <a:ext cx="403542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C5970-1A89-4714-91E6-FB19F5F55FE1}" type="datetimeFigureOut">
              <a:rPr lang="en-US" smtClean="0"/>
              <a:t>5/11/2018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527050"/>
            <a:ext cx="3514725" cy="2635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1863" y="3336925"/>
            <a:ext cx="7448550" cy="31623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73850"/>
            <a:ext cx="403542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5263" y="6673850"/>
            <a:ext cx="403542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C0C5FC-74D4-42AA-A056-CB4CFF8E8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469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98775" y="527050"/>
            <a:ext cx="3514725" cy="26352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CAE3B-2781-4D8F-A441-EA78E1A43A8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782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3886200"/>
            <a:ext cx="9144000" cy="2514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4038603"/>
            <a:ext cx="8839200" cy="1422399"/>
          </a:xfrm>
        </p:spPr>
        <p:txBody>
          <a:bodyPr>
            <a:normAutofit/>
          </a:bodyPr>
          <a:lstStyle>
            <a:lvl1pPr algn="ctr">
              <a:defRPr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152400" y="5461001"/>
            <a:ext cx="8839200" cy="812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pPr lvl="0"/>
            <a:r>
              <a:rPr lang="en-US" dirty="0" smtClean="0"/>
              <a:t>Sub-Title</a:t>
            </a:r>
            <a:endParaRPr lang="en-US" dirty="0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400800"/>
            <a:ext cx="9144000" cy="4572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 smtClean="0"/>
              <a:t>Name, Position | Date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143000"/>
            <a:ext cx="59436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23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572000" y="0"/>
            <a:ext cx="457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81000" y="2209801"/>
            <a:ext cx="3962400" cy="2235200"/>
          </a:xfrm>
        </p:spPr>
        <p:txBody>
          <a:bodyPr>
            <a:noAutofit/>
          </a:bodyPr>
          <a:lstStyle>
            <a:lvl1pPr marL="0" indent="0" algn="l">
              <a:defRPr sz="3600">
                <a:effectLst/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5562600"/>
            <a:ext cx="4038600" cy="1117600"/>
          </a:xfrm>
        </p:spPr>
        <p:txBody>
          <a:bodyPr anchor="b">
            <a:normAutofit/>
          </a:bodyPr>
          <a:lstStyle>
            <a:lvl1pPr marL="0" indent="0">
              <a:buNone/>
              <a:defRPr sz="1100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 smtClean="0"/>
              <a:t>Name, Position</a:t>
            </a:r>
          </a:p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4445001"/>
            <a:ext cx="3962400" cy="812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5"/>
                </a:solidFill>
                <a:latin typeface="PermianSlabSerifTypeface" pitchFamily="50" charset="0"/>
              </a:defRPr>
            </a:lvl1pPr>
          </a:lstStyle>
          <a:p>
            <a:pPr lvl="0"/>
            <a:r>
              <a:rPr lang="en-US" dirty="0" smtClean="0"/>
              <a:t>Sub-Title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" y="304800"/>
            <a:ext cx="2773680" cy="128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7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3200400" y="3874770"/>
            <a:ext cx="5943600" cy="22402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276600" y="3962400"/>
            <a:ext cx="5715000" cy="2057400"/>
          </a:xfrm>
        </p:spPr>
        <p:txBody>
          <a:bodyPr/>
          <a:lstStyle>
            <a:lvl1pPr algn="r"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890" y="3322320"/>
            <a:ext cx="3345180" cy="33451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4890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TN 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839200" cy="5562600"/>
          </a:xfrm>
        </p:spPr>
        <p:txBody>
          <a:bodyPr>
            <a:normAutofit/>
          </a:bodyPr>
          <a:lstStyle>
            <a:lvl1pPr>
              <a:buClr>
                <a:schemeClr val="bg2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bg2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bg2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019800"/>
            <a:ext cx="866774" cy="86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78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4"/>
            <a:ext cx="8763000" cy="4958462"/>
          </a:xfrm>
        </p:spPr>
        <p:txBody>
          <a:bodyPr>
            <a:normAutofit/>
          </a:bodyPr>
          <a:lstStyle>
            <a:lvl1pPr>
              <a:buClr>
                <a:schemeClr val="bg2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bg2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bg2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84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rgbClr val="FF0F00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rgbClr val="FF0F00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rgbClr val="FF0F00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rgbClr val="FF0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56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dy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3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3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3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3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3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95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1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1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1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1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1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00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Yellow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2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2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26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T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6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6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6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6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6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85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4"/>
            <a:ext cx="8763000" cy="4958462"/>
          </a:xfrm>
        </p:spPr>
        <p:txBody>
          <a:bodyPr>
            <a:normAutofit/>
          </a:bodyPr>
          <a:lstStyle>
            <a:lvl1pPr>
              <a:buClr>
                <a:schemeClr val="accent5">
                  <a:lumMod val="60000"/>
                  <a:lumOff val="40000"/>
                </a:schemeClr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5">
                  <a:lumMod val="60000"/>
                  <a:lumOff val="40000"/>
                </a:schemeClr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5">
                  <a:lumMod val="60000"/>
                  <a:lumOff val="40000"/>
                </a:schemeClr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5">
                  <a:lumMod val="60000"/>
                  <a:lumOff val="40000"/>
                </a:schemeClr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5">
                  <a:lumMod val="60000"/>
                  <a:lumOff val="40000"/>
                </a:schemeClr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03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-Column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4"/>
            <a:ext cx="4191000" cy="4958462"/>
          </a:xfrm>
        </p:spPr>
        <p:txBody>
          <a:bodyPr>
            <a:normAutofit/>
          </a:bodyPr>
          <a:lstStyle>
            <a:lvl1pPr>
              <a:buClr>
                <a:srgbClr val="FF0F00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rgbClr val="FF0F00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rgbClr val="FF0F00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724400" y="1193804"/>
            <a:ext cx="4191000" cy="495846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rgbClr val="FF0000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rgbClr val="FF0000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rgbClr val="FF00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rgbClr val="FF00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2266"/>
            <a:ext cx="15849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69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455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993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Oran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993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Yellow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06782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Gray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993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 i="1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410326"/>
            <a:ext cx="2133600" cy="365125"/>
          </a:xfrm>
          <a:prstGeom prst="rect">
            <a:avLst/>
          </a:prstGeom>
        </p:spPr>
        <p:txBody>
          <a:bodyPr anchor="b"/>
          <a:lstStyle>
            <a:lvl1pPr algn="r">
              <a:defRPr sz="1000" i="1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005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70" r:id="rId2"/>
    <p:sldLayoutId id="2147483649" r:id="rId3"/>
    <p:sldLayoutId id="2147483680" r:id="rId4"/>
    <p:sldLayoutId id="2147483671" r:id="rId5"/>
    <p:sldLayoutId id="2147483668" r:id="rId6"/>
    <p:sldLayoutId id="2147483665" r:id="rId7"/>
    <p:sldLayoutId id="2147483672" r:id="rId8"/>
    <p:sldLayoutId id="2147483673" r:id="rId9"/>
    <p:sldLayoutId id="2147483674" r:id="rId10"/>
    <p:sldLayoutId id="2147483679" r:id="rId11"/>
    <p:sldLayoutId id="2147483662" r:id="rId12"/>
    <p:sldLayoutId id="2147483663" r:id="rId13"/>
    <p:sldLayoutId id="2147483676" r:id="rId14"/>
    <p:sldLayoutId id="2147483677" r:id="rId15"/>
    <p:sldLayoutId id="2147483675" r:id="rId16"/>
    <p:sldLayoutId id="2147483678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Solid Waste Program Update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sz="1600" dirty="0">
                <a:effectLst/>
              </a:rPr>
              <a:t>Underground Storage Tanks and Solid Waste Disposal Control Board</a:t>
            </a:r>
          </a:p>
          <a:p>
            <a:r>
              <a:rPr lang="en-US" sz="1600" dirty="0">
                <a:effectLst/>
              </a:rPr>
              <a:t>May 15, 2018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16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Solid Waste Program Future Focus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chemeClr val="tx1"/>
              </a:buClr>
            </a:pPr>
            <a:r>
              <a:rPr lang="en-US" sz="1800" b="1" dirty="0" smtClean="0"/>
              <a:t>Focus on making the DSWM Program more efficient</a:t>
            </a:r>
          </a:p>
          <a:p>
            <a:pPr lvl="1">
              <a:buClr>
                <a:schemeClr val="tx1"/>
              </a:buClr>
            </a:pPr>
            <a:endParaRPr lang="en-US" sz="600" dirty="0" smtClean="0"/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More responsive to regulated community (permit clock management)</a:t>
            </a:r>
          </a:p>
          <a:p>
            <a:pPr lvl="1">
              <a:buClr>
                <a:schemeClr val="tx1"/>
              </a:buClr>
            </a:pPr>
            <a:endParaRPr lang="en-US" sz="600" dirty="0" smtClean="0"/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Assignment of duties and balancing of work load balance to </a:t>
            </a:r>
            <a:r>
              <a:rPr lang="en-US" sz="1600" dirty="0" err="1" smtClean="0"/>
              <a:t>elimate</a:t>
            </a:r>
            <a:r>
              <a:rPr lang="en-US" sz="1600" dirty="0" smtClean="0"/>
              <a:t> bottlenecks</a:t>
            </a:r>
          </a:p>
          <a:p>
            <a:pPr>
              <a:buClr>
                <a:schemeClr val="tx1"/>
              </a:buClr>
            </a:pPr>
            <a:endParaRPr lang="en-US" sz="600" dirty="0" smtClean="0"/>
          </a:p>
          <a:p>
            <a:pPr>
              <a:buClr>
                <a:schemeClr val="tx1"/>
              </a:buClr>
            </a:pPr>
            <a:r>
              <a:rPr lang="en-US" sz="1800" b="1" dirty="0" smtClean="0"/>
              <a:t>SOPs / Guidance / Rule Package Changes</a:t>
            </a:r>
          </a:p>
          <a:p>
            <a:pPr>
              <a:buClr>
                <a:schemeClr val="tx1"/>
              </a:buClr>
            </a:pPr>
            <a:endParaRPr lang="en-US" sz="600" dirty="0"/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Current state of Document Drafts (SOP / Guidance) – Prioritize and Finalize</a:t>
            </a:r>
          </a:p>
          <a:p>
            <a:pPr lvl="1">
              <a:buClr>
                <a:schemeClr val="tx1"/>
              </a:buClr>
            </a:pPr>
            <a:endParaRPr lang="en-US" sz="600" dirty="0" smtClean="0"/>
          </a:p>
          <a:p>
            <a:pPr lvl="1">
              <a:buClr>
                <a:schemeClr val="tx1"/>
              </a:buClr>
            </a:pPr>
            <a:r>
              <a:rPr lang="en-US" sz="1600" dirty="0" smtClean="0"/>
              <a:t>Rule Changes / Future rule changes</a:t>
            </a:r>
          </a:p>
          <a:p>
            <a:pPr marL="457200" lvl="1" indent="0">
              <a:buClr>
                <a:schemeClr val="tx1"/>
              </a:buClr>
              <a:buNone/>
            </a:pPr>
            <a:endParaRPr lang="en-US" sz="600" dirty="0" smtClean="0"/>
          </a:p>
          <a:p>
            <a:pPr>
              <a:buClr>
                <a:schemeClr val="tx1"/>
              </a:buClr>
            </a:pPr>
            <a:r>
              <a:rPr lang="en-US" sz="1800" b="1" dirty="0" smtClean="0"/>
              <a:t>Permits  / Permit Modifications / Approvals</a:t>
            </a:r>
          </a:p>
          <a:p>
            <a:pPr>
              <a:buClr>
                <a:schemeClr val="tx1"/>
              </a:buClr>
            </a:pPr>
            <a:endParaRPr lang="en-US" sz="600" dirty="0"/>
          </a:p>
          <a:p>
            <a:pPr marL="571500" lvl="1" indent="-171450">
              <a:buClr>
                <a:schemeClr val="tx1"/>
              </a:buClr>
            </a:pPr>
            <a:r>
              <a:rPr lang="en-US" sz="1800" dirty="0"/>
              <a:t> </a:t>
            </a:r>
            <a:r>
              <a:rPr lang="en-US" sz="1800" dirty="0" smtClean="0"/>
              <a:t> </a:t>
            </a:r>
            <a:r>
              <a:rPr lang="en-US" sz="1600" dirty="0" smtClean="0"/>
              <a:t>Streamline approval process</a:t>
            </a:r>
          </a:p>
          <a:p>
            <a:pPr marL="571500" lvl="1" indent="-171450">
              <a:buClr>
                <a:schemeClr val="tx1"/>
              </a:buClr>
            </a:pPr>
            <a:endParaRPr lang="en-US" sz="600" dirty="0" smtClean="0"/>
          </a:p>
          <a:p>
            <a:pPr marL="685800" lvl="1">
              <a:buClr>
                <a:schemeClr val="tx1"/>
              </a:buClr>
            </a:pPr>
            <a:r>
              <a:rPr lang="en-US" sz="1600" dirty="0" smtClean="0"/>
              <a:t>EFOMs to provide QA/QC review ensuring information coming to CO for review is in FINAL DRAFT format (administrative and technical)</a:t>
            </a:r>
          </a:p>
          <a:p>
            <a:pPr marL="685800" lvl="1">
              <a:buClr>
                <a:schemeClr val="tx1"/>
              </a:buClr>
            </a:pPr>
            <a:endParaRPr lang="en-US" sz="600" dirty="0" smtClean="0"/>
          </a:p>
          <a:p>
            <a:pPr marL="685800" lvl="1">
              <a:buClr>
                <a:schemeClr val="tx1"/>
              </a:buClr>
            </a:pPr>
            <a:r>
              <a:rPr lang="en-US" sz="1600" dirty="0" smtClean="0"/>
              <a:t>Enforcement group to be involved with approvals to ensure that conditions of approval are enforceable per T.C.A. and TN Solid Waste Rules.</a:t>
            </a:r>
          </a:p>
          <a:p>
            <a:pPr marL="0" indent="0">
              <a:buNone/>
            </a:pPr>
            <a:endParaRPr lang="en-US" sz="16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1351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TDEC Policy and Guidance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371" y="1193800"/>
            <a:ext cx="6269458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396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and Guidance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546" y="1193800"/>
            <a:ext cx="4209107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5153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and Guidance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85800" marR="0" indent="-6858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b="1" dirty="0">
                <a:solidFill>
                  <a:srgbClr val="FF0000"/>
                </a:solidFill>
                <a:latin typeface="Arial"/>
                <a:ea typeface="Calibri"/>
                <a:cs typeface="Times New Roman"/>
              </a:rPr>
              <a:t>RED</a:t>
            </a:r>
            <a:r>
              <a:rPr lang="en-US" b="1" dirty="0">
                <a:latin typeface="Arial"/>
                <a:ea typeface="Calibri"/>
                <a:cs typeface="Times New Roman"/>
              </a:rPr>
              <a:t>     </a:t>
            </a:r>
            <a:r>
              <a:rPr lang="en-US" b="1" dirty="0">
                <a:solidFill>
                  <a:srgbClr val="FF0000"/>
                </a:solidFill>
                <a:latin typeface="Arial"/>
                <a:ea typeface="Calibri"/>
                <a:cs typeface="Times New Roman"/>
              </a:rPr>
              <a:t>–</a:t>
            </a:r>
            <a:r>
              <a:rPr lang="en-US" b="1" dirty="0">
                <a:latin typeface="Arial"/>
                <a:ea typeface="Calibri"/>
                <a:cs typeface="Times New Roman"/>
              </a:rPr>
              <a:t> 	</a:t>
            </a:r>
            <a:r>
              <a:rPr lang="en-US" b="1" dirty="0">
                <a:solidFill>
                  <a:srgbClr val="FF0000"/>
                </a:solidFill>
                <a:latin typeface="Arial"/>
                <a:ea typeface="Calibri"/>
                <a:cs typeface="Times New Roman"/>
              </a:rPr>
              <a:t>Outdated with incorrect information or is no longer needed. EIGHT need to be archived   immediately. </a:t>
            </a:r>
            <a:endParaRPr lang="en-US" sz="3200" dirty="0">
              <a:latin typeface="Calibri"/>
              <a:ea typeface="Calibri"/>
              <a:cs typeface="Times New Roman"/>
            </a:endParaRPr>
          </a:p>
          <a:p>
            <a:pPr marL="685800" marR="0" indent="-6858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b="1" dirty="0">
                <a:solidFill>
                  <a:srgbClr val="E36C0A"/>
                </a:solidFill>
                <a:latin typeface="Arial"/>
                <a:ea typeface="Calibri"/>
                <a:cs typeface="Times New Roman"/>
              </a:rPr>
              <a:t>ORANGE – ELEVEN need to be reviewed as soon as possible with a decision to revise or achieve.</a:t>
            </a:r>
            <a:endParaRPr lang="en-US" sz="3200" dirty="0">
              <a:latin typeface="Calibri"/>
              <a:ea typeface="Calibri"/>
              <a:cs typeface="Times New Roman"/>
            </a:endParaRPr>
          </a:p>
          <a:p>
            <a:pPr marL="685800" marR="0" indent="-6858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b="1" dirty="0">
                <a:solidFill>
                  <a:srgbClr val="7030A0"/>
                </a:solidFill>
                <a:latin typeface="Arial"/>
                <a:ea typeface="Calibri"/>
                <a:cs typeface="Times New Roman"/>
              </a:rPr>
              <a:t>PURPLE  -	FOURTEEN need to be reviewed after the ORANGE are completed with a decision to revise or achieve. </a:t>
            </a:r>
            <a:endParaRPr lang="en-US" sz="3200" dirty="0">
              <a:latin typeface="Calibri"/>
              <a:ea typeface="Calibri"/>
              <a:cs typeface="Times New Roman"/>
            </a:endParaRPr>
          </a:p>
          <a:p>
            <a:pPr marL="685800" marR="0" indent="-6858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b="1" dirty="0">
                <a:solidFill>
                  <a:srgbClr val="0070C0"/>
                </a:solidFill>
                <a:latin typeface="Arial"/>
                <a:ea typeface="Calibri"/>
                <a:cs typeface="Times New Roman"/>
              </a:rPr>
              <a:t>BLUE – 	TWENTY-SIX</a:t>
            </a:r>
            <a:r>
              <a:rPr lang="en-US" b="1" dirty="0">
                <a:solidFill>
                  <a:srgbClr val="7030A0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rial"/>
                <a:ea typeface="Calibri"/>
                <a:cs typeface="Times New Roman"/>
              </a:rPr>
              <a:t>need to be reviewed after the PURPLE are completed with a decision to revise or achieve. </a:t>
            </a:r>
            <a:endParaRPr lang="en-US" sz="3200" dirty="0">
              <a:latin typeface="Calibri"/>
              <a:ea typeface="Calibri"/>
              <a:cs typeface="Times New Roman"/>
            </a:endParaRPr>
          </a:p>
          <a:p>
            <a:pPr marL="685800" marR="0" indent="-6858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b="1" dirty="0">
                <a:solidFill>
                  <a:srgbClr val="00B050"/>
                </a:solidFill>
                <a:latin typeface="Arial"/>
                <a:ea typeface="Calibri"/>
                <a:cs typeface="Times New Roman"/>
              </a:rPr>
              <a:t>GREEN – 	FOURTEEN need to be reviewed after the BLUE are completed with a decision to revise or achieve. </a:t>
            </a:r>
            <a:endParaRPr lang="en-US" sz="3200" dirty="0">
              <a:latin typeface="Calibri"/>
              <a:ea typeface="Calibri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038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and Guidance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680" y="1193800"/>
            <a:ext cx="5710840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071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Update of Old Guidance “Technical Guidance”</a:t>
            </a:r>
            <a:endParaRPr lang="en-US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25527"/>
            <a:ext cx="8763000" cy="4894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143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Guidance Update	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023269"/>
              </p:ext>
            </p:extLst>
          </p:nvPr>
        </p:nvGraphicFramePr>
        <p:xfrm>
          <a:off x="2165350" y="1372394"/>
          <a:ext cx="4889500" cy="46005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7300"/>
                <a:gridCol w="2362200"/>
              </a:tblGrid>
              <a:tr h="400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err="1">
                          <a:effectLst/>
                        </a:rPr>
                        <a:t>Hydrogeologic</a:t>
                      </a:r>
                      <a:r>
                        <a:rPr lang="en-US" sz="1200" u="none" strike="noStrike" dirty="0">
                          <a:effectLst/>
                        </a:rPr>
                        <a:t> (2017-18 Revision)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In Working Group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400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Land Application of Solid Waste (2017-18 Revision)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Needs</a:t>
                      </a:r>
                      <a:r>
                        <a:rPr lang="en-US" sz="12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Stakeholder Input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00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Controlling Erosion in Landfill Operational Areas (2017 Revision)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Finished/Needs Signature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8001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Aggregate Drainage Layer Carbonate Content Conformance Testing (2017 Revison)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Finished/Needs Signature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8001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Final Covers on Subtitle D Municipal and Industrial Landfill (Historic Never Adopted Guidance)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Finished/Needs Signature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000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Guidance for Clarification of the Definition of Recovered Materials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Pat’s Reviewing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10001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Disposal of Solid Waste from Storm Water Management Devices and Road/Parking Lot </a:t>
                      </a:r>
                      <a:br>
                        <a:rPr lang="en-US" sz="1200" u="none" strike="noStrike">
                          <a:effectLst/>
                        </a:rPr>
                      </a:br>
                      <a:r>
                        <a:rPr lang="en-US" sz="1200" u="none" strike="noStrike">
                          <a:effectLst/>
                        </a:rPr>
                        <a:t>      Sweepers Guidance</a:t>
                      </a:r>
                      <a:br>
                        <a:rPr lang="en-US" sz="1200" u="none" strike="noStrike">
                          <a:effectLst/>
                        </a:rPr>
                      </a:b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 Final Adoption</a:t>
                      </a:r>
                      <a:endParaRPr lang="en-US" sz="1200" b="0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447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Rule Update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Solid Waste Rule Package was approved by UST/Solid Waste Board – 6 months or more until formal adoption into Regulations (Summer?)</a:t>
            </a:r>
          </a:p>
          <a:p>
            <a:r>
              <a:rPr lang="en-US" dirty="0" smtClean="0"/>
              <a:t>Changes for 2019.</a:t>
            </a:r>
          </a:p>
          <a:p>
            <a:pPr lvl="1"/>
            <a:r>
              <a:rPr lang="en-US" dirty="0" smtClean="0"/>
              <a:t>Annual Engineering Reports will begin to come in</a:t>
            </a:r>
          </a:p>
          <a:p>
            <a:pPr lvl="2"/>
            <a:r>
              <a:rPr lang="en-US" dirty="0" smtClean="0"/>
              <a:t>Surveys</a:t>
            </a:r>
          </a:p>
          <a:p>
            <a:pPr lvl="2"/>
            <a:r>
              <a:rPr lang="en-US" dirty="0" smtClean="0"/>
              <a:t>Leachate Reports</a:t>
            </a:r>
          </a:p>
          <a:p>
            <a:pPr lvl="1"/>
            <a:r>
              <a:rPr lang="en-US" dirty="0" smtClean="0"/>
              <a:t>Identify which landfill are due for 10 year resubmittal of Closure/Post-Closure Plans</a:t>
            </a:r>
          </a:p>
        </p:txBody>
      </p:sp>
    </p:spTree>
    <p:extLst>
      <p:ext uri="{BB962C8B-B14F-4D97-AF65-F5344CB8AC3E}">
        <p14:creationId xmlns:p14="http://schemas.microsoft.com/office/powerpoint/2010/main" val="1831005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9154388"/>
              </p:ext>
            </p:extLst>
          </p:nvPr>
        </p:nvGraphicFramePr>
        <p:xfrm>
          <a:off x="1752600" y="1219200"/>
          <a:ext cx="5715000" cy="4846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3987"/>
                <a:gridCol w="2761013"/>
              </a:tblGrid>
              <a:tr h="807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Unlawful Solid Waste Disposal Complaint Investigations SOP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Final </a:t>
                      </a:r>
                      <a:r>
                        <a:rPr lang="en-US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Review/Ready for </a:t>
                      </a:r>
                      <a:r>
                        <a:rPr lang="en-US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Adoption</a:t>
                      </a:r>
                    </a:p>
                  </a:txBody>
                  <a:tcPr marL="9525" marR="9525" marT="9525" marB="0" anchor="ctr"/>
                </a:tc>
              </a:tr>
              <a:tr h="807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Special Waste Evaluation SOP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Needs New Format/Ready for Adoption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807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Beneficial Use of Nontoxic Spent Foundry Sand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Beginning/Research Phase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807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Solid Waste Disposal Facility Permit Review SOP Revision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In Progress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807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Guidance for Clarification for Solid Waste Permitting Fees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Finished/Needs </a:t>
                      </a:r>
                      <a:r>
                        <a:rPr lang="en-US" sz="1600" u="none" strike="noStrike" dirty="0" smtClean="0">
                          <a:effectLst/>
                        </a:rPr>
                        <a:t>Signature</a:t>
                      </a:r>
                    </a:p>
                  </a:txBody>
                  <a:tcPr marL="9525" marR="9525" marT="9525" marB="0" anchor="ctr"/>
                </a:tc>
              </a:tr>
              <a:tr h="80772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Recovered Materials Processing Facility Guidance</a:t>
                      </a:r>
                      <a:endParaRPr lang="en-US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</a:rPr>
                        <a:t>Beginning/Research Phase</a:t>
                      </a:r>
                      <a:endParaRPr lang="en-US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endParaRPr lang="en-US" sz="16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714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Complaint SOP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56754"/>
            <a:ext cx="8763000" cy="483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0788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Waste SOP	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477" y="1193800"/>
            <a:ext cx="4627245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147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Foundry Sand Policy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496" y="1193800"/>
            <a:ext cx="5633207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186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Clarification of Solid Waste Fees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Class I &amp; II Facilities:</a:t>
            </a:r>
            <a:endParaRPr lang="en-US" sz="3600" dirty="0"/>
          </a:p>
          <a:p>
            <a:pPr lvl="1"/>
            <a:r>
              <a:rPr lang="en-US" dirty="0"/>
              <a:t>New Permit</a:t>
            </a:r>
            <a:endParaRPr lang="en-US" sz="3200" dirty="0"/>
          </a:p>
          <a:p>
            <a:pPr lvl="2"/>
            <a:r>
              <a:rPr lang="en-US" dirty="0"/>
              <a:t>Hydrogeology	$ 4,000</a:t>
            </a:r>
            <a:endParaRPr lang="en-US" sz="2800" dirty="0"/>
          </a:p>
          <a:p>
            <a:pPr lvl="2"/>
            <a:r>
              <a:rPr lang="en-US" dirty="0"/>
              <a:t>Construction Plan Review	$ 6,000</a:t>
            </a:r>
            <a:endParaRPr lang="en-US" sz="2800" dirty="0"/>
          </a:p>
          <a:p>
            <a:pPr lvl="1"/>
            <a:r>
              <a:rPr lang="en-US" dirty="0"/>
              <a:t>Lateral Expansions</a:t>
            </a:r>
            <a:endParaRPr lang="en-US" sz="3200" dirty="0"/>
          </a:p>
          <a:p>
            <a:pPr lvl="2"/>
            <a:r>
              <a:rPr lang="en-US" dirty="0"/>
              <a:t>Hydrogeology (if required)	$ 4,000</a:t>
            </a:r>
            <a:endParaRPr lang="en-US" sz="2800" dirty="0"/>
          </a:p>
          <a:p>
            <a:pPr lvl="2"/>
            <a:r>
              <a:rPr lang="en-US" dirty="0"/>
              <a:t>Construction Plan Review	$ 6,000</a:t>
            </a:r>
            <a:endParaRPr lang="en-US" sz="2800" dirty="0"/>
          </a:p>
          <a:p>
            <a:r>
              <a:rPr lang="en-US" dirty="0"/>
              <a:t> </a:t>
            </a:r>
            <a:endParaRPr lang="en-US" sz="3600" dirty="0"/>
          </a:p>
          <a:p>
            <a:pPr lvl="1"/>
            <a:r>
              <a:rPr lang="en-US" dirty="0"/>
              <a:t>Vertical Expansions</a:t>
            </a:r>
            <a:endParaRPr lang="en-US" sz="3200" dirty="0"/>
          </a:p>
          <a:p>
            <a:pPr lvl="2"/>
            <a:r>
              <a:rPr lang="en-US" dirty="0"/>
              <a:t>Construction Plan Review	$ 6,000</a:t>
            </a:r>
          </a:p>
          <a:p>
            <a:pPr lvl="2"/>
            <a:r>
              <a:rPr lang="en-US" dirty="0"/>
              <a:t>All other major modifications that do not result in an increase</a:t>
            </a:r>
          </a:p>
          <a:p>
            <a:pPr lvl="2"/>
            <a:r>
              <a:rPr lang="en-US" dirty="0"/>
              <a:t>in airspace 	$ 2,000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135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SOP for Permit Review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578" y="1193800"/>
            <a:ext cx="5665043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97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1200" dirty="0"/>
          </a:p>
          <a:p>
            <a:pPr marL="0" indent="0">
              <a:buNone/>
            </a:pPr>
            <a:r>
              <a:rPr lang="en-US" b="1" dirty="0"/>
              <a:t>Email:	</a:t>
            </a:r>
            <a:r>
              <a:rPr lang="en-US" b="1" dirty="0" smtClean="0"/>
              <a:t>Nickolaus.Lytle@tn.gov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Phone:	</a:t>
            </a:r>
            <a:r>
              <a:rPr lang="en-US" b="1" dirty="0" smtClean="0"/>
              <a:t>615-532-8004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Fax:		615-532-0938</a:t>
            </a:r>
          </a:p>
          <a:p>
            <a:pPr marL="0" indent="0">
              <a:buNone/>
            </a:pPr>
            <a:r>
              <a:rPr lang="en-US" b="1" dirty="0"/>
              <a:t>Mail:</a:t>
            </a:r>
            <a:r>
              <a:rPr lang="en-US" dirty="0"/>
              <a:t>		</a:t>
            </a:r>
            <a:r>
              <a:rPr lang="en-US" b="1" dirty="0"/>
              <a:t>Division of Solid Waste Management</a:t>
            </a:r>
            <a:br>
              <a:rPr lang="en-US" b="1" dirty="0"/>
            </a:br>
            <a:r>
              <a:rPr lang="en-US" b="1" dirty="0"/>
              <a:t>		William R. Snodgrass Tennessee Tower</a:t>
            </a:r>
            <a:br>
              <a:rPr lang="en-US" b="1" dirty="0"/>
            </a:br>
            <a:r>
              <a:rPr lang="en-US" b="1" dirty="0"/>
              <a:t>		312 Rosa L. Parks Avenue, 14</a:t>
            </a:r>
            <a:r>
              <a:rPr lang="en-US" b="1" baseline="30000" dirty="0"/>
              <a:t>th</a:t>
            </a:r>
            <a:r>
              <a:rPr lang="en-US" b="1" dirty="0"/>
              <a:t> Floor</a:t>
            </a:r>
            <a:br>
              <a:rPr lang="en-US" b="1" dirty="0"/>
            </a:br>
            <a:r>
              <a:rPr lang="en-US" b="1" dirty="0"/>
              <a:t>		Nashville, TN 37243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07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 B">
  <a:themeElements>
    <a:clrScheme name="Brand Colors">
      <a:dk1>
        <a:sysClr val="windowText" lastClr="000000"/>
      </a:dk1>
      <a:lt1>
        <a:sysClr val="window" lastClr="FFFFFF"/>
      </a:lt1>
      <a:dk2>
        <a:srgbClr val="1B365D"/>
      </a:dk2>
      <a:lt2>
        <a:srgbClr val="FF0F00"/>
      </a:lt2>
      <a:accent1>
        <a:srgbClr val="2DCCD3"/>
      </a:accent1>
      <a:accent2>
        <a:srgbClr val="D2D755"/>
      </a:accent2>
      <a:accent3>
        <a:srgbClr val="E87722"/>
      </a:accent3>
      <a:accent4>
        <a:srgbClr val="7C2529"/>
      </a:accent4>
      <a:accent5>
        <a:srgbClr val="666666"/>
      </a:accent5>
      <a:accent6>
        <a:srgbClr val="E6D395"/>
      </a:accent6>
      <a:hlink>
        <a:srgbClr val="131E29"/>
      </a:hlink>
      <a:folHlink>
        <a:srgbClr val="CBC4B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9282</TotalTime>
  <Words>388</Words>
  <Application>Microsoft Office PowerPoint</Application>
  <PresentationFormat>On-screen Show (4:3)</PresentationFormat>
  <Paragraphs>92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PowerPoint B</vt:lpstr>
      <vt:lpstr>Solid Waste Program Update</vt:lpstr>
      <vt:lpstr>Solid Waste Program Future Focus</vt:lpstr>
      <vt:lpstr>TDEC Policy and Guidance</vt:lpstr>
      <vt:lpstr>Policy and Guidance</vt:lpstr>
      <vt:lpstr>Policy and Guidance</vt:lpstr>
      <vt:lpstr>Policy and Guidance</vt:lpstr>
      <vt:lpstr>Update of Old Guidance “Technical Guidance”</vt:lpstr>
      <vt:lpstr>Guidance Update </vt:lpstr>
      <vt:lpstr>Rule Update</vt:lpstr>
      <vt:lpstr>Policy</vt:lpstr>
      <vt:lpstr>Complaint SOP</vt:lpstr>
      <vt:lpstr>Special Waste SOP </vt:lpstr>
      <vt:lpstr>Foundry Sand Policy</vt:lpstr>
      <vt:lpstr>Clarification of Solid Waste Fees</vt:lpstr>
      <vt:lpstr>SOP for Permit Review</vt:lpstr>
      <vt:lpstr>Contact</vt:lpstr>
    </vt:vector>
  </TitlesOfParts>
  <Company>State of Tennessee: Finance &amp; Administration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Molly Wehlage</dc:creator>
  <cp:lastModifiedBy>Melanie Vanderloop</cp:lastModifiedBy>
  <cp:revision>65</cp:revision>
  <cp:lastPrinted>2017-12-18T14:46:12Z</cp:lastPrinted>
  <dcterms:created xsi:type="dcterms:W3CDTF">2015-04-23T14:18:47Z</dcterms:created>
  <dcterms:modified xsi:type="dcterms:W3CDTF">2018-05-11T16:20:29Z</dcterms:modified>
</cp:coreProperties>
</file>