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69"/>
  </p:notesMasterIdLst>
  <p:sldIdLst>
    <p:sldId id="414" r:id="rId6"/>
    <p:sldId id="439" r:id="rId7"/>
    <p:sldId id="1590" r:id="rId8"/>
    <p:sldId id="440" r:id="rId9"/>
    <p:sldId id="441" r:id="rId10"/>
    <p:sldId id="442" r:id="rId11"/>
    <p:sldId id="443" r:id="rId12"/>
    <p:sldId id="444" r:id="rId13"/>
    <p:sldId id="445" r:id="rId14"/>
    <p:sldId id="1591" r:id="rId15"/>
    <p:sldId id="447" r:id="rId16"/>
    <p:sldId id="448" r:id="rId17"/>
    <p:sldId id="449" r:id="rId18"/>
    <p:sldId id="450" r:id="rId19"/>
    <p:sldId id="451" r:id="rId20"/>
    <p:sldId id="452" r:id="rId21"/>
    <p:sldId id="453" r:id="rId22"/>
    <p:sldId id="454" r:id="rId23"/>
    <p:sldId id="456" r:id="rId24"/>
    <p:sldId id="457" r:id="rId25"/>
    <p:sldId id="458" r:id="rId26"/>
    <p:sldId id="459" r:id="rId27"/>
    <p:sldId id="460" r:id="rId28"/>
    <p:sldId id="1592" r:id="rId29"/>
    <p:sldId id="461" r:id="rId30"/>
    <p:sldId id="462" r:id="rId31"/>
    <p:sldId id="463" r:id="rId32"/>
    <p:sldId id="464" r:id="rId33"/>
    <p:sldId id="465" r:id="rId34"/>
    <p:sldId id="466" r:id="rId35"/>
    <p:sldId id="467" r:id="rId36"/>
    <p:sldId id="468" r:id="rId37"/>
    <p:sldId id="1595" r:id="rId38"/>
    <p:sldId id="469" r:id="rId39"/>
    <p:sldId id="1593" r:id="rId40"/>
    <p:sldId id="485" r:id="rId41"/>
    <p:sldId id="471" r:id="rId42"/>
    <p:sldId id="1594" r:id="rId43"/>
    <p:sldId id="484" r:id="rId44"/>
    <p:sldId id="472" r:id="rId45"/>
    <p:sldId id="475" r:id="rId46"/>
    <p:sldId id="476" r:id="rId47"/>
    <p:sldId id="477" r:id="rId48"/>
    <p:sldId id="478" r:id="rId49"/>
    <p:sldId id="479" r:id="rId50"/>
    <p:sldId id="481" r:id="rId51"/>
    <p:sldId id="480" r:id="rId52"/>
    <p:sldId id="482" r:id="rId53"/>
    <p:sldId id="1605" r:id="rId54"/>
    <p:sldId id="1597" r:id="rId55"/>
    <p:sldId id="1598" r:id="rId56"/>
    <p:sldId id="1599" r:id="rId57"/>
    <p:sldId id="1600" r:id="rId58"/>
    <p:sldId id="1601" r:id="rId59"/>
    <p:sldId id="1603" r:id="rId60"/>
    <p:sldId id="1602" r:id="rId61"/>
    <p:sldId id="1604" r:id="rId62"/>
    <p:sldId id="1606" r:id="rId63"/>
    <p:sldId id="1607" r:id="rId64"/>
    <p:sldId id="1608" r:id="rId65"/>
    <p:sldId id="1609" r:id="rId66"/>
    <p:sldId id="1610" r:id="rId67"/>
    <p:sldId id="159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276D6-C6D7-4CC6-B775-0F0C0792D9F3}" v="130" dt="2025-03-03T21:04:35.065"/>
    <p1510:client id="{EF88D574-66E0-4547-92E4-C7A6F9419D31}" v="1" dt="2025-03-03T21:16:03.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50" autoAdjust="0"/>
  </p:normalViewPr>
  <p:slideViewPr>
    <p:cSldViewPr snapToGrid="0">
      <p:cViewPr varScale="1">
        <p:scale>
          <a:sx n="81" d="100"/>
          <a:sy n="81" d="100"/>
        </p:scale>
        <p:origin x="1752" y="9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slide" Target="../slides/slide32.xml"/><Relationship Id="rId5" Type="http://schemas.openxmlformats.org/officeDocument/2006/relationships/image" Target="../media/image35.svg"/><Relationship Id="rId4"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BAB7D-941A-4A33-B470-40EDA681BD75}"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D31DB75-8A0A-4C77-A90B-30CDD3E5D84B}">
      <dgm:prSet/>
      <dgm:spPr/>
      <dgm:t>
        <a:bodyPr/>
        <a:lstStyle/>
        <a:p>
          <a:r>
            <a:rPr lang="en-US"/>
            <a:t>Online</a:t>
          </a:r>
        </a:p>
      </dgm:t>
    </dgm:pt>
    <dgm:pt modelId="{A8BEBDBE-E650-46C4-8775-08ABBA0BA592}" type="parTrans" cxnId="{54CE6D8C-DDA1-414E-8E77-CB3C43B851A2}">
      <dgm:prSet/>
      <dgm:spPr/>
      <dgm:t>
        <a:bodyPr/>
        <a:lstStyle/>
        <a:p>
          <a:endParaRPr lang="en-US"/>
        </a:p>
      </dgm:t>
    </dgm:pt>
    <dgm:pt modelId="{4791C9C2-CEB2-413B-BAFF-FDDD5BA7EE53}" type="sibTrans" cxnId="{54CE6D8C-DDA1-414E-8E77-CB3C43B851A2}">
      <dgm:prSet/>
      <dgm:spPr/>
      <dgm:t>
        <a:bodyPr/>
        <a:lstStyle/>
        <a:p>
          <a:endParaRPr lang="en-US"/>
        </a:p>
      </dgm:t>
    </dgm:pt>
    <dgm:pt modelId="{6D79C00D-F590-4347-8916-41B3E6ED1AD6}">
      <dgm:prSet/>
      <dgm:spPr/>
      <dgm:t>
        <a:bodyPr/>
        <a:lstStyle/>
        <a:p>
          <a:r>
            <a:rPr lang="en-US"/>
            <a:t>Mail</a:t>
          </a:r>
        </a:p>
      </dgm:t>
    </dgm:pt>
    <dgm:pt modelId="{F5E55FBC-DEAF-4792-BD6E-D94564E569DF}" type="parTrans" cxnId="{81BC569C-3708-463A-ABB9-32CE12F5E226}">
      <dgm:prSet/>
      <dgm:spPr/>
      <dgm:t>
        <a:bodyPr/>
        <a:lstStyle/>
        <a:p>
          <a:endParaRPr lang="en-US"/>
        </a:p>
      </dgm:t>
    </dgm:pt>
    <dgm:pt modelId="{4BB2070E-B552-4CE3-A3B2-C22E0CA99382}" type="sibTrans" cxnId="{81BC569C-3708-463A-ABB9-32CE12F5E226}">
      <dgm:prSet/>
      <dgm:spPr/>
      <dgm:t>
        <a:bodyPr/>
        <a:lstStyle/>
        <a:p>
          <a:endParaRPr lang="en-US"/>
        </a:p>
      </dgm:t>
    </dgm:pt>
    <dgm:pt modelId="{F6BF2CBB-DE62-46E7-853D-D881C7B530F2}" type="pres">
      <dgm:prSet presAssocID="{013BAB7D-941A-4A33-B470-40EDA681BD75}" presName="root" presStyleCnt="0">
        <dgm:presLayoutVars>
          <dgm:dir/>
          <dgm:resizeHandles val="exact"/>
        </dgm:presLayoutVars>
      </dgm:prSet>
      <dgm:spPr/>
    </dgm:pt>
    <dgm:pt modelId="{F526A4C6-2E60-4EF2-BF4F-FD296372DF87}" type="pres">
      <dgm:prSet presAssocID="{5D31DB75-8A0A-4C77-A90B-30CDD3E5D84B}" presName="compNode" presStyleCnt="0"/>
      <dgm:spPr/>
    </dgm:pt>
    <dgm:pt modelId="{CF586D82-F595-4B9D-A848-5EA84BEE1FE0}" type="pres">
      <dgm:prSet presAssocID="{5D31DB75-8A0A-4C77-A90B-30CDD3E5D8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hlinkClick xmlns:r="http://schemas.openxmlformats.org/officeDocument/2006/relationships" r:id="rId3" action="ppaction://hlinksldjump"/>
          </dgm14:cNvPr>
        </a:ext>
      </dgm:extLst>
    </dgm:pt>
    <dgm:pt modelId="{6DF9220A-BBE4-4074-9384-7D6BE443CAC7}" type="pres">
      <dgm:prSet presAssocID="{5D31DB75-8A0A-4C77-A90B-30CDD3E5D84B}" presName="spaceRect" presStyleCnt="0"/>
      <dgm:spPr/>
    </dgm:pt>
    <dgm:pt modelId="{9628804D-310A-4F6D-BEB8-569B49E44C57}" type="pres">
      <dgm:prSet presAssocID="{5D31DB75-8A0A-4C77-A90B-30CDD3E5D84B}" presName="textRect" presStyleLbl="revTx" presStyleIdx="0" presStyleCnt="2">
        <dgm:presLayoutVars>
          <dgm:chMax val="1"/>
          <dgm:chPref val="1"/>
        </dgm:presLayoutVars>
      </dgm:prSet>
      <dgm:spPr/>
    </dgm:pt>
    <dgm:pt modelId="{0162EB96-52F8-4565-9953-37B3EB499D73}" type="pres">
      <dgm:prSet presAssocID="{4791C9C2-CEB2-413B-BAFF-FDDD5BA7EE53}" presName="sibTrans" presStyleCnt="0"/>
      <dgm:spPr/>
    </dgm:pt>
    <dgm:pt modelId="{C1069CDC-C7D2-4537-972E-118B78F7AA51}" type="pres">
      <dgm:prSet presAssocID="{6D79C00D-F590-4347-8916-41B3E6ED1AD6}" presName="compNode" presStyleCnt="0"/>
      <dgm:spPr/>
    </dgm:pt>
    <dgm:pt modelId="{951F9B4F-2352-4489-A762-6D14038CC0B3}" type="pres">
      <dgm:prSet presAssocID="{6D79C00D-F590-4347-8916-41B3E6ED1AD6}"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envelope">
            <a:hlinkClick xmlns:r="http://schemas.openxmlformats.org/officeDocument/2006/relationships" r:id="rId6" action="ppaction://hlinksldjump"/>
          </dgm14:cNvPr>
        </a:ext>
      </dgm:extLst>
    </dgm:pt>
    <dgm:pt modelId="{5F563D76-F799-4CBE-A134-86F7D74582D5}" type="pres">
      <dgm:prSet presAssocID="{6D79C00D-F590-4347-8916-41B3E6ED1AD6}" presName="spaceRect" presStyleCnt="0"/>
      <dgm:spPr/>
    </dgm:pt>
    <dgm:pt modelId="{FA07257F-8A37-4400-B20A-409530B137DF}" type="pres">
      <dgm:prSet presAssocID="{6D79C00D-F590-4347-8916-41B3E6ED1AD6}" presName="textRect" presStyleLbl="revTx" presStyleIdx="1" presStyleCnt="2">
        <dgm:presLayoutVars>
          <dgm:chMax val="1"/>
          <dgm:chPref val="1"/>
        </dgm:presLayoutVars>
      </dgm:prSet>
      <dgm:spPr/>
    </dgm:pt>
  </dgm:ptLst>
  <dgm:cxnLst>
    <dgm:cxn modelId="{573A423A-B6EA-4F77-8780-19F10ACA49B8}" type="presOf" srcId="{5D31DB75-8A0A-4C77-A90B-30CDD3E5D84B}" destId="{9628804D-310A-4F6D-BEB8-569B49E44C57}" srcOrd="0" destOrd="0" presId="urn:microsoft.com/office/officeart/2018/2/layout/IconLabelList"/>
    <dgm:cxn modelId="{B368E168-88A1-467C-889C-738EF257A42D}" type="presOf" srcId="{013BAB7D-941A-4A33-B470-40EDA681BD75}" destId="{F6BF2CBB-DE62-46E7-853D-D881C7B530F2}" srcOrd="0" destOrd="0" presId="urn:microsoft.com/office/officeart/2018/2/layout/IconLabelList"/>
    <dgm:cxn modelId="{54CE6D8C-DDA1-414E-8E77-CB3C43B851A2}" srcId="{013BAB7D-941A-4A33-B470-40EDA681BD75}" destId="{5D31DB75-8A0A-4C77-A90B-30CDD3E5D84B}" srcOrd="0" destOrd="0" parTransId="{A8BEBDBE-E650-46C4-8775-08ABBA0BA592}" sibTransId="{4791C9C2-CEB2-413B-BAFF-FDDD5BA7EE53}"/>
    <dgm:cxn modelId="{81BC569C-3708-463A-ABB9-32CE12F5E226}" srcId="{013BAB7D-941A-4A33-B470-40EDA681BD75}" destId="{6D79C00D-F590-4347-8916-41B3E6ED1AD6}" srcOrd="1" destOrd="0" parTransId="{F5E55FBC-DEAF-4792-BD6E-D94564E569DF}" sibTransId="{4BB2070E-B552-4CE3-A3B2-C22E0CA99382}"/>
    <dgm:cxn modelId="{294948B9-9525-46F9-BC42-7474616C326C}" type="presOf" srcId="{6D79C00D-F590-4347-8916-41B3E6ED1AD6}" destId="{FA07257F-8A37-4400-B20A-409530B137DF}" srcOrd="0" destOrd="0" presId="urn:microsoft.com/office/officeart/2018/2/layout/IconLabelList"/>
    <dgm:cxn modelId="{92E4D9D2-586B-48D2-BC1A-3D905E96D700}" type="presParOf" srcId="{F6BF2CBB-DE62-46E7-853D-D881C7B530F2}" destId="{F526A4C6-2E60-4EF2-BF4F-FD296372DF87}" srcOrd="0" destOrd="0" presId="urn:microsoft.com/office/officeart/2018/2/layout/IconLabelList"/>
    <dgm:cxn modelId="{17FC932B-9C71-40BA-BFA9-2B11F153AAAC}" type="presParOf" srcId="{F526A4C6-2E60-4EF2-BF4F-FD296372DF87}" destId="{CF586D82-F595-4B9D-A848-5EA84BEE1FE0}" srcOrd="0" destOrd="0" presId="urn:microsoft.com/office/officeart/2018/2/layout/IconLabelList"/>
    <dgm:cxn modelId="{A6771755-4332-499F-94B1-B228A722E048}" type="presParOf" srcId="{F526A4C6-2E60-4EF2-BF4F-FD296372DF87}" destId="{6DF9220A-BBE4-4074-9384-7D6BE443CAC7}" srcOrd="1" destOrd="0" presId="urn:microsoft.com/office/officeart/2018/2/layout/IconLabelList"/>
    <dgm:cxn modelId="{0171A598-40F6-4BA3-AC85-BC2FA39B7C3A}" type="presParOf" srcId="{F526A4C6-2E60-4EF2-BF4F-FD296372DF87}" destId="{9628804D-310A-4F6D-BEB8-569B49E44C57}" srcOrd="2" destOrd="0" presId="urn:microsoft.com/office/officeart/2018/2/layout/IconLabelList"/>
    <dgm:cxn modelId="{399BC865-6C94-435A-A64E-46F0E9B8B169}" type="presParOf" srcId="{F6BF2CBB-DE62-46E7-853D-D881C7B530F2}" destId="{0162EB96-52F8-4565-9953-37B3EB499D73}" srcOrd="1" destOrd="0" presId="urn:microsoft.com/office/officeart/2018/2/layout/IconLabelList"/>
    <dgm:cxn modelId="{8CE473B9-759B-4550-B811-5EE79B692611}" type="presParOf" srcId="{F6BF2CBB-DE62-46E7-853D-D881C7B530F2}" destId="{C1069CDC-C7D2-4537-972E-118B78F7AA51}" srcOrd="2" destOrd="0" presId="urn:microsoft.com/office/officeart/2018/2/layout/IconLabelList"/>
    <dgm:cxn modelId="{257EEA31-229D-4BD5-A50C-ADC06CFF01DB}" type="presParOf" srcId="{C1069CDC-C7D2-4537-972E-118B78F7AA51}" destId="{951F9B4F-2352-4489-A762-6D14038CC0B3}" srcOrd="0" destOrd="0" presId="urn:microsoft.com/office/officeart/2018/2/layout/IconLabelList"/>
    <dgm:cxn modelId="{49F41BEC-D013-450B-BFC8-12AB7582A23C}" type="presParOf" srcId="{C1069CDC-C7D2-4537-972E-118B78F7AA51}" destId="{5F563D76-F799-4CBE-A134-86F7D74582D5}" srcOrd="1" destOrd="0" presId="urn:microsoft.com/office/officeart/2018/2/layout/IconLabelList"/>
    <dgm:cxn modelId="{B1A68D4B-AE28-4674-A128-1FA92C729CAD}" type="presParOf" srcId="{C1069CDC-C7D2-4537-972E-118B78F7AA51}" destId="{FA07257F-8A37-4400-B20A-409530B137D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6D82-F595-4B9D-A848-5EA84BEE1FE0}">
      <dsp:nvSpPr>
        <dsp:cNvPr id="0" name=""/>
        <dsp:cNvSpPr/>
      </dsp:nvSpPr>
      <dsp:spPr>
        <a:xfrm>
          <a:off x="2382800" y="12141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28804D-310A-4F6D-BEB8-569B49E44C57}">
      <dsp:nvSpPr>
        <dsp:cNvPr id="0" name=""/>
        <dsp:cNvSpPr/>
      </dsp:nvSpPr>
      <dsp:spPr>
        <a:xfrm>
          <a:off x="1194800" y="362846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Online</a:t>
          </a:r>
        </a:p>
      </dsp:txBody>
      <dsp:txXfrm>
        <a:off x="1194800" y="3628461"/>
        <a:ext cx="4320000" cy="720000"/>
      </dsp:txXfrm>
    </dsp:sp>
    <dsp:sp modelId="{951F9B4F-2352-4489-A762-6D14038CC0B3}">
      <dsp:nvSpPr>
        <dsp:cNvPr id="0" name=""/>
        <dsp:cNvSpPr/>
      </dsp:nvSpPr>
      <dsp:spPr>
        <a:xfrm>
          <a:off x="7458800" y="121413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07257F-8A37-4400-B20A-409530B137DF}">
      <dsp:nvSpPr>
        <dsp:cNvPr id="0" name=""/>
        <dsp:cNvSpPr/>
      </dsp:nvSpPr>
      <dsp:spPr>
        <a:xfrm>
          <a:off x="6270800" y="362846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Mail</a:t>
          </a:r>
        </a:p>
      </dsp:txBody>
      <dsp:txXfrm>
        <a:off x="6270800" y="362846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E6F91-8F52-4FE1-AC74-AC63F88A0057}"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34F84-F91A-493F-B3D5-EE004FCBC9F7}" type="slidenum">
              <a:rPr lang="en-US" smtClean="0"/>
              <a:t>‹#›</a:t>
            </a:fld>
            <a:endParaRPr lang="en-US"/>
          </a:p>
        </p:txBody>
      </p:sp>
    </p:spTree>
    <p:extLst>
      <p:ext uri="{BB962C8B-B14F-4D97-AF65-F5344CB8AC3E}">
        <p14:creationId xmlns:p14="http://schemas.microsoft.com/office/powerpoint/2010/main" val="255571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034F84-F91A-493F-B3D5-EE004FCBC9F7}" type="slidenum">
              <a:rPr lang="en-US" smtClean="0"/>
              <a:t>1</a:t>
            </a:fld>
            <a:endParaRPr lang="en-US"/>
          </a:p>
        </p:txBody>
      </p:sp>
    </p:spTree>
    <p:extLst>
      <p:ext uri="{BB962C8B-B14F-4D97-AF65-F5344CB8AC3E}">
        <p14:creationId xmlns:p14="http://schemas.microsoft.com/office/powerpoint/2010/main" val="21506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034F84-F91A-493F-B3D5-EE004FCBC9F7}" type="slidenum">
              <a:rPr lang="en-US" smtClean="0"/>
              <a:t>10</a:t>
            </a:fld>
            <a:endParaRPr lang="en-US"/>
          </a:p>
        </p:txBody>
      </p:sp>
    </p:spTree>
    <p:extLst>
      <p:ext uri="{BB962C8B-B14F-4D97-AF65-F5344CB8AC3E}">
        <p14:creationId xmlns:p14="http://schemas.microsoft.com/office/powerpoint/2010/main" val="43175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ready to begin the report, </a:t>
            </a:r>
            <a:r>
              <a:rPr lang="en-US" b="1" dirty="0"/>
              <a:t>click on the “Find” drop down box in the top left of the screen. Go to the “Form Finder”. Type “Air” or “APC” to find the form for Title V Fee Collection. Click on the form in the dropdown box to continue.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11</a:t>
            </a:fld>
            <a:endParaRPr lang="en-US"/>
          </a:p>
        </p:txBody>
      </p:sp>
    </p:spTree>
    <p:extLst>
      <p:ext uri="{BB962C8B-B14F-4D97-AF65-F5344CB8AC3E}">
        <p14:creationId xmlns:p14="http://schemas.microsoft.com/office/powerpoint/2010/main" val="239445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selecting the form, the user will be taken to the home page of the form with instructions. </a:t>
            </a:r>
            <a:r>
              <a:rPr lang="en-US" b="1" dirty="0"/>
              <a:t>Enter the Facility ID (##-###) for your facility, then hit the blue box stating “Begin Form Entry” to start your form.</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12</a:t>
            </a:fld>
            <a:endParaRPr lang="en-US"/>
          </a:p>
        </p:txBody>
      </p:sp>
    </p:spTree>
    <p:extLst>
      <p:ext uri="{BB962C8B-B14F-4D97-AF65-F5344CB8AC3E}">
        <p14:creationId xmlns:p14="http://schemas.microsoft.com/office/powerpoint/2010/main" val="382620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starting the form, the user will be taken to this page. First, the user will see facility information. Please check to ensure the right facility has been populated into the form. After this review, continue down the page. Please note that the form can not be submitted until </a:t>
            </a:r>
            <a:r>
              <a:rPr lang="en-US" b="1" dirty="0"/>
              <a:t>March 1</a:t>
            </a:r>
            <a:r>
              <a:rPr lang="en-US" b="1" baseline="30000" dirty="0"/>
              <a:t>st</a:t>
            </a:r>
            <a:r>
              <a:rPr lang="en-US" dirty="0"/>
              <a:t>.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13</a:t>
            </a:fld>
            <a:endParaRPr lang="en-US"/>
          </a:p>
        </p:txBody>
      </p:sp>
    </p:spTree>
    <p:extLst>
      <p:ext uri="{BB962C8B-B14F-4D97-AF65-F5344CB8AC3E}">
        <p14:creationId xmlns:p14="http://schemas.microsoft.com/office/powerpoint/2010/main" val="118418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Filling in the profile page earlier helps with the </a:t>
            </a:r>
            <a:r>
              <a:rPr lang="en-US" b="1" dirty="0"/>
              <a:t>Form Submitter Identification</a:t>
            </a:r>
            <a:r>
              <a:rPr lang="en-US" dirty="0"/>
              <a:t>. The user must fill in the information manually to if it is not auto populated. Below the submitter identification shows who the permit writer is that will review the submission.</a:t>
            </a:r>
          </a:p>
        </p:txBody>
      </p:sp>
      <p:sp>
        <p:nvSpPr>
          <p:cNvPr id="4" name="Slide Number Placeholder 3"/>
          <p:cNvSpPr>
            <a:spLocks noGrp="1"/>
          </p:cNvSpPr>
          <p:nvPr>
            <p:ph type="sldNum" sz="quarter" idx="5"/>
          </p:nvPr>
        </p:nvSpPr>
        <p:spPr/>
        <p:txBody>
          <a:bodyPr/>
          <a:lstStyle/>
          <a:p>
            <a:fld id="{67034F84-F91A-493F-B3D5-EE004FCBC9F7}" type="slidenum">
              <a:rPr lang="en-US" smtClean="0"/>
              <a:t>14</a:t>
            </a:fld>
            <a:endParaRPr lang="en-US"/>
          </a:p>
        </p:txBody>
      </p:sp>
    </p:spTree>
    <p:extLst>
      <p:ext uri="{BB962C8B-B14F-4D97-AF65-F5344CB8AC3E}">
        <p14:creationId xmlns:p14="http://schemas.microsoft.com/office/powerpoint/2010/main" val="267995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a:t>
            </a:r>
            <a:r>
              <a:rPr lang="en-US" b="1" dirty="0"/>
              <a:t>AEAR Type</a:t>
            </a:r>
            <a:r>
              <a:rPr lang="en-US" dirty="0"/>
              <a:t> section of the form. Based on fee selection made by facility, information is pulled from the Air Pollution Control (APC) database to show the facility’s AEAR Type (actual or mixed). The same concept applies to Emissions Year Basis (Calendar or Fiscal.)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Submission Type selection depends on the Emissions Year Basis. </a:t>
            </a:r>
            <a:r>
              <a:rPr lang="en-US" b="1" dirty="0"/>
              <a:t>INITIAL with Extension</a:t>
            </a:r>
            <a:r>
              <a:rPr lang="en-US" dirty="0"/>
              <a:t>, requires 65% fee with submission by April 1</a:t>
            </a:r>
            <a:r>
              <a:rPr lang="en-US" baseline="30000" dirty="0"/>
              <a:t>st</a:t>
            </a:r>
            <a:r>
              <a:rPr lang="en-US" dirty="0"/>
              <a:t>. If selecting </a:t>
            </a:r>
            <a:r>
              <a:rPr lang="en-US" b="1" dirty="0"/>
              <a:t>FINAL</a:t>
            </a:r>
            <a:r>
              <a:rPr lang="en-US" dirty="0"/>
              <a:t>, the full payment is due by </a:t>
            </a:r>
            <a:r>
              <a:rPr lang="en-US" b="1" dirty="0"/>
              <a:t>April 1st</a:t>
            </a:r>
            <a:r>
              <a:rPr lang="en-US" dirty="0"/>
              <a:t>. If submitting an </a:t>
            </a:r>
            <a:r>
              <a:rPr lang="en-US" b="1" dirty="0"/>
              <a:t>INITIAL,</a:t>
            </a:r>
            <a:r>
              <a:rPr lang="en-US" dirty="0"/>
              <a:t> the user must upload a file with comments on why an extension is needed. Example language for fiscal: </a:t>
            </a:r>
            <a:br>
              <a:rPr lang="en-US" dirty="0"/>
            </a:br>
            <a:r>
              <a:rPr lang="en-US" b="1" i="1" dirty="0">
                <a:solidFill>
                  <a:srgbClr val="000000"/>
                </a:solidFill>
                <a:effectLst/>
                <a:latin typeface="Times New Roman" panose="02020603050405020304" pitchFamily="18" charset="0"/>
              </a:rPr>
              <a:t>The facility requests to extend the deadline for the final Major Source Emission Fee Payment from August 1, 2025, to September 28, 2025. We are asking for the extension because accurate emissions calculations are not available for several weeks following the end of the Fiscal Year. </a:t>
            </a:r>
            <a:br>
              <a:rPr lang="en-US" b="1" i="1" dirty="0">
                <a:solidFill>
                  <a:srgbClr val="000000"/>
                </a:solidFill>
                <a:effectLst/>
                <a:latin typeface="Times New Roman" panose="02020603050405020304" pitchFamily="18" charset="0"/>
              </a:rPr>
            </a:br>
            <a:r>
              <a:rPr lang="en-US" b="1" i="1" dirty="0">
                <a:solidFill>
                  <a:srgbClr val="000000"/>
                </a:solidFill>
                <a:effectLst/>
                <a:latin typeface="Times New Roman" panose="02020603050405020304" pitchFamily="18" charset="0"/>
              </a:rPr>
              <a:t>This correspondence will be accompanied by at least 65 % of the Estimated Total Annual Title V Fee as required to be paid by April 1, 2025. By September 28, 2025, the facility will submit final payment, to the required mailing address, and the submission of the Actual Emissions Analysis Required (AEAR) through a Final Submission via </a:t>
            </a:r>
            <a:r>
              <a:rPr lang="en-US" b="1" i="1" dirty="0" err="1">
                <a:solidFill>
                  <a:srgbClr val="000000"/>
                </a:solidFill>
                <a:effectLst/>
                <a:latin typeface="Times New Roman" panose="02020603050405020304" pitchFamily="18" charset="0"/>
              </a:rPr>
              <a:t>MyTDEC</a:t>
            </a:r>
            <a:r>
              <a:rPr lang="en-US" b="1" i="1" dirty="0">
                <a:solidFill>
                  <a:srgbClr val="000000"/>
                </a:solidFill>
                <a:effectLst/>
                <a:latin typeface="Times New Roman" panose="02020603050405020304" pitchFamily="18" charset="0"/>
              </a:rPr>
              <a:t> Forms.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selecting </a:t>
            </a:r>
            <a:r>
              <a:rPr lang="en-US" b="1" dirty="0"/>
              <a:t>FINAL</a:t>
            </a:r>
            <a:r>
              <a:rPr lang="en-US" dirty="0"/>
              <a:t>, the user must submit documentation showing how they calculated emissions with a Responsible Official signed certification statement. Example language: </a:t>
            </a:r>
            <a:br>
              <a:rPr lang="en-US" dirty="0"/>
            </a:br>
            <a:r>
              <a:rPr lang="en-US" b="1" i="1" dirty="0"/>
              <a:t>“I have reviewed this document in its entirety, and to the best of my knowledge, based on information and belief formed after reasonable inquiry, the statements and information contained in this document are true, accurate, and complete.”</a:t>
            </a:r>
          </a:p>
          <a:p>
            <a:pPr marL="0" indent="0">
              <a:buFont typeface="Arial" panose="020B0604020202020204" pitchFamily="34" charset="0"/>
              <a:buNone/>
            </a:pPr>
            <a:endParaRPr lang="en-US" i="1" dirty="0"/>
          </a:p>
          <a:p>
            <a:pPr marL="171450" indent="-171450">
              <a:buFont typeface="Arial" panose="020B0604020202020204" pitchFamily="34" charset="0"/>
              <a:buChar char="•"/>
            </a:pPr>
            <a:r>
              <a:rPr lang="en-US" dirty="0"/>
              <a:t>Do </a:t>
            </a:r>
            <a:r>
              <a:rPr lang="en-US" b="1" dirty="0"/>
              <a:t>NOT</a:t>
            </a:r>
            <a:r>
              <a:rPr lang="en-US" dirty="0"/>
              <a:t> mail APC any extension requests, RO certification statements, or other supporting documentation. All documentation must be uploaded into the form. There are only two file types allowed, PDF or excel spreadsheets .xls or .xlsx. Once selections and files are uploaded, continue to the next section of the form.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15</a:t>
            </a:fld>
            <a:endParaRPr lang="en-US"/>
          </a:p>
        </p:txBody>
      </p:sp>
    </p:spTree>
    <p:extLst>
      <p:ext uri="{BB962C8B-B14F-4D97-AF65-F5344CB8AC3E}">
        <p14:creationId xmlns:p14="http://schemas.microsoft.com/office/powerpoint/2010/main" val="31124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facility’s AEAR Emissions Year Basis is fiscal, they will have the additional option of </a:t>
            </a:r>
            <a:r>
              <a:rPr lang="en-US" b="1" dirty="0"/>
              <a:t>INITIAL without extension</a:t>
            </a:r>
            <a:r>
              <a:rPr lang="en-US" dirty="0"/>
              <a:t>. This will also require a minimum payment of 65% of the Total Annual Fee.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16</a:t>
            </a:fld>
            <a:endParaRPr lang="en-US"/>
          </a:p>
        </p:txBody>
      </p:sp>
    </p:spTree>
    <p:extLst>
      <p:ext uri="{BB962C8B-B14F-4D97-AF65-F5344CB8AC3E}">
        <p14:creationId xmlns:p14="http://schemas.microsoft.com/office/powerpoint/2010/main" val="1182244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b="1" dirty="0"/>
              <a:t>Emissions Summary </a:t>
            </a:r>
            <a:r>
              <a:rPr lang="en-US" dirty="0"/>
              <a:t>section</a:t>
            </a:r>
            <a:r>
              <a:rPr lang="en-US" b="1" dirty="0"/>
              <a:t>. </a:t>
            </a:r>
            <a:r>
              <a:rPr lang="en-US" b="0" dirty="0"/>
              <a:t>Here, the user can enter all the actual emissions from the facility. </a:t>
            </a:r>
            <a:r>
              <a:rPr lang="en-US" b="1" dirty="0"/>
              <a:t>The user must enter information into all boxes, even if 0.00 emissions.</a:t>
            </a:r>
            <a:r>
              <a:rPr lang="en-US" dirty="0"/>
              <a:t> The user must report HAPS in the way your permit specifies. This could be reported as HAP or it could be reported within the VOC or PM. This is to avoid double counting of emissions. Once emissions are entered, continue to the next section. If paying on mixed, there will be two tables for reporting emissions. One for ACTUAL and the other for ALLOWABLE.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17</a:t>
            </a:fld>
            <a:endParaRPr lang="en-US"/>
          </a:p>
        </p:txBody>
      </p:sp>
    </p:spTree>
    <p:extLst>
      <p:ext uri="{BB962C8B-B14F-4D97-AF65-F5344CB8AC3E}">
        <p14:creationId xmlns:p14="http://schemas.microsoft.com/office/powerpoint/2010/main" val="179517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what a mixed facility’s Emissions Summary page will look like. If a facility’s AEAR Type is mixed, the user must input both Actual and Allowable Emissions.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18</a:t>
            </a:fld>
            <a:endParaRPr lang="en-US"/>
          </a:p>
        </p:txBody>
      </p:sp>
    </p:spTree>
    <p:extLst>
      <p:ext uri="{BB962C8B-B14F-4D97-AF65-F5344CB8AC3E}">
        <p14:creationId xmlns:p14="http://schemas.microsoft.com/office/powerpoint/2010/main" val="55240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Zoom in to get a better look if needed. This is the </a:t>
            </a:r>
            <a:r>
              <a:rPr lang="en-US" b="1" dirty="0"/>
              <a:t>Annual Title V Fee Calculation </a:t>
            </a:r>
            <a:r>
              <a:rPr lang="en-US" dirty="0"/>
              <a:t>section. The fees are automatically calculated for facilities based on information pulled from the APC database and the emissions data entered in the previous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table shows how the Base Fee is calculated.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second table shows how the Mod Fee is calculated.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third table shows the facility specific fixed fees information (Permit’s # of Federal Regs., Sig. Mod Fee, &amp; Minor Mod Fee) based on information pulled from the APC database.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three tables are auto populated and require no input from the user.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fourth section shows the emissions fee calculation based on the data entered in the Emissions Summary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fifth part on this page shows the sum of fixed fees and emissions fees for the Total Annual Fee.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19</a:t>
            </a:fld>
            <a:endParaRPr lang="en-US"/>
          </a:p>
        </p:txBody>
      </p:sp>
    </p:spTree>
    <p:extLst>
      <p:ext uri="{BB962C8B-B14F-4D97-AF65-F5344CB8AC3E}">
        <p14:creationId xmlns:p14="http://schemas.microsoft.com/office/powerpoint/2010/main" val="241660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Hyperlinks are embedded to take the user to a desired location within the presentation.  </a:t>
            </a:r>
            <a:r>
              <a:rPr lang="en-US" b="1" dirty="0"/>
              <a:t>Ctrl + click to follow link. </a:t>
            </a:r>
          </a:p>
        </p:txBody>
      </p:sp>
      <p:sp>
        <p:nvSpPr>
          <p:cNvPr id="4" name="Slide Number Placeholder 3"/>
          <p:cNvSpPr>
            <a:spLocks noGrp="1"/>
          </p:cNvSpPr>
          <p:nvPr>
            <p:ph type="sldNum" sz="quarter" idx="5"/>
          </p:nvPr>
        </p:nvSpPr>
        <p:spPr/>
        <p:txBody>
          <a:bodyPr/>
          <a:lstStyle/>
          <a:p>
            <a:fld id="{67034F84-F91A-493F-B3D5-EE004FCBC9F7}" type="slidenum">
              <a:rPr lang="en-US" smtClean="0"/>
              <a:t>2</a:t>
            </a:fld>
            <a:endParaRPr lang="en-US"/>
          </a:p>
        </p:txBody>
      </p:sp>
    </p:spTree>
    <p:extLst>
      <p:ext uri="{BB962C8B-B14F-4D97-AF65-F5344CB8AC3E}">
        <p14:creationId xmlns:p14="http://schemas.microsoft.com/office/powerpoint/2010/main" val="153297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reviewing the Annual Title V Fee Calculation section, the user can continue to the </a:t>
            </a:r>
            <a:r>
              <a:rPr lang="en-US" b="1" dirty="0"/>
              <a:t>Payment Information</a:t>
            </a:r>
            <a:r>
              <a:rPr lang="en-US" dirty="0"/>
              <a:t> stage. Here, the facility chooses how they would like to pay their fee. The minimum required for those facilities that request an extension is 65% of the total annual fee. </a:t>
            </a:r>
            <a:r>
              <a:rPr lang="en-US" b="0" dirty="0"/>
              <a:t>If “</a:t>
            </a:r>
            <a:r>
              <a:rPr lang="en-US" b="1" dirty="0"/>
              <a:t>No</a:t>
            </a:r>
            <a:r>
              <a:rPr lang="en-US" b="0" dirty="0"/>
              <a:t>”, the minimum Total Annual Fee will be paid.</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20</a:t>
            </a:fld>
            <a:endParaRPr lang="en-US"/>
          </a:p>
        </p:txBody>
      </p:sp>
    </p:spTree>
    <p:extLst>
      <p:ext uri="{BB962C8B-B14F-4D97-AF65-F5344CB8AC3E}">
        <p14:creationId xmlns:p14="http://schemas.microsoft.com/office/powerpoint/2010/main" val="418872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t>
            </a:r>
            <a:r>
              <a:rPr lang="en-US" b="1" dirty="0"/>
              <a:t>Yes</a:t>
            </a:r>
            <a:r>
              <a:rPr lang="en-US" dirty="0"/>
              <a:t>”, the fee amount must equal or exceed the Fee Amount Due Today. </a:t>
            </a:r>
          </a:p>
        </p:txBody>
      </p:sp>
      <p:sp>
        <p:nvSpPr>
          <p:cNvPr id="4" name="Slide Number Placeholder 3"/>
          <p:cNvSpPr>
            <a:spLocks noGrp="1"/>
          </p:cNvSpPr>
          <p:nvPr>
            <p:ph type="sldNum" sz="quarter" idx="5"/>
          </p:nvPr>
        </p:nvSpPr>
        <p:spPr/>
        <p:txBody>
          <a:bodyPr/>
          <a:lstStyle/>
          <a:p>
            <a:fld id="{67034F84-F91A-493F-B3D5-EE004FCBC9F7}" type="slidenum">
              <a:rPr lang="en-US" smtClean="0"/>
              <a:t>21</a:t>
            </a:fld>
            <a:endParaRPr lang="en-US"/>
          </a:p>
        </p:txBody>
      </p:sp>
    </p:spTree>
    <p:extLst>
      <p:ext uri="{BB962C8B-B14F-4D97-AF65-F5344CB8AC3E}">
        <p14:creationId xmlns:p14="http://schemas.microsoft.com/office/powerpoint/2010/main" val="202369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review stage before reaching this </a:t>
            </a:r>
            <a:r>
              <a:rPr lang="en-US" b="1" dirty="0"/>
              <a:t>Certify &amp; Submit </a:t>
            </a:r>
            <a:r>
              <a:rPr lang="en-US" dirty="0"/>
              <a:t>page. The review stage allows the user to look over their report before certifying that their report is complete. Once review is complete, the user will advance to the Certify &amp; Submit page. </a:t>
            </a:r>
            <a:r>
              <a:rPr lang="en-US" b="1" dirty="0"/>
              <a:t>After reading the text shown in this slide image, the user can submit the form. </a:t>
            </a:r>
          </a:p>
        </p:txBody>
      </p:sp>
      <p:sp>
        <p:nvSpPr>
          <p:cNvPr id="4" name="Slide Number Placeholder 3"/>
          <p:cNvSpPr>
            <a:spLocks noGrp="1"/>
          </p:cNvSpPr>
          <p:nvPr>
            <p:ph type="sldNum" sz="quarter" idx="5"/>
          </p:nvPr>
        </p:nvSpPr>
        <p:spPr/>
        <p:txBody>
          <a:bodyPr/>
          <a:lstStyle/>
          <a:p>
            <a:fld id="{67034F84-F91A-493F-B3D5-EE004FCBC9F7}" type="slidenum">
              <a:rPr lang="en-US" smtClean="0"/>
              <a:t>22</a:t>
            </a:fld>
            <a:endParaRPr lang="en-US"/>
          </a:p>
        </p:txBody>
      </p:sp>
    </p:spTree>
    <p:extLst>
      <p:ext uri="{BB962C8B-B14F-4D97-AF65-F5344CB8AC3E}">
        <p14:creationId xmlns:p14="http://schemas.microsoft.com/office/powerpoint/2010/main" val="332285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submitted, the user will receive a submission confirmation email. From here, the user may choose to pay either online or through the mail. The user may also opt to pay later. </a:t>
            </a:r>
          </a:p>
        </p:txBody>
      </p:sp>
      <p:sp>
        <p:nvSpPr>
          <p:cNvPr id="4" name="Slide Number Placeholder 3"/>
          <p:cNvSpPr>
            <a:spLocks noGrp="1"/>
          </p:cNvSpPr>
          <p:nvPr>
            <p:ph type="sldNum" sz="quarter" idx="5"/>
          </p:nvPr>
        </p:nvSpPr>
        <p:spPr/>
        <p:txBody>
          <a:bodyPr/>
          <a:lstStyle/>
          <a:p>
            <a:fld id="{67034F84-F91A-493F-B3D5-EE004FCBC9F7}" type="slidenum">
              <a:rPr lang="en-US" smtClean="0"/>
              <a:t>23</a:t>
            </a:fld>
            <a:endParaRPr lang="en-US"/>
          </a:p>
        </p:txBody>
      </p:sp>
    </p:spTree>
    <p:extLst>
      <p:ext uri="{BB962C8B-B14F-4D97-AF65-F5344CB8AC3E}">
        <p14:creationId xmlns:p14="http://schemas.microsoft.com/office/powerpoint/2010/main" val="292344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034F84-F91A-493F-B3D5-EE004FCBC9F7}" type="slidenum">
              <a:rPr lang="en-US" smtClean="0"/>
              <a:t>24</a:t>
            </a:fld>
            <a:endParaRPr lang="en-US"/>
          </a:p>
        </p:txBody>
      </p:sp>
    </p:spTree>
    <p:extLst>
      <p:ext uri="{BB962C8B-B14F-4D97-AF65-F5344CB8AC3E}">
        <p14:creationId xmlns:p14="http://schemas.microsoft.com/office/powerpoint/2010/main" val="40296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are hyperlinks to payment sections. </a:t>
            </a:r>
            <a:r>
              <a:rPr lang="en-US" b="1" dirty="0" err="1"/>
              <a:t>Ctrl+click</a:t>
            </a:r>
            <a:r>
              <a:rPr lang="en-US" b="1" dirty="0"/>
              <a:t> to follow. </a:t>
            </a:r>
          </a:p>
        </p:txBody>
      </p:sp>
      <p:sp>
        <p:nvSpPr>
          <p:cNvPr id="4" name="Slide Number Placeholder 3"/>
          <p:cNvSpPr>
            <a:spLocks noGrp="1"/>
          </p:cNvSpPr>
          <p:nvPr>
            <p:ph type="sldNum" sz="quarter" idx="5"/>
          </p:nvPr>
        </p:nvSpPr>
        <p:spPr/>
        <p:txBody>
          <a:bodyPr/>
          <a:lstStyle/>
          <a:p>
            <a:fld id="{67034F84-F91A-493F-B3D5-EE004FCBC9F7}" type="slidenum">
              <a:rPr lang="en-US" smtClean="0"/>
              <a:t>25</a:t>
            </a:fld>
            <a:endParaRPr lang="en-US"/>
          </a:p>
        </p:txBody>
      </p:sp>
    </p:spTree>
    <p:extLst>
      <p:ext uri="{BB962C8B-B14F-4D97-AF65-F5344CB8AC3E}">
        <p14:creationId xmlns:p14="http://schemas.microsoft.com/office/powerpoint/2010/main" val="163034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selecting the online option, this page will pull up. The user can enter credit card information and billing information then click “continue”. There is no charge to the facility for making online payments. The due date for </a:t>
            </a:r>
            <a:r>
              <a:rPr lang="en-US" b="1" dirty="0"/>
              <a:t>INITIAL</a:t>
            </a:r>
            <a:r>
              <a:rPr lang="en-US" dirty="0"/>
              <a:t> payment is </a:t>
            </a:r>
            <a:r>
              <a:rPr lang="en-US" b="1" dirty="0"/>
              <a:t>April 1</a:t>
            </a:r>
            <a:r>
              <a:rPr lang="en-US" b="1" baseline="30000" dirty="0"/>
              <a:t>st</a:t>
            </a:r>
            <a:r>
              <a:rPr lang="en-US" b="1"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26</a:t>
            </a:fld>
            <a:endParaRPr lang="en-US"/>
          </a:p>
        </p:txBody>
      </p:sp>
    </p:spTree>
    <p:extLst>
      <p:ext uri="{BB962C8B-B14F-4D97-AF65-F5344CB8AC3E}">
        <p14:creationId xmlns:p14="http://schemas.microsoft.com/office/powerpoint/2010/main" val="133287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may choose to pay via E-Check instead. </a:t>
            </a:r>
          </a:p>
        </p:txBody>
      </p:sp>
      <p:sp>
        <p:nvSpPr>
          <p:cNvPr id="4" name="Slide Number Placeholder 3"/>
          <p:cNvSpPr>
            <a:spLocks noGrp="1"/>
          </p:cNvSpPr>
          <p:nvPr>
            <p:ph type="sldNum" sz="quarter" idx="5"/>
          </p:nvPr>
        </p:nvSpPr>
        <p:spPr/>
        <p:txBody>
          <a:bodyPr/>
          <a:lstStyle/>
          <a:p>
            <a:fld id="{67034F84-F91A-493F-B3D5-EE004FCBC9F7}" type="slidenum">
              <a:rPr lang="en-US" smtClean="0"/>
              <a:t>27</a:t>
            </a:fld>
            <a:endParaRPr lang="en-US"/>
          </a:p>
        </p:txBody>
      </p:sp>
    </p:spTree>
    <p:extLst>
      <p:ext uri="{BB962C8B-B14F-4D97-AF65-F5344CB8AC3E}">
        <p14:creationId xmlns:p14="http://schemas.microsoft.com/office/powerpoint/2010/main" val="168977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putting in the payment information, the user must agree to Terms &amp; Conditions. </a:t>
            </a:r>
            <a:r>
              <a:rPr lang="en-US" b="1" dirty="0"/>
              <a:t>Click the check box to agree and continue</a:t>
            </a:r>
            <a:r>
              <a:rPr lang="en-US"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28</a:t>
            </a:fld>
            <a:endParaRPr lang="en-US"/>
          </a:p>
        </p:txBody>
      </p:sp>
    </p:spTree>
    <p:extLst>
      <p:ext uri="{BB962C8B-B14F-4D97-AF65-F5344CB8AC3E}">
        <p14:creationId xmlns:p14="http://schemas.microsoft.com/office/powerpoint/2010/main" val="2826527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agreeing to terms and conditions, this page will pop up so that the user can review the payment. </a:t>
            </a:r>
            <a:r>
              <a:rPr lang="en-US" b="1" dirty="0"/>
              <a:t>If everything is in order, then click “Process Payment”. If not, the user can “Go Back/Edit” to adjust payment information. </a:t>
            </a:r>
          </a:p>
        </p:txBody>
      </p:sp>
      <p:sp>
        <p:nvSpPr>
          <p:cNvPr id="4" name="Slide Number Placeholder 3"/>
          <p:cNvSpPr>
            <a:spLocks noGrp="1"/>
          </p:cNvSpPr>
          <p:nvPr>
            <p:ph type="sldNum" sz="quarter" idx="5"/>
          </p:nvPr>
        </p:nvSpPr>
        <p:spPr/>
        <p:txBody>
          <a:bodyPr/>
          <a:lstStyle/>
          <a:p>
            <a:fld id="{67034F84-F91A-493F-B3D5-EE004FCBC9F7}" type="slidenum">
              <a:rPr lang="en-US" smtClean="0"/>
              <a:t>29</a:t>
            </a:fld>
            <a:endParaRPr lang="en-US"/>
          </a:p>
        </p:txBody>
      </p:sp>
    </p:spTree>
    <p:extLst>
      <p:ext uri="{BB962C8B-B14F-4D97-AF65-F5344CB8AC3E}">
        <p14:creationId xmlns:p14="http://schemas.microsoft.com/office/powerpoint/2010/main" val="199008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034F84-F91A-493F-B3D5-EE004FCBC9F7}" type="slidenum">
              <a:rPr lang="en-US" smtClean="0"/>
              <a:t>3</a:t>
            </a:fld>
            <a:endParaRPr lang="en-US"/>
          </a:p>
        </p:txBody>
      </p:sp>
    </p:spTree>
    <p:extLst>
      <p:ext uri="{BB962C8B-B14F-4D97-AF65-F5344CB8AC3E}">
        <p14:creationId xmlns:p14="http://schemas.microsoft.com/office/powerpoint/2010/main" val="632191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processing payment, this loading screen will pop up. </a:t>
            </a:r>
          </a:p>
        </p:txBody>
      </p:sp>
      <p:sp>
        <p:nvSpPr>
          <p:cNvPr id="4" name="Slide Number Placeholder 3"/>
          <p:cNvSpPr>
            <a:spLocks noGrp="1"/>
          </p:cNvSpPr>
          <p:nvPr>
            <p:ph type="sldNum" sz="quarter" idx="5"/>
          </p:nvPr>
        </p:nvSpPr>
        <p:spPr/>
        <p:txBody>
          <a:bodyPr/>
          <a:lstStyle/>
          <a:p>
            <a:fld id="{67034F84-F91A-493F-B3D5-EE004FCBC9F7}" type="slidenum">
              <a:rPr lang="en-US" smtClean="0"/>
              <a:t>30</a:t>
            </a:fld>
            <a:endParaRPr lang="en-US"/>
          </a:p>
        </p:txBody>
      </p:sp>
    </p:spTree>
    <p:extLst>
      <p:ext uri="{BB962C8B-B14F-4D97-AF65-F5344CB8AC3E}">
        <p14:creationId xmlns:p14="http://schemas.microsoft.com/office/powerpoint/2010/main" val="247074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 redirected to this page after the payment has been processed. Shown is the user’s submission confirmation. The user will receive a payment confirmation email.</a:t>
            </a:r>
          </a:p>
        </p:txBody>
      </p:sp>
      <p:sp>
        <p:nvSpPr>
          <p:cNvPr id="4" name="Slide Number Placeholder 3"/>
          <p:cNvSpPr>
            <a:spLocks noGrp="1"/>
          </p:cNvSpPr>
          <p:nvPr>
            <p:ph type="sldNum" sz="quarter" idx="5"/>
          </p:nvPr>
        </p:nvSpPr>
        <p:spPr/>
        <p:txBody>
          <a:bodyPr/>
          <a:lstStyle/>
          <a:p>
            <a:fld id="{67034F84-F91A-493F-B3D5-EE004FCBC9F7}" type="slidenum">
              <a:rPr lang="en-US" smtClean="0"/>
              <a:t>31</a:t>
            </a:fld>
            <a:endParaRPr lang="en-US"/>
          </a:p>
        </p:txBody>
      </p:sp>
    </p:spTree>
    <p:extLst>
      <p:ext uri="{BB962C8B-B14F-4D97-AF65-F5344CB8AC3E}">
        <p14:creationId xmlns:p14="http://schemas.microsoft.com/office/powerpoint/2010/main" val="139824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selecting “Mail”, you can download your payment voucher. After clicking “download voucher”, a pdf is downloaded to your computer. After downloading voucher, you can view submission or return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The payment voucher when mailing in payment is all that is required with the ACH payment or paper check. Remittance copies are no longer needed. </a:t>
            </a:r>
            <a:r>
              <a:rPr lang="en-US" dirty="0"/>
              <a:t>Once APC has received the ACH payment or paper check, and the full payment has been met, the submission will be marked as “Paid” in the “My Submissions” Page. See slide 33. The due date for </a:t>
            </a:r>
            <a:r>
              <a:rPr lang="en-US" b="1" dirty="0"/>
              <a:t>INITIAL</a:t>
            </a:r>
            <a:r>
              <a:rPr lang="en-US" dirty="0"/>
              <a:t> payments is </a:t>
            </a:r>
            <a:r>
              <a:rPr lang="en-US" b="1" dirty="0"/>
              <a:t>April 1</a:t>
            </a:r>
            <a:r>
              <a:rPr lang="en-US" b="1" baseline="30000" dirty="0"/>
              <a:t>st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make checks out to the </a:t>
            </a:r>
            <a:r>
              <a:rPr lang="en-US" b="1" dirty="0"/>
              <a:t>Division of Air Pollution Control </a:t>
            </a:r>
            <a:r>
              <a:rPr lang="en-US" dirty="0"/>
              <a:t>or </a:t>
            </a:r>
            <a:r>
              <a:rPr lang="en-US" b="1" dirty="0"/>
              <a:t>Tennessee Department of Environment and Conservation</a:t>
            </a:r>
            <a:r>
              <a:rPr lang="en-US" dirty="0"/>
              <a:t>. Please mail checks to fiscal services at the new mailing address seen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DIVISION OF FISCAL SERVICE –</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CONSOLIDATED FEES SECTION</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500 JAMES ROBERTSON PKWY, 6</a:t>
            </a:r>
            <a:r>
              <a:rPr lang="en-US" sz="1800" baseline="30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a:t>
            </a: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FLOOR</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NASHVILLE, TN 37243</a:t>
            </a:r>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32</a:t>
            </a:fld>
            <a:endParaRPr lang="en-US"/>
          </a:p>
        </p:txBody>
      </p:sp>
    </p:spTree>
    <p:extLst>
      <p:ext uri="{BB962C8B-B14F-4D97-AF65-F5344CB8AC3E}">
        <p14:creationId xmlns:p14="http://schemas.microsoft.com/office/powerpoint/2010/main" val="898335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selecting “Mail”, you can download your payment voucher. After clicking “download voucher”, a pdf is downloaded to your computer. After downloading voucher, you can view submission or return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The payment voucher when mailing in payment is all that is required with the ACH payment or paper check. Remittance copies are no longer needed. </a:t>
            </a:r>
            <a:r>
              <a:rPr lang="en-US" dirty="0"/>
              <a:t>Once APC has received the ACH payment or paper check, and the full payment has been met, the submission will be marked as “Paid” in the “My Submissions” Page. See slide 33. The due date for </a:t>
            </a:r>
            <a:r>
              <a:rPr lang="en-US" b="1" dirty="0"/>
              <a:t>INITIAL</a:t>
            </a:r>
            <a:r>
              <a:rPr lang="en-US" dirty="0"/>
              <a:t> payments is </a:t>
            </a:r>
            <a:r>
              <a:rPr lang="en-US" b="1" dirty="0"/>
              <a:t>April 1</a:t>
            </a:r>
            <a:r>
              <a:rPr lang="en-US" b="1" baseline="30000" dirty="0"/>
              <a:t>st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make checks out to the </a:t>
            </a:r>
            <a:r>
              <a:rPr lang="en-US" b="1" dirty="0"/>
              <a:t>Division of Air Pollution Control </a:t>
            </a:r>
            <a:r>
              <a:rPr lang="en-US" dirty="0"/>
              <a:t>or </a:t>
            </a:r>
            <a:r>
              <a:rPr lang="en-US" b="1" dirty="0"/>
              <a:t>Tennessee Department of Environment and Conservation</a:t>
            </a:r>
            <a:r>
              <a:rPr lang="en-US" dirty="0"/>
              <a:t>. Please mail checks to fiscal services at the new mailing address seen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DIVISION OF FISCAL SERVICE –</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CONSOLIDATED FEES SECTION</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500 JAMES ROBERTSON PKWY, 6</a:t>
            </a:r>
            <a:r>
              <a:rPr lang="en-US" sz="1800" baseline="30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a:t>
            </a: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FLOOR</a:t>
            </a:r>
            <a:b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NASHVILLE, TN 37243</a:t>
            </a:r>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33</a:t>
            </a:fld>
            <a:endParaRPr lang="en-US"/>
          </a:p>
        </p:txBody>
      </p:sp>
    </p:spTree>
    <p:extLst>
      <p:ext uri="{BB962C8B-B14F-4D97-AF65-F5344CB8AC3E}">
        <p14:creationId xmlns:p14="http://schemas.microsoft.com/office/powerpoint/2010/main" val="3440843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b="1" dirty="0"/>
              <a:t>My Submissions p</a:t>
            </a:r>
            <a:r>
              <a:rPr lang="en-US" dirty="0"/>
              <a:t>age. The balance will remain as </a:t>
            </a:r>
            <a:r>
              <a:rPr lang="en-US" b="1" dirty="0"/>
              <a:t>DUE</a:t>
            </a:r>
            <a:r>
              <a:rPr lang="en-US" dirty="0"/>
              <a:t> until APC verifies payment received. Once APC verifies payment, the administrator will mark the balance as </a:t>
            </a:r>
            <a:r>
              <a:rPr lang="en-US" b="1" dirty="0"/>
              <a:t>PAID</a:t>
            </a:r>
            <a:r>
              <a:rPr lang="en-US"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34</a:t>
            </a:fld>
            <a:endParaRPr lang="en-US"/>
          </a:p>
        </p:txBody>
      </p:sp>
    </p:spTree>
    <p:extLst>
      <p:ext uri="{BB962C8B-B14F-4D97-AF65-F5344CB8AC3E}">
        <p14:creationId xmlns:p14="http://schemas.microsoft.com/office/powerpoint/2010/main" val="113668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034F84-F91A-493F-B3D5-EE004FCBC9F7}" type="slidenum">
              <a:rPr lang="en-US" smtClean="0"/>
              <a:t>35</a:t>
            </a:fld>
            <a:endParaRPr lang="en-US"/>
          </a:p>
        </p:txBody>
      </p:sp>
    </p:spTree>
    <p:extLst>
      <p:ext uri="{BB962C8B-B14F-4D97-AF65-F5344CB8AC3E}">
        <p14:creationId xmlns:p14="http://schemas.microsoft.com/office/powerpoint/2010/main" val="4244670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user may choose to view the Post Submission Summary Page by clicking “View Submission” on the last payment screen.</a:t>
            </a:r>
            <a:r>
              <a:rPr lang="en-US" dirty="0"/>
              <a:t> This allows the user to check on the status of their form. The user will receive an automated email after the last processing step of when the form and payment are submitted and received. </a:t>
            </a:r>
          </a:p>
        </p:txBody>
      </p:sp>
      <p:sp>
        <p:nvSpPr>
          <p:cNvPr id="4" name="Slide Number Placeholder 3"/>
          <p:cNvSpPr>
            <a:spLocks noGrp="1"/>
          </p:cNvSpPr>
          <p:nvPr>
            <p:ph type="sldNum" sz="quarter" idx="5"/>
          </p:nvPr>
        </p:nvSpPr>
        <p:spPr/>
        <p:txBody>
          <a:bodyPr/>
          <a:lstStyle/>
          <a:p>
            <a:fld id="{67034F84-F91A-493F-B3D5-EE004FCBC9F7}" type="slidenum">
              <a:rPr lang="en-US" smtClean="0"/>
              <a:t>36</a:t>
            </a:fld>
            <a:endParaRPr lang="en-US"/>
          </a:p>
        </p:txBody>
      </p:sp>
    </p:spTree>
    <p:extLst>
      <p:ext uri="{BB962C8B-B14F-4D97-AF65-F5344CB8AC3E}">
        <p14:creationId xmlns:p14="http://schemas.microsoft.com/office/powerpoint/2010/main" val="852210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b="1" dirty="0"/>
              <a:t>My Submissions </a:t>
            </a:r>
            <a:r>
              <a:rPr lang="en-US" dirty="0"/>
              <a:t>page. The user can review form information here. </a:t>
            </a:r>
            <a:r>
              <a:rPr lang="en-US" b="1" dirty="0"/>
              <a:t>By clicking on the blue arrow, the user can reach the Summary Page</a:t>
            </a:r>
            <a:r>
              <a:rPr lang="en-US"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37</a:t>
            </a:fld>
            <a:endParaRPr lang="en-US"/>
          </a:p>
        </p:txBody>
      </p:sp>
    </p:spTree>
    <p:extLst>
      <p:ext uri="{BB962C8B-B14F-4D97-AF65-F5344CB8AC3E}">
        <p14:creationId xmlns:p14="http://schemas.microsoft.com/office/powerpoint/2010/main" val="4195074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as Initial Submission, </a:t>
            </a:r>
            <a:r>
              <a:rPr lang="en-US" b="1" dirty="0"/>
              <a:t>search for the Air Pollution Control (APC) Title V Fee Collection form in the Form Finder</a:t>
            </a:r>
            <a:r>
              <a:rPr lang="en-US"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39</a:t>
            </a:fld>
            <a:endParaRPr lang="en-US"/>
          </a:p>
        </p:txBody>
      </p:sp>
    </p:spTree>
    <p:extLst>
      <p:ext uri="{BB962C8B-B14F-4D97-AF65-F5344CB8AC3E}">
        <p14:creationId xmlns:p14="http://schemas.microsoft.com/office/powerpoint/2010/main" val="2274041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Again, type in your Facility ID then click “Begin Form Entry”.</a:t>
            </a:r>
          </a:p>
        </p:txBody>
      </p:sp>
      <p:sp>
        <p:nvSpPr>
          <p:cNvPr id="4" name="Slide Number Placeholder 3"/>
          <p:cNvSpPr>
            <a:spLocks noGrp="1"/>
          </p:cNvSpPr>
          <p:nvPr>
            <p:ph type="sldNum" sz="quarter" idx="5"/>
          </p:nvPr>
        </p:nvSpPr>
        <p:spPr/>
        <p:txBody>
          <a:bodyPr/>
          <a:lstStyle/>
          <a:p>
            <a:fld id="{67034F84-F91A-493F-B3D5-EE004FCBC9F7}" type="slidenum">
              <a:rPr lang="en-US" smtClean="0"/>
              <a:t>40</a:t>
            </a:fld>
            <a:endParaRPr lang="en-US"/>
          </a:p>
        </p:txBody>
      </p:sp>
    </p:spTree>
    <p:extLst>
      <p:ext uri="{BB962C8B-B14F-4D97-AF65-F5344CB8AC3E}">
        <p14:creationId xmlns:p14="http://schemas.microsoft.com/office/powerpoint/2010/main" val="158906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 to the website https://forms.tdec.tn.gov to start. </a:t>
            </a:r>
            <a:r>
              <a:rPr lang="en-US" sz="1200" b="1" dirty="0"/>
              <a:t>Click “Create Account” </a:t>
            </a:r>
            <a:r>
              <a:rPr lang="en-US" sz="1200" dirty="0"/>
              <a:t>in the top right of the home page to register. Fill in the information as prompted in the text boxes. Every box must be filled. The user will receive automated emails, so it is imperative the user provides an email address that is checked regularly. Only one person registers and </a:t>
            </a:r>
            <a:r>
              <a:rPr lang="en-US" sz="1200" b="0" dirty="0"/>
              <a:t>submits per facility.</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4</a:t>
            </a:fld>
            <a:endParaRPr lang="en-US"/>
          </a:p>
        </p:txBody>
      </p:sp>
    </p:spTree>
    <p:extLst>
      <p:ext uri="{BB962C8B-B14F-4D97-AF65-F5344CB8AC3E}">
        <p14:creationId xmlns:p14="http://schemas.microsoft.com/office/powerpoint/2010/main" val="1031473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Ensure that Submission Type selected is “FINAL”. The form should have “FINAL” automatically selected. </a:t>
            </a:r>
          </a:p>
        </p:txBody>
      </p:sp>
      <p:sp>
        <p:nvSpPr>
          <p:cNvPr id="4" name="Slide Number Placeholder 3"/>
          <p:cNvSpPr>
            <a:spLocks noGrp="1"/>
          </p:cNvSpPr>
          <p:nvPr>
            <p:ph type="sldNum" sz="quarter" idx="5"/>
          </p:nvPr>
        </p:nvSpPr>
        <p:spPr/>
        <p:txBody>
          <a:bodyPr/>
          <a:lstStyle/>
          <a:p>
            <a:fld id="{67034F84-F91A-493F-B3D5-EE004FCBC9F7}" type="slidenum">
              <a:rPr lang="en-US" smtClean="0"/>
              <a:t>41</a:t>
            </a:fld>
            <a:endParaRPr lang="en-US"/>
          </a:p>
        </p:txBody>
      </p:sp>
    </p:spTree>
    <p:extLst>
      <p:ext uri="{BB962C8B-B14F-4D97-AF65-F5344CB8AC3E}">
        <p14:creationId xmlns:p14="http://schemas.microsoft.com/office/powerpoint/2010/main" val="3174187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a:t>
            </a:r>
            <a:r>
              <a:rPr lang="en-US" b="1" dirty="0"/>
              <a:t>FINAL</a:t>
            </a:r>
            <a:r>
              <a:rPr lang="en-US" dirty="0"/>
              <a:t> submission, the user must submit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AEAR documentation showing how the user calculated emissions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Responsible Official signed certification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.pdf, .</a:t>
            </a:r>
            <a:r>
              <a:rPr lang="en-US" dirty="0" err="1"/>
              <a:t>xls</a:t>
            </a:r>
            <a:r>
              <a:rPr lang="en-US" dirty="0"/>
              <a:t>, and .xlsx formats are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language of Responsible Official signed certification statement</a:t>
            </a:r>
            <a:r>
              <a:rPr lang="en-US" b="0" dirty="0"/>
              <a:t>: </a:t>
            </a:r>
            <a:br>
              <a:rPr lang="en-US" b="0" dirty="0"/>
            </a:br>
            <a:r>
              <a:rPr lang="en-US" b="1" i="1" dirty="0"/>
              <a:t>“I have reviewed this document in its entirety, and to the best of my knowledge, based on information and belief formed after reasonable inquiry, the statements and information contained in this document are true, accurate, and complete.”</a:t>
            </a:r>
            <a:endParaRPr lang="en-US" b="1" dirty="0"/>
          </a:p>
        </p:txBody>
      </p:sp>
      <p:sp>
        <p:nvSpPr>
          <p:cNvPr id="4" name="Slide Number Placeholder 3"/>
          <p:cNvSpPr>
            <a:spLocks noGrp="1"/>
          </p:cNvSpPr>
          <p:nvPr>
            <p:ph type="sldNum" sz="quarter" idx="5"/>
          </p:nvPr>
        </p:nvSpPr>
        <p:spPr/>
        <p:txBody>
          <a:bodyPr/>
          <a:lstStyle/>
          <a:p>
            <a:fld id="{67034F84-F91A-493F-B3D5-EE004FCBC9F7}" type="slidenum">
              <a:rPr lang="en-US" smtClean="0"/>
              <a:t>42</a:t>
            </a:fld>
            <a:endParaRPr lang="en-US"/>
          </a:p>
        </p:txBody>
      </p:sp>
    </p:spTree>
    <p:extLst>
      <p:ext uri="{BB962C8B-B14F-4D97-AF65-F5344CB8AC3E}">
        <p14:creationId xmlns:p14="http://schemas.microsoft.com/office/powerpoint/2010/main" val="1735562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 emissions data for the FINAL submission</a:t>
            </a:r>
            <a:r>
              <a:rPr lang="en-US" dirty="0"/>
              <a:t>. Emissions data will likely be different than the </a:t>
            </a:r>
            <a:r>
              <a:rPr lang="en-US" b="1" dirty="0"/>
              <a:t>INITIAL</a:t>
            </a:r>
            <a:r>
              <a:rPr lang="en-US" dirty="0"/>
              <a:t> emissions data. *Please note that this is a </a:t>
            </a:r>
            <a:r>
              <a:rPr lang="en-US" b="0" dirty="0"/>
              <a:t>Mixed Emissions Summary Data </a:t>
            </a:r>
            <a:r>
              <a:rPr lang="en-US" dirty="0"/>
              <a:t>example in the slide*. </a:t>
            </a:r>
          </a:p>
        </p:txBody>
      </p:sp>
      <p:sp>
        <p:nvSpPr>
          <p:cNvPr id="4" name="Slide Number Placeholder 3"/>
          <p:cNvSpPr>
            <a:spLocks noGrp="1"/>
          </p:cNvSpPr>
          <p:nvPr>
            <p:ph type="sldNum" sz="quarter" idx="5"/>
          </p:nvPr>
        </p:nvSpPr>
        <p:spPr/>
        <p:txBody>
          <a:bodyPr/>
          <a:lstStyle/>
          <a:p>
            <a:fld id="{67034F84-F91A-493F-B3D5-EE004FCBC9F7}" type="slidenum">
              <a:rPr lang="en-US" smtClean="0"/>
              <a:t>43</a:t>
            </a:fld>
            <a:endParaRPr lang="en-US"/>
          </a:p>
        </p:txBody>
      </p:sp>
    </p:spTree>
    <p:extLst>
      <p:ext uri="{BB962C8B-B14F-4D97-AF65-F5344CB8AC3E}">
        <p14:creationId xmlns:p14="http://schemas.microsoft.com/office/powerpoint/2010/main" val="1180414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entering </a:t>
            </a:r>
            <a:r>
              <a:rPr lang="en-US" b="1" dirty="0"/>
              <a:t>FINAL</a:t>
            </a:r>
            <a:r>
              <a:rPr lang="en-US" dirty="0"/>
              <a:t> emission data, go to the Annual Title V Fee </a:t>
            </a:r>
            <a:r>
              <a:rPr lang="en-US" b="0" dirty="0"/>
              <a:t>Calculation page. </a:t>
            </a:r>
            <a:r>
              <a:rPr lang="en-US" b="1" dirty="0"/>
              <a:t>Review the updated total fee. </a:t>
            </a:r>
          </a:p>
        </p:txBody>
      </p:sp>
      <p:sp>
        <p:nvSpPr>
          <p:cNvPr id="4" name="Slide Number Placeholder 3"/>
          <p:cNvSpPr>
            <a:spLocks noGrp="1"/>
          </p:cNvSpPr>
          <p:nvPr>
            <p:ph type="sldNum" sz="quarter" idx="5"/>
          </p:nvPr>
        </p:nvSpPr>
        <p:spPr/>
        <p:txBody>
          <a:bodyPr/>
          <a:lstStyle/>
          <a:p>
            <a:fld id="{67034F84-F91A-493F-B3D5-EE004FCBC9F7}" type="slidenum">
              <a:rPr lang="en-US" smtClean="0"/>
              <a:t>44</a:t>
            </a:fld>
            <a:endParaRPr lang="en-US"/>
          </a:p>
        </p:txBody>
      </p:sp>
    </p:spTree>
    <p:extLst>
      <p:ext uri="{BB962C8B-B14F-4D97-AF65-F5344CB8AC3E}">
        <p14:creationId xmlns:p14="http://schemas.microsoft.com/office/powerpoint/2010/main" val="2879764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Shown here is the payment information section for the </a:t>
            </a:r>
            <a:r>
              <a:rPr lang="en-US" b="1" dirty="0"/>
              <a:t>FINAL</a:t>
            </a:r>
            <a:r>
              <a:rPr lang="en-US" dirty="0"/>
              <a:t> submission. The previously paid amount of 65% of the </a:t>
            </a:r>
            <a:r>
              <a:rPr lang="en-US" b="1" dirty="0"/>
              <a:t>INITIAL</a:t>
            </a:r>
            <a:r>
              <a:rPr lang="en-US" dirty="0"/>
              <a:t> submission total is automatically populated. </a:t>
            </a:r>
          </a:p>
        </p:txBody>
      </p:sp>
      <p:sp>
        <p:nvSpPr>
          <p:cNvPr id="4" name="Slide Number Placeholder 3"/>
          <p:cNvSpPr>
            <a:spLocks noGrp="1"/>
          </p:cNvSpPr>
          <p:nvPr>
            <p:ph type="sldNum" sz="quarter" idx="5"/>
          </p:nvPr>
        </p:nvSpPr>
        <p:spPr/>
        <p:txBody>
          <a:bodyPr/>
          <a:lstStyle/>
          <a:p>
            <a:fld id="{67034F84-F91A-493F-B3D5-EE004FCBC9F7}" type="slidenum">
              <a:rPr lang="en-US" smtClean="0"/>
              <a:t>45</a:t>
            </a:fld>
            <a:endParaRPr lang="en-US"/>
          </a:p>
        </p:txBody>
      </p:sp>
    </p:spTree>
    <p:extLst>
      <p:ext uri="{BB962C8B-B14F-4D97-AF65-F5344CB8AC3E}">
        <p14:creationId xmlns:p14="http://schemas.microsoft.com/office/powerpoint/2010/main" val="2653910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review stage before reaching this </a:t>
            </a:r>
            <a:r>
              <a:rPr lang="en-US" b="1" dirty="0"/>
              <a:t>Certify &amp; Submit </a:t>
            </a:r>
            <a:r>
              <a:rPr lang="en-US" dirty="0"/>
              <a:t>page. The review stage allows the user to look over their report before certifying that their report is complete. Once review is complete, the user will advance to the Certify &amp; Submit page. </a:t>
            </a:r>
            <a:r>
              <a:rPr lang="en-US" b="1" dirty="0"/>
              <a:t>After reading the text shown in this slide image, the user can submit the form. </a:t>
            </a:r>
          </a:p>
        </p:txBody>
      </p:sp>
      <p:sp>
        <p:nvSpPr>
          <p:cNvPr id="4" name="Slide Number Placeholder 3"/>
          <p:cNvSpPr>
            <a:spLocks noGrp="1"/>
          </p:cNvSpPr>
          <p:nvPr>
            <p:ph type="sldNum" sz="quarter" idx="5"/>
          </p:nvPr>
        </p:nvSpPr>
        <p:spPr/>
        <p:txBody>
          <a:bodyPr/>
          <a:lstStyle/>
          <a:p>
            <a:fld id="{67034F84-F91A-493F-B3D5-EE004FCBC9F7}" type="slidenum">
              <a:rPr lang="en-US" smtClean="0"/>
              <a:t>46</a:t>
            </a:fld>
            <a:endParaRPr lang="en-US"/>
          </a:p>
        </p:txBody>
      </p:sp>
    </p:spTree>
    <p:extLst>
      <p:ext uri="{BB962C8B-B14F-4D97-AF65-F5344CB8AC3E}">
        <p14:creationId xmlns:p14="http://schemas.microsoft.com/office/powerpoint/2010/main" val="88440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submission confirmation page for the </a:t>
            </a:r>
            <a:r>
              <a:rPr lang="en-US" b="1" dirty="0"/>
              <a:t>FINAL</a:t>
            </a:r>
            <a:r>
              <a:rPr lang="en-US" dirty="0"/>
              <a:t> submission. The user will provide the final payment. </a:t>
            </a:r>
            <a:r>
              <a:rPr lang="en-US" b="1" dirty="0"/>
              <a:t>Please review slides 24-34 for payment options. </a:t>
            </a:r>
          </a:p>
        </p:txBody>
      </p:sp>
      <p:sp>
        <p:nvSpPr>
          <p:cNvPr id="4" name="Slide Number Placeholder 3"/>
          <p:cNvSpPr>
            <a:spLocks noGrp="1"/>
          </p:cNvSpPr>
          <p:nvPr>
            <p:ph type="sldNum" sz="quarter" idx="5"/>
          </p:nvPr>
        </p:nvSpPr>
        <p:spPr/>
        <p:txBody>
          <a:bodyPr/>
          <a:lstStyle/>
          <a:p>
            <a:fld id="{67034F84-F91A-493F-B3D5-EE004FCBC9F7}" type="slidenum">
              <a:rPr lang="en-US" smtClean="0"/>
              <a:t>47</a:t>
            </a:fld>
            <a:endParaRPr lang="en-US"/>
          </a:p>
        </p:txBody>
      </p:sp>
    </p:spTree>
    <p:extLst>
      <p:ext uri="{BB962C8B-B14F-4D97-AF65-F5344CB8AC3E}">
        <p14:creationId xmlns:p14="http://schemas.microsoft.com/office/powerpoint/2010/main" val="1393231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the facility paid their </a:t>
            </a:r>
            <a:r>
              <a:rPr lang="en-US" b="1" dirty="0"/>
              <a:t>INITIAL</a:t>
            </a:r>
            <a:r>
              <a:rPr lang="en-US" dirty="0"/>
              <a:t> fee online, which marked the submission as </a:t>
            </a:r>
            <a:r>
              <a:rPr lang="en-US" b="1" dirty="0"/>
              <a:t>PAID </a:t>
            </a:r>
            <a:r>
              <a:rPr lang="en-US" dirty="0"/>
              <a:t>quickly. For the </a:t>
            </a:r>
            <a:r>
              <a:rPr lang="en-US" b="1" dirty="0"/>
              <a:t>FINAL</a:t>
            </a:r>
            <a:r>
              <a:rPr lang="en-US" dirty="0"/>
              <a:t> fee payment, the facility opted to by mail. Once APC verifies payment received, an administrator will mark the balance as </a:t>
            </a:r>
            <a:r>
              <a:rPr lang="en-US" b="1" dirty="0"/>
              <a:t>PAID. </a:t>
            </a:r>
          </a:p>
        </p:txBody>
      </p:sp>
      <p:sp>
        <p:nvSpPr>
          <p:cNvPr id="4" name="Slide Number Placeholder 3"/>
          <p:cNvSpPr>
            <a:spLocks noGrp="1"/>
          </p:cNvSpPr>
          <p:nvPr>
            <p:ph type="sldNum" sz="quarter" idx="5"/>
          </p:nvPr>
        </p:nvSpPr>
        <p:spPr/>
        <p:txBody>
          <a:bodyPr/>
          <a:lstStyle/>
          <a:p>
            <a:fld id="{67034F84-F91A-493F-B3D5-EE004FCBC9F7}" type="slidenum">
              <a:rPr lang="en-US" smtClean="0"/>
              <a:t>48</a:t>
            </a:fld>
            <a:endParaRPr lang="en-US"/>
          </a:p>
        </p:txBody>
      </p:sp>
    </p:spTree>
    <p:extLst>
      <p:ext uri="{BB962C8B-B14F-4D97-AF65-F5344CB8AC3E}">
        <p14:creationId xmlns:p14="http://schemas.microsoft.com/office/powerpoint/2010/main" val="1073596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My Submissions page. Notice the locked icon next to the Submitted Status. This means that the submission is currently under review. If edits need to be made, the user must contact APC. You can see the locked status of the submission more clearly by going to the Submission Overview page by clicking the blue arrow to the right of the lock icon. </a:t>
            </a:r>
          </a:p>
        </p:txBody>
      </p:sp>
      <p:sp>
        <p:nvSpPr>
          <p:cNvPr id="4" name="Slide Number Placeholder 3"/>
          <p:cNvSpPr>
            <a:spLocks noGrp="1"/>
          </p:cNvSpPr>
          <p:nvPr>
            <p:ph type="sldNum" sz="quarter" idx="5"/>
          </p:nvPr>
        </p:nvSpPr>
        <p:spPr/>
        <p:txBody>
          <a:bodyPr/>
          <a:lstStyle/>
          <a:p>
            <a:fld id="{67034F84-F91A-493F-B3D5-EE004FCBC9F7}" type="slidenum">
              <a:rPr lang="en-US" smtClean="0"/>
              <a:t>50</a:t>
            </a:fld>
            <a:endParaRPr lang="en-US"/>
          </a:p>
        </p:txBody>
      </p:sp>
    </p:spTree>
    <p:extLst>
      <p:ext uri="{BB962C8B-B14F-4D97-AF65-F5344CB8AC3E}">
        <p14:creationId xmlns:p14="http://schemas.microsoft.com/office/powerpoint/2010/main" val="3185443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Submission Overview page. The locked status is clearly seen here in the orange boxes. </a:t>
            </a:r>
          </a:p>
        </p:txBody>
      </p:sp>
      <p:sp>
        <p:nvSpPr>
          <p:cNvPr id="4" name="Slide Number Placeholder 3"/>
          <p:cNvSpPr>
            <a:spLocks noGrp="1"/>
          </p:cNvSpPr>
          <p:nvPr>
            <p:ph type="sldNum" sz="quarter" idx="5"/>
          </p:nvPr>
        </p:nvSpPr>
        <p:spPr/>
        <p:txBody>
          <a:bodyPr/>
          <a:lstStyle/>
          <a:p>
            <a:fld id="{67034F84-F91A-493F-B3D5-EE004FCBC9F7}" type="slidenum">
              <a:rPr lang="en-US" smtClean="0"/>
              <a:t>51</a:t>
            </a:fld>
            <a:endParaRPr lang="en-US"/>
          </a:p>
        </p:txBody>
      </p:sp>
    </p:spTree>
    <p:extLst>
      <p:ext uri="{BB962C8B-B14F-4D97-AF65-F5344CB8AC3E}">
        <p14:creationId xmlns:p14="http://schemas.microsoft.com/office/powerpoint/2010/main" val="412224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completed, </a:t>
            </a:r>
            <a:r>
              <a:rPr lang="en-US" b="1" dirty="0"/>
              <a:t>click on the blue “Register” button. </a:t>
            </a:r>
            <a:r>
              <a:rPr lang="en-US" dirty="0"/>
              <a:t>After registration, an email will be sent by the system declaring you have been registered for the account. </a:t>
            </a:r>
          </a:p>
        </p:txBody>
      </p:sp>
      <p:sp>
        <p:nvSpPr>
          <p:cNvPr id="4" name="Slide Number Placeholder 3"/>
          <p:cNvSpPr>
            <a:spLocks noGrp="1"/>
          </p:cNvSpPr>
          <p:nvPr>
            <p:ph type="sldNum" sz="quarter" idx="5"/>
          </p:nvPr>
        </p:nvSpPr>
        <p:spPr/>
        <p:txBody>
          <a:bodyPr/>
          <a:lstStyle/>
          <a:p>
            <a:fld id="{67034F84-F91A-493F-B3D5-EE004FCBC9F7}" type="slidenum">
              <a:rPr lang="en-US" smtClean="0"/>
              <a:t>5</a:t>
            </a:fld>
            <a:endParaRPr lang="en-US"/>
          </a:p>
        </p:txBody>
      </p:sp>
    </p:spTree>
    <p:extLst>
      <p:ext uri="{BB962C8B-B14F-4D97-AF65-F5344CB8AC3E}">
        <p14:creationId xmlns:p14="http://schemas.microsoft.com/office/powerpoint/2010/main" val="711864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 APC may determine that the form needs correction. If this occurs, the submitter(s) will receive an email like the example shown in the slide. At this point, the form will be unlocked, and the user can go into the form to make the necessary revisions. </a:t>
            </a:r>
          </a:p>
        </p:txBody>
      </p:sp>
      <p:sp>
        <p:nvSpPr>
          <p:cNvPr id="4" name="Slide Number Placeholder 3"/>
          <p:cNvSpPr>
            <a:spLocks noGrp="1"/>
          </p:cNvSpPr>
          <p:nvPr>
            <p:ph type="sldNum" sz="quarter" idx="5"/>
          </p:nvPr>
        </p:nvSpPr>
        <p:spPr/>
        <p:txBody>
          <a:bodyPr/>
          <a:lstStyle/>
          <a:p>
            <a:fld id="{67034F84-F91A-493F-B3D5-EE004FCBC9F7}" type="slidenum">
              <a:rPr lang="en-US" smtClean="0"/>
              <a:t>52</a:t>
            </a:fld>
            <a:endParaRPr lang="en-US"/>
          </a:p>
        </p:txBody>
      </p:sp>
    </p:spTree>
    <p:extLst>
      <p:ext uri="{BB962C8B-B14F-4D97-AF65-F5344CB8AC3E}">
        <p14:creationId xmlns:p14="http://schemas.microsoft.com/office/powerpoint/2010/main" val="1475789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user logs in, they can easily see what part of their form needs revision on the Submission Overview Page under Notes &amp; Issues. If the user sees the Action Required Indicator, it means revisions are needed to be made. </a:t>
            </a:r>
            <a:r>
              <a:rPr lang="en-US" b="1" dirty="0"/>
              <a:t>To begin corrections, click on Revise Submissions. </a:t>
            </a:r>
          </a:p>
        </p:txBody>
      </p:sp>
      <p:sp>
        <p:nvSpPr>
          <p:cNvPr id="4" name="Slide Number Placeholder 3"/>
          <p:cNvSpPr>
            <a:spLocks noGrp="1"/>
          </p:cNvSpPr>
          <p:nvPr>
            <p:ph type="sldNum" sz="quarter" idx="5"/>
          </p:nvPr>
        </p:nvSpPr>
        <p:spPr/>
        <p:txBody>
          <a:bodyPr/>
          <a:lstStyle/>
          <a:p>
            <a:fld id="{67034F84-F91A-493F-B3D5-EE004FCBC9F7}" type="slidenum">
              <a:rPr lang="en-US" smtClean="0"/>
              <a:t>53</a:t>
            </a:fld>
            <a:endParaRPr lang="en-US"/>
          </a:p>
        </p:txBody>
      </p:sp>
    </p:spTree>
    <p:extLst>
      <p:ext uri="{BB962C8B-B14F-4D97-AF65-F5344CB8AC3E}">
        <p14:creationId xmlns:p14="http://schemas.microsoft.com/office/powerpoint/2010/main" val="339809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 Revise Submission, this notification box will appear. </a:t>
            </a:r>
            <a:r>
              <a:rPr lang="en-US" b="1" dirty="0"/>
              <a:t>Please read through the text to ensure you are ready to begin revising the submission. </a:t>
            </a:r>
          </a:p>
        </p:txBody>
      </p:sp>
      <p:sp>
        <p:nvSpPr>
          <p:cNvPr id="4" name="Slide Number Placeholder 3"/>
          <p:cNvSpPr>
            <a:spLocks noGrp="1"/>
          </p:cNvSpPr>
          <p:nvPr>
            <p:ph type="sldNum" sz="quarter" idx="5"/>
          </p:nvPr>
        </p:nvSpPr>
        <p:spPr/>
        <p:txBody>
          <a:bodyPr/>
          <a:lstStyle/>
          <a:p>
            <a:fld id="{67034F84-F91A-493F-B3D5-EE004FCBC9F7}" type="slidenum">
              <a:rPr lang="en-US" smtClean="0"/>
              <a:t>54</a:t>
            </a:fld>
            <a:endParaRPr lang="en-US"/>
          </a:p>
        </p:txBody>
      </p:sp>
    </p:spTree>
    <p:extLst>
      <p:ext uri="{BB962C8B-B14F-4D97-AF65-F5344CB8AC3E}">
        <p14:creationId xmlns:p14="http://schemas.microsoft.com/office/powerpoint/2010/main" val="832419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user has begun the revision process, another automated email will be sent showing that the revision process has begun. This slide showcases an example email of what the user will receive. </a:t>
            </a:r>
          </a:p>
        </p:txBody>
      </p:sp>
      <p:sp>
        <p:nvSpPr>
          <p:cNvPr id="4" name="Slide Number Placeholder 3"/>
          <p:cNvSpPr>
            <a:spLocks noGrp="1"/>
          </p:cNvSpPr>
          <p:nvPr>
            <p:ph type="sldNum" sz="quarter" idx="5"/>
          </p:nvPr>
        </p:nvSpPr>
        <p:spPr/>
        <p:txBody>
          <a:bodyPr/>
          <a:lstStyle/>
          <a:p>
            <a:fld id="{67034F84-F91A-493F-B3D5-EE004FCBC9F7}" type="slidenum">
              <a:rPr lang="en-US" smtClean="0"/>
              <a:t>55</a:t>
            </a:fld>
            <a:endParaRPr lang="en-US"/>
          </a:p>
        </p:txBody>
      </p:sp>
    </p:spTree>
    <p:extLst>
      <p:ext uri="{BB962C8B-B14F-4D97-AF65-F5344CB8AC3E}">
        <p14:creationId xmlns:p14="http://schemas.microsoft.com/office/powerpoint/2010/main" val="1843350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user has begun their revision, they will be taken to the start of the form. This submission is now labeled as </a:t>
            </a:r>
            <a:r>
              <a:rPr lang="en-US" b="1" dirty="0"/>
              <a:t>Revision 2 </a:t>
            </a:r>
            <a:r>
              <a:rPr lang="en-US" dirty="0"/>
              <a:t>as it is the second submission under this </a:t>
            </a:r>
            <a:r>
              <a:rPr lang="en-US" b="1" dirty="0"/>
              <a:t>submission ID</a:t>
            </a:r>
            <a:r>
              <a:rPr lang="en-US" dirty="0"/>
              <a:t>. There will be a new sidebar labeled </a:t>
            </a:r>
            <a:r>
              <a:rPr lang="en-US" b="1" dirty="0"/>
              <a:t>Correction Requests </a:t>
            </a:r>
            <a:r>
              <a:rPr lang="en-US" dirty="0"/>
              <a:t>to the right of the form.  </a:t>
            </a:r>
            <a:r>
              <a:rPr lang="en-US" b="1" dirty="0"/>
              <a:t>Click on the exclamation point on the Correction Requests </a:t>
            </a:r>
            <a:r>
              <a:rPr lang="en-US" dirty="0"/>
              <a:t>tab to be taken directly to the section of the form that needs revision. </a:t>
            </a:r>
          </a:p>
        </p:txBody>
      </p:sp>
      <p:sp>
        <p:nvSpPr>
          <p:cNvPr id="4" name="Slide Number Placeholder 3"/>
          <p:cNvSpPr>
            <a:spLocks noGrp="1"/>
          </p:cNvSpPr>
          <p:nvPr>
            <p:ph type="sldNum" sz="quarter" idx="5"/>
          </p:nvPr>
        </p:nvSpPr>
        <p:spPr/>
        <p:txBody>
          <a:bodyPr/>
          <a:lstStyle/>
          <a:p>
            <a:fld id="{67034F84-F91A-493F-B3D5-EE004FCBC9F7}" type="slidenum">
              <a:rPr lang="en-US" smtClean="0"/>
              <a:t>56</a:t>
            </a:fld>
            <a:endParaRPr lang="en-US"/>
          </a:p>
        </p:txBody>
      </p:sp>
    </p:spTree>
    <p:extLst>
      <p:ext uri="{BB962C8B-B14F-4D97-AF65-F5344CB8AC3E}">
        <p14:creationId xmlns:p14="http://schemas.microsoft.com/office/powerpoint/2010/main" val="1646255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After clicking on the exclamation icon, the location in the form where the correction is needed</a:t>
            </a:r>
            <a:r>
              <a:rPr lang="en-US" dirty="0"/>
              <a:t>.  In this example, the extension request document did not have the Responsible Official’s signature. This section of the form is now highlighted in orange to indicate that revision is needed.  There could be numerous types of correction requests including attachment complications, emissions calculation errors, submitter profile information, etc. Any line item in the form could have a correction request made of it. </a:t>
            </a:r>
          </a:p>
        </p:txBody>
      </p:sp>
      <p:sp>
        <p:nvSpPr>
          <p:cNvPr id="4" name="Slide Number Placeholder 3"/>
          <p:cNvSpPr>
            <a:spLocks noGrp="1"/>
          </p:cNvSpPr>
          <p:nvPr>
            <p:ph type="sldNum" sz="quarter" idx="5"/>
          </p:nvPr>
        </p:nvSpPr>
        <p:spPr/>
        <p:txBody>
          <a:bodyPr/>
          <a:lstStyle/>
          <a:p>
            <a:fld id="{67034F84-F91A-493F-B3D5-EE004FCBC9F7}" type="slidenum">
              <a:rPr lang="en-US" smtClean="0"/>
              <a:t>57</a:t>
            </a:fld>
            <a:endParaRPr lang="en-US"/>
          </a:p>
        </p:txBody>
      </p:sp>
    </p:spTree>
    <p:extLst>
      <p:ext uri="{BB962C8B-B14F-4D97-AF65-F5344CB8AC3E}">
        <p14:creationId xmlns:p14="http://schemas.microsoft.com/office/powerpoint/2010/main" val="2490101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remedy this example </a:t>
            </a:r>
            <a:r>
              <a:rPr lang="en-US" b="1" dirty="0"/>
              <a:t>Correction Request</a:t>
            </a:r>
            <a:r>
              <a:rPr lang="en-US" dirty="0"/>
              <a:t>, an updated extension request with the RO signature has been attached. The user may choose to remove or keep previous attachments in their revision. Once a correction is made, the user can mark the correction as complete and provide comments about the correction. </a:t>
            </a:r>
          </a:p>
        </p:txBody>
      </p:sp>
      <p:sp>
        <p:nvSpPr>
          <p:cNvPr id="4" name="Slide Number Placeholder 3"/>
          <p:cNvSpPr>
            <a:spLocks noGrp="1"/>
          </p:cNvSpPr>
          <p:nvPr>
            <p:ph type="sldNum" sz="quarter" idx="5"/>
          </p:nvPr>
        </p:nvSpPr>
        <p:spPr/>
        <p:txBody>
          <a:bodyPr/>
          <a:lstStyle/>
          <a:p>
            <a:fld id="{67034F84-F91A-493F-B3D5-EE004FCBC9F7}" type="slidenum">
              <a:rPr lang="en-US" smtClean="0"/>
              <a:t>58</a:t>
            </a:fld>
            <a:endParaRPr lang="en-US"/>
          </a:p>
        </p:txBody>
      </p:sp>
    </p:spTree>
    <p:extLst>
      <p:ext uri="{BB962C8B-B14F-4D97-AF65-F5344CB8AC3E}">
        <p14:creationId xmlns:p14="http://schemas.microsoft.com/office/powerpoint/2010/main" val="2520820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Once all the corrections are marked as complete, the following box will appear. </a:t>
            </a:r>
            <a:r>
              <a:rPr lang="en-US" dirty="0"/>
              <a:t>The user may </a:t>
            </a:r>
            <a:r>
              <a:rPr lang="en-US" b="1" dirty="0"/>
              <a:t>Proceed To Review</a:t>
            </a:r>
            <a:r>
              <a:rPr lang="en-US" dirty="0"/>
              <a:t>.</a:t>
            </a:r>
          </a:p>
        </p:txBody>
      </p:sp>
      <p:sp>
        <p:nvSpPr>
          <p:cNvPr id="4" name="Slide Number Placeholder 3"/>
          <p:cNvSpPr>
            <a:spLocks noGrp="1"/>
          </p:cNvSpPr>
          <p:nvPr>
            <p:ph type="sldNum" sz="quarter" idx="5"/>
          </p:nvPr>
        </p:nvSpPr>
        <p:spPr/>
        <p:txBody>
          <a:bodyPr/>
          <a:lstStyle/>
          <a:p>
            <a:fld id="{67034F84-F91A-493F-B3D5-EE004FCBC9F7}" type="slidenum">
              <a:rPr lang="en-US" smtClean="0"/>
              <a:t>59</a:t>
            </a:fld>
            <a:endParaRPr lang="en-US"/>
          </a:p>
        </p:txBody>
      </p:sp>
    </p:spTree>
    <p:extLst>
      <p:ext uri="{BB962C8B-B14F-4D97-AF65-F5344CB8AC3E}">
        <p14:creationId xmlns:p14="http://schemas.microsoft.com/office/powerpoint/2010/main" val="129042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screenshot shows a snippet of the Review page where there will be a new notification box not seen in the first submission. If you have any questions about the fee amount, please contact APC at APC.Inventory@tn.gov. </a:t>
            </a:r>
          </a:p>
        </p:txBody>
      </p:sp>
      <p:sp>
        <p:nvSpPr>
          <p:cNvPr id="4" name="Slide Number Placeholder 3"/>
          <p:cNvSpPr>
            <a:spLocks noGrp="1"/>
          </p:cNvSpPr>
          <p:nvPr>
            <p:ph type="sldNum" sz="quarter" idx="5"/>
          </p:nvPr>
        </p:nvSpPr>
        <p:spPr/>
        <p:txBody>
          <a:bodyPr/>
          <a:lstStyle/>
          <a:p>
            <a:fld id="{67034F84-F91A-493F-B3D5-EE004FCBC9F7}" type="slidenum">
              <a:rPr lang="en-US" smtClean="0"/>
              <a:t>60</a:t>
            </a:fld>
            <a:endParaRPr lang="en-US"/>
          </a:p>
        </p:txBody>
      </p:sp>
    </p:spTree>
    <p:extLst>
      <p:ext uri="{BB962C8B-B14F-4D97-AF65-F5344CB8AC3E}">
        <p14:creationId xmlns:p14="http://schemas.microsoft.com/office/powerpoint/2010/main" val="89185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corrections do not change fee amount and you have already paid, click </a:t>
            </a:r>
            <a:r>
              <a:rPr lang="en-US" b="1" i="1" dirty="0"/>
              <a:t>No thanks, I’ll pay later</a:t>
            </a:r>
            <a:r>
              <a:rPr lang="en-US" dirty="0"/>
              <a:t>. </a:t>
            </a:r>
          </a:p>
        </p:txBody>
      </p:sp>
      <p:sp>
        <p:nvSpPr>
          <p:cNvPr id="4" name="Slide Number Placeholder 3"/>
          <p:cNvSpPr>
            <a:spLocks noGrp="1"/>
          </p:cNvSpPr>
          <p:nvPr>
            <p:ph type="sldNum" sz="quarter" idx="5"/>
          </p:nvPr>
        </p:nvSpPr>
        <p:spPr/>
        <p:txBody>
          <a:bodyPr/>
          <a:lstStyle/>
          <a:p>
            <a:fld id="{67034F84-F91A-493F-B3D5-EE004FCBC9F7}" type="slidenum">
              <a:rPr lang="en-US" smtClean="0"/>
              <a:t>61</a:t>
            </a:fld>
            <a:endParaRPr lang="en-US"/>
          </a:p>
        </p:txBody>
      </p:sp>
    </p:spTree>
    <p:extLst>
      <p:ext uri="{BB962C8B-B14F-4D97-AF65-F5344CB8AC3E}">
        <p14:creationId xmlns:p14="http://schemas.microsoft.com/office/powerpoint/2010/main" val="422748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full registration box.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6</a:t>
            </a:fld>
            <a:endParaRPr lang="en-US"/>
          </a:p>
        </p:txBody>
      </p:sp>
    </p:spTree>
    <p:extLst>
      <p:ext uri="{BB962C8B-B14F-4D97-AF65-F5344CB8AC3E}">
        <p14:creationId xmlns:p14="http://schemas.microsoft.com/office/powerpoint/2010/main" val="1497969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b="1" dirty="0"/>
              <a:t>Notes &amp; Issues </a:t>
            </a:r>
            <a:r>
              <a:rPr lang="en-US" dirty="0"/>
              <a:t>portion of the </a:t>
            </a:r>
            <a:r>
              <a:rPr lang="en-US" b="1" dirty="0"/>
              <a:t>Submission Overview </a:t>
            </a:r>
            <a:r>
              <a:rPr lang="en-US" dirty="0"/>
              <a:t>page. Since the corrections have been made, the </a:t>
            </a:r>
            <a:r>
              <a:rPr lang="en-US" b="1" dirty="0"/>
              <a:t>Actions Required indicator is gone</a:t>
            </a:r>
            <a:r>
              <a:rPr lang="en-US" dirty="0"/>
              <a:t>. At this stage, the Revision 2 will be put under review by APC.  The user will also receive another automated email stating the submission was received. </a:t>
            </a:r>
          </a:p>
        </p:txBody>
      </p:sp>
      <p:sp>
        <p:nvSpPr>
          <p:cNvPr id="4" name="Slide Number Placeholder 3"/>
          <p:cNvSpPr>
            <a:spLocks noGrp="1"/>
          </p:cNvSpPr>
          <p:nvPr>
            <p:ph type="sldNum" sz="quarter" idx="5"/>
          </p:nvPr>
        </p:nvSpPr>
        <p:spPr/>
        <p:txBody>
          <a:bodyPr/>
          <a:lstStyle/>
          <a:p>
            <a:fld id="{67034F84-F91A-493F-B3D5-EE004FCBC9F7}" type="slidenum">
              <a:rPr lang="en-US" smtClean="0"/>
              <a:t>62</a:t>
            </a:fld>
            <a:endParaRPr lang="en-US"/>
          </a:p>
        </p:txBody>
      </p:sp>
    </p:spTree>
    <p:extLst>
      <p:ext uri="{BB962C8B-B14F-4D97-AF65-F5344CB8AC3E}">
        <p14:creationId xmlns:p14="http://schemas.microsoft.com/office/powerpoint/2010/main" val="315569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Now click “Sign In” in the top right of the home page. </a:t>
            </a:r>
            <a:r>
              <a:rPr lang="en-US" dirty="0"/>
              <a:t>Fill out the username and password to sign in. </a:t>
            </a:r>
          </a:p>
        </p:txBody>
      </p:sp>
      <p:sp>
        <p:nvSpPr>
          <p:cNvPr id="4" name="Slide Number Placeholder 3"/>
          <p:cNvSpPr>
            <a:spLocks noGrp="1"/>
          </p:cNvSpPr>
          <p:nvPr>
            <p:ph type="sldNum" sz="quarter" idx="5"/>
          </p:nvPr>
        </p:nvSpPr>
        <p:spPr/>
        <p:txBody>
          <a:bodyPr/>
          <a:lstStyle/>
          <a:p>
            <a:fld id="{67034F84-F91A-493F-B3D5-EE004FCBC9F7}" type="slidenum">
              <a:rPr lang="en-US" smtClean="0"/>
              <a:t>7</a:t>
            </a:fld>
            <a:endParaRPr lang="en-US"/>
          </a:p>
        </p:txBody>
      </p:sp>
    </p:spTree>
    <p:extLst>
      <p:ext uri="{BB962C8B-B14F-4D97-AF65-F5344CB8AC3E}">
        <p14:creationId xmlns:p14="http://schemas.microsoft.com/office/powerpoint/2010/main" val="296475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signed in, you will be taken to this page. </a:t>
            </a:r>
            <a:r>
              <a:rPr lang="en-US" b="1" dirty="0"/>
              <a:t>Click on the circle icon in the top right to get to your profile</a:t>
            </a:r>
            <a:r>
              <a:rPr lang="en-US" dirty="0"/>
              <a:t>.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8</a:t>
            </a:fld>
            <a:endParaRPr lang="en-US"/>
          </a:p>
        </p:txBody>
      </p:sp>
    </p:spTree>
    <p:extLst>
      <p:ext uri="{BB962C8B-B14F-4D97-AF65-F5344CB8AC3E}">
        <p14:creationId xmlns:p14="http://schemas.microsoft.com/office/powerpoint/2010/main" val="186541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Complete the personal information page. </a:t>
            </a:r>
            <a:r>
              <a:rPr lang="en-US" dirty="0"/>
              <a:t>This prevents the user from having to reinput personal info at a later stage during the submission process. </a:t>
            </a:r>
          </a:p>
          <a:p>
            <a:endParaRPr lang="en-US" dirty="0"/>
          </a:p>
        </p:txBody>
      </p:sp>
      <p:sp>
        <p:nvSpPr>
          <p:cNvPr id="4" name="Slide Number Placeholder 3"/>
          <p:cNvSpPr>
            <a:spLocks noGrp="1"/>
          </p:cNvSpPr>
          <p:nvPr>
            <p:ph type="sldNum" sz="quarter" idx="5"/>
          </p:nvPr>
        </p:nvSpPr>
        <p:spPr/>
        <p:txBody>
          <a:bodyPr/>
          <a:lstStyle/>
          <a:p>
            <a:fld id="{67034F84-F91A-493F-B3D5-EE004FCBC9F7}" type="slidenum">
              <a:rPr lang="en-US" smtClean="0"/>
              <a:t>9</a:t>
            </a:fld>
            <a:endParaRPr lang="en-US"/>
          </a:p>
        </p:txBody>
      </p:sp>
    </p:spTree>
    <p:extLst>
      <p:ext uri="{BB962C8B-B14F-4D97-AF65-F5344CB8AC3E}">
        <p14:creationId xmlns:p14="http://schemas.microsoft.com/office/powerpoint/2010/main" val="408718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D35A-ACFF-2903-0B52-5431C4345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7DF2F-B8E5-85E4-71A5-2A75E5FE8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2CA7F-AFC6-7118-DB2C-D4EC1EC7F2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244149-DD72-A980-324F-672EA369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5E5FD-F7A2-E1E0-0FE2-1FE18361FCEC}"/>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99948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DABE-26B8-0F8A-CBB3-B905973A5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216B7-6272-0EFD-FDB4-515305E51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724DF-03BE-1080-6475-3279070916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59B0D5-A19E-7E48-1B84-0798A8B9A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20603-FC31-049F-3348-E34CA2367DDA}"/>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221919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8598C-E225-9CAF-5EB8-FAD46C6966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F094B1-B578-7772-0087-5558165BB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609F2-0C9D-0FDF-562C-F00B2D8E21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228C75-566B-EB4C-D6CE-E4FCC333C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3B367-693A-61FB-7DC7-3299D2B8757E}"/>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10181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1143000"/>
            <a:ext cx="7924800" cy="2743200"/>
          </a:xfrm>
          <a:prstGeom prst="rect">
            <a:avLst/>
          </a:prstGeom>
        </p:spPr>
      </p:pic>
    </p:spTree>
    <p:extLst>
      <p:ext uri="{BB962C8B-B14F-4D97-AF65-F5344CB8AC3E}">
        <p14:creationId xmlns:p14="http://schemas.microsoft.com/office/powerpoint/2010/main" val="3965031182"/>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1143000"/>
            <a:ext cx="7924800" cy="2743200"/>
          </a:xfrm>
          <a:prstGeom prst="rect">
            <a:avLst/>
          </a:prstGeom>
        </p:spPr>
      </p:pic>
    </p:spTree>
    <p:extLst>
      <p:ext uri="{BB962C8B-B14F-4D97-AF65-F5344CB8AC3E}">
        <p14:creationId xmlns:p14="http://schemas.microsoft.com/office/powerpoint/2010/main" val="1465937256"/>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360" y="304800"/>
            <a:ext cx="3698240" cy="1280160"/>
          </a:xfrm>
          <a:prstGeom prst="rect">
            <a:avLst/>
          </a:prstGeom>
        </p:spPr>
      </p:pic>
    </p:spTree>
    <p:extLst>
      <p:ext uri="{BB962C8B-B14F-4D97-AF65-F5344CB8AC3E}">
        <p14:creationId xmlns:p14="http://schemas.microsoft.com/office/powerpoint/2010/main" val="737493507"/>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3556000" y="3962400"/>
            <a:ext cx="84328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203200" y="3766736"/>
            <a:ext cx="3352800" cy="2456348"/>
          </a:xfrm>
          <a:prstGeom prst="rect">
            <a:avLst/>
          </a:prstGeom>
          <a:noFill/>
          <a:ln>
            <a:noFill/>
          </a:ln>
        </p:spPr>
      </p:pic>
    </p:spTree>
    <p:extLst>
      <p:ext uri="{BB962C8B-B14F-4D97-AF65-F5344CB8AC3E}">
        <p14:creationId xmlns:p14="http://schemas.microsoft.com/office/powerpoint/2010/main" val="202533907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1349863040"/>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4111579373"/>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665351359"/>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32577578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1A3A-3B93-99C0-203A-F2F4CCBA7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29820-CE7E-4800-F9A4-FCFD2A411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F55F-EBA7-241C-4899-2D044CB512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78D9F-B80F-26CD-557B-E6C080B8C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EF56B-C04F-9976-673F-8406B9617FCE}"/>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155393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594320140"/>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1393040587"/>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454900339"/>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1429715717"/>
      </p:ext>
    </p:extLst>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753495395"/>
      </p:ext>
    </p:extLst>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60702"/>
      </p:ext>
    </p:extLst>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85145"/>
      </p:ext>
    </p:extLst>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31542"/>
      </p:ext>
    </p:extLst>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067888"/>
      </p:ext>
    </p:extLst>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126595"/>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AAFC-B8CD-CD00-5B76-523D6BB02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F27E3A-0EF6-848B-59D5-93A7D067DA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CE9C0-7DFB-B0E3-81E8-4249F8426F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B4ECA4-CCBA-E762-1DA0-A10B42773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E7871-C6C0-EADB-0576-9397AEE000EF}"/>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104184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724400"/>
            <a:ext cx="10131552" cy="533400"/>
          </a:xfrm>
          <a:prstGeom prst="rect">
            <a:avLst/>
          </a:prstGeom>
          <a:solidFill>
            <a:srgbClr val="24366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endParaRPr kumimoji="0"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fld id="{5EFFBD17-FBFB-4A45-9A0C-E52BC973811E}" type="slidenum">
              <a:rPr lang="en-US" smtClean="0"/>
              <a:pPr/>
              <a:t>‹#›</a:t>
            </a:fld>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5" name="Picture 2"/>
          <p:cNvPicPr>
            <a:picLocks noChangeAspect="1" noChangeArrowheads="1"/>
          </p:cNvPicPr>
          <p:nvPr userDrawn="1"/>
        </p:nvPicPr>
        <p:blipFill>
          <a:blip r:embed="rId2" cstate="print"/>
          <a:srcRect/>
          <a:stretch>
            <a:fillRect/>
          </a:stretch>
        </p:blipFill>
        <p:spPr bwMode="auto">
          <a:xfrm>
            <a:off x="508000" y="4648200"/>
            <a:ext cx="914400" cy="685800"/>
          </a:xfrm>
          <a:prstGeom prst="rect">
            <a:avLst/>
          </a:prstGeom>
          <a:noFill/>
          <a:ln w="9525">
            <a:noFill/>
            <a:miter lim="800000"/>
            <a:headEnd/>
            <a:tailEnd/>
          </a:ln>
          <a:effectLst/>
        </p:spPr>
      </p:pic>
    </p:spTree>
    <p:extLst>
      <p:ext uri="{BB962C8B-B14F-4D97-AF65-F5344CB8AC3E}">
        <p14:creationId xmlns:p14="http://schemas.microsoft.com/office/powerpoint/2010/main" val="2949631643"/>
      </p:ext>
    </p:extLst>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a:xfrm>
            <a:off x="0" y="1272222"/>
            <a:ext cx="711200" cy="327978"/>
          </a:xfrm>
          <a:prstGeom prst="rect">
            <a:avLst/>
          </a:prstGeom>
        </p:spPr>
        <p:txBody>
          <a:bodyPr/>
          <a:lstStyle>
            <a:lvl1pPr>
              <a:defRPr>
                <a:solidFill>
                  <a:srgbClr val="FFFFFF"/>
                </a:solidFill>
              </a:defRPr>
            </a:lvl1pPr>
          </a:lstStyle>
          <a:p>
            <a:fld id="{5EFFBD17-FBFB-4A45-9A0C-E52BC973811E}" type="slidenum">
              <a:rPr lang="en-US" smtClean="0"/>
              <a:pPr/>
              <a:t>‹#›</a:t>
            </a:fld>
            <a:endParaRPr lang="en-US" dirty="0"/>
          </a:p>
        </p:txBody>
      </p:sp>
      <p:grpSp>
        <p:nvGrpSpPr>
          <p:cNvPr id="10" name="Group 9"/>
          <p:cNvGrpSpPr/>
          <p:nvPr userDrawn="1"/>
        </p:nvGrpSpPr>
        <p:grpSpPr>
          <a:xfrm>
            <a:off x="0" y="6044184"/>
            <a:ext cx="12192000" cy="713232"/>
            <a:chOff x="0" y="6044184"/>
            <a:chExt cx="9144000" cy="713232"/>
          </a:xfrm>
        </p:grpSpPr>
        <p:sp>
          <p:nvSpPr>
            <p:cNvPr id="7" name="Rectangle 6"/>
            <p:cNvSpPr/>
            <p:nvPr userDrawn="1"/>
          </p:nvSpPr>
          <p:spPr>
            <a:xfrm>
              <a:off x="0" y="6044184"/>
              <a:ext cx="9144000" cy="71323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6" name="Picture 2"/>
            <p:cNvPicPr>
              <a:picLocks noChangeAspect="1" noChangeArrowheads="1"/>
            </p:cNvPicPr>
            <p:nvPr userDrawn="1"/>
          </p:nvPicPr>
          <p:blipFill>
            <a:blip r:embed="rId2" cstate="print"/>
            <a:srcRect/>
            <a:stretch>
              <a:fillRect/>
            </a:stretch>
          </p:blipFill>
          <p:spPr bwMode="auto">
            <a:xfrm>
              <a:off x="8382000" y="6096000"/>
              <a:ext cx="609600" cy="609600"/>
            </a:xfrm>
            <a:prstGeom prst="rect">
              <a:avLst/>
            </a:prstGeom>
            <a:noFill/>
            <a:ln w="9525">
              <a:noFill/>
              <a:miter lim="800000"/>
              <a:headEnd/>
              <a:tailEnd/>
            </a:ln>
            <a:effectLst/>
          </p:spPr>
        </p:pic>
        <p:sp>
          <p:nvSpPr>
            <p:cNvPr id="8" name="Date Placeholder 2"/>
            <p:cNvSpPr txBox="1">
              <a:spLocks/>
            </p:cNvSpPr>
            <p:nvPr userDrawn="1"/>
          </p:nvSpPr>
          <p:spPr>
            <a:xfrm>
              <a:off x="1752600" y="6172200"/>
              <a:ext cx="6553200" cy="365125"/>
            </a:xfrm>
            <a:prstGeom prst="rect">
              <a:avLst/>
            </a:prstGeom>
          </p:spPr>
          <p:txBody>
            <a:bodyPr vert="horz"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Department of Environment and Conservation</a:t>
              </a:r>
            </a:p>
          </p:txBody>
        </p:sp>
      </p:grpSp>
    </p:spTree>
    <p:extLst>
      <p:ext uri="{BB962C8B-B14F-4D97-AF65-F5344CB8AC3E}">
        <p14:creationId xmlns:p14="http://schemas.microsoft.com/office/powerpoint/2010/main" val="816083227"/>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98A7-88F9-B649-68FA-83B029826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36D33-A0E5-F030-A0B9-9BCFE9138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4226A-713B-7233-511E-3E6865A8B3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E7A9C5-70CF-DB73-8F37-566B6610D74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49B8009-164D-AEB6-E2F0-50512B7E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40604-3C1C-0B96-C828-7D27BFCD6D47}"/>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24468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17F4-F2C9-503E-5E7E-AA28B4A7F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1EFBDC-DB5D-F3FE-C9D9-1B949C650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517A4-2838-D906-A41B-5C91681E28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098DA-ECDD-946F-5285-BFEF7782C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D3D15-A71B-994F-1E62-8B60FB7492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8DCF5-82F0-2BC5-5476-607D8F28830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C110717-0948-EF58-99C3-7575638B8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96FD1-9D0B-4637-7E08-12FF7990F43D}"/>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14013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06FA-81EB-1198-7906-44EEC25B2D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4771CA-2246-86DD-0B3E-015D47F0E1E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14F0FB5-D40B-D9A3-961A-C021D2F77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DBBE2-81BD-A176-0AF4-586D6C5B04CC}"/>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568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A5C17-37AE-F7A9-6D19-156302A6B66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4F8E9A9-7D2C-096C-438F-608A7F87B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4A51B-4119-4A8E-8B13-777B9AD7A0AB}"/>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258088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E8E-262B-E6ED-65FA-651A5262C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E20AF8-575A-19FE-EFA3-0A272B7CC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F8E9B-2787-73D7-E85D-304A9318F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F305E-FD65-E6BE-7D1B-EFD266BABB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A3A0330-7B2D-120A-E09D-01198086D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819A0-F0FB-F8F0-6218-3508054FC639}"/>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344859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C467-38E7-1D3C-86C0-D53551F43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5EAB52-3C83-83B5-C437-F62E9B4A6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E6DB7A-C26F-10F4-198A-9B44BB6FB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B7851-7F33-B693-7546-120353EF913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A9D343D-E593-3148-037B-F9B42078E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F0B41-0712-A8B4-3A3E-9FC0CBC69142}"/>
              </a:ext>
            </a:extLst>
          </p:cNvPr>
          <p:cNvSpPr>
            <a:spLocks noGrp="1"/>
          </p:cNvSpPr>
          <p:nvPr>
            <p:ph type="sldNum" sz="quarter" idx="12"/>
          </p:nvPr>
        </p:nvSpPr>
        <p:spPr/>
        <p:txBody>
          <a:bodyPr/>
          <a:lstStyle/>
          <a:p>
            <a:fld id="{9EA6BC85-FB09-4AB8-A19E-9A0D72BC55EA}" type="slidenum">
              <a:rPr lang="en-US" smtClean="0"/>
              <a:t>‹#›</a:t>
            </a:fld>
            <a:endParaRPr lang="en-US"/>
          </a:p>
        </p:txBody>
      </p:sp>
    </p:spTree>
    <p:extLst>
      <p:ext uri="{BB962C8B-B14F-4D97-AF65-F5344CB8AC3E}">
        <p14:creationId xmlns:p14="http://schemas.microsoft.com/office/powerpoint/2010/main" val="221623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3781D-479E-52ED-E866-5CF9A3D37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2359B-D74B-2C81-6776-78B6E423A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4D11B-22B3-7CEB-B20E-805E298F7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B950C3D-25F4-3916-013A-891AF6665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17072A-9222-E155-7D2D-1C3F2375C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6BC85-FB09-4AB8-A19E-9A0D72BC55EA}" type="slidenum">
              <a:rPr lang="en-US" smtClean="0"/>
              <a:t>‹#›</a:t>
            </a:fld>
            <a:endParaRPr lang="en-US"/>
          </a:p>
        </p:txBody>
      </p:sp>
    </p:spTree>
    <p:extLst>
      <p:ext uri="{BB962C8B-B14F-4D97-AF65-F5344CB8AC3E}">
        <p14:creationId xmlns:p14="http://schemas.microsoft.com/office/powerpoint/2010/main" val="555619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739875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ransition spd="med">
    <p:split orient="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xml"/><Relationship Id="rId7"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forms.tdec.tn.gov/" TargetMode="Externa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hyperlink" Target="https://forms-dev.tdec.tn.gov/app/#/submissionversion/75398174-902e-4d81-a67a-67004fee5583/overview" TargetMode="External"/><Relationship Id="rId5" Type="http://schemas.openxmlformats.org/officeDocument/2006/relationships/hyperlink" Target="mailto:powersjr56@gmail.com" TargetMode="External"/><Relationship Id="rId4" Type="http://schemas.openxmlformats.org/officeDocument/2006/relationships/hyperlink" Target="mailto:MyTDECForms@tn.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hyperlink" Target="https://forms-dev.tdec.tn.gov/app/#/submissionversion/9205c514-bb62-448d-874f-0ef42ace734c/overview" TargetMode="External"/><Relationship Id="rId5" Type="http://schemas.openxmlformats.org/officeDocument/2006/relationships/hyperlink" Target="mailto:powersjr56@gmail.com" TargetMode="External"/><Relationship Id="rId4" Type="http://schemas.openxmlformats.org/officeDocument/2006/relationships/hyperlink" Target="mailto:MyTDECForms@tn.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2" Type="http://schemas.openxmlformats.org/officeDocument/2006/relationships/hyperlink" Target="mailto:olga.jacobsen@tn.gov"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4419601"/>
            <a:ext cx="8839200" cy="1422399"/>
          </a:xfrm>
        </p:spPr>
        <p:txBody>
          <a:bodyPr>
            <a:noAutofit/>
          </a:bodyPr>
          <a:lstStyle/>
          <a:p>
            <a:r>
              <a:rPr lang="en-US" sz="6000" dirty="0" err="1"/>
              <a:t>MyTDEC</a:t>
            </a:r>
            <a:r>
              <a:rPr lang="en-US" sz="6000" dirty="0"/>
              <a:t> Forms - Title V Fee &amp; AEAR </a:t>
            </a:r>
            <a:endParaRPr lang="en-US" sz="3200" baseline="-25000" dirty="0"/>
          </a:p>
        </p:txBody>
      </p:sp>
    </p:spTree>
    <p:extLst>
      <p:ext uri="{BB962C8B-B14F-4D97-AF65-F5344CB8AC3E}">
        <p14:creationId xmlns:p14="http://schemas.microsoft.com/office/powerpoint/2010/main" val="248362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3"/>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Form Submission Process</a:t>
            </a:r>
          </a:p>
        </p:txBody>
      </p:sp>
      <p:sp>
        <p:nvSpPr>
          <p:cNvPr id="2" name="Slide Number Placeholder 1">
            <a:extLst>
              <a:ext uri="{FF2B5EF4-FFF2-40B4-BE49-F238E27FC236}">
                <a16:creationId xmlns:a16="http://schemas.microsoft.com/office/drawing/2014/main" id="{9BDB1984-8B49-C873-4802-B6135C772544}"/>
              </a:ext>
            </a:extLst>
          </p:cNvPr>
          <p:cNvSpPr>
            <a:spLocks noGrp="1"/>
          </p:cNvSpPr>
          <p:nvPr>
            <p:ph type="sldNum" sz="quarter" idx="12"/>
          </p:nvPr>
        </p:nvSpPr>
        <p:spPr/>
        <p:txBody>
          <a:bodyPr/>
          <a:lstStyle/>
          <a:p>
            <a:fld id="{5C76A076-0EB6-4ACF-BC93-AE169B35ECF5}" type="slidenum">
              <a:rPr lang="en-US" smtClean="0"/>
              <a:pPr/>
              <a:t>10</a:t>
            </a:fld>
            <a:endParaRPr lang="en-US" dirty="0"/>
          </a:p>
        </p:txBody>
      </p:sp>
    </p:spTree>
    <p:extLst>
      <p:ext uri="{BB962C8B-B14F-4D97-AF65-F5344CB8AC3E}">
        <p14:creationId xmlns:p14="http://schemas.microsoft.com/office/powerpoint/2010/main" val="280306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4" name="Picture 3" descr="Graphical user interface, text, application&#10;&#10;Description automatically generated">
            <a:extLst>
              <a:ext uri="{FF2B5EF4-FFF2-40B4-BE49-F238E27FC236}">
                <a16:creationId xmlns:a16="http://schemas.microsoft.com/office/drawing/2014/main" id="{0EF70BC9-6422-C8DB-2C41-A29A98541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 y="1176608"/>
            <a:ext cx="11012129" cy="4737016"/>
          </a:xfrm>
          <a:prstGeom prst="rect">
            <a:avLst/>
          </a:prstGeom>
        </p:spPr>
      </p:pic>
      <p:sp>
        <p:nvSpPr>
          <p:cNvPr id="5" name="Speech Bubble: Rectangle with Corners Rounded 4">
            <a:extLst>
              <a:ext uri="{FF2B5EF4-FFF2-40B4-BE49-F238E27FC236}">
                <a16:creationId xmlns:a16="http://schemas.microsoft.com/office/drawing/2014/main" id="{AD2DEC0B-8AE6-2F00-62F6-DA454DBAA13B}"/>
              </a:ext>
            </a:extLst>
          </p:cNvPr>
          <p:cNvSpPr/>
          <p:nvPr/>
        </p:nvSpPr>
        <p:spPr>
          <a:xfrm>
            <a:off x="791570" y="2292825"/>
            <a:ext cx="2115403" cy="3507474"/>
          </a:xfrm>
          <a:prstGeom prst="wedgeRoundRectCallout">
            <a:avLst>
              <a:gd name="adj1" fmla="val 135942"/>
              <a:gd name="adj2" fmla="val -1703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If form is not found, then Air Pollution Control (APC) is still preparing fee assessment data. </a:t>
            </a:r>
          </a:p>
          <a:p>
            <a:pPr algn="ctr"/>
            <a:endParaRPr lang="en-US" dirty="0"/>
          </a:p>
        </p:txBody>
      </p:sp>
      <p:sp>
        <p:nvSpPr>
          <p:cNvPr id="3" name="Slide Number Placeholder 2">
            <a:extLst>
              <a:ext uri="{FF2B5EF4-FFF2-40B4-BE49-F238E27FC236}">
                <a16:creationId xmlns:a16="http://schemas.microsoft.com/office/drawing/2014/main" id="{DAA24B1E-C2A9-B190-BCA7-B8CF8FD737C7}"/>
              </a:ext>
            </a:extLst>
          </p:cNvPr>
          <p:cNvSpPr>
            <a:spLocks noGrp="1"/>
          </p:cNvSpPr>
          <p:nvPr>
            <p:ph type="sldNum" sz="quarter" idx="12"/>
          </p:nvPr>
        </p:nvSpPr>
        <p:spPr/>
        <p:txBody>
          <a:bodyPr/>
          <a:lstStyle/>
          <a:p>
            <a:fld id="{5C76A076-0EB6-4ACF-BC93-AE169B35ECF5}" type="slidenum">
              <a:rPr lang="en-US" smtClean="0"/>
              <a:pPr/>
              <a:t>11</a:t>
            </a:fld>
            <a:endParaRPr lang="en-US" dirty="0"/>
          </a:p>
        </p:txBody>
      </p:sp>
    </p:spTree>
    <p:extLst>
      <p:ext uri="{BB962C8B-B14F-4D97-AF65-F5344CB8AC3E}">
        <p14:creationId xmlns:p14="http://schemas.microsoft.com/office/powerpoint/2010/main" val="68549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application, Teams&#10;&#10;Description automatically generated">
            <a:extLst>
              <a:ext uri="{FF2B5EF4-FFF2-40B4-BE49-F238E27FC236}">
                <a16:creationId xmlns:a16="http://schemas.microsoft.com/office/drawing/2014/main" id="{A40034E4-2883-E653-9AA7-5A69E4C9E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36" y="1185053"/>
            <a:ext cx="11336594" cy="4769087"/>
          </a:xfrm>
          <a:prstGeom prst="rect">
            <a:avLst/>
          </a:prstGeom>
        </p:spPr>
      </p:pic>
      <p:sp>
        <p:nvSpPr>
          <p:cNvPr id="4" name="Slide Number Placeholder 3">
            <a:extLst>
              <a:ext uri="{FF2B5EF4-FFF2-40B4-BE49-F238E27FC236}">
                <a16:creationId xmlns:a16="http://schemas.microsoft.com/office/drawing/2014/main" id="{289A8ED1-04E2-5333-ED23-4C7C059451D5}"/>
              </a:ext>
            </a:extLst>
          </p:cNvPr>
          <p:cNvSpPr>
            <a:spLocks noGrp="1"/>
          </p:cNvSpPr>
          <p:nvPr>
            <p:ph type="sldNum" sz="quarter" idx="12"/>
          </p:nvPr>
        </p:nvSpPr>
        <p:spPr/>
        <p:txBody>
          <a:bodyPr/>
          <a:lstStyle/>
          <a:p>
            <a:fld id="{5C76A076-0EB6-4ACF-BC93-AE169B35ECF5}" type="slidenum">
              <a:rPr lang="en-US" smtClean="0"/>
              <a:pPr/>
              <a:t>12</a:t>
            </a:fld>
            <a:endParaRPr lang="en-US" dirty="0"/>
          </a:p>
        </p:txBody>
      </p:sp>
    </p:spTree>
    <p:extLst>
      <p:ext uri="{BB962C8B-B14F-4D97-AF65-F5344CB8AC3E}">
        <p14:creationId xmlns:p14="http://schemas.microsoft.com/office/powerpoint/2010/main" val="881982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application&#10;&#10;Description automatically generated">
            <a:extLst>
              <a:ext uri="{FF2B5EF4-FFF2-40B4-BE49-F238E27FC236}">
                <a16:creationId xmlns:a16="http://schemas.microsoft.com/office/drawing/2014/main" id="{8894E208-1F06-F398-3617-010B05BEB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70" y="1339987"/>
            <a:ext cx="9877459" cy="4178025"/>
          </a:xfrm>
          <a:prstGeom prst="rect">
            <a:avLst/>
          </a:prstGeom>
        </p:spPr>
      </p:pic>
      <p:sp>
        <p:nvSpPr>
          <p:cNvPr id="4" name="Speech Bubble: Rectangle with Corners Rounded 3">
            <a:extLst>
              <a:ext uri="{FF2B5EF4-FFF2-40B4-BE49-F238E27FC236}">
                <a16:creationId xmlns:a16="http://schemas.microsoft.com/office/drawing/2014/main" id="{901E41B3-4953-C039-6118-7FD1BE20D05B}"/>
              </a:ext>
            </a:extLst>
          </p:cNvPr>
          <p:cNvSpPr/>
          <p:nvPr/>
        </p:nvSpPr>
        <p:spPr>
          <a:xfrm>
            <a:off x="10128155" y="2866030"/>
            <a:ext cx="1860645" cy="1705970"/>
          </a:xfrm>
          <a:prstGeom prst="wedgeRoundRectCallout">
            <a:avLst>
              <a:gd name="adj1" fmla="val -34036"/>
              <a:gd name="adj2" fmla="val -8070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 cannot be submitted until March 1</a:t>
            </a:r>
            <a:r>
              <a:rPr lang="en-US" baseline="30000" dirty="0"/>
              <a:t>st</a:t>
            </a:r>
            <a:r>
              <a:rPr lang="en-US" dirty="0"/>
              <a:t>. </a:t>
            </a:r>
          </a:p>
        </p:txBody>
      </p:sp>
      <p:sp>
        <p:nvSpPr>
          <p:cNvPr id="5" name="Slide Number Placeholder 4">
            <a:extLst>
              <a:ext uri="{FF2B5EF4-FFF2-40B4-BE49-F238E27FC236}">
                <a16:creationId xmlns:a16="http://schemas.microsoft.com/office/drawing/2014/main" id="{4C7A8194-993A-224C-F95F-FD4C4539219F}"/>
              </a:ext>
            </a:extLst>
          </p:cNvPr>
          <p:cNvSpPr>
            <a:spLocks noGrp="1"/>
          </p:cNvSpPr>
          <p:nvPr>
            <p:ph type="sldNum" sz="quarter" idx="12"/>
          </p:nvPr>
        </p:nvSpPr>
        <p:spPr/>
        <p:txBody>
          <a:bodyPr/>
          <a:lstStyle/>
          <a:p>
            <a:fld id="{5C76A076-0EB6-4ACF-BC93-AE169B35ECF5}" type="slidenum">
              <a:rPr lang="en-US" smtClean="0"/>
              <a:pPr/>
              <a:t>13</a:t>
            </a:fld>
            <a:endParaRPr lang="en-US" dirty="0"/>
          </a:p>
        </p:txBody>
      </p:sp>
    </p:spTree>
    <p:extLst>
      <p:ext uri="{BB962C8B-B14F-4D97-AF65-F5344CB8AC3E}">
        <p14:creationId xmlns:p14="http://schemas.microsoft.com/office/powerpoint/2010/main" val="151810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 email&#10;&#10;Description automatically generated">
            <a:extLst>
              <a:ext uri="{FF2B5EF4-FFF2-40B4-BE49-F238E27FC236}">
                <a16:creationId xmlns:a16="http://schemas.microsoft.com/office/drawing/2014/main" id="{F65762E1-F311-C035-4634-7AF699064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49" y="1460240"/>
            <a:ext cx="4725059" cy="4448796"/>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6FA4D698-DB33-4D88-AAEB-DB2C2B688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332" y="2055636"/>
            <a:ext cx="2238687" cy="1629002"/>
          </a:xfrm>
          <a:prstGeom prst="rect">
            <a:avLst/>
          </a:prstGeom>
        </p:spPr>
      </p:pic>
      <p:sp>
        <p:nvSpPr>
          <p:cNvPr id="5" name="Slide Number Placeholder 4">
            <a:extLst>
              <a:ext uri="{FF2B5EF4-FFF2-40B4-BE49-F238E27FC236}">
                <a16:creationId xmlns:a16="http://schemas.microsoft.com/office/drawing/2014/main" id="{F2A534D8-4613-B7DC-28DA-7DB42C274972}"/>
              </a:ext>
            </a:extLst>
          </p:cNvPr>
          <p:cNvSpPr>
            <a:spLocks noGrp="1"/>
          </p:cNvSpPr>
          <p:nvPr>
            <p:ph type="sldNum" sz="quarter" idx="12"/>
          </p:nvPr>
        </p:nvSpPr>
        <p:spPr/>
        <p:txBody>
          <a:bodyPr/>
          <a:lstStyle/>
          <a:p>
            <a:fld id="{5C76A076-0EB6-4ACF-BC93-AE169B35ECF5}" type="slidenum">
              <a:rPr lang="en-US" smtClean="0"/>
              <a:pPr/>
              <a:t>14</a:t>
            </a:fld>
            <a:endParaRPr lang="en-US" dirty="0"/>
          </a:p>
        </p:txBody>
      </p:sp>
    </p:spTree>
    <p:extLst>
      <p:ext uri="{BB962C8B-B14F-4D97-AF65-F5344CB8AC3E}">
        <p14:creationId xmlns:p14="http://schemas.microsoft.com/office/powerpoint/2010/main" val="279506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grpSp>
        <p:nvGrpSpPr>
          <p:cNvPr id="10" name="Group 9">
            <a:extLst>
              <a:ext uri="{FF2B5EF4-FFF2-40B4-BE49-F238E27FC236}">
                <a16:creationId xmlns:a16="http://schemas.microsoft.com/office/drawing/2014/main" id="{C872A7CF-D637-23D5-CC6A-2386E9D8FF9A}"/>
              </a:ext>
            </a:extLst>
          </p:cNvPr>
          <p:cNvGrpSpPr/>
          <p:nvPr/>
        </p:nvGrpSpPr>
        <p:grpSpPr>
          <a:xfrm>
            <a:off x="2772314" y="1147169"/>
            <a:ext cx="6647372" cy="4917624"/>
            <a:chOff x="2772314" y="1147169"/>
            <a:chExt cx="6647372" cy="4917624"/>
          </a:xfrm>
        </p:grpSpPr>
        <p:grpSp>
          <p:nvGrpSpPr>
            <p:cNvPr id="3" name="Group 2">
              <a:extLst>
                <a:ext uri="{FF2B5EF4-FFF2-40B4-BE49-F238E27FC236}">
                  <a16:creationId xmlns:a16="http://schemas.microsoft.com/office/drawing/2014/main" id="{F038ACDB-7EF0-03C7-0C73-F94613EECE74}"/>
                </a:ext>
              </a:extLst>
            </p:cNvPr>
            <p:cNvGrpSpPr/>
            <p:nvPr/>
          </p:nvGrpSpPr>
          <p:grpSpPr>
            <a:xfrm>
              <a:off x="2772314" y="1147169"/>
              <a:ext cx="6647372" cy="4917624"/>
              <a:chOff x="1998100" y="0"/>
              <a:chExt cx="7678222" cy="5927274"/>
            </a:xfrm>
          </p:grpSpPr>
          <p:pic>
            <p:nvPicPr>
              <p:cNvPr id="4" name="Picture 3" descr="Graphical user interface, text, application&#10;&#10;Description automatically generated">
                <a:extLst>
                  <a:ext uri="{FF2B5EF4-FFF2-40B4-BE49-F238E27FC236}">
                    <a16:creationId xmlns:a16="http://schemas.microsoft.com/office/drawing/2014/main" id="{D6769A97-37AE-3F1A-A6AD-0E544B096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100" y="0"/>
                <a:ext cx="7678222" cy="3762900"/>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6405C994-462B-F146-E083-E155CF9B2F07}"/>
                  </a:ext>
                </a:extLst>
              </p:cNvPr>
              <p:cNvPicPr>
                <a:picLocks noChangeAspect="1"/>
              </p:cNvPicPr>
              <p:nvPr/>
            </p:nvPicPr>
            <p:blipFill>
              <a:blip r:embed="rId4">
                <a:extLst>
                  <a:ext uri="{28A0092B-C50C-407E-A947-70E740481C1C}">
                    <a14:useLocalDpi xmlns:a14="http://schemas.microsoft.com/office/drawing/2010/main" val="0"/>
                  </a:ext>
                </a:extLst>
              </a:blip>
              <a:srcRect l="1682"/>
              <a:stretch/>
            </p:blipFill>
            <p:spPr>
              <a:xfrm>
                <a:off x="2099310" y="2583532"/>
                <a:ext cx="4580025" cy="3343742"/>
              </a:xfrm>
              <a:prstGeom prst="rect">
                <a:avLst/>
              </a:prstGeom>
            </p:spPr>
          </p:pic>
        </p:grpSp>
        <p:pic>
          <p:nvPicPr>
            <p:cNvPr id="9" name="Picture 8" descr="A picture containing background pattern&#10;&#10;AI-generated content may be incorrect.">
              <a:extLst>
                <a:ext uri="{FF2B5EF4-FFF2-40B4-BE49-F238E27FC236}">
                  <a16:creationId xmlns:a16="http://schemas.microsoft.com/office/drawing/2014/main" id="{21F0E4C9-5C13-0242-DF7E-5BB7AF457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103" y="3510133"/>
              <a:ext cx="523948" cy="666843"/>
            </a:xfrm>
            <a:prstGeom prst="rect">
              <a:avLst/>
            </a:prstGeom>
          </p:spPr>
        </p:pic>
      </p:grpSp>
      <p:sp>
        <p:nvSpPr>
          <p:cNvPr id="6" name="Slide Number Placeholder 5">
            <a:extLst>
              <a:ext uri="{FF2B5EF4-FFF2-40B4-BE49-F238E27FC236}">
                <a16:creationId xmlns:a16="http://schemas.microsoft.com/office/drawing/2014/main" id="{52722028-1B83-C2E3-D6CA-5CF1F67DA6FB}"/>
              </a:ext>
            </a:extLst>
          </p:cNvPr>
          <p:cNvSpPr>
            <a:spLocks noGrp="1"/>
          </p:cNvSpPr>
          <p:nvPr>
            <p:ph type="sldNum" sz="quarter" idx="12"/>
          </p:nvPr>
        </p:nvSpPr>
        <p:spPr/>
        <p:txBody>
          <a:bodyPr/>
          <a:lstStyle/>
          <a:p>
            <a:fld id="{5C76A076-0EB6-4ACF-BC93-AE169B35ECF5}" type="slidenum">
              <a:rPr lang="en-US" smtClean="0"/>
              <a:pPr/>
              <a:t>15</a:t>
            </a:fld>
            <a:endParaRPr lang="en-US" dirty="0"/>
          </a:p>
        </p:txBody>
      </p:sp>
    </p:spTree>
    <p:extLst>
      <p:ext uri="{BB962C8B-B14F-4D97-AF65-F5344CB8AC3E}">
        <p14:creationId xmlns:p14="http://schemas.microsoft.com/office/powerpoint/2010/main" val="401710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10;&#10;Description automatically generated">
            <a:extLst>
              <a:ext uri="{FF2B5EF4-FFF2-40B4-BE49-F238E27FC236}">
                <a16:creationId xmlns:a16="http://schemas.microsoft.com/office/drawing/2014/main" id="{7EED086A-D3EF-4B09-FEE9-5EFF205F3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208" y="1442282"/>
            <a:ext cx="8135584" cy="3973436"/>
          </a:xfrm>
          <a:prstGeom prst="rect">
            <a:avLst/>
          </a:prstGeom>
        </p:spPr>
      </p:pic>
      <p:sp>
        <p:nvSpPr>
          <p:cNvPr id="4" name="Slide Number Placeholder 3">
            <a:extLst>
              <a:ext uri="{FF2B5EF4-FFF2-40B4-BE49-F238E27FC236}">
                <a16:creationId xmlns:a16="http://schemas.microsoft.com/office/drawing/2014/main" id="{8A01AC87-F099-EB1B-DD4B-BC7D8777AD78}"/>
              </a:ext>
            </a:extLst>
          </p:cNvPr>
          <p:cNvSpPr>
            <a:spLocks noGrp="1"/>
          </p:cNvSpPr>
          <p:nvPr>
            <p:ph type="sldNum" sz="quarter" idx="12"/>
          </p:nvPr>
        </p:nvSpPr>
        <p:spPr/>
        <p:txBody>
          <a:bodyPr/>
          <a:lstStyle/>
          <a:p>
            <a:fld id="{5C76A076-0EB6-4ACF-BC93-AE169B35ECF5}" type="slidenum">
              <a:rPr lang="en-US" smtClean="0"/>
              <a:pPr/>
              <a:t>16</a:t>
            </a:fld>
            <a:endParaRPr lang="en-US" dirty="0"/>
          </a:p>
        </p:txBody>
      </p:sp>
    </p:spTree>
    <p:extLst>
      <p:ext uri="{BB962C8B-B14F-4D97-AF65-F5344CB8AC3E}">
        <p14:creationId xmlns:p14="http://schemas.microsoft.com/office/powerpoint/2010/main" val="125510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Table&#10;&#10;Description automatically generated">
            <a:extLst>
              <a:ext uri="{FF2B5EF4-FFF2-40B4-BE49-F238E27FC236}">
                <a16:creationId xmlns:a16="http://schemas.microsoft.com/office/drawing/2014/main" id="{78E377FE-B1AE-021A-98FF-E3D21964D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88" y="1042265"/>
            <a:ext cx="6721824" cy="4773469"/>
          </a:xfrm>
          <a:prstGeom prst="rect">
            <a:avLst/>
          </a:prstGeom>
        </p:spPr>
      </p:pic>
      <p:sp>
        <p:nvSpPr>
          <p:cNvPr id="4" name="Slide Number Placeholder 3">
            <a:extLst>
              <a:ext uri="{FF2B5EF4-FFF2-40B4-BE49-F238E27FC236}">
                <a16:creationId xmlns:a16="http://schemas.microsoft.com/office/drawing/2014/main" id="{9F1978C1-B231-74E0-981C-C9B9F10A22F0}"/>
              </a:ext>
            </a:extLst>
          </p:cNvPr>
          <p:cNvSpPr>
            <a:spLocks noGrp="1"/>
          </p:cNvSpPr>
          <p:nvPr>
            <p:ph type="sldNum" sz="quarter" idx="12"/>
          </p:nvPr>
        </p:nvSpPr>
        <p:spPr/>
        <p:txBody>
          <a:bodyPr/>
          <a:lstStyle/>
          <a:p>
            <a:fld id="{5C76A076-0EB6-4ACF-BC93-AE169B35ECF5}" type="slidenum">
              <a:rPr lang="en-US" smtClean="0"/>
              <a:pPr/>
              <a:t>17</a:t>
            </a:fld>
            <a:endParaRPr lang="en-US" dirty="0"/>
          </a:p>
        </p:txBody>
      </p:sp>
    </p:spTree>
    <p:extLst>
      <p:ext uri="{BB962C8B-B14F-4D97-AF65-F5344CB8AC3E}">
        <p14:creationId xmlns:p14="http://schemas.microsoft.com/office/powerpoint/2010/main" val="312630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 email&#10;&#10;Description automatically generated">
            <a:extLst>
              <a:ext uri="{FF2B5EF4-FFF2-40B4-BE49-F238E27FC236}">
                <a16:creationId xmlns:a16="http://schemas.microsoft.com/office/drawing/2014/main" id="{AC95EAEB-692C-CD7B-44D6-F8CED0B68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719" y="1003303"/>
            <a:ext cx="6305157" cy="2629178"/>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CB82C8A6-3C52-1585-647A-6D64608A0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720" y="3545994"/>
            <a:ext cx="6256468" cy="2580489"/>
          </a:xfrm>
          <a:prstGeom prst="rect">
            <a:avLst/>
          </a:prstGeom>
        </p:spPr>
      </p:pic>
      <p:sp>
        <p:nvSpPr>
          <p:cNvPr id="5" name="Slide Number Placeholder 4">
            <a:extLst>
              <a:ext uri="{FF2B5EF4-FFF2-40B4-BE49-F238E27FC236}">
                <a16:creationId xmlns:a16="http://schemas.microsoft.com/office/drawing/2014/main" id="{2585E1D0-6A2C-E039-1559-B057F3DEC1C1}"/>
              </a:ext>
            </a:extLst>
          </p:cNvPr>
          <p:cNvSpPr>
            <a:spLocks noGrp="1"/>
          </p:cNvSpPr>
          <p:nvPr>
            <p:ph type="sldNum" sz="quarter" idx="12"/>
          </p:nvPr>
        </p:nvSpPr>
        <p:spPr/>
        <p:txBody>
          <a:bodyPr/>
          <a:lstStyle/>
          <a:p>
            <a:fld id="{5C76A076-0EB6-4ACF-BC93-AE169B35ECF5}" type="slidenum">
              <a:rPr lang="en-US" smtClean="0"/>
              <a:pPr/>
              <a:t>18</a:t>
            </a:fld>
            <a:endParaRPr lang="en-US" dirty="0"/>
          </a:p>
        </p:txBody>
      </p:sp>
    </p:spTree>
    <p:extLst>
      <p:ext uri="{BB962C8B-B14F-4D97-AF65-F5344CB8AC3E}">
        <p14:creationId xmlns:p14="http://schemas.microsoft.com/office/powerpoint/2010/main" val="152362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application&#10;&#10;Description automatically generated">
            <a:extLst>
              <a:ext uri="{FF2B5EF4-FFF2-40B4-BE49-F238E27FC236}">
                <a16:creationId xmlns:a16="http://schemas.microsoft.com/office/drawing/2014/main" id="{6CA0D595-9684-2947-6363-0A8602C66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814" y="1193804"/>
            <a:ext cx="5033971" cy="4958462"/>
          </a:xfrm>
          <a:prstGeom prst="rect">
            <a:avLst/>
          </a:prstGeom>
          <a:noFill/>
        </p:spPr>
      </p:pic>
      <p:sp>
        <p:nvSpPr>
          <p:cNvPr id="4" name="Slide Number Placeholder 3">
            <a:extLst>
              <a:ext uri="{FF2B5EF4-FFF2-40B4-BE49-F238E27FC236}">
                <a16:creationId xmlns:a16="http://schemas.microsoft.com/office/drawing/2014/main" id="{CF68F235-F507-8B8A-867C-65C3E17B70A7}"/>
              </a:ext>
            </a:extLst>
          </p:cNvPr>
          <p:cNvSpPr>
            <a:spLocks noGrp="1"/>
          </p:cNvSpPr>
          <p:nvPr>
            <p:ph type="sldNum" sz="quarter" idx="12"/>
          </p:nvPr>
        </p:nvSpPr>
        <p:spPr/>
        <p:txBody>
          <a:bodyPr/>
          <a:lstStyle/>
          <a:p>
            <a:fld id="{5C76A076-0EB6-4ACF-BC93-AE169B35ECF5}" type="slidenum">
              <a:rPr lang="en-US" smtClean="0"/>
              <a:pPr/>
              <a:t>19</a:t>
            </a:fld>
            <a:endParaRPr lang="en-US" dirty="0"/>
          </a:p>
        </p:txBody>
      </p:sp>
    </p:spTree>
    <p:extLst>
      <p:ext uri="{BB962C8B-B14F-4D97-AF65-F5344CB8AC3E}">
        <p14:creationId xmlns:p14="http://schemas.microsoft.com/office/powerpoint/2010/main" val="3890245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Table of Contents</a:t>
            </a:r>
            <a:endParaRPr lang="en-US" sz="3600" dirty="0"/>
          </a:p>
        </p:txBody>
      </p:sp>
      <p:sp>
        <p:nvSpPr>
          <p:cNvPr id="4" name="Content Placeholder 3">
            <a:extLst>
              <a:ext uri="{FF2B5EF4-FFF2-40B4-BE49-F238E27FC236}">
                <a16:creationId xmlns:a16="http://schemas.microsoft.com/office/drawing/2014/main" id="{E69EA7BF-D83C-AB2F-BD81-6075533E9188}"/>
              </a:ext>
            </a:extLst>
          </p:cNvPr>
          <p:cNvSpPr>
            <a:spLocks noGrp="1"/>
          </p:cNvSpPr>
          <p:nvPr>
            <p:ph idx="1"/>
          </p:nvPr>
        </p:nvSpPr>
        <p:spPr/>
        <p:txBody>
          <a:bodyPr>
            <a:normAutofit fontScale="92500"/>
          </a:bodyPr>
          <a:lstStyle/>
          <a:p>
            <a:r>
              <a:rPr lang="en-US" b="1" dirty="0">
                <a:hlinkClick r:id="rId3" action="ppaction://hlinksldjump">
                  <a:extLst>
                    <a:ext uri="{A12FA001-AC4F-418D-AE19-62706E023703}">
                      <ahyp:hlinkClr xmlns:ahyp="http://schemas.microsoft.com/office/drawing/2018/hyperlinkcolor" val="tx"/>
                    </a:ext>
                  </a:extLst>
                </a:hlinkClick>
              </a:rPr>
              <a:t>Account Setup – Slides 3-9</a:t>
            </a:r>
            <a:endParaRPr lang="en-US" b="1" dirty="0"/>
          </a:p>
          <a:p>
            <a:r>
              <a:rPr lang="en-US" b="1" dirty="0">
                <a:hlinkClick r:id="rId4" action="ppaction://hlinksldjump">
                  <a:extLst>
                    <a:ext uri="{A12FA001-AC4F-418D-AE19-62706E023703}">
                      <ahyp:hlinkClr xmlns:ahyp="http://schemas.microsoft.com/office/drawing/2018/hyperlinkcolor" val="tx"/>
                    </a:ext>
                  </a:extLst>
                </a:hlinkClick>
              </a:rPr>
              <a:t>Form Submission Process – Slides 10-23</a:t>
            </a:r>
            <a:endParaRPr lang="en-US" b="1" dirty="0"/>
          </a:p>
          <a:p>
            <a:r>
              <a:rPr lang="en-US" b="1" dirty="0">
                <a:hlinkClick r:id="rId5" action="ppaction://hlinksldjump">
                  <a:extLst>
                    <a:ext uri="{A12FA001-AC4F-418D-AE19-62706E023703}">
                      <ahyp:hlinkClr xmlns:ahyp="http://schemas.microsoft.com/office/drawing/2018/hyperlinkcolor" val="tx"/>
                    </a:ext>
                  </a:extLst>
                </a:hlinkClick>
              </a:rPr>
              <a:t>Payment Options – Slides 24-33</a:t>
            </a:r>
            <a:endParaRPr lang="en-US" b="1" dirty="0"/>
          </a:p>
          <a:p>
            <a:r>
              <a:rPr lang="en-US" b="1" dirty="0">
                <a:hlinkClick r:id="rId6" action="ppaction://hlinksldjump">
                  <a:extLst>
                    <a:ext uri="{A12FA001-AC4F-418D-AE19-62706E023703}">
                      <ahyp:hlinkClr xmlns:ahyp="http://schemas.microsoft.com/office/drawing/2018/hyperlinkcolor" val="tx"/>
                    </a:ext>
                  </a:extLst>
                </a:hlinkClick>
              </a:rPr>
              <a:t>Post-Payment Review - Slides 34-36</a:t>
            </a:r>
            <a:endParaRPr lang="en-US" b="1" dirty="0"/>
          </a:p>
          <a:p>
            <a:r>
              <a:rPr lang="en-US" b="1" dirty="0">
                <a:hlinkClick r:id="rId7" action="ppaction://hlinksldjump">
                  <a:extLst>
                    <a:ext uri="{A12FA001-AC4F-418D-AE19-62706E023703}">
                      <ahyp:hlinkClr xmlns:ahyp="http://schemas.microsoft.com/office/drawing/2018/hyperlinkcolor" val="tx"/>
                    </a:ext>
                  </a:extLst>
                </a:hlinkClick>
              </a:rPr>
              <a:t>Second Submission for Facilities with Extension </a:t>
            </a:r>
            <a:r>
              <a:rPr lang="en-US" b="1" dirty="0"/>
              <a:t>- Slides 38-48</a:t>
            </a:r>
          </a:p>
          <a:p>
            <a:r>
              <a:rPr lang="en-US" b="1" dirty="0">
                <a:solidFill>
                  <a:srgbClr val="131E29"/>
                </a:solidFill>
                <a:hlinkClick r:id="rId8" action="ppaction://hlinksldjump">
                  <a:extLst>
                    <a:ext uri="{A12FA001-AC4F-418D-AE19-62706E023703}">
                      <ahyp:hlinkClr xmlns:ahyp="http://schemas.microsoft.com/office/drawing/2018/hyperlinkcolor" val="tx"/>
                    </a:ext>
                  </a:extLst>
                </a:hlinkClick>
              </a:rPr>
              <a:t>How to Address an APC Correction Request</a:t>
            </a:r>
            <a:r>
              <a:rPr lang="en-US" b="1" dirty="0">
                <a:hlinkClick r:id="rId8" action="ppaction://hlinksldjump">
                  <a:extLst>
                    <a:ext uri="{A12FA001-AC4F-418D-AE19-62706E023703}">
                      <ahyp:hlinkClr xmlns:ahyp="http://schemas.microsoft.com/office/drawing/2018/hyperlinkcolor" val="tx"/>
                    </a:ext>
                  </a:extLst>
                </a:hlinkClick>
              </a:rPr>
              <a:t> </a:t>
            </a:r>
            <a:r>
              <a:rPr lang="en-US" b="1" dirty="0"/>
              <a:t>– 49-62</a:t>
            </a:r>
          </a:p>
          <a:p>
            <a:pPr marL="0" indent="0">
              <a:buNone/>
            </a:pPr>
            <a:endParaRPr lang="en-US" dirty="0"/>
          </a:p>
          <a:p>
            <a:endParaRPr lang="en-US" dirty="0"/>
          </a:p>
          <a:p>
            <a:endParaRPr lang="en-US" dirty="0"/>
          </a:p>
          <a:p>
            <a:pPr marL="0" indent="0">
              <a:buNone/>
            </a:pPr>
            <a:endParaRPr lang="en-US" dirty="0"/>
          </a:p>
          <a:p>
            <a:pPr>
              <a:buFont typeface="Wingdings" panose="05000000000000000000" pitchFamily="2" charset="2"/>
              <a:buChar char="v"/>
            </a:pPr>
            <a:r>
              <a:rPr lang="en-US" b="1" dirty="0">
                <a:highlight>
                  <a:srgbClr val="FFFF00"/>
                </a:highlight>
              </a:rPr>
              <a:t>Review the Notes under the slides for instructions and details. If Notes are not open, click the “View” tab. Then, in the “Show” group click “Notes”. </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40B6E872-6D17-F6D6-0E23-2219C95007D3}"/>
              </a:ext>
            </a:extLst>
          </p:cNvPr>
          <p:cNvSpPr>
            <a:spLocks noGrp="1"/>
          </p:cNvSpPr>
          <p:nvPr>
            <p:ph type="sldNum" sz="quarter" idx="12"/>
          </p:nvPr>
        </p:nvSpPr>
        <p:spPr/>
        <p:txBody>
          <a:bodyPr/>
          <a:lstStyle/>
          <a:p>
            <a:fld id="{5C76A076-0EB6-4ACF-BC93-AE169B35ECF5}" type="slidenum">
              <a:rPr lang="en-US" smtClean="0"/>
              <a:pPr/>
              <a:t>2</a:t>
            </a:fld>
            <a:endParaRPr lang="en-US" dirty="0"/>
          </a:p>
        </p:txBody>
      </p:sp>
    </p:spTree>
    <p:extLst>
      <p:ext uri="{BB962C8B-B14F-4D97-AF65-F5344CB8AC3E}">
        <p14:creationId xmlns:p14="http://schemas.microsoft.com/office/powerpoint/2010/main" val="413934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10;&#10;Description automatically generated with low confidence">
            <a:extLst>
              <a:ext uri="{FF2B5EF4-FFF2-40B4-BE49-F238E27FC236}">
                <a16:creationId xmlns:a16="http://schemas.microsoft.com/office/drawing/2014/main" id="{419A8D02-4574-C879-0143-8C7D2ECBD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820" y="1863299"/>
            <a:ext cx="8902360" cy="3131401"/>
          </a:xfrm>
          <a:prstGeom prst="rect">
            <a:avLst/>
          </a:prstGeom>
        </p:spPr>
      </p:pic>
      <p:sp>
        <p:nvSpPr>
          <p:cNvPr id="4" name="Slide Number Placeholder 3">
            <a:extLst>
              <a:ext uri="{FF2B5EF4-FFF2-40B4-BE49-F238E27FC236}">
                <a16:creationId xmlns:a16="http://schemas.microsoft.com/office/drawing/2014/main" id="{6D694FD1-F562-5700-0909-1164F74F60C0}"/>
              </a:ext>
            </a:extLst>
          </p:cNvPr>
          <p:cNvSpPr>
            <a:spLocks noGrp="1"/>
          </p:cNvSpPr>
          <p:nvPr>
            <p:ph type="sldNum" sz="quarter" idx="12"/>
          </p:nvPr>
        </p:nvSpPr>
        <p:spPr/>
        <p:txBody>
          <a:bodyPr/>
          <a:lstStyle/>
          <a:p>
            <a:fld id="{5C76A076-0EB6-4ACF-BC93-AE169B35ECF5}" type="slidenum">
              <a:rPr lang="en-US" smtClean="0"/>
              <a:pPr/>
              <a:t>20</a:t>
            </a:fld>
            <a:endParaRPr lang="en-US" dirty="0"/>
          </a:p>
        </p:txBody>
      </p:sp>
    </p:spTree>
    <p:extLst>
      <p:ext uri="{BB962C8B-B14F-4D97-AF65-F5344CB8AC3E}">
        <p14:creationId xmlns:p14="http://schemas.microsoft.com/office/powerpoint/2010/main" val="390596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10;&#10;Description automatically generated">
            <a:extLst>
              <a:ext uri="{FF2B5EF4-FFF2-40B4-BE49-F238E27FC236}">
                <a16:creationId xmlns:a16="http://schemas.microsoft.com/office/drawing/2014/main" id="{EE95CFC1-84BD-10C1-76EC-F3A7ED200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448" y="1720856"/>
            <a:ext cx="7697103" cy="3416287"/>
          </a:xfrm>
          <a:prstGeom prst="rect">
            <a:avLst/>
          </a:prstGeom>
        </p:spPr>
      </p:pic>
      <p:sp>
        <p:nvSpPr>
          <p:cNvPr id="4" name="Slide Number Placeholder 3">
            <a:extLst>
              <a:ext uri="{FF2B5EF4-FFF2-40B4-BE49-F238E27FC236}">
                <a16:creationId xmlns:a16="http://schemas.microsoft.com/office/drawing/2014/main" id="{FA097320-8732-D51B-E9E2-483E38365C9C}"/>
              </a:ext>
            </a:extLst>
          </p:cNvPr>
          <p:cNvSpPr>
            <a:spLocks noGrp="1"/>
          </p:cNvSpPr>
          <p:nvPr>
            <p:ph type="sldNum" sz="quarter" idx="12"/>
          </p:nvPr>
        </p:nvSpPr>
        <p:spPr/>
        <p:txBody>
          <a:bodyPr/>
          <a:lstStyle/>
          <a:p>
            <a:fld id="{5C76A076-0EB6-4ACF-BC93-AE169B35ECF5}" type="slidenum">
              <a:rPr lang="en-US" smtClean="0"/>
              <a:pPr/>
              <a:t>21</a:t>
            </a:fld>
            <a:endParaRPr lang="en-US" dirty="0"/>
          </a:p>
        </p:txBody>
      </p:sp>
    </p:spTree>
    <p:extLst>
      <p:ext uri="{BB962C8B-B14F-4D97-AF65-F5344CB8AC3E}">
        <p14:creationId xmlns:p14="http://schemas.microsoft.com/office/powerpoint/2010/main" val="42848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 email&#10;&#10;Description automatically generated">
            <a:extLst>
              <a:ext uri="{FF2B5EF4-FFF2-40B4-BE49-F238E27FC236}">
                <a16:creationId xmlns:a16="http://schemas.microsoft.com/office/drawing/2014/main" id="{274D9B36-4244-0132-4989-C7EAFE907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259" y="2253213"/>
            <a:ext cx="8499482" cy="2351574"/>
          </a:xfrm>
          <a:prstGeom prst="rect">
            <a:avLst/>
          </a:prstGeom>
        </p:spPr>
      </p:pic>
      <p:sp>
        <p:nvSpPr>
          <p:cNvPr id="4" name="Slide Number Placeholder 3">
            <a:extLst>
              <a:ext uri="{FF2B5EF4-FFF2-40B4-BE49-F238E27FC236}">
                <a16:creationId xmlns:a16="http://schemas.microsoft.com/office/drawing/2014/main" id="{EE41BF16-CB77-EA5F-79AF-7E6283EB3E57}"/>
              </a:ext>
            </a:extLst>
          </p:cNvPr>
          <p:cNvSpPr>
            <a:spLocks noGrp="1"/>
          </p:cNvSpPr>
          <p:nvPr>
            <p:ph type="sldNum" sz="quarter" idx="12"/>
          </p:nvPr>
        </p:nvSpPr>
        <p:spPr/>
        <p:txBody>
          <a:bodyPr/>
          <a:lstStyle/>
          <a:p>
            <a:fld id="{5C76A076-0EB6-4ACF-BC93-AE169B35ECF5}" type="slidenum">
              <a:rPr lang="en-US" smtClean="0"/>
              <a:pPr/>
              <a:t>22</a:t>
            </a:fld>
            <a:endParaRPr lang="en-US" dirty="0"/>
          </a:p>
        </p:txBody>
      </p:sp>
    </p:spTree>
    <p:extLst>
      <p:ext uri="{BB962C8B-B14F-4D97-AF65-F5344CB8AC3E}">
        <p14:creationId xmlns:p14="http://schemas.microsoft.com/office/powerpoint/2010/main" val="312055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Form Submission Process</a:t>
            </a:r>
          </a:p>
        </p:txBody>
      </p:sp>
      <p:pic>
        <p:nvPicPr>
          <p:cNvPr id="3" name="Picture 2" descr="Graphical user interface, text, application, email&#10;&#10;Description automatically generated">
            <a:extLst>
              <a:ext uri="{FF2B5EF4-FFF2-40B4-BE49-F238E27FC236}">
                <a16:creationId xmlns:a16="http://schemas.microsoft.com/office/drawing/2014/main" id="{95505393-04B7-07A7-6AA8-F2E1A5DAA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797" y="1343182"/>
            <a:ext cx="7479345" cy="4681837"/>
          </a:xfrm>
          <a:prstGeom prst="rect">
            <a:avLst/>
          </a:prstGeom>
        </p:spPr>
      </p:pic>
      <p:sp>
        <p:nvSpPr>
          <p:cNvPr id="4" name="Slide Number Placeholder 3">
            <a:extLst>
              <a:ext uri="{FF2B5EF4-FFF2-40B4-BE49-F238E27FC236}">
                <a16:creationId xmlns:a16="http://schemas.microsoft.com/office/drawing/2014/main" id="{E6A31B06-6C34-E4E5-F38D-FC012BC72B89}"/>
              </a:ext>
            </a:extLst>
          </p:cNvPr>
          <p:cNvSpPr>
            <a:spLocks noGrp="1"/>
          </p:cNvSpPr>
          <p:nvPr>
            <p:ph type="sldNum" sz="quarter" idx="12"/>
          </p:nvPr>
        </p:nvSpPr>
        <p:spPr/>
        <p:txBody>
          <a:bodyPr/>
          <a:lstStyle/>
          <a:p>
            <a:fld id="{5C76A076-0EB6-4ACF-BC93-AE169B35ECF5}" type="slidenum">
              <a:rPr lang="en-US" smtClean="0"/>
              <a:pPr/>
              <a:t>23</a:t>
            </a:fld>
            <a:endParaRPr lang="en-US" dirty="0"/>
          </a:p>
        </p:txBody>
      </p:sp>
    </p:spTree>
    <p:extLst>
      <p:ext uri="{BB962C8B-B14F-4D97-AF65-F5344CB8AC3E}">
        <p14:creationId xmlns:p14="http://schemas.microsoft.com/office/powerpoint/2010/main" val="3849179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3"/>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Payment Options</a:t>
            </a:r>
          </a:p>
        </p:txBody>
      </p:sp>
      <p:sp>
        <p:nvSpPr>
          <p:cNvPr id="2" name="Slide Number Placeholder 1">
            <a:extLst>
              <a:ext uri="{FF2B5EF4-FFF2-40B4-BE49-F238E27FC236}">
                <a16:creationId xmlns:a16="http://schemas.microsoft.com/office/drawing/2014/main" id="{34D758AC-DC22-9ED5-053D-40BE699143BE}"/>
              </a:ext>
            </a:extLst>
          </p:cNvPr>
          <p:cNvSpPr>
            <a:spLocks noGrp="1"/>
          </p:cNvSpPr>
          <p:nvPr>
            <p:ph type="sldNum" sz="quarter" idx="12"/>
          </p:nvPr>
        </p:nvSpPr>
        <p:spPr/>
        <p:txBody>
          <a:bodyPr/>
          <a:lstStyle/>
          <a:p>
            <a:fld id="{5C76A076-0EB6-4ACF-BC93-AE169B35ECF5}" type="slidenum">
              <a:rPr lang="en-US" smtClean="0"/>
              <a:pPr/>
              <a:t>24</a:t>
            </a:fld>
            <a:endParaRPr lang="en-US" dirty="0"/>
          </a:p>
        </p:txBody>
      </p:sp>
    </p:spTree>
    <p:extLst>
      <p:ext uri="{BB962C8B-B14F-4D97-AF65-F5344CB8AC3E}">
        <p14:creationId xmlns:p14="http://schemas.microsoft.com/office/powerpoint/2010/main" val="54135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Payment Options</a:t>
            </a:r>
            <a:endParaRPr lang="en-US" sz="3600" dirty="0"/>
          </a:p>
        </p:txBody>
      </p:sp>
      <p:graphicFrame>
        <p:nvGraphicFramePr>
          <p:cNvPr id="7" name="Content Placeholder 3">
            <a:extLst>
              <a:ext uri="{FF2B5EF4-FFF2-40B4-BE49-F238E27FC236}">
                <a16:creationId xmlns:a16="http://schemas.microsoft.com/office/drawing/2014/main" id="{FF608030-7326-1D9B-A18D-435D2F4F25FD}"/>
              </a:ext>
            </a:extLst>
          </p:cNvPr>
          <p:cNvGraphicFramePr>
            <a:graphicFrameLocks noGrp="1"/>
          </p:cNvGraphicFramePr>
          <p:nvPr>
            <p:ph idx="1"/>
            <p:extLst>
              <p:ext uri="{D42A27DB-BD31-4B8C-83A1-F6EECF244321}">
                <p14:modId xmlns:p14="http://schemas.microsoft.com/office/powerpoint/2010/main" val="351963754"/>
              </p:ext>
            </p:extLst>
          </p:nvPr>
        </p:nvGraphicFramePr>
        <p:xfrm>
          <a:off x="203200" y="1143000"/>
          <a:ext cx="11785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C855F11-DB50-4760-FA59-A8716EB396F1}"/>
              </a:ext>
            </a:extLst>
          </p:cNvPr>
          <p:cNvSpPr>
            <a:spLocks noGrp="1"/>
          </p:cNvSpPr>
          <p:nvPr>
            <p:ph type="sldNum" sz="quarter" idx="12"/>
          </p:nvPr>
        </p:nvSpPr>
        <p:spPr/>
        <p:txBody>
          <a:bodyPr/>
          <a:lstStyle/>
          <a:p>
            <a:fld id="{5C76A076-0EB6-4ACF-BC93-AE169B35ECF5}" type="slidenum">
              <a:rPr lang="en-US" smtClean="0"/>
              <a:pPr/>
              <a:t>25</a:t>
            </a:fld>
            <a:endParaRPr lang="en-US" dirty="0"/>
          </a:p>
        </p:txBody>
      </p:sp>
    </p:spTree>
    <p:extLst>
      <p:ext uri="{BB962C8B-B14F-4D97-AF65-F5344CB8AC3E}">
        <p14:creationId xmlns:p14="http://schemas.microsoft.com/office/powerpoint/2010/main" val="282159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4" name="Picture 3" descr="Graphical user interface&#10;&#10;Description automatically generated">
            <a:extLst>
              <a:ext uri="{FF2B5EF4-FFF2-40B4-BE49-F238E27FC236}">
                <a16:creationId xmlns:a16="http://schemas.microsoft.com/office/drawing/2014/main" id="{E55423AC-0633-B9DC-22BF-B665E262E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916" y="1133592"/>
            <a:ext cx="6754168" cy="4925112"/>
          </a:xfrm>
          <a:prstGeom prst="rect">
            <a:avLst/>
          </a:prstGeom>
        </p:spPr>
      </p:pic>
      <p:sp>
        <p:nvSpPr>
          <p:cNvPr id="3" name="Speech Bubble: Rectangle with Corners Rounded 2">
            <a:extLst>
              <a:ext uri="{FF2B5EF4-FFF2-40B4-BE49-F238E27FC236}">
                <a16:creationId xmlns:a16="http://schemas.microsoft.com/office/drawing/2014/main" id="{C430D45E-0C4C-F26B-B31E-A9EDF901C622}"/>
              </a:ext>
            </a:extLst>
          </p:cNvPr>
          <p:cNvSpPr/>
          <p:nvPr/>
        </p:nvSpPr>
        <p:spPr>
          <a:xfrm>
            <a:off x="5759355" y="1133591"/>
            <a:ext cx="3166281" cy="995459"/>
          </a:xfrm>
          <a:prstGeom prst="wedgeRoundRectCallout">
            <a:avLst>
              <a:gd name="adj1" fmla="val -74712"/>
              <a:gd name="adj2" fmla="val 6112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 down to select credit card or E-Check. </a:t>
            </a:r>
          </a:p>
        </p:txBody>
      </p:sp>
      <p:sp>
        <p:nvSpPr>
          <p:cNvPr id="5" name="Slide Number Placeholder 4">
            <a:extLst>
              <a:ext uri="{FF2B5EF4-FFF2-40B4-BE49-F238E27FC236}">
                <a16:creationId xmlns:a16="http://schemas.microsoft.com/office/drawing/2014/main" id="{C9815E0E-E3DD-CCB2-D1A7-3D49E5DC9757}"/>
              </a:ext>
            </a:extLst>
          </p:cNvPr>
          <p:cNvSpPr>
            <a:spLocks noGrp="1"/>
          </p:cNvSpPr>
          <p:nvPr>
            <p:ph type="sldNum" sz="quarter" idx="12"/>
          </p:nvPr>
        </p:nvSpPr>
        <p:spPr/>
        <p:txBody>
          <a:bodyPr/>
          <a:lstStyle/>
          <a:p>
            <a:fld id="{5C76A076-0EB6-4ACF-BC93-AE169B35ECF5}" type="slidenum">
              <a:rPr lang="en-US" smtClean="0"/>
              <a:pPr/>
              <a:t>26</a:t>
            </a:fld>
            <a:endParaRPr lang="en-US" dirty="0"/>
          </a:p>
        </p:txBody>
      </p:sp>
    </p:spTree>
    <p:extLst>
      <p:ext uri="{BB962C8B-B14F-4D97-AF65-F5344CB8AC3E}">
        <p14:creationId xmlns:p14="http://schemas.microsoft.com/office/powerpoint/2010/main" val="135790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3" name="Picture 2" descr="Graphical user interface&#10;&#10;Description automatically generated">
            <a:extLst>
              <a:ext uri="{FF2B5EF4-FFF2-40B4-BE49-F238E27FC236}">
                <a16:creationId xmlns:a16="http://schemas.microsoft.com/office/drawing/2014/main" id="{7BF9CFAB-5268-A3CC-AAAB-32F8540252D9}"/>
              </a:ext>
            </a:extLst>
          </p:cNvPr>
          <p:cNvPicPr>
            <a:picLocks noChangeAspect="1"/>
          </p:cNvPicPr>
          <p:nvPr/>
        </p:nvPicPr>
        <p:blipFill>
          <a:blip r:embed="rId3">
            <a:extLst>
              <a:ext uri="{28A0092B-C50C-407E-A947-70E740481C1C}">
                <a14:useLocalDpi xmlns:a14="http://schemas.microsoft.com/office/drawing/2010/main" val="0"/>
              </a:ext>
            </a:extLst>
          </a:blip>
          <a:srcRect t="7596"/>
          <a:stretch/>
        </p:blipFill>
        <p:spPr>
          <a:xfrm>
            <a:off x="2766548" y="1275907"/>
            <a:ext cx="6658904" cy="4691860"/>
          </a:xfrm>
          <a:prstGeom prst="rect">
            <a:avLst/>
          </a:prstGeom>
        </p:spPr>
      </p:pic>
      <p:sp>
        <p:nvSpPr>
          <p:cNvPr id="4" name="Speech Bubble: Rectangle with Corners Rounded 3">
            <a:extLst>
              <a:ext uri="{FF2B5EF4-FFF2-40B4-BE49-F238E27FC236}">
                <a16:creationId xmlns:a16="http://schemas.microsoft.com/office/drawing/2014/main" id="{85539490-A08D-83C3-FB96-EE6266570479}"/>
              </a:ext>
            </a:extLst>
          </p:cNvPr>
          <p:cNvSpPr/>
          <p:nvPr/>
        </p:nvSpPr>
        <p:spPr>
          <a:xfrm>
            <a:off x="5895833" y="1147239"/>
            <a:ext cx="3166281" cy="995459"/>
          </a:xfrm>
          <a:prstGeom prst="wedgeRoundRectCallout">
            <a:avLst>
              <a:gd name="adj1" fmla="val -76005"/>
              <a:gd name="adj2" fmla="val 30967"/>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 down to select credit card or E-Check. </a:t>
            </a:r>
          </a:p>
        </p:txBody>
      </p:sp>
      <p:sp>
        <p:nvSpPr>
          <p:cNvPr id="5" name="Slide Number Placeholder 4">
            <a:extLst>
              <a:ext uri="{FF2B5EF4-FFF2-40B4-BE49-F238E27FC236}">
                <a16:creationId xmlns:a16="http://schemas.microsoft.com/office/drawing/2014/main" id="{8E0DBA9C-B6B1-3C30-8832-883BD54CD89C}"/>
              </a:ext>
            </a:extLst>
          </p:cNvPr>
          <p:cNvSpPr>
            <a:spLocks noGrp="1"/>
          </p:cNvSpPr>
          <p:nvPr>
            <p:ph type="sldNum" sz="quarter" idx="12"/>
          </p:nvPr>
        </p:nvSpPr>
        <p:spPr/>
        <p:txBody>
          <a:bodyPr/>
          <a:lstStyle/>
          <a:p>
            <a:fld id="{5C76A076-0EB6-4ACF-BC93-AE169B35ECF5}" type="slidenum">
              <a:rPr lang="en-US" smtClean="0"/>
              <a:pPr/>
              <a:t>27</a:t>
            </a:fld>
            <a:endParaRPr lang="en-US" dirty="0"/>
          </a:p>
        </p:txBody>
      </p:sp>
    </p:spTree>
    <p:extLst>
      <p:ext uri="{BB962C8B-B14F-4D97-AF65-F5344CB8AC3E}">
        <p14:creationId xmlns:p14="http://schemas.microsoft.com/office/powerpoint/2010/main" val="112890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3" name="Picture 2" descr="Graphical user interface, text, application, email&#10;&#10;Description automatically generated">
            <a:extLst>
              <a:ext uri="{FF2B5EF4-FFF2-40B4-BE49-F238E27FC236}">
                <a16:creationId xmlns:a16="http://schemas.microsoft.com/office/drawing/2014/main" id="{8C6D47D1-EC10-472A-012A-6E56880CCB3A}"/>
              </a:ext>
            </a:extLst>
          </p:cNvPr>
          <p:cNvPicPr>
            <a:picLocks noChangeAspect="1"/>
          </p:cNvPicPr>
          <p:nvPr/>
        </p:nvPicPr>
        <p:blipFill>
          <a:blip r:embed="rId3">
            <a:extLst>
              <a:ext uri="{28A0092B-C50C-407E-A947-70E740481C1C}">
                <a14:useLocalDpi xmlns:a14="http://schemas.microsoft.com/office/drawing/2010/main" val="0"/>
              </a:ext>
            </a:extLst>
          </a:blip>
          <a:srcRect t="15121"/>
          <a:stretch/>
        </p:blipFill>
        <p:spPr>
          <a:xfrm>
            <a:off x="2936654" y="2266155"/>
            <a:ext cx="6318692" cy="2434970"/>
          </a:xfrm>
          <a:prstGeom prst="rect">
            <a:avLst/>
          </a:prstGeom>
        </p:spPr>
      </p:pic>
      <p:sp>
        <p:nvSpPr>
          <p:cNvPr id="4" name="Slide Number Placeholder 3">
            <a:extLst>
              <a:ext uri="{FF2B5EF4-FFF2-40B4-BE49-F238E27FC236}">
                <a16:creationId xmlns:a16="http://schemas.microsoft.com/office/drawing/2014/main" id="{3063154C-1BFC-9F09-C48A-05F9B4CD9A9A}"/>
              </a:ext>
            </a:extLst>
          </p:cNvPr>
          <p:cNvSpPr>
            <a:spLocks noGrp="1"/>
          </p:cNvSpPr>
          <p:nvPr>
            <p:ph type="sldNum" sz="quarter" idx="12"/>
          </p:nvPr>
        </p:nvSpPr>
        <p:spPr/>
        <p:txBody>
          <a:bodyPr/>
          <a:lstStyle/>
          <a:p>
            <a:fld id="{5C76A076-0EB6-4ACF-BC93-AE169B35ECF5}" type="slidenum">
              <a:rPr lang="en-US" smtClean="0"/>
              <a:pPr/>
              <a:t>28</a:t>
            </a:fld>
            <a:endParaRPr lang="en-US" dirty="0"/>
          </a:p>
        </p:txBody>
      </p:sp>
    </p:spTree>
    <p:extLst>
      <p:ext uri="{BB962C8B-B14F-4D97-AF65-F5344CB8AC3E}">
        <p14:creationId xmlns:p14="http://schemas.microsoft.com/office/powerpoint/2010/main" val="107571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3" name="Picture 2" descr="Graphical user interface, application&#10;&#10;Description automatically generated">
            <a:extLst>
              <a:ext uri="{FF2B5EF4-FFF2-40B4-BE49-F238E27FC236}">
                <a16:creationId xmlns:a16="http://schemas.microsoft.com/office/drawing/2014/main" id="{1932F277-9E9C-9E8E-FD6E-A28A087F152D}"/>
              </a:ext>
            </a:extLst>
          </p:cNvPr>
          <p:cNvPicPr>
            <a:picLocks noChangeAspect="1"/>
          </p:cNvPicPr>
          <p:nvPr/>
        </p:nvPicPr>
        <p:blipFill>
          <a:blip r:embed="rId3">
            <a:extLst>
              <a:ext uri="{28A0092B-C50C-407E-A947-70E740481C1C}">
                <a14:useLocalDpi xmlns:a14="http://schemas.microsoft.com/office/drawing/2010/main" val="0"/>
              </a:ext>
            </a:extLst>
          </a:blip>
          <a:srcRect b="3195"/>
          <a:stretch/>
        </p:blipFill>
        <p:spPr>
          <a:xfrm>
            <a:off x="3135240" y="1134810"/>
            <a:ext cx="5921519" cy="4958462"/>
          </a:xfrm>
          <a:prstGeom prst="rect">
            <a:avLst/>
          </a:prstGeom>
          <a:noFill/>
        </p:spPr>
      </p:pic>
      <p:sp>
        <p:nvSpPr>
          <p:cNvPr id="4" name="Slide Number Placeholder 3">
            <a:extLst>
              <a:ext uri="{FF2B5EF4-FFF2-40B4-BE49-F238E27FC236}">
                <a16:creationId xmlns:a16="http://schemas.microsoft.com/office/drawing/2014/main" id="{E45B7BE4-1D88-0D78-0A11-27E7E4561DC1}"/>
              </a:ext>
            </a:extLst>
          </p:cNvPr>
          <p:cNvSpPr>
            <a:spLocks noGrp="1"/>
          </p:cNvSpPr>
          <p:nvPr>
            <p:ph type="sldNum" sz="quarter" idx="12"/>
          </p:nvPr>
        </p:nvSpPr>
        <p:spPr/>
        <p:txBody>
          <a:bodyPr/>
          <a:lstStyle/>
          <a:p>
            <a:fld id="{5C76A076-0EB6-4ACF-BC93-AE169B35ECF5}" type="slidenum">
              <a:rPr lang="en-US" smtClean="0"/>
              <a:pPr/>
              <a:t>29</a:t>
            </a:fld>
            <a:endParaRPr lang="en-US" dirty="0"/>
          </a:p>
        </p:txBody>
      </p:sp>
    </p:spTree>
    <p:extLst>
      <p:ext uri="{BB962C8B-B14F-4D97-AF65-F5344CB8AC3E}">
        <p14:creationId xmlns:p14="http://schemas.microsoft.com/office/powerpoint/2010/main" val="2565109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3"/>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Account Setup</a:t>
            </a:r>
          </a:p>
        </p:txBody>
      </p:sp>
      <p:sp>
        <p:nvSpPr>
          <p:cNvPr id="2" name="Slide Number Placeholder 1">
            <a:extLst>
              <a:ext uri="{FF2B5EF4-FFF2-40B4-BE49-F238E27FC236}">
                <a16:creationId xmlns:a16="http://schemas.microsoft.com/office/drawing/2014/main" id="{3B621395-4BF6-D6E3-9D70-7EE193ACF4B8}"/>
              </a:ext>
            </a:extLst>
          </p:cNvPr>
          <p:cNvSpPr>
            <a:spLocks noGrp="1"/>
          </p:cNvSpPr>
          <p:nvPr>
            <p:ph type="sldNum" sz="quarter" idx="12"/>
          </p:nvPr>
        </p:nvSpPr>
        <p:spPr/>
        <p:txBody>
          <a:bodyPr/>
          <a:lstStyle/>
          <a:p>
            <a:fld id="{5C76A076-0EB6-4ACF-BC93-AE169B35ECF5}" type="slidenum">
              <a:rPr lang="en-US" smtClean="0"/>
              <a:pPr/>
              <a:t>3</a:t>
            </a:fld>
            <a:endParaRPr lang="en-US" dirty="0"/>
          </a:p>
        </p:txBody>
      </p:sp>
    </p:spTree>
    <p:extLst>
      <p:ext uri="{BB962C8B-B14F-4D97-AF65-F5344CB8AC3E}">
        <p14:creationId xmlns:p14="http://schemas.microsoft.com/office/powerpoint/2010/main" val="106028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3" name="Picture 2" descr="Graphical user interface, text, application&#10;&#10;Description automatically generated">
            <a:extLst>
              <a:ext uri="{FF2B5EF4-FFF2-40B4-BE49-F238E27FC236}">
                <a16:creationId xmlns:a16="http://schemas.microsoft.com/office/drawing/2014/main" id="{DEDAC406-F6C1-0244-FD41-D2BB6D977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732" y="2704999"/>
            <a:ext cx="7068536" cy="1448002"/>
          </a:xfrm>
          <a:prstGeom prst="rect">
            <a:avLst/>
          </a:prstGeom>
        </p:spPr>
      </p:pic>
      <p:sp>
        <p:nvSpPr>
          <p:cNvPr id="4" name="Slide Number Placeholder 3">
            <a:extLst>
              <a:ext uri="{FF2B5EF4-FFF2-40B4-BE49-F238E27FC236}">
                <a16:creationId xmlns:a16="http://schemas.microsoft.com/office/drawing/2014/main" id="{D0C3477B-5F7B-AA08-F555-1021D480D9A6}"/>
              </a:ext>
            </a:extLst>
          </p:cNvPr>
          <p:cNvSpPr>
            <a:spLocks noGrp="1"/>
          </p:cNvSpPr>
          <p:nvPr>
            <p:ph type="sldNum" sz="quarter" idx="12"/>
          </p:nvPr>
        </p:nvSpPr>
        <p:spPr/>
        <p:txBody>
          <a:bodyPr/>
          <a:lstStyle/>
          <a:p>
            <a:fld id="{5C76A076-0EB6-4ACF-BC93-AE169B35ECF5}" type="slidenum">
              <a:rPr lang="en-US" smtClean="0"/>
              <a:pPr/>
              <a:t>30</a:t>
            </a:fld>
            <a:endParaRPr lang="en-US" dirty="0"/>
          </a:p>
        </p:txBody>
      </p:sp>
    </p:spTree>
    <p:extLst>
      <p:ext uri="{BB962C8B-B14F-4D97-AF65-F5344CB8AC3E}">
        <p14:creationId xmlns:p14="http://schemas.microsoft.com/office/powerpoint/2010/main" val="3828749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Online</a:t>
            </a:r>
          </a:p>
        </p:txBody>
      </p:sp>
      <p:pic>
        <p:nvPicPr>
          <p:cNvPr id="3" name="Picture 2" descr="Graphical user interface, application&#10;&#10;Description automatically generated">
            <a:extLst>
              <a:ext uri="{FF2B5EF4-FFF2-40B4-BE49-F238E27FC236}">
                <a16:creationId xmlns:a16="http://schemas.microsoft.com/office/drawing/2014/main" id="{4183216E-3FF5-8C05-1381-10E82FAD3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0"/>
            <a:ext cx="12192000" cy="3556000"/>
          </a:xfrm>
          <a:prstGeom prst="rect">
            <a:avLst/>
          </a:prstGeom>
        </p:spPr>
      </p:pic>
      <p:sp>
        <p:nvSpPr>
          <p:cNvPr id="4" name="Slide Number Placeholder 3">
            <a:extLst>
              <a:ext uri="{FF2B5EF4-FFF2-40B4-BE49-F238E27FC236}">
                <a16:creationId xmlns:a16="http://schemas.microsoft.com/office/drawing/2014/main" id="{A555DC1C-5582-F2F9-FA6A-8DAEBA6866AF}"/>
              </a:ext>
            </a:extLst>
          </p:cNvPr>
          <p:cNvSpPr>
            <a:spLocks noGrp="1"/>
          </p:cNvSpPr>
          <p:nvPr>
            <p:ph type="sldNum" sz="quarter" idx="12"/>
          </p:nvPr>
        </p:nvSpPr>
        <p:spPr/>
        <p:txBody>
          <a:bodyPr/>
          <a:lstStyle/>
          <a:p>
            <a:fld id="{5C76A076-0EB6-4ACF-BC93-AE169B35ECF5}" type="slidenum">
              <a:rPr lang="en-US" smtClean="0"/>
              <a:pPr/>
              <a:t>31</a:t>
            </a:fld>
            <a:endParaRPr lang="en-US" dirty="0"/>
          </a:p>
        </p:txBody>
      </p:sp>
    </p:spTree>
    <p:extLst>
      <p:ext uri="{BB962C8B-B14F-4D97-AF65-F5344CB8AC3E}">
        <p14:creationId xmlns:p14="http://schemas.microsoft.com/office/powerpoint/2010/main" val="4077434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Mail</a:t>
            </a:r>
          </a:p>
        </p:txBody>
      </p:sp>
      <p:pic>
        <p:nvPicPr>
          <p:cNvPr id="3" name="Picture 2" descr="Graphical user interface, text, application, email&#10;&#10;Description automatically generated">
            <a:extLst>
              <a:ext uri="{FF2B5EF4-FFF2-40B4-BE49-F238E27FC236}">
                <a16:creationId xmlns:a16="http://schemas.microsoft.com/office/drawing/2014/main" id="{17C5107C-1BB3-A957-AEF8-47B28C0B3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615" y="1085647"/>
            <a:ext cx="5890770" cy="4686706"/>
          </a:xfrm>
          <a:prstGeom prst="rect">
            <a:avLst/>
          </a:prstGeom>
        </p:spPr>
      </p:pic>
      <p:sp>
        <p:nvSpPr>
          <p:cNvPr id="4" name="Slide Number Placeholder 3">
            <a:extLst>
              <a:ext uri="{FF2B5EF4-FFF2-40B4-BE49-F238E27FC236}">
                <a16:creationId xmlns:a16="http://schemas.microsoft.com/office/drawing/2014/main" id="{1C0F8CBB-4525-775C-9EDB-4E215FA7E9B3}"/>
              </a:ext>
            </a:extLst>
          </p:cNvPr>
          <p:cNvSpPr>
            <a:spLocks noGrp="1"/>
          </p:cNvSpPr>
          <p:nvPr>
            <p:ph type="sldNum" sz="quarter" idx="12"/>
          </p:nvPr>
        </p:nvSpPr>
        <p:spPr/>
        <p:txBody>
          <a:bodyPr/>
          <a:lstStyle/>
          <a:p>
            <a:fld id="{5C76A076-0EB6-4ACF-BC93-AE169B35ECF5}" type="slidenum">
              <a:rPr lang="en-US" smtClean="0"/>
              <a:pPr/>
              <a:t>32</a:t>
            </a:fld>
            <a:endParaRPr lang="en-US" dirty="0"/>
          </a:p>
        </p:txBody>
      </p:sp>
    </p:spTree>
    <p:extLst>
      <p:ext uri="{BB962C8B-B14F-4D97-AF65-F5344CB8AC3E}">
        <p14:creationId xmlns:p14="http://schemas.microsoft.com/office/powerpoint/2010/main" val="31594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Mail</a:t>
            </a:r>
          </a:p>
        </p:txBody>
      </p:sp>
      <p:sp>
        <p:nvSpPr>
          <p:cNvPr id="9" name="TextBox 8">
            <a:extLst>
              <a:ext uri="{FF2B5EF4-FFF2-40B4-BE49-F238E27FC236}">
                <a16:creationId xmlns:a16="http://schemas.microsoft.com/office/drawing/2014/main" id="{FFB51F4E-CDD7-8060-76E1-FA45FE3682A5}"/>
              </a:ext>
            </a:extLst>
          </p:cNvPr>
          <p:cNvSpPr txBox="1"/>
          <p:nvPr/>
        </p:nvSpPr>
        <p:spPr>
          <a:xfrm>
            <a:off x="589128" y="1217944"/>
            <a:ext cx="11013744" cy="1200329"/>
          </a:xfrm>
          <a:prstGeom prst="rect">
            <a:avLst/>
          </a:prstGeom>
          <a:noFill/>
        </p:spPr>
        <p:txBody>
          <a:bodyPr wrap="square" rtlCol="0">
            <a:spAutoFit/>
          </a:bodyPr>
          <a:lstStyle/>
          <a:p>
            <a:pPr algn="ctr"/>
            <a:r>
              <a:rPr lang="en-US" sz="3600" b="1" dirty="0">
                <a:highlight>
                  <a:srgbClr val="FFFF00"/>
                </a:highlight>
              </a:rPr>
              <a:t>Click on the below document to download a pdf of the ACH payment information. </a:t>
            </a:r>
          </a:p>
        </p:txBody>
      </p:sp>
      <p:graphicFrame>
        <p:nvGraphicFramePr>
          <p:cNvPr id="12" name="Object 11">
            <a:extLst>
              <a:ext uri="{FF2B5EF4-FFF2-40B4-BE49-F238E27FC236}">
                <a16:creationId xmlns:a16="http://schemas.microsoft.com/office/drawing/2014/main" id="{9BC47FA6-528C-AC59-7C09-3A4A277345FE}"/>
              </a:ext>
            </a:extLst>
          </p:cNvPr>
          <p:cNvGraphicFramePr>
            <a:graphicFrameLocks noChangeAspect="1"/>
          </p:cNvGraphicFramePr>
          <p:nvPr>
            <p:extLst>
              <p:ext uri="{D42A27DB-BD31-4B8C-83A1-F6EECF244321}">
                <p14:modId xmlns:p14="http://schemas.microsoft.com/office/powerpoint/2010/main" val="394468624"/>
              </p:ext>
            </p:extLst>
          </p:nvPr>
        </p:nvGraphicFramePr>
        <p:xfrm>
          <a:off x="4773320" y="3131522"/>
          <a:ext cx="2473641" cy="208713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Exch.Document.2020">
                  <p:embed/>
                </p:oleObj>
              </mc:Choice>
              <mc:Fallback>
                <p:oleObj name="Acrobat Document" showAsIcon="1" r:id="rId3" imgW="914400" imgH="771480" progId="AcroExch.Document.2020">
                  <p:embed/>
                  <p:pic>
                    <p:nvPicPr>
                      <p:cNvPr id="12" name="Object 11">
                        <a:extLst>
                          <a:ext uri="{FF2B5EF4-FFF2-40B4-BE49-F238E27FC236}">
                            <a16:creationId xmlns:a16="http://schemas.microsoft.com/office/drawing/2014/main" id="{9BC47FA6-528C-AC59-7C09-3A4A277345FE}"/>
                          </a:ext>
                        </a:extLst>
                      </p:cNvPr>
                      <p:cNvPicPr/>
                      <p:nvPr/>
                    </p:nvPicPr>
                    <p:blipFill>
                      <a:blip r:embed="rId4"/>
                      <a:stretch>
                        <a:fillRect/>
                      </a:stretch>
                    </p:blipFill>
                    <p:spPr>
                      <a:xfrm>
                        <a:off x="4773320" y="3131522"/>
                        <a:ext cx="2473641" cy="2087135"/>
                      </a:xfrm>
                      <a:prstGeom prst="rect">
                        <a:avLst/>
                      </a:prstGeom>
                    </p:spPr>
                  </p:pic>
                </p:oleObj>
              </mc:Fallback>
            </mc:AlternateContent>
          </a:graphicData>
        </a:graphic>
      </p:graphicFrame>
      <p:sp>
        <p:nvSpPr>
          <p:cNvPr id="3" name="Speech Bubble: Rectangle with Corners Rounded 2">
            <a:extLst>
              <a:ext uri="{FF2B5EF4-FFF2-40B4-BE49-F238E27FC236}">
                <a16:creationId xmlns:a16="http://schemas.microsoft.com/office/drawing/2014/main" id="{6A0FC02B-E3AA-8CAD-2F06-E0374EC072F0}"/>
              </a:ext>
            </a:extLst>
          </p:cNvPr>
          <p:cNvSpPr/>
          <p:nvPr/>
        </p:nvSpPr>
        <p:spPr>
          <a:xfrm>
            <a:off x="8403220" y="3229337"/>
            <a:ext cx="2152891" cy="1562582"/>
          </a:xfrm>
          <a:prstGeom prst="wedgeRoundRectCallout">
            <a:avLst>
              <a:gd name="adj1" fmla="val -83199"/>
              <a:gd name="adj2" fmla="val -2787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Double-click to open if in notes view.</a:t>
            </a:r>
          </a:p>
        </p:txBody>
      </p:sp>
      <p:sp>
        <p:nvSpPr>
          <p:cNvPr id="4" name="Slide Number Placeholder 3">
            <a:extLst>
              <a:ext uri="{FF2B5EF4-FFF2-40B4-BE49-F238E27FC236}">
                <a16:creationId xmlns:a16="http://schemas.microsoft.com/office/drawing/2014/main" id="{0961DED1-21E2-8226-562B-F69E8FE8B79F}"/>
              </a:ext>
            </a:extLst>
          </p:cNvPr>
          <p:cNvSpPr>
            <a:spLocks noGrp="1"/>
          </p:cNvSpPr>
          <p:nvPr>
            <p:ph type="sldNum" sz="quarter" idx="12"/>
          </p:nvPr>
        </p:nvSpPr>
        <p:spPr/>
        <p:txBody>
          <a:bodyPr/>
          <a:lstStyle/>
          <a:p>
            <a:fld id="{5C76A076-0EB6-4ACF-BC93-AE169B35ECF5}" type="slidenum">
              <a:rPr lang="en-US" smtClean="0"/>
              <a:pPr/>
              <a:t>33</a:t>
            </a:fld>
            <a:endParaRPr lang="en-US" dirty="0"/>
          </a:p>
        </p:txBody>
      </p:sp>
    </p:spTree>
    <p:extLst>
      <p:ext uri="{BB962C8B-B14F-4D97-AF65-F5344CB8AC3E}">
        <p14:creationId xmlns:p14="http://schemas.microsoft.com/office/powerpoint/2010/main" val="253571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Payment: Mail</a:t>
            </a:r>
          </a:p>
        </p:txBody>
      </p:sp>
      <p:grpSp>
        <p:nvGrpSpPr>
          <p:cNvPr id="3" name="Group 2">
            <a:extLst>
              <a:ext uri="{FF2B5EF4-FFF2-40B4-BE49-F238E27FC236}">
                <a16:creationId xmlns:a16="http://schemas.microsoft.com/office/drawing/2014/main" id="{AFB7EB3A-EB05-7B61-2D7B-7CBACE233338}"/>
              </a:ext>
            </a:extLst>
          </p:cNvPr>
          <p:cNvGrpSpPr/>
          <p:nvPr/>
        </p:nvGrpSpPr>
        <p:grpSpPr>
          <a:xfrm>
            <a:off x="270513" y="2259228"/>
            <a:ext cx="11650973" cy="2339543"/>
            <a:chOff x="50800" y="2259228"/>
            <a:chExt cx="11650973" cy="2339543"/>
          </a:xfrm>
        </p:grpSpPr>
        <p:pic>
          <p:nvPicPr>
            <p:cNvPr id="4" name="Picture 3" descr="Table&#10;&#10;Description automatically generated">
              <a:extLst>
                <a:ext uri="{FF2B5EF4-FFF2-40B4-BE49-F238E27FC236}">
                  <a16:creationId xmlns:a16="http://schemas.microsoft.com/office/drawing/2014/main" id="{4BBA1525-FC91-A37A-9F48-56263541C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259228"/>
              <a:ext cx="6157494" cy="2339543"/>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4293B589-D819-5604-EA73-FD3C7E1D4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312" y="2953512"/>
              <a:ext cx="5776461" cy="1638442"/>
            </a:xfrm>
            <a:prstGeom prst="rect">
              <a:avLst/>
            </a:prstGeom>
          </p:spPr>
        </p:pic>
      </p:grpSp>
      <p:sp>
        <p:nvSpPr>
          <p:cNvPr id="6" name="Slide Number Placeholder 5">
            <a:extLst>
              <a:ext uri="{FF2B5EF4-FFF2-40B4-BE49-F238E27FC236}">
                <a16:creationId xmlns:a16="http://schemas.microsoft.com/office/drawing/2014/main" id="{7862DD26-C058-79BD-092A-1CD6BDB1AB6A}"/>
              </a:ext>
            </a:extLst>
          </p:cNvPr>
          <p:cNvSpPr>
            <a:spLocks noGrp="1"/>
          </p:cNvSpPr>
          <p:nvPr>
            <p:ph type="sldNum" sz="quarter" idx="12"/>
          </p:nvPr>
        </p:nvSpPr>
        <p:spPr/>
        <p:txBody>
          <a:bodyPr/>
          <a:lstStyle/>
          <a:p>
            <a:fld id="{5C76A076-0EB6-4ACF-BC93-AE169B35ECF5}" type="slidenum">
              <a:rPr lang="en-US" smtClean="0"/>
              <a:pPr/>
              <a:t>34</a:t>
            </a:fld>
            <a:endParaRPr lang="en-US" dirty="0"/>
          </a:p>
        </p:txBody>
      </p:sp>
    </p:spTree>
    <p:extLst>
      <p:ext uri="{BB962C8B-B14F-4D97-AF65-F5344CB8AC3E}">
        <p14:creationId xmlns:p14="http://schemas.microsoft.com/office/powerpoint/2010/main" val="174100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3"/>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Post-Payment Review</a:t>
            </a:r>
          </a:p>
        </p:txBody>
      </p:sp>
      <p:sp>
        <p:nvSpPr>
          <p:cNvPr id="2" name="Slide Number Placeholder 1">
            <a:extLst>
              <a:ext uri="{FF2B5EF4-FFF2-40B4-BE49-F238E27FC236}">
                <a16:creationId xmlns:a16="http://schemas.microsoft.com/office/drawing/2014/main" id="{74F86D77-E21F-6AE4-6CF8-50A02C214BE9}"/>
              </a:ext>
            </a:extLst>
          </p:cNvPr>
          <p:cNvSpPr>
            <a:spLocks noGrp="1"/>
          </p:cNvSpPr>
          <p:nvPr>
            <p:ph type="sldNum" sz="quarter" idx="12"/>
          </p:nvPr>
        </p:nvSpPr>
        <p:spPr/>
        <p:txBody>
          <a:bodyPr/>
          <a:lstStyle/>
          <a:p>
            <a:fld id="{5C76A076-0EB6-4ACF-BC93-AE169B35ECF5}" type="slidenum">
              <a:rPr lang="en-US" smtClean="0"/>
              <a:pPr/>
              <a:t>35</a:t>
            </a:fld>
            <a:endParaRPr lang="en-US" dirty="0"/>
          </a:p>
        </p:txBody>
      </p:sp>
    </p:spTree>
    <p:extLst>
      <p:ext uri="{BB962C8B-B14F-4D97-AF65-F5344CB8AC3E}">
        <p14:creationId xmlns:p14="http://schemas.microsoft.com/office/powerpoint/2010/main" val="154888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Post-Payment Review</a:t>
            </a:r>
            <a:endParaRPr lang="en-US" sz="2800" dirty="0"/>
          </a:p>
        </p:txBody>
      </p:sp>
      <p:pic>
        <p:nvPicPr>
          <p:cNvPr id="3" name="Picture 2" descr="Graphical user interface, application&#10;&#10;Description automatically generated">
            <a:extLst>
              <a:ext uri="{FF2B5EF4-FFF2-40B4-BE49-F238E27FC236}">
                <a16:creationId xmlns:a16="http://schemas.microsoft.com/office/drawing/2014/main" id="{7A4E7085-0C7A-B349-A6F5-A4019C47D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3" y="1738076"/>
            <a:ext cx="11279174" cy="3381847"/>
          </a:xfrm>
          <a:prstGeom prst="rect">
            <a:avLst/>
          </a:prstGeom>
        </p:spPr>
      </p:pic>
      <p:sp>
        <p:nvSpPr>
          <p:cNvPr id="4" name="Slide Number Placeholder 3">
            <a:extLst>
              <a:ext uri="{FF2B5EF4-FFF2-40B4-BE49-F238E27FC236}">
                <a16:creationId xmlns:a16="http://schemas.microsoft.com/office/drawing/2014/main" id="{0F982429-8C00-17C7-5A51-BCCB32196E31}"/>
              </a:ext>
            </a:extLst>
          </p:cNvPr>
          <p:cNvSpPr>
            <a:spLocks noGrp="1"/>
          </p:cNvSpPr>
          <p:nvPr>
            <p:ph type="sldNum" sz="quarter" idx="12"/>
          </p:nvPr>
        </p:nvSpPr>
        <p:spPr/>
        <p:txBody>
          <a:bodyPr/>
          <a:lstStyle/>
          <a:p>
            <a:fld id="{5C76A076-0EB6-4ACF-BC93-AE169B35ECF5}" type="slidenum">
              <a:rPr lang="en-US" smtClean="0"/>
              <a:pPr/>
              <a:t>36</a:t>
            </a:fld>
            <a:endParaRPr lang="en-US" dirty="0"/>
          </a:p>
        </p:txBody>
      </p:sp>
    </p:spTree>
    <p:extLst>
      <p:ext uri="{BB962C8B-B14F-4D97-AF65-F5344CB8AC3E}">
        <p14:creationId xmlns:p14="http://schemas.microsoft.com/office/powerpoint/2010/main" val="3996838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Post-Payment Review</a:t>
            </a:r>
          </a:p>
        </p:txBody>
      </p:sp>
      <p:grpSp>
        <p:nvGrpSpPr>
          <p:cNvPr id="6" name="Group 5">
            <a:extLst>
              <a:ext uri="{FF2B5EF4-FFF2-40B4-BE49-F238E27FC236}">
                <a16:creationId xmlns:a16="http://schemas.microsoft.com/office/drawing/2014/main" id="{423D663E-FE8B-6D5A-181F-54EAC30EEE5E}"/>
              </a:ext>
            </a:extLst>
          </p:cNvPr>
          <p:cNvGrpSpPr/>
          <p:nvPr/>
        </p:nvGrpSpPr>
        <p:grpSpPr>
          <a:xfrm>
            <a:off x="50800" y="2259228"/>
            <a:ext cx="11650973" cy="2339543"/>
            <a:chOff x="50800" y="2259228"/>
            <a:chExt cx="11650973" cy="2339543"/>
          </a:xfrm>
        </p:grpSpPr>
        <p:pic>
          <p:nvPicPr>
            <p:cNvPr id="7" name="Picture 6" descr="Table&#10;&#10;Description automatically generated">
              <a:extLst>
                <a:ext uri="{FF2B5EF4-FFF2-40B4-BE49-F238E27FC236}">
                  <a16:creationId xmlns:a16="http://schemas.microsoft.com/office/drawing/2014/main" id="{E319D6DD-4CC5-C3A5-FC78-1DDE72AE4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259228"/>
              <a:ext cx="6157494" cy="2339543"/>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017E341E-98DF-5CF5-5601-C5C5D1735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312" y="2953512"/>
              <a:ext cx="5776461" cy="1638442"/>
            </a:xfrm>
            <a:prstGeom prst="rect">
              <a:avLst/>
            </a:prstGeom>
          </p:spPr>
        </p:pic>
      </p:grpSp>
      <p:sp>
        <p:nvSpPr>
          <p:cNvPr id="3" name="Speech Bubble: Rectangle with Corners Rounded 2">
            <a:extLst>
              <a:ext uri="{FF2B5EF4-FFF2-40B4-BE49-F238E27FC236}">
                <a16:creationId xmlns:a16="http://schemas.microsoft.com/office/drawing/2014/main" id="{2A509E94-7F34-1FFD-A632-35B2894BB7C0}"/>
              </a:ext>
            </a:extLst>
          </p:cNvPr>
          <p:cNvSpPr/>
          <p:nvPr/>
        </p:nvSpPr>
        <p:spPr>
          <a:xfrm>
            <a:off x="9853684" y="1457189"/>
            <a:ext cx="2135116" cy="1387141"/>
          </a:xfrm>
          <a:prstGeom prst="wedgeRoundRectCallout">
            <a:avLst>
              <a:gd name="adj1" fmla="val -3623"/>
              <a:gd name="adj2" fmla="val 9430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reach Summary Page!</a:t>
            </a:r>
          </a:p>
        </p:txBody>
      </p:sp>
      <p:sp>
        <p:nvSpPr>
          <p:cNvPr id="4" name="Slide Number Placeholder 3">
            <a:extLst>
              <a:ext uri="{FF2B5EF4-FFF2-40B4-BE49-F238E27FC236}">
                <a16:creationId xmlns:a16="http://schemas.microsoft.com/office/drawing/2014/main" id="{7D1B67CD-2E89-49ED-9E86-A26319AA2579}"/>
              </a:ext>
            </a:extLst>
          </p:cNvPr>
          <p:cNvSpPr>
            <a:spLocks noGrp="1"/>
          </p:cNvSpPr>
          <p:nvPr>
            <p:ph type="sldNum" sz="quarter" idx="12"/>
          </p:nvPr>
        </p:nvSpPr>
        <p:spPr/>
        <p:txBody>
          <a:bodyPr/>
          <a:lstStyle/>
          <a:p>
            <a:fld id="{5C76A076-0EB6-4ACF-BC93-AE169B35ECF5}" type="slidenum">
              <a:rPr lang="en-US" smtClean="0"/>
              <a:pPr/>
              <a:t>37</a:t>
            </a:fld>
            <a:endParaRPr lang="en-US" dirty="0"/>
          </a:p>
        </p:txBody>
      </p:sp>
    </p:spTree>
    <p:extLst>
      <p:ext uri="{BB962C8B-B14F-4D97-AF65-F5344CB8AC3E}">
        <p14:creationId xmlns:p14="http://schemas.microsoft.com/office/powerpoint/2010/main" val="4272671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2"/>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Submission for Facilities with Extension Request</a:t>
            </a:r>
          </a:p>
        </p:txBody>
      </p:sp>
      <p:sp>
        <p:nvSpPr>
          <p:cNvPr id="2" name="Slide Number Placeholder 1">
            <a:extLst>
              <a:ext uri="{FF2B5EF4-FFF2-40B4-BE49-F238E27FC236}">
                <a16:creationId xmlns:a16="http://schemas.microsoft.com/office/drawing/2014/main" id="{40E24020-71C7-AD74-91AE-7CB568411791}"/>
              </a:ext>
            </a:extLst>
          </p:cNvPr>
          <p:cNvSpPr>
            <a:spLocks noGrp="1"/>
          </p:cNvSpPr>
          <p:nvPr>
            <p:ph type="sldNum" sz="quarter" idx="12"/>
          </p:nvPr>
        </p:nvSpPr>
        <p:spPr/>
        <p:txBody>
          <a:bodyPr/>
          <a:lstStyle/>
          <a:p>
            <a:fld id="{5C76A076-0EB6-4ACF-BC93-AE169B35ECF5}" type="slidenum">
              <a:rPr lang="en-US" smtClean="0"/>
              <a:pPr/>
              <a:t>38</a:t>
            </a:fld>
            <a:endParaRPr lang="en-US" dirty="0"/>
          </a:p>
        </p:txBody>
      </p:sp>
    </p:spTree>
    <p:extLst>
      <p:ext uri="{BB962C8B-B14F-4D97-AF65-F5344CB8AC3E}">
        <p14:creationId xmlns:p14="http://schemas.microsoft.com/office/powerpoint/2010/main" val="398023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text, application&#10;&#10;Description automatically generated">
            <a:extLst>
              <a:ext uri="{FF2B5EF4-FFF2-40B4-BE49-F238E27FC236}">
                <a16:creationId xmlns:a16="http://schemas.microsoft.com/office/drawing/2014/main" id="{BB7C49E9-8455-AC28-940E-FA96A5B68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47" y="1115146"/>
            <a:ext cx="11531305" cy="4958462"/>
          </a:xfrm>
          <a:prstGeom prst="rect">
            <a:avLst/>
          </a:prstGeom>
          <a:noFill/>
        </p:spPr>
      </p:pic>
      <p:sp>
        <p:nvSpPr>
          <p:cNvPr id="4" name="Slide Number Placeholder 3">
            <a:extLst>
              <a:ext uri="{FF2B5EF4-FFF2-40B4-BE49-F238E27FC236}">
                <a16:creationId xmlns:a16="http://schemas.microsoft.com/office/drawing/2014/main" id="{05DAEAF8-8BD0-1910-7D2E-C7AFD5EA7AF2}"/>
              </a:ext>
            </a:extLst>
          </p:cNvPr>
          <p:cNvSpPr>
            <a:spLocks noGrp="1"/>
          </p:cNvSpPr>
          <p:nvPr>
            <p:ph type="sldNum" sz="quarter" idx="12"/>
          </p:nvPr>
        </p:nvSpPr>
        <p:spPr/>
        <p:txBody>
          <a:bodyPr/>
          <a:lstStyle/>
          <a:p>
            <a:fld id="{5C76A076-0EB6-4ACF-BC93-AE169B35ECF5}" type="slidenum">
              <a:rPr lang="en-US" smtClean="0"/>
              <a:pPr/>
              <a:t>39</a:t>
            </a:fld>
            <a:endParaRPr lang="en-US" dirty="0"/>
          </a:p>
        </p:txBody>
      </p:sp>
    </p:spTree>
    <p:extLst>
      <p:ext uri="{BB962C8B-B14F-4D97-AF65-F5344CB8AC3E}">
        <p14:creationId xmlns:p14="http://schemas.microsoft.com/office/powerpoint/2010/main" val="112099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Account Setup</a:t>
            </a:r>
            <a:endParaRPr lang="en-US" sz="3600" dirty="0"/>
          </a:p>
        </p:txBody>
      </p:sp>
      <p:grpSp>
        <p:nvGrpSpPr>
          <p:cNvPr id="3" name="Group 2">
            <a:extLst>
              <a:ext uri="{FF2B5EF4-FFF2-40B4-BE49-F238E27FC236}">
                <a16:creationId xmlns:a16="http://schemas.microsoft.com/office/drawing/2014/main" id="{C6414AB2-2172-AD66-A303-A2A3AD6A27D1}"/>
              </a:ext>
            </a:extLst>
          </p:cNvPr>
          <p:cNvGrpSpPr/>
          <p:nvPr/>
        </p:nvGrpSpPr>
        <p:grpSpPr>
          <a:xfrm>
            <a:off x="930893" y="1650670"/>
            <a:ext cx="10330213" cy="4404709"/>
            <a:chOff x="0" y="759609"/>
            <a:chExt cx="12192000" cy="5338781"/>
          </a:xfrm>
        </p:grpSpPr>
        <p:pic>
          <p:nvPicPr>
            <p:cNvPr id="4" name="Picture 3" descr="Graphical user interface, application&#10;&#10;Description automatically generated">
              <a:extLst>
                <a:ext uri="{FF2B5EF4-FFF2-40B4-BE49-F238E27FC236}">
                  <a16:creationId xmlns:a16="http://schemas.microsoft.com/office/drawing/2014/main" id="{E370D689-8247-AED2-84F3-4E07A13F9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9609"/>
              <a:ext cx="12192000" cy="5338781"/>
            </a:xfrm>
            <a:prstGeom prst="rect">
              <a:avLst/>
            </a:prstGeom>
          </p:spPr>
        </p:pic>
        <p:pic>
          <p:nvPicPr>
            <p:cNvPr id="5" name="Picture 4">
              <a:extLst>
                <a:ext uri="{FF2B5EF4-FFF2-40B4-BE49-F238E27FC236}">
                  <a16:creationId xmlns:a16="http://schemas.microsoft.com/office/drawing/2014/main" id="{85CADDC0-8A9B-7D04-5286-4217D86FD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144" y="3164819"/>
              <a:ext cx="333422" cy="286406"/>
            </a:xfrm>
            <a:prstGeom prst="rect">
              <a:avLst/>
            </a:prstGeom>
          </p:spPr>
        </p:pic>
        <p:pic>
          <p:nvPicPr>
            <p:cNvPr id="6" name="Picture 5">
              <a:extLst>
                <a:ext uri="{FF2B5EF4-FFF2-40B4-BE49-F238E27FC236}">
                  <a16:creationId xmlns:a16="http://schemas.microsoft.com/office/drawing/2014/main" id="{0667EBFC-D241-ECAD-F701-06FA55B0E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722" y="3164819"/>
              <a:ext cx="333422" cy="121306"/>
            </a:xfrm>
            <a:prstGeom prst="rect">
              <a:avLst/>
            </a:prstGeom>
          </p:spPr>
        </p:pic>
      </p:grpSp>
      <p:sp>
        <p:nvSpPr>
          <p:cNvPr id="7" name="TextBox 6">
            <a:extLst>
              <a:ext uri="{FF2B5EF4-FFF2-40B4-BE49-F238E27FC236}">
                <a16:creationId xmlns:a16="http://schemas.microsoft.com/office/drawing/2014/main" id="{CB0FBDBB-9BB1-3460-168A-7233D0FA8AC9}"/>
              </a:ext>
            </a:extLst>
          </p:cNvPr>
          <p:cNvSpPr txBox="1"/>
          <p:nvPr/>
        </p:nvSpPr>
        <p:spPr>
          <a:xfrm>
            <a:off x="930893" y="1022445"/>
            <a:ext cx="10647549" cy="584775"/>
          </a:xfrm>
          <a:prstGeom prst="rect">
            <a:avLst/>
          </a:prstGeom>
          <a:noFill/>
        </p:spPr>
        <p:txBody>
          <a:bodyPr wrap="square" rtlCol="0">
            <a:spAutoFit/>
          </a:bodyPr>
          <a:lstStyle/>
          <a:p>
            <a:pPr marL="342900" indent="-342900">
              <a:buFont typeface="Arial" panose="020B0604020202020204" pitchFamily="34" charset="0"/>
              <a:buChar char="•"/>
            </a:pPr>
            <a:r>
              <a:rPr lang="en-US" sz="3200" b="1" dirty="0">
                <a:highlight>
                  <a:srgbClr val="FFFF00"/>
                </a:highlight>
              </a:rPr>
              <a:t>To start the process, go to </a:t>
            </a:r>
            <a:r>
              <a:rPr lang="en-US" sz="3200" b="1" dirty="0">
                <a:highlight>
                  <a:srgbClr val="FFFF00"/>
                </a:highlight>
                <a:hlinkClick r:id="rId5">
                  <a:extLst>
                    <a:ext uri="{A12FA001-AC4F-418D-AE19-62706E023703}">
                      <ahyp:hlinkClr xmlns:ahyp="http://schemas.microsoft.com/office/drawing/2018/hyperlinkcolor" val="tx"/>
                    </a:ext>
                  </a:extLst>
                </a:hlinkClick>
              </a:rPr>
              <a:t>https://forms.tdec.tn.gov</a:t>
            </a:r>
            <a:endParaRPr lang="en-US" sz="3200" b="1" dirty="0">
              <a:highlight>
                <a:srgbClr val="FFFF00"/>
              </a:highlight>
            </a:endParaRPr>
          </a:p>
        </p:txBody>
      </p:sp>
      <p:sp>
        <p:nvSpPr>
          <p:cNvPr id="8" name="Speech Bubble: Rectangle with Corners Rounded 7">
            <a:extLst>
              <a:ext uri="{FF2B5EF4-FFF2-40B4-BE49-F238E27FC236}">
                <a16:creationId xmlns:a16="http://schemas.microsoft.com/office/drawing/2014/main" id="{19A18DB8-8D2C-0039-0217-F9EF3AEC94BD}"/>
              </a:ext>
            </a:extLst>
          </p:cNvPr>
          <p:cNvSpPr/>
          <p:nvPr/>
        </p:nvSpPr>
        <p:spPr>
          <a:xfrm>
            <a:off x="203200" y="2836020"/>
            <a:ext cx="2154203" cy="1698172"/>
          </a:xfrm>
          <a:prstGeom prst="wedgeRoundRectCallout">
            <a:avLst>
              <a:gd name="adj1" fmla="val 91344"/>
              <a:gd name="adj2" fmla="val 28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 Email Address you check regularly!</a:t>
            </a:r>
          </a:p>
        </p:txBody>
      </p:sp>
      <p:sp>
        <p:nvSpPr>
          <p:cNvPr id="9" name="Slide Number Placeholder 8">
            <a:extLst>
              <a:ext uri="{FF2B5EF4-FFF2-40B4-BE49-F238E27FC236}">
                <a16:creationId xmlns:a16="http://schemas.microsoft.com/office/drawing/2014/main" id="{B93E41A9-8A8F-877A-21F4-048F4B2F6FA8}"/>
              </a:ext>
            </a:extLst>
          </p:cNvPr>
          <p:cNvSpPr>
            <a:spLocks noGrp="1"/>
          </p:cNvSpPr>
          <p:nvPr>
            <p:ph type="sldNum" sz="quarter" idx="12"/>
          </p:nvPr>
        </p:nvSpPr>
        <p:spPr/>
        <p:txBody>
          <a:bodyPr/>
          <a:lstStyle/>
          <a:p>
            <a:fld id="{5C76A076-0EB6-4ACF-BC93-AE169B35ECF5}" type="slidenum">
              <a:rPr lang="en-US" smtClean="0"/>
              <a:pPr/>
              <a:t>4</a:t>
            </a:fld>
            <a:endParaRPr lang="en-US" dirty="0"/>
          </a:p>
        </p:txBody>
      </p:sp>
    </p:spTree>
    <p:extLst>
      <p:ext uri="{BB962C8B-B14F-4D97-AF65-F5344CB8AC3E}">
        <p14:creationId xmlns:p14="http://schemas.microsoft.com/office/powerpoint/2010/main" val="283361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application, Teams&#10;&#10;Description automatically generated">
            <a:extLst>
              <a:ext uri="{FF2B5EF4-FFF2-40B4-BE49-F238E27FC236}">
                <a16:creationId xmlns:a16="http://schemas.microsoft.com/office/drawing/2014/main" id="{098EBFEF-CB8F-0D7E-2703-CA7C2F662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9396"/>
            <a:ext cx="11684000" cy="4907278"/>
          </a:xfrm>
          <a:prstGeom prst="rect">
            <a:avLst/>
          </a:prstGeom>
          <a:noFill/>
        </p:spPr>
      </p:pic>
      <p:sp>
        <p:nvSpPr>
          <p:cNvPr id="4" name="Slide Number Placeholder 3">
            <a:extLst>
              <a:ext uri="{FF2B5EF4-FFF2-40B4-BE49-F238E27FC236}">
                <a16:creationId xmlns:a16="http://schemas.microsoft.com/office/drawing/2014/main" id="{5349C579-09B9-1BFF-42EF-898966F13375}"/>
              </a:ext>
            </a:extLst>
          </p:cNvPr>
          <p:cNvSpPr>
            <a:spLocks noGrp="1"/>
          </p:cNvSpPr>
          <p:nvPr>
            <p:ph type="sldNum" sz="quarter" idx="12"/>
          </p:nvPr>
        </p:nvSpPr>
        <p:spPr/>
        <p:txBody>
          <a:bodyPr/>
          <a:lstStyle/>
          <a:p>
            <a:fld id="{5C76A076-0EB6-4ACF-BC93-AE169B35ECF5}" type="slidenum">
              <a:rPr lang="en-US" smtClean="0"/>
              <a:pPr/>
              <a:t>40</a:t>
            </a:fld>
            <a:endParaRPr lang="en-US" dirty="0"/>
          </a:p>
        </p:txBody>
      </p:sp>
    </p:spTree>
    <p:extLst>
      <p:ext uri="{BB962C8B-B14F-4D97-AF65-F5344CB8AC3E}">
        <p14:creationId xmlns:p14="http://schemas.microsoft.com/office/powerpoint/2010/main" val="294813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grpSp>
        <p:nvGrpSpPr>
          <p:cNvPr id="3" name="Group 2">
            <a:extLst>
              <a:ext uri="{FF2B5EF4-FFF2-40B4-BE49-F238E27FC236}">
                <a16:creationId xmlns:a16="http://schemas.microsoft.com/office/drawing/2014/main" id="{06E68875-B861-6663-3A73-3F0F290E0B11}"/>
              </a:ext>
            </a:extLst>
          </p:cNvPr>
          <p:cNvGrpSpPr/>
          <p:nvPr/>
        </p:nvGrpSpPr>
        <p:grpSpPr>
          <a:xfrm>
            <a:off x="957210" y="1737582"/>
            <a:ext cx="10277579" cy="3382835"/>
            <a:chOff x="1383368" y="481698"/>
            <a:chExt cx="10277579" cy="3382835"/>
          </a:xfrm>
        </p:grpSpPr>
        <p:pic>
          <p:nvPicPr>
            <p:cNvPr id="4" name="Picture 3" descr="Graphical user interface, text, application&#10;&#10;Description automatically generated">
              <a:extLst>
                <a:ext uri="{FF2B5EF4-FFF2-40B4-BE49-F238E27FC236}">
                  <a16:creationId xmlns:a16="http://schemas.microsoft.com/office/drawing/2014/main" id="{CA56730F-C5D8-AE3F-0FFA-92CCDE89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368" y="549370"/>
              <a:ext cx="3562847" cy="331516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2BEBA12-05E5-BCC7-0138-A49E69505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042" y="481698"/>
              <a:ext cx="6839905" cy="2305372"/>
            </a:xfrm>
            <a:prstGeom prst="rect">
              <a:avLst/>
            </a:prstGeom>
          </p:spPr>
        </p:pic>
      </p:grpSp>
      <p:sp>
        <p:nvSpPr>
          <p:cNvPr id="6" name="Slide Number Placeholder 5">
            <a:extLst>
              <a:ext uri="{FF2B5EF4-FFF2-40B4-BE49-F238E27FC236}">
                <a16:creationId xmlns:a16="http://schemas.microsoft.com/office/drawing/2014/main" id="{C95813F2-50FE-9EA2-886A-A47A349CB780}"/>
              </a:ext>
            </a:extLst>
          </p:cNvPr>
          <p:cNvSpPr>
            <a:spLocks noGrp="1"/>
          </p:cNvSpPr>
          <p:nvPr>
            <p:ph type="sldNum" sz="quarter" idx="12"/>
          </p:nvPr>
        </p:nvSpPr>
        <p:spPr/>
        <p:txBody>
          <a:bodyPr/>
          <a:lstStyle/>
          <a:p>
            <a:fld id="{5C76A076-0EB6-4ACF-BC93-AE169B35ECF5}" type="slidenum">
              <a:rPr lang="en-US" smtClean="0"/>
              <a:pPr/>
              <a:t>41</a:t>
            </a:fld>
            <a:endParaRPr lang="en-US" dirty="0"/>
          </a:p>
        </p:txBody>
      </p:sp>
    </p:spTree>
    <p:extLst>
      <p:ext uri="{BB962C8B-B14F-4D97-AF65-F5344CB8AC3E}">
        <p14:creationId xmlns:p14="http://schemas.microsoft.com/office/powerpoint/2010/main" val="278853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text&#10;&#10;Description automatically generated">
            <a:extLst>
              <a:ext uri="{FF2B5EF4-FFF2-40B4-BE49-F238E27FC236}">
                <a16:creationId xmlns:a16="http://schemas.microsoft.com/office/drawing/2014/main" id="{8D4D4B27-1E8E-3E64-7214-D1080E17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942" y="1761892"/>
            <a:ext cx="6916115" cy="3334215"/>
          </a:xfrm>
          <a:prstGeom prst="rect">
            <a:avLst/>
          </a:prstGeom>
        </p:spPr>
      </p:pic>
      <p:sp>
        <p:nvSpPr>
          <p:cNvPr id="4" name="Slide Number Placeholder 3">
            <a:extLst>
              <a:ext uri="{FF2B5EF4-FFF2-40B4-BE49-F238E27FC236}">
                <a16:creationId xmlns:a16="http://schemas.microsoft.com/office/drawing/2014/main" id="{B4DB9247-CABC-248E-014A-CC7328539FAE}"/>
              </a:ext>
            </a:extLst>
          </p:cNvPr>
          <p:cNvSpPr>
            <a:spLocks noGrp="1"/>
          </p:cNvSpPr>
          <p:nvPr>
            <p:ph type="sldNum" sz="quarter" idx="12"/>
          </p:nvPr>
        </p:nvSpPr>
        <p:spPr/>
        <p:txBody>
          <a:bodyPr/>
          <a:lstStyle/>
          <a:p>
            <a:fld id="{5C76A076-0EB6-4ACF-BC93-AE169B35ECF5}" type="slidenum">
              <a:rPr lang="en-US" smtClean="0"/>
              <a:pPr/>
              <a:t>42</a:t>
            </a:fld>
            <a:endParaRPr lang="en-US" dirty="0"/>
          </a:p>
        </p:txBody>
      </p:sp>
    </p:spTree>
    <p:extLst>
      <p:ext uri="{BB962C8B-B14F-4D97-AF65-F5344CB8AC3E}">
        <p14:creationId xmlns:p14="http://schemas.microsoft.com/office/powerpoint/2010/main" val="75401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text, application, email&#10;&#10;Description automatically generated">
            <a:extLst>
              <a:ext uri="{FF2B5EF4-FFF2-40B4-BE49-F238E27FC236}">
                <a16:creationId xmlns:a16="http://schemas.microsoft.com/office/drawing/2014/main" id="{966F4702-8A02-3F54-6DDF-4935691E3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719" y="1003303"/>
            <a:ext cx="6305157" cy="2629178"/>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28D167EF-13EC-8FEE-169C-CA8838C3B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720" y="3545994"/>
            <a:ext cx="6256468" cy="2580489"/>
          </a:xfrm>
          <a:prstGeom prst="rect">
            <a:avLst/>
          </a:prstGeom>
        </p:spPr>
      </p:pic>
      <p:sp>
        <p:nvSpPr>
          <p:cNvPr id="5" name="Slide Number Placeholder 4">
            <a:extLst>
              <a:ext uri="{FF2B5EF4-FFF2-40B4-BE49-F238E27FC236}">
                <a16:creationId xmlns:a16="http://schemas.microsoft.com/office/drawing/2014/main" id="{DB169C19-EB82-D820-6AEC-4D5BCA8F6EB1}"/>
              </a:ext>
            </a:extLst>
          </p:cNvPr>
          <p:cNvSpPr>
            <a:spLocks noGrp="1"/>
          </p:cNvSpPr>
          <p:nvPr>
            <p:ph type="sldNum" sz="quarter" idx="12"/>
          </p:nvPr>
        </p:nvSpPr>
        <p:spPr/>
        <p:txBody>
          <a:bodyPr/>
          <a:lstStyle/>
          <a:p>
            <a:fld id="{5C76A076-0EB6-4ACF-BC93-AE169B35ECF5}" type="slidenum">
              <a:rPr lang="en-US" smtClean="0"/>
              <a:pPr/>
              <a:t>43</a:t>
            </a:fld>
            <a:endParaRPr lang="en-US" dirty="0"/>
          </a:p>
        </p:txBody>
      </p:sp>
    </p:spTree>
    <p:extLst>
      <p:ext uri="{BB962C8B-B14F-4D97-AF65-F5344CB8AC3E}">
        <p14:creationId xmlns:p14="http://schemas.microsoft.com/office/powerpoint/2010/main" val="160757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grpSp>
        <p:nvGrpSpPr>
          <p:cNvPr id="3" name="Group 2">
            <a:extLst>
              <a:ext uri="{FF2B5EF4-FFF2-40B4-BE49-F238E27FC236}">
                <a16:creationId xmlns:a16="http://schemas.microsoft.com/office/drawing/2014/main" id="{C675CF02-7ECB-FC44-EBE8-A366651EC419}"/>
              </a:ext>
            </a:extLst>
          </p:cNvPr>
          <p:cNvGrpSpPr/>
          <p:nvPr/>
        </p:nvGrpSpPr>
        <p:grpSpPr>
          <a:xfrm>
            <a:off x="3428736" y="1125179"/>
            <a:ext cx="5334528" cy="4895917"/>
            <a:chOff x="2616995" y="164806"/>
            <a:chExt cx="6185162" cy="5827151"/>
          </a:xfrm>
        </p:grpSpPr>
        <p:pic>
          <p:nvPicPr>
            <p:cNvPr id="4" name="Picture 3" descr="Graphical user interface, application&#10;&#10;Description automatically generated">
              <a:extLst>
                <a:ext uri="{FF2B5EF4-FFF2-40B4-BE49-F238E27FC236}">
                  <a16:creationId xmlns:a16="http://schemas.microsoft.com/office/drawing/2014/main" id="{016F992C-E1CB-5563-81AC-A1FB22A31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64806"/>
              <a:ext cx="5906557" cy="5816894"/>
            </a:xfrm>
            <a:prstGeom prst="rect">
              <a:avLst/>
            </a:prstGeom>
          </p:spPr>
        </p:pic>
        <p:pic>
          <p:nvPicPr>
            <p:cNvPr id="5" name="Picture 4">
              <a:extLst>
                <a:ext uri="{FF2B5EF4-FFF2-40B4-BE49-F238E27FC236}">
                  <a16:creationId xmlns:a16="http://schemas.microsoft.com/office/drawing/2014/main" id="{CF29CFA5-9A11-00AA-8D68-8B4A74FD0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236" y="5725220"/>
              <a:ext cx="1276528" cy="266737"/>
            </a:xfrm>
            <a:prstGeom prst="rect">
              <a:avLst/>
            </a:prstGeom>
          </p:spPr>
        </p:pic>
        <p:pic>
          <p:nvPicPr>
            <p:cNvPr id="6" name="Picture 5">
              <a:extLst>
                <a:ext uri="{FF2B5EF4-FFF2-40B4-BE49-F238E27FC236}">
                  <a16:creationId xmlns:a16="http://schemas.microsoft.com/office/drawing/2014/main" id="{4E982E7A-B260-3226-3666-CCD8E764D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995" y="4955363"/>
              <a:ext cx="1276528" cy="266737"/>
            </a:xfrm>
            <a:prstGeom prst="rect">
              <a:avLst/>
            </a:prstGeom>
          </p:spPr>
        </p:pic>
        <p:sp>
          <p:nvSpPr>
            <p:cNvPr id="7" name="TextBox 6">
              <a:extLst>
                <a:ext uri="{FF2B5EF4-FFF2-40B4-BE49-F238E27FC236}">
                  <a16:creationId xmlns:a16="http://schemas.microsoft.com/office/drawing/2014/main" id="{407912F1-6EE2-B45E-C4FB-90B1A667DC2B}"/>
                </a:ext>
              </a:extLst>
            </p:cNvPr>
            <p:cNvSpPr txBox="1"/>
            <p:nvPr/>
          </p:nvSpPr>
          <p:spPr>
            <a:xfrm>
              <a:off x="2928938" y="5677614"/>
              <a:ext cx="895439" cy="274738"/>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$11,057.50</a:t>
              </a:r>
            </a:p>
          </p:txBody>
        </p:sp>
        <p:sp>
          <p:nvSpPr>
            <p:cNvPr id="8" name="TextBox 7">
              <a:extLst>
                <a:ext uri="{FF2B5EF4-FFF2-40B4-BE49-F238E27FC236}">
                  <a16:creationId xmlns:a16="http://schemas.microsoft.com/office/drawing/2014/main" id="{4CF864F6-428B-394D-8536-87719A564204}"/>
                </a:ext>
              </a:extLst>
            </p:cNvPr>
            <p:cNvSpPr txBox="1"/>
            <p:nvPr/>
          </p:nvSpPr>
          <p:spPr>
            <a:xfrm>
              <a:off x="2928937" y="4912479"/>
              <a:ext cx="895440" cy="274738"/>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$11,057.50</a:t>
              </a:r>
            </a:p>
          </p:txBody>
        </p:sp>
      </p:grpSp>
      <p:sp>
        <p:nvSpPr>
          <p:cNvPr id="9" name="Slide Number Placeholder 8">
            <a:extLst>
              <a:ext uri="{FF2B5EF4-FFF2-40B4-BE49-F238E27FC236}">
                <a16:creationId xmlns:a16="http://schemas.microsoft.com/office/drawing/2014/main" id="{EC941365-5E1F-1334-66F9-6A392515FE21}"/>
              </a:ext>
            </a:extLst>
          </p:cNvPr>
          <p:cNvSpPr>
            <a:spLocks noGrp="1"/>
          </p:cNvSpPr>
          <p:nvPr>
            <p:ph type="sldNum" sz="quarter" idx="12"/>
          </p:nvPr>
        </p:nvSpPr>
        <p:spPr/>
        <p:txBody>
          <a:bodyPr/>
          <a:lstStyle/>
          <a:p>
            <a:fld id="{5C76A076-0EB6-4ACF-BC93-AE169B35ECF5}" type="slidenum">
              <a:rPr lang="en-US" smtClean="0"/>
              <a:pPr/>
              <a:t>44</a:t>
            </a:fld>
            <a:endParaRPr lang="en-US" dirty="0"/>
          </a:p>
        </p:txBody>
      </p:sp>
    </p:spTree>
    <p:extLst>
      <p:ext uri="{BB962C8B-B14F-4D97-AF65-F5344CB8AC3E}">
        <p14:creationId xmlns:p14="http://schemas.microsoft.com/office/powerpoint/2010/main" val="398530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application&#10;&#10;Description automatically generated">
            <a:extLst>
              <a:ext uri="{FF2B5EF4-FFF2-40B4-BE49-F238E27FC236}">
                <a16:creationId xmlns:a16="http://schemas.microsoft.com/office/drawing/2014/main" id="{64BF6EFF-85A6-A967-AB97-F0F0D7070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948" y="1879547"/>
            <a:ext cx="8028104" cy="3098906"/>
          </a:xfrm>
          <a:prstGeom prst="rect">
            <a:avLst/>
          </a:prstGeom>
        </p:spPr>
      </p:pic>
      <p:sp>
        <p:nvSpPr>
          <p:cNvPr id="4" name="Slide Number Placeholder 3">
            <a:extLst>
              <a:ext uri="{FF2B5EF4-FFF2-40B4-BE49-F238E27FC236}">
                <a16:creationId xmlns:a16="http://schemas.microsoft.com/office/drawing/2014/main" id="{7B5512E2-DC13-C83B-38F2-4DF7AB793AB6}"/>
              </a:ext>
            </a:extLst>
          </p:cNvPr>
          <p:cNvSpPr>
            <a:spLocks noGrp="1"/>
          </p:cNvSpPr>
          <p:nvPr>
            <p:ph type="sldNum" sz="quarter" idx="12"/>
          </p:nvPr>
        </p:nvSpPr>
        <p:spPr/>
        <p:txBody>
          <a:bodyPr/>
          <a:lstStyle/>
          <a:p>
            <a:fld id="{5C76A076-0EB6-4ACF-BC93-AE169B35ECF5}" type="slidenum">
              <a:rPr lang="en-US" smtClean="0"/>
              <a:pPr/>
              <a:t>45</a:t>
            </a:fld>
            <a:endParaRPr lang="en-US" dirty="0"/>
          </a:p>
        </p:txBody>
      </p:sp>
    </p:spTree>
    <p:extLst>
      <p:ext uri="{BB962C8B-B14F-4D97-AF65-F5344CB8AC3E}">
        <p14:creationId xmlns:p14="http://schemas.microsoft.com/office/powerpoint/2010/main" val="399001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3" name="Picture 2" descr="Graphical user interface, text, application, email&#10;&#10;Description automatically generated">
            <a:extLst>
              <a:ext uri="{FF2B5EF4-FFF2-40B4-BE49-F238E27FC236}">
                <a16:creationId xmlns:a16="http://schemas.microsoft.com/office/drawing/2014/main" id="{F3EB56C0-0EBF-4A51-D60E-1392863A6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259" y="2253213"/>
            <a:ext cx="8499482" cy="2351574"/>
          </a:xfrm>
          <a:prstGeom prst="rect">
            <a:avLst/>
          </a:prstGeom>
        </p:spPr>
      </p:pic>
      <p:sp>
        <p:nvSpPr>
          <p:cNvPr id="4" name="Slide Number Placeholder 3">
            <a:extLst>
              <a:ext uri="{FF2B5EF4-FFF2-40B4-BE49-F238E27FC236}">
                <a16:creationId xmlns:a16="http://schemas.microsoft.com/office/drawing/2014/main" id="{A6A42768-D4B0-CFC6-D6D7-B3344AFA38F7}"/>
              </a:ext>
            </a:extLst>
          </p:cNvPr>
          <p:cNvSpPr>
            <a:spLocks noGrp="1"/>
          </p:cNvSpPr>
          <p:nvPr>
            <p:ph type="sldNum" sz="quarter" idx="12"/>
          </p:nvPr>
        </p:nvSpPr>
        <p:spPr/>
        <p:txBody>
          <a:bodyPr/>
          <a:lstStyle/>
          <a:p>
            <a:fld id="{5C76A076-0EB6-4ACF-BC93-AE169B35ECF5}" type="slidenum">
              <a:rPr lang="en-US" smtClean="0"/>
              <a:pPr/>
              <a:t>46</a:t>
            </a:fld>
            <a:endParaRPr lang="en-US" dirty="0"/>
          </a:p>
        </p:txBody>
      </p:sp>
    </p:spTree>
    <p:extLst>
      <p:ext uri="{BB962C8B-B14F-4D97-AF65-F5344CB8AC3E}">
        <p14:creationId xmlns:p14="http://schemas.microsoft.com/office/powerpoint/2010/main" val="85432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pic>
        <p:nvPicPr>
          <p:cNvPr id="4" name="Picture 3" descr="Graphical user interface, text, application, email&#10;&#10;Description automatically generated">
            <a:extLst>
              <a:ext uri="{FF2B5EF4-FFF2-40B4-BE49-F238E27FC236}">
                <a16:creationId xmlns:a16="http://schemas.microsoft.com/office/drawing/2014/main" id="{9D3B8827-E093-734F-BB07-3AFBFF92B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377" y="1245681"/>
            <a:ext cx="8131245" cy="4366638"/>
          </a:xfrm>
          <a:prstGeom prst="rect">
            <a:avLst/>
          </a:prstGeom>
        </p:spPr>
      </p:pic>
      <p:sp>
        <p:nvSpPr>
          <p:cNvPr id="3" name="Slide Number Placeholder 2">
            <a:extLst>
              <a:ext uri="{FF2B5EF4-FFF2-40B4-BE49-F238E27FC236}">
                <a16:creationId xmlns:a16="http://schemas.microsoft.com/office/drawing/2014/main" id="{4D30B9EB-0523-42D9-1806-5AAC439F458D}"/>
              </a:ext>
            </a:extLst>
          </p:cNvPr>
          <p:cNvSpPr>
            <a:spLocks noGrp="1"/>
          </p:cNvSpPr>
          <p:nvPr>
            <p:ph type="sldNum" sz="quarter" idx="12"/>
          </p:nvPr>
        </p:nvSpPr>
        <p:spPr/>
        <p:txBody>
          <a:bodyPr/>
          <a:lstStyle/>
          <a:p>
            <a:fld id="{5C76A076-0EB6-4ACF-BC93-AE169B35ECF5}" type="slidenum">
              <a:rPr lang="en-US" smtClean="0"/>
              <a:pPr/>
              <a:t>47</a:t>
            </a:fld>
            <a:endParaRPr lang="en-US" dirty="0"/>
          </a:p>
        </p:txBody>
      </p:sp>
    </p:spTree>
    <p:extLst>
      <p:ext uri="{BB962C8B-B14F-4D97-AF65-F5344CB8AC3E}">
        <p14:creationId xmlns:p14="http://schemas.microsoft.com/office/powerpoint/2010/main" val="74932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Submission for Facilities with Extension Request</a:t>
            </a:r>
          </a:p>
        </p:txBody>
      </p:sp>
      <p:grpSp>
        <p:nvGrpSpPr>
          <p:cNvPr id="3" name="Group 2">
            <a:extLst>
              <a:ext uri="{FF2B5EF4-FFF2-40B4-BE49-F238E27FC236}">
                <a16:creationId xmlns:a16="http://schemas.microsoft.com/office/drawing/2014/main" id="{D05A3293-00C1-4D9D-F190-A9D7786927AA}"/>
              </a:ext>
            </a:extLst>
          </p:cNvPr>
          <p:cNvGrpSpPr/>
          <p:nvPr/>
        </p:nvGrpSpPr>
        <p:grpSpPr>
          <a:xfrm>
            <a:off x="270513" y="2259228"/>
            <a:ext cx="11650973" cy="2339543"/>
            <a:chOff x="50800" y="2259228"/>
            <a:chExt cx="11650973" cy="2339543"/>
          </a:xfrm>
        </p:grpSpPr>
        <p:pic>
          <p:nvPicPr>
            <p:cNvPr id="4" name="Picture 3" descr="Table&#10;&#10;Description automatically generated">
              <a:extLst>
                <a:ext uri="{FF2B5EF4-FFF2-40B4-BE49-F238E27FC236}">
                  <a16:creationId xmlns:a16="http://schemas.microsoft.com/office/drawing/2014/main" id="{C5F80399-D28D-D810-F7C4-94E958E16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259228"/>
              <a:ext cx="6157494" cy="2339543"/>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06CB0F96-1930-3748-29E5-C7C8C2C63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312" y="2953512"/>
              <a:ext cx="5776461" cy="1638442"/>
            </a:xfrm>
            <a:prstGeom prst="rect">
              <a:avLst/>
            </a:prstGeom>
          </p:spPr>
        </p:pic>
      </p:gr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sp>
        <p:nvSpPr>
          <p:cNvPr id="6" name="Slide Number Placeholder 5">
            <a:extLst>
              <a:ext uri="{FF2B5EF4-FFF2-40B4-BE49-F238E27FC236}">
                <a16:creationId xmlns:a16="http://schemas.microsoft.com/office/drawing/2014/main" id="{0AC7F1A4-2495-69E7-2D32-9C697A0EA22D}"/>
              </a:ext>
            </a:extLst>
          </p:cNvPr>
          <p:cNvSpPr>
            <a:spLocks noGrp="1"/>
          </p:cNvSpPr>
          <p:nvPr>
            <p:ph type="sldNum" sz="quarter" idx="12"/>
          </p:nvPr>
        </p:nvSpPr>
        <p:spPr/>
        <p:txBody>
          <a:bodyPr/>
          <a:lstStyle/>
          <a:p>
            <a:fld id="{5C76A076-0EB6-4ACF-BC93-AE169B35ECF5}" type="slidenum">
              <a:rPr lang="en-US" smtClean="0"/>
              <a:pPr/>
              <a:t>48</a:t>
            </a:fld>
            <a:endParaRPr lang="en-US" dirty="0"/>
          </a:p>
        </p:txBody>
      </p:sp>
    </p:spTree>
    <p:extLst>
      <p:ext uri="{BB962C8B-B14F-4D97-AF65-F5344CB8AC3E}">
        <p14:creationId xmlns:p14="http://schemas.microsoft.com/office/powerpoint/2010/main" val="240012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37B24-16BB-68CB-BF3B-47146CB2CECF}"/>
              </a:ext>
            </a:extLst>
          </p:cNvPr>
          <p:cNvPicPr>
            <a:picLocks noChangeAspect="1"/>
          </p:cNvPicPr>
          <p:nvPr/>
        </p:nvPicPr>
        <p:blipFill>
          <a:blip r:embed="rId2"/>
          <a:stretch>
            <a:fillRect/>
          </a:stretch>
        </p:blipFill>
        <p:spPr>
          <a:xfrm>
            <a:off x="0" y="-38100"/>
            <a:ext cx="12192000" cy="3660184"/>
          </a:xfrm>
          <a:prstGeom prst="rect">
            <a:avLst/>
          </a:prstGeom>
        </p:spPr>
      </p:pic>
      <p:sp>
        <p:nvSpPr>
          <p:cNvPr id="7" name="Rectangle 6">
            <a:extLst>
              <a:ext uri="{FF2B5EF4-FFF2-40B4-BE49-F238E27FC236}">
                <a16:creationId xmlns:a16="http://schemas.microsoft.com/office/drawing/2014/main" id="{79D1A96A-198C-4DBA-FC01-DA39A0225999}"/>
              </a:ext>
            </a:extLst>
          </p:cNvPr>
          <p:cNvSpPr/>
          <p:nvPr/>
        </p:nvSpPr>
        <p:spPr>
          <a:xfrm>
            <a:off x="0" y="2249795"/>
            <a:ext cx="12191999" cy="23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8F7AF7E3-A03F-9D66-6BA1-7B6F37938364}"/>
              </a:ext>
            </a:extLst>
          </p:cNvPr>
          <p:cNvSpPr txBox="1">
            <a:spLocks/>
          </p:cNvSpPr>
          <p:nvPr/>
        </p:nvSpPr>
        <p:spPr>
          <a:xfrm>
            <a:off x="1655721" y="2690507"/>
            <a:ext cx="8839200" cy="14223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lgn="ctr"/>
            <a:r>
              <a:rPr lang="en-US" sz="4800" dirty="0"/>
              <a:t>How to Address an APC Correction Request</a:t>
            </a:r>
          </a:p>
        </p:txBody>
      </p:sp>
      <p:sp>
        <p:nvSpPr>
          <p:cNvPr id="2" name="Slide Number Placeholder 1">
            <a:extLst>
              <a:ext uri="{FF2B5EF4-FFF2-40B4-BE49-F238E27FC236}">
                <a16:creationId xmlns:a16="http://schemas.microsoft.com/office/drawing/2014/main" id="{16B026D0-EB20-D9BE-F26A-4F22CBDCCBD2}"/>
              </a:ext>
            </a:extLst>
          </p:cNvPr>
          <p:cNvSpPr>
            <a:spLocks noGrp="1"/>
          </p:cNvSpPr>
          <p:nvPr>
            <p:ph type="sldNum" sz="quarter" idx="12"/>
          </p:nvPr>
        </p:nvSpPr>
        <p:spPr/>
        <p:txBody>
          <a:bodyPr/>
          <a:lstStyle/>
          <a:p>
            <a:fld id="{5C76A076-0EB6-4ACF-BC93-AE169B35ECF5}" type="slidenum">
              <a:rPr lang="en-US" smtClean="0"/>
              <a:pPr/>
              <a:t>49</a:t>
            </a:fld>
            <a:endParaRPr lang="en-US" dirty="0"/>
          </a:p>
        </p:txBody>
      </p:sp>
    </p:spTree>
    <p:extLst>
      <p:ext uri="{BB962C8B-B14F-4D97-AF65-F5344CB8AC3E}">
        <p14:creationId xmlns:p14="http://schemas.microsoft.com/office/powerpoint/2010/main" val="395880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 Setup</a:t>
            </a:r>
            <a:endParaRPr lang="en-US" sz="2800" dirty="0"/>
          </a:p>
        </p:txBody>
      </p:sp>
      <p:pic>
        <p:nvPicPr>
          <p:cNvPr id="3" name="Picture 2" descr="Graphical user interface, text, application, Teams&#10;&#10;Description automatically generated">
            <a:extLst>
              <a:ext uri="{FF2B5EF4-FFF2-40B4-BE49-F238E27FC236}">
                <a16:creationId xmlns:a16="http://schemas.microsoft.com/office/drawing/2014/main" id="{52133C96-2239-2B3B-610A-84533AD42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730" y="1528497"/>
            <a:ext cx="8878539" cy="3801005"/>
          </a:xfrm>
          <a:prstGeom prst="rect">
            <a:avLst/>
          </a:prstGeom>
        </p:spPr>
      </p:pic>
      <p:sp>
        <p:nvSpPr>
          <p:cNvPr id="4" name="Slide Number Placeholder 3">
            <a:extLst>
              <a:ext uri="{FF2B5EF4-FFF2-40B4-BE49-F238E27FC236}">
                <a16:creationId xmlns:a16="http://schemas.microsoft.com/office/drawing/2014/main" id="{EB56796F-7991-925E-B5C0-1F7065D4A783}"/>
              </a:ext>
            </a:extLst>
          </p:cNvPr>
          <p:cNvSpPr>
            <a:spLocks noGrp="1"/>
          </p:cNvSpPr>
          <p:nvPr>
            <p:ph type="sldNum" sz="quarter" idx="12"/>
          </p:nvPr>
        </p:nvSpPr>
        <p:spPr/>
        <p:txBody>
          <a:bodyPr/>
          <a:lstStyle/>
          <a:p>
            <a:fld id="{5C76A076-0EB6-4ACF-BC93-AE169B35ECF5}" type="slidenum">
              <a:rPr lang="en-US" smtClean="0"/>
              <a:pPr/>
              <a:t>5</a:t>
            </a:fld>
            <a:endParaRPr lang="en-US" dirty="0"/>
          </a:p>
        </p:txBody>
      </p:sp>
    </p:spTree>
    <p:extLst>
      <p:ext uri="{BB962C8B-B14F-4D97-AF65-F5344CB8AC3E}">
        <p14:creationId xmlns:p14="http://schemas.microsoft.com/office/powerpoint/2010/main" val="16954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762D0183-7F5B-DFA5-6EC5-19F475D00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4951"/>
            <a:ext cx="12192000" cy="2547470"/>
          </a:xfrm>
          <a:prstGeom prst="rect">
            <a:avLst/>
          </a:prstGeom>
        </p:spPr>
      </p:pic>
      <p:sp>
        <p:nvSpPr>
          <p:cNvPr id="14" name="Speech Bubble: Rectangle with Corners Rounded 13">
            <a:extLst>
              <a:ext uri="{FF2B5EF4-FFF2-40B4-BE49-F238E27FC236}">
                <a16:creationId xmlns:a16="http://schemas.microsoft.com/office/drawing/2014/main" id="{D678942D-4025-6AA0-5CFB-0B8C0B58532A}"/>
              </a:ext>
            </a:extLst>
          </p:cNvPr>
          <p:cNvSpPr/>
          <p:nvPr/>
        </p:nvSpPr>
        <p:spPr>
          <a:xfrm>
            <a:off x="9319364" y="3974069"/>
            <a:ext cx="1929009" cy="1975794"/>
          </a:xfrm>
          <a:prstGeom prst="wedgeRoundRectCallout">
            <a:avLst>
              <a:gd name="adj1" fmla="val 44707"/>
              <a:gd name="adj2" fmla="val -7311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Click here to go to the Submission Overview page.</a:t>
            </a:r>
          </a:p>
        </p:txBody>
      </p:sp>
      <p:sp>
        <p:nvSpPr>
          <p:cNvPr id="3" name="Slide Number Placeholder 2">
            <a:extLst>
              <a:ext uri="{FF2B5EF4-FFF2-40B4-BE49-F238E27FC236}">
                <a16:creationId xmlns:a16="http://schemas.microsoft.com/office/drawing/2014/main" id="{9D9B581C-3D5F-F9EC-2FAA-835F0551412D}"/>
              </a:ext>
            </a:extLst>
          </p:cNvPr>
          <p:cNvSpPr>
            <a:spLocks noGrp="1"/>
          </p:cNvSpPr>
          <p:nvPr>
            <p:ph type="sldNum" sz="quarter" idx="12"/>
          </p:nvPr>
        </p:nvSpPr>
        <p:spPr/>
        <p:txBody>
          <a:bodyPr/>
          <a:lstStyle/>
          <a:p>
            <a:fld id="{5C76A076-0EB6-4ACF-BC93-AE169B35ECF5}" type="slidenum">
              <a:rPr lang="en-US" smtClean="0"/>
              <a:pPr/>
              <a:t>50</a:t>
            </a:fld>
            <a:endParaRPr lang="en-US" dirty="0"/>
          </a:p>
        </p:txBody>
      </p:sp>
    </p:spTree>
    <p:extLst>
      <p:ext uri="{BB962C8B-B14F-4D97-AF65-F5344CB8AC3E}">
        <p14:creationId xmlns:p14="http://schemas.microsoft.com/office/powerpoint/2010/main" val="340745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application, website&#10;&#10;AI-generated content may be incorrect.">
            <a:extLst>
              <a:ext uri="{FF2B5EF4-FFF2-40B4-BE49-F238E27FC236}">
                <a16:creationId xmlns:a16="http://schemas.microsoft.com/office/drawing/2014/main" id="{C35E7CE9-5D42-319E-3398-37D56A93D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52314"/>
            <a:ext cx="12192000" cy="3153372"/>
          </a:xfrm>
          <a:prstGeom prst="rect">
            <a:avLst/>
          </a:prstGeom>
        </p:spPr>
      </p:pic>
      <p:sp>
        <p:nvSpPr>
          <p:cNvPr id="3" name="Slide Number Placeholder 2">
            <a:extLst>
              <a:ext uri="{FF2B5EF4-FFF2-40B4-BE49-F238E27FC236}">
                <a16:creationId xmlns:a16="http://schemas.microsoft.com/office/drawing/2014/main" id="{ECECFB4A-41D3-F470-DDFB-5C197E06B1B0}"/>
              </a:ext>
            </a:extLst>
          </p:cNvPr>
          <p:cNvSpPr>
            <a:spLocks noGrp="1"/>
          </p:cNvSpPr>
          <p:nvPr>
            <p:ph type="sldNum" sz="quarter" idx="12"/>
          </p:nvPr>
        </p:nvSpPr>
        <p:spPr/>
        <p:txBody>
          <a:bodyPr/>
          <a:lstStyle/>
          <a:p>
            <a:fld id="{5C76A076-0EB6-4ACF-BC93-AE169B35ECF5}" type="slidenum">
              <a:rPr lang="en-US" smtClean="0"/>
              <a:pPr/>
              <a:t>51</a:t>
            </a:fld>
            <a:endParaRPr lang="en-US" dirty="0"/>
          </a:p>
        </p:txBody>
      </p:sp>
    </p:spTree>
    <p:extLst>
      <p:ext uri="{BB962C8B-B14F-4D97-AF65-F5344CB8AC3E}">
        <p14:creationId xmlns:p14="http://schemas.microsoft.com/office/powerpoint/2010/main" val="345667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sp>
        <p:nvSpPr>
          <p:cNvPr id="3" name="TextBox 2">
            <a:extLst>
              <a:ext uri="{FF2B5EF4-FFF2-40B4-BE49-F238E27FC236}">
                <a16:creationId xmlns:a16="http://schemas.microsoft.com/office/drawing/2014/main" id="{B3F087B0-2D19-7832-262B-892AC6CB5895}"/>
              </a:ext>
            </a:extLst>
          </p:cNvPr>
          <p:cNvSpPr txBox="1"/>
          <p:nvPr/>
        </p:nvSpPr>
        <p:spPr>
          <a:xfrm>
            <a:off x="300625" y="1011475"/>
            <a:ext cx="11688175" cy="4850706"/>
          </a:xfrm>
          <a:prstGeom prst="rect">
            <a:avLst/>
          </a:prstGeom>
          <a:noFill/>
        </p:spPr>
        <p:txBody>
          <a:bodyPr wrap="square" rtlCol="0">
            <a:spAutoFit/>
          </a:bodyPr>
          <a:lstStyle/>
          <a:p>
            <a:pPr marL="0" marR="0">
              <a:spcBef>
                <a:spcPts val="0"/>
              </a:spcBef>
              <a:spcAft>
                <a:spcPts val="0"/>
              </a:spcAft>
            </a:pPr>
            <a:r>
              <a:rPr lang="en-US" sz="1400" dirty="0">
                <a:effectLst/>
                <a:latin typeface="Aptos" panose="020B0004020202020204" pitchFamily="34" charset="0"/>
                <a:ea typeface="Aptos" panose="020B0004020202020204" pitchFamily="34" charset="0"/>
                <a:cs typeface="Aptos" panose="020B0004020202020204" pitchFamily="34" charset="0"/>
              </a:rPr>
              <a:t>From: </a:t>
            </a:r>
            <a:r>
              <a:rPr lang="en-US" sz="1400" b="1" dirty="0" err="1">
                <a:effectLst/>
                <a:latin typeface="Aptos" panose="020B0004020202020204" pitchFamily="34" charset="0"/>
                <a:ea typeface="Aptos" panose="020B0004020202020204" pitchFamily="34" charset="0"/>
                <a:cs typeface="Aptos" panose="020B0004020202020204" pitchFamily="34" charset="0"/>
              </a:rPr>
              <a:t>MyTDEC</a:t>
            </a:r>
            <a:r>
              <a:rPr lang="en-US" sz="1400" b="1" dirty="0">
                <a:effectLst/>
                <a:latin typeface="Aptos" panose="020B0004020202020204" pitchFamily="34" charset="0"/>
                <a:ea typeface="Aptos" panose="020B0004020202020204" pitchFamily="34" charset="0"/>
                <a:cs typeface="Aptos" panose="020B0004020202020204" pitchFamily="34" charset="0"/>
              </a:rPr>
              <a:t> Forms Dev (no reply)</a:t>
            </a:r>
            <a:r>
              <a:rPr lang="en-US" sz="1400" dirty="0">
                <a:effectLst/>
                <a:latin typeface="Aptos" panose="020B0004020202020204" pitchFamily="34" charset="0"/>
                <a:ea typeface="Aptos" panose="020B0004020202020204" pitchFamily="34" charset="0"/>
                <a:cs typeface="Aptos" panose="020B0004020202020204" pitchFamily="34" charset="0"/>
              </a:rPr>
              <a:t> &lt;</a:t>
            </a:r>
            <a:r>
              <a:rPr lang="en-US"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MyTDECForms@tn.gov</a:t>
            </a:r>
            <a:r>
              <a:rPr lang="en-US" sz="1400" dirty="0">
                <a:effectLst/>
                <a:latin typeface="Aptos" panose="020B0004020202020204" pitchFamily="34" charset="0"/>
                <a:ea typeface="Aptos" panose="020B0004020202020204" pitchFamily="34" charset="0"/>
                <a:cs typeface="Aptos" panose="020B0004020202020204" pitchFamily="34" charset="0"/>
              </a:rPr>
              <a:t>&gt;</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Date: Fri, Feb 28, 2025 at 12:38</a:t>
            </a:r>
            <a:r>
              <a:rPr lang="en-US" sz="1400" dirty="0">
                <a:effectLst/>
                <a:latin typeface="Arial" panose="020B0604020202020204" pitchFamily="34" charset="0"/>
                <a:ea typeface="Aptos" panose="020B0004020202020204" pitchFamily="34" charset="0"/>
                <a:cs typeface="Aptos" panose="020B0004020202020204" pitchFamily="34" charset="0"/>
              </a:rPr>
              <a:t> </a:t>
            </a:r>
            <a:r>
              <a:rPr lang="en-US" sz="1400" dirty="0">
                <a:effectLst/>
                <a:latin typeface="Aptos" panose="020B0004020202020204" pitchFamily="34" charset="0"/>
                <a:ea typeface="Aptos" panose="020B0004020202020204" pitchFamily="34" charset="0"/>
                <a:cs typeface="Aptos" panose="020B0004020202020204" pitchFamily="34" charset="0"/>
              </a:rPr>
              <a:t>PM</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Subject: Review Complete for Submission HQA-NT24-74AS0 in the </a:t>
            </a:r>
            <a:r>
              <a:rPr lang="en-US" sz="1400" dirty="0" err="1">
                <a:effectLst/>
                <a:latin typeface="Aptos" panose="020B0004020202020204" pitchFamily="34" charset="0"/>
                <a:ea typeface="Aptos" panose="020B0004020202020204" pitchFamily="34" charset="0"/>
                <a:cs typeface="Aptos" panose="020B0004020202020204" pitchFamily="34" charset="0"/>
              </a:rPr>
              <a:t>MyTDEC</a:t>
            </a:r>
            <a:r>
              <a:rPr lang="en-US" sz="1400" dirty="0">
                <a:effectLst/>
                <a:latin typeface="Aptos" panose="020B0004020202020204" pitchFamily="34" charset="0"/>
                <a:ea typeface="Aptos" panose="020B0004020202020204" pitchFamily="34" charset="0"/>
                <a:cs typeface="Aptos" panose="020B0004020202020204" pitchFamily="34" charset="0"/>
              </a:rPr>
              <a:t> Forms System</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To: &lt;</a:t>
            </a:r>
            <a:r>
              <a:rPr lang="en-US"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powersjr56@gmail.com</a:t>
            </a:r>
            <a:r>
              <a:rPr lang="en-US" sz="1400" dirty="0">
                <a:effectLst/>
                <a:latin typeface="Aptos" panose="020B0004020202020204" pitchFamily="34" charset="0"/>
                <a:ea typeface="Aptos" panose="020B0004020202020204" pitchFamily="34" charset="0"/>
                <a:cs typeface="Aptos" panose="020B0004020202020204" pitchFamily="34" charset="0"/>
              </a:rPr>
              <a:t>&gt;</a:t>
            </a:r>
            <a:br>
              <a:rPr lang="en-US" sz="1400" dirty="0">
                <a:effectLst/>
                <a:latin typeface="Aptos" panose="020B0004020202020204" pitchFamily="34" charset="0"/>
                <a:ea typeface="Aptos" panose="020B0004020202020204" pitchFamily="34" charset="0"/>
                <a:cs typeface="Aptos" panose="020B0004020202020204" pitchFamily="34" charset="0"/>
              </a:rPr>
            </a:b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James, </a:t>
            </a:r>
            <a:br>
              <a:rPr lang="en-US" sz="1400" dirty="0">
                <a:effectLst/>
                <a:latin typeface="Aptos" panose="020B0004020202020204" pitchFamily="34" charset="0"/>
                <a:ea typeface="Aptos" panose="020B0004020202020204" pitchFamily="34" charset="0"/>
                <a:cs typeface="Aptos" panose="020B0004020202020204" pitchFamily="34" charset="0"/>
              </a:rPr>
            </a:b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b="1" dirty="0">
                <a:effectLst/>
                <a:latin typeface="Aptos" panose="020B0004020202020204" pitchFamily="34" charset="0"/>
                <a:ea typeface="Aptos" panose="020B0004020202020204" pitchFamily="34" charset="0"/>
                <a:cs typeface="Aptos" panose="020B0004020202020204" pitchFamily="34" charset="0"/>
              </a:rPr>
              <a:t>Division of Air Pollution Control has completed its review</a:t>
            </a:r>
            <a:r>
              <a:rPr lang="en-US" sz="1400" dirty="0">
                <a:effectLst/>
                <a:latin typeface="Aptos" panose="020B0004020202020204" pitchFamily="34" charset="0"/>
                <a:ea typeface="Aptos" panose="020B0004020202020204" pitchFamily="34" charset="0"/>
                <a:cs typeface="Aptos" panose="020B0004020202020204" pitchFamily="34" charset="0"/>
              </a:rPr>
              <a:t> of the contents for the Air Pollution Control (APC) Title V Fee Collection submission </a:t>
            </a:r>
            <a:r>
              <a:rPr lang="en-US"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6"/>
              </a:rPr>
              <a:t>HQA-NT24-74AS0</a:t>
            </a:r>
            <a:r>
              <a:rPr lang="en-US" sz="1400" dirty="0">
                <a:effectLst/>
                <a:latin typeface="Aptos" panose="020B0004020202020204" pitchFamily="34" charset="0"/>
                <a:ea typeface="Aptos" panose="020B0004020202020204" pitchFamily="34" charset="0"/>
                <a:cs typeface="Aptos" panose="020B0004020202020204" pitchFamily="34" charset="0"/>
              </a:rPr>
              <a:t> in the Tennessee Department of Environment and Conservation </a:t>
            </a:r>
            <a:r>
              <a:rPr lang="en-US" sz="1400" dirty="0" err="1">
                <a:effectLst/>
                <a:latin typeface="Aptos" panose="020B0004020202020204" pitchFamily="34" charset="0"/>
                <a:ea typeface="Aptos" panose="020B0004020202020204" pitchFamily="34" charset="0"/>
                <a:cs typeface="Aptos" panose="020B0004020202020204" pitchFamily="34" charset="0"/>
              </a:rPr>
              <a:t>MyTDEC</a:t>
            </a:r>
            <a:r>
              <a:rPr lang="en-US" sz="1400" dirty="0">
                <a:effectLst/>
                <a:latin typeface="Aptos" panose="020B0004020202020204" pitchFamily="34" charset="0"/>
                <a:ea typeface="Aptos" panose="020B0004020202020204" pitchFamily="34" charset="0"/>
                <a:cs typeface="Aptos" panose="020B0004020202020204" pitchFamily="34" charset="0"/>
              </a:rPr>
              <a:t> Forms System. </a:t>
            </a:r>
            <a:br>
              <a:rPr lang="en-US" sz="1400" dirty="0">
                <a:effectLst/>
                <a:latin typeface="Aptos" panose="020B0004020202020204" pitchFamily="34" charset="0"/>
                <a:ea typeface="Aptos" panose="020B0004020202020204" pitchFamily="34" charset="0"/>
                <a:cs typeface="Aptos" panose="020B0004020202020204" pitchFamily="34" charset="0"/>
              </a:rPr>
            </a:b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b="1" dirty="0">
                <a:effectLst/>
                <a:latin typeface="Aptos" panose="020B0004020202020204" pitchFamily="34" charset="0"/>
                <a:ea typeface="Aptos" panose="020B0004020202020204" pitchFamily="34" charset="0"/>
                <a:cs typeface="Aptos" panose="020B0004020202020204" pitchFamily="34" charset="0"/>
              </a:rPr>
              <a:t>Correction Requests were identified and must be addressed</a:t>
            </a:r>
            <a:r>
              <a:rPr lang="en-US" sz="1400" dirty="0">
                <a:effectLst/>
                <a:latin typeface="Aptos" panose="020B0004020202020204" pitchFamily="34" charset="0"/>
                <a:ea typeface="Aptos" panose="020B0004020202020204" pitchFamily="34" charset="0"/>
                <a:cs typeface="Aptos" panose="020B0004020202020204" pitchFamily="34" charset="0"/>
              </a:rPr>
              <a:t> in order for the agency to continue processing. Please use the link shown above to open, revise, and resubmit. </a:t>
            </a:r>
            <a:br>
              <a:rPr lang="en-US" sz="1400" dirty="0">
                <a:effectLst/>
                <a:latin typeface="Aptos" panose="020B0004020202020204" pitchFamily="34" charset="0"/>
                <a:ea typeface="Aptos" panose="020B0004020202020204" pitchFamily="34" charset="0"/>
                <a:cs typeface="Aptos" panose="020B0004020202020204" pitchFamily="34" charset="0"/>
              </a:rPr>
            </a:b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Open correction requests include:</a:t>
            </a:r>
          </a:p>
          <a:p>
            <a:pPr marL="342900" marR="0" lvl="0" indent="-342900">
              <a:spcBef>
                <a:spcPts val="0"/>
              </a:spcBef>
              <a:spcAft>
                <a:spcPts val="0"/>
              </a:spcAft>
              <a:buSzPts val="1000"/>
              <a:buFont typeface="Symbol" panose="05050102010706020507" pitchFamily="18" charset="2"/>
              <a:buChar char=""/>
              <a:tabLst>
                <a:tab pos="457200" algn="l"/>
              </a:tabLst>
            </a:pPr>
            <a:r>
              <a:rPr lang="en-US" sz="1400" b="1" dirty="0">
                <a:effectLst/>
                <a:latin typeface="Aptos" panose="020B0004020202020204" pitchFamily="34" charset="0"/>
                <a:ea typeface="Aptos" panose="020B0004020202020204" pitchFamily="34" charset="0"/>
                <a:cs typeface="Aptos" panose="020B0004020202020204" pitchFamily="34" charset="0"/>
              </a:rPr>
              <a:t>Section: AEAR Type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b="1" dirty="0">
                <a:effectLst/>
                <a:latin typeface="Aptos" panose="020B0004020202020204" pitchFamily="34" charset="0"/>
                <a:ea typeface="Aptos" panose="020B0004020202020204" pitchFamily="34" charset="0"/>
                <a:cs typeface="Times New Roman" panose="02020603050405020304" pitchFamily="18" charset="0"/>
              </a:rPr>
              <a:t>Question: Extension Request and Supporting Documents</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400" b="1" dirty="0">
                <a:effectLst/>
                <a:latin typeface="Aptos" panose="020B0004020202020204" pitchFamily="34" charset="0"/>
                <a:ea typeface="Aptos" panose="020B0004020202020204" pitchFamily="34" charset="0"/>
                <a:cs typeface="Aptos" panose="020B0004020202020204" pitchFamily="34" charset="0"/>
              </a:rPr>
              <a:t>Extension Request issue</a:t>
            </a:r>
            <a:r>
              <a:rPr lang="en-US" sz="1400" dirty="0">
                <a:effectLst/>
                <a:latin typeface="Aptos" panose="020B0004020202020204" pitchFamily="34" charset="0"/>
                <a:ea typeface="Aptos" panose="020B0004020202020204" pitchFamily="34" charset="0"/>
                <a:cs typeface="Aptos" panose="020B0004020202020204" pitchFamily="34" charset="0"/>
              </a:rPr>
              <a:t> </a:t>
            </a:r>
          </a:p>
          <a:p>
            <a:pPr marL="1371600" marR="0">
              <a:spcBef>
                <a:spcPts val="0"/>
              </a:spcBef>
              <a:spcAft>
                <a:spcPts val="0"/>
              </a:spcAft>
            </a:pPr>
            <a:r>
              <a:rPr lang="en-US" sz="1400" i="1" dirty="0">
                <a:effectLst/>
                <a:latin typeface="Aptos" panose="020B0004020202020204" pitchFamily="34" charset="0"/>
                <a:ea typeface="Aptos" panose="020B0004020202020204" pitchFamily="34" charset="0"/>
                <a:cs typeface="Aptos" panose="020B0004020202020204" pitchFamily="34" charset="0"/>
              </a:rPr>
              <a:t>The Responsible Official is required to sign the request. Have it signed and then resubmit the form.</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Thank you,</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Tennessee Department of Environment and Conservation</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Division of Air Pollution Control</a:t>
            </a:r>
          </a:p>
        </p:txBody>
      </p:sp>
      <p:sp>
        <p:nvSpPr>
          <p:cNvPr id="4" name="Speech Bubble: Rectangle with Corners Rounded 3">
            <a:extLst>
              <a:ext uri="{FF2B5EF4-FFF2-40B4-BE49-F238E27FC236}">
                <a16:creationId xmlns:a16="http://schemas.microsoft.com/office/drawing/2014/main" id="{9F39DF84-CF2C-B4AA-DE37-AFCDD233227A}"/>
              </a:ext>
            </a:extLst>
          </p:cNvPr>
          <p:cNvSpPr/>
          <p:nvPr/>
        </p:nvSpPr>
        <p:spPr>
          <a:xfrm>
            <a:off x="9444624" y="3762421"/>
            <a:ext cx="2544175" cy="2107932"/>
          </a:xfrm>
          <a:prstGeom prst="wedgeRoundRectCallout">
            <a:avLst>
              <a:gd name="adj1" fmla="val -78058"/>
              <a:gd name="adj2" fmla="val -5492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Email example to facility when APC requests a correction.  </a:t>
            </a:r>
          </a:p>
        </p:txBody>
      </p:sp>
      <p:sp>
        <p:nvSpPr>
          <p:cNvPr id="5" name="Slide Number Placeholder 4">
            <a:extLst>
              <a:ext uri="{FF2B5EF4-FFF2-40B4-BE49-F238E27FC236}">
                <a16:creationId xmlns:a16="http://schemas.microsoft.com/office/drawing/2014/main" id="{4E8AA522-D15A-CBE7-F726-29AA432D93FC}"/>
              </a:ext>
            </a:extLst>
          </p:cNvPr>
          <p:cNvSpPr>
            <a:spLocks noGrp="1"/>
          </p:cNvSpPr>
          <p:nvPr>
            <p:ph type="sldNum" sz="quarter" idx="12"/>
          </p:nvPr>
        </p:nvSpPr>
        <p:spPr/>
        <p:txBody>
          <a:bodyPr/>
          <a:lstStyle/>
          <a:p>
            <a:fld id="{5C76A076-0EB6-4ACF-BC93-AE169B35ECF5}" type="slidenum">
              <a:rPr lang="en-US" smtClean="0"/>
              <a:pPr/>
              <a:t>52</a:t>
            </a:fld>
            <a:endParaRPr lang="en-US" dirty="0"/>
          </a:p>
        </p:txBody>
      </p:sp>
    </p:spTree>
    <p:extLst>
      <p:ext uri="{BB962C8B-B14F-4D97-AF65-F5344CB8AC3E}">
        <p14:creationId xmlns:p14="http://schemas.microsoft.com/office/powerpoint/2010/main" val="1579163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6" name="Picture 5" descr="Graphical user interface, text, application&#10;&#10;AI-generated content may be incorrect.">
            <a:extLst>
              <a:ext uri="{FF2B5EF4-FFF2-40B4-BE49-F238E27FC236}">
                <a16:creationId xmlns:a16="http://schemas.microsoft.com/office/drawing/2014/main" id="{646E3FBF-F719-2EDF-B2C8-5E0024F3D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8866"/>
            <a:ext cx="12192000" cy="4120267"/>
          </a:xfrm>
          <a:prstGeom prst="rect">
            <a:avLst/>
          </a:prstGeom>
        </p:spPr>
      </p:pic>
      <p:sp>
        <p:nvSpPr>
          <p:cNvPr id="8" name="Speech Bubble: Rectangle with Corners Rounded 7">
            <a:extLst>
              <a:ext uri="{FF2B5EF4-FFF2-40B4-BE49-F238E27FC236}">
                <a16:creationId xmlns:a16="http://schemas.microsoft.com/office/drawing/2014/main" id="{67656D8B-124A-87C9-6911-B04B683C0AC7}"/>
              </a:ext>
            </a:extLst>
          </p:cNvPr>
          <p:cNvSpPr/>
          <p:nvPr/>
        </p:nvSpPr>
        <p:spPr>
          <a:xfrm>
            <a:off x="6701425" y="2441102"/>
            <a:ext cx="2392471" cy="1321319"/>
          </a:xfrm>
          <a:prstGeom prst="wedgeRoundRectCallout">
            <a:avLst>
              <a:gd name="adj1" fmla="val 84130"/>
              <a:gd name="adj2" fmla="val 1717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Click here to start revising the submission.</a:t>
            </a:r>
          </a:p>
        </p:txBody>
      </p:sp>
      <p:sp>
        <p:nvSpPr>
          <p:cNvPr id="3" name="Slide Number Placeholder 2">
            <a:extLst>
              <a:ext uri="{FF2B5EF4-FFF2-40B4-BE49-F238E27FC236}">
                <a16:creationId xmlns:a16="http://schemas.microsoft.com/office/drawing/2014/main" id="{FE421148-3850-2489-2507-708757F1DAFA}"/>
              </a:ext>
            </a:extLst>
          </p:cNvPr>
          <p:cNvSpPr>
            <a:spLocks noGrp="1"/>
          </p:cNvSpPr>
          <p:nvPr>
            <p:ph type="sldNum" sz="quarter" idx="12"/>
          </p:nvPr>
        </p:nvSpPr>
        <p:spPr/>
        <p:txBody>
          <a:bodyPr/>
          <a:lstStyle/>
          <a:p>
            <a:fld id="{5C76A076-0EB6-4ACF-BC93-AE169B35ECF5}" type="slidenum">
              <a:rPr lang="en-US" smtClean="0"/>
              <a:pPr/>
              <a:t>53</a:t>
            </a:fld>
            <a:endParaRPr lang="en-US" dirty="0"/>
          </a:p>
        </p:txBody>
      </p:sp>
    </p:spTree>
    <p:extLst>
      <p:ext uri="{BB962C8B-B14F-4D97-AF65-F5344CB8AC3E}">
        <p14:creationId xmlns:p14="http://schemas.microsoft.com/office/powerpoint/2010/main" val="1989142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6" name="Picture 5" descr="Graphical user interface, text&#10;&#10;AI-generated content may be incorrect.">
            <a:extLst>
              <a:ext uri="{FF2B5EF4-FFF2-40B4-BE49-F238E27FC236}">
                <a16:creationId xmlns:a16="http://schemas.microsoft.com/office/drawing/2014/main" id="{D7041699-B872-7F5D-5A50-5DD29C7F1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1418"/>
            <a:ext cx="12192000" cy="4695163"/>
          </a:xfrm>
          <a:prstGeom prst="rect">
            <a:avLst/>
          </a:prstGeom>
        </p:spPr>
      </p:pic>
      <p:sp>
        <p:nvSpPr>
          <p:cNvPr id="3" name="Slide Number Placeholder 2">
            <a:extLst>
              <a:ext uri="{FF2B5EF4-FFF2-40B4-BE49-F238E27FC236}">
                <a16:creationId xmlns:a16="http://schemas.microsoft.com/office/drawing/2014/main" id="{059B1F42-AAB0-FCA2-CBCA-F0DB1E56D490}"/>
              </a:ext>
            </a:extLst>
          </p:cNvPr>
          <p:cNvSpPr>
            <a:spLocks noGrp="1"/>
          </p:cNvSpPr>
          <p:nvPr>
            <p:ph type="sldNum" sz="quarter" idx="12"/>
          </p:nvPr>
        </p:nvSpPr>
        <p:spPr/>
        <p:txBody>
          <a:bodyPr/>
          <a:lstStyle/>
          <a:p>
            <a:fld id="{5C76A076-0EB6-4ACF-BC93-AE169B35ECF5}" type="slidenum">
              <a:rPr lang="en-US" smtClean="0"/>
              <a:pPr/>
              <a:t>54</a:t>
            </a:fld>
            <a:endParaRPr lang="en-US" dirty="0"/>
          </a:p>
        </p:txBody>
      </p:sp>
    </p:spTree>
    <p:extLst>
      <p:ext uri="{BB962C8B-B14F-4D97-AF65-F5344CB8AC3E}">
        <p14:creationId xmlns:p14="http://schemas.microsoft.com/office/powerpoint/2010/main" val="33279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sp>
        <p:nvSpPr>
          <p:cNvPr id="4" name="TextBox 3">
            <a:extLst>
              <a:ext uri="{FF2B5EF4-FFF2-40B4-BE49-F238E27FC236}">
                <a16:creationId xmlns:a16="http://schemas.microsoft.com/office/drawing/2014/main" id="{5B579302-69B0-BD7A-53ED-B4BF2B5070BC}"/>
              </a:ext>
            </a:extLst>
          </p:cNvPr>
          <p:cNvSpPr txBox="1"/>
          <p:nvPr/>
        </p:nvSpPr>
        <p:spPr>
          <a:xfrm>
            <a:off x="308975" y="1166842"/>
            <a:ext cx="11574049" cy="4524315"/>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From: </a:t>
            </a:r>
            <a:r>
              <a:rPr lang="en-US" sz="1800" b="1" dirty="0" err="1">
                <a:effectLst/>
                <a:latin typeface="Aptos" panose="020B0004020202020204" pitchFamily="34" charset="0"/>
                <a:ea typeface="Aptos" panose="020B0004020202020204" pitchFamily="34" charset="0"/>
                <a:cs typeface="Aptos" panose="020B0004020202020204" pitchFamily="34" charset="0"/>
              </a:rPr>
              <a:t>MyTDEC</a:t>
            </a:r>
            <a:r>
              <a:rPr lang="en-US" sz="1800" b="1" dirty="0">
                <a:effectLst/>
                <a:latin typeface="Aptos" panose="020B0004020202020204" pitchFamily="34" charset="0"/>
                <a:ea typeface="Aptos" panose="020B0004020202020204" pitchFamily="34" charset="0"/>
                <a:cs typeface="Aptos" panose="020B0004020202020204" pitchFamily="34" charset="0"/>
              </a:rPr>
              <a:t> Forms Dev (no reply)</a:t>
            </a:r>
            <a:r>
              <a:rPr lang="en-US" sz="1800" dirty="0">
                <a:effectLst/>
                <a:latin typeface="Aptos" panose="020B0004020202020204" pitchFamily="34" charset="0"/>
                <a:ea typeface="Aptos" panose="020B0004020202020204" pitchFamily="34" charset="0"/>
                <a:cs typeface="Aptos" panose="020B0004020202020204" pitchFamily="34" charset="0"/>
              </a:rPr>
              <a:t> &lt;</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MyTDECForms@tn.gov</a:t>
            </a:r>
            <a:r>
              <a:rPr lang="en-US" sz="1800" dirty="0">
                <a:effectLst/>
                <a:latin typeface="Aptos" panose="020B0004020202020204" pitchFamily="34" charset="0"/>
                <a:ea typeface="Aptos" panose="020B0004020202020204" pitchFamily="34" charset="0"/>
                <a:cs typeface="Aptos" panose="020B0004020202020204" pitchFamily="34" charset="0"/>
              </a:rPr>
              <a:t>&gt;</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Date: Fri, Feb 28, 2025 at 12:51</a:t>
            </a:r>
            <a:r>
              <a:rPr lang="en-US" sz="1800" dirty="0">
                <a:effectLst/>
                <a:latin typeface="Arial" panose="020B0604020202020204" pitchFamily="34" charset="0"/>
                <a:ea typeface="Aptos" panose="020B0004020202020204" pitchFamily="34" charset="0"/>
                <a:cs typeface="Aptos" panose="020B0004020202020204" pitchFamily="34" charset="0"/>
              </a:rPr>
              <a:t> </a:t>
            </a:r>
            <a:r>
              <a:rPr lang="en-US" sz="1800" dirty="0">
                <a:effectLst/>
                <a:latin typeface="Aptos" panose="020B0004020202020204" pitchFamily="34" charset="0"/>
                <a:ea typeface="Aptos" panose="020B0004020202020204" pitchFamily="34" charset="0"/>
                <a:cs typeface="Aptos" panose="020B0004020202020204" pitchFamily="34" charset="0"/>
              </a:rPr>
              <a:t>PM</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Subject: Revision Process Activated for Submission HQA-NT24-74AS0 in the </a:t>
            </a:r>
            <a:r>
              <a:rPr lang="en-US" sz="1800" dirty="0" err="1">
                <a:effectLst/>
                <a:latin typeface="Aptos" panose="020B0004020202020204" pitchFamily="34" charset="0"/>
                <a:ea typeface="Aptos" panose="020B0004020202020204" pitchFamily="34" charset="0"/>
                <a:cs typeface="Aptos" panose="020B0004020202020204" pitchFamily="34" charset="0"/>
              </a:rPr>
              <a:t>MyTDEC</a:t>
            </a:r>
            <a:r>
              <a:rPr lang="en-US" sz="1800" dirty="0">
                <a:effectLst/>
                <a:latin typeface="Aptos" panose="020B0004020202020204" pitchFamily="34" charset="0"/>
                <a:ea typeface="Aptos" panose="020B0004020202020204" pitchFamily="34" charset="0"/>
                <a:cs typeface="Aptos" panose="020B0004020202020204" pitchFamily="34" charset="0"/>
              </a:rPr>
              <a:t> Forms System</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To: &lt;</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powersjr56@gmail.com</a:t>
            </a:r>
            <a:r>
              <a:rPr lang="en-US" sz="1800" dirty="0">
                <a:effectLst/>
                <a:latin typeface="Aptos" panose="020B0004020202020204" pitchFamily="34" charset="0"/>
                <a:ea typeface="Aptos" panose="020B0004020202020204" pitchFamily="34" charset="0"/>
                <a:cs typeface="Aptos" panose="020B0004020202020204" pitchFamily="34" charset="0"/>
              </a:rPr>
              <a:t>&gt;</a:t>
            </a:r>
          </a:p>
          <a:p>
            <a:pPr marL="0" marR="0">
              <a:spcBef>
                <a:spcPts val="0"/>
              </a:spcBef>
              <a:spcAft>
                <a:spcPts val="0"/>
              </a:spcAft>
            </a:pP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James, </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Your Air Pollution Control (APC) Title V Fee Collection submission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6"/>
              </a:rPr>
              <a:t>HQA-NT24-74AS0</a:t>
            </a:r>
            <a:r>
              <a:rPr lang="en-US" sz="1800" dirty="0">
                <a:effectLst/>
                <a:latin typeface="Aptos" panose="020B0004020202020204" pitchFamily="34" charset="0"/>
                <a:ea typeface="Aptos" panose="020B0004020202020204" pitchFamily="34" charset="0"/>
                <a:cs typeface="Aptos" panose="020B0004020202020204" pitchFamily="34" charset="0"/>
              </a:rPr>
              <a:t> in the Tennessee Department of Environment and Conservation </a:t>
            </a:r>
            <a:r>
              <a:rPr lang="en-US" sz="1800" dirty="0" err="1">
                <a:effectLst/>
                <a:latin typeface="Aptos" panose="020B0004020202020204" pitchFamily="34" charset="0"/>
                <a:ea typeface="Aptos" panose="020B0004020202020204" pitchFamily="34" charset="0"/>
                <a:cs typeface="Aptos" panose="020B0004020202020204" pitchFamily="34" charset="0"/>
              </a:rPr>
              <a:t>MyTDEC</a:t>
            </a:r>
            <a:r>
              <a:rPr lang="en-US" sz="1800" dirty="0">
                <a:effectLst/>
                <a:latin typeface="Aptos" panose="020B0004020202020204" pitchFamily="34" charset="0"/>
                <a:ea typeface="Aptos" panose="020B0004020202020204" pitchFamily="34" charset="0"/>
                <a:cs typeface="Aptos" panose="020B0004020202020204" pitchFamily="34" charset="0"/>
              </a:rPr>
              <a:t> Forms System has </a:t>
            </a:r>
            <a:r>
              <a:rPr lang="en-US" sz="1800" b="1" dirty="0">
                <a:effectLst/>
                <a:latin typeface="Aptos" panose="020B0004020202020204" pitchFamily="34" charset="0"/>
                <a:ea typeface="Aptos" panose="020B0004020202020204" pitchFamily="34" charset="0"/>
                <a:cs typeface="Aptos" panose="020B0004020202020204" pitchFamily="34" charset="0"/>
              </a:rPr>
              <a:t>begun the revision process</a:t>
            </a:r>
            <a:r>
              <a:rPr lang="en-US" sz="1800" dirty="0">
                <a:effectLst/>
                <a:latin typeface="Aptos" panose="020B0004020202020204" pitchFamily="34" charset="0"/>
                <a:ea typeface="Aptos" panose="020B0004020202020204" pitchFamily="34" charset="0"/>
                <a:cs typeface="Aptos" panose="020B0004020202020204" pitchFamily="34" charset="0"/>
              </a:rPr>
              <a:t>. To continue processing your submission please complete any revisions and resubmit the form. Failure to resubmit will prevent further processing and the draft revision will eventually be deleted from the system. </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Thank you,</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Tennessee Department of Environment and Conservation</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Division of Air Pollution Control</a:t>
            </a:r>
          </a:p>
        </p:txBody>
      </p:sp>
      <p:sp>
        <p:nvSpPr>
          <p:cNvPr id="5" name="Speech Bubble: Rectangle with Corners Rounded 4">
            <a:extLst>
              <a:ext uri="{FF2B5EF4-FFF2-40B4-BE49-F238E27FC236}">
                <a16:creationId xmlns:a16="http://schemas.microsoft.com/office/drawing/2014/main" id="{A41F0E0B-F300-67C2-C21C-6574DEF448C3}"/>
              </a:ext>
            </a:extLst>
          </p:cNvPr>
          <p:cNvSpPr/>
          <p:nvPr/>
        </p:nvSpPr>
        <p:spPr>
          <a:xfrm>
            <a:off x="9039829" y="4352080"/>
            <a:ext cx="2555432" cy="1680317"/>
          </a:xfrm>
          <a:prstGeom prst="wedgeRoundRectCallout">
            <a:avLst>
              <a:gd name="adj1" fmla="val -78058"/>
              <a:gd name="adj2" fmla="val -5492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Email to facility when facility begins revisions.</a:t>
            </a:r>
          </a:p>
        </p:txBody>
      </p:sp>
      <p:sp>
        <p:nvSpPr>
          <p:cNvPr id="3" name="Slide Number Placeholder 2">
            <a:extLst>
              <a:ext uri="{FF2B5EF4-FFF2-40B4-BE49-F238E27FC236}">
                <a16:creationId xmlns:a16="http://schemas.microsoft.com/office/drawing/2014/main" id="{74CE5270-7919-AF1B-5B8C-73997D6E3141}"/>
              </a:ext>
            </a:extLst>
          </p:cNvPr>
          <p:cNvSpPr>
            <a:spLocks noGrp="1"/>
          </p:cNvSpPr>
          <p:nvPr>
            <p:ph type="sldNum" sz="quarter" idx="12"/>
          </p:nvPr>
        </p:nvSpPr>
        <p:spPr/>
        <p:txBody>
          <a:bodyPr/>
          <a:lstStyle/>
          <a:p>
            <a:fld id="{5C76A076-0EB6-4ACF-BC93-AE169B35ECF5}" type="slidenum">
              <a:rPr lang="en-US" smtClean="0"/>
              <a:pPr/>
              <a:t>55</a:t>
            </a:fld>
            <a:endParaRPr lang="en-US" dirty="0"/>
          </a:p>
        </p:txBody>
      </p:sp>
    </p:spTree>
    <p:extLst>
      <p:ext uri="{BB962C8B-B14F-4D97-AF65-F5344CB8AC3E}">
        <p14:creationId xmlns:p14="http://schemas.microsoft.com/office/powerpoint/2010/main" val="111409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text, email&#10;&#10;AI-generated content may be incorrect.">
            <a:extLst>
              <a:ext uri="{FF2B5EF4-FFF2-40B4-BE49-F238E27FC236}">
                <a16:creationId xmlns:a16="http://schemas.microsoft.com/office/drawing/2014/main" id="{4CB73112-C08A-D402-723B-EC6121FA6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921"/>
            <a:ext cx="12192000" cy="3493313"/>
          </a:xfrm>
          <a:prstGeom prst="rect">
            <a:avLst/>
          </a:prstGeom>
        </p:spPr>
      </p:pic>
      <p:sp>
        <p:nvSpPr>
          <p:cNvPr id="5" name="Speech Bubble: Rectangle with Corners Rounded 4">
            <a:extLst>
              <a:ext uri="{FF2B5EF4-FFF2-40B4-BE49-F238E27FC236}">
                <a16:creationId xmlns:a16="http://schemas.microsoft.com/office/drawing/2014/main" id="{F377A1D2-C3BD-117B-79E8-F50B5773C724}"/>
              </a:ext>
            </a:extLst>
          </p:cNvPr>
          <p:cNvSpPr/>
          <p:nvPr/>
        </p:nvSpPr>
        <p:spPr>
          <a:xfrm>
            <a:off x="4124077" y="3158587"/>
            <a:ext cx="3670126" cy="1746657"/>
          </a:xfrm>
          <a:prstGeom prst="wedgeRoundRectCallout">
            <a:avLst>
              <a:gd name="adj1" fmla="val -38358"/>
              <a:gd name="adj2" fmla="val -10033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submission is now labeled as “Revision 2” as it is the second submission under this submission ID. </a:t>
            </a:r>
            <a:endParaRPr lang="en-US" sz="3600" dirty="0"/>
          </a:p>
        </p:txBody>
      </p:sp>
      <p:sp>
        <p:nvSpPr>
          <p:cNvPr id="3" name="Slide Number Placeholder 2">
            <a:extLst>
              <a:ext uri="{FF2B5EF4-FFF2-40B4-BE49-F238E27FC236}">
                <a16:creationId xmlns:a16="http://schemas.microsoft.com/office/drawing/2014/main" id="{0CC7F60D-8D5A-3A80-EB43-1A5D82DDEE4F}"/>
              </a:ext>
            </a:extLst>
          </p:cNvPr>
          <p:cNvSpPr>
            <a:spLocks noGrp="1"/>
          </p:cNvSpPr>
          <p:nvPr>
            <p:ph type="sldNum" sz="quarter" idx="12"/>
          </p:nvPr>
        </p:nvSpPr>
        <p:spPr/>
        <p:txBody>
          <a:bodyPr/>
          <a:lstStyle/>
          <a:p>
            <a:fld id="{5C76A076-0EB6-4ACF-BC93-AE169B35ECF5}" type="slidenum">
              <a:rPr lang="en-US" smtClean="0"/>
              <a:pPr/>
              <a:t>56</a:t>
            </a:fld>
            <a:endParaRPr lang="en-US" dirty="0"/>
          </a:p>
        </p:txBody>
      </p:sp>
    </p:spTree>
    <p:extLst>
      <p:ext uri="{BB962C8B-B14F-4D97-AF65-F5344CB8AC3E}">
        <p14:creationId xmlns:p14="http://schemas.microsoft.com/office/powerpoint/2010/main" val="59163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application&#10;&#10;AI-generated content may be incorrect.">
            <a:extLst>
              <a:ext uri="{FF2B5EF4-FFF2-40B4-BE49-F238E27FC236}">
                <a16:creationId xmlns:a16="http://schemas.microsoft.com/office/drawing/2014/main" id="{5353CFE3-D28A-BC4F-86D4-B6D4F75BF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8695"/>
            <a:ext cx="12192000" cy="3240609"/>
          </a:xfrm>
          <a:prstGeom prst="rect">
            <a:avLst/>
          </a:prstGeom>
        </p:spPr>
      </p:pic>
      <p:sp>
        <p:nvSpPr>
          <p:cNvPr id="3" name="Slide Number Placeholder 2">
            <a:extLst>
              <a:ext uri="{FF2B5EF4-FFF2-40B4-BE49-F238E27FC236}">
                <a16:creationId xmlns:a16="http://schemas.microsoft.com/office/drawing/2014/main" id="{84010D26-A14C-A93C-D64A-6B84339FE035}"/>
              </a:ext>
            </a:extLst>
          </p:cNvPr>
          <p:cNvSpPr>
            <a:spLocks noGrp="1"/>
          </p:cNvSpPr>
          <p:nvPr>
            <p:ph type="sldNum" sz="quarter" idx="12"/>
          </p:nvPr>
        </p:nvSpPr>
        <p:spPr/>
        <p:txBody>
          <a:bodyPr/>
          <a:lstStyle/>
          <a:p>
            <a:fld id="{5C76A076-0EB6-4ACF-BC93-AE169B35ECF5}" type="slidenum">
              <a:rPr lang="en-US" smtClean="0"/>
              <a:pPr/>
              <a:t>57</a:t>
            </a:fld>
            <a:endParaRPr lang="en-US" dirty="0"/>
          </a:p>
        </p:txBody>
      </p:sp>
    </p:spTree>
    <p:extLst>
      <p:ext uri="{BB962C8B-B14F-4D97-AF65-F5344CB8AC3E}">
        <p14:creationId xmlns:p14="http://schemas.microsoft.com/office/powerpoint/2010/main" val="178479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application&#10;&#10;AI-generated content may be incorrect.">
            <a:extLst>
              <a:ext uri="{FF2B5EF4-FFF2-40B4-BE49-F238E27FC236}">
                <a16:creationId xmlns:a16="http://schemas.microsoft.com/office/drawing/2014/main" id="{9F26B62A-C02B-430E-448B-5797A8F0A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6979"/>
            <a:ext cx="12192000" cy="3486802"/>
          </a:xfrm>
          <a:prstGeom prst="rect">
            <a:avLst/>
          </a:prstGeom>
        </p:spPr>
      </p:pic>
      <p:sp>
        <p:nvSpPr>
          <p:cNvPr id="5" name="Speech Bubble: Rectangle with Corners Rounded 4">
            <a:extLst>
              <a:ext uri="{FF2B5EF4-FFF2-40B4-BE49-F238E27FC236}">
                <a16:creationId xmlns:a16="http://schemas.microsoft.com/office/drawing/2014/main" id="{488F7E6D-6929-EDE1-29C7-A79D35BE1F05}"/>
              </a:ext>
            </a:extLst>
          </p:cNvPr>
          <p:cNvSpPr/>
          <p:nvPr/>
        </p:nvSpPr>
        <p:spPr>
          <a:xfrm>
            <a:off x="6526060" y="4174485"/>
            <a:ext cx="1929009" cy="1863060"/>
          </a:xfrm>
          <a:prstGeom prst="wedgeRoundRectCallout">
            <a:avLst>
              <a:gd name="adj1" fmla="val 92759"/>
              <a:gd name="adj2" fmla="val -5282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Click here to mark the Correction Request as complete. </a:t>
            </a:r>
          </a:p>
        </p:txBody>
      </p:sp>
      <p:sp>
        <p:nvSpPr>
          <p:cNvPr id="6" name="Speech Bubble: Rectangle with Corners Rounded 5">
            <a:extLst>
              <a:ext uri="{FF2B5EF4-FFF2-40B4-BE49-F238E27FC236}">
                <a16:creationId xmlns:a16="http://schemas.microsoft.com/office/drawing/2014/main" id="{B5EA3323-7843-4011-2179-DE2F85BAA928}"/>
              </a:ext>
            </a:extLst>
          </p:cNvPr>
          <p:cNvSpPr/>
          <p:nvPr/>
        </p:nvSpPr>
        <p:spPr>
          <a:xfrm>
            <a:off x="5393469" y="1878904"/>
            <a:ext cx="1929009" cy="1289268"/>
          </a:xfrm>
          <a:prstGeom prst="wedgeRoundRectCallout">
            <a:avLst>
              <a:gd name="adj1" fmla="val -114384"/>
              <a:gd name="adj2" fmla="val 7586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Updated file with the RO signature.</a:t>
            </a:r>
          </a:p>
        </p:txBody>
      </p:sp>
      <p:sp>
        <p:nvSpPr>
          <p:cNvPr id="3" name="Slide Number Placeholder 2">
            <a:extLst>
              <a:ext uri="{FF2B5EF4-FFF2-40B4-BE49-F238E27FC236}">
                <a16:creationId xmlns:a16="http://schemas.microsoft.com/office/drawing/2014/main" id="{D4C08062-28EB-C393-B9E5-FD3F23541B42}"/>
              </a:ext>
            </a:extLst>
          </p:cNvPr>
          <p:cNvSpPr>
            <a:spLocks noGrp="1"/>
          </p:cNvSpPr>
          <p:nvPr>
            <p:ph type="sldNum" sz="quarter" idx="12"/>
          </p:nvPr>
        </p:nvSpPr>
        <p:spPr/>
        <p:txBody>
          <a:bodyPr/>
          <a:lstStyle/>
          <a:p>
            <a:fld id="{5C76A076-0EB6-4ACF-BC93-AE169B35ECF5}" type="slidenum">
              <a:rPr lang="en-US" smtClean="0"/>
              <a:pPr/>
              <a:t>58</a:t>
            </a:fld>
            <a:endParaRPr lang="en-US" dirty="0"/>
          </a:p>
        </p:txBody>
      </p:sp>
    </p:spTree>
    <p:extLst>
      <p:ext uri="{BB962C8B-B14F-4D97-AF65-F5344CB8AC3E}">
        <p14:creationId xmlns:p14="http://schemas.microsoft.com/office/powerpoint/2010/main" val="66566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text, application&#10;&#10;AI-generated content may be incorrect.">
            <a:extLst>
              <a:ext uri="{FF2B5EF4-FFF2-40B4-BE49-F238E27FC236}">
                <a16:creationId xmlns:a16="http://schemas.microsoft.com/office/drawing/2014/main" id="{A74F553C-2637-472E-B939-94F80077C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837" y="980733"/>
            <a:ext cx="6992326" cy="4896533"/>
          </a:xfrm>
          <a:prstGeom prst="rect">
            <a:avLst/>
          </a:prstGeom>
        </p:spPr>
      </p:pic>
      <p:sp>
        <p:nvSpPr>
          <p:cNvPr id="3" name="Slide Number Placeholder 2">
            <a:extLst>
              <a:ext uri="{FF2B5EF4-FFF2-40B4-BE49-F238E27FC236}">
                <a16:creationId xmlns:a16="http://schemas.microsoft.com/office/drawing/2014/main" id="{B3B96891-A589-7469-09F6-32913EFE554F}"/>
              </a:ext>
            </a:extLst>
          </p:cNvPr>
          <p:cNvSpPr>
            <a:spLocks noGrp="1"/>
          </p:cNvSpPr>
          <p:nvPr>
            <p:ph type="sldNum" sz="quarter" idx="12"/>
          </p:nvPr>
        </p:nvSpPr>
        <p:spPr/>
        <p:txBody>
          <a:bodyPr/>
          <a:lstStyle/>
          <a:p>
            <a:fld id="{5C76A076-0EB6-4ACF-BC93-AE169B35ECF5}" type="slidenum">
              <a:rPr lang="en-US" smtClean="0"/>
              <a:pPr/>
              <a:t>59</a:t>
            </a:fld>
            <a:endParaRPr lang="en-US" dirty="0"/>
          </a:p>
        </p:txBody>
      </p:sp>
    </p:spTree>
    <p:extLst>
      <p:ext uri="{BB962C8B-B14F-4D97-AF65-F5344CB8AC3E}">
        <p14:creationId xmlns:p14="http://schemas.microsoft.com/office/powerpoint/2010/main" val="194156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 Setup</a:t>
            </a:r>
            <a:endParaRPr lang="en-US" sz="2800" dirty="0"/>
          </a:p>
        </p:txBody>
      </p:sp>
      <p:pic>
        <p:nvPicPr>
          <p:cNvPr id="3" name="Picture 2" descr="Graphical user interface, application&#10;&#10;Description automatically generated">
            <a:extLst>
              <a:ext uri="{FF2B5EF4-FFF2-40B4-BE49-F238E27FC236}">
                <a16:creationId xmlns:a16="http://schemas.microsoft.com/office/drawing/2014/main" id="{4F1E36C6-1958-790F-E388-FA946B364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786" y="1316650"/>
            <a:ext cx="5382114" cy="4665474"/>
          </a:xfrm>
          <a:prstGeom prst="rect">
            <a:avLst/>
          </a:prstGeom>
        </p:spPr>
      </p:pic>
      <p:sp>
        <p:nvSpPr>
          <p:cNvPr id="4" name="Slide Number Placeholder 3">
            <a:extLst>
              <a:ext uri="{FF2B5EF4-FFF2-40B4-BE49-F238E27FC236}">
                <a16:creationId xmlns:a16="http://schemas.microsoft.com/office/drawing/2014/main" id="{BB72CA44-A750-1D13-68D9-B64161408156}"/>
              </a:ext>
            </a:extLst>
          </p:cNvPr>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24729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6" name="Picture 5" descr="Graphical user interface, text, application&#10;&#10;AI-generated content may be incorrect.">
            <a:extLst>
              <a:ext uri="{FF2B5EF4-FFF2-40B4-BE49-F238E27FC236}">
                <a16:creationId xmlns:a16="http://schemas.microsoft.com/office/drawing/2014/main" id="{F7B979C5-6C13-A619-94C8-47442F782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7" y="1583062"/>
            <a:ext cx="11746874" cy="3691875"/>
          </a:xfrm>
          <a:prstGeom prst="rect">
            <a:avLst/>
          </a:prstGeom>
        </p:spPr>
      </p:pic>
      <p:sp>
        <p:nvSpPr>
          <p:cNvPr id="8" name="Speech Bubble: Rectangle with Corners Rounded 7">
            <a:extLst>
              <a:ext uri="{FF2B5EF4-FFF2-40B4-BE49-F238E27FC236}">
                <a16:creationId xmlns:a16="http://schemas.microsoft.com/office/drawing/2014/main" id="{B22D6146-8616-7C2C-9C2C-24B6A9923695}"/>
              </a:ext>
            </a:extLst>
          </p:cNvPr>
          <p:cNvSpPr/>
          <p:nvPr/>
        </p:nvSpPr>
        <p:spPr>
          <a:xfrm>
            <a:off x="9051402" y="3889093"/>
            <a:ext cx="2210765" cy="1238491"/>
          </a:xfrm>
          <a:prstGeom prst="wedgeRoundRectCallout">
            <a:avLst>
              <a:gd name="adj1" fmla="val -56018"/>
              <a:gd name="adj2" fmla="val -7792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New notification!</a:t>
            </a:r>
          </a:p>
        </p:txBody>
      </p:sp>
      <p:sp>
        <p:nvSpPr>
          <p:cNvPr id="3" name="Slide Number Placeholder 2">
            <a:extLst>
              <a:ext uri="{FF2B5EF4-FFF2-40B4-BE49-F238E27FC236}">
                <a16:creationId xmlns:a16="http://schemas.microsoft.com/office/drawing/2014/main" id="{3D0490DE-6C77-9C80-6C35-F83B42015758}"/>
              </a:ext>
            </a:extLst>
          </p:cNvPr>
          <p:cNvSpPr>
            <a:spLocks noGrp="1"/>
          </p:cNvSpPr>
          <p:nvPr>
            <p:ph type="sldNum" sz="quarter" idx="12"/>
          </p:nvPr>
        </p:nvSpPr>
        <p:spPr/>
        <p:txBody>
          <a:bodyPr/>
          <a:lstStyle/>
          <a:p>
            <a:fld id="{5C76A076-0EB6-4ACF-BC93-AE169B35ECF5}" type="slidenum">
              <a:rPr lang="en-US" smtClean="0"/>
              <a:pPr/>
              <a:t>60</a:t>
            </a:fld>
            <a:endParaRPr lang="en-US" dirty="0"/>
          </a:p>
        </p:txBody>
      </p:sp>
    </p:spTree>
    <p:extLst>
      <p:ext uri="{BB962C8B-B14F-4D97-AF65-F5344CB8AC3E}">
        <p14:creationId xmlns:p14="http://schemas.microsoft.com/office/powerpoint/2010/main" val="348218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3398A5F6-1D32-E15B-5BA5-5BD8FE01A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593" y="1003303"/>
            <a:ext cx="7766813" cy="4861783"/>
          </a:xfrm>
          <a:prstGeom prst="rect">
            <a:avLst/>
          </a:prstGeom>
        </p:spPr>
      </p:pic>
      <p:sp>
        <p:nvSpPr>
          <p:cNvPr id="4" name="Slide Number Placeholder 3">
            <a:extLst>
              <a:ext uri="{FF2B5EF4-FFF2-40B4-BE49-F238E27FC236}">
                <a16:creationId xmlns:a16="http://schemas.microsoft.com/office/drawing/2014/main" id="{680F0500-600C-3991-0D46-8686C671C118}"/>
              </a:ext>
            </a:extLst>
          </p:cNvPr>
          <p:cNvSpPr>
            <a:spLocks noGrp="1"/>
          </p:cNvSpPr>
          <p:nvPr>
            <p:ph type="sldNum" sz="quarter" idx="12"/>
          </p:nvPr>
        </p:nvSpPr>
        <p:spPr/>
        <p:txBody>
          <a:bodyPr/>
          <a:lstStyle/>
          <a:p>
            <a:fld id="{5C76A076-0EB6-4ACF-BC93-AE169B35ECF5}" type="slidenum">
              <a:rPr lang="en-US" smtClean="0"/>
              <a:pPr/>
              <a:t>61</a:t>
            </a:fld>
            <a:endParaRPr lang="en-US" dirty="0"/>
          </a:p>
        </p:txBody>
      </p:sp>
    </p:spTree>
    <p:extLst>
      <p:ext uri="{BB962C8B-B14F-4D97-AF65-F5344CB8AC3E}">
        <p14:creationId xmlns:p14="http://schemas.microsoft.com/office/powerpoint/2010/main" val="199168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sz="3200" dirty="0"/>
              <a:t>How to Address an APC Correction Request</a:t>
            </a:r>
            <a:endParaRPr lang="en-US" dirty="0"/>
          </a:p>
        </p:txBody>
      </p:sp>
      <p:pic>
        <p:nvPicPr>
          <p:cNvPr id="7" name="Picture 6">
            <a:extLst>
              <a:ext uri="{FF2B5EF4-FFF2-40B4-BE49-F238E27FC236}">
                <a16:creationId xmlns:a16="http://schemas.microsoft.com/office/drawing/2014/main" id="{07F587C8-8D62-C1B0-F0C0-B031226E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9" name="Picture 8">
            <a:extLst>
              <a:ext uri="{FF2B5EF4-FFF2-40B4-BE49-F238E27FC236}">
                <a16:creationId xmlns:a16="http://schemas.microsoft.com/office/drawing/2014/main" id="{47B0A435-8337-78DB-76C2-C8D635C2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26" y="3095578"/>
            <a:ext cx="523948" cy="666843"/>
          </a:xfrm>
          <a:prstGeom prst="rect">
            <a:avLst/>
          </a:prstGeom>
        </p:spPr>
      </p:pic>
      <p:pic>
        <p:nvPicPr>
          <p:cNvPr id="4" name="Picture 3" descr="Graphical user interface, text, application&#10;&#10;AI-generated content may be incorrect.">
            <a:extLst>
              <a:ext uri="{FF2B5EF4-FFF2-40B4-BE49-F238E27FC236}">
                <a16:creationId xmlns:a16="http://schemas.microsoft.com/office/drawing/2014/main" id="{8754CF90-CC68-11B8-3251-F72B9EFAB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730" y="2809788"/>
            <a:ext cx="9602540" cy="1238423"/>
          </a:xfrm>
          <a:prstGeom prst="rect">
            <a:avLst/>
          </a:prstGeom>
        </p:spPr>
      </p:pic>
      <p:sp>
        <p:nvSpPr>
          <p:cNvPr id="5" name="Speech Bubble: Rectangle with Corners Rounded 4">
            <a:extLst>
              <a:ext uri="{FF2B5EF4-FFF2-40B4-BE49-F238E27FC236}">
                <a16:creationId xmlns:a16="http://schemas.microsoft.com/office/drawing/2014/main" id="{6F06BA0C-C21D-61BE-D3CE-493E1C251F8E}"/>
              </a:ext>
            </a:extLst>
          </p:cNvPr>
          <p:cNvSpPr/>
          <p:nvPr/>
        </p:nvSpPr>
        <p:spPr>
          <a:xfrm>
            <a:off x="8947230" y="4048211"/>
            <a:ext cx="2500132" cy="1851949"/>
          </a:xfrm>
          <a:prstGeom prst="wedgeRoundRectCallout">
            <a:avLst>
              <a:gd name="adj1" fmla="val -21427"/>
              <a:gd name="adj2" fmla="val -7312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 that the  Actions Required Indicator is gone!</a:t>
            </a:r>
          </a:p>
        </p:txBody>
      </p:sp>
      <p:sp>
        <p:nvSpPr>
          <p:cNvPr id="3" name="Slide Number Placeholder 2">
            <a:extLst>
              <a:ext uri="{FF2B5EF4-FFF2-40B4-BE49-F238E27FC236}">
                <a16:creationId xmlns:a16="http://schemas.microsoft.com/office/drawing/2014/main" id="{2EFA6E3D-7D32-65A0-4ECA-8C93DA13C644}"/>
              </a:ext>
            </a:extLst>
          </p:cNvPr>
          <p:cNvSpPr>
            <a:spLocks noGrp="1"/>
          </p:cNvSpPr>
          <p:nvPr>
            <p:ph type="sldNum" sz="quarter" idx="12"/>
          </p:nvPr>
        </p:nvSpPr>
        <p:spPr/>
        <p:txBody>
          <a:bodyPr/>
          <a:lstStyle/>
          <a:p>
            <a:fld id="{5C76A076-0EB6-4ACF-BC93-AE169B35ECF5}" type="slidenum">
              <a:rPr lang="en-US" smtClean="0"/>
              <a:pPr/>
              <a:t>62</a:t>
            </a:fld>
            <a:endParaRPr lang="en-US" dirty="0"/>
          </a:p>
        </p:txBody>
      </p:sp>
    </p:spTree>
    <p:extLst>
      <p:ext uri="{BB962C8B-B14F-4D97-AF65-F5344CB8AC3E}">
        <p14:creationId xmlns:p14="http://schemas.microsoft.com/office/powerpoint/2010/main" val="2981808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97BE-29A1-B85E-B9FA-D916ECCF48CA}"/>
              </a:ext>
            </a:extLst>
          </p:cNvPr>
          <p:cNvSpPr>
            <a:spLocks noGrp="1"/>
          </p:cNvSpPr>
          <p:nvPr>
            <p:ph type="title"/>
          </p:nvPr>
        </p:nvSpPr>
        <p:spPr/>
        <p:txBody>
          <a:bodyPr/>
          <a:lstStyle/>
          <a:p>
            <a:pPr algn="ctr"/>
            <a:r>
              <a:rPr lang="en-US" dirty="0"/>
              <a:t>If you have any question, please contact us!</a:t>
            </a:r>
          </a:p>
        </p:txBody>
      </p:sp>
      <p:sp>
        <p:nvSpPr>
          <p:cNvPr id="4" name="Content Placeholder 1">
            <a:extLst>
              <a:ext uri="{FF2B5EF4-FFF2-40B4-BE49-F238E27FC236}">
                <a16:creationId xmlns:a16="http://schemas.microsoft.com/office/drawing/2014/main" id="{E3A0C005-11E9-0695-099F-A1C5B401719F}"/>
              </a:ext>
            </a:extLst>
          </p:cNvPr>
          <p:cNvSpPr>
            <a:spLocks noGrp="1"/>
          </p:cNvSpPr>
          <p:nvPr>
            <p:ph idx="1"/>
          </p:nvPr>
        </p:nvSpPr>
        <p:spPr>
          <a:xfrm>
            <a:off x="1676400" y="1193804"/>
            <a:ext cx="4419600" cy="4958462"/>
          </a:xfrm>
          <a:ln cap="sq">
            <a:noFill/>
            <a:round/>
          </a:ln>
        </p:spPr>
        <p:txBody>
          <a:bodyPr>
            <a:normAutofit/>
          </a:bodyPr>
          <a:lstStyle/>
          <a:p>
            <a:pPr marL="0" indent="0">
              <a:lnSpc>
                <a:spcPct val="90000"/>
              </a:lnSpc>
              <a:buFont typeface="Arial" panose="020B0604020202020204" pitchFamily="34" charset="0"/>
              <a:buNone/>
            </a:pPr>
            <a:r>
              <a:rPr lang="en-US" sz="2200" b="1" dirty="0">
                <a:latin typeface="+mn-lt"/>
              </a:rPr>
              <a:t>APC Emission Inventory</a:t>
            </a:r>
          </a:p>
          <a:p>
            <a:pPr marL="0" indent="0">
              <a:lnSpc>
                <a:spcPct val="90000"/>
              </a:lnSpc>
              <a:buFont typeface="Arial" panose="020B0604020202020204" pitchFamily="34" charset="0"/>
              <a:buNone/>
            </a:pPr>
            <a:r>
              <a:rPr lang="en-US" sz="2200" dirty="0">
                <a:latin typeface="+mn-lt"/>
              </a:rPr>
              <a:t>Group Email</a:t>
            </a:r>
          </a:p>
          <a:p>
            <a:pPr marL="0" indent="0">
              <a:buFont typeface="Arial" panose="020B0604020202020204" pitchFamily="34" charset="0"/>
              <a:buNone/>
            </a:pPr>
            <a:r>
              <a:rPr lang="en-US" sz="2200" b="1" u="sng" dirty="0">
                <a:latin typeface="+mn-lt"/>
              </a:rPr>
              <a:t>APC.Inventory@tn.gov</a:t>
            </a:r>
          </a:p>
          <a:p>
            <a:pPr marL="0" indent="0">
              <a:lnSpc>
                <a:spcPct val="90000"/>
              </a:lnSpc>
              <a:buClr>
                <a:schemeClr val="bg2"/>
              </a:buClr>
              <a:buNone/>
            </a:pPr>
            <a:endParaRPr lang="en-US" sz="2200" b="1" dirty="0">
              <a:latin typeface="+mn-lt"/>
            </a:endParaRPr>
          </a:p>
          <a:p>
            <a:pPr marL="0" indent="0">
              <a:lnSpc>
                <a:spcPct val="90000"/>
              </a:lnSpc>
              <a:buClr>
                <a:schemeClr val="bg2"/>
              </a:buClr>
              <a:buNone/>
            </a:pPr>
            <a:endParaRPr lang="en-US" sz="2200" b="1" dirty="0">
              <a:latin typeface="+mn-lt"/>
            </a:endParaRPr>
          </a:p>
          <a:p>
            <a:pPr marL="0" indent="0">
              <a:lnSpc>
                <a:spcPct val="90000"/>
              </a:lnSpc>
              <a:buClr>
                <a:schemeClr val="bg2"/>
              </a:buClr>
              <a:buNone/>
            </a:pPr>
            <a:endParaRPr lang="en-US" sz="2200" b="1" dirty="0">
              <a:latin typeface="+mn-lt"/>
            </a:endParaRPr>
          </a:p>
          <a:p>
            <a:pPr marL="0" indent="0">
              <a:lnSpc>
                <a:spcPct val="90000"/>
              </a:lnSpc>
              <a:buClr>
                <a:schemeClr val="bg2"/>
              </a:buClr>
              <a:buNone/>
            </a:pPr>
            <a:r>
              <a:rPr lang="en-US" sz="2200" b="1" dirty="0">
                <a:latin typeface="+mn-lt"/>
              </a:rPr>
              <a:t>Olga Jacobsen</a:t>
            </a:r>
          </a:p>
          <a:p>
            <a:pPr marL="0" indent="0">
              <a:lnSpc>
                <a:spcPct val="90000"/>
              </a:lnSpc>
              <a:buClr>
                <a:schemeClr val="bg2"/>
              </a:buClr>
              <a:buNone/>
            </a:pPr>
            <a:r>
              <a:rPr lang="en-US" sz="2200" dirty="0">
                <a:latin typeface="+mn-lt"/>
              </a:rPr>
              <a:t>Environmental Manager</a:t>
            </a:r>
          </a:p>
          <a:p>
            <a:pPr marL="0" indent="0">
              <a:lnSpc>
                <a:spcPct val="90000"/>
              </a:lnSpc>
              <a:buClr>
                <a:schemeClr val="bg2"/>
              </a:buClr>
              <a:buNone/>
            </a:pPr>
            <a:r>
              <a:rPr lang="en-US" sz="2200" dirty="0">
                <a:latin typeface="+mn-lt"/>
              </a:rPr>
              <a:t>TDEC Division of Air Pollution Control</a:t>
            </a:r>
          </a:p>
          <a:p>
            <a:pPr marL="0" indent="0">
              <a:lnSpc>
                <a:spcPct val="90000"/>
              </a:lnSpc>
              <a:buClr>
                <a:schemeClr val="bg2"/>
              </a:buClr>
              <a:buNone/>
            </a:pPr>
            <a:r>
              <a:rPr lang="en-US" sz="2200" dirty="0">
                <a:latin typeface="+mn-lt"/>
                <a:hlinkClick r:id="rId2">
                  <a:extLst>
                    <a:ext uri="{A12FA001-AC4F-418D-AE19-62706E023703}">
                      <ahyp:hlinkClr xmlns:ahyp="http://schemas.microsoft.com/office/drawing/2018/hyperlinkcolor" val="tx"/>
                    </a:ext>
                  </a:extLst>
                </a:hlinkClick>
              </a:rPr>
              <a:t>olga.jacobsen@tn.gov</a:t>
            </a:r>
            <a:endParaRPr lang="en-US" sz="2200" dirty="0">
              <a:latin typeface="+mn-lt"/>
            </a:endParaRPr>
          </a:p>
          <a:p>
            <a:pPr marL="0" indent="0">
              <a:lnSpc>
                <a:spcPct val="90000"/>
              </a:lnSpc>
              <a:buClr>
                <a:schemeClr val="bg2"/>
              </a:buClr>
              <a:buNone/>
            </a:pPr>
            <a:r>
              <a:rPr lang="en-US" sz="2200" dirty="0">
                <a:latin typeface="+mn-lt"/>
              </a:rPr>
              <a:t>615-499-2342</a:t>
            </a:r>
          </a:p>
          <a:p>
            <a:pPr marL="0" indent="0">
              <a:lnSpc>
                <a:spcPct val="90000"/>
              </a:lnSpc>
              <a:buClr>
                <a:schemeClr val="bg2"/>
              </a:buClr>
              <a:buNone/>
            </a:pPr>
            <a:endParaRPr lang="en-US" sz="2200" dirty="0">
              <a:latin typeface="+mn-lt"/>
            </a:endParaRPr>
          </a:p>
          <a:p>
            <a:pPr marL="0" indent="0">
              <a:lnSpc>
                <a:spcPct val="90000"/>
              </a:lnSpc>
              <a:buClr>
                <a:schemeClr val="bg2"/>
              </a:buClr>
              <a:buNone/>
            </a:pPr>
            <a:endParaRPr lang="en-US" sz="2200" dirty="0">
              <a:latin typeface="+mn-lt"/>
            </a:endParaRPr>
          </a:p>
          <a:p>
            <a:pPr marL="0" indent="0">
              <a:spcBef>
                <a:spcPct val="20000"/>
              </a:spcBef>
              <a:buClr>
                <a:schemeClr val="bg2"/>
              </a:buClr>
              <a:buNone/>
            </a:pPr>
            <a:endParaRPr lang="en-US" sz="2400" dirty="0">
              <a:ea typeface="Open Sans" panose="020B0606030504020204" pitchFamily="34" charset="0"/>
              <a:cs typeface="Open Sans" panose="020B0606030504020204" pitchFamily="34" charset="0"/>
            </a:endParaRPr>
          </a:p>
          <a:p>
            <a:pPr marL="0" indent="0">
              <a:buNone/>
            </a:pPr>
            <a:endParaRPr lang="en-US" dirty="0"/>
          </a:p>
        </p:txBody>
      </p:sp>
      <p:sp>
        <p:nvSpPr>
          <p:cNvPr id="5" name="Content Placeholder 1">
            <a:extLst>
              <a:ext uri="{FF2B5EF4-FFF2-40B4-BE49-F238E27FC236}">
                <a16:creationId xmlns:a16="http://schemas.microsoft.com/office/drawing/2014/main" id="{0542A7C6-5D03-EBFC-54B8-B25CC01DA4D6}"/>
              </a:ext>
            </a:extLst>
          </p:cNvPr>
          <p:cNvSpPr txBox="1">
            <a:spLocks/>
          </p:cNvSpPr>
          <p:nvPr/>
        </p:nvSpPr>
        <p:spPr>
          <a:xfrm>
            <a:off x="6096000" y="1193804"/>
            <a:ext cx="4419600" cy="4958462"/>
          </a:xfrm>
          <a:prstGeom prst="rect">
            <a:avLst/>
          </a:prstGeom>
          <a:ln cap="sq">
            <a:noFill/>
            <a:round/>
          </a:ln>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bg2"/>
              </a:buClr>
              <a:buNone/>
            </a:pPr>
            <a:r>
              <a:rPr lang="en-US" sz="2200" b="1" dirty="0">
                <a:latin typeface="+mn-lt"/>
              </a:rPr>
              <a:t>Randy Powers</a:t>
            </a:r>
          </a:p>
          <a:p>
            <a:pPr marL="0" indent="0">
              <a:lnSpc>
                <a:spcPct val="90000"/>
              </a:lnSpc>
              <a:buClr>
                <a:schemeClr val="bg2"/>
              </a:buClr>
              <a:buNone/>
            </a:pPr>
            <a:r>
              <a:rPr lang="en-US" sz="2200" dirty="0">
                <a:latin typeface="+mn-lt"/>
              </a:rPr>
              <a:t>Environmental Consultant 3</a:t>
            </a:r>
          </a:p>
          <a:p>
            <a:pPr marL="0" indent="0">
              <a:lnSpc>
                <a:spcPct val="90000"/>
              </a:lnSpc>
              <a:buClr>
                <a:schemeClr val="bg2"/>
              </a:buClr>
              <a:buNone/>
            </a:pPr>
            <a:r>
              <a:rPr lang="en-US" sz="2200" dirty="0">
                <a:latin typeface="+mn-lt"/>
              </a:rPr>
              <a:t>TDEC Division of Air Pollution Control</a:t>
            </a:r>
          </a:p>
          <a:p>
            <a:pPr marL="0" indent="0">
              <a:lnSpc>
                <a:spcPct val="90000"/>
              </a:lnSpc>
              <a:buClr>
                <a:schemeClr val="bg2"/>
              </a:buClr>
              <a:buNone/>
            </a:pPr>
            <a:r>
              <a:rPr lang="en-US" sz="2200" dirty="0">
                <a:latin typeface="+mn-lt"/>
                <a:hlinkClick r:id="rId2">
                  <a:extLst>
                    <a:ext uri="{A12FA001-AC4F-418D-AE19-62706E023703}">
                      <ahyp:hlinkClr xmlns:ahyp="http://schemas.microsoft.com/office/drawing/2018/hyperlinkcolor" val="tx"/>
                    </a:ext>
                  </a:extLst>
                </a:hlinkClick>
              </a:rPr>
              <a:t>randy.powers@tn.gov</a:t>
            </a:r>
            <a:endParaRPr lang="en-US" sz="2200" dirty="0">
              <a:latin typeface="+mn-lt"/>
            </a:endParaRPr>
          </a:p>
          <a:p>
            <a:pPr marL="0" indent="0">
              <a:lnSpc>
                <a:spcPct val="90000"/>
              </a:lnSpc>
              <a:buClr>
                <a:schemeClr val="bg2"/>
              </a:buClr>
              <a:buNone/>
            </a:pPr>
            <a:r>
              <a:rPr lang="en-US" sz="2200" dirty="0">
                <a:latin typeface="+mn-lt"/>
              </a:rPr>
              <a:t>615-917-0127</a:t>
            </a:r>
          </a:p>
          <a:p>
            <a:pPr marL="0" indent="0">
              <a:lnSpc>
                <a:spcPct val="90000"/>
              </a:lnSpc>
              <a:buClr>
                <a:schemeClr val="bg2"/>
              </a:buClr>
              <a:buNone/>
            </a:pPr>
            <a:endParaRPr lang="en-US" sz="2200" dirty="0">
              <a:latin typeface="+mn-lt"/>
            </a:endParaRPr>
          </a:p>
          <a:p>
            <a:pPr marL="0" indent="0">
              <a:lnSpc>
                <a:spcPct val="90000"/>
              </a:lnSpc>
              <a:buFont typeface="Arial" panose="020B0604020202020204" pitchFamily="34" charset="0"/>
              <a:buNone/>
            </a:pPr>
            <a:r>
              <a:rPr lang="en-US" sz="2200" b="1" dirty="0">
                <a:latin typeface="+mn-lt"/>
              </a:rPr>
              <a:t>Caleb Gruber</a:t>
            </a:r>
          </a:p>
          <a:p>
            <a:pPr marL="0" indent="0">
              <a:lnSpc>
                <a:spcPct val="90000"/>
              </a:lnSpc>
              <a:buFont typeface="Arial" panose="020B0604020202020204" pitchFamily="34" charset="0"/>
              <a:buNone/>
            </a:pPr>
            <a:r>
              <a:rPr lang="en-US" sz="2200" dirty="0">
                <a:latin typeface="+mn-lt"/>
              </a:rPr>
              <a:t>Environmental Consultant 1</a:t>
            </a:r>
          </a:p>
          <a:p>
            <a:pPr marL="0" indent="0">
              <a:lnSpc>
                <a:spcPct val="90000"/>
              </a:lnSpc>
              <a:buFont typeface="Arial" panose="020B0604020202020204" pitchFamily="34" charset="0"/>
              <a:buNone/>
            </a:pPr>
            <a:r>
              <a:rPr lang="en-US" sz="2200" dirty="0">
                <a:latin typeface="+mn-lt"/>
              </a:rPr>
              <a:t>TDEC Division of Air Pollution Control</a:t>
            </a:r>
          </a:p>
          <a:p>
            <a:pPr marL="0" indent="0">
              <a:lnSpc>
                <a:spcPct val="90000"/>
              </a:lnSpc>
              <a:buFont typeface="Arial" panose="020B0604020202020204" pitchFamily="34" charset="0"/>
              <a:buNone/>
            </a:pPr>
            <a:r>
              <a:rPr lang="en-US" sz="2200" u="sng" dirty="0">
                <a:latin typeface="+mn-lt"/>
              </a:rPr>
              <a:t>caleb.gruber@tn.gov</a:t>
            </a:r>
          </a:p>
          <a:p>
            <a:pPr marL="0" indent="0">
              <a:lnSpc>
                <a:spcPct val="90000"/>
              </a:lnSpc>
              <a:buFont typeface="Arial" panose="020B0604020202020204" pitchFamily="34" charset="0"/>
              <a:buNone/>
            </a:pPr>
            <a:r>
              <a:rPr lang="en-US" sz="2200" dirty="0">
                <a:latin typeface="+mn-lt"/>
              </a:rPr>
              <a:t>615-708-3876</a:t>
            </a:r>
          </a:p>
          <a:p>
            <a:pPr marL="0" indent="0">
              <a:lnSpc>
                <a:spcPct val="90000"/>
              </a:lnSpc>
              <a:buFont typeface="Arial" panose="020B0604020202020204" pitchFamily="34" charset="0"/>
              <a:buNone/>
            </a:pPr>
            <a:endParaRPr lang="en-US" sz="2200" dirty="0">
              <a:latin typeface="+mn-lt"/>
            </a:endParaRPr>
          </a:p>
          <a:p>
            <a:pPr marL="0" indent="0">
              <a:lnSpc>
                <a:spcPct val="90000"/>
              </a:lnSpc>
              <a:buFont typeface="Arial" panose="020B0604020202020204" pitchFamily="34" charset="0"/>
              <a:buNone/>
            </a:pPr>
            <a:endParaRPr lang="en-US" sz="2200" dirty="0">
              <a:latin typeface="+mn-lt"/>
            </a:endParaRPr>
          </a:p>
          <a:p>
            <a:pPr marL="0" indent="0">
              <a:buFont typeface="Arial" panose="020B0604020202020204" pitchFamily="34" charset="0"/>
              <a:buNone/>
            </a:pPr>
            <a:endParaRPr lang="en-US" dirty="0"/>
          </a:p>
        </p:txBody>
      </p:sp>
      <p:sp>
        <p:nvSpPr>
          <p:cNvPr id="3" name="Slide Number Placeholder 2">
            <a:extLst>
              <a:ext uri="{FF2B5EF4-FFF2-40B4-BE49-F238E27FC236}">
                <a16:creationId xmlns:a16="http://schemas.microsoft.com/office/drawing/2014/main" id="{9781C8F9-C0BF-528B-5344-F8B408A7CBFF}"/>
              </a:ext>
            </a:extLst>
          </p:cNvPr>
          <p:cNvSpPr>
            <a:spLocks noGrp="1"/>
          </p:cNvSpPr>
          <p:nvPr>
            <p:ph type="sldNum" sz="quarter" idx="12"/>
          </p:nvPr>
        </p:nvSpPr>
        <p:spPr/>
        <p:txBody>
          <a:bodyPr/>
          <a:lstStyle/>
          <a:p>
            <a:fld id="{5C76A076-0EB6-4ACF-BC93-AE169B35ECF5}" type="slidenum">
              <a:rPr lang="en-US" smtClean="0"/>
              <a:pPr/>
              <a:t>63</a:t>
            </a:fld>
            <a:endParaRPr lang="en-US" dirty="0"/>
          </a:p>
        </p:txBody>
      </p:sp>
    </p:spTree>
    <p:extLst>
      <p:ext uri="{BB962C8B-B14F-4D97-AF65-F5344CB8AC3E}">
        <p14:creationId xmlns:p14="http://schemas.microsoft.com/office/powerpoint/2010/main" val="2095931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Account Setup</a:t>
            </a:r>
          </a:p>
        </p:txBody>
      </p:sp>
      <p:pic>
        <p:nvPicPr>
          <p:cNvPr id="3" name="Picture 2" descr="Graphical user interface, application, Teams&#10;&#10;Description automatically generated">
            <a:extLst>
              <a:ext uri="{FF2B5EF4-FFF2-40B4-BE49-F238E27FC236}">
                <a16:creationId xmlns:a16="http://schemas.microsoft.com/office/drawing/2014/main" id="{24C10A6A-C10B-CF9F-AC4B-93451A08B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15" y="1193804"/>
            <a:ext cx="11666970" cy="4958462"/>
          </a:xfrm>
          <a:prstGeom prst="rect">
            <a:avLst/>
          </a:prstGeom>
          <a:noFill/>
        </p:spPr>
      </p:pic>
      <p:sp>
        <p:nvSpPr>
          <p:cNvPr id="4" name="Slide Number Placeholder 3">
            <a:extLst>
              <a:ext uri="{FF2B5EF4-FFF2-40B4-BE49-F238E27FC236}">
                <a16:creationId xmlns:a16="http://schemas.microsoft.com/office/drawing/2014/main" id="{312C98FF-AEF3-339B-60B4-C4EAE7FC2AA8}"/>
              </a:ext>
            </a:extLst>
          </p:cNvPr>
          <p:cNvSpPr>
            <a:spLocks noGrp="1"/>
          </p:cNvSpPr>
          <p:nvPr>
            <p:ph type="sldNum" sz="quarter" idx="12"/>
          </p:nvPr>
        </p:nvSpPr>
        <p:spPr/>
        <p:txBody>
          <a:bodyPr/>
          <a:lstStyle/>
          <a:p>
            <a:fld id="{5C76A076-0EB6-4ACF-BC93-AE169B35ECF5}" type="slidenum">
              <a:rPr lang="en-US" smtClean="0"/>
              <a:pPr/>
              <a:t>7</a:t>
            </a:fld>
            <a:endParaRPr lang="en-US" dirty="0"/>
          </a:p>
        </p:txBody>
      </p:sp>
    </p:spTree>
    <p:extLst>
      <p:ext uri="{BB962C8B-B14F-4D97-AF65-F5344CB8AC3E}">
        <p14:creationId xmlns:p14="http://schemas.microsoft.com/office/powerpoint/2010/main" val="225759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Account Setup</a:t>
            </a:r>
          </a:p>
        </p:txBody>
      </p:sp>
      <p:pic>
        <p:nvPicPr>
          <p:cNvPr id="3" name="Picture 2" descr="Graphical user interface, text, application, email&#10;&#10;Description automatically generated">
            <a:extLst>
              <a:ext uri="{FF2B5EF4-FFF2-40B4-BE49-F238E27FC236}">
                <a16:creationId xmlns:a16="http://schemas.microsoft.com/office/drawing/2014/main" id="{979DF2EA-D87A-C932-6F79-984636019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9396"/>
            <a:ext cx="11684000" cy="4907278"/>
          </a:xfrm>
          <a:prstGeom prst="rect">
            <a:avLst/>
          </a:prstGeom>
          <a:noFill/>
        </p:spPr>
      </p:pic>
      <p:sp>
        <p:nvSpPr>
          <p:cNvPr id="4" name="Speech Bubble: Rectangle with Corners Rounded 3">
            <a:extLst>
              <a:ext uri="{FF2B5EF4-FFF2-40B4-BE49-F238E27FC236}">
                <a16:creationId xmlns:a16="http://schemas.microsoft.com/office/drawing/2014/main" id="{83C8DA74-C117-81DF-89D9-FB5DD7EBD704}"/>
              </a:ext>
            </a:extLst>
          </p:cNvPr>
          <p:cNvSpPr/>
          <p:nvPr/>
        </p:nvSpPr>
        <p:spPr>
          <a:xfrm>
            <a:off x="10475415" y="2944504"/>
            <a:ext cx="1411785" cy="968991"/>
          </a:xfrm>
          <a:prstGeom prst="wedgeRoundRectCallout">
            <a:avLst>
              <a:gd name="adj1" fmla="val 7292"/>
              <a:gd name="adj2" fmla="val -11214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Profile Icon!</a:t>
            </a:r>
          </a:p>
        </p:txBody>
      </p:sp>
      <p:sp>
        <p:nvSpPr>
          <p:cNvPr id="5" name="Slide Number Placeholder 4">
            <a:extLst>
              <a:ext uri="{FF2B5EF4-FFF2-40B4-BE49-F238E27FC236}">
                <a16:creationId xmlns:a16="http://schemas.microsoft.com/office/drawing/2014/main" id="{0DCF130A-A96B-7945-74E5-FDA3AE256B26}"/>
              </a:ext>
            </a:extLst>
          </p:cNvPr>
          <p:cNvSpPr>
            <a:spLocks noGrp="1"/>
          </p:cNvSpPr>
          <p:nvPr>
            <p:ph type="sldNum" sz="quarter" idx="12"/>
          </p:nvPr>
        </p:nvSpPr>
        <p:spPr/>
        <p:txBody>
          <a:bodyPr/>
          <a:lstStyle/>
          <a:p>
            <a:fld id="{5C76A076-0EB6-4ACF-BC93-AE169B35ECF5}" type="slidenum">
              <a:rPr lang="en-US" smtClean="0"/>
              <a:pPr/>
              <a:t>8</a:t>
            </a:fld>
            <a:endParaRPr lang="en-US" dirty="0"/>
          </a:p>
        </p:txBody>
      </p:sp>
    </p:spTree>
    <p:extLst>
      <p:ext uri="{BB962C8B-B14F-4D97-AF65-F5344CB8AC3E}">
        <p14:creationId xmlns:p14="http://schemas.microsoft.com/office/powerpoint/2010/main" val="207805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3"/>
            <a:ext cx="11785600" cy="825500"/>
          </a:xfrm>
        </p:spPr>
        <p:txBody>
          <a:bodyPr anchor="ctr">
            <a:normAutofit/>
          </a:bodyPr>
          <a:lstStyle/>
          <a:p>
            <a:pPr algn="ctr"/>
            <a:r>
              <a:rPr lang="en-US" dirty="0"/>
              <a:t>Account Setup</a:t>
            </a:r>
          </a:p>
        </p:txBody>
      </p:sp>
      <p:pic>
        <p:nvPicPr>
          <p:cNvPr id="3" name="Picture 2" descr="Graphical user interface, text, application, email&#10;&#10;Description automatically generated">
            <a:extLst>
              <a:ext uri="{FF2B5EF4-FFF2-40B4-BE49-F238E27FC236}">
                <a16:creationId xmlns:a16="http://schemas.microsoft.com/office/drawing/2014/main" id="{61C4F61E-9580-BD35-8866-EEF825447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37" y="1115146"/>
            <a:ext cx="10957925" cy="4958462"/>
          </a:xfrm>
          <a:prstGeom prst="rect">
            <a:avLst/>
          </a:prstGeom>
          <a:noFill/>
        </p:spPr>
      </p:pic>
      <p:sp>
        <p:nvSpPr>
          <p:cNvPr id="4" name="Slide Number Placeholder 3">
            <a:extLst>
              <a:ext uri="{FF2B5EF4-FFF2-40B4-BE49-F238E27FC236}">
                <a16:creationId xmlns:a16="http://schemas.microsoft.com/office/drawing/2014/main" id="{0D957D84-51CA-047B-1591-D7C01B8E6EFB}"/>
              </a:ext>
            </a:extLst>
          </p:cNvPr>
          <p:cNvSpPr>
            <a:spLocks noGrp="1"/>
          </p:cNvSpPr>
          <p:nvPr>
            <p:ph type="sldNum" sz="quarter" idx="12"/>
          </p:nvPr>
        </p:nvSpPr>
        <p:spPr/>
        <p:txBody>
          <a:bodyPr/>
          <a:lstStyle/>
          <a:p>
            <a:fld id="{5C76A076-0EB6-4ACF-BC93-AE169B35ECF5}" type="slidenum">
              <a:rPr lang="en-US" smtClean="0"/>
              <a:pPr/>
              <a:t>9</a:t>
            </a:fld>
            <a:endParaRPr lang="en-US" dirty="0"/>
          </a:p>
        </p:txBody>
      </p:sp>
    </p:spTree>
    <p:extLst>
      <p:ext uri="{BB962C8B-B14F-4D97-AF65-F5344CB8AC3E}">
        <p14:creationId xmlns:p14="http://schemas.microsoft.com/office/powerpoint/2010/main" val="143507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PC Powerpoint new template">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55D6F8F5B07141A3FB2419AE966584" ma:contentTypeVersion="10" ma:contentTypeDescription="Create a new document." ma:contentTypeScope="" ma:versionID="81f3aaf918b8a0c4e1d00b0875c451f6">
  <xsd:schema xmlns:xsd="http://www.w3.org/2001/XMLSchema" xmlns:xs="http://www.w3.org/2001/XMLSchema" xmlns:p="http://schemas.microsoft.com/office/2006/metadata/properties" xmlns:ns2="bf4df468-8489-47c0-a665-aa13b78a3b18" targetNamespace="http://schemas.microsoft.com/office/2006/metadata/properties" ma:root="true" ma:fieldsID="06b4732e4d92fe47d6c42d867f9d6195" ns2:_="">
    <xsd:import namespace="bf4df468-8489-47c0-a665-aa13b78a3b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SearchPropertie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df468-8489-47c0-a665-aa13b78a3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4CD67-C27D-4D88-B15A-9D59273C9AC7}">
  <ds:schemaRefs>
    <ds:schemaRef ds:uri="http://schemas.microsoft.com/sharepoint/v3/contenttype/forms"/>
  </ds:schemaRefs>
</ds:datastoreItem>
</file>

<file path=customXml/itemProps2.xml><?xml version="1.0" encoding="utf-8"?>
<ds:datastoreItem xmlns:ds="http://schemas.openxmlformats.org/officeDocument/2006/customXml" ds:itemID="{48DACC59-F8A1-4C9E-84EC-70BFE9331E4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DD8FA5-1EC3-4DCA-98E1-B8FDDBD2A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df468-8489-47c0-a665-aa13b78a3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8055</TotalTime>
  <Words>4028</Words>
  <Application>Microsoft Office PowerPoint</Application>
  <PresentationFormat>Widescreen</PresentationFormat>
  <Paragraphs>335</Paragraphs>
  <Slides>63</Slides>
  <Notes>60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6" baseType="lpstr">
      <vt:lpstr>Aptos</vt:lpstr>
      <vt:lpstr>Aptos Display</vt:lpstr>
      <vt:lpstr>Arial</vt:lpstr>
      <vt:lpstr>Calibri</vt:lpstr>
      <vt:lpstr>Courier New</vt:lpstr>
      <vt:lpstr>Open Sans</vt:lpstr>
      <vt:lpstr>PermianSlabSerifTypeface</vt:lpstr>
      <vt:lpstr>Symbol</vt:lpstr>
      <vt:lpstr>Times New Roman</vt:lpstr>
      <vt:lpstr>Wingdings</vt:lpstr>
      <vt:lpstr>1_Office Theme</vt:lpstr>
      <vt:lpstr>APC Powerpoint new template</vt:lpstr>
      <vt:lpstr>Acrobat Document</vt:lpstr>
      <vt:lpstr>MyTDEC Forms - Title V Fee &amp; AEAR </vt:lpstr>
      <vt:lpstr>Table of Contents</vt:lpstr>
      <vt:lpstr>PowerPoint Presentation</vt:lpstr>
      <vt:lpstr>Account Setup</vt:lpstr>
      <vt:lpstr>Account Setup</vt:lpstr>
      <vt:lpstr>Account Setup</vt:lpstr>
      <vt:lpstr>Account Setup</vt:lpstr>
      <vt:lpstr>Account Setup</vt:lpstr>
      <vt:lpstr>Account Setup</vt:lpstr>
      <vt:lpstr>PowerPoint Presentation</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Form Submission Process</vt:lpstr>
      <vt:lpstr>PowerPoint Presentation</vt:lpstr>
      <vt:lpstr>Payment Options</vt:lpstr>
      <vt:lpstr>Payment: Online</vt:lpstr>
      <vt:lpstr>Payment: Online</vt:lpstr>
      <vt:lpstr>Payment: Online</vt:lpstr>
      <vt:lpstr>Payment: Online</vt:lpstr>
      <vt:lpstr>Payment: Online</vt:lpstr>
      <vt:lpstr>Payment: Online</vt:lpstr>
      <vt:lpstr>Payment: Mail</vt:lpstr>
      <vt:lpstr>Payment: Mail</vt:lpstr>
      <vt:lpstr>Payment: Mail</vt:lpstr>
      <vt:lpstr>PowerPoint Presentation</vt:lpstr>
      <vt:lpstr>Post-Payment Review</vt:lpstr>
      <vt:lpstr>Post-Payment Review</vt:lpstr>
      <vt:lpstr>PowerPoint Presentation</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Submission for Facilities with Extension Request</vt:lpstr>
      <vt:lpstr>PowerPoint Presentation</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How to Address an APC Correction Request</vt:lpstr>
      <vt:lpstr>If you have any question, please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Caleb Gruber</dc:creator>
  <cp:lastModifiedBy>Donna F. Brown</cp:lastModifiedBy>
  <cp:revision>3</cp:revision>
  <dcterms:created xsi:type="dcterms:W3CDTF">2025-02-24T15:48:14Z</dcterms:created>
  <dcterms:modified xsi:type="dcterms:W3CDTF">2025-10-23T13:21:13Z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0x010100FC55D6F8F5B07141A3FB2419AE966584</vt:lpwstr>
  </property>
</Properties>
</file>