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67" r:id="rId5"/>
    <p:sldId id="1714" r:id="rId6"/>
    <p:sldId id="1715" r:id="rId7"/>
    <p:sldId id="1717" r:id="rId8"/>
    <p:sldId id="289" r:id="rId9"/>
    <p:sldId id="1718" r:id="rId10"/>
    <p:sldId id="1722" r:id="rId11"/>
    <p:sldId id="1721" r:id="rId12"/>
    <p:sldId id="1720" r:id="rId13"/>
    <p:sldId id="1719" r:id="rId14"/>
    <p:sldId id="1726" r:id="rId15"/>
    <p:sldId id="1725" r:id="rId16"/>
    <p:sldId id="1724" r:id="rId17"/>
    <p:sldId id="1731" r:id="rId18"/>
    <p:sldId id="1728" r:id="rId19"/>
    <p:sldId id="1735" r:id="rId20"/>
    <p:sldId id="1749" r:id="rId21"/>
    <p:sldId id="1750" r:id="rId22"/>
    <p:sldId id="1733" r:id="rId23"/>
    <p:sldId id="1738" r:id="rId24"/>
    <p:sldId id="1737" r:id="rId25"/>
    <p:sldId id="1736" r:id="rId26"/>
    <p:sldId id="1732" r:id="rId27"/>
    <p:sldId id="1743" r:id="rId28"/>
    <p:sldId id="1742" r:id="rId29"/>
    <p:sldId id="1744" r:id="rId30"/>
    <p:sldId id="1745" r:id="rId31"/>
    <p:sldId id="1746" r:id="rId32"/>
    <p:sldId id="1741" r:id="rId33"/>
    <p:sldId id="1740" r:id="rId34"/>
    <p:sldId id="1739" r:id="rId35"/>
    <p:sldId id="1748" r:id="rId36"/>
    <p:sldId id="1747" r:id="rId37"/>
    <p:sldId id="171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D73F08-2D4E-F044-0F0D-FD5453F67183}" name="Michelle Oakes" initials="MO" userId="S::BG31069@tn.gov::d7c487de-f2f7-4d50-9139-1ffdc54f3757" providerId="AD"/>
  <p188:author id="{E97AED36-DDC7-22D1-B1FE-7B8319213215}" name="Donna F. Brown" initials="DB" userId="S::BG31027@tn.gov::ab2f1515-629f-4947-9420-513efa9733f2" providerId="AD"/>
  <p188:author id="{88259B40-6FE0-EBAC-0077-C9C839D4B8C5}" name="Michelle B. Walker" initials="MW" userId="S::bg09023@tn.gov::6af73247-ff6d-4f20-9ddc-50e67a3f26f4" providerId="AD"/>
  <p188:author id="{0F8C854B-E0B1-457C-91BA-B17EAFC57AD3}" name="Mark A. Reynolds" initials="MR" userId="S::BG31095@tn.gov::cb9ab605-2b30-486c-ae6b-086ff08c7150" providerId="AD"/>
  <p188:author id="{BBEA4B5B-776C-C627-B8CA-C9864B151119}" name="Michelle Oakes" initials="MO" userId="S::bg31069@tn.gov::d7c487de-f2f7-4d50-9139-1ffdc54f3757" providerId="AD"/>
  <p188:author id="{3E2407A9-3FAF-10A3-E784-4F5FEFB17A89}" name="Michelle B. Walker" initials="MW" userId="S::BG09023@tn.gov::6af73247-ff6d-4f20-9ddc-50e67a3f26f4" providerId="AD"/>
  <p188:author id="{BB464DBF-D3DC-A6C5-C5DE-79F33A1EBCEB}" name="John Bregger Jr" initials="JB" userId="S::BG31284@tn.gov::de7ca8b5-8121-49dc-be0c-b742584dbe5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E2841"/>
    <a:srgbClr val="00132E"/>
    <a:srgbClr val="002C6F"/>
    <a:srgbClr val="ED2922"/>
    <a:srgbClr val="02307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5862B9-1018-4670-8C02-C34DCDC2459C}" v="5298" dt="2026-05-27T18:56:29.501"/>
    <p1510:client id="{69C47E83-7EC0-4872-B077-CE7D342D0D6A}" v="2" dt="2026-05-27T20:08:30.243"/>
    <p1510:client id="{7120F1D3-1CA9-D772-8FFE-C03EB196F5E9}" v="8" dt="2026-05-27T21:37:23.475"/>
    <p1510:client id="{AF82BD20-E8F4-FE9B-52AE-D0055269F861}" v="7" dt="2026-05-27T19:43:23.554"/>
    <p1510:client id="{F9A622E7-1FAC-82EF-1D0D-9FE219CCFB83}" v="2" dt="2026-05-27T21:25:43.7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DA4503-B713-44FD-87C8-79AB09E81CD6}"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B43DF-9C75-4C59-9B58-D0319F8BBB71}" type="slidenum">
              <a:rPr lang="en-US" smtClean="0"/>
              <a:t>‹#›</a:t>
            </a:fld>
            <a:endParaRPr lang="en-US"/>
          </a:p>
        </p:txBody>
      </p:sp>
    </p:spTree>
    <p:extLst>
      <p:ext uri="{BB962C8B-B14F-4D97-AF65-F5344CB8AC3E}">
        <p14:creationId xmlns:p14="http://schemas.microsoft.com/office/powerpoint/2010/main" val="3742990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456E0-F21B-8BD7-E350-42276036BB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E73D7B-0C93-62C6-CA12-48681E33AF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4CE40A-C251-9614-65CB-5240E3FBC085}"/>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5" name="Footer Placeholder 4">
            <a:extLst>
              <a:ext uri="{FF2B5EF4-FFF2-40B4-BE49-F238E27FC236}">
                <a16:creationId xmlns:a16="http://schemas.microsoft.com/office/drawing/2014/main" id="{73F7EEAB-C3E2-0EE5-058A-07B3511034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EE9293-4DF6-6C76-3738-2436A49685BA}"/>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1952399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07574-20AC-89E3-366B-A465B22006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A2EF47-2B8A-CF22-3785-89390B85E1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5C84D5-2193-E1E9-8069-5D1411F32CDC}"/>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5" name="Footer Placeholder 4">
            <a:extLst>
              <a:ext uri="{FF2B5EF4-FFF2-40B4-BE49-F238E27FC236}">
                <a16:creationId xmlns:a16="http://schemas.microsoft.com/office/drawing/2014/main" id="{F24B6BE0-1186-3116-AF2D-CE9EC494C7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687455-4CE6-9036-A8D7-9D86B8326EE3}"/>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3631808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ECD37C-7CB8-0F23-CCD0-3AB261348B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3D8921-C01C-588A-811E-A6ECB647B2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47DE60-9F13-8310-E9BD-8355765D4838}"/>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5" name="Footer Placeholder 4">
            <a:extLst>
              <a:ext uri="{FF2B5EF4-FFF2-40B4-BE49-F238E27FC236}">
                <a16:creationId xmlns:a16="http://schemas.microsoft.com/office/drawing/2014/main" id="{C5066794-73BF-5670-0DBA-AD3E99ABA0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3893-8542-2A77-7A24-6C69C85E4CEE}"/>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3668635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12192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203200" y="4038604"/>
            <a:ext cx="117856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7" name="Text Placeholder 13"/>
          <p:cNvSpPr>
            <a:spLocks noGrp="1"/>
          </p:cNvSpPr>
          <p:nvPr>
            <p:ph type="body" sz="quarter" idx="12" hasCustomPrompt="1"/>
          </p:nvPr>
        </p:nvSpPr>
        <p:spPr>
          <a:xfrm>
            <a:off x="203200" y="5461001"/>
            <a:ext cx="117856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a:t>Sub-Title</a:t>
            </a:r>
          </a:p>
        </p:txBody>
      </p:sp>
      <p:sp>
        <p:nvSpPr>
          <p:cNvPr id="8" name="Text Placeholder 11"/>
          <p:cNvSpPr>
            <a:spLocks noGrp="1"/>
          </p:cNvSpPr>
          <p:nvPr>
            <p:ph type="body" sz="quarter" idx="11" hasCustomPrompt="1"/>
          </p:nvPr>
        </p:nvSpPr>
        <p:spPr>
          <a:xfrm>
            <a:off x="0" y="6400800"/>
            <a:ext cx="12192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 |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3600" y="1143000"/>
            <a:ext cx="7924800" cy="2743200"/>
          </a:xfrm>
          <a:prstGeom prst="rect">
            <a:avLst/>
          </a:prstGeom>
        </p:spPr>
      </p:pic>
    </p:spTree>
    <p:extLst>
      <p:ext uri="{BB962C8B-B14F-4D97-AF65-F5344CB8AC3E}">
        <p14:creationId xmlns:p14="http://schemas.microsoft.com/office/powerpoint/2010/main" val="1365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D38F-9243-04E8-FDD6-D18A0D2CCD66}"/>
              </a:ext>
            </a:extLst>
          </p:cNvPr>
          <p:cNvSpPr>
            <a:spLocks noGrp="1"/>
          </p:cNvSpPr>
          <p:nvPr>
            <p:ph type="title"/>
          </p:nvPr>
        </p:nvSpPr>
        <p:spPr/>
        <p:txBody>
          <a:bodyPr/>
          <a:lstStyle>
            <a:lvl1pPr>
              <a:defRPr b="1">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0DB1003C-C1F8-08AC-ABC8-685D457B1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3E112-5C06-9EF9-AB98-C6CFB1133BD9}"/>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5" name="Footer Placeholder 4">
            <a:extLst>
              <a:ext uri="{FF2B5EF4-FFF2-40B4-BE49-F238E27FC236}">
                <a16:creationId xmlns:a16="http://schemas.microsoft.com/office/drawing/2014/main" id="{74917A9D-0233-3C34-5354-5971815568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8F196-DAF2-3878-7B7E-B51FCC46D7AE}"/>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336032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F5EEA-A393-5D29-10AD-F3E20C5454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81098F-36D2-CDC9-D81A-0AFCC2AB28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62CFC8-2680-4783-364C-BED2154F63E5}"/>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5" name="Footer Placeholder 4">
            <a:extLst>
              <a:ext uri="{FF2B5EF4-FFF2-40B4-BE49-F238E27FC236}">
                <a16:creationId xmlns:a16="http://schemas.microsoft.com/office/drawing/2014/main" id="{44C472B1-F580-5366-25AC-81054C399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7115B5-E144-F222-0B47-4C0B0ECA0901}"/>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56782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F68E-D7B2-686D-60DC-2C587911F8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9DA4F0-EE98-471A-8545-1BBEE8ACC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C18A1F-1824-411C-A6FC-4AB62C1BA7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CA75DE-1A43-B5F9-CC6E-F596FF7BD004}"/>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6" name="Footer Placeholder 5">
            <a:extLst>
              <a:ext uri="{FF2B5EF4-FFF2-40B4-BE49-F238E27FC236}">
                <a16:creationId xmlns:a16="http://schemas.microsoft.com/office/drawing/2014/main" id="{2A396622-7C73-6FB6-783C-66A27680D1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B48966-78FB-DEC9-F468-080F8CAB9A35}"/>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1894790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7F477-1167-A602-A8C4-7DFA2D0BC5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32AABF-6B01-7503-A7D7-5D323C21D9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76C80C-E2E5-E152-9B65-2AE9D45942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561EE4-3344-E4C2-B5E6-3D27CA0E5C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5C7B08-0234-8FF5-A67E-AEE032404F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2F25A9-0564-AD82-D693-A30D491E67EF}"/>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8" name="Footer Placeholder 7">
            <a:extLst>
              <a:ext uri="{FF2B5EF4-FFF2-40B4-BE49-F238E27FC236}">
                <a16:creationId xmlns:a16="http://schemas.microsoft.com/office/drawing/2014/main" id="{8C69D897-146E-59E7-C912-97E57A0308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A4706C-8A19-71E9-EBED-3E67ADEA88AF}"/>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224078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26E84-3C58-6257-7959-8E17D5DEB0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283AEE-ABDF-754C-667D-4987969134BB}"/>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4" name="Footer Placeholder 3">
            <a:extLst>
              <a:ext uri="{FF2B5EF4-FFF2-40B4-BE49-F238E27FC236}">
                <a16:creationId xmlns:a16="http://schemas.microsoft.com/office/drawing/2014/main" id="{50A8EAA3-9C5D-4620-9487-CFD3DE721E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55996A-5CB0-59F4-A809-39CDC44F200A}"/>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91816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7FC944-FCA0-4E1A-7587-039B5D5B8C12}"/>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3" name="Footer Placeholder 2">
            <a:extLst>
              <a:ext uri="{FF2B5EF4-FFF2-40B4-BE49-F238E27FC236}">
                <a16:creationId xmlns:a16="http://schemas.microsoft.com/office/drawing/2014/main" id="{C547643F-CAB4-AEF6-810F-CA97894E98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31CD5-4E0D-75A5-2F24-EEBADBE748A4}"/>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1517887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C52E-8DF4-B9B7-73CE-BC461B6663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797CA5-7457-E2B9-9C54-CD92DFE063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DB683E-98FD-2E61-A15B-B186BF5A0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EEF336-0C70-3B9C-0B43-E0CBAAEBBF7C}"/>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6" name="Footer Placeholder 5">
            <a:extLst>
              <a:ext uri="{FF2B5EF4-FFF2-40B4-BE49-F238E27FC236}">
                <a16:creationId xmlns:a16="http://schemas.microsoft.com/office/drawing/2014/main" id="{20B3CFF9-A0EB-A2E1-5DEC-A3F34C2029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58DE2B-8648-5019-3297-3BDE17A4375A}"/>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3094248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E1E7-9FB6-F3B9-21DA-A1BAE44926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2A8D8C-6F0F-1CD4-9CBF-0221A3FD06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4F8ABB-E850-C501-F613-DB52E88DC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73F8F0-8F9F-A6EA-2007-E6ACCAB37DAA}"/>
              </a:ext>
            </a:extLst>
          </p:cNvPr>
          <p:cNvSpPr>
            <a:spLocks noGrp="1"/>
          </p:cNvSpPr>
          <p:nvPr>
            <p:ph type="dt" sz="half" idx="10"/>
          </p:nvPr>
        </p:nvSpPr>
        <p:spPr/>
        <p:txBody>
          <a:bodyPr/>
          <a:lstStyle/>
          <a:p>
            <a:fld id="{E35D7DC7-9278-4512-B72F-BFFD8E6CD28E}" type="datetimeFigureOut">
              <a:rPr lang="en-US" smtClean="0"/>
              <a:t>8/7/2026</a:t>
            </a:fld>
            <a:endParaRPr lang="en-US"/>
          </a:p>
        </p:txBody>
      </p:sp>
      <p:sp>
        <p:nvSpPr>
          <p:cNvPr id="6" name="Footer Placeholder 5">
            <a:extLst>
              <a:ext uri="{FF2B5EF4-FFF2-40B4-BE49-F238E27FC236}">
                <a16:creationId xmlns:a16="http://schemas.microsoft.com/office/drawing/2014/main" id="{9A852730-048C-366C-7286-67879BBD02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DE818D-B64B-0905-2A7E-77C8D3E890C3}"/>
              </a:ext>
            </a:extLst>
          </p:cNvPr>
          <p:cNvSpPr>
            <a:spLocks noGrp="1"/>
          </p:cNvSpPr>
          <p:nvPr>
            <p:ph type="sldNum" sz="quarter" idx="12"/>
          </p:nvPr>
        </p:nvSpPr>
        <p:spPr/>
        <p:txBody>
          <a:bodyPr/>
          <a:lstStyle/>
          <a:p>
            <a:fld id="{7CF92D98-2A54-4DF7-9FA9-ED90AE0D632A}" type="slidenum">
              <a:rPr lang="en-US" smtClean="0"/>
              <a:t>‹#›</a:t>
            </a:fld>
            <a:endParaRPr lang="en-US"/>
          </a:p>
        </p:txBody>
      </p:sp>
    </p:spTree>
    <p:extLst>
      <p:ext uri="{BB962C8B-B14F-4D97-AF65-F5344CB8AC3E}">
        <p14:creationId xmlns:p14="http://schemas.microsoft.com/office/powerpoint/2010/main" val="3405424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8A1CEE-CFE7-742B-D06D-22EFF768DE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E7A8D7-6905-4B85-02B5-CE5E58E8E1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66CE48-5CC9-C843-1C7B-7403236DB7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5D7DC7-9278-4512-B72F-BFFD8E6CD28E}" type="datetimeFigureOut">
              <a:rPr lang="en-US" smtClean="0"/>
              <a:t>8/7/2026</a:t>
            </a:fld>
            <a:endParaRPr lang="en-US"/>
          </a:p>
        </p:txBody>
      </p:sp>
      <p:sp>
        <p:nvSpPr>
          <p:cNvPr id="5" name="Footer Placeholder 4">
            <a:extLst>
              <a:ext uri="{FF2B5EF4-FFF2-40B4-BE49-F238E27FC236}">
                <a16:creationId xmlns:a16="http://schemas.microsoft.com/office/drawing/2014/main" id="{D1CE8B7B-DBD3-AC45-CB07-5D24DBB135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0EE6DA-3D09-F616-0518-97154D8A1D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F92D98-2A54-4DF7-9FA9-ED90AE0D632A}" type="slidenum">
              <a:rPr lang="en-US" smtClean="0"/>
              <a:t>‹#›</a:t>
            </a:fld>
            <a:endParaRPr lang="en-US"/>
          </a:p>
        </p:txBody>
      </p:sp>
    </p:spTree>
    <p:extLst>
      <p:ext uri="{BB962C8B-B14F-4D97-AF65-F5344CB8AC3E}">
        <p14:creationId xmlns:p14="http://schemas.microsoft.com/office/powerpoint/2010/main" val="2652598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n.gov/environment/air/fees.html"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Mark.a.Reynolds@tn.gov"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757706" y="4057652"/>
            <a:ext cx="6629400" cy="1142999"/>
          </a:xfrm>
        </p:spPr>
        <p:txBody>
          <a:bodyPr>
            <a:normAutofit/>
          </a:bodyPr>
          <a:lstStyle/>
          <a:p>
            <a:r>
              <a:rPr lang="en-US" sz="2700">
                <a:latin typeface="Open Sans" panose="020B0606030504020204" pitchFamily="34" charset="0"/>
                <a:ea typeface="Open Sans" panose="020B0606030504020204" pitchFamily="34" charset="0"/>
                <a:cs typeface="Open Sans" panose="020B0606030504020204" pitchFamily="34" charset="0"/>
              </a:rPr>
              <a:t>Air Pollution Control Board Meeting</a:t>
            </a:r>
            <a:br>
              <a:rPr lang="en-US" sz="2700">
                <a:latin typeface="Open Sans" panose="020B0606030504020204" pitchFamily="34" charset="0"/>
                <a:ea typeface="Open Sans" panose="020B0606030504020204" pitchFamily="34" charset="0"/>
                <a:cs typeface="Open Sans" panose="020B0606030504020204" pitchFamily="34" charset="0"/>
              </a:rPr>
            </a:br>
            <a:r>
              <a:rPr lang="en-US" sz="1650">
                <a:latin typeface="Open Sans" panose="020B0606030504020204" pitchFamily="34" charset="0"/>
                <a:ea typeface="Open Sans" panose="020B0606030504020204" pitchFamily="34" charset="0"/>
                <a:cs typeface="Open Sans" panose="020B0606030504020204" pitchFamily="34" charset="0"/>
              </a:rPr>
              <a:t>Tennessee Division of Air Pollution Control</a:t>
            </a:r>
            <a:br>
              <a:rPr lang="en-US" sz="1650">
                <a:latin typeface="+mn-lt"/>
                <a:cs typeface="Times New Roman" panose="02020603050405020304" pitchFamily="18" charset="0"/>
              </a:rPr>
            </a:br>
            <a:br>
              <a:rPr lang="en-US" sz="1650">
                <a:latin typeface="+mn-lt"/>
                <a:cs typeface="Times New Roman" panose="02020603050405020304" pitchFamily="18" charset="0"/>
              </a:rPr>
            </a:br>
            <a:endParaRPr lang="en-US" sz="1650">
              <a:latin typeface="+mn-lt"/>
              <a:cs typeface="Times New Roman" panose="02020603050405020304" pitchFamily="18" charset="0"/>
            </a:endParaRPr>
          </a:p>
        </p:txBody>
      </p:sp>
      <p:sp>
        <p:nvSpPr>
          <p:cNvPr id="3" name="Text Placeholder 2"/>
          <p:cNvSpPr>
            <a:spLocks noGrp="1"/>
          </p:cNvSpPr>
          <p:nvPr>
            <p:ph type="body" sz="quarter" idx="12"/>
          </p:nvPr>
        </p:nvSpPr>
        <p:spPr>
          <a:xfrm>
            <a:off x="2757706" y="4848226"/>
            <a:ext cx="6629400" cy="1306768"/>
          </a:xfrm>
        </p:spPr>
        <p:txBody>
          <a:bodyPr>
            <a:noAutofit/>
          </a:bodyPr>
          <a:lstStyle/>
          <a:p>
            <a:r>
              <a:rPr lang="en-US" sz="2700" b="1">
                <a:ea typeface="Open Sans" panose="020B0606030504020204" pitchFamily="34" charset="0"/>
                <a:cs typeface="Open Sans" panose="020B0606030504020204" pitchFamily="34" charset="0"/>
              </a:rPr>
              <a:t>Non-Title V Fee Rule Revision</a:t>
            </a:r>
          </a:p>
          <a:p>
            <a:r>
              <a:rPr lang="en-US" sz="2700" b="1">
                <a:ea typeface="Open Sans" panose="020B0606030504020204" pitchFamily="34" charset="0"/>
                <a:cs typeface="Open Sans" panose="020B0606030504020204" pitchFamily="34" charset="0"/>
              </a:rPr>
              <a:t>Board Briefing</a:t>
            </a:r>
          </a:p>
          <a:p>
            <a:r>
              <a:rPr lang="en-US" sz="2700" b="1">
                <a:ea typeface="Open Sans" panose="020B0606030504020204" pitchFamily="34" charset="0"/>
                <a:cs typeface="Open Sans" panose="020B0606030504020204" pitchFamily="34" charset="0"/>
              </a:rPr>
              <a:t>Mark Reynolds</a:t>
            </a:r>
          </a:p>
        </p:txBody>
      </p:sp>
    </p:spTree>
    <p:extLst>
      <p:ext uri="{BB962C8B-B14F-4D97-AF65-F5344CB8AC3E}">
        <p14:creationId xmlns:p14="http://schemas.microsoft.com/office/powerpoint/2010/main" val="1603867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D8141-D171-B9EB-AFD1-FF256D8A638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E4A2EBA-3AD0-FFB0-E353-D258143BCEB6}"/>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3A0A43E-7670-8141-6D12-A076FD6C6258}"/>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7EFE7C7-B3A1-7FAE-DEE1-EE092B0533BE}"/>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A762A36-85E2-4B69-3CB5-2CCEECCEA07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7A0BE844-A8F4-C968-663B-22E963BFE0D6}"/>
              </a:ext>
            </a:extLst>
          </p:cNvPr>
          <p:cNvSpPr>
            <a:spLocks noGrp="1"/>
          </p:cNvSpPr>
          <p:nvPr>
            <p:ph type="title"/>
          </p:nvPr>
        </p:nvSpPr>
        <p:spPr>
          <a:xfrm>
            <a:off x="347564" y="-79619"/>
            <a:ext cx="10515600" cy="1325563"/>
          </a:xfrm>
        </p:spPr>
        <p:txBody>
          <a:bodyPr>
            <a:normAutofit/>
          </a:body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Tennessee Environmental Protection Fund Act</a:t>
            </a:r>
          </a:p>
        </p:txBody>
      </p:sp>
      <p:sp>
        <p:nvSpPr>
          <p:cNvPr id="5" name="Content Placeholder 4">
            <a:extLst>
              <a:ext uri="{FF2B5EF4-FFF2-40B4-BE49-F238E27FC236}">
                <a16:creationId xmlns:a16="http://schemas.microsoft.com/office/drawing/2014/main" id="{2C0136C7-A3E6-18AC-7E2A-08958FD87B14}"/>
              </a:ext>
            </a:extLst>
          </p:cNvPr>
          <p:cNvSpPr>
            <a:spLocks noGrp="1"/>
          </p:cNvSpPr>
          <p:nvPr>
            <p:ph idx="1"/>
          </p:nvPr>
        </p:nvSpPr>
        <p:spPr>
          <a:xfrm>
            <a:off x="347564" y="1245944"/>
            <a:ext cx="10515600" cy="4351338"/>
          </a:xfrm>
        </p:spPr>
        <p:txBody>
          <a:bodyPr>
            <a:normAutofit lnSpcReduction="10000"/>
          </a:bodyPr>
          <a:lstStyle/>
          <a:p>
            <a:pPr lvl="0"/>
            <a:r>
              <a:rPr lang="en-US"/>
              <a:t>Prior to promulgating any fee increase, TDEC must review the basis for the fee increase and determine that the fee increase is warranted. The factors in this determination include: </a:t>
            </a:r>
          </a:p>
          <a:p>
            <a:pPr lvl="1"/>
            <a:r>
              <a:rPr lang="en-US"/>
              <a:t>Staffing needs</a:t>
            </a:r>
          </a:p>
          <a:p>
            <a:pPr lvl="1"/>
            <a:r>
              <a:rPr lang="en-US"/>
              <a:t>Ability to attract and retain quality staff</a:t>
            </a:r>
          </a:p>
          <a:p>
            <a:pPr lvl="1"/>
            <a:r>
              <a:rPr lang="en-US"/>
              <a:t>Feasible cost containment measures</a:t>
            </a:r>
          </a:p>
          <a:p>
            <a:pPr lvl="1"/>
            <a:r>
              <a:rPr lang="en-US"/>
              <a:t>Levels of federal grants and state appropriations</a:t>
            </a:r>
          </a:p>
          <a:p>
            <a:pPr lvl="1"/>
            <a:r>
              <a:rPr lang="en-US"/>
              <a:t>Ability of the program to maintain or improve its performance in carrying out its duties </a:t>
            </a:r>
          </a:p>
          <a:p>
            <a:r>
              <a:rPr lang="en-US"/>
              <a:t>TDEC has reviewed these factors before determining that a fee increase is warranted</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FAB2A2E6-03BF-4D47-882B-8DD09A2EDDD9}"/>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Tree>
    <p:extLst>
      <p:ext uri="{BB962C8B-B14F-4D97-AF65-F5344CB8AC3E}">
        <p14:creationId xmlns:p14="http://schemas.microsoft.com/office/powerpoint/2010/main" val="3181807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56859-866E-C96A-049E-05E2E8E99EC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54F7693-2895-8B11-9C56-BE1E6C806CB4}"/>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035E9A2-8B74-C333-B11B-83114A509C9B}"/>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AEA3C99-CCCC-08F7-1287-DDBB476CD56C}"/>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F287854-D5F8-9551-C491-6042020583B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75EC9A53-9C8F-1C33-E0E7-2160E8212FFF}"/>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5E2ACCF6-8706-DC7A-0E88-272EF3170398}"/>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Stakeholder Engagement (1)</a:t>
            </a:r>
          </a:p>
        </p:txBody>
      </p:sp>
      <p:sp>
        <p:nvSpPr>
          <p:cNvPr id="5" name="Content Placeholder 4">
            <a:extLst>
              <a:ext uri="{FF2B5EF4-FFF2-40B4-BE49-F238E27FC236}">
                <a16:creationId xmlns:a16="http://schemas.microsoft.com/office/drawing/2014/main" id="{127C44C3-5A5C-7CA6-0F8D-095652758BDB}"/>
              </a:ext>
            </a:extLst>
          </p:cNvPr>
          <p:cNvSpPr>
            <a:spLocks noGrp="1"/>
          </p:cNvSpPr>
          <p:nvPr>
            <p:ph idx="1"/>
          </p:nvPr>
        </p:nvSpPr>
        <p:spPr>
          <a:xfrm>
            <a:off x="347564" y="1245944"/>
            <a:ext cx="10515600" cy="4351338"/>
          </a:xfrm>
        </p:spPr>
        <p:txBody>
          <a:bodyPr>
            <a:normAutofit/>
          </a:bodyPr>
          <a:lstStyle/>
          <a:p>
            <a:pPr lvl="0"/>
            <a:r>
              <a:rPr lang="en-US"/>
              <a:t>The Division conducted a robust stakeholder engagement process to gather input on best approaches to increase fees</a:t>
            </a:r>
            <a:endParaRPr lang="en-US" u="sng">
              <a:highlight>
                <a:srgbClr val="C0C0C0"/>
              </a:highlight>
            </a:endParaRPr>
          </a:p>
          <a:p>
            <a:pPr lvl="0"/>
            <a:r>
              <a:rPr lang="en-US"/>
              <a:t>Initial meeting with Tennessee Chamber of Commerce and Industry (TCCI)</a:t>
            </a:r>
          </a:p>
          <a:p>
            <a:pPr lvl="1"/>
            <a:r>
              <a:rPr lang="en-US"/>
              <a:t>October 10, 2025</a:t>
            </a:r>
          </a:p>
          <a:p>
            <a:pPr lvl="1"/>
            <a:r>
              <a:rPr lang="en-US"/>
              <a:t>Overview of the need for a fee increase</a:t>
            </a:r>
          </a:p>
          <a:p>
            <a:pPr lvl="1"/>
            <a:r>
              <a:rPr lang="en-US"/>
              <a:t>Outlined stakeholder engagement plan and asked TCCI for assistance</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18741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3BFCF-6375-0FA2-85DE-551D4B2C901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24BDB51-FD18-784E-C3EF-3E76AF9BE79C}"/>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1B49E30-37C3-4AEF-9477-33ED2EDA1B33}"/>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6A35E24-68DF-FEA5-42B8-B3EF260247FC}"/>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397536B-1D7A-551A-B7AB-0A48071B50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B3979EA9-E046-F96D-21C8-3012BC2E55F8}"/>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74FC4180-1103-56F6-BA6E-E4EEC0584034}"/>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Stakeholder Engagement (2)</a:t>
            </a:r>
          </a:p>
        </p:txBody>
      </p:sp>
      <p:sp>
        <p:nvSpPr>
          <p:cNvPr id="5" name="Content Placeholder 4">
            <a:extLst>
              <a:ext uri="{FF2B5EF4-FFF2-40B4-BE49-F238E27FC236}">
                <a16:creationId xmlns:a16="http://schemas.microsoft.com/office/drawing/2014/main" id="{74FC6112-01B2-5B16-D5F8-5D0F51E9804D}"/>
              </a:ext>
            </a:extLst>
          </p:cNvPr>
          <p:cNvSpPr>
            <a:spLocks noGrp="1"/>
          </p:cNvSpPr>
          <p:nvPr>
            <p:ph idx="1"/>
          </p:nvPr>
        </p:nvSpPr>
        <p:spPr>
          <a:xfrm>
            <a:off x="347564" y="1245944"/>
            <a:ext cx="10515600" cy="4351338"/>
          </a:xfrm>
        </p:spPr>
        <p:txBody>
          <a:bodyPr>
            <a:normAutofit/>
          </a:bodyPr>
          <a:lstStyle/>
          <a:p>
            <a:pPr lvl="0"/>
            <a:r>
              <a:rPr lang="en-US"/>
              <a:t>TDEC website (</a:t>
            </a:r>
            <a:r>
              <a:rPr lang="en-US" u="sng">
                <a:hlinkClick r:id="rId3">
                  <a:extLst>
                    <a:ext uri="{A12FA001-AC4F-418D-AE19-62706E023703}">
                      <ahyp:hlinkClr xmlns:ahyp="http://schemas.microsoft.com/office/drawing/2018/hyperlinkcolor" val="tx"/>
                    </a:ext>
                  </a:extLst>
                </a:hlinkClick>
              </a:rPr>
              <a:t>tn.gov/environment/air/fees.html</a:t>
            </a:r>
            <a:r>
              <a:rPr lang="en-US"/>
              <a:t>)</a:t>
            </a:r>
          </a:p>
          <a:p>
            <a:pPr lvl="1"/>
            <a:r>
              <a:rPr lang="en-US"/>
              <a:t>General fee information</a:t>
            </a:r>
          </a:p>
          <a:p>
            <a:pPr lvl="1"/>
            <a:r>
              <a:rPr lang="en-US"/>
              <a:t>Stakeholder engagement plan</a:t>
            </a:r>
          </a:p>
          <a:p>
            <a:pPr lvl="1"/>
            <a:r>
              <a:rPr lang="en-US"/>
              <a:t>Webinar and public meeting recordings</a:t>
            </a:r>
          </a:p>
          <a:p>
            <a:pPr lvl="1"/>
            <a:r>
              <a:rPr lang="en-US"/>
              <a:t>Presentations </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88152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D65C-B0C7-6416-7C5C-C8AB79B5D27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726CC46-7C45-BDC2-1DF9-5181AE5AA6E1}"/>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475CB3C-D5CA-8821-F77B-3DEDD10EC9F7}"/>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843C3FD-63D1-0AF8-5894-2111B52B960F}"/>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E0F1B0D-0BCE-F7E9-EDC7-885603C659B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564FC345-3B10-1169-C965-D66BDBA0AF89}"/>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21A9C29D-3742-4741-2C15-17FD9D1E9833}"/>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Stakeholder Engagement (3)</a:t>
            </a:r>
          </a:p>
        </p:txBody>
      </p:sp>
      <p:sp>
        <p:nvSpPr>
          <p:cNvPr id="5" name="Content Placeholder 4">
            <a:extLst>
              <a:ext uri="{FF2B5EF4-FFF2-40B4-BE49-F238E27FC236}">
                <a16:creationId xmlns:a16="http://schemas.microsoft.com/office/drawing/2014/main" id="{A7F95C12-923E-A5E4-0DC3-EBB78D865392}"/>
              </a:ext>
            </a:extLst>
          </p:cNvPr>
          <p:cNvSpPr>
            <a:spLocks noGrp="1"/>
          </p:cNvSpPr>
          <p:nvPr>
            <p:ph idx="1"/>
          </p:nvPr>
        </p:nvSpPr>
        <p:spPr>
          <a:xfrm>
            <a:off x="347564" y="1245944"/>
            <a:ext cx="10515600" cy="4351338"/>
          </a:xfrm>
        </p:spPr>
        <p:txBody>
          <a:bodyPr>
            <a:normAutofit/>
          </a:bodyPr>
          <a:lstStyle/>
          <a:p>
            <a:pPr lvl="0"/>
            <a:r>
              <a:rPr lang="en-US"/>
              <a:t>Stakeholders were able to submit comments</a:t>
            </a:r>
          </a:p>
          <a:p>
            <a:pPr lvl="1"/>
            <a:r>
              <a:rPr lang="en-US"/>
              <a:t>Email address (APC.Fee.Rule@tn.gov)</a:t>
            </a:r>
          </a:p>
          <a:p>
            <a:pPr lvl="1"/>
            <a:r>
              <a:rPr lang="en-US"/>
              <a:t>Comment card (on website)</a:t>
            </a:r>
          </a:p>
          <a:p>
            <a:pPr lvl="1"/>
            <a:r>
              <a:rPr lang="en-US"/>
              <a:t>Feedback surveys after webinars </a:t>
            </a:r>
          </a:p>
          <a:p>
            <a:pPr lvl="0"/>
            <a:r>
              <a:rPr lang="en-US"/>
              <a:t>Stakeholders were able to join Listserv</a:t>
            </a:r>
          </a:p>
          <a:p>
            <a:pPr lvl="1"/>
            <a:r>
              <a:rPr lang="en-US"/>
              <a:t>News updates on fees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79676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D5FF4-8745-0BB5-F59A-CF4826214B2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BD473D4-2F63-3AC2-7563-86624C437CF5}"/>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97C1F5C-6995-CD5F-B31C-61EDD94B94B6}"/>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2E22B5D-357B-A94F-3C05-FF21635BEC95}"/>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63860FC-3BB2-45BE-7BE1-B186262B601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252D77DE-89DF-8A65-C9CB-5229359F51E7}"/>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D01C19A1-FCC6-B5AA-992B-9C51A7D1B730}"/>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Stakeholder Engagement (4)</a:t>
            </a:r>
          </a:p>
        </p:txBody>
      </p:sp>
      <p:sp>
        <p:nvSpPr>
          <p:cNvPr id="5" name="Content Placeholder 4">
            <a:extLst>
              <a:ext uri="{FF2B5EF4-FFF2-40B4-BE49-F238E27FC236}">
                <a16:creationId xmlns:a16="http://schemas.microsoft.com/office/drawing/2014/main" id="{1FB66244-79F2-BB01-A3A4-ECD8E1696388}"/>
              </a:ext>
            </a:extLst>
          </p:cNvPr>
          <p:cNvSpPr>
            <a:spLocks noGrp="1"/>
          </p:cNvSpPr>
          <p:nvPr>
            <p:ph idx="1"/>
          </p:nvPr>
        </p:nvSpPr>
        <p:spPr>
          <a:xfrm>
            <a:off x="347564" y="1245944"/>
            <a:ext cx="10515600" cy="4351338"/>
          </a:xfrm>
        </p:spPr>
        <p:txBody>
          <a:bodyPr>
            <a:normAutofit/>
          </a:bodyPr>
          <a:lstStyle/>
          <a:p>
            <a:pPr lvl="0"/>
            <a:r>
              <a:rPr lang="en-US"/>
              <a:t>Public meetings</a:t>
            </a:r>
          </a:p>
          <a:p>
            <a:pPr lvl="1"/>
            <a:r>
              <a:rPr lang="en-US"/>
              <a:t>Webinar</a:t>
            </a:r>
          </a:p>
          <a:p>
            <a:pPr lvl="2"/>
            <a:r>
              <a:rPr lang="en-US"/>
              <a:t>October 21, 2025</a:t>
            </a:r>
          </a:p>
          <a:p>
            <a:pPr lvl="2"/>
            <a:r>
              <a:rPr lang="en-US"/>
              <a:t>37 attendees</a:t>
            </a:r>
            <a:endParaRPr lang="en-US">
              <a:highlight>
                <a:srgbClr val="C0C0C0"/>
              </a:highlight>
            </a:endParaRPr>
          </a:p>
          <a:p>
            <a:pPr lvl="1"/>
            <a:r>
              <a:rPr lang="en-US"/>
              <a:t>Hybrid public meeting </a:t>
            </a:r>
          </a:p>
          <a:p>
            <a:pPr lvl="2"/>
            <a:r>
              <a:rPr lang="en-US"/>
              <a:t>December 9, 2025, in Nashville</a:t>
            </a:r>
          </a:p>
          <a:p>
            <a:pPr lvl="2"/>
            <a:r>
              <a:rPr lang="en-US"/>
              <a:t>In-person with remote access option</a:t>
            </a:r>
          </a:p>
          <a:p>
            <a:pPr lvl="2"/>
            <a:r>
              <a:rPr lang="en-US"/>
              <a:t>18 attendees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39428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931C1-0398-9A07-A956-C6A8BBD206C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14DC09C-6978-1BAF-7EA0-7411295B4EE7}"/>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FB96A4-CE04-6F85-0AE9-5D7730903DBE}"/>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86DB9F4-C3B7-4DDF-F7F7-B1BD6DB961FE}"/>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4342FE4-5637-550B-0E40-9616AA38618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8ED9E36E-597C-0679-7B0C-E10C254FF96D}"/>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First Stakeholder Meeting Feedback (1)</a:t>
            </a:r>
          </a:p>
        </p:txBody>
      </p:sp>
      <p:sp>
        <p:nvSpPr>
          <p:cNvPr id="8" name="TextBox 7">
            <a:extLst>
              <a:ext uri="{FF2B5EF4-FFF2-40B4-BE49-F238E27FC236}">
                <a16:creationId xmlns:a16="http://schemas.microsoft.com/office/drawing/2014/main" id="{2E27BE2C-817E-2EE1-B1F4-B320004AE803}"/>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5" name="Content Placeholder 4">
            <a:extLst>
              <a:ext uri="{FF2B5EF4-FFF2-40B4-BE49-F238E27FC236}">
                <a16:creationId xmlns:a16="http://schemas.microsoft.com/office/drawing/2014/main" id="{8218B3A7-5D37-3AE5-E324-0B4BC9FF2BF2}"/>
              </a:ext>
            </a:extLst>
          </p:cNvPr>
          <p:cNvSpPr>
            <a:spLocks noGrp="1"/>
          </p:cNvSpPr>
          <p:nvPr>
            <p:ph idx="1"/>
          </p:nvPr>
        </p:nvSpPr>
        <p:spPr>
          <a:xfrm>
            <a:off x="347564" y="1245944"/>
            <a:ext cx="10515600" cy="4351338"/>
          </a:xfrm>
        </p:spPr>
        <p:txBody>
          <a:bodyPr>
            <a:normAutofit fontScale="85000" lnSpcReduction="20000"/>
          </a:bodyPr>
          <a:lstStyle/>
          <a:p>
            <a:pPr lvl="0"/>
            <a:r>
              <a:rPr lang="en-US"/>
              <a:t>Stakeholders were asked which type of Non-Title V fees they most supported </a:t>
            </a:r>
          </a:p>
          <a:p>
            <a:pPr lvl="0"/>
            <a:r>
              <a:rPr lang="en-US"/>
              <a:t>Most support was for: </a:t>
            </a:r>
          </a:p>
          <a:p>
            <a:pPr lvl="1"/>
            <a:r>
              <a:rPr lang="en-US"/>
              <a:t>Increase annual emission fee (dollar per ton)</a:t>
            </a:r>
          </a:p>
          <a:p>
            <a:pPr lvl="1"/>
            <a:r>
              <a:rPr lang="en-US"/>
              <a:t>Add an annual base fee</a:t>
            </a:r>
          </a:p>
          <a:p>
            <a:pPr lvl="1"/>
            <a:r>
              <a:rPr lang="en-US"/>
              <a:t>Modeling services</a:t>
            </a:r>
          </a:p>
          <a:p>
            <a:pPr lvl="1"/>
            <a:r>
              <a:rPr lang="en-US"/>
              <a:t>Permit amendment</a:t>
            </a:r>
          </a:p>
          <a:p>
            <a:r>
              <a:rPr lang="en-US"/>
              <a:t>Some support for:</a:t>
            </a:r>
          </a:p>
          <a:p>
            <a:pPr lvl="1"/>
            <a:r>
              <a:rPr lang="en-US"/>
              <a:t>Permit-by-Rule</a:t>
            </a:r>
          </a:p>
          <a:p>
            <a:pPr lvl="1"/>
            <a:r>
              <a:rPr lang="en-US"/>
              <a:t>Stack Test observation</a:t>
            </a:r>
          </a:p>
          <a:p>
            <a:r>
              <a:rPr lang="en-US"/>
              <a:t>Not much support for:</a:t>
            </a:r>
          </a:p>
          <a:p>
            <a:pPr lvl="1"/>
            <a:r>
              <a:rPr lang="en-US"/>
              <a:t>Operating permit application</a:t>
            </a:r>
          </a:p>
          <a:p>
            <a:pPr lvl="1"/>
            <a:r>
              <a:rPr lang="en-US"/>
              <a:t>Off-permit changes</a:t>
            </a:r>
          </a:p>
          <a:p>
            <a:pPr lvl="1"/>
            <a:r>
              <a:rPr lang="en-US"/>
              <a:t>Insignificant activity determinations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4233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8B2FF-15D1-F780-6B57-FDB62617C81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F776B93-3B16-FE1C-3573-A4FEE7D9A33D}"/>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8CFB571-0D5F-9DF3-A342-AFFB327B7963}"/>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6537D43-AB45-803A-12C8-01961A5FCA53}"/>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25370E9-5468-F100-B227-0E3EA51D42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063E6433-9D44-800E-54EB-19ACC79CDA57}"/>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6083A6CA-B7DC-3C02-F1E4-0DC703DEE6B3}"/>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First Stakeholder Meeting Feedback (2)</a:t>
            </a:r>
          </a:p>
        </p:txBody>
      </p:sp>
      <p:sp>
        <p:nvSpPr>
          <p:cNvPr id="5" name="Content Placeholder 4">
            <a:extLst>
              <a:ext uri="{FF2B5EF4-FFF2-40B4-BE49-F238E27FC236}">
                <a16:creationId xmlns:a16="http://schemas.microsoft.com/office/drawing/2014/main" id="{2D290834-E6EE-C228-3062-69CB33B854A9}"/>
              </a:ext>
            </a:extLst>
          </p:cNvPr>
          <p:cNvSpPr>
            <a:spLocks noGrp="1"/>
          </p:cNvSpPr>
          <p:nvPr>
            <p:ph idx="1"/>
          </p:nvPr>
        </p:nvSpPr>
        <p:spPr>
          <a:xfrm>
            <a:off x="347564" y="1245944"/>
            <a:ext cx="10515600" cy="4351338"/>
          </a:xfrm>
        </p:spPr>
        <p:txBody>
          <a:bodyPr>
            <a:normAutofit/>
          </a:bodyPr>
          <a:lstStyle/>
          <a:p>
            <a:r>
              <a:rPr lang="en-US"/>
              <a:t>For the construction permit application fee for Non-Title V sources, stakeholders were split on whether to:</a:t>
            </a:r>
          </a:p>
          <a:p>
            <a:pPr lvl="1"/>
            <a:r>
              <a:rPr lang="en-US"/>
              <a:t>Maintain the graduated fee structure based on anticipated actual emission rates (53%)</a:t>
            </a:r>
          </a:p>
          <a:p>
            <a:pPr lvl="1"/>
            <a:r>
              <a:rPr lang="en-US"/>
              <a:t>A flat fee (47%)</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7147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05DC1-0849-1D80-327E-D09E2FE009F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57F1E39-5069-D036-66D8-1D890A593D45}"/>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0663EFC-8A23-1A90-7074-D21AE98BE45C}"/>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4E10709-CF68-3494-F7CD-64B10CD99701}"/>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1C0170-355B-7DD8-BC51-D4B562E0552E}"/>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pic>
        <p:nvPicPr>
          <p:cNvPr id="6" name="Picture 5">
            <a:extLst>
              <a:ext uri="{FF2B5EF4-FFF2-40B4-BE49-F238E27FC236}">
                <a16:creationId xmlns:a16="http://schemas.microsoft.com/office/drawing/2014/main" id="{BC35D778-C9EB-C831-3C5A-01750527AD0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A4691EAA-B6C4-630A-4AAC-5EB94713B52B}"/>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First Stakeholder Meeting Feedback  (3)</a:t>
            </a:r>
          </a:p>
        </p:txBody>
      </p:sp>
      <p:sp>
        <p:nvSpPr>
          <p:cNvPr id="5" name="Content Placeholder 4">
            <a:extLst>
              <a:ext uri="{FF2B5EF4-FFF2-40B4-BE49-F238E27FC236}">
                <a16:creationId xmlns:a16="http://schemas.microsoft.com/office/drawing/2014/main" id="{18DE08E2-918E-D4FB-47D6-47378A108B1C}"/>
              </a:ext>
            </a:extLst>
          </p:cNvPr>
          <p:cNvSpPr>
            <a:spLocks noGrp="1"/>
          </p:cNvSpPr>
          <p:nvPr>
            <p:ph idx="1"/>
          </p:nvPr>
        </p:nvSpPr>
        <p:spPr>
          <a:xfrm>
            <a:off x="347564" y="1245944"/>
            <a:ext cx="10515600" cy="4351338"/>
          </a:xfrm>
        </p:spPr>
        <p:txBody>
          <a:bodyPr>
            <a:normAutofit/>
          </a:bodyPr>
          <a:lstStyle/>
          <a:p>
            <a:r>
              <a:rPr lang="en-US"/>
              <a:t>The average cost to issue a construction permit for a true minor source is approximately $5,000.</a:t>
            </a:r>
          </a:p>
          <a:p>
            <a:pPr marL="914400" lvl="1" indent="-457200">
              <a:buFont typeface="+mj-lt"/>
              <a:buAutoNum type="alphaLcParenR"/>
            </a:pPr>
            <a:r>
              <a:rPr lang="en-US"/>
              <a:t>Should the applicant cover the full cost of issuing a construction permit?</a:t>
            </a:r>
          </a:p>
          <a:p>
            <a:pPr lvl="2"/>
            <a:r>
              <a:rPr lang="en-US"/>
              <a:t>37% in favor.</a:t>
            </a:r>
          </a:p>
          <a:p>
            <a:pPr marL="914400" lvl="1" indent="-457200">
              <a:buFont typeface="+mj-lt"/>
              <a:buAutoNum type="alphaLcParenR"/>
            </a:pPr>
            <a:r>
              <a:rPr lang="en-US"/>
              <a:t>Should the applicant cover a portion of the cost to issue a construction permit with the remaining costs covered by other non-title V funding sources (e.g., annual fees paid by all non-Title V sources, state funds, federal grants).</a:t>
            </a:r>
          </a:p>
          <a:p>
            <a:pPr lvl="2"/>
            <a:r>
              <a:rPr lang="en-US"/>
              <a:t>63% in favor.</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15226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743E1-20AD-69F7-D840-3360AEEBADC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0A77BC8-B6E4-EC45-F37C-507F30F75787}"/>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2D2BC13-313B-98EE-557C-A77290128BDD}"/>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1125687-7BAF-274D-CF4A-EAFB8E56001F}"/>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1C5D683-C111-7F09-5A43-358D81B83AC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0C66CF80-60B9-C09C-7B94-EA8BB7CECEFB}"/>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FB2E11B2-9260-F43F-7CC5-684919140B5D}"/>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First Stakeholder Meeting Feedback (4)</a:t>
            </a:r>
          </a:p>
        </p:txBody>
      </p:sp>
      <p:sp>
        <p:nvSpPr>
          <p:cNvPr id="5" name="Content Placeholder 4">
            <a:extLst>
              <a:ext uri="{FF2B5EF4-FFF2-40B4-BE49-F238E27FC236}">
                <a16:creationId xmlns:a16="http://schemas.microsoft.com/office/drawing/2014/main" id="{138060A9-79A7-8083-0E5A-2E6A1CEF944B}"/>
              </a:ext>
            </a:extLst>
          </p:cNvPr>
          <p:cNvSpPr>
            <a:spLocks noGrp="1"/>
          </p:cNvSpPr>
          <p:nvPr>
            <p:ph idx="1"/>
          </p:nvPr>
        </p:nvSpPr>
        <p:spPr>
          <a:xfrm>
            <a:off x="347564" y="1245944"/>
            <a:ext cx="10515600" cy="4351338"/>
          </a:xfrm>
        </p:spPr>
        <p:txBody>
          <a:bodyPr>
            <a:normAutofit/>
          </a:bodyPr>
          <a:lstStyle/>
          <a:p>
            <a:r>
              <a:rPr lang="en-US"/>
              <a:t>The average cost to issue a construction permit application for a conditional major source is approximately $9,000.</a:t>
            </a:r>
          </a:p>
          <a:p>
            <a:pPr marL="914400" lvl="1" indent="-457200">
              <a:buFont typeface="+mj-lt"/>
              <a:buAutoNum type="alphaLcParenR"/>
            </a:pPr>
            <a:r>
              <a:rPr lang="en-US"/>
              <a:t>Should the applicant cover the full cost of issuing a construction permit?</a:t>
            </a:r>
          </a:p>
          <a:p>
            <a:pPr lvl="2"/>
            <a:r>
              <a:rPr lang="en-US"/>
              <a:t>44% in favor.</a:t>
            </a:r>
          </a:p>
          <a:p>
            <a:pPr marL="914400" lvl="1" indent="-457200">
              <a:buFont typeface="+mj-lt"/>
              <a:buAutoNum type="alphaLcParenR"/>
            </a:pPr>
            <a:r>
              <a:rPr lang="en-US"/>
              <a:t>Should the applicant cover a portion of the cost to issue a construction permit with the remaining costs covered by other non-title V funding sources (e.g., annual fees paid by all non-Title V sources, state funds, federal grants).</a:t>
            </a:r>
          </a:p>
          <a:p>
            <a:pPr lvl="2"/>
            <a:r>
              <a:rPr lang="en-US"/>
              <a:t>56% in favor.</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93556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DAA31-C7B4-2F96-FFCC-13167C154A2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632605F-C0DB-F5C1-F43E-E304FA329768}"/>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B308014-5993-3676-7C64-8201B9C936C3}"/>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0A33FC4-5339-5A28-13CF-842AC266E794}"/>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308D980-B052-44A3-8156-218BD9FB8A9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C745B921-D532-72A7-18BB-229BFFBEE552}"/>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C446D022-73F4-CAAF-A22D-2B8089F077BD}"/>
              </a:ext>
            </a:extLst>
          </p:cNvPr>
          <p:cNvSpPr>
            <a:spLocks noGrp="1"/>
          </p:cNvSpPr>
          <p:nvPr>
            <p:ph type="title"/>
          </p:nvPr>
        </p:nvSpPr>
        <p:spPr>
          <a:xfrm>
            <a:off x="347564" y="-79619"/>
            <a:ext cx="10515600" cy="1325563"/>
          </a:xfrm>
        </p:spPr>
        <p:txBody>
          <a:bodyPr>
            <a:normAutofit/>
          </a:body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Second Stakeholder Meeting Feedback (5)</a:t>
            </a:r>
          </a:p>
        </p:txBody>
      </p:sp>
      <p:sp>
        <p:nvSpPr>
          <p:cNvPr id="5" name="Content Placeholder 4">
            <a:extLst>
              <a:ext uri="{FF2B5EF4-FFF2-40B4-BE49-F238E27FC236}">
                <a16:creationId xmlns:a16="http://schemas.microsoft.com/office/drawing/2014/main" id="{A888AF88-D5BD-D0B1-7F2F-F7DA9C24A7C8}"/>
              </a:ext>
            </a:extLst>
          </p:cNvPr>
          <p:cNvSpPr>
            <a:spLocks noGrp="1"/>
          </p:cNvSpPr>
          <p:nvPr>
            <p:ph idx="1"/>
          </p:nvPr>
        </p:nvSpPr>
        <p:spPr>
          <a:xfrm>
            <a:off x="347564" y="1245944"/>
            <a:ext cx="10515600" cy="4351338"/>
          </a:xfrm>
        </p:spPr>
        <p:txBody>
          <a:bodyPr>
            <a:normAutofit/>
          </a:bodyPr>
          <a:lstStyle/>
          <a:p>
            <a:r>
              <a:rPr lang="en-US"/>
              <a:t>Stakeholders did support adding a fee for modeling services</a:t>
            </a:r>
          </a:p>
          <a:p>
            <a:pPr lvl="1"/>
            <a:r>
              <a:rPr lang="en-US"/>
              <a:t>The Division decided not to propose adding a modeling fee</a:t>
            </a:r>
            <a:endParaRPr lang="en-US">
              <a:highlight>
                <a:srgbClr val="C0C0C0"/>
              </a:highlight>
            </a:endParaRPr>
          </a:p>
          <a:p>
            <a:r>
              <a:rPr lang="en-US"/>
              <a:t>Stakeholders did not support adding an annual base fee for Non-Title V sources</a:t>
            </a:r>
          </a:p>
          <a:p>
            <a:pPr lvl="1"/>
            <a:r>
              <a:rPr lang="en-US"/>
              <a:t>The Division decided not to propose adding an annual base fee</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48238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4BF17-B13F-F35E-06A1-49640C2A5F8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DB6C27-43FD-B77F-7E7D-3CD33578A344}"/>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E047B9E-0D7A-1526-8C4B-2A52C1C87802}"/>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7D64361-0FD5-22EE-22B5-2FAD3D14FBCC}"/>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CDCB27B-8D6B-596B-FC88-C848948C82E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9FD69CBA-4934-9689-0885-E7D34EC8D5DB}"/>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084012CD-BEB2-2B00-83CA-7245B727374A}"/>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Overview of fee rule revision</a:t>
            </a:r>
          </a:p>
        </p:txBody>
      </p:sp>
      <p:sp>
        <p:nvSpPr>
          <p:cNvPr id="5" name="Content Placeholder 4">
            <a:extLst>
              <a:ext uri="{FF2B5EF4-FFF2-40B4-BE49-F238E27FC236}">
                <a16:creationId xmlns:a16="http://schemas.microsoft.com/office/drawing/2014/main" id="{ED1EC33A-7DA0-7B84-C89E-1C5549CF9F85}"/>
              </a:ext>
            </a:extLst>
          </p:cNvPr>
          <p:cNvSpPr>
            <a:spLocks noGrp="1"/>
          </p:cNvSpPr>
          <p:nvPr>
            <p:ph idx="1"/>
          </p:nvPr>
        </p:nvSpPr>
        <p:spPr>
          <a:xfrm>
            <a:off x="347564" y="1245944"/>
            <a:ext cx="10515600" cy="4351338"/>
          </a:xfrm>
        </p:spPr>
        <p:txBody>
          <a:bodyPr>
            <a:normAutofit lnSpcReduction="10000"/>
          </a:bodyPr>
          <a:lstStyle/>
          <a:p>
            <a:pPr lvl="0"/>
            <a:r>
              <a:rPr lang="en-US"/>
              <a:t>The Division has prepared a rule revision to revise the fees in Chapter 26 of Tennessee Division of Air Pollution Control Rules and Regulations</a:t>
            </a:r>
          </a:p>
          <a:p>
            <a:pPr lvl="0"/>
            <a:r>
              <a:rPr lang="en-US"/>
              <a:t>Primarily, the rule proposes to increase Non-Title V fees</a:t>
            </a:r>
          </a:p>
          <a:p>
            <a:pPr lvl="0"/>
            <a:r>
              <a:rPr lang="en-US"/>
              <a:t>Current expenses exceed revenue for the Non-Title V program</a:t>
            </a:r>
          </a:p>
          <a:p>
            <a:pPr lvl="0"/>
            <a:r>
              <a:rPr lang="en-US"/>
              <a:t>The Division has exhausted all options for decreasing expenses and increasing revenue before exploring a fee increase</a:t>
            </a:r>
          </a:p>
          <a:p>
            <a:pPr lvl="0"/>
            <a:r>
              <a:rPr lang="en-US"/>
              <a:t>During the Fall of 2025, the Division conducted a robust stakeholder engagement process to gather input on best approaches to increase fees</a:t>
            </a:r>
            <a:endParaRPr lang="en-US" u="sng">
              <a:highlight>
                <a:srgbClr val="C0C0C0"/>
              </a:highlight>
            </a:endParaRPr>
          </a:p>
          <a:p>
            <a:pPr lvl="0"/>
            <a:endParaRPr lang="en-US">
              <a:highlight>
                <a:srgbClr val="C0C0C0"/>
              </a:highlight>
            </a:endParaRPr>
          </a:p>
          <a:p>
            <a:pPr algn="just"/>
            <a:endParaRPr lang="en-US" sz="2400"/>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50574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13E33-93E4-512D-E18F-53AF1DB11C2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8C55B34-2CC3-0F6D-37E6-84CAA33B906E}"/>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D3B6500-A8B7-6F3D-AD5E-7CCB2861BE71}"/>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FE8B478-F5F7-AB22-347A-2157852FB696}"/>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B8C1B4A-BA92-59E6-0E10-2F902D4C696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CEC90D0C-D752-6EB5-F80D-536052C5C2C6}"/>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FDD862FC-D749-145C-CF2E-D55B1C86B0D7}"/>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Second Stakeholder Meeting Feedback (6)</a:t>
            </a:r>
          </a:p>
        </p:txBody>
      </p:sp>
      <p:sp>
        <p:nvSpPr>
          <p:cNvPr id="5" name="Content Placeholder 4">
            <a:extLst>
              <a:ext uri="{FF2B5EF4-FFF2-40B4-BE49-F238E27FC236}">
                <a16:creationId xmlns:a16="http://schemas.microsoft.com/office/drawing/2014/main" id="{462C19D7-12A9-3B23-B308-BD43B9B5357C}"/>
              </a:ext>
            </a:extLst>
          </p:cNvPr>
          <p:cNvSpPr>
            <a:spLocks noGrp="1"/>
          </p:cNvSpPr>
          <p:nvPr>
            <p:ph idx="1"/>
          </p:nvPr>
        </p:nvSpPr>
        <p:spPr>
          <a:xfrm>
            <a:off x="347564" y="1245944"/>
            <a:ext cx="10515600" cy="4351338"/>
          </a:xfrm>
        </p:spPr>
        <p:txBody>
          <a:bodyPr>
            <a:normAutofit/>
          </a:bodyPr>
          <a:lstStyle/>
          <a:p>
            <a:pPr lvl="0"/>
            <a:r>
              <a:rPr lang="en-US"/>
              <a:t>The most supported type of amendment fee was for a:</a:t>
            </a:r>
          </a:p>
          <a:p>
            <a:pPr lvl="1"/>
            <a:r>
              <a:rPr lang="en-US"/>
              <a:t>Construction permit extension </a:t>
            </a:r>
          </a:p>
          <a:p>
            <a:r>
              <a:rPr lang="en-US"/>
              <a:t>The other types of amendment fees did not receive much support:</a:t>
            </a:r>
          </a:p>
          <a:p>
            <a:pPr lvl="1"/>
            <a:r>
              <a:rPr lang="en-US"/>
              <a:t>Ownership change</a:t>
            </a:r>
          </a:p>
          <a:p>
            <a:pPr lvl="1"/>
            <a:r>
              <a:rPr lang="en-US"/>
              <a:t>Name change</a:t>
            </a: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32372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03A47-0E2A-7557-234E-912D8FDC621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AF03124-B826-690F-9E50-B9AA808A7D68}"/>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AD904F1-A5DA-CB82-E68A-7A84F78FD593}"/>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26A534E-537F-50CB-E80C-2A503E33B712}"/>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25BB53A-2896-BD1B-18A1-CA9B73963FBE}"/>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pic>
        <p:nvPicPr>
          <p:cNvPr id="6" name="Picture 5">
            <a:extLst>
              <a:ext uri="{FF2B5EF4-FFF2-40B4-BE49-F238E27FC236}">
                <a16:creationId xmlns:a16="http://schemas.microsoft.com/office/drawing/2014/main" id="{9EB054BD-0D68-70CD-1682-A3AB0F5A844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2CE1E030-38A7-1AD5-C870-9BF3A415CC87}"/>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Second Stakeholder Meeting Feedback</a:t>
            </a:r>
          </a:p>
        </p:txBody>
      </p:sp>
      <p:sp>
        <p:nvSpPr>
          <p:cNvPr id="5" name="Content Placeholder 4">
            <a:extLst>
              <a:ext uri="{FF2B5EF4-FFF2-40B4-BE49-F238E27FC236}">
                <a16:creationId xmlns:a16="http://schemas.microsoft.com/office/drawing/2014/main" id="{DD61A7DF-98FF-91C3-6755-65CC3D37704F}"/>
              </a:ext>
            </a:extLst>
          </p:cNvPr>
          <p:cNvSpPr>
            <a:spLocks noGrp="1"/>
          </p:cNvSpPr>
          <p:nvPr>
            <p:ph idx="1"/>
          </p:nvPr>
        </p:nvSpPr>
        <p:spPr>
          <a:xfrm>
            <a:off x="347564" y="1245944"/>
            <a:ext cx="10515600" cy="4351338"/>
          </a:xfrm>
        </p:spPr>
        <p:txBody>
          <a:bodyPr>
            <a:normAutofit/>
          </a:bodyPr>
          <a:lstStyle/>
          <a:p>
            <a:pPr lvl="0"/>
            <a:r>
              <a:rPr lang="en-US"/>
              <a:t>For the Conditional Major annual review fee, stakeholders preferred a:</a:t>
            </a:r>
          </a:p>
          <a:p>
            <a:pPr lvl="1"/>
            <a:r>
              <a:rPr lang="en-US"/>
              <a:t>Graduated scale (78%) over a</a:t>
            </a:r>
          </a:p>
          <a:p>
            <a:pPr lvl="1"/>
            <a:r>
              <a:rPr lang="en-US"/>
              <a:t>Flat fee (22%)</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50409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86583-E74D-A87A-878D-BB71EF241F7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1B1CA04-19CF-0892-2E54-6D730DA9A2A2}"/>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BA84FA6-0036-8A15-0785-9F0A202CFD62}"/>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2E9514B-3C19-F6CF-103F-E668B1B5F917}"/>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7930F1F-D1A7-008A-6311-5EA4E123E79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9CF4D63A-CCB4-527C-62E3-A822B88FC06E}"/>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37BF916F-1A4F-E37D-1D4B-A71B136A50F2}"/>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Proposed Fee Revisions</a:t>
            </a:r>
          </a:p>
        </p:txBody>
      </p:sp>
      <p:sp>
        <p:nvSpPr>
          <p:cNvPr id="5" name="Content Placeholder 4">
            <a:extLst>
              <a:ext uri="{FF2B5EF4-FFF2-40B4-BE49-F238E27FC236}">
                <a16:creationId xmlns:a16="http://schemas.microsoft.com/office/drawing/2014/main" id="{C6C368DE-B808-AE2F-CD08-19623C0F4A32}"/>
              </a:ext>
              <a:ext uri="{C183D7F6-B498-43B3-948B-1728B52AA6E4}">
                <adec:decorative xmlns:adec="http://schemas.microsoft.com/office/drawing/2017/decorative" val="0"/>
              </a:ext>
            </a:extLst>
          </p:cNvPr>
          <p:cNvSpPr>
            <a:spLocks noGrp="1"/>
          </p:cNvSpPr>
          <p:nvPr>
            <p:ph idx="1"/>
          </p:nvPr>
        </p:nvSpPr>
        <p:spPr>
          <a:xfrm>
            <a:off x="347564" y="1245944"/>
            <a:ext cx="10515600" cy="4351338"/>
          </a:xfrm>
        </p:spPr>
        <p:txBody>
          <a:bodyPr>
            <a:normAutofit/>
          </a:bodyPr>
          <a:lstStyle/>
          <a:p>
            <a:r>
              <a:rPr lang="en-US"/>
              <a:t>Based on stakeholder feedback and the Division’s fiscal needs, this rulemaking proposes to:</a:t>
            </a:r>
          </a:p>
          <a:p>
            <a:pPr lvl="1"/>
            <a:r>
              <a:rPr lang="en-US"/>
              <a:t>Restructure the construction permit application fee for Non-Title V sources</a:t>
            </a:r>
          </a:p>
          <a:p>
            <a:pPr lvl="1"/>
            <a:r>
              <a:rPr lang="en-US"/>
              <a:t>Increase the annual emission fee for Non-Title V sources</a:t>
            </a:r>
          </a:p>
          <a:p>
            <a:pPr lvl="1"/>
            <a:r>
              <a:rPr lang="en-US"/>
              <a:t>Increase the Conditional Major review fee</a:t>
            </a:r>
          </a:p>
          <a:p>
            <a:pPr lvl="1"/>
            <a:r>
              <a:rPr lang="en-US"/>
              <a:t>Increase the fee for revising a construction permit application for Non-Title V sources</a:t>
            </a:r>
          </a:p>
          <a:p>
            <a:pPr lvl="1"/>
            <a:r>
              <a:rPr lang="en-US"/>
              <a:t>Add a permit amendment fee for construction permit extensions for Non-Title V and Title V sources</a:t>
            </a:r>
          </a:p>
          <a:p>
            <a:pPr lvl="1"/>
            <a:r>
              <a:rPr lang="en-US"/>
              <a:t>Clarify certain fee rule provisions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3741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A1EA3-4081-F4C4-8465-8DE6562F63F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218A121-3821-3D8D-7558-66E01FB13980}"/>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0205E07-C6C1-37B7-BD75-CD88E3883589}"/>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697819D-4E9F-E1D5-99FF-CA008ECC4CD3}"/>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1FB05-82E0-6733-098A-E880E716D30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18B0FB88-CBEB-421F-1FD4-1C2E0AA16573}"/>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395AB0F6-2ED6-2319-C98C-6D9C5BDF17DA}"/>
              </a:ext>
            </a:extLst>
          </p:cNvPr>
          <p:cNvSpPr>
            <a:spLocks noGrp="1"/>
          </p:cNvSpPr>
          <p:nvPr>
            <p:ph type="title"/>
          </p:nvPr>
        </p:nvSpPr>
        <p:spPr>
          <a:xfrm>
            <a:off x="347564" y="-79619"/>
            <a:ext cx="10515600" cy="1325563"/>
          </a:xfrm>
        </p:spPr>
        <p:txBody>
          <a:bodyPr>
            <a:normAutofit/>
          </a:body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Non-Title V Construction Permit Application Fee</a:t>
            </a:r>
          </a:p>
        </p:txBody>
      </p:sp>
      <p:sp>
        <p:nvSpPr>
          <p:cNvPr id="5" name="Content Placeholder 4">
            <a:extLst>
              <a:ext uri="{FF2B5EF4-FFF2-40B4-BE49-F238E27FC236}">
                <a16:creationId xmlns:a16="http://schemas.microsoft.com/office/drawing/2014/main" id="{77AFE096-7678-7D04-A2AA-F06B8A3AB544}"/>
              </a:ext>
            </a:extLst>
          </p:cNvPr>
          <p:cNvSpPr>
            <a:spLocks noGrp="1"/>
          </p:cNvSpPr>
          <p:nvPr>
            <p:ph idx="1"/>
          </p:nvPr>
        </p:nvSpPr>
        <p:spPr>
          <a:xfrm>
            <a:off x="347563" y="1245944"/>
            <a:ext cx="5925417" cy="4351338"/>
          </a:xfrm>
        </p:spPr>
        <p:txBody>
          <a:bodyPr>
            <a:normAutofit/>
          </a:bodyPr>
          <a:lstStyle/>
          <a:p>
            <a:pPr marL="0" indent="0">
              <a:buNone/>
            </a:pPr>
            <a:r>
              <a:rPr lang="en-US"/>
              <a:t>Existing Fee Table</a:t>
            </a:r>
          </a:p>
          <a:p>
            <a:pPr marL="0" indent="0">
              <a:buNone/>
            </a:pPr>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Table 9" descr="This table shows the current Anticipated Maximum Emission Rate and associated Permit fees.  Permit fees range from $100 for &lt;10 tons per year through $5000 for 5000+ tons per year. The Division is proposing to revise the Non-Title V Construction Permit Application fee to a $2500 flat fee for all Non-Title V sources. ">
            <a:extLst>
              <a:ext uri="{FF2B5EF4-FFF2-40B4-BE49-F238E27FC236}">
                <a16:creationId xmlns:a16="http://schemas.microsoft.com/office/drawing/2014/main" id="{CDBA1C2E-B02D-B89F-BC54-E2621BEE2C6E}"/>
              </a:ext>
            </a:extLst>
          </p:cNvPr>
          <p:cNvGraphicFramePr>
            <a:graphicFrameLocks noGrp="1"/>
          </p:cNvGraphicFramePr>
          <p:nvPr>
            <p:extLst>
              <p:ext uri="{D42A27DB-BD31-4B8C-83A1-F6EECF244321}">
                <p14:modId xmlns:p14="http://schemas.microsoft.com/office/powerpoint/2010/main" val="4051864565"/>
              </p:ext>
            </p:extLst>
          </p:nvPr>
        </p:nvGraphicFramePr>
        <p:xfrm>
          <a:off x="478502" y="2007690"/>
          <a:ext cx="5617497" cy="3341056"/>
        </p:xfrm>
        <a:graphic>
          <a:graphicData uri="http://schemas.openxmlformats.org/drawingml/2006/table">
            <a:tbl>
              <a:tblPr firstRow="1" bandRow="1">
                <a:tableStyleId>{5940675A-B579-460E-94D1-54222C63F5DA}</a:tableStyleId>
              </a:tblPr>
              <a:tblGrid>
                <a:gridCol w="4044337">
                  <a:extLst>
                    <a:ext uri="{9D8B030D-6E8A-4147-A177-3AD203B41FA5}">
                      <a16:colId xmlns:a16="http://schemas.microsoft.com/office/drawing/2014/main" val="2605739094"/>
                    </a:ext>
                  </a:extLst>
                </a:gridCol>
                <a:gridCol w="1573160">
                  <a:extLst>
                    <a:ext uri="{9D8B030D-6E8A-4147-A177-3AD203B41FA5}">
                      <a16:colId xmlns:a16="http://schemas.microsoft.com/office/drawing/2014/main" val="1360874885"/>
                    </a:ext>
                  </a:extLst>
                </a:gridCol>
              </a:tblGrid>
              <a:tr h="417632">
                <a:tc>
                  <a:txBody>
                    <a:bodyPr/>
                    <a:lstStyle/>
                    <a:p>
                      <a:pPr algn="l"/>
                      <a:r>
                        <a:rPr lang="en-US" sz="1800" b="1"/>
                        <a:t>Anticipated Maximum Emission Rate</a:t>
                      </a:r>
                    </a:p>
                  </a:txBody>
                  <a:tcPr marL="70834" marR="70834"/>
                </a:tc>
                <a:tc>
                  <a:txBody>
                    <a:bodyPr/>
                    <a:lstStyle/>
                    <a:p>
                      <a:pPr algn="ctr"/>
                      <a:r>
                        <a:rPr lang="en-US" sz="1800" b="1"/>
                        <a:t>Permit Fee</a:t>
                      </a:r>
                    </a:p>
                  </a:txBody>
                  <a:tcPr marL="70834" marR="70834"/>
                </a:tc>
                <a:extLst>
                  <a:ext uri="{0D108BD9-81ED-4DB2-BD59-A6C34878D82A}">
                    <a16:rowId xmlns:a16="http://schemas.microsoft.com/office/drawing/2014/main" val="971079291"/>
                  </a:ext>
                </a:extLst>
              </a:tr>
              <a:tr h="417632">
                <a:tc>
                  <a:txBody>
                    <a:bodyPr/>
                    <a:lstStyle/>
                    <a:p>
                      <a:pPr algn="l"/>
                      <a:r>
                        <a:rPr lang="en-US" sz="1800"/>
                        <a:t>Less than 10 Tons/Year</a:t>
                      </a:r>
                    </a:p>
                  </a:txBody>
                  <a:tcPr marL="70834" marR="70834"/>
                </a:tc>
                <a:tc>
                  <a:txBody>
                    <a:bodyPr/>
                    <a:lstStyle/>
                    <a:p>
                      <a:pPr algn="ctr"/>
                      <a:r>
                        <a:rPr lang="en-US" sz="1800"/>
                        <a:t>$100</a:t>
                      </a:r>
                    </a:p>
                  </a:txBody>
                  <a:tcPr marL="70834" marR="70834"/>
                </a:tc>
                <a:extLst>
                  <a:ext uri="{0D108BD9-81ED-4DB2-BD59-A6C34878D82A}">
                    <a16:rowId xmlns:a16="http://schemas.microsoft.com/office/drawing/2014/main" val="1291301658"/>
                  </a:ext>
                </a:extLst>
              </a:tr>
              <a:tr h="417632">
                <a:tc>
                  <a:txBody>
                    <a:bodyPr/>
                    <a:lstStyle/>
                    <a:p>
                      <a:pPr algn="l"/>
                      <a:r>
                        <a:rPr lang="en-US" sz="1800"/>
                        <a:t>10 to &lt; 100 Tons/Year</a:t>
                      </a:r>
                    </a:p>
                  </a:txBody>
                  <a:tcPr marL="70834" marR="70834"/>
                </a:tc>
                <a:tc>
                  <a:txBody>
                    <a:bodyPr/>
                    <a:lstStyle/>
                    <a:p>
                      <a:pPr algn="ctr"/>
                      <a:r>
                        <a:rPr lang="en-US" sz="1800"/>
                        <a:t>$500</a:t>
                      </a:r>
                    </a:p>
                  </a:txBody>
                  <a:tcPr marL="70834" marR="70834"/>
                </a:tc>
                <a:extLst>
                  <a:ext uri="{0D108BD9-81ED-4DB2-BD59-A6C34878D82A}">
                    <a16:rowId xmlns:a16="http://schemas.microsoft.com/office/drawing/2014/main" val="1412833400"/>
                  </a:ext>
                </a:extLst>
              </a:tr>
              <a:tr h="417632">
                <a:tc>
                  <a:txBody>
                    <a:bodyPr/>
                    <a:lstStyle/>
                    <a:p>
                      <a:pPr algn="l"/>
                      <a:r>
                        <a:rPr lang="en-US" sz="1800"/>
                        <a:t>100 to &lt; 250 Tons/Year</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919492117"/>
                  </a:ext>
                </a:extLst>
              </a:tr>
              <a:tr h="417632">
                <a:tc>
                  <a:txBody>
                    <a:bodyPr/>
                    <a:lstStyle/>
                    <a:p>
                      <a:pPr algn="l"/>
                      <a:r>
                        <a:rPr lang="en-US" sz="1800"/>
                        <a:t>250 to &lt; 500 Tons/Year</a:t>
                      </a:r>
                    </a:p>
                  </a:txBody>
                  <a:tcPr marL="70834" marR="70834"/>
                </a:tc>
                <a:tc>
                  <a:txBody>
                    <a:bodyPr/>
                    <a:lstStyle/>
                    <a:p>
                      <a:pPr algn="ctr"/>
                      <a:r>
                        <a:rPr lang="en-US" sz="1800"/>
                        <a:t>$2000</a:t>
                      </a:r>
                    </a:p>
                  </a:txBody>
                  <a:tcPr marL="70834" marR="70834"/>
                </a:tc>
                <a:extLst>
                  <a:ext uri="{0D108BD9-81ED-4DB2-BD59-A6C34878D82A}">
                    <a16:rowId xmlns:a16="http://schemas.microsoft.com/office/drawing/2014/main" val="874732128"/>
                  </a:ext>
                </a:extLst>
              </a:tr>
              <a:tr h="417632">
                <a:tc>
                  <a:txBody>
                    <a:bodyPr/>
                    <a:lstStyle/>
                    <a:p>
                      <a:pPr algn="l"/>
                      <a:r>
                        <a:rPr lang="en-US" sz="1800"/>
                        <a:t>500 to &lt; 1000 Tons/Year</a:t>
                      </a:r>
                    </a:p>
                  </a:txBody>
                  <a:tcPr marL="70834" marR="70834"/>
                </a:tc>
                <a:tc>
                  <a:txBody>
                    <a:bodyPr/>
                    <a:lstStyle/>
                    <a:p>
                      <a:pPr algn="ctr"/>
                      <a:r>
                        <a:rPr lang="en-US" sz="1800"/>
                        <a:t>$3000</a:t>
                      </a:r>
                    </a:p>
                  </a:txBody>
                  <a:tcPr marL="70834" marR="70834"/>
                </a:tc>
                <a:extLst>
                  <a:ext uri="{0D108BD9-81ED-4DB2-BD59-A6C34878D82A}">
                    <a16:rowId xmlns:a16="http://schemas.microsoft.com/office/drawing/2014/main" val="2837322898"/>
                  </a:ext>
                </a:extLst>
              </a:tr>
              <a:tr h="417632">
                <a:tc>
                  <a:txBody>
                    <a:bodyPr/>
                    <a:lstStyle/>
                    <a:p>
                      <a:pPr algn="l"/>
                      <a:r>
                        <a:rPr lang="en-US" sz="1800"/>
                        <a:t>1000</a:t>
                      </a:r>
                      <a:r>
                        <a:rPr lang="en-US" sz="1800" baseline="0"/>
                        <a:t> to &lt; 5000 Tons/Year</a:t>
                      </a:r>
                      <a:endParaRPr lang="en-US" sz="1800"/>
                    </a:p>
                  </a:txBody>
                  <a:tcPr marL="70834" marR="70834"/>
                </a:tc>
                <a:tc>
                  <a:txBody>
                    <a:bodyPr/>
                    <a:lstStyle/>
                    <a:p>
                      <a:pPr algn="ctr"/>
                      <a:r>
                        <a:rPr lang="en-US" sz="1800"/>
                        <a:t>$4000</a:t>
                      </a:r>
                    </a:p>
                  </a:txBody>
                  <a:tcPr marL="70834" marR="70834"/>
                </a:tc>
                <a:extLst>
                  <a:ext uri="{0D108BD9-81ED-4DB2-BD59-A6C34878D82A}">
                    <a16:rowId xmlns:a16="http://schemas.microsoft.com/office/drawing/2014/main" val="1309402175"/>
                  </a:ext>
                </a:extLst>
              </a:tr>
              <a:tr h="417632">
                <a:tc>
                  <a:txBody>
                    <a:bodyPr/>
                    <a:lstStyle/>
                    <a:p>
                      <a:pPr algn="l"/>
                      <a:r>
                        <a:rPr lang="en-US" sz="1800"/>
                        <a:t>5000 and</a:t>
                      </a:r>
                      <a:r>
                        <a:rPr lang="en-US" sz="1800" baseline="0"/>
                        <a:t> Greater Tons/Year</a:t>
                      </a:r>
                      <a:endParaRPr lang="en-US" sz="1800"/>
                    </a:p>
                  </a:txBody>
                  <a:tcPr marL="70834" marR="70834"/>
                </a:tc>
                <a:tc>
                  <a:txBody>
                    <a:bodyPr/>
                    <a:lstStyle/>
                    <a:p>
                      <a:pPr algn="ctr"/>
                      <a:r>
                        <a:rPr lang="en-US" sz="1800"/>
                        <a:t>$5000</a:t>
                      </a:r>
                    </a:p>
                  </a:txBody>
                  <a:tcPr marL="70834" marR="70834"/>
                </a:tc>
                <a:extLst>
                  <a:ext uri="{0D108BD9-81ED-4DB2-BD59-A6C34878D82A}">
                    <a16:rowId xmlns:a16="http://schemas.microsoft.com/office/drawing/2014/main" val="879257699"/>
                  </a:ext>
                </a:extLst>
              </a:tr>
            </a:tbl>
          </a:graphicData>
        </a:graphic>
      </p:graphicFrame>
      <p:sp>
        <p:nvSpPr>
          <p:cNvPr id="9" name="Content Placeholder 4">
            <a:extLst>
              <a:ext uri="{FF2B5EF4-FFF2-40B4-BE49-F238E27FC236}">
                <a16:creationId xmlns:a16="http://schemas.microsoft.com/office/drawing/2014/main" id="{B3F61FEF-7783-BD38-06F7-F433B37DCB2A}"/>
              </a:ext>
              <a:ext uri="{C183D7F6-B498-43B3-948B-1728B52AA6E4}">
                <adec:decorative xmlns:adec="http://schemas.microsoft.com/office/drawing/2017/decorative" val="0"/>
              </a:ext>
            </a:extLst>
          </p:cNvPr>
          <p:cNvSpPr txBox="1">
            <a:spLocks/>
          </p:cNvSpPr>
          <p:nvPr/>
        </p:nvSpPr>
        <p:spPr>
          <a:xfrm>
            <a:off x="6920428" y="1294199"/>
            <a:ext cx="450465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Proposed Fee</a:t>
            </a:r>
          </a:p>
          <a:p>
            <a:r>
              <a:rPr lang="en-US"/>
              <a:t>$2,500 flat fee to replace existing fee table</a:t>
            </a:r>
          </a:p>
          <a:p>
            <a:pPr marL="0" indent="0">
              <a:buFont typeface="Arial" panose="020B0604020202020204" pitchFamily="34" charset="0"/>
              <a:buNone/>
            </a:pPr>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0409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63800-49CC-A4D7-C99C-95B7A52FE89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29086FE-5D9C-6827-43F2-770481D0CCB9}"/>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5855BFB-F861-1F8A-EFF1-B8AAF9250495}"/>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103F905-F7D3-4095-8D51-5994E82605FC}"/>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354E302-A95A-75D3-C8C5-CCDAF5FE779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6F3C61F6-F5FF-34FB-CD89-01C99E9D30B2}"/>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F86D9A5F-492A-528F-6110-A507561D0F98}"/>
              </a:ext>
            </a:extLst>
          </p:cNvPr>
          <p:cNvSpPr>
            <a:spLocks noGrp="1"/>
          </p:cNvSpPr>
          <p:nvPr>
            <p:ph type="title"/>
          </p:nvPr>
        </p:nvSpPr>
        <p:spPr>
          <a:xfrm>
            <a:off x="347564" y="-79619"/>
            <a:ext cx="10515600" cy="1325563"/>
          </a:xfrm>
        </p:spPr>
        <p:txBody>
          <a:bodyPr>
            <a:normAutofit/>
          </a:bodyPr>
          <a:lstStyle/>
          <a:p>
            <a:r>
              <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rPr>
              <a:t>Construction Permit Application Fee (General Permit)</a:t>
            </a:r>
          </a:p>
        </p:txBody>
      </p:sp>
      <p:sp>
        <p:nvSpPr>
          <p:cNvPr id="5" name="Content Placeholder 4">
            <a:extLst>
              <a:ext uri="{FF2B5EF4-FFF2-40B4-BE49-F238E27FC236}">
                <a16:creationId xmlns:a16="http://schemas.microsoft.com/office/drawing/2014/main" id="{0606C0A1-FAB1-C2FE-3F30-9F86BADC1F29}"/>
              </a:ext>
            </a:extLst>
          </p:cNvPr>
          <p:cNvSpPr>
            <a:spLocks noGrp="1"/>
          </p:cNvSpPr>
          <p:nvPr>
            <p:ph idx="1"/>
          </p:nvPr>
        </p:nvSpPr>
        <p:spPr>
          <a:xfrm>
            <a:off x="347563" y="1245944"/>
            <a:ext cx="5581289" cy="4539287"/>
          </a:xfrm>
        </p:spPr>
        <p:txBody>
          <a:bodyPr>
            <a:normAutofit fontScale="92500" lnSpcReduction="10000"/>
          </a:bodyPr>
          <a:lstStyle/>
          <a:p>
            <a:pPr marL="0" indent="0">
              <a:buNone/>
            </a:pPr>
            <a:r>
              <a:rPr lang="en-US"/>
              <a:t>Existing Fee Table</a:t>
            </a:r>
          </a:p>
          <a:p>
            <a:pPr marL="0" indent="0">
              <a:buNone/>
            </a:pPr>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a:latin typeface="Open Sans" panose="020B0606030504020204" pitchFamily="34" charset="0"/>
                <a:ea typeface="Open Sans" panose="020B0606030504020204" pitchFamily="34" charset="0"/>
                <a:cs typeface="Open Sans" panose="020B0606030504020204" pitchFamily="34" charset="0"/>
              </a:rPr>
              <a:t>Division has no plans to develop</a:t>
            </a:r>
          </a:p>
          <a:p>
            <a:pPr marL="0" indent="0">
              <a:buNone/>
            </a:pPr>
            <a:r>
              <a:rPr lang="en-US" sz="2000">
                <a:latin typeface="Open Sans" panose="020B0606030504020204" pitchFamily="34" charset="0"/>
                <a:ea typeface="Open Sans" panose="020B0606030504020204" pitchFamily="34" charset="0"/>
                <a:cs typeface="Open Sans" panose="020B0606030504020204" pitchFamily="34" charset="0"/>
              </a:rPr>
              <a:t>a General Permit for Air Curtain Incinerators</a:t>
            </a:r>
          </a:p>
        </p:txBody>
      </p:sp>
      <p:graphicFrame>
        <p:nvGraphicFramePr>
          <p:cNvPr id="10" name="Table 9" descr="This table shows the existing construction permit application fee for various general permit categories including Dry Cleaners, Concrete Batch Plants, Portable Rock Crushers, Asphalt Plants, and Air Curtain Incinerators. Permit fees range from $100 to $500. &#10;">
            <a:extLst>
              <a:ext uri="{FF2B5EF4-FFF2-40B4-BE49-F238E27FC236}">
                <a16:creationId xmlns:a16="http://schemas.microsoft.com/office/drawing/2014/main" id="{E1672AB2-FB20-EBD0-C903-B44D814C2BF0}"/>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763937033"/>
              </p:ext>
            </p:extLst>
          </p:nvPr>
        </p:nvGraphicFramePr>
        <p:xfrm>
          <a:off x="478503" y="2007690"/>
          <a:ext cx="5096388" cy="2728240"/>
        </p:xfrm>
        <a:graphic>
          <a:graphicData uri="http://schemas.openxmlformats.org/drawingml/2006/table">
            <a:tbl>
              <a:tblPr firstRow="1" bandRow="1">
                <a:tableStyleId>{5940675A-B579-460E-94D1-54222C63F5DA}</a:tableStyleId>
              </a:tblPr>
              <a:tblGrid>
                <a:gridCol w="3446158">
                  <a:extLst>
                    <a:ext uri="{9D8B030D-6E8A-4147-A177-3AD203B41FA5}">
                      <a16:colId xmlns:a16="http://schemas.microsoft.com/office/drawing/2014/main" val="2605739094"/>
                    </a:ext>
                  </a:extLst>
                </a:gridCol>
                <a:gridCol w="1650230">
                  <a:extLst>
                    <a:ext uri="{9D8B030D-6E8A-4147-A177-3AD203B41FA5}">
                      <a16:colId xmlns:a16="http://schemas.microsoft.com/office/drawing/2014/main" val="1360874885"/>
                    </a:ext>
                  </a:extLst>
                </a:gridCol>
              </a:tblGrid>
              <a:tr h="417632">
                <a:tc>
                  <a:txBody>
                    <a:bodyPr/>
                    <a:lstStyle/>
                    <a:p>
                      <a:pPr algn="l"/>
                      <a:r>
                        <a:rPr lang="en-US" sz="1800" b="1"/>
                        <a:t>General Permit Category</a:t>
                      </a:r>
                    </a:p>
                  </a:txBody>
                  <a:tcPr marL="70834" marR="70834"/>
                </a:tc>
                <a:tc>
                  <a:txBody>
                    <a:bodyPr/>
                    <a:lstStyle/>
                    <a:p>
                      <a:pPr algn="ctr"/>
                      <a:r>
                        <a:rPr lang="en-US" sz="1800" b="1"/>
                        <a:t>Permit Fee</a:t>
                      </a:r>
                    </a:p>
                  </a:txBody>
                  <a:tcPr marL="70834" marR="70834"/>
                </a:tc>
                <a:extLst>
                  <a:ext uri="{0D108BD9-81ED-4DB2-BD59-A6C34878D82A}">
                    <a16:rowId xmlns:a16="http://schemas.microsoft.com/office/drawing/2014/main" val="971079291"/>
                  </a:ext>
                </a:extLst>
              </a:tr>
              <a:tr h="417632">
                <a:tc>
                  <a:txBody>
                    <a:bodyPr/>
                    <a:lstStyle/>
                    <a:p>
                      <a:pPr algn="l"/>
                      <a:r>
                        <a:rPr lang="en-US" sz="1800" kern="1200">
                          <a:solidFill>
                            <a:schemeClr val="tx1"/>
                          </a:solidFill>
                          <a:effectLst/>
                          <a:latin typeface="+mn-lt"/>
                          <a:ea typeface="+mn-ea"/>
                          <a:cs typeface="+mn-cs"/>
                        </a:rPr>
                        <a:t>Perchloroethylene and Petroleum Solvent Dry Cleaners</a:t>
                      </a:r>
                      <a:endParaRPr lang="en-US" sz="1800"/>
                    </a:p>
                  </a:txBody>
                  <a:tcPr marL="70834" marR="70834"/>
                </a:tc>
                <a:tc>
                  <a:txBody>
                    <a:bodyPr/>
                    <a:lstStyle/>
                    <a:p>
                      <a:pPr algn="ctr"/>
                      <a:r>
                        <a:rPr lang="en-US" sz="1800"/>
                        <a:t>$100</a:t>
                      </a:r>
                    </a:p>
                  </a:txBody>
                  <a:tcPr marL="70834" marR="70834"/>
                </a:tc>
                <a:extLst>
                  <a:ext uri="{0D108BD9-81ED-4DB2-BD59-A6C34878D82A}">
                    <a16:rowId xmlns:a16="http://schemas.microsoft.com/office/drawing/2014/main" val="1291301658"/>
                  </a:ext>
                </a:extLst>
              </a:tr>
              <a:tr h="417632">
                <a:tc>
                  <a:txBody>
                    <a:bodyPr/>
                    <a:lstStyle/>
                    <a:p>
                      <a:pPr algn="l"/>
                      <a:r>
                        <a:rPr lang="en-US" sz="1800"/>
                        <a:t>Concrete Batch Plants</a:t>
                      </a:r>
                    </a:p>
                  </a:txBody>
                  <a:tcPr marL="70834" marR="70834"/>
                </a:tc>
                <a:tc>
                  <a:txBody>
                    <a:bodyPr/>
                    <a:lstStyle/>
                    <a:p>
                      <a:pPr algn="ctr"/>
                      <a:r>
                        <a:rPr lang="en-US" sz="1800"/>
                        <a:t>$100</a:t>
                      </a:r>
                    </a:p>
                  </a:txBody>
                  <a:tcPr marL="70834" marR="70834"/>
                </a:tc>
                <a:extLst>
                  <a:ext uri="{0D108BD9-81ED-4DB2-BD59-A6C34878D82A}">
                    <a16:rowId xmlns:a16="http://schemas.microsoft.com/office/drawing/2014/main" val="1412833400"/>
                  </a:ext>
                </a:extLst>
              </a:tr>
              <a:tr h="417632">
                <a:tc>
                  <a:txBody>
                    <a:bodyPr/>
                    <a:lstStyle/>
                    <a:p>
                      <a:pPr algn="l"/>
                      <a:r>
                        <a:rPr lang="en-US" sz="1800"/>
                        <a:t>Portable Rock Crushers</a:t>
                      </a:r>
                    </a:p>
                  </a:txBody>
                  <a:tcPr marL="70834" marR="70834"/>
                </a:tc>
                <a:tc>
                  <a:txBody>
                    <a:bodyPr/>
                    <a:lstStyle/>
                    <a:p>
                      <a:pPr algn="ctr"/>
                      <a:r>
                        <a:rPr lang="en-US" sz="1800"/>
                        <a:t>$100</a:t>
                      </a:r>
                    </a:p>
                  </a:txBody>
                  <a:tcPr marL="70834" marR="70834"/>
                </a:tc>
                <a:extLst>
                  <a:ext uri="{0D108BD9-81ED-4DB2-BD59-A6C34878D82A}">
                    <a16:rowId xmlns:a16="http://schemas.microsoft.com/office/drawing/2014/main" val="919492117"/>
                  </a:ext>
                </a:extLst>
              </a:tr>
              <a:tr h="417632">
                <a:tc>
                  <a:txBody>
                    <a:bodyPr/>
                    <a:lstStyle/>
                    <a:p>
                      <a:pPr algn="l"/>
                      <a:r>
                        <a:rPr lang="en-US" sz="1800"/>
                        <a:t>Asphalt Plants</a:t>
                      </a:r>
                    </a:p>
                  </a:txBody>
                  <a:tcPr marL="70834" marR="70834"/>
                </a:tc>
                <a:tc>
                  <a:txBody>
                    <a:bodyPr/>
                    <a:lstStyle/>
                    <a:p>
                      <a:pPr algn="ctr"/>
                      <a:r>
                        <a:rPr lang="en-US" sz="1800"/>
                        <a:t>$250</a:t>
                      </a:r>
                    </a:p>
                  </a:txBody>
                  <a:tcPr marL="70834" marR="70834"/>
                </a:tc>
                <a:extLst>
                  <a:ext uri="{0D108BD9-81ED-4DB2-BD59-A6C34878D82A}">
                    <a16:rowId xmlns:a16="http://schemas.microsoft.com/office/drawing/2014/main" val="874732128"/>
                  </a:ext>
                </a:extLst>
              </a:tr>
              <a:tr h="417632">
                <a:tc>
                  <a:txBody>
                    <a:bodyPr/>
                    <a:lstStyle/>
                    <a:p>
                      <a:pPr algn="l"/>
                      <a:r>
                        <a:rPr lang="en-US" sz="1800"/>
                        <a:t>Air Curtain Incinerators</a:t>
                      </a:r>
                    </a:p>
                  </a:txBody>
                  <a:tcPr marL="70834" marR="70834"/>
                </a:tc>
                <a:tc>
                  <a:txBody>
                    <a:bodyPr/>
                    <a:lstStyle/>
                    <a:p>
                      <a:pPr algn="ctr"/>
                      <a:r>
                        <a:rPr lang="en-US" sz="1800"/>
                        <a:t>$500</a:t>
                      </a:r>
                    </a:p>
                  </a:txBody>
                  <a:tcPr marL="70834" marR="70834"/>
                </a:tc>
                <a:extLst>
                  <a:ext uri="{0D108BD9-81ED-4DB2-BD59-A6C34878D82A}">
                    <a16:rowId xmlns:a16="http://schemas.microsoft.com/office/drawing/2014/main" val="2837322898"/>
                  </a:ext>
                </a:extLst>
              </a:tr>
            </a:tbl>
          </a:graphicData>
        </a:graphic>
      </p:graphicFrame>
      <p:sp>
        <p:nvSpPr>
          <p:cNvPr id="9" name="Content Placeholder 4">
            <a:extLst>
              <a:ext uri="{FF2B5EF4-FFF2-40B4-BE49-F238E27FC236}">
                <a16:creationId xmlns:a16="http://schemas.microsoft.com/office/drawing/2014/main" id="{5DBBAC34-EB56-9D03-D862-A5811556637B}"/>
              </a:ext>
            </a:extLst>
          </p:cNvPr>
          <p:cNvSpPr txBox="1">
            <a:spLocks/>
          </p:cNvSpPr>
          <p:nvPr/>
        </p:nvSpPr>
        <p:spPr>
          <a:xfrm>
            <a:off x="6263151" y="1245944"/>
            <a:ext cx="545034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Proposed Fee Table</a:t>
            </a:r>
          </a:p>
          <a:p>
            <a:pPr marL="0" indent="0">
              <a:buNone/>
            </a:pPr>
            <a:endParaRPr lang="en-US"/>
          </a:p>
          <a:p>
            <a:pPr marL="0" indent="0">
              <a:buFont typeface="Arial" panose="020B0604020202020204" pitchFamily="34" charset="0"/>
              <a:buNone/>
            </a:pPr>
            <a:endParaRPr lang="en-US">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Table 10" descr="This table shows the proposed fees for the same general permit construction  application categories and one new one titled Nonmetallic Mineral Crushing/Sizing. The fees range from $100 to $2,500. ">
            <a:extLst>
              <a:ext uri="{FF2B5EF4-FFF2-40B4-BE49-F238E27FC236}">
                <a16:creationId xmlns:a16="http://schemas.microsoft.com/office/drawing/2014/main" id="{6CBF251D-5FE0-213D-7050-307693BD58B7}"/>
              </a:ext>
            </a:extLst>
          </p:cNvPr>
          <p:cNvGraphicFramePr>
            <a:graphicFrameLocks noGrp="1"/>
          </p:cNvGraphicFramePr>
          <p:nvPr>
            <p:extLst>
              <p:ext uri="{D42A27DB-BD31-4B8C-83A1-F6EECF244321}">
                <p14:modId xmlns:p14="http://schemas.microsoft.com/office/powerpoint/2010/main" val="1899996560"/>
              </p:ext>
            </p:extLst>
          </p:nvPr>
        </p:nvGraphicFramePr>
        <p:xfrm>
          <a:off x="6263150" y="2007690"/>
          <a:ext cx="5250423" cy="3114916"/>
        </p:xfrm>
        <a:graphic>
          <a:graphicData uri="http://schemas.openxmlformats.org/drawingml/2006/table">
            <a:tbl>
              <a:tblPr firstRow="1" bandRow="1">
                <a:tableStyleId>{5940675A-B579-460E-94D1-54222C63F5DA}</a:tableStyleId>
              </a:tblPr>
              <a:tblGrid>
                <a:gridCol w="3755921">
                  <a:extLst>
                    <a:ext uri="{9D8B030D-6E8A-4147-A177-3AD203B41FA5}">
                      <a16:colId xmlns:a16="http://schemas.microsoft.com/office/drawing/2014/main" val="2440868864"/>
                    </a:ext>
                  </a:extLst>
                </a:gridCol>
                <a:gridCol w="1494502">
                  <a:extLst>
                    <a:ext uri="{9D8B030D-6E8A-4147-A177-3AD203B41FA5}">
                      <a16:colId xmlns:a16="http://schemas.microsoft.com/office/drawing/2014/main" val="1437004839"/>
                    </a:ext>
                  </a:extLst>
                </a:gridCol>
              </a:tblGrid>
              <a:tr h="444988">
                <a:tc>
                  <a:txBody>
                    <a:bodyPr/>
                    <a:lstStyle/>
                    <a:p>
                      <a:pPr algn="l"/>
                      <a:r>
                        <a:rPr lang="en-US" sz="1800" b="1"/>
                        <a:t>General Permit Category</a:t>
                      </a:r>
                    </a:p>
                  </a:txBody>
                  <a:tcPr marL="70834" marR="70834"/>
                </a:tc>
                <a:tc>
                  <a:txBody>
                    <a:bodyPr/>
                    <a:lstStyle/>
                    <a:p>
                      <a:pPr algn="ctr"/>
                      <a:r>
                        <a:rPr lang="en-US" sz="1800" b="1"/>
                        <a:t>Permit Fee</a:t>
                      </a:r>
                    </a:p>
                  </a:txBody>
                  <a:tcPr marL="70834" marR="70834"/>
                </a:tc>
                <a:extLst>
                  <a:ext uri="{0D108BD9-81ED-4DB2-BD59-A6C34878D82A}">
                    <a16:rowId xmlns:a16="http://schemas.microsoft.com/office/drawing/2014/main" val="3620946475"/>
                  </a:ext>
                </a:extLst>
              </a:tr>
              <a:tr h="444988">
                <a:tc>
                  <a:txBody>
                    <a:bodyPr/>
                    <a:lstStyle/>
                    <a:p>
                      <a:pPr algn="l"/>
                      <a:r>
                        <a:rPr lang="en-US" sz="1800" kern="1200">
                          <a:solidFill>
                            <a:schemeClr val="tx1"/>
                          </a:solidFill>
                          <a:effectLst/>
                          <a:latin typeface="+mn-lt"/>
                          <a:ea typeface="+mn-ea"/>
                          <a:cs typeface="+mn-cs"/>
                        </a:rPr>
                        <a:t>Perchloroethylene Dry Cleaners</a:t>
                      </a:r>
                      <a:endParaRPr lang="en-US" sz="1800"/>
                    </a:p>
                  </a:txBody>
                  <a:tcPr marL="70834" marR="70834"/>
                </a:tc>
                <a:tc>
                  <a:txBody>
                    <a:bodyPr/>
                    <a:lstStyle/>
                    <a:p>
                      <a:pPr algn="ctr"/>
                      <a:r>
                        <a:rPr lang="en-US" sz="1800"/>
                        <a:t>$100</a:t>
                      </a:r>
                    </a:p>
                  </a:txBody>
                  <a:tcPr marL="70834" marR="70834"/>
                </a:tc>
                <a:extLst>
                  <a:ext uri="{0D108BD9-81ED-4DB2-BD59-A6C34878D82A}">
                    <a16:rowId xmlns:a16="http://schemas.microsoft.com/office/drawing/2014/main" val="1548278637"/>
                  </a:ext>
                </a:extLst>
              </a:tr>
              <a:tr h="444988">
                <a:tc>
                  <a:txBody>
                    <a:bodyPr/>
                    <a:lstStyle/>
                    <a:p>
                      <a:pPr algn="l"/>
                      <a:r>
                        <a:rPr lang="en-US" sz="1800" kern="1200">
                          <a:solidFill>
                            <a:schemeClr val="tx1"/>
                          </a:solidFill>
                          <a:effectLst/>
                          <a:latin typeface="+mn-lt"/>
                          <a:ea typeface="+mn-ea"/>
                          <a:cs typeface="+mn-cs"/>
                        </a:rPr>
                        <a:t>Petroleum Solvent Dry Cleaners</a:t>
                      </a:r>
                      <a:endParaRPr lang="en-US" sz="1800"/>
                    </a:p>
                  </a:txBody>
                  <a:tcPr marL="70834" marR="70834"/>
                </a:tc>
                <a:tc>
                  <a:txBody>
                    <a:bodyPr/>
                    <a:lstStyle/>
                    <a:p>
                      <a:pPr algn="ctr"/>
                      <a:r>
                        <a:rPr lang="en-US" sz="1800"/>
                        <a:t>$100</a:t>
                      </a:r>
                    </a:p>
                  </a:txBody>
                  <a:tcPr marL="70834" marR="70834"/>
                </a:tc>
                <a:extLst>
                  <a:ext uri="{0D108BD9-81ED-4DB2-BD59-A6C34878D82A}">
                    <a16:rowId xmlns:a16="http://schemas.microsoft.com/office/drawing/2014/main" val="2030226264"/>
                  </a:ext>
                </a:extLst>
              </a:tr>
              <a:tr h="444988">
                <a:tc>
                  <a:txBody>
                    <a:bodyPr/>
                    <a:lstStyle/>
                    <a:p>
                      <a:pPr algn="l"/>
                      <a:r>
                        <a:rPr lang="en-US" sz="1800"/>
                        <a:t>Concrete Batch Plants (&lt; 10 TPY)</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1361697220"/>
                  </a:ext>
                </a:extLst>
              </a:tr>
              <a:tr h="444988">
                <a:tc>
                  <a:txBody>
                    <a:bodyPr/>
                    <a:lstStyle/>
                    <a:p>
                      <a:pPr algn="l"/>
                      <a:r>
                        <a:rPr lang="en-US" sz="1800"/>
                        <a:t>Concrete Batch Plants (&lt;79.9 TPY)</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742062757"/>
                  </a:ext>
                </a:extLst>
              </a:tr>
              <a:tr h="444988">
                <a:tc>
                  <a:txBody>
                    <a:bodyPr/>
                    <a:lstStyle/>
                    <a:p>
                      <a:pPr algn="l"/>
                      <a:r>
                        <a:rPr lang="en-US" sz="1800"/>
                        <a:t>Nonmetallic Mineral Crushing/Sizing</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3510277591"/>
                  </a:ext>
                </a:extLst>
              </a:tr>
              <a:tr h="444988">
                <a:tc>
                  <a:txBody>
                    <a:bodyPr/>
                    <a:lstStyle/>
                    <a:p>
                      <a:pPr algn="l"/>
                      <a:r>
                        <a:rPr lang="en-US" sz="1800"/>
                        <a:t>Asphalt Plants</a:t>
                      </a:r>
                    </a:p>
                  </a:txBody>
                  <a:tcPr marL="70834" marR="70834"/>
                </a:tc>
                <a:tc>
                  <a:txBody>
                    <a:bodyPr/>
                    <a:lstStyle/>
                    <a:p>
                      <a:pPr algn="ctr"/>
                      <a:r>
                        <a:rPr lang="en-US" sz="1800"/>
                        <a:t>$2,500</a:t>
                      </a:r>
                    </a:p>
                  </a:txBody>
                  <a:tcPr marL="70834" marR="70834"/>
                </a:tc>
                <a:extLst>
                  <a:ext uri="{0D108BD9-81ED-4DB2-BD59-A6C34878D82A}">
                    <a16:rowId xmlns:a16="http://schemas.microsoft.com/office/drawing/2014/main" val="1924560736"/>
                  </a:ext>
                </a:extLst>
              </a:tr>
            </a:tbl>
          </a:graphicData>
        </a:graphic>
      </p:graphicFrame>
    </p:spTree>
    <p:extLst>
      <p:ext uri="{BB962C8B-B14F-4D97-AF65-F5344CB8AC3E}">
        <p14:creationId xmlns:p14="http://schemas.microsoft.com/office/powerpoint/2010/main" val="3550010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9E29E-DF3C-3524-4924-8FB22FDAB15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98C199B-F3B9-BB88-A54B-035E74C8C3EA}"/>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8BF5894-A523-19AC-A3A2-7938BA452933}"/>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F77B9E-6D57-FCB7-6754-6BC2D4389E6C}"/>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322AEC5-44B4-D5F3-48CE-85693DE0CD7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D3813CA5-7F5A-390D-C862-419B154B38CF}"/>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9227242E-865A-8D63-FDC1-0DD40E20C95D}"/>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Annual Emission Fee</a:t>
            </a:r>
          </a:p>
        </p:txBody>
      </p:sp>
      <p:sp>
        <p:nvSpPr>
          <p:cNvPr id="5" name="Content Placeholder 4">
            <a:extLst>
              <a:ext uri="{FF2B5EF4-FFF2-40B4-BE49-F238E27FC236}">
                <a16:creationId xmlns:a16="http://schemas.microsoft.com/office/drawing/2014/main" id="{F3B712A0-CA1D-B742-42AC-99454D2ECF4A}"/>
              </a:ext>
            </a:extLst>
          </p:cNvPr>
          <p:cNvSpPr>
            <a:spLocks noGrp="1"/>
          </p:cNvSpPr>
          <p:nvPr>
            <p:ph idx="1"/>
          </p:nvPr>
        </p:nvSpPr>
        <p:spPr>
          <a:xfrm>
            <a:off x="347564" y="1245944"/>
            <a:ext cx="10515600" cy="4351338"/>
          </a:xfrm>
        </p:spPr>
        <p:txBody>
          <a:bodyPr>
            <a:normAutofit/>
          </a:bodyPr>
          <a:lstStyle/>
          <a:p>
            <a:r>
              <a:rPr lang="en-US" sz="2400"/>
              <a:t>Public Chapter 399 (effective May 5, 2025)</a:t>
            </a:r>
          </a:p>
          <a:p>
            <a:pPr lvl="1"/>
            <a:r>
              <a:rPr lang="en-US" sz="2200"/>
              <a:t>Changed the maximum annual emission fee rate from $18.75 per ton to $38.00 per ton</a:t>
            </a:r>
          </a:p>
          <a:p>
            <a:r>
              <a:rPr lang="en-US" sz="2400"/>
              <a:t>Proposed increase in annual emission fee rate for Non-Title V facilities with individual permits from $18.75 per ton to $28.00 per ton of allowable emissions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37751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F5494-D3F6-7C36-ED25-87AD51FE28D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4683FAA-9BDC-DC22-F634-804C92C6A2AF}"/>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B0FC683-0562-E285-66A1-07A9EBA6C4DC}"/>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21BC96-0393-EA98-B710-33899720AE9F}"/>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1209825-3D90-1CF1-ED0F-7E36A4498E8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D29D7D46-8BC8-85E7-D4B1-FE9B73B5A8EC}"/>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878C7F47-54F7-C146-7843-81A432430F47}"/>
              </a:ext>
            </a:extLst>
          </p:cNvPr>
          <p:cNvSpPr>
            <a:spLocks noGrp="1"/>
          </p:cNvSpPr>
          <p:nvPr>
            <p:ph type="title"/>
          </p:nvPr>
        </p:nvSpPr>
        <p:spPr>
          <a:xfrm>
            <a:off x="347564" y="-79619"/>
            <a:ext cx="10515600" cy="1325563"/>
          </a:xfrm>
        </p:spPr>
        <p:txBody>
          <a:bodyPr>
            <a:normAutofit/>
          </a:bodyPr>
          <a:lstStyle/>
          <a:p>
            <a:r>
              <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rPr>
              <a:t>Annual Emissions Fee (General Permit)</a:t>
            </a:r>
          </a:p>
        </p:txBody>
      </p:sp>
      <p:sp>
        <p:nvSpPr>
          <p:cNvPr id="5" name="Content Placeholder 4">
            <a:extLst>
              <a:ext uri="{FF2B5EF4-FFF2-40B4-BE49-F238E27FC236}">
                <a16:creationId xmlns:a16="http://schemas.microsoft.com/office/drawing/2014/main" id="{1358AFC3-90AD-DC80-508C-8986E2FC180C}"/>
              </a:ext>
            </a:extLst>
          </p:cNvPr>
          <p:cNvSpPr>
            <a:spLocks noGrp="1"/>
          </p:cNvSpPr>
          <p:nvPr>
            <p:ph idx="1"/>
          </p:nvPr>
        </p:nvSpPr>
        <p:spPr>
          <a:xfrm>
            <a:off x="347563" y="1245944"/>
            <a:ext cx="5581289" cy="4351338"/>
          </a:xfrm>
        </p:spPr>
        <p:txBody>
          <a:bodyPr>
            <a:normAutofit/>
          </a:bodyPr>
          <a:lstStyle/>
          <a:p>
            <a:pPr marL="0" indent="0">
              <a:buNone/>
            </a:pPr>
            <a:r>
              <a:rPr lang="en-US"/>
              <a:t>Existing Fee Table</a:t>
            </a:r>
          </a:p>
          <a:p>
            <a:pPr marL="0" indent="0">
              <a:buNone/>
            </a:pPr>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Table 9" descr="This table shows the existing annual emissions fee for various general permit categories including Dry Cleaners, Concrete Batch Plants, Portable Rock Crushers, and Asphalt Plants. Permit fees range from $0 to $1,000. ">
            <a:extLst>
              <a:ext uri="{FF2B5EF4-FFF2-40B4-BE49-F238E27FC236}">
                <a16:creationId xmlns:a16="http://schemas.microsoft.com/office/drawing/2014/main" id="{8E544E90-5D58-29C5-F99D-CAAE0A61FE1C}"/>
              </a:ext>
            </a:extLst>
          </p:cNvPr>
          <p:cNvGraphicFramePr>
            <a:graphicFrameLocks noGrp="1"/>
          </p:cNvGraphicFramePr>
          <p:nvPr>
            <p:extLst>
              <p:ext uri="{D42A27DB-BD31-4B8C-83A1-F6EECF244321}">
                <p14:modId xmlns:p14="http://schemas.microsoft.com/office/powerpoint/2010/main" val="1155584118"/>
              </p:ext>
            </p:extLst>
          </p:nvPr>
        </p:nvGraphicFramePr>
        <p:xfrm>
          <a:off x="478503" y="2007690"/>
          <a:ext cx="5096388" cy="3145872"/>
        </p:xfrm>
        <a:graphic>
          <a:graphicData uri="http://schemas.openxmlformats.org/drawingml/2006/table">
            <a:tbl>
              <a:tblPr firstRow="1" bandRow="1">
                <a:tableStyleId>{5940675A-B579-460E-94D1-54222C63F5DA}</a:tableStyleId>
              </a:tblPr>
              <a:tblGrid>
                <a:gridCol w="3446158">
                  <a:extLst>
                    <a:ext uri="{9D8B030D-6E8A-4147-A177-3AD203B41FA5}">
                      <a16:colId xmlns:a16="http://schemas.microsoft.com/office/drawing/2014/main" val="2605739094"/>
                    </a:ext>
                  </a:extLst>
                </a:gridCol>
                <a:gridCol w="1650230">
                  <a:extLst>
                    <a:ext uri="{9D8B030D-6E8A-4147-A177-3AD203B41FA5}">
                      <a16:colId xmlns:a16="http://schemas.microsoft.com/office/drawing/2014/main" val="1360874885"/>
                    </a:ext>
                  </a:extLst>
                </a:gridCol>
              </a:tblGrid>
              <a:tr h="417632">
                <a:tc>
                  <a:txBody>
                    <a:bodyPr/>
                    <a:lstStyle/>
                    <a:p>
                      <a:pPr algn="l"/>
                      <a:r>
                        <a:rPr lang="en-US" sz="1800" b="1"/>
                        <a:t>General Permit Category</a:t>
                      </a:r>
                    </a:p>
                  </a:txBody>
                  <a:tcPr marL="70834" marR="70834"/>
                </a:tc>
                <a:tc>
                  <a:txBody>
                    <a:bodyPr/>
                    <a:lstStyle/>
                    <a:p>
                      <a:pPr algn="ctr"/>
                      <a:r>
                        <a:rPr lang="en-US" sz="1800" b="1"/>
                        <a:t>Annual Fee</a:t>
                      </a:r>
                    </a:p>
                  </a:txBody>
                  <a:tcPr marL="70834" marR="70834"/>
                </a:tc>
                <a:extLst>
                  <a:ext uri="{0D108BD9-81ED-4DB2-BD59-A6C34878D82A}">
                    <a16:rowId xmlns:a16="http://schemas.microsoft.com/office/drawing/2014/main" val="971079291"/>
                  </a:ext>
                </a:extLst>
              </a:tr>
              <a:tr h="417632">
                <a:tc>
                  <a:txBody>
                    <a:bodyPr/>
                    <a:lstStyle/>
                    <a:p>
                      <a:pPr algn="l"/>
                      <a:r>
                        <a:rPr lang="en-US" sz="1800" kern="1200">
                          <a:solidFill>
                            <a:schemeClr val="tx1"/>
                          </a:solidFill>
                          <a:effectLst/>
                          <a:latin typeface="+mn-lt"/>
                          <a:ea typeface="+mn-ea"/>
                          <a:cs typeface="+mn-cs"/>
                        </a:rPr>
                        <a:t>Perchloroethylene and Petroleum Solvent Dry Cleaners</a:t>
                      </a:r>
                      <a:endParaRPr lang="en-US" sz="1800"/>
                    </a:p>
                  </a:txBody>
                  <a:tcPr marL="70834" marR="70834"/>
                </a:tc>
                <a:tc>
                  <a:txBody>
                    <a:bodyPr/>
                    <a:lstStyle/>
                    <a:p>
                      <a:pPr algn="ctr"/>
                      <a:r>
                        <a:rPr lang="en-US" sz="1800"/>
                        <a:t>$0</a:t>
                      </a:r>
                    </a:p>
                  </a:txBody>
                  <a:tcPr marL="70834" marR="70834"/>
                </a:tc>
                <a:extLst>
                  <a:ext uri="{0D108BD9-81ED-4DB2-BD59-A6C34878D82A}">
                    <a16:rowId xmlns:a16="http://schemas.microsoft.com/office/drawing/2014/main" val="1291301658"/>
                  </a:ext>
                </a:extLst>
              </a:tr>
              <a:tr h="417632">
                <a:tc>
                  <a:txBody>
                    <a:bodyPr/>
                    <a:lstStyle/>
                    <a:p>
                      <a:pPr algn="l"/>
                      <a:r>
                        <a:rPr lang="en-US" sz="1800"/>
                        <a:t>Concrete Batch Plants (&lt; 10 TPY)</a:t>
                      </a:r>
                    </a:p>
                  </a:txBody>
                  <a:tcPr marL="70834" marR="70834"/>
                </a:tc>
                <a:tc>
                  <a:txBody>
                    <a:bodyPr/>
                    <a:lstStyle/>
                    <a:p>
                      <a:pPr algn="ctr"/>
                      <a:r>
                        <a:rPr lang="en-US" sz="1800"/>
                        <a:t>$0</a:t>
                      </a:r>
                    </a:p>
                  </a:txBody>
                  <a:tcPr marL="70834" marR="70834"/>
                </a:tc>
                <a:extLst>
                  <a:ext uri="{0D108BD9-81ED-4DB2-BD59-A6C34878D82A}">
                    <a16:rowId xmlns:a16="http://schemas.microsoft.com/office/drawing/2014/main" val="1412833400"/>
                  </a:ext>
                </a:extLst>
              </a:tr>
              <a:tr h="417632">
                <a:tc>
                  <a:txBody>
                    <a:bodyPr/>
                    <a:lstStyle/>
                    <a:p>
                      <a:pPr algn="l"/>
                      <a:r>
                        <a:rPr lang="en-US" sz="1800"/>
                        <a:t>Concrete Batch Plants (≥ 10 TPY)</a:t>
                      </a:r>
                    </a:p>
                  </a:txBody>
                  <a:tcPr marL="70834" marR="70834"/>
                </a:tc>
                <a:tc>
                  <a:txBody>
                    <a:bodyPr/>
                    <a:lstStyle/>
                    <a:p>
                      <a:pPr algn="ctr"/>
                      <a:r>
                        <a:rPr lang="en-US" sz="1800"/>
                        <a:t>$400</a:t>
                      </a:r>
                    </a:p>
                  </a:txBody>
                  <a:tcPr marL="70834" marR="70834"/>
                </a:tc>
                <a:extLst>
                  <a:ext uri="{0D108BD9-81ED-4DB2-BD59-A6C34878D82A}">
                    <a16:rowId xmlns:a16="http://schemas.microsoft.com/office/drawing/2014/main" val="919492117"/>
                  </a:ext>
                </a:extLst>
              </a:tr>
              <a:tr h="417632">
                <a:tc>
                  <a:txBody>
                    <a:bodyPr/>
                    <a:lstStyle/>
                    <a:p>
                      <a:pPr algn="l"/>
                      <a:r>
                        <a:rPr lang="en-US" sz="1800"/>
                        <a:t>Portable Rock Crushers at TM</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874732128"/>
                  </a:ext>
                </a:extLst>
              </a:tr>
              <a:tr h="417632">
                <a:tc>
                  <a:txBody>
                    <a:bodyPr/>
                    <a:lstStyle/>
                    <a:p>
                      <a:pPr algn="l"/>
                      <a:r>
                        <a:rPr lang="en-US" sz="1800"/>
                        <a:t>Portable Rock Crushers at CM</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283939744"/>
                  </a:ext>
                </a:extLst>
              </a:tr>
              <a:tr h="417632">
                <a:tc>
                  <a:txBody>
                    <a:bodyPr/>
                    <a:lstStyle/>
                    <a:p>
                      <a:pPr algn="l"/>
                      <a:r>
                        <a:rPr lang="en-US" sz="1800"/>
                        <a:t>Asphalt Plants</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2837322898"/>
                  </a:ext>
                </a:extLst>
              </a:tr>
            </a:tbl>
          </a:graphicData>
        </a:graphic>
      </p:graphicFrame>
      <p:sp>
        <p:nvSpPr>
          <p:cNvPr id="9" name="Content Placeholder 4">
            <a:extLst>
              <a:ext uri="{FF2B5EF4-FFF2-40B4-BE49-F238E27FC236}">
                <a16:creationId xmlns:a16="http://schemas.microsoft.com/office/drawing/2014/main" id="{ED0AD8E8-4E92-DFC6-8104-813C9748B330}"/>
              </a:ext>
            </a:extLst>
          </p:cNvPr>
          <p:cNvSpPr txBox="1">
            <a:spLocks/>
          </p:cNvSpPr>
          <p:nvPr/>
        </p:nvSpPr>
        <p:spPr>
          <a:xfrm>
            <a:off x="6263151" y="1245944"/>
            <a:ext cx="545034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Proposed Fee Table</a:t>
            </a:r>
          </a:p>
          <a:p>
            <a:pPr marL="0" indent="0">
              <a:buNone/>
            </a:pPr>
            <a:endParaRPr lang="en-US"/>
          </a:p>
          <a:p>
            <a:pPr marL="0" indent="0">
              <a:buFont typeface="Arial" panose="020B0604020202020204" pitchFamily="34" charset="0"/>
              <a:buNone/>
            </a:pPr>
            <a:endParaRPr lang="en-US">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Table 10" descr="This table shows the proposed annual emissions fee for various general permit categories including Dry Cleaners, Concrete Batch Plants, Portable Rock Crushers, and Asphalt Plants. Permit fees range from $0 to $1,500. ">
            <a:extLst>
              <a:ext uri="{FF2B5EF4-FFF2-40B4-BE49-F238E27FC236}">
                <a16:creationId xmlns:a16="http://schemas.microsoft.com/office/drawing/2014/main" id="{00E7EF95-42F4-64AB-019A-87530FE4F661}"/>
              </a:ext>
            </a:extLst>
          </p:cNvPr>
          <p:cNvGraphicFramePr>
            <a:graphicFrameLocks noGrp="1"/>
          </p:cNvGraphicFramePr>
          <p:nvPr>
            <p:extLst>
              <p:ext uri="{D42A27DB-BD31-4B8C-83A1-F6EECF244321}">
                <p14:modId xmlns:p14="http://schemas.microsoft.com/office/powerpoint/2010/main" val="2293689623"/>
              </p:ext>
            </p:extLst>
          </p:nvPr>
        </p:nvGraphicFramePr>
        <p:xfrm>
          <a:off x="6263150" y="2007690"/>
          <a:ext cx="5250423" cy="3114916"/>
        </p:xfrm>
        <a:graphic>
          <a:graphicData uri="http://schemas.openxmlformats.org/drawingml/2006/table">
            <a:tbl>
              <a:tblPr firstRow="1" bandRow="1">
                <a:tableStyleId>{5940675A-B579-460E-94D1-54222C63F5DA}</a:tableStyleId>
              </a:tblPr>
              <a:tblGrid>
                <a:gridCol w="3755921">
                  <a:extLst>
                    <a:ext uri="{9D8B030D-6E8A-4147-A177-3AD203B41FA5}">
                      <a16:colId xmlns:a16="http://schemas.microsoft.com/office/drawing/2014/main" val="2440868864"/>
                    </a:ext>
                  </a:extLst>
                </a:gridCol>
                <a:gridCol w="1494502">
                  <a:extLst>
                    <a:ext uri="{9D8B030D-6E8A-4147-A177-3AD203B41FA5}">
                      <a16:colId xmlns:a16="http://schemas.microsoft.com/office/drawing/2014/main" val="1437004839"/>
                    </a:ext>
                  </a:extLst>
                </a:gridCol>
              </a:tblGrid>
              <a:tr h="444988">
                <a:tc>
                  <a:txBody>
                    <a:bodyPr/>
                    <a:lstStyle/>
                    <a:p>
                      <a:pPr algn="l"/>
                      <a:r>
                        <a:rPr lang="en-US" sz="1800" b="1"/>
                        <a:t>General Permit Category</a:t>
                      </a:r>
                    </a:p>
                  </a:txBody>
                  <a:tcPr marL="70834" marR="70834"/>
                </a:tc>
                <a:tc>
                  <a:txBody>
                    <a:bodyPr/>
                    <a:lstStyle/>
                    <a:p>
                      <a:pPr algn="ctr"/>
                      <a:r>
                        <a:rPr lang="en-US" sz="1800" b="1"/>
                        <a:t>Annual Fee</a:t>
                      </a:r>
                    </a:p>
                  </a:txBody>
                  <a:tcPr marL="70834" marR="70834"/>
                </a:tc>
                <a:extLst>
                  <a:ext uri="{0D108BD9-81ED-4DB2-BD59-A6C34878D82A}">
                    <a16:rowId xmlns:a16="http://schemas.microsoft.com/office/drawing/2014/main" val="3620946475"/>
                  </a:ext>
                </a:extLst>
              </a:tr>
              <a:tr h="444988">
                <a:tc>
                  <a:txBody>
                    <a:bodyPr/>
                    <a:lstStyle/>
                    <a:p>
                      <a:pPr algn="l"/>
                      <a:r>
                        <a:rPr lang="en-US" sz="1800" kern="1200">
                          <a:solidFill>
                            <a:schemeClr val="tx1"/>
                          </a:solidFill>
                          <a:effectLst/>
                          <a:latin typeface="+mn-lt"/>
                          <a:ea typeface="+mn-ea"/>
                          <a:cs typeface="+mn-cs"/>
                        </a:rPr>
                        <a:t>Perchloroethylene Dry Cleaners</a:t>
                      </a:r>
                      <a:endParaRPr lang="en-US" sz="1800"/>
                    </a:p>
                  </a:txBody>
                  <a:tcPr marL="70834" marR="70834"/>
                </a:tc>
                <a:tc>
                  <a:txBody>
                    <a:bodyPr/>
                    <a:lstStyle/>
                    <a:p>
                      <a:pPr algn="ctr"/>
                      <a:r>
                        <a:rPr lang="en-US" sz="1800"/>
                        <a:t>$0</a:t>
                      </a:r>
                    </a:p>
                  </a:txBody>
                  <a:tcPr marL="70834" marR="70834"/>
                </a:tc>
                <a:extLst>
                  <a:ext uri="{0D108BD9-81ED-4DB2-BD59-A6C34878D82A}">
                    <a16:rowId xmlns:a16="http://schemas.microsoft.com/office/drawing/2014/main" val="1548278637"/>
                  </a:ext>
                </a:extLst>
              </a:tr>
              <a:tr h="444988">
                <a:tc>
                  <a:txBody>
                    <a:bodyPr/>
                    <a:lstStyle/>
                    <a:p>
                      <a:pPr algn="l"/>
                      <a:r>
                        <a:rPr lang="en-US" sz="1800" kern="1200">
                          <a:solidFill>
                            <a:schemeClr val="tx1"/>
                          </a:solidFill>
                          <a:effectLst/>
                          <a:latin typeface="+mn-lt"/>
                          <a:ea typeface="+mn-ea"/>
                          <a:cs typeface="+mn-cs"/>
                        </a:rPr>
                        <a:t>Petroleum Solvent Dry Cleaners</a:t>
                      </a:r>
                      <a:endParaRPr lang="en-US" sz="1800"/>
                    </a:p>
                  </a:txBody>
                  <a:tcPr marL="70834" marR="70834"/>
                </a:tc>
                <a:tc>
                  <a:txBody>
                    <a:bodyPr/>
                    <a:lstStyle/>
                    <a:p>
                      <a:pPr algn="ctr"/>
                      <a:r>
                        <a:rPr lang="en-US" sz="1800"/>
                        <a:t>$0</a:t>
                      </a:r>
                    </a:p>
                  </a:txBody>
                  <a:tcPr marL="70834" marR="70834"/>
                </a:tc>
                <a:extLst>
                  <a:ext uri="{0D108BD9-81ED-4DB2-BD59-A6C34878D82A}">
                    <a16:rowId xmlns:a16="http://schemas.microsoft.com/office/drawing/2014/main" val="2030226264"/>
                  </a:ext>
                </a:extLst>
              </a:tr>
              <a:tr h="444988">
                <a:tc>
                  <a:txBody>
                    <a:bodyPr/>
                    <a:lstStyle/>
                    <a:p>
                      <a:pPr algn="l"/>
                      <a:r>
                        <a:rPr lang="en-US" sz="1800"/>
                        <a:t>Concrete Batch Plants (&lt; 10 TPY)</a:t>
                      </a:r>
                    </a:p>
                  </a:txBody>
                  <a:tcPr marL="70834" marR="70834"/>
                </a:tc>
                <a:tc>
                  <a:txBody>
                    <a:bodyPr/>
                    <a:lstStyle/>
                    <a:p>
                      <a:pPr algn="ctr"/>
                      <a:r>
                        <a:rPr lang="en-US" sz="1800"/>
                        <a:t>$0</a:t>
                      </a:r>
                    </a:p>
                  </a:txBody>
                  <a:tcPr marL="70834" marR="70834"/>
                </a:tc>
                <a:extLst>
                  <a:ext uri="{0D108BD9-81ED-4DB2-BD59-A6C34878D82A}">
                    <a16:rowId xmlns:a16="http://schemas.microsoft.com/office/drawing/2014/main" val="1361697220"/>
                  </a:ext>
                </a:extLst>
              </a:tr>
              <a:tr h="444988">
                <a:tc>
                  <a:txBody>
                    <a:bodyPr/>
                    <a:lstStyle/>
                    <a:p>
                      <a:pPr algn="l"/>
                      <a:r>
                        <a:rPr lang="en-US" sz="1800"/>
                        <a:t>Concrete Batch Plants (&lt;79.9 TPY)</a:t>
                      </a:r>
                    </a:p>
                  </a:txBody>
                  <a:tcPr marL="70834" marR="70834"/>
                </a:tc>
                <a:tc>
                  <a:txBody>
                    <a:bodyPr/>
                    <a:lstStyle/>
                    <a:p>
                      <a:pPr algn="ctr"/>
                      <a:r>
                        <a:rPr lang="en-US" sz="1800"/>
                        <a:t>$600</a:t>
                      </a:r>
                    </a:p>
                  </a:txBody>
                  <a:tcPr marL="70834" marR="70834"/>
                </a:tc>
                <a:extLst>
                  <a:ext uri="{0D108BD9-81ED-4DB2-BD59-A6C34878D82A}">
                    <a16:rowId xmlns:a16="http://schemas.microsoft.com/office/drawing/2014/main" val="742062757"/>
                  </a:ext>
                </a:extLst>
              </a:tr>
              <a:tr h="444988">
                <a:tc>
                  <a:txBody>
                    <a:bodyPr/>
                    <a:lstStyle/>
                    <a:p>
                      <a:pPr algn="l"/>
                      <a:r>
                        <a:rPr lang="en-US" sz="1800"/>
                        <a:t>Nonmetallic Mineral Crushing/Sizing</a:t>
                      </a:r>
                    </a:p>
                  </a:txBody>
                  <a:tcPr marL="70834" marR="70834"/>
                </a:tc>
                <a:tc>
                  <a:txBody>
                    <a:bodyPr/>
                    <a:lstStyle/>
                    <a:p>
                      <a:pPr algn="ctr"/>
                      <a:r>
                        <a:rPr lang="en-US" sz="1800"/>
                        <a:t>$1,500</a:t>
                      </a:r>
                    </a:p>
                  </a:txBody>
                  <a:tcPr marL="70834" marR="70834"/>
                </a:tc>
                <a:extLst>
                  <a:ext uri="{0D108BD9-81ED-4DB2-BD59-A6C34878D82A}">
                    <a16:rowId xmlns:a16="http://schemas.microsoft.com/office/drawing/2014/main" val="3510277591"/>
                  </a:ext>
                </a:extLst>
              </a:tr>
              <a:tr h="444988">
                <a:tc>
                  <a:txBody>
                    <a:bodyPr/>
                    <a:lstStyle/>
                    <a:p>
                      <a:pPr algn="l"/>
                      <a:r>
                        <a:rPr lang="en-US" sz="1800"/>
                        <a:t>Asphalt Plants</a:t>
                      </a:r>
                    </a:p>
                  </a:txBody>
                  <a:tcPr marL="70834" marR="70834"/>
                </a:tc>
                <a:tc>
                  <a:txBody>
                    <a:bodyPr/>
                    <a:lstStyle/>
                    <a:p>
                      <a:pPr algn="ctr"/>
                      <a:r>
                        <a:rPr lang="en-US" sz="1800"/>
                        <a:t>$1,500</a:t>
                      </a:r>
                    </a:p>
                  </a:txBody>
                  <a:tcPr marL="70834" marR="70834"/>
                </a:tc>
                <a:extLst>
                  <a:ext uri="{0D108BD9-81ED-4DB2-BD59-A6C34878D82A}">
                    <a16:rowId xmlns:a16="http://schemas.microsoft.com/office/drawing/2014/main" val="1924560736"/>
                  </a:ext>
                </a:extLst>
              </a:tr>
            </a:tbl>
          </a:graphicData>
        </a:graphic>
      </p:graphicFrame>
    </p:spTree>
    <p:extLst>
      <p:ext uri="{BB962C8B-B14F-4D97-AF65-F5344CB8AC3E}">
        <p14:creationId xmlns:p14="http://schemas.microsoft.com/office/powerpoint/2010/main" val="1063023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B32C8-4DD6-D1E1-2777-7E12B33A804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7CE33F8-9DA4-EBDE-97A6-6AAB4E3F66AF}"/>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FE40647-A54F-25CF-7769-A190921ED0D2}"/>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F306B97-5C39-3DBB-1820-4748437FD74F}"/>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F5931D7-C065-C956-E3B7-10F0884B0B8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DB0CC7CD-8895-4DE1-BFBF-2536C25D42FB}"/>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2322330E-564D-8BDC-881F-5D82C9673251}"/>
              </a:ext>
            </a:extLst>
          </p:cNvPr>
          <p:cNvSpPr>
            <a:spLocks noGrp="1"/>
          </p:cNvSpPr>
          <p:nvPr>
            <p:ph type="title"/>
          </p:nvPr>
        </p:nvSpPr>
        <p:spPr>
          <a:xfrm>
            <a:off x="347564" y="-79619"/>
            <a:ext cx="10515600" cy="1325563"/>
          </a:xfrm>
        </p:spPr>
        <p:txBody>
          <a:bodyPr>
            <a:normAutofit/>
          </a:bodyPr>
          <a:lstStyle/>
          <a:p>
            <a:r>
              <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rPr>
              <a:t>Conditional Major Review Fee (Individual Permits)</a:t>
            </a:r>
          </a:p>
        </p:txBody>
      </p:sp>
      <p:sp>
        <p:nvSpPr>
          <p:cNvPr id="5" name="Content Placeholder 4">
            <a:extLst>
              <a:ext uri="{FF2B5EF4-FFF2-40B4-BE49-F238E27FC236}">
                <a16:creationId xmlns:a16="http://schemas.microsoft.com/office/drawing/2014/main" id="{0ECB7816-E87B-EC36-8002-6655CB41866A}"/>
              </a:ext>
            </a:extLst>
          </p:cNvPr>
          <p:cNvSpPr>
            <a:spLocks noGrp="1"/>
          </p:cNvSpPr>
          <p:nvPr>
            <p:ph idx="1"/>
          </p:nvPr>
        </p:nvSpPr>
        <p:spPr>
          <a:xfrm>
            <a:off x="347563" y="1245944"/>
            <a:ext cx="5581289" cy="4351338"/>
          </a:xfrm>
        </p:spPr>
        <p:txBody>
          <a:bodyPr>
            <a:normAutofit/>
          </a:bodyPr>
          <a:lstStyle/>
          <a:p>
            <a:pPr marL="0" indent="0">
              <a:buNone/>
            </a:pPr>
            <a:r>
              <a:rPr lang="en-US"/>
              <a:t>Existing Fee Table</a:t>
            </a:r>
          </a:p>
          <a:p>
            <a:pPr marL="0" indent="0">
              <a:buNone/>
            </a:pPr>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Table 9" descr="This table shows the existing fees for reviewing individual conditional major permits ranging from 0 to greater than 250.1 tons per year. The review fees range from $250 to $2,000.">
            <a:extLst>
              <a:ext uri="{FF2B5EF4-FFF2-40B4-BE49-F238E27FC236}">
                <a16:creationId xmlns:a16="http://schemas.microsoft.com/office/drawing/2014/main" id="{C4D68E8B-650E-FC32-28F6-DD428C353E58}"/>
              </a:ext>
            </a:extLst>
          </p:cNvPr>
          <p:cNvGraphicFramePr>
            <a:graphicFrameLocks noGrp="1"/>
          </p:cNvGraphicFramePr>
          <p:nvPr>
            <p:extLst>
              <p:ext uri="{D42A27DB-BD31-4B8C-83A1-F6EECF244321}">
                <p14:modId xmlns:p14="http://schemas.microsoft.com/office/powerpoint/2010/main" val="2626247378"/>
              </p:ext>
            </p:extLst>
          </p:nvPr>
        </p:nvGraphicFramePr>
        <p:xfrm>
          <a:off x="478503" y="2007690"/>
          <a:ext cx="5096388" cy="2310608"/>
        </p:xfrm>
        <a:graphic>
          <a:graphicData uri="http://schemas.openxmlformats.org/drawingml/2006/table">
            <a:tbl>
              <a:tblPr firstRow="1" bandRow="1">
                <a:tableStyleId>{5940675A-B579-460E-94D1-54222C63F5DA}</a:tableStyleId>
              </a:tblPr>
              <a:tblGrid>
                <a:gridCol w="2923458">
                  <a:extLst>
                    <a:ext uri="{9D8B030D-6E8A-4147-A177-3AD203B41FA5}">
                      <a16:colId xmlns:a16="http://schemas.microsoft.com/office/drawing/2014/main" val="2605739094"/>
                    </a:ext>
                  </a:extLst>
                </a:gridCol>
                <a:gridCol w="2172930">
                  <a:extLst>
                    <a:ext uri="{9D8B030D-6E8A-4147-A177-3AD203B41FA5}">
                      <a16:colId xmlns:a16="http://schemas.microsoft.com/office/drawing/2014/main" val="1360874885"/>
                    </a:ext>
                  </a:extLst>
                </a:gridCol>
              </a:tblGrid>
              <a:tr h="417632">
                <a:tc>
                  <a:txBody>
                    <a:bodyPr/>
                    <a:lstStyle/>
                    <a:p>
                      <a:pPr algn="l"/>
                      <a:r>
                        <a:rPr lang="en-US" sz="1800" b="1"/>
                        <a:t>Total Allowable </a:t>
                      </a:r>
                    </a:p>
                    <a:p>
                      <a:pPr algn="l"/>
                      <a:r>
                        <a:rPr lang="en-US" sz="1800" b="1"/>
                        <a:t>(tons per year)</a:t>
                      </a:r>
                    </a:p>
                  </a:txBody>
                  <a:tcPr marL="70834" marR="70834"/>
                </a:tc>
                <a:tc>
                  <a:txBody>
                    <a:bodyPr/>
                    <a:lstStyle/>
                    <a:p>
                      <a:pPr algn="ctr"/>
                      <a:r>
                        <a:rPr lang="en-US" sz="1800" b="1"/>
                        <a:t>Review Fee</a:t>
                      </a:r>
                    </a:p>
                  </a:txBody>
                  <a:tcPr marL="70834" marR="70834"/>
                </a:tc>
                <a:extLst>
                  <a:ext uri="{0D108BD9-81ED-4DB2-BD59-A6C34878D82A}">
                    <a16:rowId xmlns:a16="http://schemas.microsoft.com/office/drawing/2014/main" val="971079291"/>
                  </a:ext>
                </a:extLst>
              </a:tr>
              <a:tr h="417632">
                <a:tc>
                  <a:txBody>
                    <a:bodyPr/>
                    <a:lstStyle/>
                    <a:p>
                      <a:pPr algn="l"/>
                      <a:r>
                        <a:rPr lang="en-US" sz="1800"/>
                        <a:t>0-50</a:t>
                      </a:r>
                    </a:p>
                  </a:txBody>
                  <a:tcPr marL="70834" marR="70834"/>
                </a:tc>
                <a:tc>
                  <a:txBody>
                    <a:bodyPr/>
                    <a:lstStyle/>
                    <a:p>
                      <a:pPr algn="ctr"/>
                      <a:r>
                        <a:rPr lang="en-US" sz="1800"/>
                        <a:t>$250</a:t>
                      </a:r>
                    </a:p>
                  </a:txBody>
                  <a:tcPr marL="70834" marR="70834"/>
                </a:tc>
                <a:extLst>
                  <a:ext uri="{0D108BD9-81ED-4DB2-BD59-A6C34878D82A}">
                    <a16:rowId xmlns:a16="http://schemas.microsoft.com/office/drawing/2014/main" val="1291301658"/>
                  </a:ext>
                </a:extLst>
              </a:tr>
              <a:tr h="417632">
                <a:tc>
                  <a:txBody>
                    <a:bodyPr/>
                    <a:lstStyle/>
                    <a:p>
                      <a:pPr algn="l"/>
                      <a:r>
                        <a:rPr lang="en-US" sz="1800"/>
                        <a:t>50.1 to 100</a:t>
                      </a:r>
                    </a:p>
                  </a:txBody>
                  <a:tcPr marL="70834" marR="70834"/>
                </a:tc>
                <a:tc>
                  <a:txBody>
                    <a:bodyPr/>
                    <a:lstStyle/>
                    <a:p>
                      <a:pPr algn="ctr"/>
                      <a:r>
                        <a:rPr lang="en-US" sz="1800"/>
                        <a:t>$500</a:t>
                      </a:r>
                    </a:p>
                  </a:txBody>
                  <a:tcPr marL="70834" marR="70834"/>
                </a:tc>
                <a:extLst>
                  <a:ext uri="{0D108BD9-81ED-4DB2-BD59-A6C34878D82A}">
                    <a16:rowId xmlns:a16="http://schemas.microsoft.com/office/drawing/2014/main" val="1412833400"/>
                  </a:ext>
                </a:extLst>
              </a:tr>
              <a:tr h="417632">
                <a:tc>
                  <a:txBody>
                    <a:bodyPr/>
                    <a:lstStyle/>
                    <a:p>
                      <a:pPr algn="l"/>
                      <a:r>
                        <a:rPr lang="en-US" sz="1800"/>
                        <a:t>100.1 to 250</a:t>
                      </a:r>
                    </a:p>
                  </a:txBody>
                  <a:tcPr marL="70834" marR="70834"/>
                </a:tc>
                <a:tc>
                  <a:txBody>
                    <a:bodyPr/>
                    <a:lstStyle/>
                    <a:p>
                      <a:pPr algn="ctr"/>
                      <a:r>
                        <a:rPr lang="en-US" sz="1800"/>
                        <a:t>$1,000</a:t>
                      </a:r>
                    </a:p>
                  </a:txBody>
                  <a:tcPr marL="70834" marR="70834"/>
                </a:tc>
                <a:extLst>
                  <a:ext uri="{0D108BD9-81ED-4DB2-BD59-A6C34878D82A}">
                    <a16:rowId xmlns:a16="http://schemas.microsoft.com/office/drawing/2014/main" val="919492117"/>
                  </a:ext>
                </a:extLst>
              </a:tr>
              <a:tr h="417632">
                <a:tc>
                  <a:txBody>
                    <a:bodyPr/>
                    <a:lstStyle/>
                    <a:p>
                      <a:pPr algn="l"/>
                      <a:r>
                        <a:rPr lang="en-US" sz="1800"/>
                        <a:t>250.1 and up</a:t>
                      </a:r>
                    </a:p>
                  </a:txBody>
                  <a:tcPr marL="70834" marR="70834"/>
                </a:tc>
                <a:tc>
                  <a:txBody>
                    <a:bodyPr/>
                    <a:lstStyle/>
                    <a:p>
                      <a:pPr algn="ctr"/>
                      <a:r>
                        <a:rPr lang="en-US" sz="1800"/>
                        <a:t>$2,000</a:t>
                      </a:r>
                    </a:p>
                  </a:txBody>
                  <a:tcPr marL="70834" marR="70834"/>
                </a:tc>
                <a:extLst>
                  <a:ext uri="{0D108BD9-81ED-4DB2-BD59-A6C34878D82A}">
                    <a16:rowId xmlns:a16="http://schemas.microsoft.com/office/drawing/2014/main" val="874732128"/>
                  </a:ext>
                </a:extLst>
              </a:tr>
            </a:tbl>
          </a:graphicData>
        </a:graphic>
      </p:graphicFrame>
      <p:sp>
        <p:nvSpPr>
          <p:cNvPr id="9" name="Content Placeholder 4">
            <a:extLst>
              <a:ext uri="{FF2B5EF4-FFF2-40B4-BE49-F238E27FC236}">
                <a16:creationId xmlns:a16="http://schemas.microsoft.com/office/drawing/2014/main" id="{2DCA03C1-48B0-59AB-045B-B123D8127E65}"/>
              </a:ext>
            </a:extLst>
          </p:cNvPr>
          <p:cNvSpPr txBox="1">
            <a:spLocks/>
          </p:cNvSpPr>
          <p:nvPr/>
        </p:nvSpPr>
        <p:spPr>
          <a:xfrm>
            <a:off x="6263151" y="1245944"/>
            <a:ext cx="545034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Proposed Fee Table</a:t>
            </a:r>
          </a:p>
          <a:p>
            <a:pPr marL="0" indent="0">
              <a:buNone/>
            </a:pPr>
            <a:endParaRPr lang="en-US"/>
          </a:p>
          <a:p>
            <a:pPr marL="0" indent="0">
              <a:buFont typeface="Arial" panose="020B0604020202020204" pitchFamily="34" charset="0"/>
              <a:buNone/>
            </a:pPr>
            <a:endParaRPr lang="en-US">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Table 10" descr="This table shows the proposed fees for reviewing individual conditional major permits ranging from 0 to 100 tons per year and greater than 100.1 tons per year. The review fees are $2,000 or $4,000. ">
            <a:extLst>
              <a:ext uri="{FF2B5EF4-FFF2-40B4-BE49-F238E27FC236}">
                <a16:creationId xmlns:a16="http://schemas.microsoft.com/office/drawing/2014/main" id="{888E8DA4-B1E9-17BD-DADE-D767F95A2F63}"/>
              </a:ext>
            </a:extLst>
          </p:cNvPr>
          <p:cNvGraphicFramePr>
            <a:graphicFrameLocks noGrp="1"/>
          </p:cNvGraphicFramePr>
          <p:nvPr>
            <p:extLst>
              <p:ext uri="{D42A27DB-BD31-4B8C-83A1-F6EECF244321}">
                <p14:modId xmlns:p14="http://schemas.microsoft.com/office/powerpoint/2010/main" val="2650534828"/>
              </p:ext>
            </p:extLst>
          </p:nvPr>
        </p:nvGraphicFramePr>
        <p:xfrm>
          <a:off x="6263150" y="2007690"/>
          <a:ext cx="4817805" cy="1530056"/>
        </p:xfrm>
        <a:graphic>
          <a:graphicData uri="http://schemas.openxmlformats.org/drawingml/2006/table">
            <a:tbl>
              <a:tblPr firstRow="1" bandRow="1">
                <a:tableStyleId>{5940675A-B579-460E-94D1-54222C63F5DA}</a:tableStyleId>
              </a:tblPr>
              <a:tblGrid>
                <a:gridCol w="2674373">
                  <a:extLst>
                    <a:ext uri="{9D8B030D-6E8A-4147-A177-3AD203B41FA5}">
                      <a16:colId xmlns:a16="http://schemas.microsoft.com/office/drawing/2014/main" val="2440868864"/>
                    </a:ext>
                  </a:extLst>
                </a:gridCol>
                <a:gridCol w="2143432">
                  <a:extLst>
                    <a:ext uri="{9D8B030D-6E8A-4147-A177-3AD203B41FA5}">
                      <a16:colId xmlns:a16="http://schemas.microsoft.com/office/drawing/2014/main" val="1437004839"/>
                    </a:ext>
                  </a:extLst>
                </a:gridCol>
              </a:tblGrid>
              <a:tr h="444988">
                <a:tc>
                  <a:txBody>
                    <a:bodyPr/>
                    <a:lstStyle/>
                    <a:p>
                      <a:pPr algn="l"/>
                      <a:r>
                        <a:rPr lang="en-US" sz="1800" b="1"/>
                        <a:t>Total Allowable </a:t>
                      </a:r>
                    </a:p>
                    <a:p>
                      <a:pPr algn="l"/>
                      <a:r>
                        <a:rPr lang="en-US" sz="1800" b="1"/>
                        <a:t>(tons per year)</a:t>
                      </a:r>
                    </a:p>
                  </a:txBody>
                  <a:tcPr marL="70834" marR="70834"/>
                </a:tc>
                <a:tc>
                  <a:txBody>
                    <a:bodyPr/>
                    <a:lstStyle/>
                    <a:p>
                      <a:pPr algn="ctr"/>
                      <a:r>
                        <a:rPr lang="en-US" sz="1800" b="1"/>
                        <a:t>Review Fee</a:t>
                      </a:r>
                    </a:p>
                  </a:txBody>
                  <a:tcPr marL="70834" marR="70834"/>
                </a:tc>
                <a:extLst>
                  <a:ext uri="{0D108BD9-81ED-4DB2-BD59-A6C34878D82A}">
                    <a16:rowId xmlns:a16="http://schemas.microsoft.com/office/drawing/2014/main" val="3620946475"/>
                  </a:ext>
                </a:extLst>
              </a:tr>
              <a:tr h="444988">
                <a:tc>
                  <a:txBody>
                    <a:bodyPr/>
                    <a:lstStyle/>
                    <a:p>
                      <a:pPr algn="l"/>
                      <a:r>
                        <a:rPr lang="en-US" sz="1800"/>
                        <a:t>0-100</a:t>
                      </a:r>
                    </a:p>
                  </a:txBody>
                  <a:tcPr marL="70834" marR="70834"/>
                </a:tc>
                <a:tc>
                  <a:txBody>
                    <a:bodyPr/>
                    <a:lstStyle/>
                    <a:p>
                      <a:pPr algn="ctr"/>
                      <a:r>
                        <a:rPr lang="en-US" sz="1800"/>
                        <a:t>$2,000</a:t>
                      </a:r>
                    </a:p>
                  </a:txBody>
                  <a:tcPr marL="70834" marR="70834"/>
                </a:tc>
                <a:extLst>
                  <a:ext uri="{0D108BD9-81ED-4DB2-BD59-A6C34878D82A}">
                    <a16:rowId xmlns:a16="http://schemas.microsoft.com/office/drawing/2014/main" val="1548278637"/>
                  </a:ext>
                </a:extLst>
              </a:tr>
              <a:tr h="444988">
                <a:tc>
                  <a:txBody>
                    <a:bodyPr/>
                    <a:lstStyle/>
                    <a:p>
                      <a:pPr algn="l"/>
                      <a:r>
                        <a:rPr lang="en-US" sz="1800"/>
                        <a:t>100.1 and up</a:t>
                      </a:r>
                    </a:p>
                  </a:txBody>
                  <a:tcPr marL="70834" marR="70834"/>
                </a:tc>
                <a:tc>
                  <a:txBody>
                    <a:bodyPr/>
                    <a:lstStyle/>
                    <a:p>
                      <a:pPr algn="ctr"/>
                      <a:r>
                        <a:rPr lang="en-US" sz="1800"/>
                        <a:t>$4,000</a:t>
                      </a:r>
                    </a:p>
                  </a:txBody>
                  <a:tcPr marL="70834" marR="70834"/>
                </a:tc>
                <a:extLst>
                  <a:ext uri="{0D108BD9-81ED-4DB2-BD59-A6C34878D82A}">
                    <a16:rowId xmlns:a16="http://schemas.microsoft.com/office/drawing/2014/main" val="2030226264"/>
                  </a:ext>
                </a:extLst>
              </a:tr>
            </a:tbl>
          </a:graphicData>
        </a:graphic>
      </p:graphicFrame>
    </p:spTree>
    <p:extLst>
      <p:ext uri="{BB962C8B-B14F-4D97-AF65-F5344CB8AC3E}">
        <p14:creationId xmlns:p14="http://schemas.microsoft.com/office/powerpoint/2010/main" val="838223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BD56F-1BDE-85E2-2D99-FF3B2324428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CD30BE6-183F-76C2-0A33-1B8F138E3A46}"/>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3BB634B-6564-0915-1910-FC2C250D4BDA}"/>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B57A87-F90C-1E1B-FD1C-9316552CD501}"/>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7718E8-116A-D405-D6E0-F6CC42C819A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F1DE1C92-E759-2BF4-6C84-1F8B46CACDD3}"/>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D71B4205-2E7C-26CF-69B9-3BF28722EDDB}"/>
              </a:ext>
            </a:extLst>
          </p:cNvPr>
          <p:cNvSpPr>
            <a:spLocks noGrp="1"/>
          </p:cNvSpPr>
          <p:nvPr>
            <p:ph type="title"/>
          </p:nvPr>
        </p:nvSpPr>
        <p:spPr>
          <a:xfrm>
            <a:off x="347564" y="-79619"/>
            <a:ext cx="10515600" cy="1325563"/>
          </a:xfrm>
        </p:spPr>
        <p:txBody>
          <a:bodyPr>
            <a:normAutofit/>
          </a:bodyPr>
          <a:lstStyle/>
          <a:p>
            <a:r>
              <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rPr>
              <a:t>Conditional Major Review Fee (General Permits)</a:t>
            </a:r>
          </a:p>
        </p:txBody>
      </p:sp>
      <p:sp>
        <p:nvSpPr>
          <p:cNvPr id="5" name="Content Placeholder 4">
            <a:extLst>
              <a:ext uri="{FF2B5EF4-FFF2-40B4-BE49-F238E27FC236}">
                <a16:creationId xmlns:a16="http://schemas.microsoft.com/office/drawing/2014/main" id="{1C34C571-DB1B-60CB-6BA2-50C1BD8CE68B}"/>
              </a:ext>
            </a:extLst>
          </p:cNvPr>
          <p:cNvSpPr>
            <a:spLocks noGrp="1"/>
          </p:cNvSpPr>
          <p:nvPr>
            <p:ph idx="1"/>
          </p:nvPr>
        </p:nvSpPr>
        <p:spPr>
          <a:xfrm>
            <a:off x="347563" y="1245944"/>
            <a:ext cx="5581289" cy="4351338"/>
          </a:xfrm>
        </p:spPr>
        <p:txBody>
          <a:bodyPr>
            <a:normAutofit/>
          </a:bodyPr>
          <a:lstStyle/>
          <a:p>
            <a:pPr marL="0" indent="0">
              <a:buNone/>
            </a:pPr>
            <a:r>
              <a:rPr lang="en-US"/>
              <a:t>Existing Fee Table</a:t>
            </a:r>
          </a:p>
          <a:p>
            <a:pPr marL="0" indent="0">
              <a:buNone/>
            </a:pPr>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0" name="Table 9" descr="This table shows the existing fees for reviewing general conditional major permits for rock crushers and asphalt plants regardless of emissions. Fees for both general permit categories are currently $500. ">
            <a:extLst>
              <a:ext uri="{FF2B5EF4-FFF2-40B4-BE49-F238E27FC236}">
                <a16:creationId xmlns:a16="http://schemas.microsoft.com/office/drawing/2014/main" id="{A978647A-5B7E-2967-F88F-08D62058ABA5}"/>
              </a:ext>
            </a:extLst>
          </p:cNvPr>
          <p:cNvGraphicFramePr>
            <a:graphicFrameLocks noGrp="1"/>
          </p:cNvGraphicFramePr>
          <p:nvPr>
            <p:extLst>
              <p:ext uri="{D42A27DB-BD31-4B8C-83A1-F6EECF244321}">
                <p14:modId xmlns:p14="http://schemas.microsoft.com/office/powerpoint/2010/main" val="540904800"/>
              </p:ext>
            </p:extLst>
          </p:nvPr>
        </p:nvGraphicFramePr>
        <p:xfrm>
          <a:off x="478503" y="2007690"/>
          <a:ext cx="5096388" cy="1475344"/>
        </p:xfrm>
        <a:graphic>
          <a:graphicData uri="http://schemas.openxmlformats.org/drawingml/2006/table">
            <a:tbl>
              <a:tblPr firstRow="1" bandRow="1">
                <a:tableStyleId>{5940675A-B579-460E-94D1-54222C63F5DA}</a:tableStyleId>
              </a:tblPr>
              <a:tblGrid>
                <a:gridCol w="2923458">
                  <a:extLst>
                    <a:ext uri="{9D8B030D-6E8A-4147-A177-3AD203B41FA5}">
                      <a16:colId xmlns:a16="http://schemas.microsoft.com/office/drawing/2014/main" val="2605739094"/>
                    </a:ext>
                  </a:extLst>
                </a:gridCol>
                <a:gridCol w="2172930">
                  <a:extLst>
                    <a:ext uri="{9D8B030D-6E8A-4147-A177-3AD203B41FA5}">
                      <a16:colId xmlns:a16="http://schemas.microsoft.com/office/drawing/2014/main" val="1360874885"/>
                    </a:ext>
                  </a:extLst>
                </a:gridCol>
              </a:tblGrid>
              <a:tr h="417632">
                <a:tc>
                  <a:txBody>
                    <a:bodyPr/>
                    <a:lstStyle/>
                    <a:p>
                      <a:pPr algn="l"/>
                      <a:r>
                        <a:rPr lang="en-US" sz="1800" b="1"/>
                        <a:t>General Permit Category</a:t>
                      </a:r>
                    </a:p>
                  </a:txBody>
                  <a:tcPr marL="70834" marR="70834"/>
                </a:tc>
                <a:tc>
                  <a:txBody>
                    <a:bodyPr/>
                    <a:lstStyle/>
                    <a:p>
                      <a:pPr algn="ctr"/>
                      <a:r>
                        <a:rPr lang="en-US" sz="1800" b="1"/>
                        <a:t>Review Fee</a:t>
                      </a:r>
                    </a:p>
                  </a:txBody>
                  <a:tcPr marL="70834" marR="70834"/>
                </a:tc>
                <a:extLst>
                  <a:ext uri="{0D108BD9-81ED-4DB2-BD59-A6C34878D82A}">
                    <a16:rowId xmlns:a16="http://schemas.microsoft.com/office/drawing/2014/main" val="971079291"/>
                  </a:ext>
                </a:extLst>
              </a:tr>
              <a:tr h="417632">
                <a:tc>
                  <a:txBody>
                    <a:bodyPr/>
                    <a:lstStyle/>
                    <a:p>
                      <a:pPr algn="l"/>
                      <a:r>
                        <a:rPr lang="en-US" sz="1800" kern="1200">
                          <a:solidFill>
                            <a:schemeClr val="tx1"/>
                          </a:solidFill>
                          <a:effectLst/>
                          <a:latin typeface="+mn-lt"/>
                          <a:ea typeface="+mn-ea"/>
                          <a:cs typeface="+mn-cs"/>
                        </a:rPr>
                        <a:t>Portable rock crushers at Conditional Major Facilities</a:t>
                      </a:r>
                      <a:endParaRPr lang="en-US" sz="1800"/>
                    </a:p>
                  </a:txBody>
                  <a:tcPr marL="70834" marR="70834"/>
                </a:tc>
                <a:tc>
                  <a:txBody>
                    <a:bodyPr/>
                    <a:lstStyle/>
                    <a:p>
                      <a:pPr algn="ctr"/>
                      <a:r>
                        <a:rPr lang="en-US" sz="1800"/>
                        <a:t>$500</a:t>
                      </a:r>
                    </a:p>
                  </a:txBody>
                  <a:tcPr marL="70834" marR="70834"/>
                </a:tc>
                <a:extLst>
                  <a:ext uri="{0D108BD9-81ED-4DB2-BD59-A6C34878D82A}">
                    <a16:rowId xmlns:a16="http://schemas.microsoft.com/office/drawing/2014/main" val="1291301658"/>
                  </a:ext>
                </a:extLst>
              </a:tr>
              <a:tr h="417632">
                <a:tc>
                  <a:txBody>
                    <a:bodyPr/>
                    <a:lstStyle/>
                    <a:p>
                      <a:pPr algn="l"/>
                      <a:r>
                        <a:rPr lang="en-US" sz="1800"/>
                        <a:t>Asphalt Plants</a:t>
                      </a:r>
                    </a:p>
                  </a:txBody>
                  <a:tcPr marL="70834" marR="70834"/>
                </a:tc>
                <a:tc>
                  <a:txBody>
                    <a:bodyPr/>
                    <a:lstStyle/>
                    <a:p>
                      <a:pPr algn="ctr"/>
                      <a:r>
                        <a:rPr lang="en-US" sz="1800"/>
                        <a:t>$500</a:t>
                      </a:r>
                    </a:p>
                  </a:txBody>
                  <a:tcPr marL="70834" marR="70834"/>
                </a:tc>
                <a:extLst>
                  <a:ext uri="{0D108BD9-81ED-4DB2-BD59-A6C34878D82A}">
                    <a16:rowId xmlns:a16="http://schemas.microsoft.com/office/drawing/2014/main" val="1412833400"/>
                  </a:ext>
                </a:extLst>
              </a:tr>
            </a:tbl>
          </a:graphicData>
        </a:graphic>
      </p:graphicFrame>
      <p:sp>
        <p:nvSpPr>
          <p:cNvPr id="9" name="Content Placeholder 4">
            <a:extLst>
              <a:ext uri="{FF2B5EF4-FFF2-40B4-BE49-F238E27FC236}">
                <a16:creationId xmlns:a16="http://schemas.microsoft.com/office/drawing/2014/main" id="{900043A5-71D4-44CC-3C3A-1850FC0926F9}"/>
              </a:ext>
            </a:extLst>
          </p:cNvPr>
          <p:cNvSpPr txBox="1">
            <a:spLocks/>
          </p:cNvSpPr>
          <p:nvPr/>
        </p:nvSpPr>
        <p:spPr>
          <a:xfrm>
            <a:off x="6263151" y="1245944"/>
            <a:ext cx="545034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Proposed Fee Table</a:t>
            </a:r>
          </a:p>
          <a:p>
            <a:pPr marL="0" indent="0">
              <a:buNone/>
            </a:pPr>
            <a:endParaRPr lang="en-US"/>
          </a:p>
          <a:p>
            <a:pPr marL="0" indent="0">
              <a:buFont typeface="Arial" panose="020B0604020202020204" pitchFamily="34" charset="0"/>
              <a:buNone/>
            </a:pPr>
            <a:endParaRPr lang="en-US">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Table 10" descr="This table shows the proposed fees for reviewing general conditional major permits for only asphalt plants regardless of emissions. The proposed review fee is $2,000. ">
            <a:extLst>
              <a:ext uri="{FF2B5EF4-FFF2-40B4-BE49-F238E27FC236}">
                <a16:creationId xmlns:a16="http://schemas.microsoft.com/office/drawing/2014/main" id="{9F8239DA-D37D-8C83-CCDE-FB80A60FB12F}"/>
              </a:ext>
            </a:extLst>
          </p:cNvPr>
          <p:cNvGraphicFramePr>
            <a:graphicFrameLocks noGrp="1"/>
          </p:cNvGraphicFramePr>
          <p:nvPr>
            <p:extLst>
              <p:ext uri="{D42A27DB-BD31-4B8C-83A1-F6EECF244321}">
                <p14:modId xmlns:p14="http://schemas.microsoft.com/office/powerpoint/2010/main" val="1547180781"/>
              </p:ext>
            </p:extLst>
          </p:nvPr>
        </p:nvGraphicFramePr>
        <p:xfrm>
          <a:off x="6263150" y="2007690"/>
          <a:ext cx="4817805" cy="1085068"/>
        </p:xfrm>
        <a:graphic>
          <a:graphicData uri="http://schemas.openxmlformats.org/drawingml/2006/table">
            <a:tbl>
              <a:tblPr firstRow="1" bandRow="1">
                <a:tableStyleId>{5940675A-B579-460E-94D1-54222C63F5DA}</a:tableStyleId>
              </a:tblPr>
              <a:tblGrid>
                <a:gridCol w="2674373">
                  <a:extLst>
                    <a:ext uri="{9D8B030D-6E8A-4147-A177-3AD203B41FA5}">
                      <a16:colId xmlns:a16="http://schemas.microsoft.com/office/drawing/2014/main" val="2440868864"/>
                    </a:ext>
                  </a:extLst>
                </a:gridCol>
                <a:gridCol w="2143432">
                  <a:extLst>
                    <a:ext uri="{9D8B030D-6E8A-4147-A177-3AD203B41FA5}">
                      <a16:colId xmlns:a16="http://schemas.microsoft.com/office/drawing/2014/main" val="1437004839"/>
                    </a:ext>
                  </a:extLst>
                </a:gridCol>
              </a:tblGrid>
              <a:tr h="444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t>General Permit Category</a:t>
                      </a:r>
                    </a:p>
                  </a:txBody>
                  <a:tcPr marL="70834" marR="70834"/>
                </a:tc>
                <a:tc>
                  <a:txBody>
                    <a:bodyPr/>
                    <a:lstStyle/>
                    <a:p>
                      <a:pPr algn="ctr"/>
                      <a:r>
                        <a:rPr lang="en-US" sz="1800" b="1"/>
                        <a:t>Review Fee</a:t>
                      </a:r>
                    </a:p>
                  </a:txBody>
                  <a:tcPr marL="70834" marR="70834"/>
                </a:tc>
                <a:extLst>
                  <a:ext uri="{0D108BD9-81ED-4DB2-BD59-A6C34878D82A}">
                    <a16:rowId xmlns:a16="http://schemas.microsoft.com/office/drawing/2014/main" val="3620946475"/>
                  </a:ext>
                </a:extLst>
              </a:tr>
              <a:tr h="444988">
                <a:tc>
                  <a:txBody>
                    <a:bodyPr/>
                    <a:lstStyle/>
                    <a:p>
                      <a:pPr algn="l"/>
                      <a:r>
                        <a:rPr lang="en-US" sz="1800"/>
                        <a:t>Asphalt Plants</a:t>
                      </a:r>
                    </a:p>
                  </a:txBody>
                  <a:tcPr marL="70834" marR="70834"/>
                </a:tc>
                <a:tc>
                  <a:txBody>
                    <a:bodyPr/>
                    <a:lstStyle/>
                    <a:p>
                      <a:pPr algn="ctr"/>
                      <a:r>
                        <a:rPr lang="en-US" sz="1800"/>
                        <a:t>$2,000</a:t>
                      </a:r>
                    </a:p>
                  </a:txBody>
                  <a:tcPr marL="70834" marR="70834"/>
                </a:tc>
                <a:extLst>
                  <a:ext uri="{0D108BD9-81ED-4DB2-BD59-A6C34878D82A}">
                    <a16:rowId xmlns:a16="http://schemas.microsoft.com/office/drawing/2014/main" val="1548278637"/>
                  </a:ext>
                </a:extLst>
              </a:tr>
            </a:tbl>
          </a:graphicData>
        </a:graphic>
      </p:graphicFrame>
    </p:spTree>
    <p:extLst>
      <p:ext uri="{BB962C8B-B14F-4D97-AF65-F5344CB8AC3E}">
        <p14:creationId xmlns:p14="http://schemas.microsoft.com/office/powerpoint/2010/main" val="4176951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C8447-1790-765D-D02C-4B8F02F094B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115C4F8-3125-D6EC-B751-F09D74130057}"/>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14E61D-45F6-B1E0-022D-2616D6761D95}"/>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E7B650C-057F-9891-35F0-DF3195F9C703}"/>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FC5775D-2146-5E96-B751-F39D7803539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34958646-E6B6-CF80-B643-2A7CB411DFE7}"/>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3AC03D89-2D73-A4CF-4797-AA495743BDE3}"/>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Permit Amendment Fee</a:t>
            </a:r>
          </a:p>
        </p:txBody>
      </p:sp>
      <p:sp>
        <p:nvSpPr>
          <p:cNvPr id="5" name="Content Placeholder 4">
            <a:extLst>
              <a:ext uri="{FF2B5EF4-FFF2-40B4-BE49-F238E27FC236}">
                <a16:creationId xmlns:a16="http://schemas.microsoft.com/office/drawing/2014/main" id="{DC6C118C-214E-58A9-C2B3-9C47CCB5D49E}"/>
              </a:ext>
            </a:extLst>
          </p:cNvPr>
          <p:cNvSpPr>
            <a:spLocks noGrp="1"/>
          </p:cNvSpPr>
          <p:nvPr>
            <p:ph idx="1"/>
          </p:nvPr>
        </p:nvSpPr>
        <p:spPr>
          <a:xfrm>
            <a:off x="347564" y="1245944"/>
            <a:ext cx="10515600" cy="4351338"/>
          </a:xfrm>
        </p:spPr>
        <p:txBody>
          <a:bodyPr>
            <a:normAutofit/>
          </a:bodyPr>
          <a:lstStyle/>
          <a:p>
            <a:r>
              <a:rPr lang="en-US"/>
              <a:t>Proposing a new $500 construction permit extension amendment fee for both Non-Title V and Title V sources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10126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80131-D211-B755-8018-9E080066EB4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96A3890-8CC0-51AD-C189-C465B141B6E7}"/>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972111D-8432-5AC6-726D-0C4C2C8B7964}"/>
              </a:ext>
              <a:ext uri="{C183D7F6-B498-43B3-948B-1728B52AA6E4}">
                <adec:decorative xmlns:adec="http://schemas.microsoft.com/office/drawing/2017/decorative" val="1"/>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Title V source vs. Non-Title V source</a:t>
            </a:r>
          </a:p>
        </p:txBody>
      </p:sp>
      <p:sp>
        <p:nvSpPr>
          <p:cNvPr id="2" name="Rectangle 1">
            <a:extLst>
              <a:ext uri="{FF2B5EF4-FFF2-40B4-BE49-F238E27FC236}">
                <a16:creationId xmlns:a16="http://schemas.microsoft.com/office/drawing/2014/main" id="{CD1FF9C2-1B56-3F63-679B-B5238565512B}"/>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51C6122E-86C4-F7E7-B48F-47D0B57DBB62}"/>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3" name="Rectangle 2">
            <a:extLst>
              <a:ext uri="{FF2B5EF4-FFF2-40B4-BE49-F238E27FC236}">
                <a16:creationId xmlns:a16="http://schemas.microsoft.com/office/drawing/2014/main" id="{2E623944-0796-67E3-816B-2E50D58A2E9A}"/>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0B69694-A58A-2C25-DC3A-D3B2F08E179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9" name="Title 3">
            <a:extLst>
              <a:ext uri="{FF2B5EF4-FFF2-40B4-BE49-F238E27FC236}">
                <a16:creationId xmlns:a16="http://schemas.microsoft.com/office/drawing/2014/main" id="{A262285A-C4E6-EEDB-B4A5-19368BFA9F96}"/>
              </a:ext>
            </a:extLst>
          </p:cNvPr>
          <p:cNvSpPr txBox="1">
            <a:spLocks/>
          </p:cNvSpPr>
          <p:nvPr/>
        </p:nvSpPr>
        <p:spPr>
          <a:xfrm>
            <a:off x="733425" y="-1138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Title V Sources vs. Non-Title V Sources</a:t>
            </a:r>
          </a:p>
        </p:txBody>
      </p:sp>
      <p:sp>
        <p:nvSpPr>
          <p:cNvPr id="5" name="Content Placeholder 4">
            <a:extLst>
              <a:ext uri="{FF2B5EF4-FFF2-40B4-BE49-F238E27FC236}">
                <a16:creationId xmlns:a16="http://schemas.microsoft.com/office/drawing/2014/main" id="{7B6B90AD-A223-554B-8573-077771AA5551}"/>
              </a:ext>
            </a:extLst>
          </p:cNvPr>
          <p:cNvSpPr>
            <a:spLocks noGrp="1"/>
          </p:cNvSpPr>
          <p:nvPr>
            <p:ph idx="1"/>
          </p:nvPr>
        </p:nvSpPr>
        <p:spPr>
          <a:xfrm>
            <a:off x="347564" y="1245944"/>
            <a:ext cx="10515600" cy="4351338"/>
          </a:xfrm>
        </p:spPr>
        <p:txBody>
          <a:bodyPr>
            <a:normAutofit/>
          </a:bodyPr>
          <a:lstStyle/>
          <a:p>
            <a:pPr lvl="0"/>
            <a:r>
              <a:rPr lang="en-US"/>
              <a:t>Title V (major) source</a:t>
            </a:r>
          </a:p>
          <a:p>
            <a:pPr lvl="1"/>
            <a:r>
              <a:rPr lang="en-US"/>
              <a:t>220 facilities (approximately)</a:t>
            </a:r>
          </a:p>
          <a:p>
            <a:pPr lvl="0"/>
            <a:r>
              <a:rPr lang="en-US"/>
              <a:t>Non-Title V source</a:t>
            </a:r>
          </a:p>
          <a:p>
            <a:pPr lvl="1"/>
            <a:r>
              <a:rPr lang="en-US"/>
              <a:t>Conditional Major</a:t>
            </a:r>
          </a:p>
          <a:p>
            <a:pPr lvl="2"/>
            <a:r>
              <a:rPr lang="en-US"/>
              <a:t>360 facilities (approximately)</a:t>
            </a:r>
          </a:p>
          <a:p>
            <a:pPr lvl="1"/>
            <a:r>
              <a:rPr lang="en-US"/>
              <a:t>True Minor</a:t>
            </a:r>
          </a:p>
          <a:p>
            <a:pPr lvl="2"/>
            <a:r>
              <a:rPr lang="en-US"/>
              <a:t>Approximately 7,000 facilities (including over 3,000 gas stations)</a:t>
            </a:r>
          </a:p>
          <a:p>
            <a:pPr lvl="2"/>
            <a:r>
              <a:rPr lang="en-US"/>
              <a:t>Only 800 facilities (approx.) pay annual fees </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18378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8CDDC-973E-29B6-DB85-214A4351B8D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970EFD1-2489-3BD1-98A9-39C88932C804}"/>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D00741E-DF29-8936-2AE6-91748C2A2449}"/>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66CCB4E-8337-DDEB-754D-ED465642DD02}"/>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92749B9-D647-B779-69A2-744E0A80A48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C5A98CAD-F4D1-F1EB-56E5-6455F923E615}"/>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8D61E6BA-2117-5641-D08E-A6B2F6055866}"/>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Construction Permit Application Revision Fee</a:t>
            </a:r>
          </a:p>
        </p:txBody>
      </p:sp>
      <p:sp>
        <p:nvSpPr>
          <p:cNvPr id="5" name="Content Placeholder 4">
            <a:extLst>
              <a:ext uri="{FF2B5EF4-FFF2-40B4-BE49-F238E27FC236}">
                <a16:creationId xmlns:a16="http://schemas.microsoft.com/office/drawing/2014/main" id="{AA5E7759-B31D-9F31-F7F4-D7D9A6A0B87C}"/>
              </a:ext>
            </a:extLst>
          </p:cNvPr>
          <p:cNvSpPr>
            <a:spLocks noGrp="1"/>
          </p:cNvSpPr>
          <p:nvPr>
            <p:ph idx="1"/>
          </p:nvPr>
        </p:nvSpPr>
        <p:spPr>
          <a:xfrm>
            <a:off x="347564" y="1245944"/>
            <a:ext cx="10515600" cy="4351338"/>
          </a:xfrm>
        </p:spPr>
        <p:txBody>
          <a:bodyPr>
            <a:normAutofit/>
          </a:bodyPr>
          <a:lstStyle/>
          <a:p>
            <a:r>
              <a:rPr lang="en-US"/>
              <a:t>Proposing a flat fee of $750 for a construction permit application revision in place of the existing structure, which has a fee up to $500 for Non-Title V sources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17925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39A6F-A00E-C000-D64D-3E8A810B530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9F367E8-E6A3-63E8-5B7D-B10E24B4686C}"/>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9D3086A-3489-FEC8-00F7-3F3804B603C2}"/>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9C29601-C4B2-37B8-A268-0C10CE474E17}"/>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2C01B90-FC58-E50F-2D86-135BECC60E4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68AB462D-0154-7A9D-F131-D26C18CAACD9}"/>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3CA0D145-1AB1-FFC7-2AE3-84F7172C6932}"/>
              </a:ext>
            </a:extLst>
          </p:cNvPr>
          <p:cNvSpPr>
            <a:spLocks noGrp="1"/>
          </p:cNvSpPr>
          <p:nvPr>
            <p:ph type="title"/>
          </p:nvPr>
        </p:nvSpPr>
        <p:spPr>
          <a:xfrm>
            <a:off x="347564" y="-79619"/>
            <a:ext cx="10515600" cy="1325563"/>
          </a:xfrm>
        </p:spPr>
        <p:txBody>
          <a:bodyPr>
            <a:normAutofit/>
          </a:body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Administrative and Miscellaneous Changes (1)</a:t>
            </a:r>
          </a:p>
        </p:txBody>
      </p:sp>
      <p:sp>
        <p:nvSpPr>
          <p:cNvPr id="5" name="Content Placeholder 4">
            <a:extLst>
              <a:ext uri="{FF2B5EF4-FFF2-40B4-BE49-F238E27FC236}">
                <a16:creationId xmlns:a16="http://schemas.microsoft.com/office/drawing/2014/main" id="{F9F9B637-5607-F76E-00E5-DA77A3709F66}"/>
              </a:ext>
            </a:extLst>
          </p:cNvPr>
          <p:cNvSpPr>
            <a:spLocks noGrp="1"/>
          </p:cNvSpPr>
          <p:nvPr>
            <p:ph idx="1"/>
          </p:nvPr>
        </p:nvSpPr>
        <p:spPr>
          <a:xfrm>
            <a:off x="347564" y="1245944"/>
            <a:ext cx="10515600" cy="4175074"/>
          </a:xfrm>
        </p:spPr>
        <p:txBody>
          <a:bodyPr>
            <a:normAutofit/>
          </a:bodyPr>
          <a:lstStyle/>
          <a:p>
            <a:r>
              <a:rPr lang="en-US"/>
              <a:t>Revised the definition of “Permit Amendment”</a:t>
            </a:r>
          </a:p>
          <a:p>
            <a:r>
              <a:rPr lang="en-US"/>
              <a:t>Added a definition for “Facility”</a:t>
            </a:r>
          </a:p>
          <a:p>
            <a:r>
              <a:rPr lang="en-US"/>
              <a:t>Clarified that the “Responsible Official” is not personally liable for paying fees</a:t>
            </a:r>
          </a:p>
          <a:p>
            <a:r>
              <a:rPr lang="en-US"/>
              <a:t>Clarified that a construction permit application is not complete unless all fees have been paid to the Division and required compliance schedules have been submitted</a:t>
            </a:r>
          </a:p>
          <a:p>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0740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5409-CB74-B585-C597-BC7ADF3EC4C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1B723D3-ED44-DA01-997A-0D5B73B58F11}"/>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2B207BF-9022-29D8-DD87-446D0A372315}"/>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C9DC377-AD47-49F0-7E90-B32D7E43957B}"/>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F981AF2-6CF4-37B4-B105-B2C46C51088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509B4A3A-8989-7C30-9AC9-B1BC275328F8}"/>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B3FA1CCA-D4E4-288A-4A70-0BB14519E163}"/>
              </a:ext>
            </a:extLst>
          </p:cNvPr>
          <p:cNvSpPr>
            <a:spLocks noGrp="1"/>
          </p:cNvSpPr>
          <p:nvPr>
            <p:ph type="title"/>
          </p:nvPr>
        </p:nvSpPr>
        <p:spPr>
          <a:xfrm>
            <a:off x="347564" y="-79619"/>
            <a:ext cx="10515600" cy="1325563"/>
          </a:xfrm>
        </p:spPr>
        <p:txBody>
          <a:bodyPr>
            <a:normAutofit/>
          </a:body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Administrative and Miscellaneous Changes (2)</a:t>
            </a:r>
          </a:p>
        </p:txBody>
      </p:sp>
      <p:sp>
        <p:nvSpPr>
          <p:cNvPr id="5" name="Content Placeholder 4">
            <a:extLst>
              <a:ext uri="{FF2B5EF4-FFF2-40B4-BE49-F238E27FC236}">
                <a16:creationId xmlns:a16="http://schemas.microsoft.com/office/drawing/2014/main" id="{89EA9EF5-4555-14BC-F988-44FF20667118}"/>
              </a:ext>
            </a:extLst>
          </p:cNvPr>
          <p:cNvSpPr>
            <a:spLocks noGrp="1"/>
          </p:cNvSpPr>
          <p:nvPr>
            <p:ph idx="1"/>
          </p:nvPr>
        </p:nvSpPr>
        <p:spPr>
          <a:xfrm>
            <a:off x="347564" y="1245943"/>
            <a:ext cx="10515600" cy="4447849"/>
          </a:xfrm>
        </p:spPr>
        <p:txBody>
          <a:bodyPr>
            <a:normAutofit/>
          </a:bodyPr>
          <a:lstStyle/>
          <a:p>
            <a:r>
              <a:rPr lang="en-US"/>
              <a:t>Proposed that air curtain incinerators pay a base fee of $3,000 if they are required to obtain a Title V permit solely due to being subject to 40 C.F.R. 60 subpart CCCC</a:t>
            </a:r>
          </a:p>
          <a:p>
            <a:r>
              <a:rPr lang="en-US"/>
              <a:t>Clarified the counting of federal air quality standard in relation to determining the Title V base fee</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93370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39CBF-B5E5-0D78-3A32-8A8578589F6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14D65B4-77E9-310D-440E-6966402BED43}"/>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499B4105-61FE-EDA2-738D-27D0ACD0EA00}"/>
              </a:ext>
              <a:ext uri="{C183D7F6-B498-43B3-948B-1728B52AA6E4}">
                <adec:decorative xmlns:adec="http://schemas.microsoft.com/office/drawing/2017/decorative" val="1"/>
              </a:ext>
            </a:extLst>
          </p:cNvPr>
          <p:cNvSpPr>
            <a:spLocks noGrp="1"/>
          </p:cNvSpPr>
          <p:nvPr>
            <p:ph idx="1"/>
          </p:nvPr>
        </p:nvSpPr>
        <p:spPr>
          <a:xfrm>
            <a:off x="347563" y="1245944"/>
            <a:ext cx="10863165" cy="4351338"/>
          </a:xfrm>
        </p:spPr>
        <p:txBody>
          <a:bodyPr>
            <a:normAutofit/>
          </a:bodyPr>
          <a:lstStyle/>
          <a:p>
            <a:pPr marL="0" indent="0">
              <a:buNone/>
            </a:pPr>
            <a:endParaRPr lang="en-US"/>
          </a:p>
          <a:p>
            <a:pPr marL="0" indent="0">
              <a:buNone/>
            </a:pPr>
            <a:endParaRPr lang="en-US"/>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237AD7B3-8D2E-5842-530D-7B76EC74D1C1}"/>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92B352F-D4F2-E654-72A1-5E313C46305E}"/>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BFA2C74-AF89-94A0-0EB1-41CFC793B21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890BBF0F-E3E7-32BF-64EE-EDAA43193968}"/>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DB55C097-4377-7D3E-E6E8-9D0FF40A8D13}"/>
              </a:ext>
            </a:extLst>
          </p:cNvPr>
          <p:cNvSpPr>
            <a:spLocks noGrp="1"/>
          </p:cNvSpPr>
          <p:nvPr>
            <p:ph type="title"/>
          </p:nvPr>
        </p:nvSpPr>
        <p:spPr>
          <a:xfrm>
            <a:off x="347564" y="-79619"/>
            <a:ext cx="10515600" cy="1325563"/>
          </a:xfrm>
        </p:spPr>
        <p:txBody>
          <a:bodyPr>
            <a:normAutofit/>
          </a:bodyPr>
          <a:lstStyle/>
          <a:p>
            <a:r>
              <a:rPr lang="en-US" sz="3600">
                <a:solidFill>
                  <a:schemeClr val="bg1"/>
                </a:solidFill>
                <a:latin typeface="Open Sans" panose="020B0606030504020204" pitchFamily="34" charset="0"/>
                <a:ea typeface="Open Sans" panose="020B0606030504020204" pitchFamily="34" charset="0"/>
                <a:cs typeface="Open Sans" panose="020B0606030504020204" pitchFamily="34" charset="0"/>
              </a:rPr>
              <a:t>Schedule</a:t>
            </a:r>
          </a:p>
        </p:txBody>
      </p:sp>
      <p:graphicFrame>
        <p:nvGraphicFramePr>
          <p:cNvPr id="10" name="Table 9" descr="This table shows a schedule of events for this rulemaking effort. Events include stakeholder engagement, rulemaking development, board briefings and votes, and review by the relevant state government offices. The fee rule is scheduled to become effective in June 2027.">
            <a:extLst>
              <a:ext uri="{FF2B5EF4-FFF2-40B4-BE49-F238E27FC236}">
                <a16:creationId xmlns:a16="http://schemas.microsoft.com/office/drawing/2014/main" id="{395B996C-8836-359F-0A99-E63740935151}"/>
              </a:ext>
            </a:extLst>
          </p:cNvPr>
          <p:cNvGraphicFramePr>
            <a:graphicFrameLocks noGrp="1"/>
          </p:cNvGraphicFramePr>
          <p:nvPr>
            <p:extLst>
              <p:ext uri="{D42A27DB-BD31-4B8C-83A1-F6EECF244321}">
                <p14:modId xmlns:p14="http://schemas.microsoft.com/office/powerpoint/2010/main" val="3210169020"/>
              </p:ext>
            </p:extLst>
          </p:nvPr>
        </p:nvGraphicFramePr>
        <p:xfrm>
          <a:off x="478503" y="1355588"/>
          <a:ext cx="7918245" cy="4398768"/>
        </p:xfrm>
        <a:graphic>
          <a:graphicData uri="http://schemas.openxmlformats.org/drawingml/2006/table">
            <a:tbl>
              <a:tblPr firstRow="1" bandRow="1">
                <a:tableStyleId>{5940675A-B579-460E-94D1-54222C63F5DA}</a:tableStyleId>
              </a:tblPr>
              <a:tblGrid>
                <a:gridCol w="4565445">
                  <a:extLst>
                    <a:ext uri="{9D8B030D-6E8A-4147-A177-3AD203B41FA5}">
                      <a16:colId xmlns:a16="http://schemas.microsoft.com/office/drawing/2014/main" val="2605739094"/>
                    </a:ext>
                  </a:extLst>
                </a:gridCol>
                <a:gridCol w="3352800">
                  <a:extLst>
                    <a:ext uri="{9D8B030D-6E8A-4147-A177-3AD203B41FA5}">
                      <a16:colId xmlns:a16="http://schemas.microsoft.com/office/drawing/2014/main" val="1360874885"/>
                    </a:ext>
                  </a:extLst>
                </a:gridCol>
              </a:tblGrid>
              <a:tr h="417632">
                <a:tc>
                  <a:txBody>
                    <a:bodyPr/>
                    <a:lstStyle/>
                    <a:p>
                      <a:r>
                        <a:rPr lang="en-US" sz="1800" b="1">
                          <a:solidFill>
                            <a:schemeClr val="tx1"/>
                          </a:solidFill>
                        </a:rPr>
                        <a:t>Event</a:t>
                      </a:r>
                    </a:p>
                  </a:txBody>
                  <a:tcPr/>
                </a:tc>
                <a:tc>
                  <a:txBody>
                    <a:bodyPr/>
                    <a:lstStyle/>
                    <a:p>
                      <a:r>
                        <a:rPr lang="en-US" sz="1800" b="1">
                          <a:solidFill>
                            <a:schemeClr val="tx1"/>
                          </a:solidFill>
                        </a:rPr>
                        <a:t>Date</a:t>
                      </a:r>
                    </a:p>
                  </a:txBody>
                  <a:tcPr/>
                </a:tc>
                <a:extLst>
                  <a:ext uri="{0D108BD9-81ED-4DB2-BD59-A6C34878D82A}">
                    <a16:rowId xmlns:a16="http://schemas.microsoft.com/office/drawing/2014/main" val="971079291"/>
                  </a:ext>
                </a:extLst>
              </a:tr>
              <a:tr h="417632">
                <a:tc>
                  <a:txBody>
                    <a:bodyPr/>
                    <a:lstStyle/>
                    <a:p>
                      <a:r>
                        <a:rPr lang="en-US" sz="1800">
                          <a:solidFill>
                            <a:schemeClr val="tx1"/>
                          </a:solidFill>
                        </a:rPr>
                        <a:t>Stakeholder engagement</a:t>
                      </a:r>
                    </a:p>
                  </a:txBody>
                  <a:tcPr/>
                </a:tc>
                <a:tc>
                  <a:txBody>
                    <a:bodyPr/>
                    <a:lstStyle/>
                    <a:p>
                      <a:r>
                        <a:rPr lang="en-US" sz="1800">
                          <a:solidFill>
                            <a:schemeClr val="tx1"/>
                          </a:solidFill>
                        </a:rPr>
                        <a:t>October to December 2025</a:t>
                      </a:r>
                    </a:p>
                  </a:txBody>
                  <a:tcPr/>
                </a:tc>
                <a:extLst>
                  <a:ext uri="{0D108BD9-81ED-4DB2-BD59-A6C34878D82A}">
                    <a16:rowId xmlns:a16="http://schemas.microsoft.com/office/drawing/2014/main" val="1291301658"/>
                  </a:ext>
                </a:extLst>
              </a:tr>
              <a:tr h="417632">
                <a:tc>
                  <a:txBody>
                    <a:bodyPr/>
                    <a:lstStyle/>
                    <a:p>
                      <a:r>
                        <a:rPr lang="en-US" sz="1800">
                          <a:solidFill>
                            <a:schemeClr val="tx1"/>
                          </a:solidFill>
                        </a:rPr>
                        <a:t>First Board briefing</a:t>
                      </a:r>
                    </a:p>
                  </a:txBody>
                  <a:tcPr/>
                </a:tc>
                <a:tc>
                  <a:txBody>
                    <a:bodyPr/>
                    <a:lstStyle/>
                    <a:p>
                      <a:r>
                        <a:rPr lang="en-US" sz="1800">
                          <a:solidFill>
                            <a:schemeClr val="tx1"/>
                          </a:solidFill>
                        </a:rPr>
                        <a:t>November 12, 2025</a:t>
                      </a:r>
                    </a:p>
                  </a:txBody>
                  <a:tcPr/>
                </a:tc>
                <a:extLst>
                  <a:ext uri="{0D108BD9-81ED-4DB2-BD59-A6C34878D82A}">
                    <a16:rowId xmlns:a16="http://schemas.microsoft.com/office/drawing/2014/main" val="1412833400"/>
                  </a:ext>
                </a:extLst>
              </a:tr>
              <a:tr h="417632">
                <a:tc>
                  <a:txBody>
                    <a:bodyPr/>
                    <a:lstStyle/>
                    <a:p>
                      <a:r>
                        <a:rPr lang="en-US" sz="1800">
                          <a:solidFill>
                            <a:schemeClr val="tx1"/>
                          </a:solidFill>
                        </a:rPr>
                        <a:t>Rule Development</a:t>
                      </a:r>
                    </a:p>
                  </a:txBody>
                  <a:tcPr/>
                </a:tc>
                <a:tc>
                  <a:txBody>
                    <a:bodyPr/>
                    <a:lstStyle/>
                    <a:p>
                      <a:r>
                        <a:rPr lang="en-US" sz="1800">
                          <a:solidFill>
                            <a:schemeClr val="tx1"/>
                          </a:solidFill>
                        </a:rPr>
                        <a:t>January to May 2026</a:t>
                      </a:r>
                    </a:p>
                  </a:txBody>
                  <a:tcPr/>
                </a:tc>
                <a:extLst>
                  <a:ext uri="{0D108BD9-81ED-4DB2-BD59-A6C34878D82A}">
                    <a16:rowId xmlns:a16="http://schemas.microsoft.com/office/drawing/2014/main" val="919492117"/>
                  </a:ext>
                </a:extLst>
              </a:tr>
              <a:tr h="417632">
                <a:tc>
                  <a:txBody>
                    <a:bodyPr/>
                    <a:lstStyle/>
                    <a:p>
                      <a:r>
                        <a:rPr lang="en-US" sz="1800">
                          <a:solidFill>
                            <a:schemeClr val="tx1"/>
                          </a:solidFill>
                        </a:rPr>
                        <a:t>Second Board briefing</a:t>
                      </a:r>
                    </a:p>
                  </a:txBody>
                  <a:tcPr/>
                </a:tc>
                <a:tc>
                  <a:txBody>
                    <a:bodyPr/>
                    <a:lstStyle/>
                    <a:p>
                      <a:r>
                        <a:rPr lang="en-US" sz="1800">
                          <a:solidFill>
                            <a:schemeClr val="tx1"/>
                          </a:solidFill>
                        </a:rPr>
                        <a:t>June 10, 2026</a:t>
                      </a:r>
                    </a:p>
                  </a:txBody>
                  <a:tcPr/>
                </a:tc>
                <a:extLst>
                  <a:ext uri="{0D108BD9-81ED-4DB2-BD59-A6C34878D82A}">
                    <a16:rowId xmlns:a16="http://schemas.microsoft.com/office/drawing/2014/main" val="874732128"/>
                  </a:ext>
                </a:extLst>
              </a:tr>
              <a:tr h="417632">
                <a:tc>
                  <a:txBody>
                    <a:bodyPr/>
                    <a:lstStyle/>
                    <a:p>
                      <a:r>
                        <a:rPr lang="en-US" sz="1800">
                          <a:solidFill>
                            <a:schemeClr val="tx1"/>
                          </a:solidFill>
                        </a:rPr>
                        <a:t>Public Notice</a:t>
                      </a:r>
                    </a:p>
                  </a:txBody>
                  <a:tcPr/>
                </a:tc>
                <a:tc>
                  <a:txBody>
                    <a:bodyPr/>
                    <a:lstStyle/>
                    <a:p>
                      <a:r>
                        <a:rPr lang="en-US" sz="1800">
                          <a:solidFill>
                            <a:schemeClr val="tx1"/>
                          </a:solidFill>
                        </a:rPr>
                        <a:t>Mid-June 2026</a:t>
                      </a:r>
                    </a:p>
                  </a:txBody>
                  <a:tcPr/>
                </a:tc>
                <a:extLst>
                  <a:ext uri="{0D108BD9-81ED-4DB2-BD59-A6C34878D82A}">
                    <a16:rowId xmlns:a16="http://schemas.microsoft.com/office/drawing/2014/main" val="2837322898"/>
                  </a:ext>
                </a:extLst>
              </a:tr>
              <a:tr h="417632">
                <a:tc>
                  <a:txBody>
                    <a:bodyPr/>
                    <a:lstStyle/>
                    <a:p>
                      <a:r>
                        <a:rPr lang="en-US" sz="1800">
                          <a:solidFill>
                            <a:schemeClr val="tx1"/>
                          </a:solidFill>
                        </a:rPr>
                        <a:t>Public Hearing</a:t>
                      </a:r>
                    </a:p>
                  </a:txBody>
                  <a:tcPr/>
                </a:tc>
                <a:tc>
                  <a:txBody>
                    <a:bodyPr/>
                    <a:lstStyle/>
                    <a:p>
                      <a:r>
                        <a:rPr lang="en-US" sz="1800">
                          <a:solidFill>
                            <a:schemeClr val="tx1"/>
                          </a:solidFill>
                        </a:rPr>
                        <a:t>Mid-August 2026</a:t>
                      </a:r>
                    </a:p>
                  </a:txBody>
                  <a:tcPr/>
                </a:tc>
                <a:extLst>
                  <a:ext uri="{0D108BD9-81ED-4DB2-BD59-A6C34878D82A}">
                    <a16:rowId xmlns:a16="http://schemas.microsoft.com/office/drawing/2014/main" val="2701537919"/>
                  </a:ext>
                </a:extLst>
              </a:tr>
              <a:tr h="417632">
                <a:tc>
                  <a:txBody>
                    <a:bodyPr/>
                    <a:lstStyle/>
                    <a:p>
                      <a:r>
                        <a:rPr lang="en-US" sz="1800">
                          <a:solidFill>
                            <a:schemeClr val="tx1"/>
                          </a:solidFill>
                        </a:rPr>
                        <a:t>Board Vote</a:t>
                      </a:r>
                    </a:p>
                  </a:txBody>
                  <a:tcPr/>
                </a:tc>
                <a:tc>
                  <a:txBody>
                    <a:bodyPr/>
                    <a:lstStyle/>
                    <a:p>
                      <a:r>
                        <a:rPr lang="en-US" sz="1800">
                          <a:solidFill>
                            <a:schemeClr val="tx1"/>
                          </a:solidFill>
                        </a:rPr>
                        <a:t>September or October 2026</a:t>
                      </a:r>
                    </a:p>
                  </a:txBody>
                  <a:tcPr/>
                </a:tc>
                <a:extLst>
                  <a:ext uri="{0D108BD9-81ED-4DB2-BD59-A6C34878D82A}">
                    <a16:rowId xmlns:a16="http://schemas.microsoft.com/office/drawing/2014/main" val="4104002078"/>
                  </a:ext>
                </a:extLst>
              </a:tr>
              <a:tr h="417632">
                <a:tc>
                  <a:txBody>
                    <a:bodyPr/>
                    <a:lstStyle/>
                    <a:p>
                      <a:r>
                        <a:rPr lang="en-US" sz="1800">
                          <a:solidFill>
                            <a:schemeClr val="tx1"/>
                          </a:solidFill>
                        </a:rPr>
                        <a:t>Governor’s Office, Attorney General, Secretary of State, Government Operations</a:t>
                      </a:r>
                    </a:p>
                  </a:txBody>
                  <a:tcPr/>
                </a:tc>
                <a:tc>
                  <a:txBody>
                    <a:bodyPr/>
                    <a:lstStyle/>
                    <a:p>
                      <a:r>
                        <a:rPr lang="en-US" sz="1800">
                          <a:solidFill>
                            <a:schemeClr val="tx1"/>
                          </a:solidFill>
                        </a:rPr>
                        <a:t>November 2026 to May 2027</a:t>
                      </a:r>
                    </a:p>
                  </a:txBody>
                  <a:tcPr/>
                </a:tc>
                <a:extLst>
                  <a:ext uri="{0D108BD9-81ED-4DB2-BD59-A6C34878D82A}">
                    <a16:rowId xmlns:a16="http://schemas.microsoft.com/office/drawing/2014/main" val="1309402175"/>
                  </a:ext>
                </a:extLst>
              </a:tr>
              <a:tr h="417632">
                <a:tc>
                  <a:txBody>
                    <a:bodyPr/>
                    <a:lstStyle/>
                    <a:p>
                      <a:r>
                        <a:rPr lang="en-US" sz="1800">
                          <a:solidFill>
                            <a:schemeClr val="tx1"/>
                          </a:solidFill>
                        </a:rPr>
                        <a:t>Fee rule becomes state effective</a:t>
                      </a:r>
                    </a:p>
                  </a:txBody>
                  <a:tcPr/>
                </a:tc>
                <a:tc>
                  <a:txBody>
                    <a:bodyPr/>
                    <a:lstStyle/>
                    <a:p>
                      <a:r>
                        <a:rPr lang="en-US" sz="1800">
                          <a:solidFill>
                            <a:schemeClr val="tx1"/>
                          </a:solidFill>
                        </a:rPr>
                        <a:t>June 2027</a:t>
                      </a:r>
                    </a:p>
                  </a:txBody>
                  <a:tcPr/>
                </a:tc>
                <a:extLst>
                  <a:ext uri="{0D108BD9-81ED-4DB2-BD59-A6C34878D82A}">
                    <a16:rowId xmlns:a16="http://schemas.microsoft.com/office/drawing/2014/main" val="879257699"/>
                  </a:ext>
                </a:extLst>
              </a:tr>
            </a:tbl>
          </a:graphicData>
        </a:graphic>
      </p:graphicFrame>
    </p:spTree>
    <p:extLst>
      <p:ext uri="{BB962C8B-B14F-4D97-AF65-F5344CB8AC3E}">
        <p14:creationId xmlns:p14="http://schemas.microsoft.com/office/powerpoint/2010/main" val="589291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EB33E-DC65-2B26-F2A5-9A69285E7F9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79DC700-E177-8F98-8FB1-76D0D0EF933E}"/>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A319121-0F80-56B1-B7BD-30DE3BF3A626}"/>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2EF35C6-3679-222A-5AD8-BABCB645FD12}"/>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329BC50-421D-6F20-8EA2-CB1ACA95572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1ECF8376-61F8-3CC7-0247-8DF6C16DA9F9}"/>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F9F9DA9B-E80F-0E2F-15F6-84F91918BCF0}"/>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Questions</a:t>
            </a:r>
          </a:p>
        </p:txBody>
      </p:sp>
      <p:sp>
        <p:nvSpPr>
          <p:cNvPr id="5" name="Content Placeholder 4">
            <a:extLst>
              <a:ext uri="{FF2B5EF4-FFF2-40B4-BE49-F238E27FC236}">
                <a16:creationId xmlns:a16="http://schemas.microsoft.com/office/drawing/2014/main" id="{456B9F44-F3B2-1E5B-3446-1F7419A1AD09}"/>
              </a:ext>
            </a:extLst>
          </p:cNvPr>
          <p:cNvSpPr>
            <a:spLocks noGrp="1"/>
          </p:cNvSpPr>
          <p:nvPr>
            <p:ph idx="1"/>
          </p:nvPr>
        </p:nvSpPr>
        <p:spPr>
          <a:xfrm>
            <a:off x="347564" y="1245944"/>
            <a:ext cx="10515600" cy="4351338"/>
          </a:xfrm>
        </p:spPr>
        <p:txBody>
          <a:bodyPr>
            <a:normAutofit/>
          </a:bodyPr>
          <a:lstStyle/>
          <a:p>
            <a:pPr marL="0" indent="0">
              <a:buNone/>
            </a:pPr>
            <a:r>
              <a:rPr lang="en-US" sz="2800">
                <a:latin typeface="Open Sans" panose="020B0606030504020204" pitchFamily="34" charset="0"/>
                <a:ea typeface="Open Sans" panose="020B0606030504020204" pitchFamily="34" charset="0"/>
                <a:cs typeface="Open Sans" panose="020B0606030504020204" pitchFamily="34" charset="0"/>
              </a:rPr>
              <a:t>Mark A. Reynolds</a:t>
            </a:r>
            <a:endParaRPr lang="en-US">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800">
                <a:latin typeface="Open Sans" panose="020B0606030504020204" pitchFamily="34" charset="0"/>
                <a:ea typeface="Open Sans" panose="020B0606030504020204" pitchFamily="34" charset="0"/>
                <a:cs typeface="Open Sans" panose="020B0606030504020204" pitchFamily="34" charset="0"/>
              </a:rPr>
              <a:t>Environmental Consultant</a:t>
            </a:r>
          </a:p>
          <a:p>
            <a:pPr marL="0" indent="0">
              <a:buNone/>
            </a:pPr>
            <a:r>
              <a:rPr lang="en-US">
                <a:latin typeface="Open Sans" panose="020B0606030504020204" pitchFamily="34" charset="0"/>
                <a:ea typeface="Open Sans" panose="020B0606030504020204" pitchFamily="34" charset="0"/>
                <a:cs typeface="Open Sans" panose="020B0606030504020204" pitchFamily="34" charset="0"/>
              </a:rPr>
              <a:t>Tennessee Department of Environment and Conservation</a:t>
            </a:r>
          </a:p>
          <a:p>
            <a:pPr marL="0" indent="0">
              <a:buNone/>
            </a:pPr>
            <a:r>
              <a:rPr lang="en-US">
                <a:latin typeface="Open Sans" panose="020B0606030504020204" pitchFamily="34" charset="0"/>
                <a:ea typeface="Open Sans" panose="020B0606030504020204" pitchFamily="34" charset="0"/>
                <a:cs typeface="Open Sans" panose="020B0606030504020204" pitchFamily="34" charset="0"/>
              </a:rPr>
              <a:t>Division of Air Pollution Control</a:t>
            </a:r>
          </a:p>
          <a:p>
            <a:pPr marL="0" indent="0">
              <a:buNone/>
            </a:pPr>
            <a:r>
              <a:rPr lang="en-US" sz="2800">
                <a:latin typeface="Open Sans" panose="020B0606030504020204" pitchFamily="34" charset="0"/>
                <a:ea typeface="Open Sans" panose="020B0606030504020204" pitchFamily="34" charset="0"/>
                <a:cs typeface="Open Sans" panose="020B0606030504020204" pitchFamily="34" charset="0"/>
                <a:hlinkClick r:id="rId3"/>
              </a:rPr>
              <a:t>Mark.A</a:t>
            </a:r>
            <a:r>
              <a:rPr lang="en-US">
                <a:latin typeface="Open Sans" panose="020B0606030504020204" pitchFamily="34" charset="0"/>
                <a:ea typeface="Open Sans" panose="020B0606030504020204" pitchFamily="34" charset="0"/>
                <a:cs typeface="Open Sans" panose="020B0606030504020204" pitchFamily="34" charset="0"/>
                <a:hlinkClick r:id="rId3"/>
              </a:rPr>
              <a:t>.Reynolds@tn.gov</a:t>
            </a:r>
            <a:endParaRPr lang="en-US">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38565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3D1BC-EDA5-3471-F2F5-D8722675368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3E69794-3AD9-8B3B-80D5-AA4C24163612}"/>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9278659-E324-2809-311A-6D8016973615}"/>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C51E557-30E0-5E28-CD37-76C05DD9B050}"/>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3977EA4-8E3D-03A0-7196-745EB72B59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2A302E80-A702-56F5-E9E3-83F93C2ED986}"/>
              </a:ext>
            </a:extLst>
          </p:cNvPr>
          <p:cNvSpPr>
            <a:spLocks noGrp="1"/>
          </p:cNvSpPr>
          <p:nvPr>
            <p:ph type="title"/>
          </p:nvPr>
        </p:nvSpPr>
        <p:spPr>
          <a:xfrm>
            <a:off x="733425" y="-11389"/>
            <a:ext cx="10515600" cy="1325563"/>
          </a:xfrm>
        </p:spPr>
        <p:txBody>
          <a:bodyPr>
            <a:normAutofit/>
          </a:bodyPr>
          <a:lstStyle/>
          <a:p>
            <a:r>
              <a:rPr lang="en-US" sz="3200">
                <a:solidFill>
                  <a:schemeClr val="bg1"/>
                </a:solidFill>
                <a:latin typeface="Open Sans" panose="020B0606030504020204" pitchFamily="34" charset="0"/>
                <a:ea typeface="Open Sans" panose="020B0606030504020204" pitchFamily="34" charset="0"/>
                <a:cs typeface="Open Sans" panose="020B0606030504020204" pitchFamily="34" charset="0"/>
              </a:rPr>
              <a:t>Overview of Non-Title V fee rule revision</a:t>
            </a:r>
          </a:p>
        </p:txBody>
      </p:sp>
      <p:sp>
        <p:nvSpPr>
          <p:cNvPr id="8" name="TextBox 7">
            <a:extLst>
              <a:ext uri="{FF2B5EF4-FFF2-40B4-BE49-F238E27FC236}">
                <a16:creationId xmlns:a16="http://schemas.microsoft.com/office/drawing/2014/main" id="{29A24A72-AF20-4A72-1A53-89445FF0E9F2}"/>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11" name="Content Placeholder 2">
            <a:extLst>
              <a:ext uri="{FF2B5EF4-FFF2-40B4-BE49-F238E27FC236}">
                <a16:creationId xmlns:a16="http://schemas.microsoft.com/office/drawing/2014/main" id="{7789A9B0-A8E8-5ED4-D0B6-BBFD3A2DF49E}"/>
              </a:ext>
            </a:extLst>
          </p:cNvPr>
          <p:cNvSpPr>
            <a:spLocks noGrp="1"/>
          </p:cNvSpPr>
          <p:nvPr>
            <p:ph idx="1"/>
          </p:nvPr>
        </p:nvSpPr>
        <p:spPr>
          <a:xfrm>
            <a:off x="657225" y="1253331"/>
            <a:ext cx="10515600" cy="4351338"/>
          </a:xfrm>
        </p:spPr>
        <p:txBody>
          <a:bodyPr>
            <a:normAutofit/>
          </a:bodyPr>
          <a:lstStyle/>
          <a:p>
            <a:r>
              <a:rPr lang="en-US"/>
              <a:t>This rulemaking proposes to revise the following Non-Title V fees:</a:t>
            </a:r>
          </a:p>
          <a:p>
            <a:pPr lvl="1"/>
            <a:r>
              <a:rPr lang="en-US"/>
              <a:t>Construction permit application fee</a:t>
            </a:r>
          </a:p>
          <a:p>
            <a:pPr lvl="1"/>
            <a:r>
              <a:rPr lang="en-US"/>
              <a:t>Annual emission fee</a:t>
            </a:r>
          </a:p>
          <a:p>
            <a:pPr lvl="1"/>
            <a:r>
              <a:rPr lang="en-US"/>
              <a:t>Conditional Major review fee</a:t>
            </a:r>
          </a:p>
          <a:p>
            <a:pPr lvl="1"/>
            <a:r>
              <a:rPr lang="en-US"/>
              <a:t>Construction permit application revision fee</a:t>
            </a:r>
          </a:p>
          <a:p>
            <a:r>
              <a:rPr lang="en-US"/>
              <a:t>This rulemaking proposes to add the following fee for Non-Title V and Title V sources</a:t>
            </a:r>
          </a:p>
          <a:p>
            <a:pPr lvl="1"/>
            <a:r>
              <a:rPr lang="en-US"/>
              <a:t>Construction permit extension amendment fee</a:t>
            </a:r>
          </a:p>
          <a:p>
            <a:r>
              <a:rPr lang="en-US"/>
              <a:t>The proposed changes ensure sustainable funding for permitting, inspections, compliance, enforcement, and air monitoring</a:t>
            </a:r>
          </a:p>
          <a:p>
            <a:pPr algn="just"/>
            <a:endParaRPr lang="en-US"/>
          </a:p>
          <a:p>
            <a:pPr algn="just"/>
            <a:endParaRPr lang="en-US"/>
          </a:p>
          <a:p>
            <a:pPr algn="just"/>
            <a:endParaRPr lang="en-US"/>
          </a:p>
          <a:p>
            <a:pPr algn="just"/>
            <a:endParaRPr lang="en-US"/>
          </a:p>
          <a:p>
            <a:pPr algn="just"/>
            <a:endParaRPr lang="en-US"/>
          </a:p>
          <a:p>
            <a:pPr lvl="1" algn="just"/>
            <a:endParaRPr lang="en-US" sz="1800"/>
          </a:p>
        </p:txBody>
      </p:sp>
    </p:spTree>
    <p:extLst>
      <p:ext uri="{BB962C8B-B14F-4D97-AF65-F5344CB8AC3E}">
        <p14:creationId xmlns:p14="http://schemas.microsoft.com/office/powerpoint/2010/main" val="1549841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26BE6D-F7F1-9A7F-B29A-5081F4608FB3}"/>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This bar graph displays the revenue and expense of Non-Title V facilities from fiscal year 2021 to fiscal year 2030.  Expenses start to outpace revenue in fiscal year 2022, with the gap between expenses and revenue increasing over time.">
            <a:extLst>
              <a:ext uri="{FF2B5EF4-FFF2-40B4-BE49-F238E27FC236}">
                <a16:creationId xmlns:a16="http://schemas.microsoft.com/office/drawing/2014/main" id="{43B20120-1669-7F0C-96F0-B377F8FEEC38}"/>
              </a:ext>
            </a:extLst>
          </p:cNvPr>
          <p:cNvPicPr>
            <a:picLocks noGrp="1" noChangeAspect="1"/>
          </p:cNvPicPr>
          <p:nvPr>
            <p:ph idx="1"/>
          </p:nvPr>
        </p:nvPicPr>
        <p:blipFill>
          <a:blip r:embed="rId2"/>
          <a:stretch>
            <a:fillRect/>
          </a:stretch>
        </p:blipFill>
        <p:spPr>
          <a:xfrm>
            <a:off x="1784713" y="1193798"/>
            <a:ext cx="8622573" cy="4643579"/>
          </a:xfrm>
          <a:prstGeom prst="rect">
            <a:avLst/>
          </a:prstGeom>
        </p:spPr>
      </p:pic>
      <p:sp>
        <p:nvSpPr>
          <p:cNvPr id="2" name="Rectangle 1">
            <a:extLst>
              <a:ext uri="{FF2B5EF4-FFF2-40B4-BE49-F238E27FC236}">
                <a16:creationId xmlns:a16="http://schemas.microsoft.com/office/drawing/2014/main" id="{D75C9491-1227-BD71-307D-91F18CDCFF79}"/>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DDB5250-684B-53FC-B936-9A2BD69E1343}"/>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7E52435-CCB9-414F-63F7-24DB0FE432E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Non-Title V Expenses and Revenue</a:t>
            </a:r>
          </a:p>
        </p:txBody>
      </p:sp>
      <p:sp>
        <p:nvSpPr>
          <p:cNvPr id="8" name="TextBox 7">
            <a:extLst>
              <a:ext uri="{FF2B5EF4-FFF2-40B4-BE49-F238E27FC236}">
                <a16:creationId xmlns:a16="http://schemas.microsoft.com/office/drawing/2014/main" id="{ED3C454B-5D3B-0619-A80A-AB13CA4197DA}"/>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Tree>
    <p:extLst>
      <p:ext uri="{BB962C8B-B14F-4D97-AF65-F5344CB8AC3E}">
        <p14:creationId xmlns:p14="http://schemas.microsoft.com/office/powerpoint/2010/main" val="637552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9FBCF-2382-B799-EF10-F795F53967E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2BE013C-370B-96A0-202B-9F3E6905602A}"/>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This pie chart shows the breakdown of funding streams to our Division for the fiscal year 2025.  Nearly half of the funding comes from fees for major source (48%), but is only required to fund Title V activities.  Other funding streams come from State General funds (23%), federal program grants (7%), federal one-time program grants (6), and civil penalties (6%).  Non-Title V fees account for 10% of the Air Division's funding.">
            <a:extLst>
              <a:ext uri="{FF2B5EF4-FFF2-40B4-BE49-F238E27FC236}">
                <a16:creationId xmlns:a16="http://schemas.microsoft.com/office/drawing/2014/main" id="{886633B0-D273-36E1-0B51-3AB18912683B}"/>
              </a:ext>
            </a:extLst>
          </p:cNvPr>
          <p:cNvPicPr>
            <a:picLocks noGrp="1" noChangeAspect="1"/>
          </p:cNvPicPr>
          <p:nvPr>
            <p:ph idx="1"/>
          </p:nvPr>
        </p:nvPicPr>
        <p:blipFill>
          <a:blip r:embed="rId2"/>
          <a:stretch>
            <a:fillRect/>
          </a:stretch>
        </p:blipFill>
        <p:spPr>
          <a:xfrm>
            <a:off x="2429288" y="1081548"/>
            <a:ext cx="7412802" cy="4920771"/>
          </a:xfrm>
          <a:prstGeom prst="rect">
            <a:avLst/>
          </a:prstGeom>
        </p:spPr>
      </p:pic>
      <p:sp>
        <p:nvSpPr>
          <p:cNvPr id="2" name="Rectangle 1">
            <a:extLst>
              <a:ext uri="{FF2B5EF4-FFF2-40B4-BE49-F238E27FC236}">
                <a16:creationId xmlns:a16="http://schemas.microsoft.com/office/drawing/2014/main" id="{EA58D8FF-3712-6FC4-4595-708413FF3997}"/>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0494753-2DD7-648E-DC97-622B17790D47}"/>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058CB5-079B-E9E8-ACFB-9B12E39A3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534F0F67-6969-75FE-2C01-3B186381DA19}"/>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How the Air Division is Funded</a:t>
            </a:r>
          </a:p>
        </p:txBody>
      </p:sp>
      <p:sp>
        <p:nvSpPr>
          <p:cNvPr id="8" name="TextBox 7">
            <a:extLst>
              <a:ext uri="{FF2B5EF4-FFF2-40B4-BE49-F238E27FC236}">
                <a16:creationId xmlns:a16="http://schemas.microsoft.com/office/drawing/2014/main" id="{2F9C271D-03D8-E3C4-5B79-BE89571FDCBD}"/>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Tree>
    <p:extLst>
      <p:ext uri="{BB962C8B-B14F-4D97-AF65-F5344CB8AC3E}">
        <p14:creationId xmlns:p14="http://schemas.microsoft.com/office/powerpoint/2010/main" val="260810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916E6-7798-6ADA-FA16-B1D622F6CB5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7DA5DF7-C408-65A5-A36D-3A33B357D77A}"/>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F2CFC62-B959-EB3B-8057-7D045BB18866}"/>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88244D5-8446-2CC6-F3B5-473AE406AC41}"/>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4C4E1C6-1E52-F0EF-A07C-EF6771542E0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8" name="TextBox 7">
            <a:extLst>
              <a:ext uri="{FF2B5EF4-FFF2-40B4-BE49-F238E27FC236}">
                <a16:creationId xmlns:a16="http://schemas.microsoft.com/office/drawing/2014/main" id="{2D6E4FCA-22B4-70FA-9908-FF5B59694B17}"/>
              </a:ext>
              <a:ext uri="{C183D7F6-B498-43B3-948B-1728B52AA6E4}">
                <adec:decorative xmlns:adec="http://schemas.microsoft.com/office/drawing/2017/decorative" val="1"/>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4" name="Title 3">
            <a:extLst>
              <a:ext uri="{FF2B5EF4-FFF2-40B4-BE49-F238E27FC236}">
                <a16:creationId xmlns:a16="http://schemas.microsoft.com/office/drawing/2014/main" id="{8B125AB7-4AD4-8739-67C0-18FAA3AAA642}"/>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Efforts to Increase Non-Title V Revenue</a:t>
            </a:r>
          </a:p>
        </p:txBody>
      </p:sp>
      <p:sp>
        <p:nvSpPr>
          <p:cNvPr id="5" name="Content Placeholder 4">
            <a:extLst>
              <a:ext uri="{FF2B5EF4-FFF2-40B4-BE49-F238E27FC236}">
                <a16:creationId xmlns:a16="http://schemas.microsoft.com/office/drawing/2014/main" id="{9953B978-2629-3E8E-3274-F66BFD7C17EC}"/>
              </a:ext>
            </a:extLst>
          </p:cNvPr>
          <p:cNvSpPr>
            <a:spLocks noGrp="1"/>
          </p:cNvSpPr>
          <p:nvPr>
            <p:ph idx="1"/>
          </p:nvPr>
        </p:nvSpPr>
        <p:spPr>
          <a:xfrm>
            <a:off x="347564" y="1245944"/>
            <a:ext cx="10515600" cy="4351338"/>
          </a:xfrm>
        </p:spPr>
        <p:txBody>
          <a:bodyPr>
            <a:normAutofit/>
          </a:bodyPr>
          <a:lstStyle/>
          <a:p>
            <a:pPr lvl="0"/>
            <a:r>
              <a:rPr lang="en-US"/>
              <a:t>State Funds – Significantly Increased Since 2022</a:t>
            </a:r>
          </a:p>
          <a:p>
            <a:pPr lvl="0"/>
            <a:r>
              <a:rPr lang="en-US"/>
              <a:t>Federal Funds – Have received One-Time Funding for various needs (e.g., ambient monitoring equipment purchases)</a:t>
            </a:r>
          </a:p>
          <a:p>
            <a:pPr lvl="0"/>
            <a:r>
              <a:rPr lang="en-US"/>
              <a:t>Fees for Non-Title V facilities – Have not Changed since 2011</a:t>
            </a:r>
          </a:p>
          <a:p>
            <a:pPr lvl="1"/>
            <a:r>
              <a:rPr lang="en-US"/>
              <a:t>Rising costs</a:t>
            </a:r>
          </a:p>
          <a:p>
            <a:pPr lvl="1"/>
            <a:r>
              <a:rPr lang="en-US"/>
              <a:t>Increased workload due to statewide economic growth</a:t>
            </a:r>
          </a:p>
          <a:p>
            <a:pPr lvl="1"/>
            <a:r>
              <a:rPr lang="en-US"/>
              <a:t>Inflationary pressures</a:t>
            </a:r>
          </a:p>
          <a:p>
            <a:r>
              <a:rPr lang="en-US"/>
              <a:t>Despite the increases in state and federal funding, a fee increase is being proposed to keep up with expenses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8908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95CD-97CF-EB2D-9E22-005B1B649BD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8DF5BF5-C719-0445-3AE5-4C2CF94473FB}"/>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The image is a dual-axis chart titled &quot; Non-Title V Annual Fee Trends&quot; displaying trends from 2018 through 2024 using two different metrics: Annual Allowable Emissions and Facilities Paying Non-Title V Fees. The chart indicates that the number of facilities, as well as the allowable emissions in tons, have stayed consistent across the years shown in the graph. ">
            <a:extLst>
              <a:ext uri="{FF2B5EF4-FFF2-40B4-BE49-F238E27FC236}">
                <a16:creationId xmlns:a16="http://schemas.microsoft.com/office/drawing/2014/main" id="{39DF24C9-9C2F-6326-74F8-64539536C2C7}"/>
              </a:ext>
              <a:ext uri="{C183D7F6-B498-43B3-948B-1728B52AA6E4}">
                <adec:decorative xmlns:adec="http://schemas.microsoft.com/office/drawing/2017/decorative" val="0"/>
              </a:ext>
            </a:extLst>
          </p:cNvPr>
          <p:cNvPicPr>
            <a:picLocks noGrp="1" noChangeAspect="1"/>
          </p:cNvPicPr>
          <p:nvPr>
            <p:ph idx="1"/>
          </p:nvPr>
        </p:nvPicPr>
        <p:blipFill>
          <a:blip r:embed="rId2"/>
          <a:stretch>
            <a:fillRect/>
          </a:stretch>
        </p:blipFill>
        <p:spPr>
          <a:xfrm>
            <a:off x="1991488" y="1054243"/>
            <a:ext cx="8209023" cy="4937436"/>
          </a:xfrm>
          <a:prstGeom prst="rect">
            <a:avLst/>
          </a:prstGeom>
        </p:spPr>
      </p:pic>
      <p:sp>
        <p:nvSpPr>
          <p:cNvPr id="2" name="Rectangle 1">
            <a:extLst>
              <a:ext uri="{FF2B5EF4-FFF2-40B4-BE49-F238E27FC236}">
                <a16:creationId xmlns:a16="http://schemas.microsoft.com/office/drawing/2014/main" id="{06EC1DB7-439A-4163-BDDB-E30537B7D437}"/>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147F49-8205-E09F-C528-C410EA546BCD}"/>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5DBF6D4-5741-B595-1C84-C7A7BFB2A49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2266106B-2F7B-F8E7-B545-221A73AF7F06}"/>
              </a:ext>
            </a:extLst>
          </p:cNvPr>
          <p:cNvSpPr>
            <a:spLocks noGrp="1"/>
          </p:cNvSpPr>
          <p:nvPr>
            <p:ph type="title"/>
          </p:nvPr>
        </p:nvSpPr>
        <p:spPr>
          <a:xfrm>
            <a:off x="347564" y="-79619"/>
            <a:ext cx="10515600" cy="1325563"/>
          </a:xfrm>
        </p:spPr>
        <p:txBody>
          <a:bodyPr>
            <a:normAutofit/>
          </a:bodyPr>
          <a:lstStyle/>
          <a:p>
            <a:r>
              <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rPr>
              <a:t>Non-Title V Sources and Emissions Have Been Steady</a:t>
            </a:r>
          </a:p>
        </p:txBody>
      </p:sp>
      <p:sp>
        <p:nvSpPr>
          <p:cNvPr id="8" name="TextBox 7">
            <a:extLst>
              <a:ext uri="{FF2B5EF4-FFF2-40B4-BE49-F238E27FC236}">
                <a16:creationId xmlns:a16="http://schemas.microsoft.com/office/drawing/2014/main" id="{9C5DBB8D-3A85-B2E8-28B7-E2567D6E939A}"/>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Tree>
    <p:extLst>
      <p:ext uri="{BB962C8B-B14F-4D97-AF65-F5344CB8AC3E}">
        <p14:creationId xmlns:p14="http://schemas.microsoft.com/office/powerpoint/2010/main" val="2912468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37C14-913A-7B1D-13FA-B007AA6B780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9241DF7-B92D-C9F2-6A5E-FF772BB4092D}"/>
              </a:ext>
              <a:ext uri="{C183D7F6-B498-43B3-948B-1728B52AA6E4}">
                <adec:decorative xmlns:adec="http://schemas.microsoft.com/office/drawing/2017/decorative" val="1"/>
              </a:ext>
            </a:extLst>
          </p:cNvPr>
          <p:cNvSpPr/>
          <p:nvPr/>
        </p:nvSpPr>
        <p:spPr>
          <a:xfrm>
            <a:off x="0" y="6099048"/>
            <a:ext cx="12192000" cy="75895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B939EEE-21A7-CE39-CEA5-3F45BDFE61EA}"/>
              </a:ext>
              <a:ext uri="{C183D7F6-B498-43B3-948B-1728B52AA6E4}">
                <adec:decorative xmlns:adec="http://schemas.microsoft.com/office/drawing/2017/decorative" val="1"/>
              </a:ext>
            </a:extLst>
          </p:cNvPr>
          <p:cNvSpPr/>
          <p:nvPr/>
        </p:nvSpPr>
        <p:spPr>
          <a:xfrm>
            <a:off x="0" y="279918"/>
            <a:ext cx="12192000" cy="60649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B20533B-5D9B-18DA-4C68-CD179D68CECC}"/>
              </a:ext>
              <a:ext uri="{C183D7F6-B498-43B3-948B-1728B52AA6E4}">
                <adec:decorative xmlns:adec="http://schemas.microsoft.com/office/drawing/2017/decorative" val="1"/>
              </a:ext>
            </a:extLst>
          </p:cNvPr>
          <p:cNvSpPr/>
          <p:nvPr/>
        </p:nvSpPr>
        <p:spPr>
          <a:xfrm>
            <a:off x="0" y="886408"/>
            <a:ext cx="12192000" cy="45719"/>
          </a:xfrm>
          <a:prstGeom prst="rect">
            <a:avLst/>
          </a:prstGeom>
          <a:solidFill>
            <a:srgbClr val="ED2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431793D-E26B-849F-B07C-35E60E9A18B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14" y="6208692"/>
            <a:ext cx="466700" cy="526228"/>
          </a:xfrm>
          <a:prstGeom prst="rect">
            <a:avLst/>
          </a:prstGeom>
        </p:spPr>
      </p:pic>
      <p:sp>
        <p:nvSpPr>
          <p:cNvPr id="4" name="Title 3">
            <a:extLst>
              <a:ext uri="{FF2B5EF4-FFF2-40B4-BE49-F238E27FC236}">
                <a16:creationId xmlns:a16="http://schemas.microsoft.com/office/drawing/2014/main" id="{AC537CB3-5A40-E14D-5A5E-D5CDF81FCEBE}"/>
              </a:ext>
            </a:extLst>
          </p:cNvPr>
          <p:cNvSpPr>
            <a:spLocks noGrp="1"/>
          </p:cNvSpPr>
          <p:nvPr>
            <p:ph type="title"/>
          </p:nvPr>
        </p:nvSpPr>
        <p:spPr>
          <a:xfrm>
            <a:off x="347564" y="-79619"/>
            <a:ext cx="10515600" cy="1325563"/>
          </a:xfrm>
        </p:spPr>
        <p:txBody>
          <a:bodyPr>
            <a:normAutofit/>
          </a:bodyPr>
          <a:lstStyle/>
          <a:p>
            <a:r>
              <a:rPr lang="en-US" sz="4000">
                <a:solidFill>
                  <a:schemeClr val="bg1"/>
                </a:solidFill>
                <a:latin typeface="Open Sans" panose="020B0606030504020204" pitchFamily="34" charset="0"/>
                <a:ea typeface="Open Sans" panose="020B0606030504020204" pitchFamily="34" charset="0"/>
                <a:cs typeface="Open Sans" panose="020B0606030504020204" pitchFamily="34" charset="0"/>
              </a:rPr>
              <a:t>Statutory Authority for Air Quality Fees</a:t>
            </a:r>
          </a:p>
        </p:txBody>
      </p:sp>
      <p:sp>
        <p:nvSpPr>
          <p:cNvPr id="8" name="TextBox 7">
            <a:extLst>
              <a:ext uri="{FF2B5EF4-FFF2-40B4-BE49-F238E27FC236}">
                <a16:creationId xmlns:a16="http://schemas.microsoft.com/office/drawing/2014/main" id="{4349917D-A35F-7CD8-6E33-42790F4AB86B}"/>
              </a:ext>
            </a:extLst>
          </p:cNvPr>
          <p:cNvSpPr txBox="1"/>
          <p:nvPr/>
        </p:nvSpPr>
        <p:spPr>
          <a:xfrm>
            <a:off x="580914" y="6155358"/>
            <a:ext cx="2326878" cy="646331"/>
          </a:xfrm>
          <a:prstGeom prst="rect">
            <a:avLst/>
          </a:prstGeom>
          <a:noFill/>
        </p:spPr>
        <p:txBody>
          <a:bodyPr wrap="square" rtlCol="0">
            <a:spAutoFit/>
          </a:bodyPr>
          <a:lstStyle/>
          <a:p>
            <a:r>
              <a:rPr lang="en-US" sz="12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Department of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Environment &amp; </a:t>
            </a:r>
          </a:p>
          <a:p>
            <a:r>
              <a:rPr lang="en-US" sz="1200" b="1">
                <a:solidFill>
                  <a:srgbClr val="023072"/>
                </a:solidFill>
                <a:latin typeface="Open Sans" panose="020B0606030504020204" pitchFamily="34" charset="0"/>
                <a:ea typeface="Open Sans" panose="020B0606030504020204" pitchFamily="34" charset="0"/>
                <a:cs typeface="Open Sans" panose="020B0606030504020204" pitchFamily="34" charset="0"/>
              </a:rPr>
              <a:t>Conservation</a:t>
            </a:r>
          </a:p>
        </p:txBody>
      </p:sp>
      <p:sp>
        <p:nvSpPr>
          <p:cNvPr id="5" name="Content Placeholder 4">
            <a:extLst>
              <a:ext uri="{FF2B5EF4-FFF2-40B4-BE49-F238E27FC236}">
                <a16:creationId xmlns:a16="http://schemas.microsoft.com/office/drawing/2014/main" id="{35DDA9CE-1C8F-DA6C-FC0B-C1AF6918ABDB}"/>
              </a:ext>
            </a:extLst>
          </p:cNvPr>
          <p:cNvSpPr>
            <a:spLocks noGrp="1"/>
          </p:cNvSpPr>
          <p:nvPr>
            <p:ph idx="1"/>
          </p:nvPr>
        </p:nvSpPr>
        <p:spPr>
          <a:xfrm>
            <a:off x="347564" y="1245944"/>
            <a:ext cx="10515600" cy="4351338"/>
          </a:xfrm>
        </p:spPr>
        <p:txBody>
          <a:bodyPr>
            <a:normAutofit/>
          </a:bodyPr>
          <a:lstStyle/>
          <a:p>
            <a:pPr lvl="0"/>
            <a:r>
              <a:rPr lang="en-US"/>
              <a:t>The Tennessee Environmental Protection Fund Act (TN Code § 68-203-103) directs TDEC to charge fees for services and functions it performs, including the following fees:</a:t>
            </a:r>
          </a:p>
          <a:p>
            <a:pPr lvl="1"/>
            <a:r>
              <a:rPr lang="en-US"/>
              <a:t>Permit processing fees</a:t>
            </a:r>
          </a:p>
          <a:p>
            <a:pPr lvl="1"/>
            <a:r>
              <a:rPr lang="en-US"/>
              <a:t>Permit maintenance fees</a:t>
            </a:r>
          </a:p>
          <a:p>
            <a:pPr lvl="1"/>
            <a:r>
              <a:rPr lang="en-US"/>
              <a:t>Emission fees</a:t>
            </a:r>
          </a:p>
          <a:p>
            <a:pPr lvl="1"/>
            <a:r>
              <a:rPr lang="en-US"/>
              <a:t>Other fees</a:t>
            </a:r>
          </a:p>
          <a:p>
            <a:pPr marL="0" indent="0">
              <a:buNone/>
            </a:pPr>
            <a:endParaRPr lang="en-US" sz="28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75743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E7DBBE36BC0D4CABC2AB9CC5DC9D67" ma:contentTypeVersion="18" ma:contentTypeDescription="Create a new document." ma:contentTypeScope="" ma:versionID="e5d7d1b99e880766a264f89a69a992cc">
  <xsd:schema xmlns:xsd="http://www.w3.org/2001/XMLSchema" xmlns:xs="http://www.w3.org/2001/XMLSchema" xmlns:p="http://schemas.microsoft.com/office/2006/metadata/properties" xmlns:ns2="e4bd2be7-327e-4223-9216-9caf00ba2814" xmlns:ns3="8ccdacbc-44b0-4e1d-bd79-2f7e5f330e44" targetNamespace="http://schemas.microsoft.com/office/2006/metadata/properties" ma:root="true" ma:fieldsID="0e515926f7b68b2b8dab80af98a40b66" ns2:_="" ns3:_="">
    <xsd:import namespace="e4bd2be7-327e-4223-9216-9caf00ba2814"/>
    <xsd:import namespace="8ccdacbc-44b0-4e1d-bd79-2f7e5f330e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bd2be7-327e-4223-9216-9caf00ba28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ccdacbc-44b0-4e1d-bd79-2f7e5f330e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084a253-e1f6-4325-94a8-b1590b7af1ac}" ma:internalName="TaxCatchAll" ma:showField="CatchAllData" ma:web="8ccdacbc-44b0-4e1d-bd79-2f7e5f330e4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ccdacbc-44b0-4e1d-bd79-2f7e5f330e44" xsi:nil="true"/>
    <lcf76f155ced4ddcb4097134ff3c332f xmlns="e4bd2be7-327e-4223-9216-9caf00ba281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25AE16C-4CDA-447E-ADDC-565BE24649EF}">
  <ds:schemaRefs>
    <ds:schemaRef ds:uri="8ccdacbc-44b0-4e1d-bd79-2f7e5f330e44"/>
    <ds:schemaRef ds:uri="e4bd2be7-327e-4223-9216-9caf00ba28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EB99F0-92BF-4BE6-90B1-CCC8C4FB615C}">
  <ds:schemaRefs>
    <ds:schemaRef ds:uri="http://schemas.microsoft.com/sharepoint/v3/contenttype/forms"/>
  </ds:schemaRefs>
</ds:datastoreItem>
</file>

<file path=customXml/itemProps3.xml><?xml version="1.0" encoding="utf-8"?>
<ds:datastoreItem xmlns:ds="http://schemas.openxmlformats.org/officeDocument/2006/customXml" ds:itemID="{1F0F8D01-72FF-4961-A856-A0CFDB050C23}">
  <ds:schemaRefs>
    <ds:schemaRef ds:uri="8ccdacbc-44b0-4e1d-bd79-2f7e5f330e44"/>
    <ds:schemaRef ds:uri="e4bd2be7-327e-4223-9216-9caf00ba28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otalTime>0</TotalTime>
  <Words>2009</Words>
  <Application>Microsoft Office PowerPoint</Application>
  <PresentationFormat>Widescreen</PresentationFormat>
  <Paragraphs>407</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Aptos</vt:lpstr>
      <vt:lpstr>Aptos Display</vt:lpstr>
      <vt:lpstr>Arial</vt:lpstr>
      <vt:lpstr>Open Sans</vt:lpstr>
      <vt:lpstr>PermianSlabSerifTypeface</vt:lpstr>
      <vt:lpstr>Office Theme</vt:lpstr>
      <vt:lpstr>Air Pollution Control Board Meeting Tennessee Division of Air Pollution Control  </vt:lpstr>
      <vt:lpstr>Overview of fee rule revision</vt:lpstr>
      <vt:lpstr>Title V source vs. Non-Title V source</vt:lpstr>
      <vt:lpstr>Overview of Non-Title V fee rule revision</vt:lpstr>
      <vt:lpstr>Non-Title V Expenses and Revenue</vt:lpstr>
      <vt:lpstr>How the Air Division is Funded</vt:lpstr>
      <vt:lpstr>Efforts to Increase Non-Title V Revenue</vt:lpstr>
      <vt:lpstr>Non-Title V Sources and Emissions Have Been Steady</vt:lpstr>
      <vt:lpstr>Statutory Authority for Air Quality Fees</vt:lpstr>
      <vt:lpstr>Tennessee Environmental Protection Fund Act</vt:lpstr>
      <vt:lpstr>Stakeholder Engagement (1)</vt:lpstr>
      <vt:lpstr>Stakeholder Engagement (2)</vt:lpstr>
      <vt:lpstr>Stakeholder Engagement (3)</vt:lpstr>
      <vt:lpstr>Stakeholder Engagement (4)</vt:lpstr>
      <vt:lpstr>First Stakeholder Meeting Feedback (1)</vt:lpstr>
      <vt:lpstr>First Stakeholder Meeting Feedback (2)</vt:lpstr>
      <vt:lpstr>First Stakeholder Meeting Feedback  (3)</vt:lpstr>
      <vt:lpstr>First Stakeholder Meeting Feedback (4)</vt:lpstr>
      <vt:lpstr>Second Stakeholder Meeting Feedback (5)</vt:lpstr>
      <vt:lpstr>Second Stakeholder Meeting Feedback (6)</vt:lpstr>
      <vt:lpstr>Second Stakeholder Meeting Feedback</vt:lpstr>
      <vt:lpstr>Proposed Fee Revisions</vt:lpstr>
      <vt:lpstr>Non-Title V Construction Permit Application Fee</vt:lpstr>
      <vt:lpstr>Construction Permit Application Fee (General Permit)</vt:lpstr>
      <vt:lpstr>Annual Emission Fee</vt:lpstr>
      <vt:lpstr>Annual Emissions Fee (General Permit)</vt:lpstr>
      <vt:lpstr>Conditional Major Review Fee (Individual Permits)</vt:lpstr>
      <vt:lpstr>Conditional Major Review Fee (General Permits)</vt:lpstr>
      <vt:lpstr>Permit Amendment Fee</vt:lpstr>
      <vt:lpstr>Construction Permit Application Revision Fee</vt:lpstr>
      <vt:lpstr>Administrative and Miscellaneous Changes (1)</vt:lpstr>
      <vt:lpstr>Administrative and Miscellaneous Changes (2)</vt:lpstr>
      <vt:lpstr>Schedule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Chelsea L. Morgan</dc:creator>
  <cp:lastModifiedBy>Donna F. Brown</cp:lastModifiedBy>
  <cp:revision>2</cp:revision>
  <dcterms:created xsi:type="dcterms:W3CDTF">2025-11-05T20:16:50Z</dcterms:created>
  <dcterms:modified xsi:type="dcterms:W3CDTF">2026-08-07T16:52:37Z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0x010100EEE7DBBE36BC0D4CABC2AB9CC5DC9D67</vt:lpwstr>
  </property>
  <property fmtid="{D5CDD505-2E9C-101B-9397-08002B2CF9AE}" pid="3" name="MediaServiceImageTags">
    <vt:lpwstr/>
  </property>
</Properties>
</file>