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omments/modernComment_243_E26D3B21.xml" ContentType="application/vnd.ms-powerpoint.comment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omments/modernComment_24F_7A0750BF.xml" ContentType="application/vnd.ms-powerpoint.comments+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omments/modernComment_252_70392DB3.xml" ContentType="application/vnd.ms-powerpoint.comments+xml"/>
  <Override PartName="/ppt/notesSlides/notesSlide18.xml" ContentType="application/vnd.openxmlformats-officedocument.presentationml.notesSlide+xml"/>
  <Override PartName="/ppt/comments/modernComment_253_85B6D35B.xml" ContentType="application/vnd.ms-powerpoint.comments+xml"/>
  <Override PartName="/ppt/notesSlides/notesSlide19.xml" ContentType="application/vnd.openxmlformats-officedocument.presentationml.notesSlide+xml"/>
  <Override PartName="/ppt/comments/modernComment_255_EC91CC92.xml" ContentType="application/vnd.ms-powerpoint.comments+xml"/>
  <Override PartName="/ppt/notesSlides/notesSlide20.xml" ContentType="application/vnd.openxmlformats-officedocument.presentationml.notesSlide+xml"/>
  <Override PartName="/ppt/comments/modernComment_257_22989CD1.xml" ContentType="application/vnd.ms-powerpoint.comments+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omments/modernComment_25B_A2E25BEE.xml" ContentType="application/vnd.ms-powerpoint.comments+xml"/>
  <Override PartName="/ppt/notesSlides/notesSlide24.xml" ContentType="application/vnd.openxmlformats-officedocument.presentationml.notesSlide+xml"/>
  <Override PartName="/ppt/comments/modernComment_25C_A1B589EE.xml" ContentType="application/vnd.ms-powerpoint.comments+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41"/>
  </p:notesMasterIdLst>
  <p:sldIdLst>
    <p:sldId id="409" r:id="rId5"/>
    <p:sldId id="568" r:id="rId6"/>
    <p:sldId id="617" r:id="rId7"/>
    <p:sldId id="625" r:id="rId8"/>
    <p:sldId id="374" r:id="rId9"/>
    <p:sldId id="536" r:id="rId10"/>
    <p:sldId id="577" r:id="rId11"/>
    <p:sldId id="583" r:id="rId12"/>
    <p:sldId id="616" r:id="rId13"/>
    <p:sldId id="585" r:id="rId14"/>
    <p:sldId id="586" r:id="rId15"/>
    <p:sldId id="587" r:id="rId16"/>
    <p:sldId id="588" r:id="rId17"/>
    <p:sldId id="589" r:id="rId18"/>
    <p:sldId id="579" r:id="rId19"/>
    <p:sldId id="578" r:id="rId20"/>
    <p:sldId id="590" r:id="rId21"/>
    <p:sldId id="618" r:id="rId22"/>
    <p:sldId id="591" r:id="rId23"/>
    <p:sldId id="606" r:id="rId24"/>
    <p:sldId id="594" r:id="rId25"/>
    <p:sldId id="595" r:id="rId26"/>
    <p:sldId id="619" r:id="rId27"/>
    <p:sldId id="597" r:id="rId28"/>
    <p:sldId id="620" r:id="rId29"/>
    <p:sldId id="599" r:id="rId30"/>
    <p:sldId id="621" r:id="rId31"/>
    <p:sldId id="601" r:id="rId32"/>
    <p:sldId id="615" r:id="rId33"/>
    <p:sldId id="603" r:id="rId34"/>
    <p:sldId id="604" r:id="rId35"/>
    <p:sldId id="610" r:id="rId36"/>
    <p:sldId id="608" r:id="rId37"/>
    <p:sldId id="622" r:id="rId38"/>
    <p:sldId id="623" r:id="rId39"/>
    <p:sldId id="624" r:id="rId4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0323B36-F25B-32AD-844F-C5C7168BA663}" name="Mary-Margaret Chandler" initials="MC" userId="S::bg31236@tn.gov::2184b558-b3e7-4e77-b07e-f001f8e33a48" providerId="AD"/>
  <p188:author id="{0F8C854B-E0B1-457C-91BA-B17EAFC57AD3}" name="Mark A. Reynolds" initials="MR" userId="S::BG31095@tn.gov::cb9ab605-2b30-486c-ae6b-086ff08c7150" providerId="AD"/>
  <p188:author id="{BBEA4B5B-776C-C627-B8CA-C9864B151119}" name="Michelle Oakes" initials="MO" userId="S::bg31069@tn.gov::d7c487de-f2f7-4d50-9139-1ffdc54f3757" providerId="AD"/>
  <p188:author id="{F8D2056E-8EBF-167E-D8F1-793B0C841949}" name="Lacey Hardin" initials="LH" userId="S::bg31066@tn.gov::bfe4deec-d499-4715-a9af-b36183533f3e" providerId="AD"/>
  <p188:author id="{DAD9FA76-01D6-9516-0C8A-4C68D02DC4E8}" name="Hannah Nodell" initials="HN" userId="S::bg31256@tn.gov::ea70f11d-47a5-4d27-97bf-159a552ec4a2" providerId="AD"/>
  <p188:author id="{828C8783-D1F4-85DB-E737-2A94E77EBCC5}" name="James Johnston" initials="JJ" userId="S::BG31081@tn.gov::69ba93ba-87e4-4617-8ecc-e9bd3587aac7" providerId="AD"/>
  <p188:author id="{3E2407A9-3FAF-10A3-E784-4F5FEFB17A89}" name="Michelle B. Walker" initials="MW" userId="S::BG09023@tn.gov::6af73247-ff6d-4f20-9ddc-50e67a3f26f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Jimmy Johnston" initials="JJ"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BEC5"/>
    <a:srgbClr val="FFFF00"/>
    <a:srgbClr val="3399FF"/>
    <a:srgbClr val="48705D"/>
    <a:srgbClr val="FF0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BE385F0-0B40-8BD1-FE8F-54DFBF2A40B3}" v="22" dt="2025-12-09T17:11:21.648"/>
    <p1510:client id="{56D3AF52-7EF7-4881-8A2B-2D0F9F5EDBD2}" v="535" dt="2025-12-08T20:55:33.388"/>
    <p1510:client id="{70A29CD1-687B-4AC3-AF73-6CF47DFFA64B}" v="8" dt="2025-12-09T14:08:29.456"/>
    <p1510:client id="{828642D0-7BFF-6738-2555-1F112415E935}" v="6" dt="2025-12-09T17:13:34.219"/>
    <p1510:client id="{B9EB20E1-E907-4D78-91F4-8EE546BEF9C9}" v="3" dt="2025-12-09T15:05:47.795"/>
    <p1510:client id="{FC5699CA-330E-E4D5-D964-5A57D7D52C63}" v="13" dt="2025-12-09T16:38:21.79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3840"/>
      </p:guideLst>
    </p:cSldViewPr>
  </p:slide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commentAuthors" Target="commentAuthors.xml"/><Relationship Id="rId47" Type="http://schemas.microsoft.com/office/2015/10/relationships/revisionInfo" Target="revisionInfo.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presProps" Target="presProps.xml"/><Relationship Id="rId48" Type="http://schemas.microsoft.com/office/2018/10/relationships/authors" Target="author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ableStyles" Target="tableStyles.xml"/><Relationship Id="rId20" Type="http://schemas.openxmlformats.org/officeDocument/2006/relationships/slide" Target="slides/slide16.xml"/><Relationship Id="rId41" Type="http://schemas.openxmlformats.org/officeDocument/2006/relationships/notesMaster" Target="notesMasters/notesMaster1.xml"/></Relationships>
</file>

<file path=ppt/comments/modernComment_243_E26D3B21.xml><?xml version="1.0" encoding="utf-8"?>
<p188:cmLst xmlns:a="http://schemas.openxmlformats.org/drawingml/2006/main" xmlns:r="http://schemas.openxmlformats.org/officeDocument/2006/relationships" xmlns:p188="http://schemas.microsoft.com/office/powerpoint/2018/8/main">
  <p188:cm id="{E993EAF5-B2DC-4784-9348-AE2B7DA8024B}" authorId="{F0323B36-F25B-32AD-844F-C5C7168BA663}" status="resolved" created="2025-12-02T22:54:56.676" complete="100000">
    <ac:deMkLst xmlns:ac="http://schemas.microsoft.com/office/drawing/2013/main/command">
      <pc:docMk xmlns:pc="http://schemas.microsoft.com/office/powerpoint/2013/main/command"/>
      <pc:sldMk xmlns:pc="http://schemas.microsoft.com/office/powerpoint/2013/main/command" cId="3798809377" sldId="579"/>
      <ac:spMk id="3" creationId="{1775DFA4-282E-B7D7-E31B-F9C0E5CCB7BC}"/>
    </ac:deMkLst>
    <p188:replyLst>
      <p188:reply id="{5F02BB78-B062-45F5-8BA0-E4037AB09BC7}" authorId="{F0323B36-F25B-32AD-844F-C5C7168BA663}" created="2025-12-03T14:43:20.211">
        <p188:txBody>
          <a:bodyPr/>
          <a:lstStyle/>
          <a:p>
            <a:r>
              <a:rPr lang="en-US"/>
              <a:t>Now it reads Proposing proposed rule, please work on the first bullet</a:t>
            </a:r>
          </a:p>
        </p188:txBody>
      </p188:reply>
    </p188:replyLst>
    <p188:txBody>
      <a:bodyPr/>
      <a:lstStyle/>
      <a:p>
        <a:r>
          <a:rPr lang="en-US"/>
          <a:t>I deleted the period at the end of the first bullet, Changed Developing to develop to Proposing to develop, I removed scenario and made it more clear that we are not planning to collect a specific total dollar amount, I don't think we need to mention scenarios as it may only confuse folks.</a:t>
        </a:r>
      </a:p>
    </p188:txBody>
  </p188:cm>
</p188:cmLst>
</file>

<file path=ppt/comments/modernComment_24F_7A0750BF.xml><?xml version="1.0" encoding="utf-8"?>
<p188:cmLst xmlns:a="http://schemas.openxmlformats.org/drawingml/2006/main" xmlns:r="http://schemas.openxmlformats.org/officeDocument/2006/relationships" xmlns:p188="http://schemas.microsoft.com/office/powerpoint/2018/8/main">
  <p188:cm id="{9FCC4146-F213-4F04-B915-0CE0D12A9DB2}" authorId="{F0323B36-F25B-32AD-844F-C5C7168BA663}" status="resolved" created="2025-12-02T23:26:41.573" complete="100000">
    <ac:deMkLst xmlns:ac="http://schemas.microsoft.com/office/drawing/2013/main/command">
      <pc:docMk xmlns:pc="http://schemas.microsoft.com/office/powerpoint/2013/main/command"/>
      <pc:sldMk xmlns:pc="http://schemas.microsoft.com/office/powerpoint/2013/main/command" cId="2047299775" sldId="591"/>
      <ac:spMk id="3" creationId="{4AAED8D2-1357-7AF7-6751-38CF57049350}"/>
    </ac:deMkLst>
    <p188:txBody>
      <a:bodyPr/>
      <a:lstStyle/>
      <a:p>
        <a:r>
          <a:rPr lang="en-US"/>
          <a:t>For the Potential Fee Element can we  add that it is based on actual workload cost?</a:t>
        </a:r>
      </a:p>
    </p188:txBody>
  </p188:cm>
</p188:cmLst>
</file>

<file path=ppt/comments/modernComment_252_70392DB3.xml><?xml version="1.0" encoding="utf-8"?>
<p188:cmLst xmlns:a="http://schemas.openxmlformats.org/drawingml/2006/main" xmlns:r="http://schemas.openxmlformats.org/officeDocument/2006/relationships" xmlns:p188="http://schemas.microsoft.com/office/powerpoint/2018/8/main">
  <p188:cm id="{C2AFD5EC-3827-4F66-A2E8-8C8B784719C9}" authorId="{F0323B36-F25B-32AD-844F-C5C7168BA663}" status="resolved" created="2025-12-02T23:29:39.229" complete="100000">
    <ac:deMkLst xmlns:ac="http://schemas.microsoft.com/office/drawing/2013/main/command">
      <pc:docMk xmlns:pc="http://schemas.microsoft.com/office/powerpoint/2013/main/command"/>
      <pc:sldMk xmlns:pc="http://schemas.microsoft.com/office/powerpoint/2013/main/command" cId="1882795443" sldId="594"/>
      <ac:spMk id="3" creationId="{299C8DF1-D694-75DE-C86C-6F11C1F12D7E}"/>
    </ac:deMkLst>
    <p188:txBody>
      <a:bodyPr/>
      <a:lstStyle/>
      <a:p>
        <a:r>
          <a:rPr lang="en-US"/>
          <a:t>Removed part of the first bullet</a:t>
        </a:r>
      </a:p>
    </p188:txBody>
  </p188:cm>
</p188:cmLst>
</file>

<file path=ppt/comments/modernComment_253_85B6D35B.xml><?xml version="1.0" encoding="utf-8"?>
<p188:cmLst xmlns:a="http://schemas.openxmlformats.org/drawingml/2006/main" xmlns:r="http://schemas.openxmlformats.org/officeDocument/2006/relationships" xmlns:p188="http://schemas.microsoft.com/office/powerpoint/2018/8/main">
  <p188:cm id="{E87DA3C7-86FC-4FD4-B94F-E15436C9CA9E}" authorId="{F0323B36-F25B-32AD-844F-C5C7168BA663}" status="resolved" created="2025-12-02T23:33:03.616" complete="100000">
    <ac:deMkLst xmlns:ac="http://schemas.microsoft.com/office/drawing/2013/main/command">
      <pc:docMk xmlns:pc="http://schemas.microsoft.com/office/powerpoint/2013/main/command"/>
      <pc:sldMk xmlns:pc="http://schemas.microsoft.com/office/powerpoint/2013/main/command" cId="2243351387" sldId="595"/>
      <ac:spMk id="3" creationId="{79042B09-E234-93D0-BBF1-47F1B2BD800E}"/>
    </ac:deMkLst>
    <p188:replyLst>
      <p188:reply id="{FBFE2253-1AA9-48CC-B554-A51BAE06D8D2}" authorId="{DAD9FA76-01D6-9516-0C8A-4C68D02DC4E8}" created="2025-12-03T20:13:48.811">
        <p188:txBody>
          <a:bodyPr/>
          <a:lstStyle/>
          <a:p>
            <a:r>
              <a:rPr lang="en-US"/>
              <a:t>If we take out "none" we need to let OEA staff know so we can edit the Mentimeter question. </a:t>
            </a:r>
          </a:p>
        </p188:txBody>
      </p188:reply>
      <p188:reply id="{91762CE0-2F6C-4BBC-BF3C-527C2C3186AD}" authorId="{F0323B36-F25B-32AD-844F-C5C7168BA663}" created="2025-12-04T13:55:50.133">
        <p188:txBody>
          <a:bodyPr/>
          <a:lstStyle/>
          <a:p>
            <a:r>
              <a:rPr lang="en-US"/>
              <a:t>Instead of none, it could be I do not support adding a base fee</a:t>
            </a:r>
          </a:p>
        </p188:txBody>
      </p188:reply>
    </p188:replyLst>
    <p188:txBody>
      <a:bodyPr/>
      <a:lstStyle/>
      <a:p>
        <a:r>
          <a:rPr lang="en-US"/>
          <a:t>Clarified language, combined first 2 bullets, Why do we have None?  Wouldn't we only include elements that have a dollar amount impact?</a:t>
        </a:r>
      </a:p>
    </p188:txBody>
  </p188:cm>
</p188:cmLst>
</file>

<file path=ppt/comments/modernComment_255_EC91CC92.xml><?xml version="1.0" encoding="utf-8"?>
<p188:cmLst xmlns:a="http://schemas.openxmlformats.org/drawingml/2006/main" xmlns:r="http://schemas.openxmlformats.org/officeDocument/2006/relationships" xmlns:p188="http://schemas.microsoft.com/office/powerpoint/2018/8/main">
  <p188:cm id="{E7557337-59F4-4E68-86AC-7C808B24D7C6}" authorId="{F0323B36-F25B-32AD-844F-C5C7168BA663}" status="resolved" created="2025-12-02T23:34:05.973" complete="100000">
    <pc:sldMkLst xmlns:pc="http://schemas.microsoft.com/office/powerpoint/2013/main/command">
      <pc:docMk/>
      <pc:sldMk cId="3968978066" sldId="597"/>
    </pc:sldMkLst>
    <p188:txBody>
      <a:bodyPr/>
      <a:lstStyle/>
      <a:p>
        <a:r>
          <a:rPr lang="en-US"/>
          <a:t>removed the word Probably</a:t>
        </a:r>
      </a:p>
    </p188:txBody>
  </p188:cm>
</p188:cmLst>
</file>

<file path=ppt/comments/modernComment_257_22989CD1.xml><?xml version="1.0" encoding="utf-8"?>
<p188:cmLst xmlns:a="http://schemas.openxmlformats.org/drawingml/2006/main" xmlns:r="http://schemas.openxmlformats.org/officeDocument/2006/relationships" xmlns:p188="http://schemas.microsoft.com/office/powerpoint/2018/8/main">
  <p188:cm id="{3AAAE440-9141-4772-A103-4483061E6AFB}" authorId="{F0323B36-F25B-32AD-844F-C5C7168BA663}" status="resolved" created="2025-12-02T23:36:14.595" complete="100000">
    <pc:sldMkLst xmlns:pc="http://schemas.microsoft.com/office/powerpoint/2013/main/command">
      <pc:docMk/>
      <pc:sldMk cId="580426961" sldId="599"/>
    </pc:sldMkLst>
    <p188:txBody>
      <a:bodyPr/>
      <a:lstStyle/>
      <a:p>
        <a:r>
          <a:rPr lang="en-US"/>
          <a:t>There is a word or 2 missing in the first bullet, please fix</a:t>
        </a:r>
      </a:p>
    </p188:txBody>
  </p188:cm>
</p188:cmLst>
</file>

<file path=ppt/comments/modernComment_25B_A2E25BEE.xml><?xml version="1.0" encoding="utf-8"?>
<p188:cmLst xmlns:a="http://schemas.openxmlformats.org/drawingml/2006/main" xmlns:r="http://schemas.openxmlformats.org/officeDocument/2006/relationships" xmlns:p188="http://schemas.microsoft.com/office/powerpoint/2018/8/main">
  <p188:cm id="{EECAAA9E-A4F6-4071-8936-8FF04720F7DE}" authorId="{F0323B36-F25B-32AD-844F-C5C7168BA663}" status="resolved" created="2025-12-02T23:41:34.030" complete="100000">
    <pc:sldMkLst xmlns:pc="http://schemas.microsoft.com/office/powerpoint/2013/main/command">
      <pc:docMk/>
      <pc:sldMk cId="2732743662" sldId="603"/>
    </pc:sldMkLst>
    <p188:txBody>
      <a:bodyPr/>
      <a:lstStyle/>
      <a:p>
        <a:r>
          <a:rPr lang="en-US"/>
          <a:t>Suggest making this example not exceed 50% increase</a:t>
        </a:r>
      </a:p>
    </p188:txBody>
  </p188:cm>
</p188:cmLst>
</file>

<file path=ppt/comments/modernComment_25C_A1B589EE.xml><?xml version="1.0" encoding="utf-8"?>
<p188:cmLst xmlns:a="http://schemas.openxmlformats.org/drawingml/2006/main" xmlns:r="http://schemas.openxmlformats.org/officeDocument/2006/relationships" xmlns:p188="http://schemas.microsoft.com/office/powerpoint/2018/8/main">
  <p188:cm id="{043A1A24-C5F0-4120-BAB0-BB5BF5232FF5}" authorId="{F0323B36-F25B-32AD-844F-C5C7168BA663}" status="resolved" created="2025-12-02T23:47:06.092" complete="100000">
    <ac:deMkLst xmlns:ac="http://schemas.microsoft.com/office/drawing/2013/main/command">
      <pc:docMk xmlns:pc="http://schemas.microsoft.com/office/powerpoint/2013/main/command"/>
      <pc:sldMk xmlns:pc="http://schemas.microsoft.com/office/powerpoint/2013/main/command" cId="2713029102" sldId="604"/>
      <ac:graphicFrameMk id="5" creationId="{2E0F9344-A901-4F48-6BA7-D6103381C446}"/>
    </ac:deMkLst>
    <p188:txBody>
      <a:bodyPr/>
      <a:lstStyle/>
      <a:p>
        <a:r>
          <a:rPr lang="en-US"/>
          <a:t>Does the current fess include construction? Reformatted to match previous slide</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32" tIns="45716" rIns="91432" bIns="45716" rtlCol="0"/>
          <a:lstStyle>
            <a:lvl1pPr algn="l">
              <a:defRPr sz="1200"/>
            </a:lvl1pPr>
          </a:lstStyle>
          <a:p>
            <a:endParaRPr lang="en-US"/>
          </a:p>
        </p:txBody>
      </p:sp>
      <p:sp>
        <p:nvSpPr>
          <p:cNvPr id="3" name="Date Placeholder 2"/>
          <p:cNvSpPr>
            <a:spLocks noGrp="1"/>
          </p:cNvSpPr>
          <p:nvPr>
            <p:ph type="dt" idx="1"/>
          </p:nvPr>
        </p:nvSpPr>
        <p:spPr>
          <a:xfrm>
            <a:off x="3884615" y="0"/>
            <a:ext cx="2971800" cy="457200"/>
          </a:xfrm>
          <a:prstGeom prst="rect">
            <a:avLst/>
          </a:prstGeom>
        </p:spPr>
        <p:txBody>
          <a:bodyPr vert="horz" lIns="91432" tIns="45716" rIns="91432" bIns="45716" rtlCol="0"/>
          <a:lstStyle>
            <a:lvl1pPr algn="r">
              <a:defRPr sz="1200"/>
            </a:lvl1pPr>
          </a:lstStyle>
          <a:p>
            <a:fld id="{02BA5263-E1BD-4C4B-9134-7ACD84B88A6A}" type="datetimeFigureOut">
              <a:rPr lang="en-US" smtClean="0"/>
              <a:t>12/10/2025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32" tIns="45716" rIns="91432" bIns="45716"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32" tIns="45716" rIns="91432" bIns="4571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32" tIns="45716" rIns="91432" bIns="45716" rtlCol="0" anchor="b"/>
          <a:lstStyle>
            <a:lvl1pPr algn="l">
              <a:defRPr sz="1200"/>
            </a:lvl1pPr>
          </a:lstStyle>
          <a:p>
            <a:endParaRPr lang="en-US"/>
          </a:p>
        </p:txBody>
      </p:sp>
      <p:sp>
        <p:nvSpPr>
          <p:cNvPr id="7" name="Slide Number Placeholder 6"/>
          <p:cNvSpPr>
            <a:spLocks noGrp="1"/>
          </p:cNvSpPr>
          <p:nvPr>
            <p:ph type="sldNum" sz="quarter" idx="5"/>
          </p:nvPr>
        </p:nvSpPr>
        <p:spPr>
          <a:xfrm>
            <a:off x="3884615" y="8685213"/>
            <a:ext cx="2971800" cy="457200"/>
          </a:xfrm>
          <a:prstGeom prst="rect">
            <a:avLst/>
          </a:prstGeom>
        </p:spPr>
        <p:txBody>
          <a:bodyPr vert="horz" lIns="91432" tIns="45716" rIns="91432" bIns="45716" rtlCol="0" anchor="b"/>
          <a:lstStyle>
            <a:lvl1pPr algn="r">
              <a:defRPr sz="1200"/>
            </a:lvl1pPr>
          </a:lstStyle>
          <a:p>
            <a:fld id="{E832CE03-503A-4E28-98B9-423141458DD8}" type="slidenum">
              <a:rPr lang="en-US" smtClean="0"/>
              <a:t>‹#›</a:t>
            </a:fld>
            <a:endParaRPr lang="en-US"/>
          </a:p>
        </p:txBody>
      </p:sp>
    </p:spTree>
    <p:extLst>
      <p:ext uri="{BB962C8B-B14F-4D97-AF65-F5344CB8AC3E}">
        <p14:creationId xmlns:p14="http://schemas.microsoft.com/office/powerpoint/2010/main" val="4472744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sz="1600"/>
          </a:p>
        </p:txBody>
      </p:sp>
      <p:sp>
        <p:nvSpPr>
          <p:cNvPr id="4" name="Slide Number Placeholder 3"/>
          <p:cNvSpPr>
            <a:spLocks noGrp="1"/>
          </p:cNvSpPr>
          <p:nvPr>
            <p:ph type="sldNum" sz="quarter" idx="10"/>
          </p:nvPr>
        </p:nvSpPr>
        <p:spPr/>
        <p:txBody>
          <a:bodyPr/>
          <a:lstStyle/>
          <a:p>
            <a:fld id="{E832CE03-503A-4E28-98B9-423141458DD8}" type="slidenum">
              <a:rPr lang="en-US" smtClean="0"/>
              <a:t>1</a:t>
            </a:fld>
            <a:endParaRPr lang="en-US"/>
          </a:p>
        </p:txBody>
      </p:sp>
    </p:spTree>
    <p:extLst>
      <p:ext uri="{BB962C8B-B14F-4D97-AF65-F5344CB8AC3E}">
        <p14:creationId xmlns:p14="http://schemas.microsoft.com/office/powerpoint/2010/main" val="32608723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832CE03-503A-4E28-98B9-423141458DD8}" type="slidenum">
              <a:rPr lang="en-US" smtClean="0"/>
              <a:t>13</a:t>
            </a:fld>
            <a:endParaRPr lang="en-US"/>
          </a:p>
        </p:txBody>
      </p:sp>
    </p:spTree>
    <p:extLst>
      <p:ext uri="{BB962C8B-B14F-4D97-AF65-F5344CB8AC3E}">
        <p14:creationId xmlns:p14="http://schemas.microsoft.com/office/powerpoint/2010/main" val="31412446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832CE03-503A-4E28-98B9-423141458DD8}" type="slidenum">
              <a:rPr lang="en-US" smtClean="0"/>
              <a:t>14</a:t>
            </a:fld>
            <a:endParaRPr lang="en-US"/>
          </a:p>
        </p:txBody>
      </p:sp>
    </p:spTree>
    <p:extLst>
      <p:ext uri="{BB962C8B-B14F-4D97-AF65-F5344CB8AC3E}">
        <p14:creationId xmlns:p14="http://schemas.microsoft.com/office/powerpoint/2010/main" val="20022225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a:t>Good afternoon, my name is Jimmy Johnston and I am the Deputy Director of Permitting and Regulatory Development.</a:t>
            </a:r>
          </a:p>
          <a:p>
            <a:pPr marL="171450" indent="-171450">
              <a:buFontTx/>
              <a:buChar char="-"/>
            </a:pPr>
            <a:r>
              <a:rPr lang="en-US"/>
              <a:t>Upon reviewing the survey results and a discussion of the Division’s business needs, we have developed some potential fee elements</a:t>
            </a:r>
          </a:p>
          <a:p>
            <a:pPr marL="171450" indent="-171450">
              <a:buFontTx/>
              <a:buChar char="-"/>
            </a:pPr>
            <a:r>
              <a:rPr lang="en-US"/>
              <a:t>These fee elements will be used to build a proposed non-Title V fee rule revision</a:t>
            </a:r>
          </a:p>
          <a:p>
            <a:pPr marL="171450" indent="-171450">
              <a:buFontTx/>
              <a:buChar char="-"/>
            </a:pPr>
            <a:r>
              <a:rPr lang="en-US"/>
              <a:t>Note that we are NOT developing any plans based on collecting a specific dollar amount.  This is because, unlike Title V fees which are required to completely fund the Title V fee program, the non-Title V program is supported by a variety of income sources, one of which is fees.</a:t>
            </a:r>
          </a:p>
          <a:p>
            <a:pPr marL="171450" indent="-171450">
              <a:buFontTx/>
              <a:buChar char="-"/>
            </a:pPr>
            <a:r>
              <a:rPr lang="en-US"/>
              <a:t>One of the basic business goals we used to develop potential fee options is that the entity that benefits from a service (e.g., construction permit, permit modeling) would cover the cost of that service through a fee</a:t>
            </a:r>
          </a:p>
          <a:p>
            <a:pPr marL="171450" indent="-171450">
              <a:buFontTx/>
              <a:buChar char="-"/>
            </a:pPr>
            <a:r>
              <a:rPr lang="en-US"/>
              <a:t>We have determined that at a minimum, changes are needed to three key existing fee elements.  They are:</a:t>
            </a:r>
          </a:p>
          <a:p>
            <a:pPr marL="628650" lvl="1" indent="-171450">
              <a:buFontTx/>
              <a:buChar char="-"/>
            </a:pPr>
            <a:r>
              <a:rPr lang="en-US"/>
              <a:t>The dollar per ton fee</a:t>
            </a:r>
          </a:p>
          <a:p>
            <a:pPr marL="628650" lvl="1" indent="-171450">
              <a:buFontTx/>
              <a:buChar char="-"/>
            </a:pPr>
            <a:r>
              <a:rPr lang="en-US"/>
              <a:t>The annual conditional major review fee, and</a:t>
            </a:r>
          </a:p>
          <a:p>
            <a:pPr marL="628650" lvl="1" indent="-171450">
              <a:buFontTx/>
              <a:buChar char="-"/>
            </a:pPr>
            <a:r>
              <a:rPr lang="en-US"/>
              <a:t>Construction permit application fees (which includes combined construction and operating permit applications)</a:t>
            </a:r>
          </a:p>
          <a:p>
            <a:endParaRPr lang="en-US"/>
          </a:p>
        </p:txBody>
      </p:sp>
      <p:sp>
        <p:nvSpPr>
          <p:cNvPr id="4" name="Slide Number Placeholder 3"/>
          <p:cNvSpPr>
            <a:spLocks noGrp="1"/>
          </p:cNvSpPr>
          <p:nvPr>
            <p:ph type="sldNum" sz="quarter" idx="5"/>
          </p:nvPr>
        </p:nvSpPr>
        <p:spPr/>
        <p:txBody>
          <a:bodyPr/>
          <a:lstStyle/>
          <a:p>
            <a:fld id="{E832CE03-503A-4E28-98B9-423141458DD8}" type="slidenum">
              <a:rPr lang="en-US" smtClean="0"/>
              <a:t>15</a:t>
            </a:fld>
            <a:endParaRPr lang="en-US"/>
          </a:p>
        </p:txBody>
      </p:sp>
    </p:spTree>
    <p:extLst>
      <p:ext uri="{BB962C8B-B14F-4D97-AF65-F5344CB8AC3E}">
        <p14:creationId xmlns:p14="http://schemas.microsoft.com/office/powerpoint/2010/main" val="27536253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Read bullets</a:t>
            </a:r>
          </a:p>
          <a:p>
            <a:r>
              <a:rPr lang="en-US"/>
              <a:t>Where this ends up depends on which of the other elements are incorporated into a non-Title V fee rule the fee rates of those elements.  There are some examples of this in the following sides.</a:t>
            </a:r>
          </a:p>
        </p:txBody>
      </p:sp>
      <p:sp>
        <p:nvSpPr>
          <p:cNvPr id="4" name="Slide Number Placeholder 3"/>
          <p:cNvSpPr>
            <a:spLocks noGrp="1"/>
          </p:cNvSpPr>
          <p:nvPr>
            <p:ph type="sldNum" sz="quarter" idx="5"/>
          </p:nvPr>
        </p:nvSpPr>
        <p:spPr/>
        <p:txBody>
          <a:bodyPr/>
          <a:lstStyle/>
          <a:p>
            <a:fld id="{E832CE03-503A-4E28-98B9-423141458DD8}" type="slidenum">
              <a:rPr lang="en-US" smtClean="0"/>
              <a:t>16</a:t>
            </a:fld>
            <a:endParaRPr lang="en-US"/>
          </a:p>
        </p:txBody>
      </p:sp>
    </p:spTree>
    <p:extLst>
      <p:ext uri="{BB962C8B-B14F-4D97-AF65-F5344CB8AC3E}">
        <p14:creationId xmlns:p14="http://schemas.microsoft.com/office/powerpoint/2010/main" val="33077660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-Sources which have potential emissions over the Title V major source threshold but have voluntarily taken limits to remain below the major source threshold are called Conditional Major sources.</a:t>
            </a:r>
          </a:p>
          <a:p>
            <a:r>
              <a:rPr lang="en-US"/>
              <a:t>- Conditional Major sources pay an annual conditional major review fee.</a:t>
            </a:r>
          </a:p>
          <a:p>
            <a:r>
              <a:rPr lang="en-US"/>
              <a:t>-As discussed in the first webinar, the average annual cost of enforcing a conditional major permit (e.g., inspections, report reviews, responses to complaints) is about $2000 per year.</a:t>
            </a:r>
          </a:p>
          <a:p>
            <a:r>
              <a:rPr lang="en-US"/>
              <a:t>- Presenting two options that would result in revenue equivalent to this cost</a:t>
            </a:r>
          </a:p>
          <a:p>
            <a:pPr marL="171450" indent="-171450">
              <a:buFontTx/>
              <a:buChar char="-"/>
            </a:pPr>
            <a:r>
              <a:rPr lang="en-US"/>
              <a:t>Option A is a flat fee of $2000 per year</a:t>
            </a:r>
          </a:p>
          <a:p>
            <a:pPr marL="171450" indent="-171450">
              <a:buFontTx/>
              <a:buChar char="-"/>
            </a:pPr>
            <a:r>
              <a:rPr lang="en-US"/>
              <a:t>Option B is a graduated scale.  Facilities with total allowable &lt;= 100 </a:t>
            </a:r>
            <a:r>
              <a:rPr lang="en-US" err="1"/>
              <a:t>tpy</a:t>
            </a:r>
            <a:r>
              <a:rPr lang="en-US"/>
              <a:t>, pay $1000, &gt; 100 </a:t>
            </a:r>
            <a:r>
              <a:rPr lang="en-US" err="1"/>
              <a:t>tpy</a:t>
            </a:r>
            <a:r>
              <a:rPr lang="en-US"/>
              <a:t>, pay $3000</a:t>
            </a:r>
          </a:p>
          <a:p>
            <a:pPr marL="171450" indent="-171450">
              <a:buFontTx/>
              <a:buChar char="-"/>
            </a:pPr>
            <a:r>
              <a:rPr lang="en-US"/>
              <a:t>Let’s get some stakeholder feedback</a:t>
            </a:r>
          </a:p>
        </p:txBody>
      </p:sp>
      <p:sp>
        <p:nvSpPr>
          <p:cNvPr id="4" name="Slide Number Placeholder 3"/>
          <p:cNvSpPr>
            <a:spLocks noGrp="1"/>
          </p:cNvSpPr>
          <p:nvPr>
            <p:ph type="sldNum" sz="quarter" idx="5"/>
          </p:nvPr>
        </p:nvSpPr>
        <p:spPr/>
        <p:txBody>
          <a:bodyPr/>
          <a:lstStyle/>
          <a:p>
            <a:fld id="{E832CE03-503A-4E28-98B9-423141458DD8}" type="slidenum">
              <a:rPr lang="en-US" smtClean="0"/>
              <a:t>17</a:t>
            </a:fld>
            <a:endParaRPr lang="en-US"/>
          </a:p>
        </p:txBody>
      </p:sp>
    </p:spTree>
    <p:extLst>
      <p:ext uri="{BB962C8B-B14F-4D97-AF65-F5344CB8AC3E}">
        <p14:creationId xmlns:p14="http://schemas.microsoft.com/office/powerpoint/2010/main" val="250933209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a:p>
            <a:r>
              <a:rPr lang="en-US"/>
              <a:t>We currently have a graduated fee structure where the application fee is based on the Anticipated Maximum Annual Emissions associated with the application (AMER)</a:t>
            </a:r>
          </a:p>
          <a:p>
            <a:r>
              <a:rPr lang="en-US"/>
              <a:t>While there was some support for retaining a graduated fee structure, the Division is not presenting one at this time</a:t>
            </a:r>
          </a:p>
          <a:p>
            <a:pPr marL="171450" indent="-171450">
              <a:buFontTx/>
              <a:buChar char="-"/>
            </a:pPr>
            <a:r>
              <a:rPr lang="en-US"/>
              <a:t>Almost no relationship between AMER and cost to issue a construction permit</a:t>
            </a:r>
          </a:p>
          <a:p>
            <a:pPr marL="628650" lvl="1" indent="-171450">
              <a:buFontTx/>
              <a:buChar char="-"/>
            </a:pPr>
            <a:r>
              <a:rPr lang="en-US"/>
              <a:t>Construction permits with AMER &lt; 10 tons/yr for true minor sources was slightly less than average (~10-20% lower on average)</a:t>
            </a:r>
          </a:p>
          <a:p>
            <a:pPr marL="628650" lvl="1" indent="-171450">
              <a:buFontTx/>
              <a:buChar char="-"/>
            </a:pPr>
            <a:r>
              <a:rPr lang="en-US"/>
              <a:t>However, retaining a graduated fee structure would retain the requirement for  all facilities to continue to calculate and report AMER for all construction permit applications</a:t>
            </a:r>
          </a:p>
          <a:p>
            <a:pPr marL="628650" lvl="1" indent="-171450">
              <a:buFontTx/>
              <a:buChar char="-"/>
            </a:pPr>
            <a:r>
              <a:rPr lang="en-US"/>
              <a:t>A flat fee removes this and reduces the burden to both the applicant and Division</a:t>
            </a:r>
          </a:p>
          <a:p>
            <a:pPr marL="171450" indent="-171450">
              <a:buFontTx/>
              <a:buChar char="-"/>
            </a:pPr>
            <a:r>
              <a:rPr lang="en-US"/>
              <a:t>The application fee we are presenting sets the fee so that it collects most if not all of the average cost of issuing a construction permit.   Thus, the cost of t his service would be born by the entities that benefit from it.  This is one of the Division’s key business goals.</a:t>
            </a:r>
          </a:p>
          <a:p>
            <a:pPr marL="171450" indent="-171450">
              <a:buFontTx/>
              <a:buChar char="-"/>
            </a:pPr>
            <a:r>
              <a:rPr lang="en-US"/>
              <a:t>Presenting flat fee of $5,000 per application for true minor facilities and $7,000 per application for conditional major facilities</a:t>
            </a:r>
          </a:p>
          <a:p>
            <a:pPr marL="171450" indent="-171450">
              <a:buFontTx/>
              <a:buChar char="-"/>
            </a:pPr>
            <a:r>
              <a:rPr lang="en-US"/>
              <a:t>If we were to collect less than these amounts, we would need a higher $/ton fee.  We issue ~ 150-200 construction applications per year.  If we were to drop these by $1000 each, that’s $150-$200k/year, the dollar per ton fee would end up toward the middle or top of the range presented earlier</a:t>
            </a:r>
          </a:p>
          <a:p>
            <a:pPr marL="0" indent="0">
              <a:buFontTx/>
              <a:buNone/>
            </a:pPr>
            <a:endParaRPr lang="en-US"/>
          </a:p>
        </p:txBody>
      </p:sp>
      <p:sp>
        <p:nvSpPr>
          <p:cNvPr id="4" name="Slide Number Placeholder 3"/>
          <p:cNvSpPr>
            <a:spLocks noGrp="1"/>
          </p:cNvSpPr>
          <p:nvPr>
            <p:ph type="sldNum" sz="quarter" idx="5"/>
          </p:nvPr>
        </p:nvSpPr>
        <p:spPr/>
        <p:txBody>
          <a:bodyPr/>
          <a:lstStyle/>
          <a:p>
            <a:fld id="{E832CE03-503A-4E28-98B9-423141458DD8}" type="slidenum">
              <a:rPr lang="en-US" smtClean="0"/>
              <a:t>19</a:t>
            </a:fld>
            <a:endParaRPr lang="en-US"/>
          </a:p>
        </p:txBody>
      </p:sp>
    </p:spTree>
    <p:extLst>
      <p:ext uri="{BB962C8B-B14F-4D97-AF65-F5344CB8AC3E}">
        <p14:creationId xmlns:p14="http://schemas.microsoft.com/office/powerpoint/2010/main" val="51869136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832CE03-503A-4E28-98B9-423141458DD8}" type="slidenum">
              <a:rPr lang="en-US" smtClean="0"/>
              <a:t>20</a:t>
            </a:fld>
            <a:endParaRPr lang="en-US"/>
          </a:p>
        </p:txBody>
      </p:sp>
    </p:spTree>
    <p:extLst>
      <p:ext uri="{BB962C8B-B14F-4D97-AF65-F5344CB8AC3E}">
        <p14:creationId xmlns:p14="http://schemas.microsoft.com/office/powerpoint/2010/main" val="208869786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Now we would like to discuss other fee elements that received support in at least one-third of survey responses</a:t>
            </a:r>
          </a:p>
          <a:p>
            <a:r>
              <a:rPr lang="en-US"/>
              <a:t>Includes:</a:t>
            </a:r>
          </a:p>
          <a:p>
            <a:pPr marL="171450" indent="-171450">
              <a:buFontTx/>
              <a:buChar char="-"/>
            </a:pPr>
            <a:r>
              <a:rPr lang="en-US"/>
              <a:t>A Base Fee</a:t>
            </a:r>
          </a:p>
          <a:p>
            <a:pPr marL="171450" indent="-171450">
              <a:buFontTx/>
              <a:buChar char="-"/>
            </a:pPr>
            <a:r>
              <a:rPr lang="en-US"/>
              <a:t>Amendment Fee</a:t>
            </a:r>
          </a:p>
          <a:p>
            <a:pPr marL="171450" indent="-171450">
              <a:buFontTx/>
              <a:buChar char="-"/>
            </a:pPr>
            <a:r>
              <a:rPr lang="en-US"/>
              <a:t>Modeling Fee</a:t>
            </a:r>
          </a:p>
          <a:p>
            <a:pPr marL="0" indent="0">
              <a:buFontTx/>
              <a:buNone/>
            </a:pPr>
            <a:r>
              <a:rPr lang="en-US"/>
              <a:t>All of these would be new types of fees</a:t>
            </a:r>
          </a:p>
        </p:txBody>
      </p:sp>
      <p:sp>
        <p:nvSpPr>
          <p:cNvPr id="4" name="Slide Number Placeholder 3"/>
          <p:cNvSpPr>
            <a:spLocks noGrp="1"/>
          </p:cNvSpPr>
          <p:nvPr>
            <p:ph type="sldNum" sz="quarter" idx="5"/>
          </p:nvPr>
        </p:nvSpPr>
        <p:spPr/>
        <p:txBody>
          <a:bodyPr/>
          <a:lstStyle/>
          <a:p>
            <a:fld id="{E832CE03-503A-4E28-98B9-423141458DD8}" type="slidenum">
              <a:rPr lang="en-US" smtClean="0"/>
              <a:t>21</a:t>
            </a:fld>
            <a:endParaRPr lang="en-US"/>
          </a:p>
        </p:txBody>
      </p:sp>
    </p:spTree>
    <p:extLst>
      <p:ext uri="{BB962C8B-B14F-4D97-AF65-F5344CB8AC3E}">
        <p14:creationId xmlns:p14="http://schemas.microsoft.com/office/powerpoint/2010/main" val="204289350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a:t>A base fee would be an annual flat fee paid by all non-Title V fee payers.</a:t>
            </a:r>
          </a:p>
          <a:p>
            <a:pPr marL="171450" indent="-171450">
              <a:buFontTx/>
              <a:buChar char="-"/>
            </a:pPr>
            <a:r>
              <a:rPr lang="en-US"/>
              <a:t>It is in addition to the $/ton fee and, if applicable, conditional major review fee</a:t>
            </a:r>
          </a:p>
          <a:p>
            <a:pPr marL="171450" indent="-171450">
              <a:buFontTx/>
              <a:buChar char="-"/>
            </a:pPr>
            <a:r>
              <a:rPr lang="en-US"/>
              <a:t>Example of a fee that, if adopted, would reduce $/ton fee (e.g., ~1000 non-TV fee payers, $100/</a:t>
            </a:r>
            <a:r>
              <a:rPr lang="en-US" err="1"/>
              <a:t>hr</a:t>
            </a:r>
            <a:r>
              <a:rPr lang="en-US"/>
              <a:t> = ~$100,000, collects about as much as $1/ton)</a:t>
            </a:r>
          </a:p>
          <a:p>
            <a:pPr marL="171450" indent="-171450">
              <a:buFontTx/>
              <a:buChar char="-"/>
            </a:pPr>
            <a:r>
              <a:rPr lang="en-US"/>
              <a:t>If a base fee were adopted, the $/ton fee could be toward the lower end, depending on the amount of the base fee</a:t>
            </a:r>
          </a:p>
          <a:p>
            <a:pPr marL="171450" indent="-171450">
              <a:buFontTx/>
              <a:buChar char="-"/>
            </a:pPr>
            <a:r>
              <a:rPr lang="en-US"/>
              <a:t>We would now like feedback on the possibility of adding a base fee. </a:t>
            </a:r>
          </a:p>
          <a:p>
            <a:pPr marL="628650" lvl="1" indent="-171450">
              <a:buFontTx/>
              <a:buChar char="-"/>
            </a:pPr>
            <a:r>
              <a:rPr lang="en-US"/>
              <a:t>We are going to ask you to vote on one of four options </a:t>
            </a:r>
          </a:p>
          <a:p>
            <a:pPr marL="1085850" lvl="2" indent="-171450">
              <a:buFontTx/>
              <a:buChar char="-"/>
            </a:pPr>
            <a:r>
              <a:rPr lang="en-US"/>
              <a:t>no base fee, </a:t>
            </a:r>
          </a:p>
          <a:p>
            <a:pPr marL="1085850" lvl="2" indent="-171450">
              <a:buFontTx/>
              <a:buChar char="-"/>
            </a:pPr>
            <a:r>
              <a:rPr lang="en-US"/>
              <a:t>$100/year base fee</a:t>
            </a:r>
          </a:p>
          <a:p>
            <a:pPr marL="1085850" lvl="2" indent="-171450">
              <a:buFontTx/>
              <a:buChar char="-"/>
            </a:pPr>
            <a:r>
              <a:rPr lang="en-US"/>
              <a:t>$300/year base fee</a:t>
            </a:r>
          </a:p>
          <a:p>
            <a:pPr marL="1085850" lvl="2" indent="-171450">
              <a:buFontTx/>
              <a:buChar char="-"/>
            </a:pPr>
            <a:r>
              <a:rPr lang="en-US"/>
              <a:t>$500/year base fee</a:t>
            </a:r>
          </a:p>
        </p:txBody>
      </p:sp>
      <p:sp>
        <p:nvSpPr>
          <p:cNvPr id="4" name="Slide Number Placeholder 3"/>
          <p:cNvSpPr>
            <a:spLocks noGrp="1"/>
          </p:cNvSpPr>
          <p:nvPr>
            <p:ph type="sldNum" sz="quarter" idx="5"/>
          </p:nvPr>
        </p:nvSpPr>
        <p:spPr/>
        <p:txBody>
          <a:bodyPr/>
          <a:lstStyle/>
          <a:p>
            <a:fld id="{E832CE03-503A-4E28-98B9-423141458DD8}" type="slidenum">
              <a:rPr lang="en-US" smtClean="0"/>
              <a:t>22</a:t>
            </a:fld>
            <a:endParaRPr lang="en-US"/>
          </a:p>
        </p:txBody>
      </p:sp>
    </p:spTree>
    <p:extLst>
      <p:ext uri="{BB962C8B-B14F-4D97-AF65-F5344CB8AC3E}">
        <p14:creationId xmlns:p14="http://schemas.microsoft.com/office/powerpoint/2010/main" val="263995123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a:t>The Division currently does not charge fees for permit amendments for non-Title V permits.</a:t>
            </a:r>
          </a:p>
          <a:p>
            <a:pPr marL="171450" indent="-171450">
              <a:buFontTx/>
              <a:buChar char="-"/>
            </a:pPr>
            <a:r>
              <a:rPr lang="en-US"/>
              <a:t>There are a number of reasons that a permit is amended.  The most common types are</a:t>
            </a:r>
          </a:p>
          <a:p>
            <a:pPr marL="628650" lvl="1" indent="-171450">
              <a:buFontTx/>
              <a:buChar char="-"/>
            </a:pPr>
            <a:r>
              <a:rPr lang="en-US"/>
              <a:t>Name Changes</a:t>
            </a:r>
          </a:p>
          <a:p>
            <a:pPr marL="628650" lvl="1" indent="-171450">
              <a:buFontTx/>
              <a:buChar char="-"/>
            </a:pPr>
            <a:r>
              <a:rPr lang="en-US"/>
              <a:t>Ownership Changes</a:t>
            </a:r>
          </a:p>
          <a:p>
            <a:pPr marL="628650" lvl="1" indent="-171450">
              <a:buFontTx/>
              <a:buChar char="-"/>
            </a:pPr>
            <a:r>
              <a:rPr lang="en-US"/>
              <a:t>Extension of Expiration Date of Construction Permits</a:t>
            </a:r>
          </a:p>
          <a:p>
            <a:pPr marL="171450" lvl="0" indent="-171450">
              <a:buFontTx/>
              <a:buChar char="-"/>
            </a:pPr>
            <a:r>
              <a:rPr lang="en-US"/>
              <a:t>We don’t have a potential fee for this element at this point, but the average cost for all permit amendments is about $1000, a potential amendment fee for these type of elements would probably be there or lower</a:t>
            </a:r>
          </a:p>
          <a:p>
            <a:pPr marL="171450" lvl="0" indent="-171450">
              <a:buFontTx/>
              <a:buChar char="-"/>
            </a:pPr>
            <a:r>
              <a:rPr lang="en-US"/>
              <a:t>If we were to adopt an amendment fee, additional regulatory and process changes would be needed, which may take longer than this current rulemaking</a:t>
            </a:r>
          </a:p>
          <a:p>
            <a:pPr marL="171450" lvl="0" indent="-171450">
              <a:buFontTx/>
              <a:buChar char="-"/>
            </a:pPr>
            <a:r>
              <a:rPr lang="en-US"/>
              <a:t>Let’s get some feedback on amendment fees</a:t>
            </a:r>
          </a:p>
          <a:p>
            <a:pPr marL="171450" lvl="0" indent="-171450">
              <a:buFontTx/>
              <a:buChar char="-"/>
            </a:pPr>
            <a:r>
              <a:rPr lang="en-US"/>
              <a:t>Note that if you believe that we shouldn’t charge a fee for these type of permit amendments, select NO in the survey</a:t>
            </a:r>
          </a:p>
          <a:p>
            <a:pPr marL="171450" lvl="0" indent="-171450">
              <a:buFontTx/>
              <a:buChar char="-"/>
            </a:pPr>
            <a:endParaRPr lang="en-US"/>
          </a:p>
        </p:txBody>
      </p:sp>
      <p:sp>
        <p:nvSpPr>
          <p:cNvPr id="4" name="Slide Number Placeholder 3"/>
          <p:cNvSpPr>
            <a:spLocks noGrp="1"/>
          </p:cNvSpPr>
          <p:nvPr>
            <p:ph type="sldNum" sz="quarter" idx="5"/>
          </p:nvPr>
        </p:nvSpPr>
        <p:spPr/>
        <p:txBody>
          <a:bodyPr/>
          <a:lstStyle/>
          <a:p>
            <a:fld id="{E832CE03-503A-4E28-98B9-423141458DD8}" type="slidenum">
              <a:rPr lang="en-US" smtClean="0"/>
              <a:t>24</a:t>
            </a:fld>
            <a:endParaRPr lang="en-US"/>
          </a:p>
        </p:txBody>
      </p:sp>
    </p:spTree>
    <p:extLst>
      <p:ext uri="{BB962C8B-B14F-4D97-AF65-F5344CB8AC3E}">
        <p14:creationId xmlns:p14="http://schemas.microsoft.com/office/powerpoint/2010/main" val="14803703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832CE03-503A-4E28-98B9-423141458DD8}" type="slidenum">
              <a:rPr lang="en-US" smtClean="0"/>
              <a:t>2</a:t>
            </a:fld>
            <a:endParaRPr lang="en-US"/>
          </a:p>
        </p:txBody>
      </p:sp>
    </p:spTree>
    <p:extLst>
      <p:ext uri="{BB962C8B-B14F-4D97-AF65-F5344CB8AC3E}">
        <p14:creationId xmlns:p14="http://schemas.microsoft.com/office/powerpoint/2010/main" val="338991958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Dispersion modeling is required for certain permit applications when emissions of hydrogen chloride (HCl), Hydrogen </a:t>
            </a:r>
            <a:r>
              <a:rPr lang="en-US" err="1"/>
              <a:t>Flouride</a:t>
            </a:r>
            <a:r>
              <a:rPr lang="en-US"/>
              <a:t> (HF), or lead is above a certain threshold.</a:t>
            </a:r>
          </a:p>
          <a:p>
            <a:r>
              <a:rPr lang="en-US"/>
              <a:t>For sources of HF no testing is required if the source in question is subject to a MACT standard for HF</a:t>
            </a:r>
          </a:p>
          <a:p>
            <a:r>
              <a:rPr lang="en-US"/>
              <a:t>Only conduct ~ 7/year</a:t>
            </a:r>
          </a:p>
          <a:p>
            <a:r>
              <a:rPr lang="en-US"/>
              <a:t>$5000 covers the cost of modeling in addition to regular construction application fee</a:t>
            </a:r>
          </a:p>
          <a:p>
            <a:r>
              <a:rPr lang="en-US"/>
              <a:t>Now like feedback on charging a fee for modeling for construction permits for non-Title V sources</a:t>
            </a:r>
          </a:p>
        </p:txBody>
      </p:sp>
      <p:sp>
        <p:nvSpPr>
          <p:cNvPr id="4" name="Slide Number Placeholder 3"/>
          <p:cNvSpPr>
            <a:spLocks noGrp="1"/>
          </p:cNvSpPr>
          <p:nvPr>
            <p:ph type="sldNum" sz="quarter" idx="5"/>
          </p:nvPr>
        </p:nvSpPr>
        <p:spPr/>
        <p:txBody>
          <a:bodyPr/>
          <a:lstStyle/>
          <a:p>
            <a:fld id="{E832CE03-503A-4E28-98B9-423141458DD8}" type="slidenum">
              <a:rPr lang="en-US" smtClean="0"/>
              <a:t>26</a:t>
            </a:fld>
            <a:endParaRPr lang="en-US"/>
          </a:p>
        </p:txBody>
      </p:sp>
    </p:spTree>
    <p:extLst>
      <p:ext uri="{BB962C8B-B14F-4D97-AF65-F5344CB8AC3E}">
        <p14:creationId xmlns:p14="http://schemas.microsoft.com/office/powerpoint/2010/main" val="65035137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These fee elements received less than 30% support.</a:t>
            </a:r>
          </a:p>
          <a:p>
            <a:r>
              <a:rPr lang="en-US"/>
              <a:t>We are not presenting fee options for these</a:t>
            </a:r>
          </a:p>
        </p:txBody>
      </p:sp>
      <p:sp>
        <p:nvSpPr>
          <p:cNvPr id="4" name="Slide Number Placeholder 3"/>
          <p:cNvSpPr>
            <a:spLocks noGrp="1"/>
          </p:cNvSpPr>
          <p:nvPr>
            <p:ph type="sldNum" sz="quarter" idx="5"/>
          </p:nvPr>
        </p:nvSpPr>
        <p:spPr/>
        <p:txBody>
          <a:bodyPr/>
          <a:lstStyle/>
          <a:p>
            <a:fld id="{E832CE03-503A-4E28-98B9-423141458DD8}" type="slidenum">
              <a:rPr lang="en-US" smtClean="0"/>
              <a:t>28</a:t>
            </a:fld>
            <a:endParaRPr lang="en-US"/>
          </a:p>
        </p:txBody>
      </p:sp>
    </p:spTree>
    <p:extLst>
      <p:ext uri="{BB962C8B-B14F-4D97-AF65-F5344CB8AC3E}">
        <p14:creationId xmlns:p14="http://schemas.microsoft.com/office/powerpoint/2010/main" val="404148087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18B0C6-0205-2BCD-C3F9-A1AC62E7FFF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E42CC57-B3F4-5569-C09E-97756D515DB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C39A71-EE8D-9E93-738E-13B73ED4914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836D42B9-8399-4D9A-A59E-67505394EC07}"/>
              </a:ext>
            </a:extLst>
          </p:cNvPr>
          <p:cNvSpPr>
            <a:spLocks noGrp="1"/>
          </p:cNvSpPr>
          <p:nvPr>
            <p:ph type="sldNum" sz="quarter" idx="5"/>
          </p:nvPr>
        </p:nvSpPr>
        <p:spPr/>
        <p:txBody>
          <a:bodyPr/>
          <a:lstStyle/>
          <a:p>
            <a:fld id="{E832CE03-503A-4E28-98B9-423141458DD8}" type="slidenum">
              <a:rPr lang="en-US" smtClean="0"/>
              <a:t>29</a:t>
            </a:fld>
            <a:endParaRPr lang="en-US"/>
          </a:p>
        </p:txBody>
      </p:sp>
    </p:spTree>
    <p:extLst>
      <p:ext uri="{BB962C8B-B14F-4D97-AF65-F5344CB8AC3E}">
        <p14:creationId xmlns:p14="http://schemas.microsoft.com/office/powerpoint/2010/main" val="72058194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So far, we have discussed fees for facilities that hold traditional air quality permits.  Some facilities have opted into receiving general permits.  The Division has developed some and are working on another.  The current fee rule charges annual fees for some of these general permits as shown here.</a:t>
            </a:r>
          </a:p>
          <a:p>
            <a:r>
              <a:rPr lang="en-US"/>
              <a:t>We are presenting an increase for general permit annual fees proportional to the increase in the $/ton rate for sources with traditional permits.</a:t>
            </a:r>
          </a:p>
        </p:txBody>
      </p:sp>
      <p:sp>
        <p:nvSpPr>
          <p:cNvPr id="4" name="Slide Number Placeholder 3"/>
          <p:cNvSpPr>
            <a:spLocks noGrp="1"/>
          </p:cNvSpPr>
          <p:nvPr>
            <p:ph type="sldNum" sz="quarter" idx="5"/>
          </p:nvPr>
        </p:nvSpPr>
        <p:spPr/>
        <p:txBody>
          <a:bodyPr/>
          <a:lstStyle/>
          <a:p>
            <a:fld id="{E832CE03-503A-4E28-98B9-423141458DD8}" type="slidenum">
              <a:rPr lang="en-US" smtClean="0"/>
              <a:t>30</a:t>
            </a:fld>
            <a:endParaRPr lang="en-US"/>
          </a:p>
        </p:txBody>
      </p:sp>
    </p:spTree>
    <p:extLst>
      <p:ext uri="{BB962C8B-B14F-4D97-AF65-F5344CB8AC3E}">
        <p14:creationId xmlns:p14="http://schemas.microsoft.com/office/powerpoint/2010/main" val="247807378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Sometimes, a general permit can issued for constructing a new source as well as operating.  In those situations, an application fee is required.</a:t>
            </a:r>
          </a:p>
          <a:p>
            <a:r>
              <a:rPr lang="en-US"/>
              <a:t>The current fees are shown</a:t>
            </a:r>
          </a:p>
          <a:p>
            <a:r>
              <a:rPr lang="en-US"/>
              <a:t>A potential change is to increase the application fees to cover the cost of processing the general permit application.</a:t>
            </a:r>
          </a:p>
          <a:p>
            <a:r>
              <a:rPr lang="en-US"/>
              <a:t>The average cost of processing a general permit application (known as a notice of intent) that includes construction of a new source or new emission </a:t>
            </a:r>
            <a:r>
              <a:rPr lang="en-US" err="1"/>
              <a:t>eources</a:t>
            </a:r>
            <a:r>
              <a:rPr lang="en-US"/>
              <a:t> is about $1000 per notice of intent.</a:t>
            </a:r>
          </a:p>
          <a:p>
            <a:r>
              <a:rPr lang="en-US"/>
              <a:t>Most of these have been for Concrete Batch &amp; Non-Metallic Minerals general permits</a:t>
            </a:r>
          </a:p>
          <a:p>
            <a:r>
              <a:rPr lang="en-US"/>
              <a:t>Thus, we are presenting a construction fee for general permits for these categories of $1000</a:t>
            </a:r>
          </a:p>
          <a:p>
            <a:r>
              <a:rPr lang="en-US"/>
              <a:t>Asphalt Plants – General Permit Under Development, don’t have any data to base a fee.  We will continue to evaluate the proper construction application fee for asphalt plants that construct under the authority of a General Permit.</a:t>
            </a:r>
          </a:p>
          <a:p>
            <a:r>
              <a:rPr lang="en-US"/>
              <a:t>Dry Cleaners – Few if Any (dry cleaners moving away from perc &amp; petroleum solvents), thus not data</a:t>
            </a:r>
          </a:p>
          <a:p>
            <a:r>
              <a:rPr lang="en-US"/>
              <a:t>Currently no plans to work on ACI general permit – very few Title V facilities (three), EPA may be eliminating requirement.  We may remove this fee from the fee rule.</a:t>
            </a:r>
          </a:p>
        </p:txBody>
      </p:sp>
      <p:sp>
        <p:nvSpPr>
          <p:cNvPr id="4" name="Slide Number Placeholder 3"/>
          <p:cNvSpPr>
            <a:spLocks noGrp="1"/>
          </p:cNvSpPr>
          <p:nvPr>
            <p:ph type="sldNum" sz="quarter" idx="5"/>
          </p:nvPr>
        </p:nvSpPr>
        <p:spPr/>
        <p:txBody>
          <a:bodyPr/>
          <a:lstStyle/>
          <a:p>
            <a:fld id="{E832CE03-503A-4E28-98B9-423141458DD8}" type="slidenum">
              <a:rPr lang="en-US" smtClean="0"/>
              <a:t>31</a:t>
            </a:fld>
            <a:endParaRPr lang="en-US"/>
          </a:p>
        </p:txBody>
      </p:sp>
    </p:spTree>
    <p:extLst>
      <p:ext uri="{BB962C8B-B14F-4D97-AF65-F5344CB8AC3E}">
        <p14:creationId xmlns:p14="http://schemas.microsoft.com/office/powerpoint/2010/main" val="139833530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 expedited fee is an additional fee to prioritize a construction permit higher and issue it in a shorter period of time.</a:t>
            </a:r>
          </a:p>
          <a:p>
            <a:r>
              <a:rPr lang="en-US"/>
              <a:t>A number of stakeholders expressed interest in an expedited fee during the first webinar</a:t>
            </a:r>
          </a:p>
          <a:p>
            <a:r>
              <a:rPr lang="en-US"/>
              <a:t>While we will continue to explore the possibility of an expedited fee, we don’t intend to proposed one with this rulemaking.</a:t>
            </a:r>
          </a:p>
          <a:p>
            <a:r>
              <a:rPr lang="en-US"/>
              <a:t>An expedited fee would require additional staff, which would required approval from the Governor and Legislature</a:t>
            </a:r>
          </a:p>
          <a:p>
            <a:r>
              <a:rPr lang="en-US"/>
              <a:t>An expedited fee would also require the development of rules and processes necessary to implement them.</a:t>
            </a:r>
          </a:p>
          <a:p>
            <a:r>
              <a:rPr lang="en-US"/>
              <a:t>Other information if asked:</a:t>
            </a:r>
          </a:p>
          <a:p>
            <a:pPr marL="171450" indent="-171450">
              <a:buFontTx/>
              <a:buChar char="-"/>
            </a:pPr>
            <a:r>
              <a:rPr lang="en-US"/>
              <a:t>We have looked at expedited programs in other states:</a:t>
            </a:r>
          </a:p>
          <a:p>
            <a:pPr marL="628650" lvl="1" indent="-171450">
              <a:buFontTx/>
              <a:buChar char="-"/>
            </a:pPr>
            <a:r>
              <a:rPr lang="en-US"/>
              <a:t>Very popular ~40-50% participation</a:t>
            </a:r>
          </a:p>
          <a:p>
            <a:pPr marL="171450" lvl="0" indent="-171450">
              <a:buFontTx/>
              <a:buChar char="-"/>
            </a:pPr>
            <a:r>
              <a:rPr lang="en-US"/>
              <a:t>About 20-40 days quicker than our current deadline (115-days)</a:t>
            </a:r>
          </a:p>
          <a:p>
            <a:pPr marL="171450" lvl="0" indent="-171450">
              <a:buFontTx/>
              <a:buChar char="-"/>
            </a:pPr>
            <a:r>
              <a:rPr lang="en-US"/>
              <a:t>Additional staff ~10, but could be significantly higher or lower</a:t>
            </a:r>
          </a:p>
          <a:p>
            <a:pPr marL="171450" lvl="0" indent="-171450">
              <a:buFontTx/>
              <a:buChar char="-"/>
            </a:pPr>
            <a:r>
              <a:rPr lang="en-US"/>
              <a:t>Cost ~$1MM/yr, cost per application</a:t>
            </a:r>
          </a:p>
          <a:p>
            <a:pPr marL="171450" lvl="0" indent="-171450">
              <a:buFontTx/>
              <a:buChar char="-"/>
            </a:pPr>
            <a:r>
              <a:rPr lang="en-US"/>
              <a:t>Fee necessary to cover cost may require statutory change ($7500 cap)	</a:t>
            </a:r>
          </a:p>
          <a:p>
            <a:endParaRPr lang="en-US"/>
          </a:p>
        </p:txBody>
      </p:sp>
      <p:sp>
        <p:nvSpPr>
          <p:cNvPr id="4" name="Slide Number Placeholder 3"/>
          <p:cNvSpPr>
            <a:spLocks noGrp="1"/>
          </p:cNvSpPr>
          <p:nvPr>
            <p:ph type="sldNum" sz="quarter" idx="5"/>
          </p:nvPr>
        </p:nvSpPr>
        <p:spPr/>
        <p:txBody>
          <a:bodyPr/>
          <a:lstStyle/>
          <a:p>
            <a:fld id="{E832CE03-503A-4E28-98B9-423141458DD8}" type="slidenum">
              <a:rPr lang="en-US" smtClean="0"/>
              <a:t>32</a:t>
            </a:fld>
            <a:endParaRPr lang="en-US"/>
          </a:p>
        </p:txBody>
      </p:sp>
    </p:spTree>
    <p:extLst>
      <p:ext uri="{BB962C8B-B14F-4D97-AF65-F5344CB8AC3E}">
        <p14:creationId xmlns:p14="http://schemas.microsoft.com/office/powerpoint/2010/main" val="194897604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On General Permit Fees or anything else covered during this presentation</a:t>
            </a:r>
          </a:p>
        </p:txBody>
      </p:sp>
      <p:sp>
        <p:nvSpPr>
          <p:cNvPr id="4" name="Slide Number Placeholder 3"/>
          <p:cNvSpPr>
            <a:spLocks noGrp="1"/>
          </p:cNvSpPr>
          <p:nvPr>
            <p:ph type="sldNum" sz="quarter" idx="5"/>
          </p:nvPr>
        </p:nvSpPr>
        <p:spPr/>
        <p:txBody>
          <a:bodyPr/>
          <a:lstStyle/>
          <a:p>
            <a:fld id="{E832CE03-503A-4E28-98B9-423141458DD8}" type="slidenum">
              <a:rPr lang="en-US" smtClean="0"/>
              <a:t>33</a:t>
            </a:fld>
            <a:endParaRPr lang="en-US"/>
          </a:p>
        </p:txBody>
      </p:sp>
    </p:spTree>
    <p:extLst>
      <p:ext uri="{BB962C8B-B14F-4D97-AF65-F5344CB8AC3E}">
        <p14:creationId xmlns:p14="http://schemas.microsoft.com/office/powerpoint/2010/main" val="35616369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832CE03-503A-4E28-98B9-423141458DD8}" type="slidenum">
              <a:rPr lang="en-US" smtClean="0"/>
              <a:t>5</a:t>
            </a:fld>
            <a:endParaRPr lang="en-US"/>
          </a:p>
        </p:txBody>
      </p:sp>
    </p:spTree>
    <p:extLst>
      <p:ext uri="{BB962C8B-B14F-4D97-AF65-F5344CB8AC3E}">
        <p14:creationId xmlns:p14="http://schemas.microsoft.com/office/powerpoint/2010/main" val="8637339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CAB7AE-C2E6-14EB-11CE-132C331FF0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EE13FDA-607E-0AE7-9E4D-9BF2B5950772}"/>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0C394A2-E3C7-EBAF-9D2F-F511C4A7805A}"/>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C5EDA4B2-E7F9-4AC0-B983-0DA513C214A3}"/>
              </a:ext>
            </a:extLst>
          </p:cNvPr>
          <p:cNvSpPr>
            <a:spLocks noGrp="1"/>
          </p:cNvSpPr>
          <p:nvPr>
            <p:ph type="sldNum" sz="quarter" idx="5"/>
          </p:nvPr>
        </p:nvSpPr>
        <p:spPr/>
        <p:txBody>
          <a:bodyPr/>
          <a:lstStyle/>
          <a:p>
            <a:fld id="{E832CE03-503A-4E28-98B9-423141458DD8}" type="slidenum">
              <a:rPr lang="en-US" smtClean="0"/>
              <a:t>6</a:t>
            </a:fld>
            <a:endParaRPr lang="en-US"/>
          </a:p>
        </p:txBody>
      </p:sp>
    </p:spTree>
    <p:extLst>
      <p:ext uri="{BB962C8B-B14F-4D97-AF65-F5344CB8AC3E}">
        <p14:creationId xmlns:p14="http://schemas.microsoft.com/office/powerpoint/2010/main" val="2599539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FC86D0-BEAA-1037-50F3-743E6D0CB83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11918B-903E-845F-2DE6-11ACD307ED4B}"/>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5768E78C-B05E-BD5A-A5AF-BBC9E649C91E}"/>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40B31503-3B0F-9F9A-04BC-8F67D46BB148}"/>
              </a:ext>
            </a:extLst>
          </p:cNvPr>
          <p:cNvSpPr>
            <a:spLocks noGrp="1"/>
          </p:cNvSpPr>
          <p:nvPr>
            <p:ph type="sldNum" sz="quarter" idx="5"/>
          </p:nvPr>
        </p:nvSpPr>
        <p:spPr/>
        <p:txBody>
          <a:bodyPr/>
          <a:lstStyle/>
          <a:p>
            <a:fld id="{E832CE03-503A-4E28-98B9-423141458DD8}" type="slidenum">
              <a:rPr lang="en-US" smtClean="0"/>
              <a:t>7</a:t>
            </a:fld>
            <a:endParaRPr lang="en-US"/>
          </a:p>
        </p:txBody>
      </p:sp>
    </p:spTree>
    <p:extLst>
      <p:ext uri="{BB962C8B-B14F-4D97-AF65-F5344CB8AC3E}">
        <p14:creationId xmlns:p14="http://schemas.microsoft.com/office/powerpoint/2010/main" val="19809311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1A15FF-12D0-E6E1-8AD4-1FB173F687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4839A9-61BF-517A-A790-A99C49EC6A07}"/>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9CB482CC-E8BA-1480-F98D-04B06F7F1A22}"/>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F7A04639-966E-B508-0614-86FFDBFBD11F}"/>
              </a:ext>
            </a:extLst>
          </p:cNvPr>
          <p:cNvSpPr>
            <a:spLocks noGrp="1"/>
          </p:cNvSpPr>
          <p:nvPr>
            <p:ph type="sldNum" sz="quarter" idx="10"/>
          </p:nvPr>
        </p:nvSpPr>
        <p:spPr/>
        <p:txBody>
          <a:bodyPr/>
          <a:lstStyle/>
          <a:p>
            <a:fld id="{E832CE03-503A-4E28-98B9-423141458DD8}" type="slidenum">
              <a:rPr lang="en-US" smtClean="0"/>
              <a:t>8</a:t>
            </a:fld>
            <a:endParaRPr lang="en-US"/>
          </a:p>
        </p:txBody>
      </p:sp>
    </p:spTree>
    <p:extLst>
      <p:ext uri="{BB962C8B-B14F-4D97-AF65-F5344CB8AC3E}">
        <p14:creationId xmlns:p14="http://schemas.microsoft.com/office/powerpoint/2010/main" val="31923128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832CE03-503A-4E28-98B9-423141458DD8}" type="slidenum">
              <a:rPr lang="en-US" smtClean="0"/>
              <a:t>10</a:t>
            </a:fld>
            <a:endParaRPr lang="en-US"/>
          </a:p>
        </p:txBody>
      </p:sp>
    </p:spTree>
    <p:extLst>
      <p:ext uri="{BB962C8B-B14F-4D97-AF65-F5344CB8AC3E}">
        <p14:creationId xmlns:p14="http://schemas.microsoft.com/office/powerpoint/2010/main" val="37019608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832CE03-503A-4E28-98B9-423141458DD8}" type="slidenum">
              <a:rPr lang="en-US" smtClean="0"/>
              <a:t>11</a:t>
            </a:fld>
            <a:endParaRPr lang="en-US"/>
          </a:p>
        </p:txBody>
      </p:sp>
    </p:spTree>
    <p:extLst>
      <p:ext uri="{BB962C8B-B14F-4D97-AF65-F5344CB8AC3E}">
        <p14:creationId xmlns:p14="http://schemas.microsoft.com/office/powerpoint/2010/main" val="38702656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832CE03-503A-4E28-98B9-423141458DD8}" type="slidenum">
              <a:rPr lang="en-US" smtClean="0"/>
              <a:t>12</a:t>
            </a:fld>
            <a:endParaRPr lang="en-US"/>
          </a:p>
        </p:txBody>
      </p:sp>
    </p:spTree>
    <p:extLst>
      <p:ext uri="{BB962C8B-B14F-4D97-AF65-F5344CB8AC3E}">
        <p14:creationId xmlns:p14="http://schemas.microsoft.com/office/powerpoint/2010/main" val="12756810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 Standard">
    <p:spTree>
      <p:nvGrpSpPr>
        <p:cNvPr id="1" name=""/>
        <p:cNvGrpSpPr/>
        <p:nvPr/>
      </p:nvGrpSpPr>
      <p:grpSpPr>
        <a:xfrm>
          <a:off x="0" y="0"/>
          <a:ext cx="0" cy="0"/>
          <a:chOff x="0" y="0"/>
          <a:chExt cx="0" cy="0"/>
        </a:xfrm>
      </p:grpSpPr>
      <p:sp>
        <p:nvSpPr>
          <p:cNvPr id="3" name="Rectangle 2"/>
          <p:cNvSpPr/>
          <p:nvPr userDrawn="1"/>
        </p:nvSpPr>
        <p:spPr>
          <a:xfrm>
            <a:off x="0" y="3886200"/>
            <a:ext cx="12192000" cy="2514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203200" y="4038604"/>
            <a:ext cx="11785600" cy="1422399"/>
          </a:xfrm>
        </p:spPr>
        <p:txBody>
          <a:bodyPr>
            <a:normAutofit/>
          </a:bodyPr>
          <a:lstStyle>
            <a:lvl1pPr algn="ctr">
              <a:defRPr sz="40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p>
        </p:txBody>
      </p:sp>
      <p:sp>
        <p:nvSpPr>
          <p:cNvPr id="7" name="Text Placeholder 13"/>
          <p:cNvSpPr>
            <a:spLocks noGrp="1"/>
          </p:cNvSpPr>
          <p:nvPr>
            <p:ph type="body" sz="quarter" idx="12" hasCustomPrompt="1"/>
          </p:nvPr>
        </p:nvSpPr>
        <p:spPr>
          <a:xfrm>
            <a:off x="203200" y="5461001"/>
            <a:ext cx="11785600" cy="812800"/>
          </a:xfrm>
        </p:spPr>
        <p:txBody>
          <a:bodyPr anchor="ctr">
            <a:normAutofit/>
          </a:bodyPr>
          <a:lstStyle>
            <a:lvl1pPr marL="0" indent="0" algn="ctr">
              <a:buNone/>
              <a:defRPr sz="2800">
                <a:solidFill>
                  <a:schemeClr val="bg1"/>
                </a:solidFill>
                <a:effectLst>
                  <a:outerShdw blurRad="38100" dist="38100" dir="2700000" algn="tl">
                    <a:srgbClr val="000000">
                      <a:alpha val="43137"/>
                    </a:srgbClr>
                  </a:outerShdw>
                </a:effectLst>
                <a:latin typeface="PermianSlabSerifTypeface" pitchFamily="50" charset="0"/>
              </a:defRPr>
            </a:lvl1pPr>
          </a:lstStyle>
          <a:p>
            <a:pPr lvl="0"/>
            <a:r>
              <a:rPr lang="en-US"/>
              <a:t>Sub-Title</a:t>
            </a:r>
          </a:p>
        </p:txBody>
      </p:sp>
      <p:sp>
        <p:nvSpPr>
          <p:cNvPr id="8" name="Text Placeholder 11"/>
          <p:cNvSpPr>
            <a:spLocks noGrp="1"/>
          </p:cNvSpPr>
          <p:nvPr>
            <p:ph type="body" sz="quarter" idx="11" hasCustomPrompt="1"/>
          </p:nvPr>
        </p:nvSpPr>
        <p:spPr>
          <a:xfrm>
            <a:off x="0" y="6400800"/>
            <a:ext cx="12192000" cy="457200"/>
          </a:xfrm>
        </p:spPr>
        <p:txBody>
          <a:bodyPr anchor="ctr">
            <a:normAutofit/>
          </a:bodyPr>
          <a:lstStyle>
            <a:lvl1pPr marL="0" indent="0" algn="ctr">
              <a:buNone/>
              <a:defRPr sz="1100" baseline="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a:t>Name, Position | Date</a:t>
            </a:r>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133600" y="1143000"/>
            <a:ext cx="7924800" cy="2743200"/>
          </a:xfrm>
          <a:prstGeom prst="rect">
            <a:avLst/>
          </a:prstGeom>
        </p:spPr>
      </p:pic>
    </p:spTree>
    <p:extLst>
      <p:ext uri="{BB962C8B-B14F-4D97-AF65-F5344CB8AC3E}">
        <p14:creationId xmlns:p14="http://schemas.microsoft.com/office/powerpoint/2010/main" val="33574236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Body - Tan">
    <p:spTree>
      <p:nvGrpSpPr>
        <p:cNvPr id="1" name=""/>
        <p:cNvGrpSpPr/>
        <p:nvPr/>
      </p:nvGrpSpPr>
      <p:grpSpPr>
        <a:xfrm>
          <a:off x="0" y="0"/>
          <a:ext cx="0" cy="0"/>
          <a:chOff x="0" y="0"/>
          <a:chExt cx="0" cy="0"/>
        </a:xfrm>
      </p:grpSpPr>
      <p:sp>
        <p:nvSpPr>
          <p:cNvPr id="7" name="Rectangle 6"/>
          <p:cNvSpPr/>
          <p:nvPr userDrawn="1"/>
        </p:nvSpPr>
        <p:spPr>
          <a:xfrm>
            <a:off x="0" y="177801"/>
            <a:ext cx="12192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203200" y="177803"/>
            <a:ext cx="117856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p>
        </p:txBody>
      </p:sp>
      <p:sp>
        <p:nvSpPr>
          <p:cNvPr id="3" name="Content Placeholder 2"/>
          <p:cNvSpPr>
            <a:spLocks noGrp="1"/>
          </p:cNvSpPr>
          <p:nvPr>
            <p:ph idx="1"/>
          </p:nvPr>
        </p:nvSpPr>
        <p:spPr>
          <a:xfrm>
            <a:off x="304800" y="1193801"/>
            <a:ext cx="11684000" cy="4958465"/>
          </a:xfrm>
        </p:spPr>
        <p:txBody>
          <a:bodyPr>
            <a:normAutofit/>
          </a:bodyPr>
          <a:lstStyle>
            <a:lvl1pPr>
              <a:buClr>
                <a:schemeClr val="accent6"/>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6"/>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6"/>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6"/>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6"/>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p:cNvSpPr/>
          <p:nvPr userDrawn="1"/>
        </p:nvSpPr>
        <p:spPr>
          <a:xfrm>
            <a:off x="0" y="990602"/>
            <a:ext cx="12192000" cy="889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1" name="Rectangle 10"/>
          <p:cNvSpPr/>
          <p:nvPr userDrawn="1"/>
        </p:nvSpPr>
        <p:spPr>
          <a:xfrm>
            <a:off x="0" y="6152267"/>
            <a:ext cx="12192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5" name="Footer Placeholder 4"/>
          <p:cNvSpPr>
            <a:spLocks noGrp="1"/>
          </p:cNvSpPr>
          <p:nvPr>
            <p:ph type="ftr" sz="quarter" idx="11"/>
          </p:nvPr>
        </p:nvSpPr>
        <p:spPr>
          <a:xfrm>
            <a:off x="4165600" y="6375401"/>
            <a:ext cx="38608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a:p>
        </p:txBody>
      </p:sp>
      <p:sp>
        <p:nvSpPr>
          <p:cNvPr id="16" name="Slide Number Placeholder 5"/>
          <p:cNvSpPr>
            <a:spLocks noGrp="1"/>
          </p:cNvSpPr>
          <p:nvPr>
            <p:ph type="sldNum" sz="quarter" idx="12"/>
          </p:nvPr>
        </p:nvSpPr>
        <p:spPr>
          <a:xfrm>
            <a:off x="9144000" y="6375401"/>
            <a:ext cx="28448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152266"/>
            <a:ext cx="2113280" cy="731520"/>
          </a:xfrm>
          <a:prstGeom prst="rect">
            <a:avLst/>
          </a:prstGeom>
        </p:spPr>
      </p:pic>
    </p:spTree>
    <p:extLst>
      <p:ext uri="{BB962C8B-B14F-4D97-AF65-F5344CB8AC3E}">
        <p14:creationId xmlns:p14="http://schemas.microsoft.com/office/powerpoint/2010/main" val="2448185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Body - Gray">
    <p:spTree>
      <p:nvGrpSpPr>
        <p:cNvPr id="1" name=""/>
        <p:cNvGrpSpPr/>
        <p:nvPr/>
      </p:nvGrpSpPr>
      <p:grpSpPr>
        <a:xfrm>
          <a:off x="0" y="0"/>
          <a:ext cx="0" cy="0"/>
          <a:chOff x="0" y="0"/>
          <a:chExt cx="0" cy="0"/>
        </a:xfrm>
      </p:grpSpPr>
      <p:sp>
        <p:nvSpPr>
          <p:cNvPr id="7" name="Rectangle 6"/>
          <p:cNvSpPr/>
          <p:nvPr userDrawn="1"/>
        </p:nvSpPr>
        <p:spPr>
          <a:xfrm>
            <a:off x="0" y="177801"/>
            <a:ext cx="12192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203200" y="177803"/>
            <a:ext cx="117856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p>
        </p:txBody>
      </p:sp>
      <p:sp>
        <p:nvSpPr>
          <p:cNvPr id="3" name="Content Placeholder 2"/>
          <p:cNvSpPr>
            <a:spLocks noGrp="1"/>
          </p:cNvSpPr>
          <p:nvPr>
            <p:ph idx="1"/>
          </p:nvPr>
        </p:nvSpPr>
        <p:spPr>
          <a:xfrm>
            <a:off x="304800" y="1193804"/>
            <a:ext cx="11684000" cy="4958462"/>
          </a:xfrm>
        </p:spPr>
        <p:txBody>
          <a:bodyPr>
            <a:normAutofit/>
          </a:bodyPr>
          <a:lstStyle>
            <a:lvl1pPr>
              <a:buClr>
                <a:schemeClr val="accent5">
                  <a:lumMod val="60000"/>
                  <a:lumOff val="40000"/>
                </a:schemeClr>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5">
                  <a:lumMod val="60000"/>
                  <a:lumOff val="40000"/>
                </a:schemeClr>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5">
                  <a:lumMod val="60000"/>
                  <a:lumOff val="40000"/>
                </a:schemeClr>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5">
                  <a:lumMod val="60000"/>
                  <a:lumOff val="40000"/>
                </a:schemeClr>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5">
                  <a:lumMod val="60000"/>
                  <a:lumOff val="40000"/>
                </a:schemeClr>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p:cNvSpPr/>
          <p:nvPr userDrawn="1"/>
        </p:nvSpPr>
        <p:spPr>
          <a:xfrm>
            <a:off x="0" y="990602"/>
            <a:ext cx="12192000" cy="88900"/>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 name="Rectangle 9"/>
          <p:cNvSpPr/>
          <p:nvPr userDrawn="1"/>
        </p:nvSpPr>
        <p:spPr>
          <a:xfrm>
            <a:off x="0" y="6152267"/>
            <a:ext cx="12192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Footer Placeholder 4"/>
          <p:cNvSpPr>
            <a:spLocks noGrp="1"/>
          </p:cNvSpPr>
          <p:nvPr>
            <p:ph type="ftr" sz="quarter" idx="11"/>
          </p:nvPr>
        </p:nvSpPr>
        <p:spPr>
          <a:xfrm>
            <a:off x="4165600" y="6375401"/>
            <a:ext cx="38608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a:p>
        </p:txBody>
      </p:sp>
      <p:sp>
        <p:nvSpPr>
          <p:cNvPr id="13" name="Slide Number Placeholder 5"/>
          <p:cNvSpPr>
            <a:spLocks noGrp="1"/>
          </p:cNvSpPr>
          <p:nvPr>
            <p:ph type="sldNum" sz="quarter" idx="12"/>
          </p:nvPr>
        </p:nvSpPr>
        <p:spPr>
          <a:xfrm>
            <a:off x="9144000" y="6375401"/>
            <a:ext cx="28448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152266"/>
            <a:ext cx="2113280" cy="731520"/>
          </a:xfrm>
          <a:prstGeom prst="rect">
            <a:avLst/>
          </a:prstGeom>
        </p:spPr>
      </p:pic>
    </p:spTree>
    <p:extLst>
      <p:ext uri="{BB962C8B-B14F-4D97-AF65-F5344CB8AC3E}">
        <p14:creationId xmlns:p14="http://schemas.microsoft.com/office/powerpoint/2010/main" val="25636035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ouble-Column Body">
    <p:spTree>
      <p:nvGrpSpPr>
        <p:cNvPr id="1" name=""/>
        <p:cNvGrpSpPr/>
        <p:nvPr/>
      </p:nvGrpSpPr>
      <p:grpSpPr>
        <a:xfrm>
          <a:off x="0" y="0"/>
          <a:ext cx="0" cy="0"/>
          <a:chOff x="0" y="0"/>
          <a:chExt cx="0" cy="0"/>
        </a:xfrm>
      </p:grpSpPr>
      <p:sp>
        <p:nvSpPr>
          <p:cNvPr id="7" name="Rectangle 6"/>
          <p:cNvSpPr/>
          <p:nvPr userDrawn="1"/>
        </p:nvSpPr>
        <p:spPr>
          <a:xfrm>
            <a:off x="0" y="177801"/>
            <a:ext cx="12192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203200" y="177803"/>
            <a:ext cx="117856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p>
        </p:txBody>
      </p:sp>
      <p:sp>
        <p:nvSpPr>
          <p:cNvPr id="3" name="Content Placeholder 2"/>
          <p:cNvSpPr>
            <a:spLocks noGrp="1"/>
          </p:cNvSpPr>
          <p:nvPr>
            <p:ph idx="1"/>
          </p:nvPr>
        </p:nvSpPr>
        <p:spPr>
          <a:xfrm>
            <a:off x="304800" y="1193804"/>
            <a:ext cx="5588000" cy="4958462"/>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p:cNvSpPr>
            <a:spLocks noGrp="1"/>
          </p:cNvSpPr>
          <p:nvPr>
            <p:ph idx="13"/>
          </p:nvPr>
        </p:nvSpPr>
        <p:spPr>
          <a:xfrm>
            <a:off x="6299200" y="1193804"/>
            <a:ext cx="5588000" cy="4958462"/>
          </a:xfrm>
        </p:spPr>
        <p:txBody>
          <a:bodyPr>
            <a:normAutofit/>
          </a:bodyPr>
          <a:lstStyle>
            <a:lvl1pPr>
              <a:buClr>
                <a:srgbClr val="FF00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0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0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Rectangle 10"/>
          <p:cNvSpPr/>
          <p:nvPr userDrawn="1"/>
        </p:nvSpPr>
        <p:spPr>
          <a:xfrm>
            <a:off x="0" y="6152267"/>
            <a:ext cx="12192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3" name="Footer Placeholder 4"/>
          <p:cNvSpPr>
            <a:spLocks noGrp="1"/>
          </p:cNvSpPr>
          <p:nvPr>
            <p:ph type="ftr" sz="quarter" idx="11"/>
          </p:nvPr>
        </p:nvSpPr>
        <p:spPr>
          <a:xfrm>
            <a:off x="4165600" y="6375401"/>
            <a:ext cx="38608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a:p>
        </p:txBody>
      </p:sp>
      <p:sp>
        <p:nvSpPr>
          <p:cNvPr id="14" name="Slide Number Placeholder 5"/>
          <p:cNvSpPr>
            <a:spLocks noGrp="1"/>
          </p:cNvSpPr>
          <p:nvPr>
            <p:ph type="sldNum" sz="quarter" idx="12"/>
          </p:nvPr>
        </p:nvSpPr>
        <p:spPr>
          <a:xfrm>
            <a:off x="9144000" y="6375401"/>
            <a:ext cx="28448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152266"/>
            <a:ext cx="2113280" cy="731520"/>
          </a:xfrm>
          <a:prstGeom prst="rect">
            <a:avLst/>
          </a:prstGeom>
        </p:spPr>
      </p:pic>
    </p:spTree>
    <p:extLst>
      <p:ext uri="{BB962C8B-B14F-4D97-AF65-F5344CB8AC3E}">
        <p14:creationId xmlns:p14="http://schemas.microsoft.com/office/powerpoint/2010/main" val="27645693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44557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 Blue">
    <p:bg>
      <p:bgPr>
        <a:solidFill>
          <a:schemeClr val="accent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 Orange">
    <p:bg>
      <p:bgPr>
        <a:solidFill>
          <a:schemeClr val="accent3"/>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 YellowGreen">
    <p:bg>
      <p:bgPr>
        <a:solidFill>
          <a:schemeClr val="accent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006782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 Gray">
    <p:bg>
      <p:bgPr>
        <a:solidFill>
          <a:schemeClr val="accent5">
            <a:lumMod val="20000"/>
            <a:lumOff val="80000"/>
          </a:schemeClr>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picTx">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2133600" y="5486400"/>
            <a:ext cx="97536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12192" y="4572000"/>
            <a:ext cx="12192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0" name="Rectangle 9"/>
          <p:cNvSpPr/>
          <p:nvPr/>
        </p:nvSpPr>
        <p:spPr>
          <a:xfrm>
            <a:off x="2060448" y="4724400"/>
            <a:ext cx="10131552" cy="533400"/>
          </a:xfrm>
          <a:prstGeom prst="rect">
            <a:avLst/>
          </a:prstGeom>
          <a:solidFill>
            <a:srgbClr val="24366A"/>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 name="Title 1"/>
          <p:cNvSpPr>
            <a:spLocks noGrp="1"/>
          </p:cNvSpPr>
          <p:nvPr>
            <p:ph type="title"/>
          </p:nvPr>
        </p:nvSpPr>
        <p:spPr>
          <a:xfrm>
            <a:off x="2133600" y="4648200"/>
            <a:ext cx="97536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930400" y="0"/>
            <a:ext cx="134112"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3" name="Slide Number Placeholder 12"/>
          <p:cNvSpPr>
            <a:spLocks noGrp="1"/>
          </p:cNvSpPr>
          <p:nvPr>
            <p:ph type="sldNum" sz="quarter" idx="11"/>
          </p:nvPr>
        </p:nvSpPr>
        <p:spPr>
          <a:xfrm>
            <a:off x="0" y="4667249"/>
            <a:ext cx="1930400" cy="663578"/>
          </a:xfrm>
          <a:prstGeom prst="rect">
            <a:avLst/>
          </a:prstGeom>
        </p:spPr>
        <p:txBody>
          <a:bodyPr rtlCol="0"/>
          <a:lstStyle>
            <a:lvl1pPr>
              <a:defRPr sz="2800"/>
            </a:lvl1pPr>
          </a:lstStyle>
          <a:p>
            <a:fld id="{5EFFBD17-FBFB-4A45-9A0C-E52BC973811E}" type="slidenum">
              <a:rPr lang="en-US" smtClean="0"/>
              <a:pPr/>
              <a:t>‹#›</a:t>
            </a:fld>
            <a:endParaRPr lang="en-US"/>
          </a:p>
        </p:txBody>
      </p:sp>
      <p:sp>
        <p:nvSpPr>
          <p:cNvPr id="3" name="Picture Placeholder 2"/>
          <p:cNvSpPr>
            <a:spLocks noGrp="1"/>
          </p:cNvSpPr>
          <p:nvPr>
            <p:ph type="pic" idx="1"/>
          </p:nvPr>
        </p:nvSpPr>
        <p:spPr>
          <a:xfrm>
            <a:off x="2080768" y="0"/>
            <a:ext cx="10111232" cy="4568952"/>
          </a:xfrm>
          <a:solidFill>
            <a:schemeClr val="accent1">
              <a:tint val="40000"/>
            </a:schemeClr>
          </a:solidFill>
          <a:ln>
            <a:noFill/>
          </a:ln>
        </p:spPr>
        <p:txBody>
          <a:bodyPr/>
          <a:lstStyle>
            <a:lvl1pPr marL="0" indent="0">
              <a:buNone/>
              <a:defRPr sz="3200"/>
            </a:lvl1pPr>
          </a:lstStyle>
          <a:p>
            <a:r>
              <a:rPr kumimoji="0" lang="en-US"/>
              <a:t>Click icon to add picture</a:t>
            </a:r>
          </a:p>
        </p:txBody>
      </p:sp>
      <p:pic>
        <p:nvPicPr>
          <p:cNvPr id="15" name="Picture 2"/>
          <p:cNvPicPr>
            <a:picLocks noChangeAspect="1" noChangeArrowheads="1"/>
          </p:cNvPicPr>
          <p:nvPr userDrawn="1"/>
        </p:nvPicPr>
        <p:blipFill>
          <a:blip r:embed="rId2" cstate="print"/>
          <a:srcRect/>
          <a:stretch>
            <a:fillRect/>
          </a:stretch>
        </p:blipFill>
        <p:spPr bwMode="auto">
          <a:xfrm>
            <a:off x="508000" y="4648200"/>
            <a:ext cx="914400" cy="685800"/>
          </a:xfrm>
          <a:prstGeom prst="rect">
            <a:avLst/>
          </a:prstGeom>
          <a:noFill/>
          <a:ln w="9525">
            <a:noFill/>
            <a:miter lim="800000"/>
            <a:headEnd/>
            <a:tailEnd/>
          </a:ln>
          <a:effectLst/>
        </p:spPr>
      </p:pic>
    </p:spTree>
    <p:extLst>
      <p:ext uri="{BB962C8B-B14F-4D97-AF65-F5344CB8AC3E}">
        <p14:creationId xmlns:p14="http://schemas.microsoft.com/office/powerpoint/2010/main" val="883090658"/>
      </p:ext>
    </p:extLst>
  </p:cSld>
  <p:clrMapOvr>
    <a:overrideClrMapping bg1="lt1" tx1="dk1" bg2="lt2" tx2="dk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812800" y="1589567"/>
            <a:ext cx="5181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6459868" y="1589567"/>
            <a:ext cx="5181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grpSp>
        <p:nvGrpSpPr>
          <p:cNvPr id="13" name="Group 12"/>
          <p:cNvGrpSpPr/>
          <p:nvPr userDrawn="1"/>
        </p:nvGrpSpPr>
        <p:grpSpPr>
          <a:xfrm>
            <a:off x="0" y="6044184"/>
            <a:ext cx="12192000" cy="713232"/>
            <a:chOff x="0" y="6044184"/>
            <a:chExt cx="9144000" cy="713232"/>
          </a:xfrm>
        </p:grpSpPr>
        <p:sp>
          <p:nvSpPr>
            <p:cNvPr id="14" name="Rectangle 13"/>
            <p:cNvSpPr/>
            <p:nvPr userDrawn="1"/>
          </p:nvSpPr>
          <p:spPr>
            <a:xfrm>
              <a:off x="0" y="6044184"/>
              <a:ext cx="9144000" cy="71323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pic>
          <p:nvPicPr>
            <p:cNvPr id="15" name="Picture 2"/>
            <p:cNvPicPr>
              <a:picLocks noChangeAspect="1" noChangeArrowheads="1"/>
            </p:cNvPicPr>
            <p:nvPr userDrawn="1"/>
          </p:nvPicPr>
          <p:blipFill>
            <a:blip r:embed="rId2" cstate="print"/>
            <a:srcRect/>
            <a:stretch>
              <a:fillRect/>
            </a:stretch>
          </p:blipFill>
          <p:spPr bwMode="auto">
            <a:xfrm>
              <a:off x="8382000" y="6096000"/>
              <a:ext cx="609600" cy="609600"/>
            </a:xfrm>
            <a:prstGeom prst="rect">
              <a:avLst/>
            </a:prstGeom>
            <a:noFill/>
            <a:ln w="9525">
              <a:noFill/>
              <a:miter lim="800000"/>
              <a:headEnd/>
              <a:tailEnd/>
            </a:ln>
            <a:effectLst/>
          </p:spPr>
        </p:pic>
        <p:sp>
          <p:nvSpPr>
            <p:cNvPr id="16" name="Date Placeholder 2"/>
            <p:cNvSpPr txBox="1">
              <a:spLocks/>
            </p:cNvSpPr>
            <p:nvPr userDrawn="1"/>
          </p:nvSpPr>
          <p:spPr>
            <a:xfrm>
              <a:off x="1752600" y="6172200"/>
              <a:ext cx="6553200" cy="365125"/>
            </a:xfrm>
            <a:prstGeom prst="rect">
              <a:avLst/>
            </a:prstGeom>
          </p:spPr>
          <p:txBody>
            <a:bodyPr vert="horz" anchor="ctr" anchorCtr="0"/>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chemeClr val="tx2"/>
                  </a:solidFill>
                  <a:effectLst/>
                  <a:uLnTx/>
                  <a:uFillTx/>
                  <a:latin typeface="+mn-lt"/>
                  <a:ea typeface="+mn-ea"/>
                  <a:cs typeface="+mn-cs"/>
                </a:rPr>
                <a:t>Department of Environment and Conservation</a:t>
              </a:r>
            </a:p>
          </p:txBody>
        </p:sp>
      </p:grpSp>
    </p:spTree>
    <p:extLst>
      <p:ext uri="{BB962C8B-B14F-4D97-AF65-F5344CB8AC3E}">
        <p14:creationId xmlns:p14="http://schemas.microsoft.com/office/powerpoint/2010/main" val="41640501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 Photo">
    <p:spTree>
      <p:nvGrpSpPr>
        <p:cNvPr id="1" name=""/>
        <p:cNvGrpSpPr/>
        <p:nvPr/>
      </p:nvGrpSpPr>
      <p:grpSpPr>
        <a:xfrm>
          <a:off x="0" y="0"/>
          <a:ext cx="0" cy="0"/>
          <a:chOff x="0" y="0"/>
          <a:chExt cx="0" cy="0"/>
        </a:xfrm>
      </p:grpSpPr>
      <p:sp>
        <p:nvSpPr>
          <p:cNvPr id="7" name="Picture Placeholder 6"/>
          <p:cNvSpPr>
            <a:spLocks noGrp="1"/>
          </p:cNvSpPr>
          <p:nvPr>
            <p:ph type="pic" sz="quarter" idx="10"/>
          </p:nvPr>
        </p:nvSpPr>
        <p:spPr>
          <a:xfrm>
            <a:off x="6096000" y="0"/>
            <a:ext cx="6096000" cy="6858000"/>
          </a:xfrm>
        </p:spPr>
        <p:txBody>
          <a:bodyPr/>
          <a:lstStyle>
            <a:lvl1pPr marL="0" indent="0">
              <a:buNone/>
              <a:defRPr/>
            </a:lvl1pPr>
          </a:lstStyle>
          <a:p>
            <a:r>
              <a:rPr lang="en-US"/>
              <a:t>Click icon to add picture</a:t>
            </a:r>
          </a:p>
        </p:txBody>
      </p:sp>
      <p:sp>
        <p:nvSpPr>
          <p:cNvPr id="10" name="Title 9"/>
          <p:cNvSpPr>
            <a:spLocks noGrp="1"/>
          </p:cNvSpPr>
          <p:nvPr>
            <p:ph type="title"/>
          </p:nvPr>
        </p:nvSpPr>
        <p:spPr>
          <a:xfrm>
            <a:off x="508000" y="2209801"/>
            <a:ext cx="5283200" cy="2235200"/>
          </a:xfrm>
        </p:spPr>
        <p:txBody>
          <a:bodyPr>
            <a:noAutofit/>
          </a:bodyPr>
          <a:lstStyle>
            <a:lvl1pPr marL="0" indent="0" algn="l">
              <a:defRPr sz="3600">
                <a:effectLst/>
                <a:latin typeface="PermianSlabSerifTypeface" pitchFamily="50" charset="0"/>
              </a:defRPr>
            </a:lvl1pPr>
          </a:lstStyle>
          <a:p>
            <a:r>
              <a:rPr lang="en-US"/>
              <a:t>Click to edit Master title style</a:t>
            </a:r>
          </a:p>
        </p:txBody>
      </p:sp>
      <p:sp>
        <p:nvSpPr>
          <p:cNvPr id="12" name="Text Placeholder 11"/>
          <p:cNvSpPr>
            <a:spLocks noGrp="1"/>
          </p:cNvSpPr>
          <p:nvPr>
            <p:ph type="body" sz="quarter" idx="11" hasCustomPrompt="1"/>
          </p:nvPr>
        </p:nvSpPr>
        <p:spPr>
          <a:xfrm>
            <a:off x="508000" y="5562600"/>
            <a:ext cx="5384800" cy="1117600"/>
          </a:xfrm>
        </p:spPr>
        <p:txBody>
          <a:bodyPr anchor="b">
            <a:normAutofit/>
          </a:bodyPr>
          <a:lstStyle>
            <a:lvl1pPr marL="0" indent="0">
              <a:buNone/>
              <a:defRPr sz="110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a:t>Name, Position</a:t>
            </a:r>
          </a:p>
          <a:p>
            <a:pPr lvl="0"/>
            <a:r>
              <a:rPr lang="en-US"/>
              <a:t>Date</a:t>
            </a:r>
          </a:p>
        </p:txBody>
      </p:sp>
      <p:sp>
        <p:nvSpPr>
          <p:cNvPr id="14" name="Text Placeholder 13"/>
          <p:cNvSpPr>
            <a:spLocks noGrp="1"/>
          </p:cNvSpPr>
          <p:nvPr>
            <p:ph type="body" sz="quarter" idx="12" hasCustomPrompt="1"/>
          </p:nvPr>
        </p:nvSpPr>
        <p:spPr>
          <a:xfrm>
            <a:off x="508000" y="4445001"/>
            <a:ext cx="5283200" cy="812800"/>
          </a:xfrm>
        </p:spPr>
        <p:txBody>
          <a:bodyPr>
            <a:normAutofit/>
          </a:bodyPr>
          <a:lstStyle>
            <a:lvl1pPr marL="0" indent="0">
              <a:buNone/>
              <a:defRPr sz="2800">
                <a:solidFill>
                  <a:schemeClr val="accent5"/>
                </a:solidFill>
                <a:latin typeface="PermianSlabSerifTypeface" pitchFamily="50" charset="0"/>
              </a:defRPr>
            </a:lvl1pPr>
          </a:lstStyle>
          <a:p>
            <a:pPr lvl="0"/>
            <a:r>
              <a:rPr lang="en-US"/>
              <a:t>Sub-Title</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67360" y="304800"/>
            <a:ext cx="3698240" cy="1280160"/>
          </a:xfrm>
          <a:prstGeom prst="rect">
            <a:avLst/>
          </a:prstGeom>
        </p:spPr>
      </p:pic>
    </p:spTree>
    <p:extLst>
      <p:ext uri="{BB962C8B-B14F-4D97-AF65-F5344CB8AC3E}">
        <p14:creationId xmlns:p14="http://schemas.microsoft.com/office/powerpoint/2010/main" val="2255976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ub-Title">
    <p:spTree>
      <p:nvGrpSpPr>
        <p:cNvPr id="1" name=""/>
        <p:cNvGrpSpPr/>
        <p:nvPr/>
      </p:nvGrpSpPr>
      <p:grpSpPr>
        <a:xfrm>
          <a:off x="0" y="0"/>
          <a:ext cx="0" cy="0"/>
          <a:chOff x="0" y="0"/>
          <a:chExt cx="0" cy="0"/>
        </a:xfrm>
      </p:grpSpPr>
      <p:sp>
        <p:nvSpPr>
          <p:cNvPr id="4" name="Rectangle 3"/>
          <p:cNvSpPr/>
          <p:nvPr userDrawn="1"/>
        </p:nvSpPr>
        <p:spPr>
          <a:xfrm>
            <a:off x="3454400" y="3874770"/>
            <a:ext cx="8737600" cy="22402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3556000" y="3962400"/>
            <a:ext cx="8432800" cy="2057400"/>
          </a:xfrm>
        </p:spPr>
        <p:txBody>
          <a:bodyPr/>
          <a:lstStyle>
            <a:lvl1pPr algn="r">
              <a:defRPr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p>
        </p:txBody>
      </p:sp>
      <p:pic>
        <p:nvPicPr>
          <p:cNvPr id="6" name="Picture 5"/>
          <p:cNvPicPr>
            <a:picLocks noChangeAspect="1"/>
          </p:cNvPicPr>
          <p:nvPr userDrawn="1"/>
        </p:nvPicPr>
        <p:blipFill rotWithShape="1">
          <a:blip r:embed="rId2">
            <a:extLst>
              <a:ext uri="{28A0092B-C50C-407E-A947-70E740481C1C}">
                <a14:useLocalDpi xmlns:a14="http://schemas.microsoft.com/office/drawing/2010/main" val="0"/>
              </a:ext>
            </a:extLst>
          </a:blip>
          <a:srcRect l="15509" t="13397" r="9549" b="13397"/>
          <a:stretch/>
        </p:blipFill>
        <p:spPr>
          <a:xfrm>
            <a:off x="203200" y="3766736"/>
            <a:ext cx="3352800" cy="2456348"/>
          </a:xfrm>
          <a:prstGeom prst="rect">
            <a:avLst/>
          </a:prstGeom>
          <a:noFill/>
          <a:ln>
            <a:noFill/>
          </a:ln>
        </p:spPr>
      </p:pic>
    </p:spTree>
    <p:extLst>
      <p:ext uri="{BB962C8B-B14F-4D97-AF65-F5344CB8AC3E}">
        <p14:creationId xmlns:p14="http://schemas.microsoft.com/office/powerpoint/2010/main" val="28548909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Body - TN Mark">
    <p:spTree>
      <p:nvGrpSpPr>
        <p:cNvPr id="1" name=""/>
        <p:cNvGrpSpPr/>
        <p:nvPr/>
      </p:nvGrpSpPr>
      <p:grpSpPr>
        <a:xfrm>
          <a:off x="0" y="0"/>
          <a:ext cx="0" cy="0"/>
          <a:chOff x="0" y="0"/>
          <a:chExt cx="0" cy="0"/>
        </a:xfrm>
      </p:grpSpPr>
      <p:sp>
        <p:nvSpPr>
          <p:cNvPr id="7" name="Rectangle 6"/>
          <p:cNvSpPr/>
          <p:nvPr userDrawn="1"/>
        </p:nvSpPr>
        <p:spPr>
          <a:xfrm>
            <a:off x="0" y="177801"/>
            <a:ext cx="12192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203200" y="177803"/>
            <a:ext cx="117856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p>
        </p:txBody>
      </p:sp>
      <p:sp>
        <p:nvSpPr>
          <p:cNvPr id="3" name="Content Placeholder 2"/>
          <p:cNvSpPr>
            <a:spLocks noGrp="1"/>
          </p:cNvSpPr>
          <p:nvPr>
            <p:ph idx="1"/>
          </p:nvPr>
        </p:nvSpPr>
        <p:spPr>
          <a:xfrm>
            <a:off x="203200" y="1143000"/>
            <a:ext cx="11785600" cy="5562600"/>
          </a:xfrm>
        </p:spPr>
        <p:txBody>
          <a:bodyPr>
            <a:normAutofit/>
          </a:bodyPr>
          <a:lstStyle>
            <a:lvl1pPr>
              <a:buClr>
                <a:schemeClr val="bg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bg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bg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074400" y="6019800"/>
            <a:ext cx="1155699" cy="866774"/>
          </a:xfrm>
          <a:prstGeom prst="rect">
            <a:avLst/>
          </a:prstGeom>
        </p:spPr>
      </p:pic>
    </p:spTree>
    <p:extLst>
      <p:ext uri="{BB962C8B-B14F-4D97-AF65-F5344CB8AC3E}">
        <p14:creationId xmlns:p14="http://schemas.microsoft.com/office/powerpoint/2010/main" val="1899978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ody">
    <p:spTree>
      <p:nvGrpSpPr>
        <p:cNvPr id="1" name=""/>
        <p:cNvGrpSpPr/>
        <p:nvPr/>
      </p:nvGrpSpPr>
      <p:grpSpPr>
        <a:xfrm>
          <a:off x="0" y="0"/>
          <a:ext cx="0" cy="0"/>
          <a:chOff x="0" y="0"/>
          <a:chExt cx="0" cy="0"/>
        </a:xfrm>
      </p:grpSpPr>
      <p:sp>
        <p:nvSpPr>
          <p:cNvPr id="7" name="Rectangle 6"/>
          <p:cNvSpPr/>
          <p:nvPr userDrawn="1"/>
        </p:nvSpPr>
        <p:spPr>
          <a:xfrm>
            <a:off x="0" y="177801"/>
            <a:ext cx="12192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203200" y="177803"/>
            <a:ext cx="117856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p>
        </p:txBody>
      </p:sp>
      <p:sp>
        <p:nvSpPr>
          <p:cNvPr id="3" name="Content Placeholder 2"/>
          <p:cNvSpPr>
            <a:spLocks noGrp="1"/>
          </p:cNvSpPr>
          <p:nvPr>
            <p:ph idx="1"/>
          </p:nvPr>
        </p:nvSpPr>
        <p:spPr>
          <a:xfrm>
            <a:off x="304800" y="1193804"/>
            <a:ext cx="11684000" cy="4958462"/>
          </a:xfrm>
        </p:spPr>
        <p:txBody>
          <a:bodyPr>
            <a:normAutofit/>
          </a:bodyPr>
          <a:lstStyle>
            <a:lvl1pPr>
              <a:buClr>
                <a:schemeClr val="bg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bg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bg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Rectangle 9"/>
          <p:cNvSpPr/>
          <p:nvPr userDrawn="1"/>
        </p:nvSpPr>
        <p:spPr>
          <a:xfrm>
            <a:off x="0" y="6152267"/>
            <a:ext cx="12192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Footer Placeholder 4"/>
          <p:cNvSpPr>
            <a:spLocks noGrp="1"/>
          </p:cNvSpPr>
          <p:nvPr>
            <p:ph type="ftr" sz="quarter" idx="11"/>
          </p:nvPr>
        </p:nvSpPr>
        <p:spPr>
          <a:xfrm>
            <a:off x="4165600" y="6375401"/>
            <a:ext cx="38608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a:p>
        </p:txBody>
      </p:sp>
      <p:sp>
        <p:nvSpPr>
          <p:cNvPr id="13" name="Slide Number Placeholder 5"/>
          <p:cNvSpPr>
            <a:spLocks noGrp="1"/>
          </p:cNvSpPr>
          <p:nvPr>
            <p:ph type="sldNum" sz="quarter" idx="12"/>
          </p:nvPr>
        </p:nvSpPr>
        <p:spPr>
          <a:xfrm>
            <a:off x="9144000" y="6375401"/>
            <a:ext cx="28448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152266"/>
            <a:ext cx="2113280" cy="731520"/>
          </a:xfrm>
          <a:prstGeom prst="rect">
            <a:avLst/>
          </a:prstGeom>
        </p:spPr>
      </p:pic>
    </p:spTree>
    <p:extLst>
      <p:ext uri="{BB962C8B-B14F-4D97-AF65-F5344CB8AC3E}">
        <p14:creationId xmlns:p14="http://schemas.microsoft.com/office/powerpoint/2010/main" val="7838844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Body - Red">
    <p:spTree>
      <p:nvGrpSpPr>
        <p:cNvPr id="1" name=""/>
        <p:cNvGrpSpPr/>
        <p:nvPr/>
      </p:nvGrpSpPr>
      <p:grpSpPr>
        <a:xfrm>
          <a:off x="0" y="0"/>
          <a:ext cx="0" cy="0"/>
          <a:chOff x="0" y="0"/>
          <a:chExt cx="0" cy="0"/>
        </a:xfrm>
      </p:grpSpPr>
      <p:sp>
        <p:nvSpPr>
          <p:cNvPr id="7" name="Rectangle 6"/>
          <p:cNvSpPr/>
          <p:nvPr userDrawn="1"/>
        </p:nvSpPr>
        <p:spPr>
          <a:xfrm>
            <a:off x="0" y="177801"/>
            <a:ext cx="12192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203200" y="177803"/>
            <a:ext cx="117856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p>
        </p:txBody>
      </p:sp>
      <p:sp>
        <p:nvSpPr>
          <p:cNvPr id="3" name="Content Placeholder 2"/>
          <p:cNvSpPr>
            <a:spLocks noGrp="1"/>
          </p:cNvSpPr>
          <p:nvPr>
            <p:ph idx="1"/>
          </p:nvPr>
        </p:nvSpPr>
        <p:spPr>
          <a:xfrm>
            <a:off x="304800" y="1193801"/>
            <a:ext cx="11684000" cy="4958465"/>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p:cNvSpPr/>
          <p:nvPr userDrawn="1"/>
        </p:nvSpPr>
        <p:spPr>
          <a:xfrm>
            <a:off x="0" y="990602"/>
            <a:ext cx="12192000" cy="88900"/>
          </a:xfrm>
          <a:prstGeom prst="rect">
            <a:avLst/>
          </a:prstGeom>
          <a:solidFill>
            <a:srgbClr val="FF0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1" name="Rectangle 10"/>
          <p:cNvSpPr/>
          <p:nvPr userDrawn="1"/>
        </p:nvSpPr>
        <p:spPr>
          <a:xfrm>
            <a:off x="0" y="6152267"/>
            <a:ext cx="12192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5" name="Footer Placeholder 4"/>
          <p:cNvSpPr>
            <a:spLocks noGrp="1"/>
          </p:cNvSpPr>
          <p:nvPr>
            <p:ph type="ftr" sz="quarter" idx="11"/>
          </p:nvPr>
        </p:nvSpPr>
        <p:spPr>
          <a:xfrm>
            <a:off x="4165600" y="6375401"/>
            <a:ext cx="38608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a:p>
        </p:txBody>
      </p:sp>
      <p:sp>
        <p:nvSpPr>
          <p:cNvPr id="16" name="Slide Number Placeholder 5"/>
          <p:cNvSpPr>
            <a:spLocks noGrp="1"/>
          </p:cNvSpPr>
          <p:nvPr>
            <p:ph type="sldNum" sz="quarter" idx="12"/>
          </p:nvPr>
        </p:nvSpPr>
        <p:spPr>
          <a:xfrm>
            <a:off x="9144000" y="6375401"/>
            <a:ext cx="28448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152266"/>
            <a:ext cx="2113280" cy="731520"/>
          </a:xfrm>
          <a:prstGeom prst="rect">
            <a:avLst/>
          </a:prstGeom>
        </p:spPr>
      </p:pic>
    </p:spTree>
    <p:extLst>
      <p:ext uri="{BB962C8B-B14F-4D97-AF65-F5344CB8AC3E}">
        <p14:creationId xmlns:p14="http://schemas.microsoft.com/office/powerpoint/2010/main" val="27706561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dy - Orange">
    <p:spTree>
      <p:nvGrpSpPr>
        <p:cNvPr id="1" name=""/>
        <p:cNvGrpSpPr/>
        <p:nvPr/>
      </p:nvGrpSpPr>
      <p:grpSpPr>
        <a:xfrm>
          <a:off x="0" y="0"/>
          <a:ext cx="0" cy="0"/>
          <a:chOff x="0" y="0"/>
          <a:chExt cx="0" cy="0"/>
        </a:xfrm>
      </p:grpSpPr>
      <p:sp>
        <p:nvSpPr>
          <p:cNvPr id="12" name="Rectangle 11"/>
          <p:cNvSpPr/>
          <p:nvPr userDrawn="1"/>
        </p:nvSpPr>
        <p:spPr>
          <a:xfrm>
            <a:off x="0" y="177801"/>
            <a:ext cx="12192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3" name="Title 1"/>
          <p:cNvSpPr>
            <a:spLocks noGrp="1"/>
          </p:cNvSpPr>
          <p:nvPr>
            <p:ph type="title"/>
          </p:nvPr>
        </p:nvSpPr>
        <p:spPr>
          <a:xfrm>
            <a:off x="203200" y="177803"/>
            <a:ext cx="117856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p>
        </p:txBody>
      </p:sp>
      <p:sp>
        <p:nvSpPr>
          <p:cNvPr id="14" name="Content Placeholder 2"/>
          <p:cNvSpPr>
            <a:spLocks noGrp="1"/>
          </p:cNvSpPr>
          <p:nvPr>
            <p:ph idx="1"/>
          </p:nvPr>
        </p:nvSpPr>
        <p:spPr>
          <a:xfrm>
            <a:off x="304800" y="1193801"/>
            <a:ext cx="11684000" cy="4958465"/>
          </a:xfrm>
        </p:spPr>
        <p:txBody>
          <a:bodyPr>
            <a:normAutofit/>
          </a:bodyPr>
          <a:lstStyle>
            <a:lvl1pPr>
              <a:buClr>
                <a:schemeClr val="accent3"/>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3"/>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3"/>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Rectangle 16"/>
          <p:cNvSpPr/>
          <p:nvPr userDrawn="1"/>
        </p:nvSpPr>
        <p:spPr>
          <a:xfrm>
            <a:off x="0" y="990602"/>
            <a:ext cx="12192000" cy="889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1" name="Rectangle 10"/>
          <p:cNvSpPr/>
          <p:nvPr userDrawn="1"/>
        </p:nvSpPr>
        <p:spPr>
          <a:xfrm>
            <a:off x="0" y="6152267"/>
            <a:ext cx="12192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5" name="Footer Placeholder 4"/>
          <p:cNvSpPr>
            <a:spLocks noGrp="1"/>
          </p:cNvSpPr>
          <p:nvPr>
            <p:ph type="ftr" sz="quarter" idx="11"/>
          </p:nvPr>
        </p:nvSpPr>
        <p:spPr>
          <a:xfrm>
            <a:off x="4165600" y="6375401"/>
            <a:ext cx="38608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a:p>
        </p:txBody>
      </p:sp>
      <p:sp>
        <p:nvSpPr>
          <p:cNvPr id="16" name="Slide Number Placeholder 5"/>
          <p:cNvSpPr>
            <a:spLocks noGrp="1"/>
          </p:cNvSpPr>
          <p:nvPr>
            <p:ph type="sldNum" sz="quarter" idx="12"/>
          </p:nvPr>
        </p:nvSpPr>
        <p:spPr>
          <a:xfrm>
            <a:off x="9144000" y="6375401"/>
            <a:ext cx="28448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152266"/>
            <a:ext cx="2113280" cy="731520"/>
          </a:xfrm>
          <a:prstGeom prst="rect">
            <a:avLst/>
          </a:prstGeom>
        </p:spPr>
      </p:pic>
    </p:spTree>
    <p:extLst>
      <p:ext uri="{BB962C8B-B14F-4D97-AF65-F5344CB8AC3E}">
        <p14:creationId xmlns:p14="http://schemas.microsoft.com/office/powerpoint/2010/main" val="2563395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Body - Blue">
    <p:spTree>
      <p:nvGrpSpPr>
        <p:cNvPr id="1" name=""/>
        <p:cNvGrpSpPr/>
        <p:nvPr/>
      </p:nvGrpSpPr>
      <p:grpSpPr>
        <a:xfrm>
          <a:off x="0" y="0"/>
          <a:ext cx="0" cy="0"/>
          <a:chOff x="0" y="0"/>
          <a:chExt cx="0" cy="0"/>
        </a:xfrm>
      </p:grpSpPr>
      <p:sp>
        <p:nvSpPr>
          <p:cNvPr id="7" name="Rectangle 6"/>
          <p:cNvSpPr/>
          <p:nvPr userDrawn="1"/>
        </p:nvSpPr>
        <p:spPr>
          <a:xfrm>
            <a:off x="0" y="177801"/>
            <a:ext cx="12192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203200" y="177803"/>
            <a:ext cx="117856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p>
        </p:txBody>
      </p:sp>
      <p:sp>
        <p:nvSpPr>
          <p:cNvPr id="3" name="Content Placeholder 2"/>
          <p:cNvSpPr>
            <a:spLocks noGrp="1"/>
          </p:cNvSpPr>
          <p:nvPr>
            <p:ph idx="1"/>
          </p:nvPr>
        </p:nvSpPr>
        <p:spPr>
          <a:xfrm>
            <a:off x="304800" y="1193801"/>
            <a:ext cx="11684000" cy="4958465"/>
          </a:xfrm>
        </p:spPr>
        <p:txBody>
          <a:bodyPr>
            <a:normAutofit/>
          </a:bodyPr>
          <a:lstStyle>
            <a:lvl1pPr>
              <a:buClr>
                <a:schemeClr val="accent1"/>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1"/>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1"/>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1"/>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1"/>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p:cNvSpPr/>
          <p:nvPr userDrawn="1"/>
        </p:nvSpPr>
        <p:spPr>
          <a:xfrm>
            <a:off x="0" y="990602"/>
            <a:ext cx="12192000" cy="889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1" name="Rectangle 10"/>
          <p:cNvSpPr/>
          <p:nvPr userDrawn="1"/>
        </p:nvSpPr>
        <p:spPr>
          <a:xfrm>
            <a:off x="0" y="6152267"/>
            <a:ext cx="12192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5" name="Footer Placeholder 4"/>
          <p:cNvSpPr>
            <a:spLocks noGrp="1"/>
          </p:cNvSpPr>
          <p:nvPr>
            <p:ph type="ftr" sz="quarter" idx="11"/>
          </p:nvPr>
        </p:nvSpPr>
        <p:spPr>
          <a:xfrm>
            <a:off x="4165600" y="6375401"/>
            <a:ext cx="38608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a:p>
        </p:txBody>
      </p:sp>
      <p:sp>
        <p:nvSpPr>
          <p:cNvPr id="16" name="Slide Number Placeholder 5"/>
          <p:cNvSpPr>
            <a:spLocks noGrp="1"/>
          </p:cNvSpPr>
          <p:nvPr>
            <p:ph type="sldNum" sz="quarter" idx="12"/>
          </p:nvPr>
        </p:nvSpPr>
        <p:spPr>
          <a:xfrm>
            <a:off x="9144000" y="6375401"/>
            <a:ext cx="28448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152266"/>
            <a:ext cx="2113280" cy="731520"/>
          </a:xfrm>
          <a:prstGeom prst="rect">
            <a:avLst/>
          </a:prstGeom>
        </p:spPr>
      </p:pic>
    </p:spTree>
    <p:extLst>
      <p:ext uri="{BB962C8B-B14F-4D97-AF65-F5344CB8AC3E}">
        <p14:creationId xmlns:p14="http://schemas.microsoft.com/office/powerpoint/2010/main" val="2335100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Body - YellowGreen">
    <p:spTree>
      <p:nvGrpSpPr>
        <p:cNvPr id="1" name=""/>
        <p:cNvGrpSpPr/>
        <p:nvPr/>
      </p:nvGrpSpPr>
      <p:grpSpPr>
        <a:xfrm>
          <a:off x="0" y="0"/>
          <a:ext cx="0" cy="0"/>
          <a:chOff x="0" y="0"/>
          <a:chExt cx="0" cy="0"/>
        </a:xfrm>
      </p:grpSpPr>
      <p:sp>
        <p:nvSpPr>
          <p:cNvPr id="7" name="Rectangle 6"/>
          <p:cNvSpPr/>
          <p:nvPr userDrawn="1"/>
        </p:nvSpPr>
        <p:spPr>
          <a:xfrm>
            <a:off x="0" y="177801"/>
            <a:ext cx="12192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203200" y="177803"/>
            <a:ext cx="117856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p>
        </p:txBody>
      </p:sp>
      <p:sp>
        <p:nvSpPr>
          <p:cNvPr id="3" name="Content Placeholder 2"/>
          <p:cNvSpPr>
            <a:spLocks noGrp="1"/>
          </p:cNvSpPr>
          <p:nvPr>
            <p:ph idx="1"/>
          </p:nvPr>
        </p:nvSpPr>
        <p:spPr>
          <a:xfrm>
            <a:off x="304800" y="1193801"/>
            <a:ext cx="11684000" cy="4958465"/>
          </a:xfrm>
        </p:spPr>
        <p:txBody>
          <a:bodyPr>
            <a:normAutofit/>
          </a:bodyPr>
          <a:lstStyle>
            <a:lvl1pPr>
              <a:buClr>
                <a:schemeClr val="accent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p:cNvSpPr/>
          <p:nvPr userDrawn="1"/>
        </p:nvSpPr>
        <p:spPr>
          <a:xfrm>
            <a:off x="0" y="990602"/>
            <a:ext cx="12192000" cy="88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1" name="Rectangle 10"/>
          <p:cNvSpPr/>
          <p:nvPr userDrawn="1"/>
        </p:nvSpPr>
        <p:spPr>
          <a:xfrm>
            <a:off x="0" y="6152267"/>
            <a:ext cx="12192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5" name="Footer Placeholder 4"/>
          <p:cNvSpPr>
            <a:spLocks noGrp="1"/>
          </p:cNvSpPr>
          <p:nvPr>
            <p:ph type="ftr" sz="quarter" idx="11"/>
          </p:nvPr>
        </p:nvSpPr>
        <p:spPr>
          <a:xfrm>
            <a:off x="4165600" y="6375401"/>
            <a:ext cx="38608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a:p>
        </p:txBody>
      </p:sp>
      <p:sp>
        <p:nvSpPr>
          <p:cNvPr id="16" name="Slide Number Placeholder 5"/>
          <p:cNvSpPr>
            <a:spLocks noGrp="1"/>
          </p:cNvSpPr>
          <p:nvPr>
            <p:ph type="sldNum" sz="quarter" idx="12"/>
          </p:nvPr>
        </p:nvSpPr>
        <p:spPr>
          <a:xfrm>
            <a:off x="9144000" y="6375401"/>
            <a:ext cx="28448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152266"/>
            <a:ext cx="2113280" cy="731520"/>
          </a:xfrm>
          <a:prstGeom prst="rect">
            <a:avLst/>
          </a:prstGeom>
        </p:spPr>
      </p:pic>
    </p:spTree>
    <p:extLst>
      <p:ext uri="{BB962C8B-B14F-4D97-AF65-F5344CB8AC3E}">
        <p14:creationId xmlns:p14="http://schemas.microsoft.com/office/powerpoint/2010/main" val="2883267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9"/>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2"/>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4165600" y="6416676"/>
            <a:ext cx="3860800" cy="365125"/>
          </a:xfrm>
          <a:prstGeom prst="rect">
            <a:avLst/>
          </a:prstGeom>
        </p:spPr>
        <p:txBody>
          <a:bodyPr vert="horz" lIns="91440" tIns="45720" rIns="91440" bIns="45720" rtlCol="0" anchor="b"/>
          <a:lstStyle>
            <a:lvl1pPr algn="ct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a:p>
        </p:txBody>
      </p:sp>
      <p:sp>
        <p:nvSpPr>
          <p:cNvPr id="7" name="Slide Number Placeholder 5"/>
          <p:cNvSpPr>
            <a:spLocks noGrp="1"/>
          </p:cNvSpPr>
          <p:nvPr>
            <p:ph type="sldNum" sz="quarter" idx="4"/>
          </p:nvPr>
        </p:nvSpPr>
        <p:spPr>
          <a:xfrm>
            <a:off x="9144000" y="6410327"/>
            <a:ext cx="2844800" cy="365125"/>
          </a:xfrm>
          <a:prstGeom prst="rect">
            <a:avLst/>
          </a:prstGeom>
        </p:spPr>
        <p:txBody>
          <a:bodyPr anchor="b"/>
          <a:lstStyle>
            <a:lvl1pPr algn="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a:p>
        </p:txBody>
      </p:sp>
    </p:spTree>
    <p:extLst>
      <p:ext uri="{BB962C8B-B14F-4D97-AF65-F5344CB8AC3E}">
        <p14:creationId xmlns:p14="http://schemas.microsoft.com/office/powerpoint/2010/main" val="1143005989"/>
      </p:ext>
    </p:extLst>
  </p:cSld>
  <p:clrMap bg1="lt1" tx1="dk1" bg2="lt2" tx2="dk2" accent1="accent1" accent2="accent2" accent3="accent3" accent4="accent4" accent5="accent5" accent6="accent6" hlink="hlink" folHlink="folHlink"/>
  <p:sldLayoutIdLst>
    <p:sldLayoutId id="2147483660" r:id="rId1"/>
    <p:sldLayoutId id="2147483670" r:id="rId2"/>
    <p:sldLayoutId id="2147483649" r:id="rId3"/>
    <p:sldLayoutId id="2147483680" r:id="rId4"/>
    <p:sldLayoutId id="2147483671" r:id="rId5"/>
    <p:sldLayoutId id="2147483668" r:id="rId6"/>
    <p:sldLayoutId id="2147483665" r:id="rId7"/>
    <p:sldLayoutId id="2147483672" r:id="rId8"/>
    <p:sldLayoutId id="2147483673" r:id="rId9"/>
    <p:sldLayoutId id="2147483674" r:id="rId10"/>
    <p:sldLayoutId id="2147483679" r:id="rId11"/>
    <p:sldLayoutId id="2147483662" r:id="rId12"/>
    <p:sldLayoutId id="2147483663" r:id="rId13"/>
    <p:sldLayoutId id="2147483676" r:id="rId14"/>
    <p:sldLayoutId id="2147483677" r:id="rId15"/>
    <p:sldLayoutId id="2147483675" r:id="rId16"/>
    <p:sldLayoutId id="2147483678" r:id="rId17"/>
    <p:sldLayoutId id="2147483681" r:id="rId18"/>
    <p:sldLayoutId id="2147483683" r:id="rId1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microsoft.com/office/2018/10/relationships/comments" Target="../comments/modernComment_243_E26D3B21.xml"/><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microsoft.com/office/2018/10/relationships/comments" Target="../comments/modernComment_24F_7A0750BF.xml"/><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16.xml"/><Relationship Id="rId1" Type="http://schemas.openxmlformats.org/officeDocument/2006/relationships/slideLayout" Target="../slideLayouts/slideLayout5.xml"/><Relationship Id="rId4" Type="http://schemas.openxmlformats.org/officeDocument/2006/relationships/hyperlink" Target="http://pixabay.com/en/exchange-of-ideas-debate-discussion-222788/" TargetMode="External"/></Relationships>
</file>

<file path=ppt/slides/_rels/slide21.xml.rels><?xml version="1.0" encoding="UTF-8" standalone="yes"?>
<Relationships xmlns="http://schemas.openxmlformats.org/package/2006/relationships"><Relationship Id="rId3" Type="http://schemas.microsoft.com/office/2018/10/relationships/comments" Target="../comments/modernComment_252_70392DB3.xml"/><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3" Type="http://schemas.microsoft.com/office/2018/10/relationships/comments" Target="../comments/modernComment_253_85B6D35B.xml"/><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3" Type="http://schemas.microsoft.com/office/2018/10/relationships/comments" Target="../comments/modernComment_255_EC91CC92.xml"/><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3" Type="http://schemas.microsoft.com/office/2018/10/relationships/comments" Target="../comments/modernComment_257_22989CD1.xml"/><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22.xml"/><Relationship Id="rId1" Type="http://schemas.openxmlformats.org/officeDocument/2006/relationships/slideLayout" Target="../slideLayouts/slideLayout5.xml"/><Relationship Id="rId4" Type="http://schemas.openxmlformats.org/officeDocument/2006/relationships/hyperlink" Target="http://pixabay.com/en/exchange-of-ideas-debate-discussion-222788/"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hyperlink" Target="mailto:APC.Fee.Rule@tn.gov" TargetMode="Externa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3" Type="http://schemas.microsoft.com/office/2018/10/relationships/comments" Target="../comments/modernComment_25B_A2E25BEE.xml"/><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3" Type="http://schemas.microsoft.com/office/2018/10/relationships/comments" Target="../comments/modernComment_25C_A1B589EE.xml"/><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26.xml"/><Relationship Id="rId1" Type="http://schemas.openxmlformats.org/officeDocument/2006/relationships/slideLayout" Target="../slideLayouts/slideLayout5.xml"/><Relationship Id="rId4" Type="http://schemas.openxmlformats.org/officeDocument/2006/relationships/hyperlink" Target="http://pixabay.com/en/exchange-of-ideas-debate-discussion-222788/" TargetMode="Externa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3" Type="http://schemas.openxmlformats.org/officeDocument/2006/relationships/hyperlink" Target="mailto:APC.Fee.Rule@tn.gov" TargetMode="External"/><Relationship Id="rId2" Type="http://schemas.openxmlformats.org/officeDocument/2006/relationships/hyperlink" Target="https://www.tn.gov/environment/air/fees.html" TargetMode="External"/><Relationship Id="rId1" Type="http://schemas.openxmlformats.org/officeDocument/2006/relationships/slideLayout" Target="../slideLayouts/slideLayout5.xml"/><Relationship Id="rId6" Type="http://schemas.openxmlformats.org/officeDocument/2006/relationships/image" Target="../media/image17.png"/><Relationship Id="rId5" Type="http://schemas.openxmlformats.org/officeDocument/2006/relationships/hyperlink" Target="https://signup.e2ma.net/signup/2017758/1718855/" TargetMode="External"/><Relationship Id="rId4" Type="http://schemas.openxmlformats.org/officeDocument/2006/relationships/hyperlink" Target="https://forms.office.com/Pages/ResponsePage.aspx?id=v75F83ENN0OSgSS5QWFsNhb5LEA6BhVOjZhOQP5WiZdUMEE0UERHREpZRjJLVUxYT1BFN1BNNU1SNy4u" TargetMode="External"/></Relationships>
</file>

<file path=ppt/slides/_rels/slide36.xml.rels><?xml version="1.0" encoding="UTF-8" standalone="yes"?>
<Relationships xmlns="http://schemas.openxmlformats.org/package/2006/relationships"><Relationship Id="rId2" Type="http://schemas.openxmlformats.org/officeDocument/2006/relationships/hyperlink" Target="mailto:Hannah.Nodell@tn.gov" TargetMode="Externa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hyperlink" Target="https://www.menti.com/ales6tskd4ax" TargetMode="Externa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hyperlink" Target="https://www.tn.gov/environment/air/fees.html" TargetMode="External"/><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a:latin typeface="Open Sans"/>
                <a:ea typeface="Open Sans"/>
                <a:cs typeface="Open Sans"/>
              </a:rPr>
              <a:t>Non-Title V  Fee Rule Revisions</a:t>
            </a:r>
            <a:br>
              <a:rPr lang="en-US">
                <a:latin typeface="Open Sans"/>
              </a:rPr>
            </a:br>
            <a:r>
              <a:rPr lang="en-US">
                <a:latin typeface="Open Sans"/>
                <a:ea typeface="Open Sans"/>
                <a:cs typeface="Open Sans"/>
              </a:rPr>
              <a:t>Stakeholder Meeting</a:t>
            </a:r>
            <a:endParaRPr lang="en-US" sz="2700">
              <a:latin typeface="Open Sans"/>
              <a:ea typeface="Open Sans"/>
              <a:cs typeface="Open Sans"/>
            </a:endParaRPr>
          </a:p>
        </p:txBody>
      </p:sp>
      <p:sp>
        <p:nvSpPr>
          <p:cNvPr id="6" name="Text Placeholder 5"/>
          <p:cNvSpPr>
            <a:spLocks noGrp="1"/>
          </p:cNvSpPr>
          <p:nvPr>
            <p:ph type="body" sz="quarter" idx="11"/>
          </p:nvPr>
        </p:nvSpPr>
        <p:spPr/>
        <p:txBody>
          <a:bodyPr>
            <a:normAutofit/>
          </a:bodyPr>
          <a:lstStyle/>
          <a:p>
            <a:r>
              <a:rPr lang="en-US">
                <a:latin typeface="Open Sans"/>
                <a:ea typeface="Open Sans"/>
                <a:cs typeface="Open Sans"/>
              </a:rPr>
              <a:t>December 9, 2025</a:t>
            </a:r>
          </a:p>
        </p:txBody>
      </p:sp>
    </p:spTree>
    <p:extLst>
      <p:ext uri="{BB962C8B-B14F-4D97-AF65-F5344CB8AC3E}">
        <p14:creationId xmlns:p14="http://schemas.microsoft.com/office/powerpoint/2010/main" val="40783394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4A8EEC-E73D-7C7F-6F5D-276AA901C8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88F9DD-809E-D225-F6E6-54BAC93D42F5}"/>
              </a:ext>
            </a:extLst>
          </p:cNvPr>
          <p:cNvSpPr>
            <a:spLocks noGrp="1"/>
          </p:cNvSpPr>
          <p:nvPr>
            <p:ph type="title"/>
          </p:nvPr>
        </p:nvSpPr>
        <p:spPr/>
        <p:txBody>
          <a:bodyPr/>
          <a:lstStyle/>
          <a:p>
            <a:r>
              <a:rPr lang="en-US">
                <a:latin typeface="Open Sans"/>
                <a:ea typeface="Open Sans"/>
                <a:cs typeface="Open Sans"/>
              </a:rPr>
              <a:t>Survey Results</a:t>
            </a:r>
          </a:p>
        </p:txBody>
      </p:sp>
      <p:pic>
        <p:nvPicPr>
          <p:cNvPr id="9" name="Content Placeholder 8">
            <a:extLst>
              <a:ext uri="{FF2B5EF4-FFF2-40B4-BE49-F238E27FC236}">
                <a16:creationId xmlns:a16="http://schemas.microsoft.com/office/drawing/2014/main" id="{03985219-6B50-9A61-177B-1C6FCFA8EA44}"/>
              </a:ext>
            </a:extLst>
          </p:cNvPr>
          <p:cNvPicPr>
            <a:picLocks noGrp="1" noChangeAspect="1"/>
          </p:cNvPicPr>
          <p:nvPr>
            <p:ph idx="1"/>
          </p:nvPr>
        </p:nvPicPr>
        <p:blipFill>
          <a:blip r:embed="rId3"/>
          <a:stretch>
            <a:fillRect/>
          </a:stretch>
        </p:blipFill>
        <p:spPr>
          <a:xfrm>
            <a:off x="1629230" y="1005862"/>
            <a:ext cx="9154883" cy="5138403"/>
          </a:xfrm>
          <a:prstGeom prst="rect">
            <a:avLst/>
          </a:prstGeom>
        </p:spPr>
      </p:pic>
    </p:spTree>
    <p:extLst>
      <p:ext uri="{BB962C8B-B14F-4D97-AF65-F5344CB8AC3E}">
        <p14:creationId xmlns:p14="http://schemas.microsoft.com/office/powerpoint/2010/main" val="5919011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989C71-6794-8C87-D00B-BCB89D3C8334}"/>
              </a:ext>
            </a:extLst>
          </p:cNvPr>
          <p:cNvSpPr>
            <a:spLocks noGrp="1"/>
          </p:cNvSpPr>
          <p:nvPr>
            <p:ph type="title"/>
          </p:nvPr>
        </p:nvSpPr>
        <p:spPr/>
        <p:txBody>
          <a:bodyPr/>
          <a:lstStyle/>
          <a:p>
            <a:r>
              <a:rPr lang="en-US">
                <a:latin typeface="Open Sans"/>
                <a:ea typeface="Open Sans"/>
                <a:cs typeface="Open Sans"/>
              </a:rPr>
              <a:t>Survey Results</a:t>
            </a:r>
          </a:p>
        </p:txBody>
      </p:sp>
      <p:pic>
        <p:nvPicPr>
          <p:cNvPr id="5" name="Content Placeholder 4">
            <a:extLst>
              <a:ext uri="{FF2B5EF4-FFF2-40B4-BE49-F238E27FC236}">
                <a16:creationId xmlns:a16="http://schemas.microsoft.com/office/drawing/2014/main" id="{243102D7-B3BD-F444-BC10-D14C18731843}"/>
              </a:ext>
            </a:extLst>
          </p:cNvPr>
          <p:cNvPicPr>
            <a:picLocks noGrp="1" noChangeAspect="1"/>
          </p:cNvPicPr>
          <p:nvPr>
            <p:ph idx="1"/>
          </p:nvPr>
        </p:nvPicPr>
        <p:blipFill>
          <a:blip r:embed="rId3"/>
          <a:stretch>
            <a:fillRect/>
          </a:stretch>
        </p:blipFill>
        <p:spPr>
          <a:xfrm>
            <a:off x="2531605" y="1093121"/>
            <a:ext cx="7056218" cy="5029199"/>
          </a:xfrm>
          <a:prstGeom prst="rect">
            <a:avLst/>
          </a:prstGeom>
        </p:spPr>
      </p:pic>
    </p:spTree>
    <p:extLst>
      <p:ext uri="{BB962C8B-B14F-4D97-AF65-F5344CB8AC3E}">
        <p14:creationId xmlns:p14="http://schemas.microsoft.com/office/powerpoint/2010/main" val="6424645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FD7F70-56B7-BCDC-591F-C4F3CE678E1F}"/>
              </a:ext>
            </a:extLst>
          </p:cNvPr>
          <p:cNvSpPr>
            <a:spLocks noGrp="1"/>
          </p:cNvSpPr>
          <p:nvPr>
            <p:ph type="title"/>
          </p:nvPr>
        </p:nvSpPr>
        <p:spPr/>
        <p:txBody>
          <a:bodyPr/>
          <a:lstStyle/>
          <a:p>
            <a:r>
              <a:rPr lang="en-US">
                <a:latin typeface="Open Sans"/>
                <a:ea typeface="Open Sans"/>
                <a:cs typeface="Open Sans"/>
              </a:rPr>
              <a:t>Survey Results: True Minor</a:t>
            </a:r>
          </a:p>
        </p:txBody>
      </p:sp>
      <p:pic>
        <p:nvPicPr>
          <p:cNvPr id="6" name="Content Placeholder 5">
            <a:extLst>
              <a:ext uri="{FF2B5EF4-FFF2-40B4-BE49-F238E27FC236}">
                <a16:creationId xmlns:a16="http://schemas.microsoft.com/office/drawing/2014/main" id="{16540E35-9839-950B-C9B6-ED7EE910E8AD}"/>
              </a:ext>
            </a:extLst>
          </p:cNvPr>
          <p:cNvPicPr>
            <a:picLocks noGrp="1" noChangeAspect="1"/>
          </p:cNvPicPr>
          <p:nvPr>
            <p:ph idx="1"/>
          </p:nvPr>
        </p:nvPicPr>
        <p:blipFill>
          <a:blip r:embed="rId3"/>
          <a:stretch>
            <a:fillRect/>
          </a:stretch>
        </p:blipFill>
        <p:spPr>
          <a:xfrm>
            <a:off x="2053772" y="999531"/>
            <a:ext cx="7783285" cy="5118408"/>
          </a:xfrm>
          <a:prstGeom prst="rect">
            <a:avLst/>
          </a:prstGeom>
        </p:spPr>
      </p:pic>
    </p:spTree>
    <p:extLst>
      <p:ext uri="{BB962C8B-B14F-4D97-AF65-F5344CB8AC3E}">
        <p14:creationId xmlns:p14="http://schemas.microsoft.com/office/powerpoint/2010/main" val="23219826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C22B73-2198-D658-3C6E-409E30077022}"/>
              </a:ext>
            </a:extLst>
          </p:cNvPr>
          <p:cNvSpPr>
            <a:spLocks noGrp="1"/>
          </p:cNvSpPr>
          <p:nvPr>
            <p:ph type="title"/>
          </p:nvPr>
        </p:nvSpPr>
        <p:spPr/>
        <p:txBody>
          <a:bodyPr/>
          <a:lstStyle/>
          <a:p>
            <a:r>
              <a:rPr lang="en-US">
                <a:latin typeface="Open Sans"/>
                <a:ea typeface="Open Sans"/>
                <a:cs typeface="Open Sans"/>
              </a:rPr>
              <a:t>Survey Results: Conditional Major</a:t>
            </a:r>
          </a:p>
        </p:txBody>
      </p:sp>
      <p:pic>
        <p:nvPicPr>
          <p:cNvPr id="5" name="Content Placeholder 4">
            <a:extLst>
              <a:ext uri="{FF2B5EF4-FFF2-40B4-BE49-F238E27FC236}">
                <a16:creationId xmlns:a16="http://schemas.microsoft.com/office/drawing/2014/main" id="{26B626C1-D7EC-36B5-84FF-4567B0019FE0}"/>
              </a:ext>
            </a:extLst>
          </p:cNvPr>
          <p:cNvPicPr>
            <a:picLocks noGrp="1" noChangeAspect="1"/>
          </p:cNvPicPr>
          <p:nvPr>
            <p:ph idx="1"/>
          </p:nvPr>
        </p:nvPicPr>
        <p:blipFill>
          <a:blip r:embed="rId3"/>
          <a:stretch>
            <a:fillRect/>
          </a:stretch>
        </p:blipFill>
        <p:spPr>
          <a:xfrm>
            <a:off x="2384709" y="1006035"/>
            <a:ext cx="7252039" cy="5105400"/>
          </a:xfrm>
          <a:prstGeom prst="rect">
            <a:avLst/>
          </a:prstGeom>
        </p:spPr>
      </p:pic>
    </p:spTree>
    <p:extLst>
      <p:ext uri="{BB962C8B-B14F-4D97-AF65-F5344CB8AC3E}">
        <p14:creationId xmlns:p14="http://schemas.microsoft.com/office/powerpoint/2010/main" val="13794655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45AF5C-C795-155A-C129-EBCBAB9CB139}"/>
              </a:ext>
            </a:extLst>
          </p:cNvPr>
          <p:cNvSpPr>
            <a:spLocks noGrp="1"/>
          </p:cNvSpPr>
          <p:nvPr>
            <p:ph type="title"/>
          </p:nvPr>
        </p:nvSpPr>
        <p:spPr/>
        <p:txBody>
          <a:bodyPr/>
          <a:lstStyle/>
          <a:p>
            <a:r>
              <a:rPr lang="en-US">
                <a:latin typeface="Open Sans"/>
                <a:ea typeface="Open Sans"/>
                <a:cs typeface="Open Sans"/>
              </a:rPr>
              <a:t>Survey Results: Conditional Major</a:t>
            </a:r>
          </a:p>
        </p:txBody>
      </p:sp>
      <p:pic>
        <p:nvPicPr>
          <p:cNvPr id="9" name="Content Placeholder 8">
            <a:extLst>
              <a:ext uri="{FF2B5EF4-FFF2-40B4-BE49-F238E27FC236}">
                <a16:creationId xmlns:a16="http://schemas.microsoft.com/office/drawing/2014/main" id="{82046051-F9C1-4F25-8E4D-DE2D9B0D3FD3}"/>
              </a:ext>
            </a:extLst>
          </p:cNvPr>
          <p:cNvPicPr>
            <a:picLocks noGrp="1" noChangeAspect="1"/>
          </p:cNvPicPr>
          <p:nvPr>
            <p:ph idx="1"/>
          </p:nvPr>
        </p:nvPicPr>
        <p:blipFill>
          <a:blip r:embed="rId3"/>
          <a:stretch>
            <a:fillRect/>
          </a:stretch>
        </p:blipFill>
        <p:spPr>
          <a:xfrm>
            <a:off x="1988458" y="1007466"/>
            <a:ext cx="7903027" cy="5135194"/>
          </a:xfrm>
          <a:prstGeom prst="rect">
            <a:avLst/>
          </a:prstGeom>
        </p:spPr>
      </p:pic>
    </p:spTree>
    <p:extLst>
      <p:ext uri="{BB962C8B-B14F-4D97-AF65-F5344CB8AC3E}">
        <p14:creationId xmlns:p14="http://schemas.microsoft.com/office/powerpoint/2010/main" val="18141361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525AD5-ABEF-B167-C876-FB175CC022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DCD403-42D4-27D0-FC12-F5ED6D21996E}"/>
              </a:ext>
            </a:extLst>
          </p:cNvPr>
          <p:cNvSpPr>
            <a:spLocks noGrp="1"/>
          </p:cNvSpPr>
          <p:nvPr>
            <p:ph type="title"/>
          </p:nvPr>
        </p:nvSpPr>
        <p:spPr/>
        <p:txBody>
          <a:bodyPr/>
          <a:lstStyle/>
          <a:p>
            <a:r>
              <a:rPr lang="en-US">
                <a:latin typeface="Open Sans"/>
                <a:ea typeface="Open Sans"/>
                <a:cs typeface="Open Sans"/>
              </a:rPr>
              <a:t>Potential Elements - Overview</a:t>
            </a:r>
          </a:p>
        </p:txBody>
      </p:sp>
      <p:sp>
        <p:nvSpPr>
          <p:cNvPr id="3" name="Content Placeholder 2">
            <a:extLst>
              <a:ext uri="{FF2B5EF4-FFF2-40B4-BE49-F238E27FC236}">
                <a16:creationId xmlns:a16="http://schemas.microsoft.com/office/drawing/2014/main" id="{1775DFA4-282E-B7D7-E31B-F9C0E5CCB7BC}"/>
              </a:ext>
            </a:extLst>
          </p:cNvPr>
          <p:cNvSpPr>
            <a:spLocks noGrp="1"/>
          </p:cNvSpPr>
          <p:nvPr>
            <p:ph idx="1"/>
          </p:nvPr>
        </p:nvSpPr>
        <p:spPr/>
        <p:txBody>
          <a:bodyPr vert="horz" lIns="91440" tIns="45720" rIns="91440" bIns="45720" rtlCol="0" anchor="t">
            <a:normAutofit/>
          </a:bodyPr>
          <a:lstStyle/>
          <a:p>
            <a:pPr>
              <a:buClr>
                <a:schemeClr val="tx1"/>
              </a:buClr>
            </a:pPr>
            <a:r>
              <a:rPr lang="en-US">
                <a:latin typeface="Open Sans"/>
                <a:ea typeface="Open Sans"/>
                <a:cs typeface="Open Sans"/>
              </a:rPr>
              <a:t>Exploring Fee Elements that will be used to develop proposed rule revision</a:t>
            </a:r>
            <a:endParaRPr lang="en-US"/>
          </a:p>
          <a:p>
            <a:pPr>
              <a:buClr>
                <a:srgbClr val="000000"/>
              </a:buClr>
            </a:pPr>
            <a:r>
              <a:rPr lang="en-US">
                <a:latin typeface="Open Sans"/>
                <a:ea typeface="Open Sans"/>
                <a:cs typeface="Open Sans"/>
              </a:rPr>
              <a:t>Not planning to collect a specific total dollar amount</a:t>
            </a:r>
            <a:endParaRPr lang="en-US"/>
          </a:p>
          <a:p>
            <a:pPr>
              <a:buClr>
                <a:schemeClr val="tx1"/>
              </a:buClr>
            </a:pPr>
            <a:r>
              <a:rPr lang="en-US">
                <a:latin typeface="Open Sans"/>
                <a:ea typeface="Open Sans"/>
                <a:cs typeface="Open Sans"/>
              </a:rPr>
              <a:t>Potential approaches based on:</a:t>
            </a:r>
          </a:p>
          <a:p>
            <a:pPr lvl="1">
              <a:buClr>
                <a:schemeClr val="tx1"/>
              </a:buClr>
            </a:pPr>
            <a:r>
              <a:rPr lang="en-US">
                <a:latin typeface="Open Sans"/>
                <a:ea typeface="Open Sans"/>
                <a:cs typeface="Open Sans"/>
              </a:rPr>
              <a:t>Results of Surveys</a:t>
            </a:r>
          </a:p>
          <a:p>
            <a:pPr lvl="1">
              <a:buClr>
                <a:schemeClr val="tx1"/>
              </a:buClr>
            </a:pPr>
            <a:r>
              <a:rPr lang="en-US">
                <a:latin typeface="Open Sans"/>
                <a:ea typeface="Open Sans"/>
                <a:cs typeface="Open Sans"/>
              </a:rPr>
              <a:t>Business goals of the Division</a:t>
            </a:r>
          </a:p>
          <a:p>
            <a:pPr>
              <a:buClr>
                <a:schemeClr val="tx1"/>
              </a:buClr>
            </a:pPr>
            <a:r>
              <a:rPr lang="en-US">
                <a:latin typeface="Open Sans"/>
                <a:ea typeface="Open Sans"/>
                <a:cs typeface="Open Sans"/>
              </a:rPr>
              <a:t>Proposed rule will, at a minimum, consist of changes to three existing fee elements:</a:t>
            </a:r>
          </a:p>
          <a:p>
            <a:pPr lvl="1">
              <a:buClr>
                <a:schemeClr val="tx1"/>
              </a:buClr>
            </a:pPr>
            <a:r>
              <a:rPr lang="en-US">
                <a:latin typeface="Open Sans"/>
                <a:ea typeface="Open Sans"/>
                <a:cs typeface="Open Sans"/>
              </a:rPr>
              <a:t>Dollar per Ton ($/ton) of permitted allowable emissions paid on an annual basis</a:t>
            </a:r>
          </a:p>
          <a:p>
            <a:pPr lvl="1">
              <a:buClr>
                <a:schemeClr val="tx1"/>
              </a:buClr>
            </a:pPr>
            <a:r>
              <a:rPr lang="en-US">
                <a:latin typeface="Open Sans"/>
                <a:ea typeface="Open Sans"/>
                <a:cs typeface="Open Sans"/>
              </a:rPr>
              <a:t>Annual Conditional Major Review fee</a:t>
            </a:r>
          </a:p>
          <a:p>
            <a:pPr lvl="1">
              <a:buClr>
                <a:schemeClr val="tx1"/>
              </a:buClr>
            </a:pPr>
            <a:r>
              <a:rPr lang="en-US">
                <a:latin typeface="Open Sans"/>
                <a:ea typeface="Open Sans"/>
                <a:cs typeface="Open Sans"/>
              </a:rPr>
              <a:t>Construction Permit application fee</a:t>
            </a:r>
          </a:p>
          <a:p>
            <a:pPr lvl="2">
              <a:buClr>
                <a:schemeClr val="tx1"/>
              </a:buClr>
            </a:pPr>
            <a:r>
              <a:rPr lang="en-US">
                <a:latin typeface="Open Sans"/>
                <a:ea typeface="Open Sans"/>
                <a:cs typeface="Open Sans"/>
              </a:rPr>
              <a:t>Includes combined construction and operating permits </a:t>
            </a:r>
          </a:p>
        </p:txBody>
      </p:sp>
    </p:spTree>
    <p:extLst>
      <p:ext uri="{BB962C8B-B14F-4D97-AF65-F5344CB8AC3E}">
        <p14:creationId xmlns:p14="http://schemas.microsoft.com/office/powerpoint/2010/main" val="3798809377"/>
      </p:ext>
    </p:extLst>
  </p:cSld>
  <p:clrMapOvr>
    <a:masterClrMapping/>
  </p:clrMapOvr>
  <p:extLst>
    <p:ext uri="{6950BFC3-D8DA-4A85-94F7-54DA5524770B}">
      <p188:commentRel xmlns:p188="http://schemas.microsoft.com/office/powerpoint/2018/8/main" r:id="rId3"/>
    </p:ext>
  </p:extLs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729FD1-788A-838D-E502-E7E8C56315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8E38DF-3E77-A504-9065-FF9CEED98573}"/>
              </a:ext>
            </a:extLst>
          </p:cNvPr>
          <p:cNvSpPr>
            <a:spLocks noGrp="1"/>
          </p:cNvSpPr>
          <p:nvPr>
            <p:ph type="title"/>
          </p:nvPr>
        </p:nvSpPr>
        <p:spPr>
          <a:xfrm>
            <a:off x="644" y="177803"/>
            <a:ext cx="12190712" cy="854436"/>
          </a:xfrm>
        </p:spPr>
        <p:txBody>
          <a:bodyPr/>
          <a:lstStyle/>
          <a:p>
            <a:r>
              <a:rPr lang="en-US">
                <a:latin typeface="Open Sans"/>
                <a:ea typeface="Open Sans"/>
                <a:cs typeface="Open Sans"/>
              </a:rPr>
              <a:t>Fee Element – Dollar Per Ton of Permitted Allowable Emissions</a:t>
            </a:r>
          </a:p>
        </p:txBody>
      </p:sp>
      <p:sp>
        <p:nvSpPr>
          <p:cNvPr id="3" name="Content Placeholder 2">
            <a:extLst>
              <a:ext uri="{FF2B5EF4-FFF2-40B4-BE49-F238E27FC236}">
                <a16:creationId xmlns:a16="http://schemas.microsoft.com/office/drawing/2014/main" id="{4F8240B4-34F9-C565-8B9D-2BE893F297E2}"/>
              </a:ext>
            </a:extLst>
          </p:cNvPr>
          <p:cNvSpPr>
            <a:spLocks noGrp="1"/>
          </p:cNvSpPr>
          <p:nvPr>
            <p:ph idx="1"/>
          </p:nvPr>
        </p:nvSpPr>
        <p:spPr/>
        <p:txBody>
          <a:bodyPr/>
          <a:lstStyle/>
          <a:p>
            <a:pPr>
              <a:buClr>
                <a:schemeClr val="tx1"/>
              </a:buClr>
            </a:pPr>
            <a:r>
              <a:rPr lang="en-US"/>
              <a:t>Current Rate = $18.75/ton</a:t>
            </a:r>
          </a:p>
          <a:p>
            <a:pPr>
              <a:buClr>
                <a:schemeClr val="tx1"/>
              </a:buClr>
            </a:pPr>
            <a:r>
              <a:rPr lang="en-US"/>
              <a:t>Statute Allows up to $38.00/ton</a:t>
            </a:r>
          </a:p>
          <a:p>
            <a:pPr>
              <a:buClr>
                <a:schemeClr val="tx1"/>
              </a:buClr>
            </a:pPr>
            <a:r>
              <a:rPr lang="en-US"/>
              <a:t>Potential Fee Element – Increase to between $28.00/ton to $32.00/ton</a:t>
            </a:r>
          </a:p>
        </p:txBody>
      </p:sp>
    </p:spTree>
    <p:extLst>
      <p:ext uri="{BB962C8B-B14F-4D97-AF65-F5344CB8AC3E}">
        <p14:creationId xmlns:p14="http://schemas.microsoft.com/office/powerpoint/2010/main" val="8682943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C33503-CB28-E080-510D-DB0A8D2C47F3}"/>
              </a:ext>
            </a:extLst>
          </p:cNvPr>
          <p:cNvSpPr>
            <a:spLocks noGrp="1"/>
          </p:cNvSpPr>
          <p:nvPr>
            <p:ph type="title"/>
          </p:nvPr>
        </p:nvSpPr>
        <p:spPr/>
        <p:txBody>
          <a:bodyPr/>
          <a:lstStyle/>
          <a:p>
            <a:r>
              <a:rPr lang="en-US">
                <a:latin typeface="Open Sans"/>
                <a:ea typeface="Open Sans"/>
                <a:cs typeface="Open Sans"/>
              </a:rPr>
              <a:t>Fee Element – Conditional Major Review Fee</a:t>
            </a:r>
          </a:p>
        </p:txBody>
      </p:sp>
      <p:sp>
        <p:nvSpPr>
          <p:cNvPr id="3" name="Content Placeholder 2">
            <a:extLst>
              <a:ext uri="{FF2B5EF4-FFF2-40B4-BE49-F238E27FC236}">
                <a16:creationId xmlns:a16="http://schemas.microsoft.com/office/drawing/2014/main" id="{361E24BF-F970-04A2-569C-E6FEA8C6CB29}"/>
              </a:ext>
            </a:extLst>
          </p:cNvPr>
          <p:cNvSpPr>
            <a:spLocks noGrp="1"/>
          </p:cNvSpPr>
          <p:nvPr>
            <p:ph idx="1"/>
          </p:nvPr>
        </p:nvSpPr>
        <p:spPr/>
        <p:txBody>
          <a:bodyPr vert="horz" lIns="91440" tIns="45720" rIns="91440" bIns="45720" rtlCol="0" anchor="t">
            <a:normAutofit/>
          </a:bodyPr>
          <a:lstStyle/>
          <a:p>
            <a:r>
              <a:rPr lang="en-US">
                <a:latin typeface="Open Sans"/>
                <a:ea typeface="Open Sans"/>
                <a:cs typeface="Open Sans"/>
              </a:rPr>
              <a:t>Currently Graduated Scale based on Allowable Emissions:</a:t>
            </a:r>
          </a:p>
          <a:p>
            <a:endParaRPr lang="en-US">
              <a:latin typeface="Open Sans"/>
              <a:ea typeface="Open Sans"/>
              <a:cs typeface="Open Sans"/>
            </a:endParaRPr>
          </a:p>
          <a:p>
            <a:endParaRPr lang="en-US">
              <a:latin typeface="Open Sans"/>
              <a:ea typeface="Open Sans"/>
              <a:cs typeface="Open Sans"/>
            </a:endParaRPr>
          </a:p>
          <a:p>
            <a:endParaRPr lang="en-US">
              <a:latin typeface="Open Sans"/>
              <a:ea typeface="Open Sans"/>
              <a:cs typeface="Open Sans"/>
            </a:endParaRPr>
          </a:p>
          <a:p>
            <a:endParaRPr lang="en-US">
              <a:latin typeface="Open Sans"/>
              <a:ea typeface="Open Sans"/>
              <a:cs typeface="Open Sans"/>
            </a:endParaRPr>
          </a:p>
          <a:p>
            <a:endParaRPr lang="en-US">
              <a:latin typeface="Open Sans"/>
              <a:ea typeface="Open Sans"/>
              <a:cs typeface="Open Sans"/>
            </a:endParaRPr>
          </a:p>
          <a:p>
            <a:r>
              <a:rPr lang="en-US">
                <a:latin typeface="Open Sans"/>
                <a:ea typeface="Open Sans"/>
                <a:cs typeface="Open Sans"/>
              </a:rPr>
              <a:t>Two Potential Fee Element Options</a:t>
            </a:r>
          </a:p>
          <a:p>
            <a:pPr lvl="1"/>
            <a:r>
              <a:rPr lang="en-US">
                <a:latin typeface="Open Sans"/>
                <a:ea typeface="Open Sans"/>
                <a:cs typeface="Open Sans"/>
              </a:rPr>
              <a:t>Option A - $2,000/year</a:t>
            </a:r>
          </a:p>
          <a:p>
            <a:pPr lvl="1"/>
            <a:r>
              <a:rPr lang="en-US">
                <a:latin typeface="Open Sans"/>
                <a:ea typeface="Open Sans"/>
                <a:cs typeface="Open Sans"/>
              </a:rPr>
              <a:t>Option B – Graduated Scale based on Allowable Emissions:</a:t>
            </a:r>
          </a:p>
        </p:txBody>
      </p:sp>
      <p:graphicFrame>
        <p:nvGraphicFramePr>
          <p:cNvPr id="4" name="Table 3">
            <a:extLst>
              <a:ext uri="{FF2B5EF4-FFF2-40B4-BE49-F238E27FC236}">
                <a16:creationId xmlns:a16="http://schemas.microsoft.com/office/drawing/2014/main" id="{5B12F85F-0ABE-37E2-15FF-59C2B88B4754}"/>
              </a:ext>
            </a:extLst>
          </p:cNvPr>
          <p:cNvGraphicFramePr>
            <a:graphicFrameLocks noGrp="1"/>
          </p:cNvGraphicFramePr>
          <p:nvPr>
            <p:extLst>
              <p:ext uri="{D42A27DB-BD31-4B8C-83A1-F6EECF244321}">
                <p14:modId xmlns:p14="http://schemas.microsoft.com/office/powerpoint/2010/main" val="2175900697"/>
              </p:ext>
            </p:extLst>
          </p:nvPr>
        </p:nvGraphicFramePr>
        <p:xfrm>
          <a:off x="881888" y="1722315"/>
          <a:ext cx="8128000" cy="185420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233243851"/>
                    </a:ext>
                  </a:extLst>
                </a:gridCol>
                <a:gridCol w="4064000">
                  <a:extLst>
                    <a:ext uri="{9D8B030D-6E8A-4147-A177-3AD203B41FA5}">
                      <a16:colId xmlns:a16="http://schemas.microsoft.com/office/drawing/2014/main" val="462612322"/>
                    </a:ext>
                  </a:extLst>
                </a:gridCol>
              </a:tblGrid>
              <a:tr h="370840">
                <a:tc>
                  <a:txBody>
                    <a:bodyPr/>
                    <a:lstStyle/>
                    <a:p>
                      <a:r>
                        <a:rPr lang="en-US"/>
                        <a:t>Allowable Emissions</a:t>
                      </a:r>
                    </a:p>
                  </a:txBody>
                  <a:tcPr/>
                </a:tc>
                <a:tc>
                  <a:txBody>
                    <a:bodyPr/>
                    <a:lstStyle/>
                    <a:p>
                      <a:r>
                        <a:rPr lang="en-US"/>
                        <a:t>Annual Conditional Major Review Fee</a:t>
                      </a:r>
                    </a:p>
                  </a:txBody>
                  <a:tcPr/>
                </a:tc>
                <a:extLst>
                  <a:ext uri="{0D108BD9-81ED-4DB2-BD59-A6C34878D82A}">
                    <a16:rowId xmlns:a16="http://schemas.microsoft.com/office/drawing/2014/main" val="42850910"/>
                  </a:ext>
                </a:extLst>
              </a:tr>
              <a:tr h="370840">
                <a:tc>
                  <a:txBody>
                    <a:bodyPr/>
                    <a:lstStyle/>
                    <a:p>
                      <a:r>
                        <a:rPr lang="en-US"/>
                        <a:t>0 to 50 tons/year</a:t>
                      </a:r>
                    </a:p>
                  </a:txBody>
                  <a:tcPr/>
                </a:tc>
                <a:tc>
                  <a:txBody>
                    <a:bodyPr/>
                    <a:lstStyle/>
                    <a:p>
                      <a:r>
                        <a:rPr lang="en-US"/>
                        <a:t>$250 per year</a:t>
                      </a:r>
                    </a:p>
                  </a:txBody>
                  <a:tcPr/>
                </a:tc>
                <a:extLst>
                  <a:ext uri="{0D108BD9-81ED-4DB2-BD59-A6C34878D82A}">
                    <a16:rowId xmlns:a16="http://schemas.microsoft.com/office/drawing/2014/main" val="528388211"/>
                  </a:ext>
                </a:extLst>
              </a:tr>
              <a:tr h="370840">
                <a:tc>
                  <a:txBody>
                    <a:bodyPr/>
                    <a:lstStyle/>
                    <a:p>
                      <a:r>
                        <a:rPr lang="en-US"/>
                        <a:t>50.1 to 100 tons/year</a:t>
                      </a:r>
                    </a:p>
                  </a:txBody>
                  <a:tcPr/>
                </a:tc>
                <a:tc>
                  <a:txBody>
                    <a:bodyPr/>
                    <a:lstStyle/>
                    <a:p>
                      <a:r>
                        <a:rPr lang="en-US"/>
                        <a:t>$500 per year</a:t>
                      </a:r>
                    </a:p>
                  </a:txBody>
                  <a:tcPr/>
                </a:tc>
                <a:extLst>
                  <a:ext uri="{0D108BD9-81ED-4DB2-BD59-A6C34878D82A}">
                    <a16:rowId xmlns:a16="http://schemas.microsoft.com/office/drawing/2014/main" val="4026397443"/>
                  </a:ext>
                </a:extLst>
              </a:tr>
              <a:tr h="370840">
                <a:tc>
                  <a:txBody>
                    <a:bodyPr/>
                    <a:lstStyle/>
                    <a:p>
                      <a:r>
                        <a:rPr lang="en-US"/>
                        <a:t>100.1 to 250 tons/year</a:t>
                      </a:r>
                    </a:p>
                  </a:txBody>
                  <a:tcPr/>
                </a:tc>
                <a:tc>
                  <a:txBody>
                    <a:bodyPr/>
                    <a:lstStyle/>
                    <a:p>
                      <a:r>
                        <a:rPr lang="en-US"/>
                        <a:t>$1,000 per year</a:t>
                      </a:r>
                    </a:p>
                  </a:txBody>
                  <a:tcPr/>
                </a:tc>
                <a:extLst>
                  <a:ext uri="{0D108BD9-81ED-4DB2-BD59-A6C34878D82A}">
                    <a16:rowId xmlns:a16="http://schemas.microsoft.com/office/drawing/2014/main" val="3514761531"/>
                  </a:ext>
                </a:extLst>
              </a:tr>
              <a:tr h="370840">
                <a:tc>
                  <a:txBody>
                    <a:bodyPr/>
                    <a:lstStyle/>
                    <a:p>
                      <a:r>
                        <a:rPr lang="en-US"/>
                        <a:t>250.1 tons/year and up</a:t>
                      </a:r>
                    </a:p>
                  </a:txBody>
                  <a:tcPr/>
                </a:tc>
                <a:tc>
                  <a:txBody>
                    <a:bodyPr/>
                    <a:lstStyle/>
                    <a:p>
                      <a:r>
                        <a:rPr lang="en-US"/>
                        <a:t>$2,000 per year</a:t>
                      </a:r>
                    </a:p>
                  </a:txBody>
                  <a:tcPr/>
                </a:tc>
                <a:extLst>
                  <a:ext uri="{0D108BD9-81ED-4DB2-BD59-A6C34878D82A}">
                    <a16:rowId xmlns:a16="http://schemas.microsoft.com/office/drawing/2014/main" val="510655665"/>
                  </a:ext>
                </a:extLst>
              </a:tr>
            </a:tbl>
          </a:graphicData>
        </a:graphic>
      </p:graphicFrame>
      <p:graphicFrame>
        <p:nvGraphicFramePr>
          <p:cNvPr id="5" name="Table 4">
            <a:extLst>
              <a:ext uri="{FF2B5EF4-FFF2-40B4-BE49-F238E27FC236}">
                <a16:creationId xmlns:a16="http://schemas.microsoft.com/office/drawing/2014/main" id="{CD30F9E6-9A39-3C0E-9B25-64B2799BD5B5}"/>
              </a:ext>
            </a:extLst>
          </p:cNvPr>
          <p:cNvGraphicFramePr>
            <a:graphicFrameLocks noGrp="1"/>
          </p:cNvGraphicFramePr>
          <p:nvPr>
            <p:extLst>
              <p:ext uri="{D42A27DB-BD31-4B8C-83A1-F6EECF244321}">
                <p14:modId xmlns:p14="http://schemas.microsoft.com/office/powerpoint/2010/main" val="2657705440"/>
              </p:ext>
            </p:extLst>
          </p:nvPr>
        </p:nvGraphicFramePr>
        <p:xfrm>
          <a:off x="881888" y="5039746"/>
          <a:ext cx="8128000" cy="111252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01699451"/>
                    </a:ext>
                  </a:extLst>
                </a:gridCol>
                <a:gridCol w="4064000">
                  <a:extLst>
                    <a:ext uri="{9D8B030D-6E8A-4147-A177-3AD203B41FA5}">
                      <a16:colId xmlns:a16="http://schemas.microsoft.com/office/drawing/2014/main" val="711931726"/>
                    </a:ext>
                  </a:extLst>
                </a:gridCol>
              </a:tblGrid>
              <a:tr h="370840">
                <a:tc>
                  <a:txBody>
                    <a:bodyPr/>
                    <a:lstStyle/>
                    <a:p>
                      <a:r>
                        <a:rPr lang="en-US"/>
                        <a:t>Allowable Emissions</a:t>
                      </a:r>
                    </a:p>
                  </a:txBody>
                  <a:tcPr/>
                </a:tc>
                <a:tc>
                  <a:txBody>
                    <a:bodyPr/>
                    <a:lstStyle/>
                    <a:p>
                      <a:r>
                        <a:rPr lang="en-US"/>
                        <a:t>Annual Conditional Major Review Fee</a:t>
                      </a:r>
                    </a:p>
                  </a:txBody>
                  <a:tcPr/>
                </a:tc>
                <a:extLst>
                  <a:ext uri="{0D108BD9-81ED-4DB2-BD59-A6C34878D82A}">
                    <a16:rowId xmlns:a16="http://schemas.microsoft.com/office/drawing/2014/main" val="1997592131"/>
                  </a:ext>
                </a:extLst>
              </a:tr>
              <a:tr h="370840">
                <a:tc>
                  <a:txBody>
                    <a:bodyPr/>
                    <a:lstStyle/>
                    <a:p>
                      <a:r>
                        <a:rPr lang="en-US"/>
                        <a:t>0 to 100 tons/year</a:t>
                      </a:r>
                    </a:p>
                  </a:txBody>
                  <a:tcPr/>
                </a:tc>
                <a:tc>
                  <a:txBody>
                    <a:bodyPr/>
                    <a:lstStyle/>
                    <a:p>
                      <a:r>
                        <a:rPr lang="en-US"/>
                        <a:t>$1,000 per year</a:t>
                      </a:r>
                    </a:p>
                  </a:txBody>
                  <a:tcPr/>
                </a:tc>
                <a:extLst>
                  <a:ext uri="{0D108BD9-81ED-4DB2-BD59-A6C34878D82A}">
                    <a16:rowId xmlns:a16="http://schemas.microsoft.com/office/drawing/2014/main" val="1036771938"/>
                  </a:ext>
                </a:extLst>
              </a:tr>
              <a:tr h="370840">
                <a:tc>
                  <a:txBody>
                    <a:bodyPr/>
                    <a:lstStyle/>
                    <a:p>
                      <a:r>
                        <a:rPr lang="en-US"/>
                        <a:t>100.1 tons/year and up</a:t>
                      </a:r>
                    </a:p>
                  </a:txBody>
                  <a:tcPr/>
                </a:tc>
                <a:tc>
                  <a:txBody>
                    <a:bodyPr/>
                    <a:lstStyle/>
                    <a:p>
                      <a:r>
                        <a:rPr lang="en-US"/>
                        <a:t>$3,000 per year</a:t>
                      </a:r>
                    </a:p>
                  </a:txBody>
                  <a:tcPr/>
                </a:tc>
                <a:extLst>
                  <a:ext uri="{0D108BD9-81ED-4DB2-BD59-A6C34878D82A}">
                    <a16:rowId xmlns:a16="http://schemas.microsoft.com/office/drawing/2014/main" val="1212752146"/>
                  </a:ext>
                </a:extLst>
              </a:tr>
            </a:tbl>
          </a:graphicData>
        </a:graphic>
      </p:graphicFrame>
    </p:spTree>
    <p:extLst>
      <p:ext uri="{BB962C8B-B14F-4D97-AF65-F5344CB8AC3E}">
        <p14:creationId xmlns:p14="http://schemas.microsoft.com/office/powerpoint/2010/main" val="26212935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09FE2-1E95-FF39-8A8F-9D4CDE6DE4E2}"/>
              </a:ext>
            </a:extLst>
          </p:cNvPr>
          <p:cNvSpPr>
            <a:spLocks noGrp="1"/>
          </p:cNvSpPr>
          <p:nvPr>
            <p:ph type="title"/>
          </p:nvPr>
        </p:nvSpPr>
        <p:spPr/>
        <p:txBody>
          <a:bodyPr/>
          <a:lstStyle/>
          <a:p>
            <a:r>
              <a:rPr lang="en-US" err="1">
                <a:latin typeface="Open Sans"/>
                <a:ea typeface="Open Sans"/>
                <a:cs typeface="Open Sans"/>
              </a:rPr>
              <a:t>Mentimeter</a:t>
            </a:r>
            <a:r>
              <a:rPr lang="en-US">
                <a:latin typeface="Open Sans"/>
                <a:ea typeface="Open Sans"/>
                <a:cs typeface="Open Sans"/>
              </a:rPr>
              <a:t> Question 1: Conditional Major Review Fee</a:t>
            </a:r>
          </a:p>
        </p:txBody>
      </p:sp>
    </p:spTree>
    <p:extLst>
      <p:ext uri="{BB962C8B-B14F-4D97-AF65-F5344CB8AC3E}">
        <p14:creationId xmlns:p14="http://schemas.microsoft.com/office/powerpoint/2010/main" val="25578959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44AFC7-276F-9D79-356E-6AAB7F1748F3}"/>
              </a:ext>
            </a:extLst>
          </p:cNvPr>
          <p:cNvSpPr>
            <a:spLocks noGrp="1"/>
          </p:cNvSpPr>
          <p:nvPr>
            <p:ph type="title"/>
          </p:nvPr>
        </p:nvSpPr>
        <p:spPr/>
        <p:txBody>
          <a:bodyPr/>
          <a:lstStyle/>
          <a:p>
            <a:r>
              <a:rPr lang="en-US">
                <a:latin typeface="Open Sans"/>
                <a:ea typeface="Open Sans"/>
                <a:cs typeface="Open Sans"/>
              </a:rPr>
              <a:t>Fee Element - Construction Permit Application Fee</a:t>
            </a:r>
          </a:p>
        </p:txBody>
      </p:sp>
      <p:sp>
        <p:nvSpPr>
          <p:cNvPr id="3" name="Content Placeholder 2">
            <a:extLst>
              <a:ext uri="{FF2B5EF4-FFF2-40B4-BE49-F238E27FC236}">
                <a16:creationId xmlns:a16="http://schemas.microsoft.com/office/drawing/2014/main" id="{4AAED8D2-1357-7AF7-6751-38CF57049350}"/>
              </a:ext>
            </a:extLst>
          </p:cNvPr>
          <p:cNvSpPr>
            <a:spLocks noGrp="1"/>
          </p:cNvSpPr>
          <p:nvPr>
            <p:ph idx="1"/>
          </p:nvPr>
        </p:nvSpPr>
        <p:spPr/>
        <p:txBody>
          <a:bodyPr vert="horz" lIns="91440" tIns="45720" rIns="91440" bIns="45720" rtlCol="0" anchor="t">
            <a:normAutofit fontScale="92500" lnSpcReduction="10000"/>
          </a:bodyPr>
          <a:lstStyle/>
          <a:p>
            <a:r>
              <a:rPr lang="en-US">
                <a:latin typeface="Open Sans"/>
                <a:ea typeface="Open Sans"/>
                <a:cs typeface="Open Sans"/>
              </a:rPr>
              <a:t>Current Fee Schedule based on Anticipated Maximum Annual Emissions Rate (AMER):</a:t>
            </a:r>
          </a:p>
          <a:p>
            <a:endParaRPr lang="en-US">
              <a:latin typeface="Open Sans"/>
              <a:ea typeface="Open Sans"/>
              <a:cs typeface="Open Sans"/>
            </a:endParaRPr>
          </a:p>
          <a:p>
            <a:endParaRPr lang="en-US">
              <a:latin typeface="Open Sans"/>
              <a:ea typeface="Open Sans"/>
              <a:cs typeface="Open Sans"/>
            </a:endParaRPr>
          </a:p>
          <a:p>
            <a:endParaRPr lang="en-US">
              <a:latin typeface="Open Sans"/>
              <a:ea typeface="Open Sans"/>
              <a:cs typeface="Open Sans"/>
            </a:endParaRPr>
          </a:p>
          <a:p>
            <a:endParaRPr lang="en-US">
              <a:latin typeface="Open Sans"/>
              <a:ea typeface="Open Sans"/>
              <a:cs typeface="Open Sans"/>
            </a:endParaRPr>
          </a:p>
          <a:p>
            <a:endParaRPr lang="en-US">
              <a:latin typeface="Open Sans"/>
              <a:ea typeface="Open Sans"/>
              <a:cs typeface="Open Sans"/>
            </a:endParaRPr>
          </a:p>
          <a:p>
            <a:endParaRPr lang="en-US">
              <a:latin typeface="Open Sans"/>
              <a:ea typeface="Open Sans"/>
              <a:cs typeface="Open Sans"/>
            </a:endParaRPr>
          </a:p>
          <a:p>
            <a:endParaRPr lang="en-US">
              <a:latin typeface="Open Sans"/>
              <a:ea typeface="Open Sans"/>
              <a:cs typeface="Open Sans"/>
            </a:endParaRPr>
          </a:p>
          <a:p>
            <a:endParaRPr lang="en-US">
              <a:latin typeface="Open Sans"/>
              <a:ea typeface="Open Sans"/>
              <a:cs typeface="Open Sans"/>
            </a:endParaRPr>
          </a:p>
          <a:p>
            <a:endParaRPr lang="en-US">
              <a:latin typeface="Open Sans"/>
              <a:ea typeface="Open Sans"/>
              <a:cs typeface="Open Sans"/>
            </a:endParaRPr>
          </a:p>
          <a:p>
            <a:r>
              <a:rPr lang="en-US">
                <a:latin typeface="Open Sans"/>
                <a:ea typeface="Open Sans"/>
                <a:cs typeface="Open Sans"/>
              </a:rPr>
              <a:t>Potential Fee Element based on actual workload cost</a:t>
            </a:r>
            <a:endParaRPr lang="en-US"/>
          </a:p>
          <a:p>
            <a:pPr lvl="1"/>
            <a:r>
              <a:rPr lang="en-US">
                <a:latin typeface="Open Sans"/>
                <a:ea typeface="Open Sans"/>
                <a:cs typeface="Open Sans"/>
              </a:rPr>
              <a:t>True Minor Facilities – Flat Fee of $5,000</a:t>
            </a:r>
          </a:p>
          <a:p>
            <a:pPr lvl="1"/>
            <a:r>
              <a:rPr lang="en-US">
                <a:latin typeface="Open Sans"/>
                <a:ea typeface="Open Sans"/>
                <a:cs typeface="Open Sans"/>
              </a:rPr>
              <a:t>Conditional Major Facilities – Flat Fee of $7,000</a:t>
            </a:r>
          </a:p>
          <a:p>
            <a:pPr lvl="1"/>
            <a:endParaRPr lang="en-US"/>
          </a:p>
        </p:txBody>
      </p:sp>
      <p:graphicFrame>
        <p:nvGraphicFramePr>
          <p:cNvPr id="5" name="Table 4">
            <a:extLst>
              <a:ext uri="{FF2B5EF4-FFF2-40B4-BE49-F238E27FC236}">
                <a16:creationId xmlns:a16="http://schemas.microsoft.com/office/drawing/2014/main" id="{3F37784E-272B-C865-AB70-23E7754E80AD}"/>
              </a:ext>
            </a:extLst>
          </p:cNvPr>
          <p:cNvGraphicFramePr>
            <a:graphicFrameLocks noGrp="1"/>
          </p:cNvGraphicFramePr>
          <p:nvPr>
            <p:extLst>
              <p:ext uri="{D42A27DB-BD31-4B8C-83A1-F6EECF244321}">
                <p14:modId xmlns:p14="http://schemas.microsoft.com/office/powerpoint/2010/main" val="1221927111"/>
              </p:ext>
            </p:extLst>
          </p:nvPr>
        </p:nvGraphicFramePr>
        <p:xfrm>
          <a:off x="1068832" y="1669674"/>
          <a:ext cx="8128000" cy="2966720"/>
        </p:xfrm>
        <a:graphic>
          <a:graphicData uri="http://schemas.openxmlformats.org/drawingml/2006/table">
            <a:tbl>
              <a:tblPr firstRow="1" bandRow="1">
                <a:tableStyleId>{5C22544A-7EE6-4342-B048-85BDC9FD1C3A}</a:tableStyleId>
              </a:tblPr>
              <a:tblGrid>
                <a:gridCol w="5685536">
                  <a:extLst>
                    <a:ext uri="{9D8B030D-6E8A-4147-A177-3AD203B41FA5}">
                      <a16:colId xmlns:a16="http://schemas.microsoft.com/office/drawing/2014/main" val="3883570095"/>
                    </a:ext>
                  </a:extLst>
                </a:gridCol>
                <a:gridCol w="2442464">
                  <a:extLst>
                    <a:ext uri="{9D8B030D-6E8A-4147-A177-3AD203B41FA5}">
                      <a16:colId xmlns:a16="http://schemas.microsoft.com/office/drawing/2014/main" val="1948009254"/>
                    </a:ext>
                  </a:extLst>
                </a:gridCol>
              </a:tblGrid>
              <a:tr h="370840">
                <a:tc>
                  <a:txBody>
                    <a:bodyPr/>
                    <a:lstStyle/>
                    <a:p>
                      <a:r>
                        <a:rPr lang="en-US"/>
                        <a:t>AMER</a:t>
                      </a:r>
                    </a:p>
                  </a:txBody>
                  <a:tcPr/>
                </a:tc>
                <a:tc>
                  <a:txBody>
                    <a:bodyPr/>
                    <a:lstStyle/>
                    <a:p>
                      <a:r>
                        <a:rPr lang="en-US"/>
                        <a:t>Application Fee</a:t>
                      </a:r>
                    </a:p>
                  </a:txBody>
                  <a:tcPr/>
                </a:tc>
                <a:extLst>
                  <a:ext uri="{0D108BD9-81ED-4DB2-BD59-A6C34878D82A}">
                    <a16:rowId xmlns:a16="http://schemas.microsoft.com/office/drawing/2014/main" val="518885040"/>
                  </a:ext>
                </a:extLst>
              </a:tr>
              <a:tr h="370840">
                <a:tc>
                  <a:txBody>
                    <a:bodyPr/>
                    <a:lstStyle/>
                    <a:p>
                      <a:r>
                        <a:rPr lang="en-US"/>
                        <a:t>&lt; 10 tons per year</a:t>
                      </a:r>
                    </a:p>
                  </a:txBody>
                  <a:tcPr/>
                </a:tc>
                <a:tc>
                  <a:txBody>
                    <a:bodyPr/>
                    <a:lstStyle/>
                    <a:p>
                      <a:r>
                        <a:rPr lang="en-US"/>
                        <a:t>$100</a:t>
                      </a:r>
                    </a:p>
                  </a:txBody>
                  <a:tcPr/>
                </a:tc>
                <a:extLst>
                  <a:ext uri="{0D108BD9-81ED-4DB2-BD59-A6C34878D82A}">
                    <a16:rowId xmlns:a16="http://schemas.microsoft.com/office/drawing/2014/main" val="2885435912"/>
                  </a:ext>
                </a:extLst>
              </a:tr>
              <a:tr h="370840">
                <a:tc>
                  <a:txBody>
                    <a:bodyPr/>
                    <a:lstStyle/>
                    <a:p>
                      <a:r>
                        <a:rPr lang="en-US"/>
                        <a:t>10 to &lt; 100 tons per year</a:t>
                      </a:r>
                    </a:p>
                  </a:txBody>
                  <a:tcPr/>
                </a:tc>
                <a:tc>
                  <a:txBody>
                    <a:bodyPr/>
                    <a:lstStyle/>
                    <a:p>
                      <a:r>
                        <a:rPr lang="en-US"/>
                        <a:t>$500</a:t>
                      </a:r>
                    </a:p>
                  </a:txBody>
                  <a:tcPr/>
                </a:tc>
                <a:extLst>
                  <a:ext uri="{0D108BD9-81ED-4DB2-BD59-A6C34878D82A}">
                    <a16:rowId xmlns:a16="http://schemas.microsoft.com/office/drawing/2014/main" val="509103196"/>
                  </a:ext>
                </a:extLst>
              </a:tr>
              <a:tr h="370840">
                <a:tc>
                  <a:txBody>
                    <a:bodyPr/>
                    <a:lstStyle/>
                    <a:p>
                      <a:r>
                        <a:rPr lang="en-US"/>
                        <a:t>100 to &lt; 250 tons per year</a:t>
                      </a:r>
                    </a:p>
                  </a:txBody>
                  <a:tcPr/>
                </a:tc>
                <a:tc>
                  <a:txBody>
                    <a:bodyPr/>
                    <a:lstStyle/>
                    <a:p>
                      <a:r>
                        <a:rPr lang="en-US"/>
                        <a:t>$1,000</a:t>
                      </a:r>
                    </a:p>
                  </a:txBody>
                  <a:tcPr/>
                </a:tc>
                <a:extLst>
                  <a:ext uri="{0D108BD9-81ED-4DB2-BD59-A6C34878D82A}">
                    <a16:rowId xmlns:a16="http://schemas.microsoft.com/office/drawing/2014/main" val="1896641123"/>
                  </a:ext>
                </a:extLst>
              </a:tr>
              <a:tr h="370840">
                <a:tc>
                  <a:txBody>
                    <a:bodyPr/>
                    <a:lstStyle/>
                    <a:p>
                      <a:r>
                        <a:rPr lang="en-US"/>
                        <a:t>250 to &lt; 500 tons per year</a:t>
                      </a:r>
                    </a:p>
                  </a:txBody>
                  <a:tcPr/>
                </a:tc>
                <a:tc>
                  <a:txBody>
                    <a:bodyPr/>
                    <a:lstStyle/>
                    <a:p>
                      <a:r>
                        <a:rPr lang="en-US"/>
                        <a:t>$2,000</a:t>
                      </a:r>
                    </a:p>
                  </a:txBody>
                  <a:tcPr/>
                </a:tc>
                <a:extLst>
                  <a:ext uri="{0D108BD9-81ED-4DB2-BD59-A6C34878D82A}">
                    <a16:rowId xmlns:a16="http://schemas.microsoft.com/office/drawing/2014/main" val="187247889"/>
                  </a:ext>
                </a:extLst>
              </a:tr>
              <a:tr h="370840">
                <a:tc>
                  <a:txBody>
                    <a:bodyPr/>
                    <a:lstStyle/>
                    <a:p>
                      <a:r>
                        <a:rPr lang="en-US"/>
                        <a:t>500 to &lt; 1,000 tons per year</a:t>
                      </a:r>
                    </a:p>
                  </a:txBody>
                  <a:tcPr/>
                </a:tc>
                <a:tc>
                  <a:txBody>
                    <a:bodyPr/>
                    <a:lstStyle/>
                    <a:p>
                      <a:r>
                        <a:rPr lang="en-US"/>
                        <a:t>$3,000</a:t>
                      </a:r>
                    </a:p>
                  </a:txBody>
                  <a:tcPr/>
                </a:tc>
                <a:extLst>
                  <a:ext uri="{0D108BD9-81ED-4DB2-BD59-A6C34878D82A}">
                    <a16:rowId xmlns:a16="http://schemas.microsoft.com/office/drawing/2014/main" val="1799560948"/>
                  </a:ext>
                </a:extLst>
              </a:tr>
              <a:tr h="370840">
                <a:tc>
                  <a:txBody>
                    <a:bodyPr/>
                    <a:lstStyle/>
                    <a:p>
                      <a:r>
                        <a:rPr lang="en-US"/>
                        <a:t>1,000 to &lt; 5,000 tons per year</a:t>
                      </a:r>
                    </a:p>
                  </a:txBody>
                  <a:tcPr/>
                </a:tc>
                <a:tc>
                  <a:txBody>
                    <a:bodyPr/>
                    <a:lstStyle/>
                    <a:p>
                      <a:r>
                        <a:rPr lang="en-US"/>
                        <a:t>$4,000</a:t>
                      </a:r>
                    </a:p>
                  </a:txBody>
                  <a:tcPr/>
                </a:tc>
                <a:extLst>
                  <a:ext uri="{0D108BD9-81ED-4DB2-BD59-A6C34878D82A}">
                    <a16:rowId xmlns:a16="http://schemas.microsoft.com/office/drawing/2014/main" val="331298988"/>
                  </a:ext>
                </a:extLst>
              </a:tr>
              <a:tr h="370840">
                <a:tc>
                  <a:txBody>
                    <a:bodyPr/>
                    <a:lstStyle/>
                    <a:p>
                      <a:r>
                        <a:rPr lang="en-US"/>
                        <a:t>5,000 tons per year and greater</a:t>
                      </a:r>
                    </a:p>
                  </a:txBody>
                  <a:tcPr/>
                </a:tc>
                <a:tc>
                  <a:txBody>
                    <a:bodyPr/>
                    <a:lstStyle/>
                    <a:p>
                      <a:r>
                        <a:rPr lang="en-US"/>
                        <a:t>$5,000</a:t>
                      </a:r>
                    </a:p>
                  </a:txBody>
                  <a:tcPr/>
                </a:tc>
                <a:extLst>
                  <a:ext uri="{0D108BD9-81ED-4DB2-BD59-A6C34878D82A}">
                    <a16:rowId xmlns:a16="http://schemas.microsoft.com/office/drawing/2014/main" val="3648398579"/>
                  </a:ext>
                </a:extLst>
              </a:tr>
            </a:tbl>
          </a:graphicData>
        </a:graphic>
      </p:graphicFrame>
    </p:spTree>
    <p:extLst>
      <p:ext uri="{BB962C8B-B14F-4D97-AF65-F5344CB8AC3E}">
        <p14:creationId xmlns:p14="http://schemas.microsoft.com/office/powerpoint/2010/main" val="2047299775"/>
      </p:ext>
    </p:extLst>
  </p:cSld>
  <p:clrMapOvr>
    <a:masterClrMapping/>
  </p:clrMapOvr>
  <p:extLst>
    <p:ext uri="{6950BFC3-D8DA-4A85-94F7-54DA5524770B}">
      <p188:commentRel xmlns:p188="http://schemas.microsoft.com/office/powerpoint/2018/8/main" r:id="rId3"/>
    </p:ext>
  </p:extLs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3CB17C-763D-DB9D-3047-8FF7AF18B186}"/>
              </a:ext>
            </a:extLst>
          </p:cNvPr>
          <p:cNvSpPr>
            <a:spLocks noGrp="1"/>
          </p:cNvSpPr>
          <p:nvPr>
            <p:ph type="title"/>
          </p:nvPr>
        </p:nvSpPr>
        <p:spPr/>
        <p:txBody>
          <a:bodyPr/>
          <a:lstStyle/>
          <a:p>
            <a:pPr algn="ctr"/>
            <a:r>
              <a:rPr lang="en-US">
                <a:latin typeface="Open Sans"/>
                <a:ea typeface="Open Sans"/>
                <a:cs typeface="Open Sans"/>
              </a:rPr>
              <a:t>Introductions</a:t>
            </a:r>
          </a:p>
        </p:txBody>
      </p:sp>
      <p:sp>
        <p:nvSpPr>
          <p:cNvPr id="3" name="Content Placeholder 2">
            <a:extLst>
              <a:ext uri="{FF2B5EF4-FFF2-40B4-BE49-F238E27FC236}">
                <a16:creationId xmlns:a16="http://schemas.microsoft.com/office/drawing/2014/main" id="{EDE93C83-B83B-3760-0236-6BA02FEBD0DF}"/>
              </a:ext>
            </a:extLst>
          </p:cNvPr>
          <p:cNvSpPr>
            <a:spLocks noGrp="1"/>
          </p:cNvSpPr>
          <p:nvPr>
            <p:ph idx="1"/>
          </p:nvPr>
        </p:nvSpPr>
        <p:spPr/>
        <p:txBody>
          <a:bodyPr vert="horz" lIns="91440" tIns="45720" rIns="91440" bIns="45720" rtlCol="0" anchor="t">
            <a:normAutofit/>
          </a:bodyPr>
          <a:lstStyle/>
          <a:p>
            <a:pPr>
              <a:buClr>
                <a:schemeClr val="tx1"/>
              </a:buClr>
            </a:pPr>
            <a:r>
              <a:rPr lang="en-US"/>
              <a:t>Moderators:	Jan Compton, Office of External Affairs, Deputy Director</a:t>
            </a:r>
          </a:p>
          <a:p>
            <a:pPr marL="0" indent="0">
              <a:buClr>
                <a:schemeClr val="tx1"/>
              </a:buClr>
              <a:buNone/>
            </a:pPr>
            <a:r>
              <a:rPr lang="en-US"/>
              <a:t>			Klarissa Kahill, Office of External Affairs, Regional Director</a:t>
            </a:r>
          </a:p>
          <a:p>
            <a:pPr marL="0" indent="0">
              <a:buClr>
                <a:schemeClr val="tx1"/>
              </a:buClr>
              <a:buNone/>
            </a:pPr>
            <a:endParaRPr lang="en-US"/>
          </a:p>
          <a:p>
            <a:pPr>
              <a:buClr>
                <a:schemeClr val="tx1"/>
              </a:buClr>
            </a:pPr>
            <a:r>
              <a:rPr lang="en-US"/>
              <a:t>Presenters:	Mark Reynolds, Air Pollution Control (APC), Lead Rule Writer</a:t>
            </a:r>
          </a:p>
          <a:p>
            <a:pPr marL="0" indent="0">
              <a:buClr>
                <a:schemeClr val="tx1"/>
              </a:buClr>
              <a:buNone/>
            </a:pPr>
            <a:r>
              <a:rPr lang="en-US"/>
              <a:t>			Jimmy Johnston, APC, Deputy Director</a:t>
            </a:r>
          </a:p>
          <a:p>
            <a:pPr marL="0" indent="0">
              <a:buClr>
                <a:schemeClr val="tx1"/>
              </a:buClr>
              <a:buNone/>
            </a:pPr>
            <a:endParaRPr lang="en-US"/>
          </a:p>
          <a:p>
            <a:pPr>
              <a:buClr>
                <a:schemeClr val="tx1"/>
              </a:buClr>
            </a:pPr>
            <a:r>
              <a:rPr lang="en-US"/>
              <a:t>Division APC:	Michelle Owenby, APC, Division Director</a:t>
            </a:r>
          </a:p>
          <a:p>
            <a:pPr marL="0" indent="0">
              <a:buClr>
                <a:schemeClr val="tx1"/>
              </a:buClr>
              <a:buNone/>
            </a:pPr>
            <a:r>
              <a:rPr lang="en-US"/>
              <a:t>			Michelle Oakes, APC, Regulatory Development and Rule 				Writing Program Manager</a:t>
            </a:r>
          </a:p>
          <a:p>
            <a:pPr marL="0" indent="0">
              <a:buClr>
                <a:schemeClr val="tx1"/>
              </a:buClr>
              <a:buNone/>
            </a:pPr>
            <a:r>
              <a:rPr lang="en-US"/>
              <a:t>			Hannah Nodell, APC, Stakeholder Engagement Lead				</a:t>
            </a:r>
          </a:p>
        </p:txBody>
      </p:sp>
    </p:spTree>
    <p:extLst>
      <p:ext uri="{BB962C8B-B14F-4D97-AF65-F5344CB8AC3E}">
        <p14:creationId xmlns:p14="http://schemas.microsoft.com/office/powerpoint/2010/main" val="11267810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logo&#10;&#10;AI-generated content may be incorrect.">
            <a:extLst>
              <a:ext uri="{FF2B5EF4-FFF2-40B4-BE49-F238E27FC236}">
                <a16:creationId xmlns:a16="http://schemas.microsoft.com/office/drawing/2014/main" id="{275D3EFD-6393-1688-A82B-A73BB05ABFDF}"/>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4206527" y="1003303"/>
            <a:ext cx="7315200" cy="5166360"/>
          </a:xfrm>
          <a:prstGeom prst="rect">
            <a:avLst/>
          </a:prstGeom>
        </p:spPr>
      </p:pic>
      <p:sp>
        <p:nvSpPr>
          <p:cNvPr id="6" name="Title 5">
            <a:extLst>
              <a:ext uri="{FF2B5EF4-FFF2-40B4-BE49-F238E27FC236}">
                <a16:creationId xmlns:a16="http://schemas.microsoft.com/office/drawing/2014/main" id="{EDCD9CE0-A0DA-6F5F-C477-168A89D095B2}"/>
              </a:ext>
            </a:extLst>
          </p:cNvPr>
          <p:cNvSpPr>
            <a:spLocks noGrp="1"/>
          </p:cNvSpPr>
          <p:nvPr>
            <p:ph type="title"/>
          </p:nvPr>
        </p:nvSpPr>
        <p:spPr/>
        <p:txBody>
          <a:bodyPr/>
          <a:lstStyle/>
          <a:p>
            <a:r>
              <a:rPr lang="en-US">
                <a:latin typeface="Open Sans"/>
                <a:ea typeface="Open Sans"/>
                <a:cs typeface="Open Sans"/>
              </a:rPr>
              <a:t>Discussion on Increases to Three Fee Elements</a:t>
            </a:r>
          </a:p>
        </p:txBody>
      </p:sp>
      <p:sp>
        <p:nvSpPr>
          <p:cNvPr id="2" name="TextBox 1">
            <a:extLst>
              <a:ext uri="{FF2B5EF4-FFF2-40B4-BE49-F238E27FC236}">
                <a16:creationId xmlns:a16="http://schemas.microsoft.com/office/drawing/2014/main" id="{9B5927EF-B8F2-CDDA-569F-B78283D05C15}"/>
              </a:ext>
            </a:extLst>
          </p:cNvPr>
          <p:cNvSpPr txBox="1"/>
          <p:nvPr/>
        </p:nvSpPr>
        <p:spPr>
          <a:xfrm>
            <a:off x="346841" y="1261241"/>
            <a:ext cx="4067504" cy="2954655"/>
          </a:xfrm>
          <a:prstGeom prst="rect">
            <a:avLst/>
          </a:prstGeom>
          <a:noFill/>
        </p:spPr>
        <p:txBody>
          <a:bodyPr wrap="square" lIns="91440" tIns="45720" rIns="91440" bIns="45720" rtlCol="0" anchor="t">
            <a:spAutoFit/>
          </a:bodyPr>
          <a:lstStyle/>
          <a:p>
            <a:pPr marL="285750" indent="-285750">
              <a:buFont typeface="Arial" panose="020B0604020202020204" pitchFamily="34" charset="0"/>
              <a:buChar char="•"/>
            </a:pPr>
            <a:r>
              <a:rPr lang="en-US" sz="2800" b="1"/>
              <a:t>$/ton of Permitted Allowable Emissions Fee</a:t>
            </a:r>
          </a:p>
          <a:p>
            <a:pPr marL="285750" indent="-285750">
              <a:buFont typeface="Arial" panose="020B0604020202020204" pitchFamily="34" charset="0"/>
              <a:buChar char="•"/>
            </a:pPr>
            <a:r>
              <a:rPr lang="en-US" sz="2800" b="1"/>
              <a:t>Conditional Major Review Fee</a:t>
            </a:r>
            <a:endParaRPr lang="en-US" sz="2800" b="1">
              <a:ea typeface="Calibri"/>
              <a:cs typeface="Calibri"/>
            </a:endParaRPr>
          </a:p>
          <a:p>
            <a:pPr marL="285750" indent="-285750">
              <a:buFont typeface="Arial" panose="020B0604020202020204" pitchFamily="34" charset="0"/>
              <a:buChar char="•"/>
            </a:pPr>
            <a:r>
              <a:rPr lang="en-US" sz="2800" b="1"/>
              <a:t>Construction Permit Application Fee</a:t>
            </a:r>
            <a:endParaRPr lang="en-US" sz="2800" b="1">
              <a:ea typeface="Calibri"/>
              <a:cs typeface="Calibri"/>
            </a:endParaRPr>
          </a:p>
          <a:p>
            <a:pPr marL="285750" indent="-285750">
              <a:buFont typeface="Arial" panose="020B0604020202020204" pitchFamily="34" charset="0"/>
              <a:buChar char="•"/>
            </a:pPr>
            <a:endParaRPr lang="en-US"/>
          </a:p>
        </p:txBody>
      </p:sp>
    </p:spTree>
    <p:extLst>
      <p:ext uri="{BB962C8B-B14F-4D97-AF65-F5344CB8AC3E}">
        <p14:creationId xmlns:p14="http://schemas.microsoft.com/office/powerpoint/2010/main" val="417011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79294E-8259-4739-340F-2662734FFE27}"/>
              </a:ext>
            </a:extLst>
          </p:cNvPr>
          <p:cNvSpPr>
            <a:spLocks noGrp="1"/>
          </p:cNvSpPr>
          <p:nvPr>
            <p:ph type="title"/>
          </p:nvPr>
        </p:nvSpPr>
        <p:spPr/>
        <p:txBody>
          <a:bodyPr/>
          <a:lstStyle/>
          <a:p>
            <a:r>
              <a:rPr lang="en-US">
                <a:latin typeface="Open Sans"/>
                <a:ea typeface="Open Sans"/>
                <a:cs typeface="Open Sans"/>
              </a:rPr>
              <a:t>Other Potential Fee Elements</a:t>
            </a:r>
          </a:p>
        </p:txBody>
      </p:sp>
      <p:sp>
        <p:nvSpPr>
          <p:cNvPr id="3" name="Content Placeholder 2">
            <a:extLst>
              <a:ext uri="{FF2B5EF4-FFF2-40B4-BE49-F238E27FC236}">
                <a16:creationId xmlns:a16="http://schemas.microsoft.com/office/drawing/2014/main" id="{299C8DF1-D694-75DE-C86C-6F11C1F12D7E}"/>
              </a:ext>
            </a:extLst>
          </p:cNvPr>
          <p:cNvSpPr>
            <a:spLocks noGrp="1"/>
          </p:cNvSpPr>
          <p:nvPr>
            <p:ph idx="1"/>
          </p:nvPr>
        </p:nvSpPr>
        <p:spPr/>
        <p:txBody>
          <a:bodyPr vert="horz" lIns="91440" tIns="45720" rIns="91440" bIns="45720" rtlCol="0" anchor="t">
            <a:normAutofit/>
          </a:bodyPr>
          <a:lstStyle/>
          <a:p>
            <a:r>
              <a:rPr lang="en-US" sz="3200">
                <a:latin typeface="Open Sans"/>
                <a:ea typeface="Open Sans"/>
                <a:cs typeface="Open Sans"/>
              </a:rPr>
              <a:t>Seeking input on the following additional fee elements:</a:t>
            </a:r>
          </a:p>
          <a:p>
            <a:pPr lvl="1"/>
            <a:r>
              <a:rPr lang="en-US" sz="2800">
                <a:latin typeface="Open Sans"/>
                <a:ea typeface="Open Sans"/>
                <a:cs typeface="Open Sans"/>
              </a:rPr>
              <a:t>Base Fee</a:t>
            </a:r>
          </a:p>
          <a:p>
            <a:pPr lvl="1"/>
            <a:r>
              <a:rPr lang="en-US" sz="2800">
                <a:latin typeface="Open Sans"/>
                <a:ea typeface="Open Sans"/>
                <a:cs typeface="Open Sans"/>
              </a:rPr>
              <a:t>Permit Amendment Fee</a:t>
            </a:r>
          </a:p>
          <a:p>
            <a:pPr lvl="1"/>
            <a:r>
              <a:rPr lang="en-US" sz="2800">
                <a:latin typeface="Open Sans"/>
                <a:ea typeface="Open Sans"/>
                <a:cs typeface="Open Sans"/>
              </a:rPr>
              <a:t>Permit Modeling Fee</a:t>
            </a:r>
          </a:p>
        </p:txBody>
      </p:sp>
    </p:spTree>
    <p:extLst>
      <p:ext uri="{BB962C8B-B14F-4D97-AF65-F5344CB8AC3E}">
        <p14:creationId xmlns:p14="http://schemas.microsoft.com/office/powerpoint/2010/main" val="1882795443"/>
      </p:ext>
    </p:extLst>
  </p:cSld>
  <p:clrMapOvr>
    <a:masterClrMapping/>
  </p:clrMapOvr>
  <p:extLst>
    <p:ext uri="{6950BFC3-D8DA-4A85-94F7-54DA5524770B}">
      <p188:commentRel xmlns:p188="http://schemas.microsoft.com/office/powerpoint/2018/8/main" r:id="rId3"/>
    </p:ext>
  </p:extLs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689AA7-5A43-2776-F0F5-343B0604F9C0}"/>
              </a:ext>
            </a:extLst>
          </p:cNvPr>
          <p:cNvSpPr>
            <a:spLocks noGrp="1"/>
          </p:cNvSpPr>
          <p:nvPr>
            <p:ph type="title"/>
          </p:nvPr>
        </p:nvSpPr>
        <p:spPr/>
        <p:txBody>
          <a:bodyPr/>
          <a:lstStyle/>
          <a:p>
            <a:r>
              <a:rPr lang="en-US">
                <a:latin typeface="Open Sans"/>
                <a:ea typeface="Open Sans"/>
                <a:cs typeface="Open Sans"/>
              </a:rPr>
              <a:t>Other Potential Fee Element – Base Fee</a:t>
            </a:r>
          </a:p>
        </p:txBody>
      </p:sp>
      <p:sp>
        <p:nvSpPr>
          <p:cNvPr id="3" name="Content Placeholder 2">
            <a:extLst>
              <a:ext uri="{FF2B5EF4-FFF2-40B4-BE49-F238E27FC236}">
                <a16:creationId xmlns:a16="http://schemas.microsoft.com/office/drawing/2014/main" id="{79042B09-E234-93D0-BBF1-47F1B2BD800E}"/>
              </a:ext>
            </a:extLst>
          </p:cNvPr>
          <p:cNvSpPr>
            <a:spLocks noGrp="1"/>
          </p:cNvSpPr>
          <p:nvPr>
            <p:ph idx="1"/>
          </p:nvPr>
        </p:nvSpPr>
        <p:spPr/>
        <p:txBody>
          <a:bodyPr vert="horz" lIns="91440" tIns="45720" rIns="91440" bIns="45720" rtlCol="0" anchor="t">
            <a:normAutofit/>
          </a:bodyPr>
          <a:lstStyle/>
          <a:p>
            <a:r>
              <a:rPr lang="en-US">
                <a:latin typeface="Open Sans"/>
                <a:ea typeface="Open Sans"/>
                <a:cs typeface="Open Sans"/>
              </a:rPr>
              <a:t>Paid by all non-Title V fee payers with their Annual Fee in addition to $/ton of permitted allowable emissions fee and Conditional Major Review Fee</a:t>
            </a:r>
          </a:p>
          <a:p>
            <a:r>
              <a:rPr lang="en-US">
                <a:latin typeface="Open Sans"/>
                <a:ea typeface="Open Sans"/>
                <a:cs typeface="Open Sans"/>
              </a:rPr>
              <a:t>Four base fee options for consideration and feedback:</a:t>
            </a:r>
          </a:p>
          <a:p>
            <a:pPr lvl="1"/>
            <a:r>
              <a:rPr lang="en-US">
                <a:latin typeface="Open Sans"/>
                <a:ea typeface="Open Sans"/>
                <a:cs typeface="Open Sans"/>
              </a:rPr>
              <a:t>None</a:t>
            </a:r>
          </a:p>
          <a:p>
            <a:pPr lvl="1"/>
            <a:r>
              <a:rPr lang="en-US">
                <a:latin typeface="Open Sans"/>
                <a:ea typeface="Open Sans"/>
                <a:cs typeface="Open Sans"/>
              </a:rPr>
              <a:t>$100 per facility</a:t>
            </a:r>
          </a:p>
          <a:p>
            <a:pPr lvl="1"/>
            <a:r>
              <a:rPr lang="en-US">
                <a:latin typeface="Open Sans"/>
                <a:ea typeface="Open Sans"/>
                <a:cs typeface="Open Sans"/>
              </a:rPr>
              <a:t>$300 per facility</a:t>
            </a:r>
          </a:p>
          <a:p>
            <a:pPr lvl="1"/>
            <a:r>
              <a:rPr lang="en-US">
                <a:latin typeface="Open Sans"/>
                <a:ea typeface="Open Sans"/>
                <a:cs typeface="Open Sans"/>
              </a:rPr>
              <a:t>$500 per facility</a:t>
            </a:r>
          </a:p>
          <a:p>
            <a:pPr lvl="1"/>
            <a:endParaRPr lang="en-US"/>
          </a:p>
        </p:txBody>
      </p:sp>
    </p:spTree>
    <p:extLst>
      <p:ext uri="{BB962C8B-B14F-4D97-AF65-F5344CB8AC3E}">
        <p14:creationId xmlns:p14="http://schemas.microsoft.com/office/powerpoint/2010/main" val="2243351387"/>
      </p:ext>
    </p:extLst>
  </p:cSld>
  <p:clrMapOvr>
    <a:masterClrMapping/>
  </p:clrMapOvr>
  <p:extLst>
    <p:ext uri="{6950BFC3-D8DA-4A85-94F7-54DA5524770B}">
      <p188:commentRel xmlns:p188="http://schemas.microsoft.com/office/powerpoint/2018/8/main" r:id="rId3"/>
    </p:ext>
  </p:extLs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DAFFAD-5308-FDFF-F926-DA7F9BA69E17}"/>
              </a:ext>
            </a:extLst>
          </p:cNvPr>
          <p:cNvSpPr>
            <a:spLocks noGrp="1"/>
          </p:cNvSpPr>
          <p:nvPr>
            <p:ph type="title"/>
          </p:nvPr>
        </p:nvSpPr>
        <p:spPr/>
        <p:txBody>
          <a:bodyPr/>
          <a:lstStyle/>
          <a:p>
            <a:r>
              <a:rPr lang="en-US" err="1">
                <a:latin typeface="Open Sans"/>
                <a:ea typeface="Open Sans"/>
                <a:cs typeface="Open Sans"/>
              </a:rPr>
              <a:t>Mentimeter</a:t>
            </a:r>
            <a:r>
              <a:rPr lang="en-US">
                <a:latin typeface="Open Sans"/>
                <a:ea typeface="Open Sans"/>
                <a:cs typeface="Open Sans"/>
              </a:rPr>
              <a:t> Question 2: Annual Base Fee</a:t>
            </a:r>
          </a:p>
        </p:txBody>
      </p:sp>
    </p:spTree>
    <p:extLst>
      <p:ext uri="{BB962C8B-B14F-4D97-AF65-F5344CB8AC3E}">
        <p14:creationId xmlns:p14="http://schemas.microsoft.com/office/powerpoint/2010/main" val="39146461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AA0F33-B22B-003E-7783-506C016B86E1}"/>
              </a:ext>
            </a:extLst>
          </p:cNvPr>
          <p:cNvSpPr>
            <a:spLocks noGrp="1"/>
          </p:cNvSpPr>
          <p:nvPr>
            <p:ph type="title"/>
          </p:nvPr>
        </p:nvSpPr>
        <p:spPr/>
        <p:txBody>
          <a:bodyPr/>
          <a:lstStyle/>
          <a:p>
            <a:r>
              <a:rPr lang="en-US">
                <a:latin typeface="Open Sans"/>
                <a:ea typeface="Open Sans"/>
                <a:cs typeface="Open Sans"/>
              </a:rPr>
              <a:t>Other Potential Fee Element – Permit Amendment Fee</a:t>
            </a:r>
          </a:p>
        </p:txBody>
      </p:sp>
      <p:sp>
        <p:nvSpPr>
          <p:cNvPr id="3" name="Content Placeholder 2">
            <a:extLst>
              <a:ext uri="{FF2B5EF4-FFF2-40B4-BE49-F238E27FC236}">
                <a16:creationId xmlns:a16="http://schemas.microsoft.com/office/drawing/2014/main" id="{A7E18709-CC5E-0CFC-5455-9E21E85A7A56}"/>
              </a:ext>
            </a:extLst>
          </p:cNvPr>
          <p:cNvSpPr>
            <a:spLocks noGrp="1"/>
          </p:cNvSpPr>
          <p:nvPr>
            <p:ph idx="1"/>
          </p:nvPr>
        </p:nvSpPr>
        <p:spPr/>
        <p:txBody>
          <a:bodyPr vert="horz" lIns="91440" tIns="45720" rIns="91440" bIns="45720" rtlCol="0" anchor="t">
            <a:normAutofit/>
          </a:bodyPr>
          <a:lstStyle/>
          <a:p>
            <a:r>
              <a:rPr lang="en-US">
                <a:latin typeface="Open Sans"/>
                <a:ea typeface="Open Sans"/>
                <a:cs typeface="Open Sans"/>
              </a:rPr>
              <a:t>Limited to common types of permit amendments:</a:t>
            </a:r>
          </a:p>
          <a:p>
            <a:pPr lvl="1"/>
            <a:r>
              <a:rPr lang="en-US">
                <a:latin typeface="Open Sans"/>
                <a:ea typeface="Open Sans"/>
                <a:cs typeface="Open Sans"/>
              </a:rPr>
              <a:t>Name Changes</a:t>
            </a:r>
          </a:p>
          <a:p>
            <a:pPr lvl="1"/>
            <a:r>
              <a:rPr lang="en-US">
                <a:latin typeface="Open Sans"/>
                <a:ea typeface="Open Sans"/>
                <a:cs typeface="Open Sans"/>
              </a:rPr>
              <a:t>Ownership Changes</a:t>
            </a:r>
          </a:p>
          <a:p>
            <a:pPr lvl="1"/>
            <a:r>
              <a:rPr lang="en-US">
                <a:latin typeface="Open Sans"/>
                <a:ea typeface="Open Sans"/>
                <a:cs typeface="Open Sans"/>
              </a:rPr>
              <a:t>Extension of Expiration Date of Construction Permits</a:t>
            </a:r>
          </a:p>
          <a:p>
            <a:r>
              <a:rPr lang="en-US">
                <a:latin typeface="Open Sans"/>
                <a:ea typeface="Open Sans"/>
                <a:cs typeface="Open Sans"/>
              </a:rPr>
              <a:t>Would require development of rules, procedures, regulatory deadline</a:t>
            </a:r>
          </a:p>
        </p:txBody>
      </p:sp>
    </p:spTree>
    <p:extLst>
      <p:ext uri="{BB962C8B-B14F-4D97-AF65-F5344CB8AC3E}">
        <p14:creationId xmlns:p14="http://schemas.microsoft.com/office/powerpoint/2010/main" val="3968978066"/>
      </p:ext>
    </p:extLst>
  </p:cSld>
  <p:clrMapOvr>
    <a:masterClrMapping/>
  </p:clrMapOvr>
  <p:extLst>
    <p:ext uri="{6950BFC3-D8DA-4A85-94F7-54DA5524770B}">
      <p188:commentRel xmlns:p188="http://schemas.microsoft.com/office/powerpoint/2018/8/main" r:id="rId3"/>
    </p:ext>
  </p:extLs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A2CAC0-C0B5-67B4-E70C-397430749987}"/>
              </a:ext>
            </a:extLst>
          </p:cNvPr>
          <p:cNvSpPr>
            <a:spLocks noGrp="1"/>
          </p:cNvSpPr>
          <p:nvPr>
            <p:ph type="title"/>
          </p:nvPr>
        </p:nvSpPr>
        <p:spPr/>
        <p:txBody>
          <a:bodyPr/>
          <a:lstStyle/>
          <a:p>
            <a:r>
              <a:rPr lang="en-US" err="1">
                <a:latin typeface="Open Sans"/>
                <a:ea typeface="Open Sans"/>
                <a:cs typeface="Open Sans"/>
              </a:rPr>
              <a:t>Mentimeter</a:t>
            </a:r>
            <a:r>
              <a:rPr lang="en-US">
                <a:latin typeface="Open Sans"/>
                <a:ea typeface="Open Sans"/>
                <a:cs typeface="Open Sans"/>
              </a:rPr>
              <a:t> Question 3: Permit Amendment Fees</a:t>
            </a:r>
          </a:p>
        </p:txBody>
      </p:sp>
    </p:spTree>
    <p:extLst>
      <p:ext uri="{BB962C8B-B14F-4D97-AF65-F5344CB8AC3E}">
        <p14:creationId xmlns:p14="http://schemas.microsoft.com/office/powerpoint/2010/main" val="7435943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EFA966-7024-5A26-6FA6-AADEEA05298C}"/>
              </a:ext>
            </a:extLst>
          </p:cNvPr>
          <p:cNvSpPr>
            <a:spLocks noGrp="1"/>
          </p:cNvSpPr>
          <p:nvPr>
            <p:ph type="title"/>
          </p:nvPr>
        </p:nvSpPr>
        <p:spPr/>
        <p:txBody>
          <a:bodyPr/>
          <a:lstStyle/>
          <a:p>
            <a:r>
              <a:rPr lang="en-US">
                <a:latin typeface="Open Sans"/>
                <a:ea typeface="Open Sans"/>
                <a:cs typeface="Open Sans"/>
              </a:rPr>
              <a:t>Other Potential Fee Element - Permit Modeling Fee</a:t>
            </a:r>
          </a:p>
        </p:txBody>
      </p:sp>
      <p:sp>
        <p:nvSpPr>
          <p:cNvPr id="3" name="Content Placeholder 2">
            <a:extLst>
              <a:ext uri="{FF2B5EF4-FFF2-40B4-BE49-F238E27FC236}">
                <a16:creationId xmlns:a16="http://schemas.microsoft.com/office/drawing/2014/main" id="{34C3E021-31D8-A3CB-27AF-8A59A4DC5B9E}"/>
              </a:ext>
            </a:extLst>
          </p:cNvPr>
          <p:cNvSpPr>
            <a:spLocks noGrp="1"/>
          </p:cNvSpPr>
          <p:nvPr>
            <p:ph idx="1"/>
          </p:nvPr>
        </p:nvSpPr>
        <p:spPr/>
        <p:txBody>
          <a:bodyPr vert="horz" lIns="91440" tIns="45720" rIns="91440" bIns="45720" rtlCol="0" anchor="t">
            <a:normAutofit/>
          </a:bodyPr>
          <a:lstStyle/>
          <a:p>
            <a:r>
              <a:rPr lang="en-US">
                <a:latin typeface="Open Sans"/>
                <a:ea typeface="Open Sans"/>
                <a:cs typeface="Open Sans"/>
              </a:rPr>
              <a:t>Dispersion Modeling for Applications with Emissions for the Following Pollutants above Specific Thresholds:</a:t>
            </a:r>
          </a:p>
          <a:p>
            <a:pPr lvl="1"/>
            <a:r>
              <a:rPr lang="en-US">
                <a:latin typeface="Open Sans"/>
                <a:ea typeface="Open Sans"/>
                <a:cs typeface="Open Sans"/>
              </a:rPr>
              <a:t>Hydrogen Chloride (HCl)</a:t>
            </a:r>
          </a:p>
          <a:p>
            <a:pPr lvl="1"/>
            <a:r>
              <a:rPr lang="en-US">
                <a:latin typeface="Open Sans"/>
                <a:ea typeface="Open Sans"/>
                <a:cs typeface="Open Sans"/>
              </a:rPr>
              <a:t>Hydrogen Fluoride (HF)</a:t>
            </a:r>
          </a:p>
          <a:p>
            <a:pPr lvl="2"/>
            <a:r>
              <a:rPr lang="en-US">
                <a:latin typeface="Open Sans"/>
                <a:ea typeface="Open Sans"/>
                <a:cs typeface="Open Sans"/>
              </a:rPr>
              <a:t>Sources subject to a MACT for HF don’t require modeling</a:t>
            </a:r>
          </a:p>
          <a:p>
            <a:pPr lvl="1"/>
            <a:r>
              <a:rPr lang="en-US">
                <a:latin typeface="Open Sans"/>
                <a:ea typeface="Open Sans"/>
                <a:cs typeface="Open Sans"/>
              </a:rPr>
              <a:t>Lead</a:t>
            </a:r>
          </a:p>
          <a:p>
            <a:r>
              <a:rPr lang="en-US">
                <a:latin typeface="Open Sans"/>
                <a:ea typeface="Open Sans"/>
                <a:cs typeface="Open Sans"/>
              </a:rPr>
              <a:t>$5,000 would be due with Application Fee</a:t>
            </a:r>
          </a:p>
        </p:txBody>
      </p:sp>
    </p:spTree>
    <p:extLst>
      <p:ext uri="{BB962C8B-B14F-4D97-AF65-F5344CB8AC3E}">
        <p14:creationId xmlns:p14="http://schemas.microsoft.com/office/powerpoint/2010/main" val="580426961"/>
      </p:ext>
    </p:extLst>
  </p:cSld>
  <p:clrMapOvr>
    <a:masterClrMapping/>
  </p:clrMapOvr>
  <p:extLst>
    <p:ext uri="{6950BFC3-D8DA-4A85-94F7-54DA5524770B}">
      <p188:commentRel xmlns:p188="http://schemas.microsoft.com/office/powerpoint/2018/8/main" r:id="rId3"/>
    </p:ext>
  </p:extLs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BBD5DF-1170-3795-B46C-99DBF6B18E5C}"/>
              </a:ext>
            </a:extLst>
          </p:cNvPr>
          <p:cNvSpPr>
            <a:spLocks noGrp="1"/>
          </p:cNvSpPr>
          <p:nvPr>
            <p:ph type="title"/>
          </p:nvPr>
        </p:nvSpPr>
        <p:spPr/>
        <p:txBody>
          <a:bodyPr/>
          <a:lstStyle/>
          <a:p>
            <a:r>
              <a:rPr lang="en-US" err="1">
                <a:latin typeface="Open Sans"/>
                <a:ea typeface="Open Sans"/>
                <a:cs typeface="Open Sans"/>
              </a:rPr>
              <a:t>Mentimeter</a:t>
            </a:r>
            <a:r>
              <a:rPr lang="en-US">
                <a:latin typeface="Open Sans"/>
                <a:ea typeface="Open Sans"/>
                <a:cs typeface="Open Sans"/>
              </a:rPr>
              <a:t> Question 4: Modeling Fee</a:t>
            </a:r>
          </a:p>
        </p:txBody>
      </p:sp>
    </p:spTree>
    <p:extLst>
      <p:ext uri="{BB962C8B-B14F-4D97-AF65-F5344CB8AC3E}">
        <p14:creationId xmlns:p14="http://schemas.microsoft.com/office/powerpoint/2010/main" val="257206625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766788-A19F-BF55-C4B3-A75F6AE34F58}"/>
              </a:ext>
            </a:extLst>
          </p:cNvPr>
          <p:cNvSpPr>
            <a:spLocks noGrp="1"/>
          </p:cNvSpPr>
          <p:nvPr>
            <p:ph type="title"/>
          </p:nvPr>
        </p:nvSpPr>
        <p:spPr/>
        <p:txBody>
          <a:bodyPr/>
          <a:lstStyle/>
          <a:p>
            <a:r>
              <a:rPr lang="en-US">
                <a:latin typeface="Open Sans"/>
                <a:ea typeface="Open Sans"/>
                <a:cs typeface="Open Sans"/>
              </a:rPr>
              <a:t>Fee Elements that did not Receive Significant Support</a:t>
            </a:r>
          </a:p>
        </p:txBody>
      </p:sp>
      <p:sp>
        <p:nvSpPr>
          <p:cNvPr id="3" name="Content Placeholder 2">
            <a:extLst>
              <a:ext uri="{FF2B5EF4-FFF2-40B4-BE49-F238E27FC236}">
                <a16:creationId xmlns:a16="http://schemas.microsoft.com/office/drawing/2014/main" id="{45DC7F0D-63AA-B511-EBCC-841FC2D17CC7}"/>
              </a:ext>
            </a:extLst>
          </p:cNvPr>
          <p:cNvSpPr>
            <a:spLocks noGrp="1"/>
          </p:cNvSpPr>
          <p:nvPr>
            <p:ph idx="1"/>
          </p:nvPr>
        </p:nvSpPr>
        <p:spPr/>
        <p:txBody>
          <a:bodyPr/>
          <a:lstStyle/>
          <a:p>
            <a:r>
              <a:rPr lang="en-US"/>
              <a:t>Off-Permit Change Fee</a:t>
            </a:r>
          </a:p>
          <a:p>
            <a:r>
              <a:rPr lang="en-US"/>
              <a:t>Operating Permit Application Fees</a:t>
            </a:r>
          </a:p>
          <a:p>
            <a:r>
              <a:rPr lang="en-US"/>
              <a:t>Insignificant Activity Determination Fees</a:t>
            </a:r>
          </a:p>
          <a:p>
            <a:r>
              <a:rPr lang="en-US"/>
              <a:t>Fees for Permit-by-Rule Notice of Authorization</a:t>
            </a:r>
          </a:p>
          <a:p>
            <a:r>
              <a:rPr lang="en-US"/>
              <a:t>Stack Test Observation Fee</a:t>
            </a:r>
          </a:p>
        </p:txBody>
      </p:sp>
    </p:spTree>
    <p:extLst>
      <p:ext uri="{BB962C8B-B14F-4D97-AF65-F5344CB8AC3E}">
        <p14:creationId xmlns:p14="http://schemas.microsoft.com/office/powerpoint/2010/main" val="18909464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692747-7A60-940A-8AE6-F7742D0E922A}"/>
            </a:ext>
          </a:extLst>
        </p:cNvPr>
        <p:cNvGrpSpPr/>
        <p:nvPr/>
      </p:nvGrpSpPr>
      <p:grpSpPr>
        <a:xfrm>
          <a:off x="0" y="0"/>
          <a:ext cx="0" cy="0"/>
          <a:chOff x="0" y="0"/>
          <a:chExt cx="0" cy="0"/>
        </a:xfrm>
      </p:grpSpPr>
      <p:pic>
        <p:nvPicPr>
          <p:cNvPr id="5" name="Picture 4" descr="A picture containing logo&#10;&#10;AI-generated content may be incorrect.">
            <a:extLst>
              <a:ext uri="{FF2B5EF4-FFF2-40B4-BE49-F238E27FC236}">
                <a16:creationId xmlns:a16="http://schemas.microsoft.com/office/drawing/2014/main" id="{C36DC52C-1830-32DE-91AF-2BE58C5CF724}"/>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4206527" y="1003303"/>
            <a:ext cx="7315200" cy="5166360"/>
          </a:xfrm>
          <a:prstGeom prst="rect">
            <a:avLst/>
          </a:prstGeom>
        </p:spPr>
      </p:pic>
      <p:sp>
        <p:nvSpPr>
          <p:cNvPr id="6" name="Title 5">
            <a:extLst>
              <a:ext uri="{FF2B5EF4-FFF2-40B4-BE49-F238E27FC236}">
                <a16:creationId xmlns:a16="http://schemas.microsoft.com/office/drawing/2014/main" id="{EFF6E577-12FF-208B-A974-F2027E1B4A2F}"/>
              </a:ext>
            </a:extLst>
          </p:cNvPr>
          <p:cNvSpPr>
            <a:spLocks noGrp="1"/>
          </p:cNvSpPr>
          <p:nvPr>
            <p:ph type="title"/>
          </p:nvPr>
        </p:nvSpPr>
        <p:spPr/>
        <p:txBody>
          <a:bodyPr/>
          <a:lstStyle/>
          <a:p>
            <a:r>
              <a:rPr lang="en-US">
                <a:latin typeface="Open Sans"/>
                <a:ea typeface="Open Sans"/>
                <a:cs typeface="Open Sans"/>
              </a:rPr>
              <a:t>Discussion on Other Fee Elements</a:t>
            </a:r>
          </a:p>
        </p:txBody>
      </p:sp>
      <p:sp>
        <p:nvSpPr>
          <p:cNvPr id="2" name="TextBox 1">
            <a:extLst>
              <a:ext uri="{FF2B5EF4-FFF2-40B4-BE49-F238E27FC236}">
                <a16:creationId xmlns:a16="http://schemas.microsoft.com/office/drawing/2014/main" id="{8708E2F5-1C96-4A66-382E-5FE6D48439F0}"/>
              </a:ext>
            </a:extLst>
          </p:cNvPr>
          <p:cNvSpPr txBox="1"/>
          <p:nvPr/>
        </p:nvSpPr>
        <p:spPr>
          <a:xfrm>
            <a:off x="346841" y="1261241"/>
            <a:ext cx="4067504" cy="1661993"/>
          </a:xfrm>
          <a:prstGeom prst="rect">
            <a:avLst/>
          </a:prstGeom>
          <a:noFill/>
        </p:spPr>
        <p:txBody>
          <a:bodyPr wrap="square" lIns="91440" tIns="45720" rIns="91440" bIns="45720" rtlCol="0" anchor="t">
            <a:spAutoFit/>
          </a:bodyPr>
          <a:lstStyle/>
          <a:p>
            <a:pPr marL="285750" indent="-285750">
              <a:buFont typeface="Arial" panose="020B0604020202020204" pitchFamily="34" charset="0"/>
              <a:buChar char="•"/>
            </a:pPr>
            <a:r>
              <a:rPr lang="en-US" sz="2800" b="1"/>
              <a:t>Base Fee</a:t>
            </a:r>
          </a:p>
          <a:p>
            <a:pPr marL="285750" indent="-285750">
              <a:buFont typeface="Arial" panose="020B0604020202020204" pitchFamily="34" charset="0"/>
              <a:buChar char="•"/>
            </a:pPr>
            <a:r>
              <a:rPr lang="en-US" sz="2800" b="1"/>
              <a:t>Permit Amendment Fee</a:t>
            </a:r>
            <a:endParaRPr lang="en-US" sz="2800" b="1">
              <a:ea typeface="Calibri"/>
              <a:cs typeface="Calibri"/>
            </a:endParaRPr>
          </a:p>
          <a:p>
            <a:pPr marL="285750" indent="-285750">
              <a:buFont typeface="Arial" panose="020B0604020202020204" pitchFamily="34" charset="0"/>
              <a:buChar char="•"/>
            </a:pPr>
            <a:r>
              <a:rPr lang="en-US" sz="2800" b="1"/>
              <a:t>Permit Modeling Fee</a:t>
            </a:r>
            <a:endParaRPr lang="en-US" sz="2800" b="1">
              <a:ea typeface="Calibri"/>
              <a:cs typeface="Calibri"/>
            </a:endParaRPr>
          </a:p>
          <a:p>
            <a:pPr marL="285750" indent="-285750">
              <a:buFont typeface="Arial" panose="020B0604020202020204" pitchFamily="34" charset="0"/>
              <a:buChar char="•"/>
            </a:pPr>
            <a:endParaRPr lang="en-US"/>
          </a:p>
        </p:txBody>
      </p:sp>
    </p:spTree>
    <p:extLst>
      <p:ext uri="{BB962C8B-B14F-4D97-AF65-F5344CB8AC3E}">
        <p14:creationId xmlns:p14="http://schemas.microsoft.com/office/powerpoint/2010/main" val="10506412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1387DC-5836-90DB-F46E-FC536821049B}"/>
              </a:ext>
            </a:extLst>
          </p:cNvPr>
          <p:cNvSpPr>
            <a:spLocks noGrp="1"/>
          </p:cNvSpPr>
          <p:nvPr>
            <p:ph type="title"/>
          </p:nvPr>
        </p:nvSpPr>
        <p:spPr/>
        <p:txBody>
          <a:bodyPr/>
          <a:lstStyle/>
          <a:p>
            <a:pPr algn="ctr"/>
            <a:r>
              <a:rPr lang="en-US">
                <a:latin typeface="Open Sans"/>
                <a:ea typeface="Open Sans"/>
                <a:cs typeface="Open Sans"/>
              </a:rPr>
              <a:t>Sign-In &amp; Agenda</a:t>
            </a:r>
          </a:p>
        </p:txBody>
      </p:sp>
      <p:sp>
        <p:nvSpPr>
          <p:cNvPr id="3" name="Content Placeholder 2">
            <a:extLst>
              <a:ext uri="{FF2B5EF4-FFF2-40B4-BE49-F238E27FC236}">
                <a16:creationId xmlns:a16="http://schemas.microsoft.com/office/drawing/2014/main" id="{08E0FFBD-8740-3FE6-D06B-881F3D53932D}"/>
              </a:ext>
            </a:extLst>
          </p:cNvPr>
          <p:cNvSpPr>
            <a:spLocks noGrp="1"/>
          </p:cNvSpPr>
          <p:nvPr>
            <p:ph idx="1"/>
          </p:nvPr>
        </p:nvSpPr>
        <p:spPr/>
        <p:txBody>
          <a:bodyPr/>
          <a:lstStyle/>
          <a:p>
            <a:pPr marL="0" indent="0" algn="ctr">
              <a:buNone/>
            </a:pPr>
            <a:r>
              <a:rPr lang="en-US" b="1"/>
              <a:t>Sign-In</a:t>
            </a:r>
          </a:p>
          <a:p>
            <a:r>
              <a:rPr lang="en-US"/>
              <a:t>In-person: Sign-In Sheet</a:t>
            </a:r>
          </a:p>
          <a:p>
            <a:r>
              <a:rPr lang="en-US"/>
              <a:t>Virtual: Email name and affiliation to </a:t>
            </a:r>
            <a:r>
              <a:rPr lang="en-US">
                <a:hlinkClick r:id="rId2"/>
              </a:rPr>
              <a:t>APC.Fee.Rule@tn.gov</a:t>
            </a:r>
            <a:endParaRPr lang="en-US"/>
          </a:p>
          <a:p>
            <a:endParaRPr lang="en-US"/>
          </a:p>
          <a:p>
            <a:pPr marL="0" indent="0">
              <a:buNone/>
            </a:pPr>
            <a:endParaRPr lang="en-US"/>
          </a:p>
        </p:txBody>
      </p:sp>
      <p:sp>
        <p:nvSpPr>
          <p:cNvPr id="4" name="Content Placeholder 3">
            <a:extLst>
              <a:ext uri="{FF2B5EF4-FFF2-40B4-BE49-F238E27FC236}">
                <a16:creationId xmlns:a16="http://schemas.microsoft.com/office/drawing/2014/main" id="{E5577A31-5D04-8AE2-C3E0-302B775FFAB9}"/>
              </a:ext>
            </a:extLst>
          </p:cNvPr>
          <p:cNvSpPr>
            <a:spLocks noGrp="1"/>
          </p:cNvSpPr>
          <p:nvPr>
            <p:ph idx="13"/>
          </p:nvPr>
        </p:nvSpPr>
        <p:spPr/>
        <p:txBody>
          <a:bodyPr/>
          <a:lstStyle/>
          <a:p>
            <a:pPr marL="0" indent="0" algn="ctr">
              <a:buNone/>
            </a:pPr>
            <a:r>
              <a:rPr lang="en-US" b="1"/>
              <a:t>Agenda</a:t>
            </a:r>
          </a:p>
          <a:p>
            <a:pPr marL="0" indent="0">
              <a:buNone/>
            </a:pPr>
            <a:endParaRPr lang="en-US"/>
          </a:p>
        </p:txBody>
      </p:sp>
      <p:pic>
        <p:nvPicPr>
          <p:cNvPr id="8" name="Picture 7">
            <a:extLst>
              <a:ext uri="{FF2B5EF4-FFF2-40B4-BE49-F238E27FC236}">
                <a16:creationId xmlns:a16="http://schemas.microsoft.com/office/drawing/2014/main" id="{B8082731-7489-424E-4E6B-FD09086A6B86}"/>
              </a:ext>
            </a:extLst>
          </p:cNvPr>
          <p:cNvPicPr>
            <a:picLocks noChangeAspect="1"/>
          </p:cNvPicPr>
          <p:nvPr/>
        </p:nvPicPr>
        <p:blipFill>
          <a:blip r:embed="rId3"/>
          <a:stretch>
            <a:fillRect/>
          </a:stretch>
        </p:blipFill>
        <p:spPr>
          <a:xfrm>
            <a:off x="5892800" y="1867094"/>
            <a:ext cx="6009913" cy="3797101"/>
          </a:xfrm>
          <a:prstGeom prst="rect">
            <a:avLst/>
          </a:prstGeom>
          <a:ln>
            <a:solidFill>
              <a:schemeClr val="tx1"/>
            </a:solidFill>
          </a:ln>
        </p:spPr>
      </p:pic>
    </p:spTree>
    <p:extLst>
      <p:ext uri="{BB962C8B-B14F-4D97-AF65-F5344CB8AC3E}">
        <p14:creationId xmlns:p14="http://schemas.microsoft.com/office/powerpoint/2010/main" val="150177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9F7EFC-BC8A-7A40-813F-88B25F8D610E}"/>
              </a:ext>
            </a:extLst>
          </p:cNvPr>
          <p:cNvSpPr>
            <a:spLocks noGrp="1"/>
          </p:cNvSpPr>
          <p:nvPr>
            <p:ph type="title"/>
          </p:nvPr>
        </p:nvSpPr>
        <p:spPr/>
        <p:txBody>
          <a:bodyPr/>
          <a:lstStyle/>
          <a:p>
            <a:r>
              <a:rPr lang="en-US">
                <a:latin typeface="Open Sans"/>
                <a:ea typeface="Open Sans"/>
                <a:cs typeface="Open Sans"/>
              </a:rPr>
              <a:t>General Permits – Annual Fee</a:t>
            </a:r>
          </a:p>
        </p:txBody>
      </p:sp>
      <p:sp>
        <p:nvSpPr>
          <p:cNvPr id="3" name="Content Placeholder 2">
            <a:extLst>
              <a:ext uri="{FF2B5EF4-FFF2-40B4-BE49-F238E27FC236}">
                <a16:creationId xmlns:a16="http://schemas.microsoft.com/office/drawing/2014/main" id="{DE3B80B6-1E30-EB13-9727-82E9A9138CCB}"/>
              </a:ext>
            </a:extLst>
          </p:cNvPr>
          <p:cNvSpPr>
            <a:spLocks noGrp="1"/>
          </p:cNvSpPr>
          <p:nvPr>
            <p:ph idx="1"/>
          </p:nvPr>
        </p:nvSpPr>
        <p:spPr/>
        <p:txBody>
          <a:bodyPr vert="horz" lIns="91440" tIns="45720" rIns="91440" bIns="45720" rtlCol="0" anchor="t">
            <a:normAutofit/>
          </a:bodyPr>
          <a:lstStyle/>
          <a:p>
            <a:r>
              <a:rPr lang="en-US">
                <a:latin typeface="Open Sans"/>
                <a:ea typeface="Open Sans"/>
                <a:cs typeface="Open Sans"/>
              </a:rPr>
              <a:t>Current Fees:</a:t>
            </a:r>
          </a:p>
          <a:p>
            <a:pPr lvl="1"/>
            <a:endParaRPr lang="en-US"/>
          </a:p>
          <a:p>
            <a:pPr lvl="1"/>
            <a:endParaRPr lang="en-US"/>
          </a:p>
          <a:p>
            <a:pPr lvl="1"/>
            <a:endParaRPr lang="en-US"/>
          </a:p>
          <a:p>
            <a:pPr lvl="1"/>
            <a:endParaRPr lang="en-US"/>
          </a:p>
          <a:p>
            <a:pPr lvl="1"/>
            <a:endParaRPr lang="en-US"/>
          </a:p>
          <a:p>
            <a:pPr lvl="1"/>
            <a:endParaRPr lang="en-US"/>
          </a:p>
          <a:p>
            <a:pPr lvl="1"/>
            <a:endParaRPr lang="en-US"/>
          </a:p>
          <a:p>
            <a:r>
              <a:rPr lang="en-US">
                <a:latin typeface="Open Sans"/>
                <a:ea typeface="Open Sans"/>
                <a:cs typeface="Open Sans"/>
              </a:rPr>
              <a:t>Potential Fees: </a:t>
            </a:r>
            <a:endParaRPr lang="en-US"/>
          </a:p>
          <a:p>
            <a:pPr lvl="1"/>
            <a:r>
              <a:rPr lang="en-US">
                <a:latin typeface="Open Sans"/>
                <a:ea typeface="Open Sans"/>
                <a:cs typeface="Open Sans"/>
              </a:rPr>
              <a:t>Adjust by Same Percentage as $/ton Fee</a:t>
            </a:r>
          </a:p>
          <a:p>
            <a:pPr lvl="2"/>
            <a:r>
              <a:rPr lang="en-US">
                <a:latin typeface="Open Sans"/>
                <a:ea typeface="Open Sans"/>
                <a:cs typeface="Open Sans"/>
              </a:rPr>
              <a:t>If $/ton increased from $18.75/ton to $30/ton = 60% increase</a:t>
            </a:r>
          </a:p>
          <a:p>
            <a:pPr lvl="3"/>
            <a:r>
              <a:rPr lang="en-US">
                <a:latin typeface="Open Sans"/>
                <a:ea typeface="Open Sans"/>
                <a:cs typeface="Open Sans"/>
              </a:rPr>
              <a:t>Non-Metallic Mineral Crushing and Sizing increases to $1600/year	</a:t>
            </a:r>
          </a:p>
        </p:txBody>
      </p:sp>
      <p:graphicFrame>
        <p:nvGraphicFramePr>
          <p:cNvPr id="4" name="Table 3">
            <a:extLst>
              <a:ext uri="{FF2B5EF4-FFF2-40B4-BE49-F238E27FC236}">
                <a16:creationId xmlns:a16="http://schemas.microsoft.com/office/drawing/2014/main" id="{8EFCFE58-C54E-0864-AB99-C67774C599D6}"/>
              </a:ext>
            </a:extLst>
          </p:cNvPr>
          <p:cNvGraphicFramePr>
            <a:graphicFrameLocks noGrp="1"/>
          </p:cNvGraphicFramePr>
          <p:nvPr>
            <p:extLst>
              <p:ext uri="{D42A27DB-BD31-4B8C-83A1-F6EECF244321}">
                <p14:modId xmlns:p14="http://schemas.microsoft.com/office/powerpoint/2010/main" val="3748329698"/>
              </p:ext>
            </p:extLst>
          </p:nvPr>
        </p:nvGraphicFramePr>
        <p:xfrm>
          <a:off x="1154176" y="1725506"/>
          <a:ext cx="8128000" cy="2494280"/>
        </p:xfrm>
        <a:graphic>
          <a:graphicData uri="http://schemas.openxmlformats.org/drawingml/2006/table">
            <a:tbl>
              <a:tblPr firstRow="1" bandRow="1">
                <a:tableStyleId>{5C22544A-7EE6-4342-B048-85BDC9FD1C3A}</a:tableStyleId>
              </a:tblPr>
              <a:tblGrid>
                <a:gridCol w="6188456">
                  <a:extLst>
                    <a:ext uri="{9D8B030D-6E8A-4147-A177-3AD203B41FA5}">
                      <a16:colId xmlns:a16="http://schemas.microsoft.com/office/drawing/2014/main" val="759098038"/>
                    </a:ext>
                  </a:extLst>
                </a:gridCol>
                <a:gridCol w="1939544">
                  <a:extLst>
                    <a:ext uri="{9D8B030D-6E8A-4147-A177-3AD203B41FA5}">
                      <a16:colId xmlns:a16="http://schemas.microsoft.com/office/drawing/2014/main" val="3600729382"/>
                    </a:ext>
                  </a:extLst>
                </a:gridCol>
              </a:tblGrid>
              <a:tr h="370840">
                <a:tc>
                  <a:txBody>
                    <a:bodyPr/>
                    <a:lstStyle/>
                    <a:p>
                      <a:r>
                        <a:rPr lang="en-US">
                          <a:latin typeface="Open Sans"/>
                        </a:rPr>
                        <a:t>General Permit Category</a:t>
                      </a:r>
                    </a:p>
                  </a:txBody>
                  <a:tcPr/>
                </a:tc>
                <a:tc>
                  <a:txBody>
                    <a:bodyPr/>
                    <a:lstStyle/>
                    <a:p>
                      <a:r>
                        <a:rPr lang="en-US">
                          <a:latin typeface="Open Sans"/>
                        </a:rPr>
                        <a:t>Annual Fee</a:t>
                      </a:r>
                    </a:p>
                  </a:txBody>
                  <a:tcPr/>
                </a:tc>
                <a:extLst>
                  <a:ext uri="{0D108BD9-81ED-4DB2-BD59-A6C34878D82A}">
                    <a16:rowId xmlns:a16="http://schemas.microsoft.com/office/drawing/2014/main" val="4283062797"/>
                  </a:ext>
                </a:extLst>
              </a:tr>
              <a:tr h="370840">
                <a:tc>
                  <a:txBody>
                    <a:bodyPr/>
                    <a:lstStyle/>
                    <a:p>
                      <a:r>
                        <a:rPr lang="en-US">
                          <a:latin typeface="Open Sans"/>
                        </a:rPr>
                        <a:t>Dry Cleaners</a:t>
                      </a:r>
                    </a:p>
                  </a:txBody>
                  <a:tcPr/>
                </a:tc>
                <a:tc>
                  <a:txBody>
                    <a:bodyPr/>
                    <a:lstStyle/>
                    <a:p>
                      <a:r>
                        <a:rPr lang="en-US">
                          <a:latin typeface="Open Sans"/>
                        </a:rPr>
                        <a:t>None</a:t>
                      </a:r>
                    </a:p>
                  </a:txBody>
                  <a:tcPr/>
                </a:tc>
                <a:extLst>
                  <a:ext uri="{0D108BD9-81ED-4DB2-BD59-A6C34878D82A}">
                    <a16:rowId xmlns:a16="http://schemas.microsoft.com/office/drawing/2014/main" val="579997291"/>
                  </a:ext>
                </a:extLst>
              </a:tr>
              <a:tr h="370840">
                <a:tc>
                  <a:txBody>
                    <a:bodyPr/>
                    <a:lstStyle/>
                    <a:p>
                      <a:r>
                        <a:rPr lang="en-US">
                          <a:latin typeface="Open Sans"/>
                        </a:rPr>
                        <a:t>Concrete Batch Plants with Emissions &lt; 10 tons/year</a:t>
                      </a:r>
                    </a:p>
                  </a:txBody>
                  <a:tcPr/>
                </a:tc>
                <a:tc>
                  <a:txBody>
                    <a:bodyPr/>
                    <a:lstStyle/>
                    <a:p>
                      <a:r>
                        <a:rPr lang="en-US">
                          <a:latin typeface="Open Sans"/>
                        </a:rPr>
                        <a:t>None</a:t>
                      </a:r>
                    </a:p>
                  </a:txBody>
                  <a:tcPr/>
                </a:tc>
                <a:extLst>
                  <a:ext uri="{0D108BD9-81ED-4DB2-BD59-A6C34878D82A}">
                    <a16:rowId xmlns:a16="http://schemas.microsoft.com/office/drawing/2014/main" val="159158920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atin typeface="Open Sans"/>
                        </a:rPr>
                        <a:t>Concrete Batch Plants with Emissions &gt;= 10 tons/year</a:t>
                      </a:r>
                    </a:p>
                  </a:txBody>
                  <a:tcPr/>
                </a:tc>
                <a:tc>
                  <a:txBody>
                    <a:bodyPr/>
                    <a:lstStyle/>
                    <a:p>
                      <a:r>
                        <a:rPr lang="en-US">
                          <a:latin typeface="Open Sans"/>
                        </a:rPr>
                        <a:t>$400</a:t>
                      </a:r>
                    </a:p>
                  </a:txBody>
                  <a:tcPr/>
                </a:tc>
                <a:extLst>
                  <a:ext uri="{0D108BD9-81ED-4DB2-BD59-A6C34878D82A}">
                    <a16:rowId xmlns:a16="http://schemas.microsoft.com/office/drawing/2014/main" val="302536162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atin typeface="Open Sans"/>
                        </a:rPr>
                        <a:t>Non-Metallic Mineral Crushing and Sizing </a:t>
                      </a:r>
                    </a:p>
                  </a:txBody>
                  <a:tcPr/>
                </a:tc>
                <a:tc>
                  <a:txBody>
                    <a:bodyPr/>
                    <a:lstStyle/>
                    <a:p>
                      <a:r>
                        <a:rPr lang="en-US">
                          <a:latin typeface="Open Sans"/>
                        </a:rPr>
                        <a:t>$1,000</a:t>
                      </a:r>
                    </a:p>
                  </a:txBody>
                  <a:tcPr/>
                </a:tc>
                <a:extLst>
                  <a:ext uri="{0D108BD9-81ED-4DB2-BD59-A6C34878D82A}">
                    <a16:rowId xmlns:a16="http://schemas.microsoft.com/office/drawing/2014/main" val="391931295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atin typeface="Open Sans"/>
                        </a:rPr>
                        <a:t>Asphalt Plants (fee includes Conditional Major Review Fee)</a:t>
                      </a:r>
                    </a:p>
                  </a:txBody>
                  <a:tcPr/>
                </a:tc>
                <a:tc>
                  <a:txBody>
                    <a:bodyPr/>
                    <a:lstStyle/>
                    <a:p>
                      <a:r>
                        <a:rPr lang="en-US">
                          <a:latin typeface="Open Sans"/>
                        </a:rPr>
                        <a:t>$1,500</a:t>
                      </a:r>
                    </a:p>
                  </a:txBody>
                  <a:tcPr/>
                </a:tc>
                <a:extLst>
                  <a:ext uri="{0D108BD9-81ED-4DB2-BD59-A6C34878D82A}">
                    <a16:rowId xmlns:a16="http://schemas.microsoft.com/office/drawing/2014/main" val="4262192547"/>
                  </a:ext>
                </a:extLst>
              </a:tr>
            </a:tbl>
          </a:graphicData>
        </a:graphic>
      </p:graphicFrame>
    </p:spTree>
    <p:extLst>
      <p:ext uri="{BB962C8B-B14F-4D97-AF65-F5344CB8AC3E}">
        <p14:creationId xmlns:p14="http://schemas.microsoft.com/office/powerpoint/2010/main" val="2732743662"/>
      </p:ext>
    </p:extLst>
  </p:cSld>
  <p:clrMapOvr>
    <a:masterClrMapping/>
  </p:clrMapOvr>
  <p:extLst>
    <p:ext uri="{6950BFC3-D8DA-4A85-94F7-54DA5524770B}">
      <p188:commentRel xmlns:p188="http://schemas.microsoft.com/office/powerpoint/2018/8/main" r:id="rId3"/>
    </p:ext>
  </p:extLs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8B2F3F-079A-717E-BABC-61DAD7AC61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DFF63D-5694-71B6-1886-F9C8CEB65914}"/>
              </a:ext>
            </a:extLst>
          </p:cNvPr>
          <p:cNvSpPr>
            <a:spLocks noGrp="1"/>
          </p:cNvSpPr>
          <p:nvPr>
            <p:ph type="title"/>
          </p:nvPr>
        </p:nvSpPr>
        <p:spPr/>
        <p:txBody>
          <a:bodyPr/>
          <a:lstStyle/>
          <a:p>
            <a:r>
              <a:rPr lang="en-US">
                <a:latin typeface="Open Sans"/>
                <a:ea typeface="Open Sans"/>
                <a:cs typeface="Open Sans"/>
              </a:rPr>
              <a:t>General Permits – Application Fee</a:t>
            </a:r>
          </a:p>
        </p:txBody>
      </p:sp>
      <p:sp>
        <p:nvSpPr>
          <p:cNvPr id="3" name="Content Placeholder 2">
            <a:extLst>
              <a:ext uri="{FF2B5EF4-FFF2-40B4-BE49-F238E27FC236}">
                <a16:creationId xmlns:a16="http://schemas.microsoft.com/office/drawing/2014/main" id="{E386A7AF-4A7B-E06B-0DC2-E4A0AC219035}"/>
              </a:ext>
            </a:extLst>
          </p:cNvPr>
          <p:cNvSpPr>
            <a:spLocks noGrp="1"/>
          </p:cNvSpPr>
          <p:nvPr>
            <p:ph idx="1"/>
          </p:nvPr>
        </p:nvSpPr>
        <p:spPr/>
        <p:txBody>
          <a:bodyPr vert="horz" lIns="91440" tIns="45720" rIns="91440" bIns="45720" rtlCol="0" anchor="t">
            <a:normAutofit/>
          </a:bodyPr>
          <a:lstStyle/>
          <a:p>
            <a:r>
              <a:rPr lang="en-US">
                <a:latin typeface="Open Sans"/>
                <a:ea typeface="Open Sans"/>
                <a:cs typeface="Open Sans"/>
              </a:rPr>
              <a:t>Current Fee (includes construction):</a:t>
            </a:r>
          </a:p>
          <a:p>
            <a:pPr lvl="1"/>
            <a:endParaRPr lang="en-US"/>
          </a:p>
          <a:p>
            <a:pPr lvl="1"/>
            <a:endParaRPr lang="en-US"/>
          </a:p>
          <a:p>
            <a:pPr lvl="1"/>
            <a:endParaRPr lang="en-US"/>
          </a:p>
          <a:p>
            <a:pPr lvl="1"/>
            <a:endParaRPr lang="en-US"/>
          </a:p>
          <a:p>
            <a:pPr lvl="1"/>
            <a:endParaRPr lang="en-US"/>
          </a:p>
          <a:p>
            <a:pPr lvl="1"/>
            <a:endParaRPr lang="en-US"/>
          </a:p>
          <a:p>
            <a:pPr lvl="1"/>
            <a:endParaRPr lang="en-US"/>
          </a:p>
          <a:p>
            <a:pPr lvl="1"/>
            <a:r>
              <a:rPr lang="en-US">
                <a:latin typeface="Open Sans"/>
                <a:ea typeface="Open Sans"/>
                <a:cs typeface="Open Sans"/>
              </a:rPr>
              <a:t>Potential Fee Increases:</a:t>
            </a:r>
          </a:p>
          <a:p>
            <a:pPr lvl="2"/>
            <a:r>
              <a:rPr lang="en-US">
                <a:latin typeface="Open Sans"/>
                <a:ea typeface="Open Sans"/>
                <a:cs typeface="Open Sans"/>
              </a:rPr>
              <a:t>Concrete Batch Plants &amp; Non-Metallic Mineral Crushing &amp; Sizing - $1,000</a:t>
            </a:r>
          </a:p>
          <a:p>
            <a:pPr lvl="2"/>
            <a:r>
              <a:rPr lang="en-US">
                <a:latin typeface="Open Sans"/>
                <a:ea typeface="Open Sans"/>
                <a:cs typeface="Open Sans"/>
              </a:rPr>
              <a:t>Dry Cleaners – TBD</a:t>
            </a:r>
          </a:p>
          <a:p>
            <a:pPr lvl="2"/>
            <a:r>
              <a:rPr lang="en-US">
                <a:latin typeface="Open Sans"/>
                <a:ea typeface="Open Sans"/>
                <a:cs typeface="Open Sans"/>
              </a:rPr>
              <a:t>Asphalt Plants – TBD</a:t>
            </a:r>
          </a:p>
          <a:p>
            <a:pPr lvl="2"/>
            <a:r>
              <a:rPr lang="en-US">
                <a:latin typeface="Open Sans"/>
                <a:ea typeface="Open Sans"/>
                <a:cs typeface="Open Sans"/>
              </a:rPr>
              <a:t>Air Curtain Incinerators – Currently  no plans to develop</a:t>
            </a:r>
          </a:p>
          <a:p>
            <a:pPr marL="914400" lvl="2" indent="0">
              <a:buNone/>
            </a:pPr>
            <a:endParaRPr lang="en-US"/>
          </a:p>
        </p:txBody>
      </p:sp>
      <p:graphicFrame>
        <p:nvGraphicFramePr>
          <p:cNvPr id="5" name="Table 4">
            <a:extLst>
              <a:ext uri="{FF2B5EF4-FFF2-40B4-BE49-F238E27FC236}">
                <a16:creationId xmlns:a16="http://schemas.microsoft.com/office/drawing/2014/main" id="{2E0F9344-A901-4F48-6BA7-D6103381C446}"/>
              </a:ext>
            </a:extLst>
          </p:cNvPr>
          <p:cNvGraphicFramePr>
            <a:graphicFrameLocks noGrp="1"/>
          </p:cNvGraphicFramePr>
          <p:nvPr>
            <p:extLst>
              <p:ext uri="{D42A27DB-BD31-4B8C-83A1-F6EECF244321}">
                <p14:modId xmlns:p14="http://schemas.microsoft.com/office/powerpoint/2010/main" val="143158244"/>
              </p:ext>
            </p:extLst>
          </p:nvPr>
        </p:nvGraphicFramePr>
        <p:xfrm>
          <a:off x="1255195" y="1625242"/>
          <a:ext cx="8128000" cy="2494280"/>
        </p:xfrm>
        <a:graphic>
          <a:graphicData uri="http://schemas.openxmlformats.org/drawingml/2006/table">
            <a:tbl>
              <a:tblPr firstRow="1" bandRow="1">
                <a:tableStyleId>{5C22544A-7EE6-4342-B048-85BDC9FD1C3A}</a:tableStyleId>
              </a:tblPr>
              <a:tblGrid>
                <a:gridCol w="6252464">
                  <a:extLst>
                    <a:ext uri="{9D8B030D-6E8A-4147-A177-3AD203B41FA5}">
                      <a16:colId xmlns:a16="http://schemas.microsoft.com/office/drawing/2014/main" val="36033145"/>
                    </a:ext>
                  </a:extLst>
                </a:gridCol>
                <a:gridCol w="1875536">
                  <a:extLst>
                    <a:ext uri="{9D8B030D-6E8A-4147-A177-3AD203B41FA5}">
                      <a16:colId xmlns:a16="http://schemas.microsoft.com/office/drawing/2014/main" val="193748086"/>
                    </a:ext>
                  </a:extLst>
                </a:gridCol>
              </a:tblGrid>
              <a:tr h="370840">
                <a:tc>
                  <a:txBody>
                    <a:bodyPr/>
                    <a:lstStyle/>
                    <a:p>
                      <a:r>
                        <a:rPr lang="en-US">
                          <a:latin typeface="Open Sans"/>
                        </a:rPr>
                        <a:t>General Permit Category</a:t>
                      </a:r>
                    </a:p>
                  </a:txBody>
                  <a:tcPr/>
                </a:tc>
                <a:tc>
                  <a:txBody>
                    <a:bodyPr/>
                    <a:lstStyle/>
                    <a:p>
                      <a:r>
                        <a:rPr lang="en-US">
                          <a:latin typeface="Open Sans"/>
                        </a:rPr>
                        <a:t>Application Fee</a:t>
                      </a:r>
                    </a:p>
                  </a:txBody>
                  <a:tcPr/>
                </a:tc>
                <a:extLst>
                  <a:ext uri="{0D108BD9-81ED-4DB2-BD59-A6C34878D82A}">
                    <a16:rowId xmlns:a16="http://schemas.microsoft.com/office/drawing/2014/main" val="1342476319"/>
                  </a:ext>
                </a:extLst>
              </a:tr>
              <a:tr h="370840">
                <a:tc>
                  <a:txBody>
                    <a:bodyPr/>
                    <a:lstStyle/>
                    <a:p>
                      <a:r>
                        <a:rPr lang="en-US">
                          <a:latin typeface="Open Sans"/>
                        </a:rPr>
                        <a:t>Dry Cleaners</a:t>
                      </a:r>
                    </a:p>
                  </a:txBody>
                  <a:tcPr/>
                </a:tc>
                <a:tc>
                  <a:txBody>
                    <a:bodyPr/>
                    <a:lstStyle/>
                    <a:p>
                      <a:r>
                        <a:rPr lang="en-US">
                          <a:latin typeface="Open Sans"/>
                        </a:rPr>
                        <a:t>$100</a:t>
                      </a:r>
                    </a:p>
                  </a:txBody>
                  <a:tcPr/>
                </a:tc>
                <a:extLst>
                  <a:ext uri="{0D108BD9-81ED-4DB2-BD59-A6C34878D82A}">
                    <a16:rowId xmlns:a16="http://schemas.microsoft.com/office/drawing/2014/main" val="1827879440"/>
                  </a:ext>
                </a:extLst>
              </a:tr>
              <a:tr h="370840">
                <a:tc>
                  <a:txBody>
                    <a:bodyPr/>
                    <a:lstStyle/>
                    <a:p>
                      <a:r>
                        <a:rPr lang="en-US">
                          <a:latin typeface="Open Sans"/>
                        </a:rPr>
                        <a:t>Concrete Batch Plants</a:t>
                      </a:r>
                    </a:p>
                  </a:txBody>
                  <a:tcPr/>
                </a:tc>
                <a:tc>
                  <a:txBody>
                    <a:bodyPr/>
                    <a:lstStyle/>
                    <a:p>
                      <a:r>
                        <a:rPr lang="en-US">
                          <a:latin typeface="Open Sans"/>
                        </a:rPr>
                        <a:t>$100</a:t>
                      </a:r>
                    </a:p>
                  </a:txBody>
                  <a:tcPr/>
                </a:tc>
                <a:extLst>
                  <a:ext uri="{0D108BD9-81ED-4DB2-BD59-A6C34878D82A}">
                    <a16:rowId xmlns:a16="http://schemas.microsoft.com/office/drawing/2014/main" val="49393549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atin typeface="Open Sans"/>
                        </a:rPr>
                        <a:t>Non-Metallic Mineral Crushing and Sizing </a:t>
                      </a:r>
                    </a:p>
                  </a:txBody>
                  <a:tcPr/>
                </a:tc>
                <a:tc>
                  <a:txBody>
                    <a:bodyPr/>
                    <a:lstStyle/>
                    <a:p>
                      <a:r>
                        <a:rPr lang="en-US">
                          <a:latin typeface="Open Sans"/>
                        </a:rPr>
                        <a:t>$100</a:t>
                      </a:r>
                    </a:p>
                  </a:txBody>
                  <a:tcPr/>
                </a:tc>
                <a:extLst>
                  <a:ext uri="{0D108BD9-81ED-4DB2-BD59-A6C34878D82A}">
                    <a16:rowId xmlns:a16="http://schemas.microsoft.com/office/drawing/2014/main" val="91422159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atin typeface="Open Sans"/>
                        </a:rPr>
                        <a:t>Asphalt Plants</a:t>
                      </a:r>
                    </a:p>
                  </a:txBody>
                  <a:tcPr/>
                </a:tc>
                <a:tc>
                  <a:txBody>
                    <a:bodyPr/>
                    <a:lstStyle/>
                    <a:p>
                      <a:r>
                        <a:rPr lang="en-US">
                          <a:latin typeface="Open Sans"/>
                        </a:rPr>
                        <a:t>$250</a:t>
                      </a:r>
                    </a:p>
                  </a:txBody>
                  <a:tcPr/>
                </a:tc>
                <a:extLst>
                  <a:ext uri="{0D108BD9-81ED-4DB2-BD59-A6C34878D82A}">
                    <a16:rowId xmlns:a16="http://schemas.microsoft.com/office/drawing/2014/main" val="317651191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atin typeface="Open Sans"/>
                        </a:rPr>
                        <a:t>Air Curtain Incinerator</a:t>
                      </a:r>
                    </a:p>
                  </a:txBody>
                  <a:tcPr/>
                </a:tc>
                <a:tc>
                  <a:txBody>
                    <a:bodyPr/>
                    <a:lstStyle/>
                    <a:p>
                      <a:r>
                        <a:rPr lang="en-US">
                          <a:latin typeface="Open Sans"/>
                        </a:rPr>
                        <a:t>$500</a:t>
                      </a:r>
                    </a:p>
                  </a:txBody>
                  <a:tcPr/>
                </a:tc>
                <a:extLst>
                  <a:ext uri="{0D108BD9-81ED-4DB2-BD59-A6C34878D82A}">
                    <a16:rowId xmlns:a16="http://schemas.microsoft.com/office/drawing/2014/main" val="3863935338"/>
                  </a:ext>
                </a:extLst>
              </a:tr>
            </a:tbl>
          </a:graphicData>
        </a:graphic>
      </p:graphicFrame>
    </p:spTree>
    <p:extLst>
      <p:ext uri="{BB962C8B-B14F-4D97-AF65-F5344CB8AC3E}">
        <p14:creationId xmlns:p14="http://schemas.microsoft.com/office/powerpoint/2010/main" val="2713029102"/>
      </p:ext>
    </p:extLst>
  </p:cSld>
  <p:clrMapOvr>
    <a:masterClrMapping/>
  </p:clrMapOvr>
  <p:extLst>
    <p:ext uri="{6950BFC3-D8DA-4A85-94F7-54DA5524770B}">
      <p188:commentRel xmlns:p188="http://schemas.microsoft.com/office/powerpoint/2018/8/main" r:id="rId3"/>
    </p:ext>
  </p:extLs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5FDFDFA-5844-EF2B-2A59-B956F6904E63}"/>
              </a:ext>
            </a:extLst>
          </p:cNvPr>
          <p:cNvSpPr>
            <a:spLocks noGrp="1"/>
          </p:cNvSpPr>
          <p:nvPr>
            <p:ph type="ctrTitle"/>
          </p:nvPr>
        </p:nvSpPr>
        <p:spPr/>
        <p:txBody>
          <a:bodyPr/>
          <a:lstStyle/>
          <a:p>
            <a:r>
              <a:rPr lang="en-US">
                <a:latin typeface="Open Sans"/>
                <a:ea typeface="Open Sans"/>
                <a:cs typeface="Open Sans"/>
              </a:rPr>
              <a:t>Expedited Construction Permit Fee</a:t>
            </a:r>
          </a:p>
        </p:txBody>
      </p:sp>
    </p:spTree>
    <p:extLst>
      <p:ext uri="{BB962C8B-B14F-4D97-AF65-F5344CB8AC3E}">
        <p14:creationId xmlns:p14="http://schemas.microsoft.com/office/powerpoint/2010/main" val="335004281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0782F2-78EF-CAE7-AB2C-DA2F456C8C61}"/>
            </a:ext>
          </a:extLst>
        </p:cNvPr>
        <p:cNvGrpSpPr/>
        <p:nvPr/>
      </p:nvGrpSpPr>
      <p:grpSpPr>
        <a:xfrm>
          <a:off x="0" y="0"/>
          <a:ext cx="0" cy="0"/>
          <a:chOff x="0" y="0"/>
          <a:chExt cx="0" cy="0"/>
        </a:xfrm>
      </p:grpSpPr>
      <p:pic>
        <p:nvPicPr>
          <p:cNvPr id="5" name="Picture 4" descr="A picture containing logo&#10;&#10;AI-generated content may be incorrect.">
            <a:extLst>
              <a:ext uri="{FF2B5EF4-FFF2-40B4-BE49-F238E27FC236}">
                <a16:creationId xmlns:a16="http://schemas.microsoft.com/office/drawing/2014/main" id="{4435C0A0-6477-1737-BA69-AC6416FCFC76}"/>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2078182" y="1010991"/>
            <a:ext cx="7315200" cy="5166360"/>
          </a:xfrm>
          <a:prstGeom prst="rect">
            <a:avLst/>
          </a:prstGeom>
        </p:spPr>
      </p:pic>
      <p:sp>
        <p:nvSpPr>
          <p:cNvPr id="6" name="Title 5">
            <a:extLst>
              <a:ext uri="{FF2B5EF4-FFF2-40B4-BE49-F238E27FC236}">
                <a16:creationId xmlns:a16="http://schemas.microsoft.com/office/drawing/2014/main" id="{24D32F58-E6DF-885A-8599-1598DFAF5A8C}"/>
              </a:ext>
            </a:extLst>
          </p:cNvPr>
          <p:cNvSpPr>
            <a:spLocks noGrp="1"/>
          </p:cNvSpPr>
          <p:nvPr>
            <p:ph type="title"/>
          </p:nvPr>
        </p:nvSpPr>
        <p:spPr/>
        <p:txBody>
          <a:bodyPr/>
          <a:lstStyle/>
          <a:p>
            <a:r>
              <a:rPr lang="en-US">
                <a:latin typeface="Open Sans"/>
                <a:ea typeface="Open Sans"/>
                <a:cs typeface="Open Sans"/>
              </a:rPr>
              <a:t>General Discussion</a:t>
            </a:r>
          </a:p>
        </p:txBody>
      </p:sp>
    </p:spTree>
    <p:extLst>
      <p:ext uri="{BB962C8B-B14F-4D97-AF65-F5344CB8AC3E}">
        <p14:creationId xmlns:p14="http://schemas.microsoft.com/office/powerpoint/2010/main" val="422974762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279FDF-96C7-399C-5EDF-676A9B82C61E}"/>
              </a:ext>
            </a:extLst>
          </p:cNvPr>
          <p:cNvSpPr>
            <a:spLocks noGrp="1"/>
          </p:cNvSpPr>
          <p:nvPr>
            <p:ph type="title"/>
          </p:nvPr>
        </p:nvSpPr>
        <p:spPr/>
        <p:txBody>
          <a:bodyPr/>
          <a:lstStyle/>
          <a:p>
            <a:r>
              <a:rPr lang="en-US">
                <a:latin typeface="Open Sans"/>
                <a:ea typeface="Open Sans"/>
                <a:cs typeface="Open Sans"/>
              </a:rPr>
              <a:t>Schedule and next steps:</a:t>
            </a:r>
          </a:p>
        </p:txBody>
      </p:sp>
      <p:sp>
        <p:nvSpPr>
          <p:cNvPr id="5" name="Arrow: Chevron 4">
            <a:extLst>
              <a:ext uri="{FF2B5EF4-FFF2-40B4-BE49-F238E27FC236}">
                <a16:creationId xmlns:a16="http://schemas.microsoft.com/office/drawing/2014/main" id="{FF08D8B1-EDB2-8554-91E6-620AA2E61074}"/>
              </a:ext>
            </a:extLst>
          </p:cNvPr>
          <p:cNvSpPr/>
          <p:nvPr/>
        </p:nvSpPr>
        <p:spPr>
          <a:xfrm>
            <a:off x="-3629" y="1183734"/>
            <a:ext cx="3462594" cy="1528915"/>
          </a:xfrm>
          <a:prstGeom prst="chevron">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prstClr val="black"/>
                </a:solidFill>
                <a:effectLst/>
                <a:uLnTx/>
                <a:uFillTx/>
                <a:latin typeface="Calibri"/>
                <a:ea typeface="+mn-ea"/>
                <a:cs typeface="+mn-cs"/>
              </a:rPr>
              <a:t>Oct. 2025 –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prstClr val="black"/>
                </a:solidFill>
                <a:effectLst/>
                <a:uLnTx/>
                <a:uFillTx/>
                <a:latin typeface="Calibri"/>
                <a:ea typeface="+mn-ea"/>
                <a:cs typeface="+mn-cs"/>
              </a:rPr>
              <a:t>Dec. 2025</a:t>
            </a:r>
          </a:p>
        </p:txBody>
      </p:sp>
      <p:sp>
        <p:nvSpPr>
          <p:cNvPr id="7" name="Arrow: Chevron 6">
            <a:extLst>
              <a:ext uri="{FF2B5EF4-FFF2-40B4-BE49-F238E27FC236}">
                <a16:creationId xmlns:a16="http://schemas.microsoft.com/office/drawing/2014/main" id="{38D7B092-BDBA-82AD-7722-6E7948381BB2}"/>
              </a:ext>
            </a:extLst>
          </p:cNvPr>
          <p:cNvSpPr/>
          <p:nvPr/>
        </p:nvSpPr>
        <p:spPr>
          <a:xfrm>
            <a:off x="2919713" y="1183735"/>
            <a:ext cx="3462594" cy="1519082"/>
          </a:xfrm>
          <a:prstGeom prst="chevron">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prstClr val="black"/>
                </a:solidFill>
                <a:effectLst/>
                <a:uLnTx/>
                <a:uFillTx/>
                <a:latin typeface="Calibri"/>
                <a:ea typeface="+mn-ea"/>
                <a:cs typeface="+mn-cs"/>
              </a:rPr>
              <a:t>Dec. 31, 2025</a:t>
            </a:r>
          </a:p>
        </p:txBody>
      </p:sp>
      <p:sp>
        <p:nvSpPr>
          <p:cNvPr id="9" name="Arrow: Chevron 8">
            <a:extLst>
              <a:ext uri="{FF2B5EF4-FFF2-40B4-BE49-F238E27FC236}">
                <a16:creationId xmlns:a16="http://schemas.microsoft.com/office/drawing/2014/main" id="{ABBDA50B-67BF-3531-8D72-D00F22941505}"/>
              </a:ext>
            </a:extLst>
          </p:cNvPr>
          <p:cNvSpPr/>
          <p:nvPr/>
        </p:nvSpPr>
        <p:spPr>
          <a:xfrm>
            <a:off x="5855811" y="1184787"/>
            <a:ext cx="3353621" cy="1528915"/>
          </a:xfrm>
          <a:prstGeom prst="chevron">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prstClr val="black"/>
                </a:solidFill>
                <a:effectLst/>
                <a:uLnTx/>
                <a:uFillTx/>
                <a:latin typeface="Calibri"/>
                <a:ea typeface="+mn-ea"/>
                <a:cs typeface="+mn-cs"/>
              </a:rPr>
              <a:t>Jan. 2026 –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prstClr val="black"/>
                </a:solidFill>
                <a:effectLst/>
                <a:uLnTx/>
                <a:uFillTx/>
                <a:latin typeface="Calibri"/>
                <a:ea typeface="+mn-ea"/>
                <a:cs typeface="+mn-cs"/>
              </a:rPr>
              <a:t>June 2027</a:t>
            </a:r>
          </a:p>
        </p:txBody>
      </p:sp>
      <p:sp>
        <p:nvSpPr>
          <p:cNvPr id="11" name="Arrow: Chevron 10">
            <a:extLst>
              <a:ext uri="{FF2B5EF4-FFF2-40B4-BE49-F238E27FC236}">
                <a16:creationId xmlns:a16="http://schemas.microsoft.com/office/drawing/2014/main" id="{667D8230-626C-EFC6-6F9B-6AFC678B8D82}"/>
              </a:ext>
            </a:extLst>
          </p:cNvPr>
          <p:cNvSpPr/>
          <p:nvPr/>
        </p:nvSpPr>
        <p:spPr>
          <a:xfrm>
            <a:off x="8650282" y="1194620"/>
            <a:ext cx="3240547" cy="1528915"/>
          </a:xfrm>
          <a:prstGeom prst="chevron">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prstClr val="black"/>
                </a:solidFill>
                <a:effectLst/>
                <a:uLnTx/>
                <a:uFillTx/>
                <a:latin typeface="Calibri"/>
                <a:ea typeface="+mn-ea"/>
                <a:cs typeface="+mn-cs"/>
              </a:rPr>
              <a:t>July 1, 2027</a:t>
            </a:r>
          </a:p>
        </p:txBody>
      </p:sp>
      <p:sp>
        <p:nvSpPr>
          <p:cNvPr id="13" name="TextBox 12">
            <a:extLst>
              <a:ext uri="{FF2B5EF4-FFF2-40B4-BE49-F238E27FC236}">
                <a16:creationId xmlns:a16="http://schemas.microsoft.com/office/drawing/2014/main" id="{AEED39B6-63BE-4081-8FF0-3CD882A144E5}"/>
              </a:ext>
            </a:extLst>
          </p:cNvPr>
          <p:cNvSpPr txBox="1"/>
          <p:nvPr/>
        </p:nvSpPr>
        <p:spPr>
          <a:xfrm>
            <a:off x="203200" y="2914852"/>
            <a:ext cx="2933641" cy="3230481"/>
          </a:xfrm>
          <a:prstGeom prst="rect">
            <a:avLst/>
          </a:prstGeom>
          <a:no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a:ln>
                  <a:noFill/>
                </a:ln>
                <a:solidFill>
                  <a:prstClr val="black"/>
                </a:solidFill>
                <a:effectLst/>
                <a:uLnTx/>
                <a:uFillTx/>
                <a:latin typeface="Open Sans"/>
                <a:ea typeface="Open Sans"/>
                <a:cs typeface="Open Sans"/>
              </a:rPr>
              <a:t>Stakeholder Engagement</a:t>
            </a:r>
            <a:endParaRPr lang="en-US" sz="2000" b="1" i="0" u="none" strike="noStrike" kern="1200" cap="none" spc="0" normalizeH="0" baseline="0" noProof="0">
              <a:ln>
                <a:noFill/>
              </a:ln>
              <a:solidFill>
                <a:prstClr val="black"/>
              </a:solidFill>
              <a:effectLst/>
              <a:uLnTx/>
              <a:uFillTx/>
              <a:latin typeface="Open Sans"/>
              <a:ea typeface="Open Sans"/>
              <a:cs typeface="Open San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u="none" strike="noStrike" kern="1200" cap="none" spc="0" normalizeH="0" baseline="0" noProof="0">
              <a:ln>
                <a:noFill/>
              </a:ln>
              <a:solidFill>
                <a:prstClr val="black"/>
              </a:solidFill>
              <a:effectLst/>
              <a:uLnTx/>
              <a:uFillTx/>
              <a:latin typeface="Open Sans"/>
              <a:ea typeface="Open Sans"/>
              <a:cs typeface="Open San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prstClr val="black"/>
                </a:solidFill>
                <a:effectLst/>
                <a:uLnTx/>
                <a:uFillTx/>
                <a:latin typeface="Open Sans"/>
                <a:ea typeface="Open Sans"/>
                <a:cs typeface="Open Sans"/>
              </a:rPr>
              <a:t>Oct. 21 Virtual Meeting</a:t>
            </a:r>
            <a:endParaRPr lang="en-US" sz="2000" b="0" i="0" u="none" strike="noStrike" kern="1200" cap="none" spc="0" normalizeH="0" baseline="0" noProof="0">
              <a:ln>
                <a:noFill/>
              </a:ln>
              <a:solidFill>
                <a:prstClr val="black"/>
              </a:solidFill>
              <a:effectLst/>
              <a:uLnTx/>
              <a:uFillTx/>
              <a:latin typeface="Open Sans"/>
              <a:ea typeface="Open Sans"/>
              <a:cs typeface="Open San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2000" b="0" i="0" u="none" strike="noStrike" kern="1200" cap="none" spc="0" normalizeH="0" baseline="0" noProof="0">
              <a:ln>
                <a:noFill/>
              </a:ln>
              <a:solidFill>
                <a:prstClr val="black"/>
              </a:solidFill>
              <a:effectLst/>
              <a:uLnTx/>
              <a:uFillTx/>
              <a:latin typeface="Open Sans"/>
              <a:ea typeface="Open Sans"/>
              <a:cs typeface="Open San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prstClr val="black"/>
                </a:solidFill>
                <a:effectLst/>
                <a:highlight>
                  <a:srgbClr val="FFFF00"/>
                </a:highlight>
                <a:uLnTx/>
                <a:uFillTx/>
                <a:latin typeface="Open Sans"/>
                <a:ea typeface="Open Sans"/>
                <a:cs typeface="Open Sans"/>
              </a:rPr>
              <a:t>Dec. 9 Public Meeting</a:t>
            </a:r>
            <a:endParaRPr lang="en-US" sz="2000" b="0" i="0" u="none" strike="noStrike" kern="1200" cap="none" spc="0" normalizeH="0" baseline="0" noProof="0">
              <a:ln>
                <a:noFill/>
              </a:ln>
              <a:solidFill>
                <a:prstClr val="black"/>
              </a:solidFill>
              <a:effectLst/>
              <a:highlight>
                <a:srgbClr val="FFFF00"/>
              </a:highlight>
              <a:uLnTx/>
              <a:uFillTx/>
              <a:latin typeface="Open Sans"/>
              <a:ea typeface="Open Sans"/>
              <a:cs typeface="Open Sans"/>
            </a:endParaRPr>
          </a:p>
          <a:p>
            <a:pPr marL="342900" indent="-342900">
              <a:buFont typeface="Arial"/>
              <a:buChar char="•"/>
              <a:defRPr/>
            </a:pPr>
            <a:r>
              <a:rPr lang="en-US">
                <a:solidFill>
                  <a:prstClr val="black"/>
                </a:solidFill>
                <a:latin typeface="Open Sans"/>
                <a:ea typeface="Open Sans"/>
                <a:cs typeface="Open Sans"/>
              </a:rPr>
              <a:t>We will accept feedback via the written</a:t>
            </a:r>
            <a:r>
              <a:rPr kumimoji="0" lang="en-US" b="0" i="0" u="none" strike="noStrike" kern="1200" cap="none" spc="0" normalizeH="0" baseline="0" noProof="0">
                <a:ln>
                  <a:noFill/>
                </a:ln>
                <a:solidFill>
                  <a:prstClr val="black"/>
                </a:solidFill>
                <a:effectLst/>
                <a:uLnTx/>
                <a:uFillTx/>
                <a:latin typeface="Open Sans"/>
                <a:ea typeface="Open Sans"/>
                <a:cs typeface="Open Sans"/>
              </a:rPr>
              <a:t> </a:t>
            </a:r>
            <a:r>
              <a:rPr lang="en-US">
                <a:solidFill>
                  <a:prstClr val="black"/>
                </a:solidFill>
                <a:latin typeface="Open Sans"/>
                <a:ea typeface="Open Sans"/>
                <a:cs typeface="Open Sans"/>
              </a:rPr>
              <a:t>comment</a:t>
            </a:r>
            <a:r>
              <a:rPr kumimoji="0" lang="en-US" b="0" i="0" u="none" strike="noStrike" kern="1200" cap="none" spc="0" normalizeH="0" baseline="0" noProof="0">
                <a:ln>
                  <a:noFill/>
                </a:ln>
                <a:solidFill>
                  <a:prstClr val="black"/>
                </a:solidFill>
                <a:effectLst/>
                <a:uLnTx/>
                <a:uFillTx/>
                <a:latin typeface="Open Sans"/>
                <a:ea typeface="Open Sans"/>
                <a:cs typeface="Open Sans"/>
              </a:rPr>
              <a:t> </a:t>
            </a:r>
            <a:r>
              <a:rPr lang="en-US">
                <a:solidFill>
                  <a:prstClr val="black"/>
                </a:solidFill>
                <a:latin typeface="Open Sans"/>
                <a:ea typeface="Open Sans"/>
                <a:cs typeface="Open Sans"/>
              </a:rPr>
              <a:t>card and</a:t>
            </a:r>
            <a:r>
              <a:rPr kumimoji="0" lang="en-US" b="0" i="0" u="none" strike="noStrike" kern="1200" cap="none" spc="0" normalizeH="0" baseline="0" noProof="0">
                <a:ln>
                  <a:noFill/>
                </a:ln>
                <a:solidFill>
                  <a:prstClr val="black"/>
                </a:solidFill>
                <a:effectLst/>
                <a:uLnTx/>
                <a:uFillTx/>
                <a:latin typeface="Open Sans"/>
                <a:ea typeface="Open Sans"/>
                <a:cs typeface="Open Sans"/>
              </a:rPr>
              <a:t> Email</a:t>
            </a:r>
            <a:r>
              <a:rPr lang="en-US">
                <a:solidFill>
                  <a:prstClr val="black"/>
                </a:solidFill>
                <a:latin typeface="Open Sans"/>
                <a:ea typeface="Open Sans"/>
                <a:cs typeface="Open Sans"/>
              </a:rPr>
              <a:t> through Dec. 31, 2025</a:t>
            </a:r>
            <a:endParaRPr lang="en-US" b="0" i="0" u="none" strike="noStrike" kern="1200" cap="none" spc="0" normalizeH="0" baseline="0" noProof="0">
              <a:ln>
                <a:noFill/>
              </a:ln>
              <a:solidFill>
                <a:prstClr val="black"/>
              </a:solidFill>
              <a:effectLst/>
              <a:uLnTx/>
              <a:uFillTx/>
              <a:latin typeface="Open Sans"/>
              <a:ea typeface="Open Sans"/>
              <a:cs typeface="Open Sans"/>
            </a:endParaRPr>
          </a:p>
        </p:txBody>
      </p:sp>
      <p:sp>
        <p:nvSpPr>
          <p:cNvPr id="15" name="TextBox 14">
            <a:extLst>
              <a:ext uri="{FF2B5EF4-FFF2-40B4-BE49-F238E27FC236}">
                <a16:creationId xmlns:a16="http://schemas.microsoft.com/office/drawing/2014/main" id="{FA68365B-B8E2-A0F6-B739-B7D763E7C0BF}"/>
              </a:ext>
            </a:extLst>
          </p:cNvPr>
          <p:cNvSpPr txBox="1"/>
          <p:nvPr/>
        </p:nvSpPr>
        <p:spPr>
          <a:xfrm>
            <a:off x="3281107" y="2914852"/>
            <a:ext cx="2579329" cy="3046988"/>
          </a:xfrm>
          <a:prstGeom prst="rect">
            <a:avLst/>
          </a:prstGeom>
          <a:no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a:ln>
                  <a:noFill/>
                </a:ln>
                <a:solidFill>
                  <a:prstClr val="black"/>
                </a:solidFill>
                <a:effectLst/>
                <a:uLnTx/>
                <a:uFillTx/>
                <a:latin typeface="Open Sans"/>
                <a:ea typeface="Open Sans"/>
                <a:cs typeface="Open Sans"/>
              </a:rPr>
              <a:t>Deadline for Initial Public Comment</a:t>
            </a:r>
            <a:endParaRPr lang="en-US" sz="2000" b="1" i="0" u="none" strike="noStrike" kern="1200" cap="none" spc="0" normalizeH="0" baseline="0" noProof="0">
              <a:ln>
                <a:noFill/>
              </a:ln>
              <a:solidFill>
                <a:prstClr val="black"/>
              </a:solidFill>
              <a:effectLst/>
              <a:uLnTx/>
              <a:uFillTx/>
              <a:latin typeface="Open Sans"/>
              <a:ea typeface="Open Sans"/>
              <a:cs typeface="Open San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u="none" strike="noStrike" kern="1200" cap="none" spc="0" normalizeH="0" baseline="0" noProof="0">
              <a:ln>
                <a:noFill/>
              </a:ln>
              <a:solidFill>
                <a:prstClr val="black"/>
              </a:solidFill>
              <a:effectLst/>
              <a:uLnTx/>
              <a:uFillTx/>
              <a:latin typeface="Open Sans"/>
              <a:ea typeface="Open Sans"/>
              <a:cs typeface="Open San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prstClr val="black"/>
                </a:solidFill>
                <a:effectLst/>
                <a:uLnTx/>
                <a:uFillTx/>
                <a:latin typeface="Open Sans"/>
                <a:ea typeface="Open Sans"/>
                <a:cs typeface="Open Sans"/>
              </a:rPr>
              <a:t>There will be additional opportunities for public comment at the Public Hearing and TDEC APC Board Meetings</a:t>
            </a:r>
            <a:endParaRPr lang="en-US" sz="2000" b="0" i="0" u="none" strike="noStrike" kern="1200" cap="none" spc="0" normalizeH="0" baseline="0" noProof="0">
              <a:ln>
                <a:noFill/>
              </a:ln>
              <a:solidFill>
                <a:prstClr val="black"/>
              </a:solidFill>
              <a:effectLst/>
              <a:uLnTx/>
              <a:uFillTx/>
              <a:latin typeface="Open Sans"/>
              <a:ea typeface="Open Sans"/>
              <a:cs typeface="Open Sans"/>
            </a:endParaRPr>
          </a:p>
        </p:txBody>
      </p:sp>
      <p:sp>
        <p:nvSpPr>
          <p:cNvPr id="17" name="TextBox 16">
            <a:extLst>
              <a:ext uri="{FF2B5EF4-FFF2-40B4-BE49-F238E27FC236}">
                <a16:creationId xmlns:a16="http://schemas.microsoft.com/office/drawing/2014/main" id="{A250F99C-2098-61E4-B580-6BBFEFF357C9}"/>
              </a:ext>
            </a:extLst>
          </p:cNvPr>
          <p:cNvSpPr txBox="1"/>
          <p:nvPr/>
        </p:nvSpPr>
        <p:spPr>
          <a:xfrm>
            <a:off x="6211530" y="2914852"/>
            <a:ext cx="2772698" cy="3416320"/>
          </a:xfrm>
          <a:prstGeom prst="rect">
            <a:avLst/>
          </a:prstGeom>
          <a:no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a:ln>
                  <a:noFill/>
                </a:ln>
                <a:solidFill>
                  <a:prstClr val="black"/>
                </a:solidFill>
                <a:effectLst/>
                <a:uLnTx/>
                <a:uFillTx/>
                <a:latin typeface="Open Sans"/>
                <a:ea typeface="Open Sans"/>
                <a:cs typeface="Open Sans"/>
              </a:rPr>
              <a:t>Formal State Rulemaking Process</a:t>
            </a:r>
            <a:endParaRPr lang="en-US" sz="2000" b="1" i="0" u="none" strike="noStrike" kern="1200" cap="none" spc="0" normalizeH="0" baseline="0" noProof="0">
              <a:ln>
                <a:noFill/>
              </a:ln>
              <a:solidFill>
                <a:prstClr val="black"/>
              </a:solidFill>
              <a:effectLst/>
              <a:uLnTx/>
              <a:uFillTx/>
              <a:latin typeface="Open Sans"/>
              <a:ea typeface="Open Sans"/>
              <a:cs typeface="Open San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u="none" strike="noStrike" kern="1200" cap="none" spc="0" normalizeH="0" baseline="0" noProof="0">
              <a:ln>
                <a:noFill/>
              </a:ln>
              <a:solidFill>
                <a:prstClr val="black"/>
              </a:solidFill>
              <a:effectLst/>
              <a:uLnTx/>
              <a:uFillTx/>
              <a:latin typeface="Open Sans"/>
              <a:ea typeface="Open Sans"/>
              <a:cs typeface="Open San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prstClr val="black"/>
                </a:solidFill>
                <a:effectLst/>
                <a:uLnTx/>
                <a:uFillTx/>
                <a:latin typeface="Open Sans"/>
                <a:ea typeface="Open Sans"/>
                <a:cs typeface="Open Sans"/>
              </a:rPr>
              <a:t>Public Hearing</a:t>
            </a:r>
            <a:endParaRPr lang="en-US" sz="2000" b="0" i="0" u="none" strike="noStrike" kern="1200" cap="none" spc="0" normalizeH="0" baseline="0" noProof="0">
              <a:ln>
                <a:noFill/>
              </a:ln>
              <a:solidFill>
                <a:prstClr val="black"/>
              </a:solidFill>
              <a:effectLst/>
              <a:uLnTx/>
              <a:uFillTx/>
              <a:latin typeface="Open Sans"/>
              <a:ea typeface="Open Sans"/>
              <a:cs typeface="Open San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u="none" strike="noStrike" kern="1200" cap="none" spc="0" normalizeH="0" baseline="0" noProof="0">
              <a:ln>
                <a:noFill/>
              </a:ln>
              <a:solidFill>
                <a:prstClr val="black"/>
              </a:solidFill>
              <a:effectLst/>
              <a:uLnTx/>
              <a:uFillTx/>
              <a:latin typeface="Open Sans"/>
              <a:ea typeface="Open Sans"/>
              <a:cs typeface="Open San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prstClr val="black"/>
                </a:solidFill>
                <a:effectLst/>
                <a:uLnTx/>
                <a:uFillTx/>
                <a:latin typeface="Open Sans"/>
                <a:ea typeface="Open Sans"/>
                <a:cs typeface="Open Sans"/>
              </a:rPr>
              <a:t>TDEC Air Pollution Control Board</a:t>
            </a:r>
            <a:endParaRPr lang="en-US" sz="2000" b="0" i="0" u="none" strike="noStrike" kern="1200" cap="none" spc="0" normalizeH="0" baseline="0" noProof="0">
              <a:ln>
                <a:noFill/>
              </a:ln>
              <a:solidFill>
                <a:prstClr val="black"/>
              </a:solidFill>
              <a:effectLst/>
              <a:uLnTx/>
              <a:uFillTx/>
              <a:latin typeface="Open Sans"/>
              <a:ea typeface="Open Sans"/>
              <a:cs typeface="Open San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u="none" strike="noStrike" kern="1200" cap="none" spc="0" normalizeH="0" baseline="0" noProof="0">
              <a:ln>
                <a:noFill/>
              </a:ln>
              <a:solidFill>
                <a:prstClr val="black"/>
              </a:solidFill>
              <a:effectLst/>
              <a:uLnTx/>
              <a:uFillTx/>
              <a:latin typeface="Open Sans"/>
              <a:ea typeface="Open Sans"/>
              <a:cs typeface="Open San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prstClr val="black"/>
                </a:solidFill>
                <a:effectLst/>
                <a:uLnTx/>
                <a:uFillTx/>
                <a:latin typeface="Open Sans"/>
                <a:ea typeface="Open Sans"/>
                <a:cs typeface="Open Sans"/>
              </a:rPr>
              <a:t>TN General Assembly Government Operations Committee</a:t>
            </a:r>
            <a:endParaRPr lang="en-US" sz="2000" b="0" i="0" u="none" strike="noStrike" kern="1200" cap="none" spc="0" normalizeH="0" baseline="0" noProof="0">
              <a:ln>
                <a:noFill/>
              </a:ln>
              <a:solidFill>
                <a:prstClr val="black"/>
              </a:solidFill>
              <a:effectLst/>
              <a:uLnTx/>
              <a:uFillTx/>
              <a:latin typeface="Open Sans"/>
              <a:ea typeface="Open Sans"/>
              <a:cs typeface="Open Sans"/>
            </a:endParaRPr>
          </a:p>
        </p:txBody>
      </p:sp>
      <p:sp>
        <p:nvSpPr>
          <p:cNvPr id="23" name="TextBox 22">
            <a:extLst>
              <a:ext uri="{FF2B5EF4-FFF2-40B4-BE49-F238E27FC236}">
                <a16:creationId xmlns:a16="http://schemas.microsoft.com/office/drawing/2014/main" id="{D7E656F0-C919-B18E-A69E-4984A94F5376}"/>
              </a:ext>
            </a:extLst>
          </p:cNvPr>
          <p:cNvSpPr txBox="1"/>
          <p:nvPr/>
        </p:nvSpPr>
        <p:spPr>
          <a:xfrm>
            <a:off x="9162027" y="2914852"/>
            <a:ext cx="2352368" cy="1015663"/>
          </a:xfrm>
          <a:prstGeom prst="rect">
            <a:avLst/>
          </a:prstGeom>
          <a:no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a:ln>
                  <a:noFill/>
                </a:ln>
                <a:solidFill>
                  <a:prstClr val="black"/>
                </a:solidFill>
                <a:effectLst/>
                <a:uLnTx/>
                <a:uFillTx/>
                <a:latin typeface="Open Sans"/>
                <a:ea typeface="Open Sans"/>
                <a:cs typeface="Open Sans"/>
              </a:rPr>
              <a:t>New Rule and Fees Become State Effective</a:t>
            </a:r>
          </a:p>
        </p:txBody>
      </p:sp>
    </p:spTree>
    <p:extLst>
      <p:ext uri="{BB962C8B-B14F-4D97-AF65-F5344CB8AC3E}">
        <p14:creationId xmlns:p14="http://schemas.microsoft.com/office/powerpoint/2010/main" val="12641666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512C54-2837-B402-BFD9-B9560A4745BE}"/>
              </a:ext>
            </a:extLst>
          </p:cNvPr>
          <p:cNvSpPr>
            <a:spLocks noGrp="1"/>
          </p:cNvSpPr>
          <p:nvPr>
            <p:ph type="title"/>
          </p:nvPr>
        </p:nvSpPr>
        <p:spPr/>
        <p:txBody>
          <a:bodyPr/>
          <a:lstStyle/>
          <a:p>
            <a:r>
              <a:rPr lang="en-US">
                <a:latin typeface="Open Sans"/>
                <a:ea typeface="Open Sans"/>
                <a:cs typeface="Open Sans"/>
              </a:rPr>
              <a:t>Stakeholder Engagement Resources</a:t>
            </a:r>
          </a:p>
        </p:txBody>
      </p:sp>
      <p:sp>
        <p:nvSpPr>
          <p:cNvPr id="3" name="Content Placeholder 2">
            <a:extLst>
              <a:ext uri="{FF2B5EF4-FFF2-40B4-BE49-F238E27FC236}">
                <a16:creationId xmlns:a16="http://schemas.microsoft.com/office/drawing/2014/main" id="{BC386513-190A-4070-634F-1FBF25DCCDB9}"/>
              </a:ext>
            </a:extLst>
          </p:cNvPr>
          <p:cNvSpPr>
            <a:spLocks noGrp="1"/>
          </p:cNvSpPr>
          <p:nvPr>
            <p:ph idx="1"/>
          </p:nvPr>
        </p:nvSpPr>
        <p:spPr/>
        <p:txBody>
          <a:bodyPr vert="horz" lIns="91440" tIns="45720" rIns="91440" bIns="45720" rtlCol="0" anchor="t">
            <a:normAutofit/>
          </a:bodyPr>
          <a:lstStyle/>
          <a:p>
            <a:r>
              <a:rPr lang="en-US" sz="2000">
                <a:latin typeface="Open Sans"/>
                <a:ea typeface="Open Sans"/>
                <a:cs typeface="Open Sans"/>
                <a:hlinkClick r:id="rId2"/>
              </a:rPr>
              <a:t>Non-Title V Fees Website</a:t>
            </a:r>
            <a:r>
              <a:rPr lang="en-US">
                <a:latin typeface="Open Sans"/>
                <a:ea typeface="Open Sans"/>
                <a:cs typeface="Open Sans"/>
              </a:rPr>
              <a:t> </a:t>
            </a:r>
            <a:endParaRPr lang="en-US"/>
          </a:p>
          <a:p>
            <a:r>
              <a:rPr lang="en-US" sz="2000">
                <a:latin typeface="Open Sans"/>
                <a:ea typeface="Open Sans"/>
                <a:cs typeface="Open Sans"/>
                <a:hlinkClick r:id="rId3"/>
              </a:rPr>
              <a:t>Email us here</a:t>
            </a:r>
            <a:r>
              <a:rPr lang="en-US" sz="2000">
                <a:latin typeface="Open Sans"/>
                <a:ea typeface="Open Sans"/>
                <a:cs typeface="Open Sans"/>
              </a:rPr>
              <a:t> or at </a:t>
            </a:r>
            <a:r>
              <a:rPr lang="en-US" sz="2000">
                <a:latin typeface="Open Sans"/>
                <a:ea typeface="Open Sans"/>
                <a:cs typeface="Open Sans"/>
                <a:hlinkClick r:id="rId3"/>
              </a:rPr>
              <a:t>APC.Fee.Rule@tn.gov</a:t>
            </a:r>
            <a:r>
              <a:rPr lang="en-US" sz="2000">
                <a:latin typeface="Open Sans"/>
                <a:ea typeface="Open Sans"/>
                <a:cs typeface="Open Sans"/>
              </a:rPr>
              <a:t> with any comments or questions. </a:t>
            </a:r>
          </a:p>
          <a:p>
            <a:r>
              <a:rPr lang="en-US" sz="2000">
                <a:latin typeface="Open Sans"/>
                <a:ea typeface="Open Sans"/>
                <a:cs typeface="Open Sans"/>
                <a:hlinkClick r:id="rId4"/>
              </a:rPr>
              <a:t>Submit a public comment</a:t>
            </a:r>
            <a:r>
              <a:rPr lang="en-US" sz="2000">
                <a:latin typeface="Open Sans"/>
                <a:ea typeface="Open Sans"/>
                <a:cs typeface="Open Sans"/>
              </a:rPr>
              <a:t> </a:t>
            </a:r>
            <a:endParaRPr lang="en-US" sz="2000"/>
          </a:p>
          <a:p>
            <a:r>
              <a:rPr lang="en-US" sz="2000">
                <a:latin typeface="Open Sans"/>
                <a:ea typeface="Open Sans"/>
                <a:cs typeface="Open Sans"/>
                <a:hlinkClick r:id="rId5"/>
              </a:rPr>
              <a:t>Sign up to our Listserv to receive updates</a:t>
            </a:r>
            <a:endParaRPr lang="en-US" sz="2000">
              <a:latin typeface="Open Sans"/>
              <a:ea typeface="Open Sans"/>
              <a:cs typeface="Open Sans"/>
            </a:endParaRPr>
          </a:p>
          <a:p>
            <a:pPr marL="0" indent="0">
              <a:buNone/>
            </a:pPr>
            <a:endParaRPr lang="en-US">
              <a:latin typeface="Open Sans"/>
              <a:ea typeface="Open Sans"/>
              <a:cs typeface="Open Sans"/>
            </a:endParaRPr>
          </a:p>
          <a:p>
            <a:r>
              <a:rPr lang="en-US">
                <a:latin typeface="Open Sans"/>
                <a:ea typeface="Open Sans"/>
                <a:cs typeface="Open Sans"/>
              </a:rPr>
              <a:t>QR codes:</a:t>
            </a:r>
          </a:p>
          <a:p>
            <a:endParaRPr lang="en-US">
              <a:latin typeface="Open Sans"/>
              <a:ea typeface="Open Sans"/>
              <a:cs typeface="Open Sans"/>
            </a:endParaRPr>
          </a:p>
          <a:p>
            <a:endParaRPr lang="en-US">
              <a:latin typeface="Open Sans"/>
              <a:ea typeface="Open Sans"/>
              <a:cs typeface="Open Sans"/>
            </a:endParaRPr>
          </a:p>
        </p:txBody>
      </p:sp>
      <p:pic>
        <p:nvPicPr>
          <p:cNvPr id="4" name="Picture 3">
            <a:extLst>
              <a:ext uri="{FF2B5EF4-FFF2-40B4-BE49-F238E27FC236}">
                <a16:creationId xmlns:a16="http://schemas.microsoft.com/office/drawing/2014/main" id="{E6EE31B3-600E-D4FC-3506-DB2614AF815C}"/>
              </a:ext>
            </a:extLst>
          </p:cNvPr>
          <p:cNvPicPr>
            <a:picLocks noChangeAspect="1"/>
          </p:cNvPicPr>
          <p:nvPr/>
        </p:nvPicPr>
        <p:blipFill>
          <a:blip r:embed="rId6"/>
          <a:srcRect r="153" b="43434"/>
          <a:stretch>
            <a:fillRect/>
          </a:stretch>
        </p:blipFill>
        <p:spPr>
          <a:xfrm>
            <a:off x="681718" y="2924856"/>
            <a:ext cx="7094772" cy="1826493"/>
          </a:xfrm>
          <a:prstGeom prst="rect">
            <a:avLst/>
          </a:prstGeom>
        </p:spPr>
      </p:pic>
      <p:sp>
        <p:nvSpPr>
          <p:cNvPr id="5" name="TextBox 4">
            <a:extLst>
              <a:ext uri="{FF2B5EF4-FFF2-40B4-BE49-F238E27FC236}">
                <a16:creationId xmlns:a16="http://schemas.microsoft.com/office/drawing/2014/main" id="{627F4E03-B58F-32F5-1981-17781ABFD03A}"/>
              </a:ext>
            </a:extLst>
          </p:cNvPr>
          <p:cNvSpPr txBox="1"/>
          <p:nvPr/>
        </p:nvSpPr>
        <p:spPr>
          <a:xfrm>
            <a:off x="683622" y="4741816"/>
            <a:ext cx="2021476"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latin typeface="Open Sans"/>
                <a:ea typeface="Calibri"/>
                <a:cs typeface="Calibri"/>
              </a:rPr>
              <a:t>Scan the QR code to visit the website for more information.</a:t>
            </a:r>
            <a:endParaRPr lang="en-US">
              <a:latin typeface="Open Sans"/>
            </a:endParaRPr>
          </a:p>
        </p:txBody>
      </p:sp>
      <p:sp>
        <p:nvSpPr>
          <p:cNvPr id="6" name="TextBox 5">
            <a:extLst>
              <a:ext uri="{FF2B5EF4-FFF2-40B4-BE49-F238E27FC236}">
                <a16:creationId xmlns:a16="http://schemas.microsoft.com/office/drawing/2014/main" id="{59D3BF0A-0862-A92E-B01D-7708DF7553B4}"/>
              </a:ext>
            </a:extLst>
          </p:cNvPr>
          <p:cNvSpPr txBox="1"/>
          <p:nvPr/>
        </p:nvSpPr>
        <p:spPr>
          <a:xfrm>
            <a:off x="3554185" y="4741817"/>
            <a:ext cx="1888671" cy="147732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latin typeface="Open Sans"/>
                <a:ea typeface="Calibri"/>
                <a:cs typeface="Calibri"/>
              </a:rPr>
              <a:t>Scan the QR code to receive updates through our Listserv.</a:t>
            </a:r>
            <a:endParaRPr lang="en-US">
              <a:latin typeface="Open Sans"/>
            </a:endParaRPr>
          </a:p>
        </p:txBody>
      </p:sp>
      <p:sp>
        <p:nvSpPr>
          <p:cNvPr id="7" name="TextBox 6">
            <a:extLst>
              <a:ext uri="{FF2B5EF4-FFF2-40B4-BE49-F238E27FC236}">
                <a16:creationId xmlns:a16="http://schemas.microsoft.com/office/drawing/2014/main" id="{B448FC61-FC4C-CC17-056D-199704E86344}"/>
              </a:ext>
            </a:extLst>
          </p:cNvPr>
          <p:cNvSpPr txBox="1"/>
          <p:nvPr/>
        </p:nvSpPr>
        <p:spPr>
          <a:xfrm>
            <a:off x="6099266" y="4741817"/>
            <a:ext cx="1996439"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latin typeface="Open Sans"/>
                <a:ea typeface="Calibri"/>
                <a:cs typeface="Calibri"/>
              </a:rPr>
              <a:t>Scan the QR code to access the public comment card. </a:t>
            </a:r>
            <a:endParaRPr lang="en-US">
              <a:latin typeface="Open Sans"/>
            </a:endParaRPr>
          </a:p>
        </p:txBody>
      </p:sp>
    </p:spTree>
    <p:extLst>
      <p:ext uri="{BB962C8B-B14F-4D97-AF65-F5344CB8AC3E}">
        <p14:creationId xmlns:p14="http://schemas.microsoft.com/office/powerpoint/2010/main" val="1773229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5EF577-CF9D-6C6C-03B8-06B475D20A23}"/>
              </a:ext>
            </a:extLst>
          </p:cNvPr>
          <p:cNvSpPr>
            <a:spLocks noGrp="1"/>
          </p:cNvSpPr>
          <p:nvPr>
            <p:ph type="title"/>
          </p:nvPr>
        </p:nvSpPr>
        <p:spPr/>
        <p:txBody>
          <a:bodyPr/>
          <a:lstStyle/>
          <a:p>
            <a:r>
              <a:rPr lang="en-US">
                <a:latin typeface="Open Sans"/>
                <a:ea typeface="Open Sans"/>
                <a:cs typeface="Open Sans"/>
              </a:rPr>
              <a:t>Thank you!</a:t>
            </a:r>
          </a:p>
        </p:txBody>
      </p:sp>
      <p:sp>
        <p:nvSpPr>
          <p:cNvPr id="3" name="Content Placeholder 2">
            <a:extLst>
              <a:ext uri="{FF2B5EF4-FFF2-40B4-BE49-F238E27FC236}">
                <a16:creationId xmlns:a16="http://schemas.microsoft.com/office/drawing/2014/main" id="{32B78BD6-F0E4-A34A-EBC0-DF6603C5330B}"/>
              </a:ext>
            </a:extLst>
          </p:cNvPr>
          <p:cNvSpPr>
            <a:spLocks noGrp="1"/>
          </p:cNvSpPr>
          <p:nvPr>
            <p:ph idx="1"/>
          </p:nvPr>
        </p:nvSpPr>
        <p:spPr/>
        <p:txBody>
          <a:bodyPr vert="horz" lIns="91440" tIns="45720" rIns="91440" bIns="45720" rtlCol="0" anchor="t">
            <a:normAutofit/>
          </a:bodyPr>
          <a:lstStyle/>
          <a:p>
            <a:r>
              <a:rPr lang="en-US">
                <a:latin typeface="Open Sans"/>
                <a:ea typeface="Open Sans"/>
                <a:cs typeface="Open Sans"/>
              </a:rPr>
              <a:t>Thank you to our stakeholders for your participation and feedback!</a:t>
            </a:r>
            <a:endParaRPr lang="en-US"/>
          </a:p>
          <a:p>
            <a:pPr marL="0" indent="0">
              <a:buNone/>
            </a:pPr>
            <a:endParaRPr lang="en-US">
              <a:latin typeface="Open Sans"/>
              <a:ea typeface="Open Sans"/>
              <a:cs typeface="Open Sans"/>
            </a:endParaRPr>
          </a:p>
          <a:p>
            <a:r>
              <a:rPr lang="en-US">
                <a:latin typeface="Open Sans"/>
                <a:ea typeface="Open Sans"/>
                <a:cs typeface="Open Sans"/>
              </a:rPr>
              <a:t>If you have further questions regarding stakeholder engagement, please contact Hannah Nodell at:</a:t>
            </a:r>
          </a:p>
          <a:p>
            <a:pPr lvl="1"/>
            <a:r>
              <a:rPr lang="en-US">
                <a:latin typeface="Open Sans"/>
                <a:ea typeface="Open Sans"/>
                <a:cs typeface="Open Sans"/>
                <a:hlinkClick r:id="rId2"/>
              </a:rPr>
              <a:t>Hannah.Nodell@tn.gov</a:t>
            </a:r>
            <a:r>
              <a:rPr lang="en-US">
                <a:latin typeface="Open Sans"/>
                <a:ea typeface="Open Sans"/>
                <a:cs typeface="Open Sans"/>
              </a:rPr>
              <a:t> or at 615-454-8332</a:t>
            </a:r>
          </a:p>
        </p:txBody>
      </p:sp>
    </p:spTree>
    <p:extLst>
      <p:ext uri="{BB962C8B-B14F-4D97-AF65-F5344CB8AC3E}">
        <p14:creationId xmlns:p14="http://schemas.microsoft.com/office/powerpoint/2010/main" val="7913980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27B4CE-1939-8168-473F-50A04C5A3C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34155CD-8A9F-95D8-997E-352DD9EA5FE8}"/>
              </a:ext>
            </a:extLst>
          </p:cNvPr>
          <p:cNvSpPr>
            <a:spLocks noGrp="1"/>
          </p:cNvSpPr>
          <p:nvPr>
            <p:ph type="title"/>
          </p:nvPr>
        </p:nvSpPr>
        <p:spPr/>
        <p:txBody>
          <a:bodyPr/>
          <a:lstStyle/>
          <a:p>
            <a:pPr algn="ctr"/>
            <a:r>
              <a:rPr lang="en-US" err="1">
                <a:latin typeface="Open Sans"/>
                <a:ea typeface="Open Sans"/>
                <a:cs typeface="Open Sans"/>
              </a:rPr>
              <a:t>Mentimeter</a:t>
            </a:r>
            <a:r>
              <a:rPr lang="en-US">
                <a:latin typeface="Open Sans"/>
                <a:ea typeface="Open Sans"/>
                <a:cs typeface="Open Sans"/>
              </a:rPr>
              <a:t> &amp; Test Poll</a:t>
            </a:r>
          </a:p>
        </p:txBody>
      </p:sp>
      <p:sp>
        <p:nvSpPr>
          <p:cNvPr id="3" name="Content Placeholder 2">
            <a:extLst>
              <a:ext uri="{FF2B5EF4-FFF2-40B4-BE49-F238E27FC236}">
                <a16:creationId xmlns:a16="http://schemas.microsoft.com/office/drawing/2014/main" id="{64B4AA86-6D90-8DDB-B601-DA97E184E71E}"/>
              </a:ext>
            </a:extLst>
          </p:cNvPr>
          <p:cNvSpPr>
            <a:spLocks noGrp="1"/>
          </p:cNvSpPr>
          <p:nvPr>
            <p:ph idx="1"/>
          </p:nvPr>
        </p:nvSpPr>
        <p:spPr/>
        <p:txBody>
          <a:bodyPr vert="horz" lIns="91440" tIns="45720" rIns="91440" bIns="45720" rtlCol="0" anchor="t">
            <a:normAutofit/>
          </a:bodyPr>
          <a:lstStyle/>
          <a:p>
            <a:r>
              <a:rPr lang="en-US">
                <a:latin typeface="Open Sans"/>
                <a:ea typeface="Open Sans"/>
                <a:cs typeface="Open Sans"/>
              </a:rPr>
              <a:t>Access the interactive survey</a:t>
            </a:r>
          </a:p>
          <a:p>
            <a:pPr lvl="1"/>
            <a:r>
              <a:rPr lang="en-US">
                <a:latin typeface="Open Sans"/>
                <a:ea typeface="Open Sans"/>
                <a:cs typeface="Open Sans"/>
              </a:rPr>
              <a:t>Scan the QR Code</a:t>
            </a:r>
          </a:p>
          <a:p>
            <a:pPr lvl="1"/>
            <a:r>
              <a:rPr lang="en-US">
                <a:latin typeface="Open Sans"/>
                <a:ea typeface="Open Sans"/>
                <a:cs typeface="Open Sans"/>
              </a:rPr>
              <a:t>Visit: </a:t>
            </a:r>
            <a:r>
              <a:rPr lang="en-US">
                <a:latin typeface="Open Sans"/>
                <a:ea typeface="Open Sans"/>
                <a:cs typeface="Open Sans"/>
                <a:hlinkClick r:id="rId2"/>
              </a:rPr>
              <a:t>https://www.menti.com/ales6tskd4ax</a:t>
            </a:r>
            <a:r>
              <a:rPr lang="en-US">
                <a:latin typeface="Open Sans"/>
                <a:ea typeface="Open Sans"/>
                <a:cs typeface="Open Sans"/>
              </a:rPr>
              <a:t> and use code 6680 1829</a:t>
            </a:r>
            <a:endParaRPr lang="en-US" i="1">
              <a:highlight>
                <a:srgbClr val="FFFF00"/>
              </a:highlight>
              <a:latin typeface="Open Sans"/>
              <a:ea typeface="Open Sans"/>
              <a:cs typeface="Open Sans"/>
            </a:endParaRPr>
          </a:p>
          <a:p>
            <a:endParaRPr lang="en-US"/>
          </a:p>
        </p:txBody>
      </p:sp>
      <p:pic>
        <p:nvPicPr>
          <p:cNvPr id="4" name="Picture 3">
            <a:extLst>
              <a:ext uri="{FF2B5EF4-FFF2-40B4-BE49-F238E27FC236}">
                <a16:creationId xmlns:a16="http://schemas.microsoft.com/office/drawing/2014/main" id="{EEB54658-483C-BFD2-04FD-0A9E985D2711}"/>
              </a:ext>
            </a:extLst>
          </p:cNvPr>
          <p:cNvPicPr>
            <a:picLocks noChangeAspect="1"/>
          </p:cNvPicPr>
          <p:nvPr/>
        </p:nvPicPr>
        <p:blipFill>
          <a:blip r:embed="rId3"/>
          <a:stretch>
            <a:fillRect/>
          </a:stretch>
        </p:blipFill>
        <p:spPr>
          <a:xfrm>
            <a:off x="8996363" y="2281767"/>
            <a:ext cx="2729441" cy="3680883"/>
          </a:xfrm>
          <a:prstGeom prst="rect">
            <a:avLst/>
          </a:prstGeom>
        </p:spPr>
      </p:pic>
    </p:spTree>
    <p:extLst>
      <p:ext uri="{BB962C8B-B14F-4D97-AF65-F5344CB8AC3E}">
        <p14:creationId xmlns:p14="http://schemas.microsoft.com/office/powerpoint/2010/main" val="31965441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a:latin typeface="Open Sans"/>
                <a:ea typeface="Open Sans"/>
                <a:cs typeface="Open Sans"/>
              </a:rPr>
              <a:t>Overview of Fee Rule Revision</a:t>
            </a:r>
          </a:p>
        </p:txBody>
      </p:sp>
      <p:sp>
        <p:nvSpPr>
          <p:cNvPr id="3" name="Content Placeholder 2"/>
          <p:cNvSpPr>
            <a:spLocks noGrp="1"/>
          </p:cNvSpPr>
          <p:nvPr>
            <p:ph idx="1"/>
          </p:nvPr>
        </p:nvSpPr>
        <p:spPr/>
        <p:txBody>
          <a:bodyPr vert="horz" lIns="91440" tIns="45720" rIns="91440" bIns="45720" rtlCol="0" anchor="t">
            <a:normAutofit fontScale="92500" lnSpcReduction="10000"/>
          </a:bodyPr>
          <a:lstStyle/>
          <a:p>
            <a:pPr>
              <a:buClr>
                <a:schemeClr val="tx1"/>
              </a:buClr>
              <a:buFont typeface="Wingdings" panose="05000000000000000000" pitchFamily="2" charset="2"/>
              <a:buChar char="§"/>
            </a:pPr>
            <a:r>
              <a:rPr lang="en-US" sz="2800">
                <a:latin typeface="Open Sans"/>
                <a:ea typeface="Open Sans"/>
                <a:cs typeface="Open Sans"/>
              </a:rPr>
              <a:t>Tennessee Department of Environment &amp; Conservation (TDEC) Air Pollution Control Division (APC) is exploring a rule revision to update Non-Title V fees</a:t>
            </a:r>
          </a:p>
          <a:p>
            <a:pPr>
              <a:buClr>
                <a:schemeClr val="tx1"/>
              </a:buClr>
              <a:buFont typeface="Wingdings" panose="05000000000000000000" pitchFamily="2" charset="2"/>
              <a:buChar char="§"/>
            </a:pPr>
            <a:r>
              <a:rPr lang="en-US" sz="2800">
                <a:latin typeface="Open Sans"/>
                <a:ea typeface="Open Sans"/>
                <a:cs typeface="Open Sans"/>
              </a:rPr>
              <a:t>Current expenses exceed revenue for the Non-Title V program</a:t>
            </a:r>
          </a:p>
          <a:p>
            <a:pPr>
              <a:buClr>
                <a:schemeClr val="tx1"/>
              </a:buClr>
              <a:buFont typeface="Wingdings" panose="05000000000000000000" pitchFamily="2" charset="2"/>
              <a:buChar char="§"/>
            </a:pPr>
            <a:r>
              <a:rPr lang="en-US" sz="2800">
                <a:latin typeface="Open Sans"/>
                <a:ea typeface="Open Sans"/>
                <a:cs typeface="Open Sans"/>
              </a:rPr>
              <a:t>TDEC has exhausted all options for decreasing expenses and increasing revenue before exploring a fee increase</a:t>
            </a:r>
          </a:p>
          <a:p>
            <a:pPr>
              <a:buClr>
                <a:schemeClr val="tx1"/>
              </a:buClr>
              <a:buFont typeface="Wingdings" panose="05000000000000000000" pitchFamily="2" charset="2"/>
              <a:buChar char="§"/>
            </a:pPr>
            <a:r>
              <a:rPr lang="en-US" sz="2800">
                <a:latin typeface="Open Sans"/>
                <a:ea typeface="Open Sans"/>
                <a:cs typeface="Open Sans"/>
              </a:rPr>
              <a:t>Fee increase is still to be determined</a:t>
            </a:r>
          </a:p>
          <a:p>
            <a:pPr>
              <a:buClr>
                <a:schemeClr val="tx1"/>
              </a:buClr>
              <a:buFont typeface="Wingdings" panose="05000000000000000000" pitchFamily="2" charset="2"/>
              <a:buChar char="§"/>
            </a:pPr>
            <a:r>
              <a:rPr lang="en-US" sz="2800">
                <a:latin typeface="Open Sans"/>
                <a:ea typeface="Open Sans"/>
                <a:cs typeface="Open Sans"/>
              </a:rPr>
              <a:t>TDEC is seeking stakeholder input</a:t>
            </a:r>
          </a:p>
          <a:p>
            <a:pPr>
              <a:buClr>
                <a:schemeClr val="tx1"/>
              </a:buClr>
              <a:buFont typeface="Wingdings" panose="05000000000000000000" pitchFamily="2" charset="2"/>
              <a:buChar char="§"/>
            </a:pPr>
            <a:r>
              <a:rPr lang="en-US" sz="2800">
                <a:latin typeface="Open Sans"/>
                <a:ea typeface="Open Sans"/>
                <a:cs typeface="Open Sans"/>
              </a:rPr>
              <a:t>This fee rule revision only affects facilities that receive air quality permits from the Division of Air Pollution Control.  It does not affect facilities permitted by a local program in Davidson, Hamilton, Knox, or Shelby Counties.</a:t>
            </a:r>
          </a:p>
          <a:p>
            <a:endParaRPr lang="en-US"/>
          </a:p>
        </p:txBody>
      </p:sp>
    </p:spTree>
    <p:extLst>
      <p:ext uri="{BB962C8B-B14F-4D97-AF65-F5344CB8AC3E}">
        <p14:creationId xmlns:p14="http://schemas.microsoft.com/office/powerpoint/2010/main" val="19550659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88FE50-036E-4C3D-1601-FB62D16468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0F8319-ABE7-6400-6080-3901EBD62C45}"/>
              </a:ext>
            </a:extLst>
          </p:cNvPr>
          <p:cNvSpPr>
            <a:spLocks noGrp="1"/>
          </p:cNvSpPr>
          <p:nvPr>
            <p:ph type="title"/>
          </p:nvPr>
        </p:nvSpPr>
        <p:spPr/>
        <p:txBody>
          <a:bodyPr/>
          <a:lstStyle/>
          <a:p>
            <a:r>
              <a:rPr lang="en-US">
                <a:latin typeface="Open Sans"/>
                <a:ea typeface="Open Sans"/>
                <a:cs typeface="Open Sans"/>
              </a:rPr>
              <a:t>Non-Title V Expenses and Revenue</a:t>
            </a:r>
          </a:p>
        </p:txBody>
      </p:sp>
      <p:pic>
        <p:nvPicPr>
          <p:cNvPr id="3" name="Picture 2">
            <a:extLst>
              <a:ext uri="{FF2B5EF4-FFF2-40B4-BE49-F238E27FC236}">
                <a16:creationId xmlns:a16="http://schemas.microsoft.com/office/drawing/2014/main" id="{B98351F7-BB5D-5D70-9A14-B05126CF288D}"/>
              </a:ext>
            </a:extLst>
          </p:cNvPr>
          <p:cNvPicPr>
            <a:picLocks noChangeAspect="1"/>
          </p:cNvPicPr>
          <p:nvPr/>
        </p:nvPicPr>
        <p:blipFill>
          <a:blip r:embed="rId3"/>
          <a:stretch>
            <a:fillRect/>
          </a:stretch>
        </p:blipFill>
        <p:spPr>
          <a:xfrm>
            <a:off x="1174341" y="1257131"/>
            <a:ext cx="9650975" cy="5184217"/>
          </a:xfrm>
          <a:prstGeom prst="rect">
            <a:avLst/>
          </a:prstGeom>
        </p:spPr>
      </p:pic>
    </p:spTree>
    <p:extLst>
      <p:ext uri="{BB962C8B-B14F-4D97-AF65-F5344CB8AC3E}">
        <p14:creationId xmlns:p14="http://schemas.microsoft.com/office/powerpoint/2010/main" val="19196461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1332AD-76BE-9CB5-8A80-91018D29FC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9FC157-36FB-5348-08C9-A3CB9339844B}"/>
              </a:ext>
            </a:extLst>
          </p:cNvPr>
          <p:cNvSpPr>
            <a:spLocks noGrp="1"/>
          </p:cNvSpPr>
          <p:nvPr>
            <p:ph type="title"/>
          </p:nvPr>
        </p:nvSpPr>
        <p:spPr/>
        <p:txBody>
          <a:bodyPr/>
          <a:lstStyle/>
          <a:p>
            <a:r>
              <a:rPr lang="en-US">
                <a:latin typeface="Open Sans"/>
                <a:ea typeface="Open Sans"/>
                <a:cs typeface="Open Sans"/>
              </a:rPr>
              <a:t>How the Air Division is Funded</a:t>
            </a:r>
          </a:p>
        </p:txBody>
      </p:sp>
      <p:sp>
        <p:nvSpPr>
          <p:cNvPr id="5" name="Content Placeholder 4">
            <a:extLst>
              <a:ext uri="{FF2B5EF4-FFF2-40B4-BE49-F238E27FC236}">
                <a16:creationId xmlns:a16="http://schemas.microsoft.com/office/drawing/2014/main" id="{5CD71C6F-C047-E153-C89A-4CC226CC7179}"/>
              </a:ext>
            </a:extLst>
          </p:cNvPr>
          <p:cNvSpPr>
            <a:spLocks noGrp="1"/>
          </p:cNvSpPr>
          <p:nvPr>
            <p:ph idx="1"/>
          </p:nvPr>
        </p:nvSpPr>
        <p:spPr>
          <a:xfrm>
            <a:off x="8994912" y="1143000"/>
            <a:ext cx="2993887" cy="5562600"/>
          </a:xfrm>
        </p:spPr>
        <p:txBody>
          <a:bodyPr/>
          <a:lstStyle/>
          <a:p>
            <a:pPr marL="0" indent="0">
              <a:buClrTx/>
              <a:buNone/>
            </a:pPr>
            <a:r>
              <a:rPr lang="en-US"/>
              <a:t>TDEC is considering increasing:</a:t>
            </a:r>
          </a:p>
          <a:p>
            <a:pPr>
              <a:buClrTx/>
            </a:pPr>
            <a:r>
              <a:rPr lang="en-US"/>
              <a:t>Non-Title V Annual Fees</a:t>
            </a:r>
          </a:p>
          <a:p>
            <a:pPr>
              <a:buClrTx/>
            </a:pPr>
            <a:r>
              <a:rPr lang="en-US"/>
              <a:t>Construction Application Fees</a:t>
            </a:r>
          </a:p>
        </p:txBody>
      </p:sp>
      <p:pic>
        <p:nvPicPr>
          <p:cNvPr id="3" name="Picture 2">
            <a:extLst>
              <a:ext uri="{FF2B5EF4-FFF2-40B4-BE49-F238E27FC236}">
                <a16:creationId xmlns:a16="http://schemas.microsoft.com/office/drawing/2014/main" id="{44279326-AA1E-97DE-24BE-9938897FDB94}"/>
              </a:ext>
            </a:extLst>
          </p:cNvPr>
          <p:cNvPicPr>
            <a:picLocks noChangeAspect="1"/>
          </p:cNvPicPr>
          <p:nvPr/>
        </p:nvPicPr>
        <p:blipFill>
          <a:blip r:embed="rId3"/>
          <a:stretch>
            <a:fillRect/>
          </a:stretch>
        </p:blipFill>
        <p:spPr>
          <a:xfrm>
            <a:off x="93869" y="1088743"/>
            <a:ext cx="8639048" cy="5591454"/>
          </a:xfrm>
          <a:prstGeom prst="rect">
            <a:avLst/>
          </a:prstGeom>
        </p:spPr>
      </p:pic>
    </p:spTree>
    <p:extLst>
      <p:ext uri="{BB962C8B-B14F-4D97-AF65-F5344CB8AC3E}">
        <p14:creationId xmlns:p14="http://schemas.microsoft.com/office/powerpoint/2010/main" val="10906471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C90AEF-1A61-8812-370D-103E4257BE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3F4489-28FA-515E-96AA-0CA5F3F857D5}"/>
              </a:ext>
            </a:extLst>
          </p:cNvPr>
          <p:cNvSpPr>
            <a:spLocks noGrp="1"/>
          </p:cNvSpPr>
          <p:nvPr>
            <p:ph type="title"/>
          </p:nvPr>
        </p:nvSpPr>
        <p:spPr/>
        <p:txBody>
          <a:bodyPr/>
          <a:lstStyle/>
          <a:p>
            <a:r>
              <a:rPr lang="en-US" sz="3600">
                <a:latin typeface="Open Sans"/>
                <a:ea typeface="Open Sans"/>
                <a:cs typeface="Open Sans"/>
              </a:rPr>
              <a:t>Stakeholder Engagement</a:t>
            </a:r>
          </a:p>
        </p:txBody>
      </p:sp>
      <p:sp>
        <p:nvSpPr>
          <p:cNvPr id="3" name="Content Placeholder 2">
            <a:extLst>
              <a:ext uri="{FF2B5EF4-FFF2-40B4-BE49-F238E27FC236}">
                <a16:creationId xmlns:a16="http://schemas.microsoft.com/office/drawing/2014/main" id="{60BF8CBA-DA91-894F-070F-3E35C41C5FAB}"/>
              </a:ext>
            </a:extLst>
          </p:cNvPr>
          <p:cNvSpPr>
            <a:spLocks noGrp="1"/>
          </p:cNvSpPr>
          <p:nvPr>
            <p:ph idx="1"/>
          </p:nvPr>
        </p:nvSpPr>
        <p:spPr/>
        <p:txBody>
          <a:bodyPr>
            <a:normAutofit/>
          </a:bodyPr>
          <a:lstStyle/>
          <a:p>
            <a:pPr>
              <a:buClr>
                <a:schemeClr val="tx1"/>
              </a:buClr>
              <a:buFont typeface="Wingdings" panose="05000000000000000000" pitchFamily="2" charset="2"/>
              <a:buChar char="§"/>
            </a:pPr>
            <a:r>
              <a:rPr lang="en-US" sz="2800"/>
              <a:t>October 21, 2025, Webinar</a:t>
            </a:r>
          </a:p>
          <a:p>
            <a:pPr>
              <a:buClr>
                <a:schemeClr val="tx1"/>
              </a:buClr>
              <a:buFont typeface="Wingdings" panose="05000000000000000000" pitchFamily="2" charset="2"/>
              <a:buChar char="§"/>
            </a:pPr>
            <a:endParaRPr lang="en-US" sz="2800">
              <a:solidFill>
                <a:prstClr val="black"/>
              </a:solidFill>
            </a:endParaRPr>
          </a:p>
          <a:p>
            <a:pPr>
              <a:buClr>
                <a:schemeClr val="tx1"/>
              </a:buClr>
              <a:buFont typeface="Wingdings" panose="05000000000000000000" pitchFamily="2" charset="2"/>
              <a:buChar char="§"/>
            </a:pPr>
            <a:r>
              <a:rPr lang="en-US" sz="2800">
                <a:solidFill>
                  <a:prstClr val="black"/>
                </a:solidFill>
              </a:rPr>
              <a:t>Website (</a:t>
            </a:r>
            <a:r>
              <a:rPr lang="en-US" sz="2800">
                <a:solidFill>
                  <a:prstClr val="black"/>
                </a:solidFill>
                <a:hlinkClick r:id="rId3"/>
              </a:rPr>
              <a:t>tn.gov/environment/air/fees.html</a:t>
            </a:r>
            <a:r>
              <a:rPr lang="en-US" sz="2800">
                <a:solidFill>
                  <a:prstClr val="black"/>
                </a:solidFill>
              </a:rPr>
              <a:t>)</a:t>
            </a:r>
          </a:p>
          <a:p>
            <a:pPr lvl="1" indent="-342900">
              <a:buClr>
                <a:schemeClr val="tx1"/>
              </a:buClr>
              <a:buFont typeface="Arial" panose="020B0604020202020204" pitchFamily="34" charset="0"/>
              <a:buChar char="•"/>
              <a:defRPr/>
            </a:pPr>
            <a:r>
              <a:rPr lang="en-US" sz="2400">
                <a:solidFill>
                  <a:prstClr val="black"/>
                </a:solidFill>
              </a:rPr>
              <a:t>Engagement plan, General fee information</a:t>
            </a:r>
          </a:p>
          <a:p>
            <a:pPr lvl="1" indent="-342900">
              <a:buClr>
                <a:schemeClr val="tx1"/>
              </a:buClr>
              <a:buFont typeface="Arial" panose="020B0604020202020204" pitchFamily="34" charset="0"/>
              <a:buChar char="•"/>
              <a:defRPr/>
            </a:pPr>
            <a:r>
              <a:rPr lang="en-US" sz="2400">
                <a:solidFill>
                  <a:prstClr val="black"/>
                </a:solidFill>
              </a:rPr>
              <a:t>Webinar recording, Presentation</a:t>
            </a:r>
          </a:p>
          <a:p>
            <a:pPr marL="0" indent="0">
              <a:buClr>
                <a:schemeClr val="tx1"/>
              </a:buClr>
              <a:buNone/>
              <a:defRPr/>
            </a:pPr>
            <a:endParaRPr lang="en-US" sz="2800">
              <a:solidFill>
                <a:prstClr val="black"/>
              </a:solidFill>
            </a:endParaRPr>
          </a:p>
          <a:p>
            <a:pPr>
              <a:buClr>
                <a:schemeClr val="tx1"/>
              </a:buClr>
              <a:buFont typeface="Wingdings" panose="05000000000000000000" pitchFamily="2" charset="2"/>
              <a:buChar char="§"/>
              <a:defRPr/>
            </a:pPr>
            <a:r>
              <a:rPr lang="en-US" sz="2800">
                <a:solidFill>
                  <a:prstClr val="black"/>
                </a:solidFill>
              </a:rPr>
              <a:t>Send comment to TDEC</a:t>
            </a:r>
          </a:p>
          <a:p>
            <a:pPr lvl="1" indent="-342900">
              <a:buClr>
                <a:schemeClr val="tx1"/>
              </a:buClr>
              <a:buFont typeface="Arial" panose="020B0604020202020204" pitchFamily="34" charset="0"/>
              <a:buChar char="•"/>
              <a:defRPr/>
            </a:pPr>
            <a:r>
              <a:rPr lang="en-US" sz="2400">
                <a:solidFill>
                  <a:prstClr val="black"/>
                </a:solidFill>
              </a:rPr>
              <a:t>Email address (APC.Fee.Rule@tn.gov)</a:t>
            </a:r>
          </a:p>
          <a:p>
            <a:pPr lvl="1" indent="-342900">
              <a:buClr>
                <a:schemeClr val="tx1"/>
              </a:buClr>
              <a:buFont typeface="Arial" panose="020B0604020202020204" pitchFamily="34" charset="0"/>
              <a:buChar char="•"/>
              <a:defRPr/>
            </a:pPr>
            <a:r>
              <a:rPr lang="en-US" sz="2400">
                <a:solidFill>
                  <a:prstClr val="black"/>
                </a:solidFill>
              </a:rPr>
              <a:t>Comment card (on website)</a:t>
            </a:r>
          </a:p>
          <a:p>
            <a:pPr marL="0" indent="0">
              <a:buClr>
                <a:schemeClr val="tx1"/>
              </a:buClr>
              <a:buNone/>
              <a:defRPr/>
            </a:pPr>
            <a:endParaRPr lang="en-US" sz="2800">
              <a:solidFill>
                <a:prstClr val="black"/>
              </a:solidFill>
            </a:endParaRPr>
          </a:p>
          <a:p>
            <a:pPr>
              <a:buClr>
                <a:schemeClr val="tx1"/>
              </a:buClr>
              <a:buFont typeface="Wingdings" panose="05000000000000000000" pitchFamily="2" charset="2"/>
              <a:buChar char="§"/>
              <a:defRPr/>
            </a:pPr>
            <a:endParaRPr lang="en-US" sz="2800">
              <a:solidFill>
                <a:prstClr val="black"/>
              </a:solidFill>
            </a:endParaRPr>
          </a:p>
          <a:p>
            <a:pPr>
              <a:buClr>
                <a:schemeClr val="tx1"/>
              </a:buClr>
              <a:buFont typeface="Wingdings" panose="05000000000000000000" pitchFamily="2" charset="2"/>
              <a:buChar char="§"/>
            </a:pPr>
            <a:endParaRPr lang="en-US"/>
          </a:p>
        </p:txBody>
      </p:sp>
    </p:spTree>
    <p:extLst>
      <p:ext uri="{BB962C8B-B14F-4D97-AF65-F5344CB8AC3E}">
        <p14:creationId xmlns:p14="http://schemas.microsoft.com/office/powerpoint/2010/main" val="32769835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729FD1-788A-838D-E502-E7E8C56315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8E38DF-3E77-A504-9065-FF9CEED98573}"/>
              </a:ext>
            </a:extLst>
          </p:cNvPr>
          <p:cNvSpPr>
            <a:spLocks noGrp="1"/>
          </p:cNvSpPr>
          <p:nvPr>
            <p:ph type="title"/>
          </p:nvPr>
        </p:nvSpPr>
        <p:spPr/>
        <p:txBody>
          <a:bodyPr/>
          <a:lstStyle/>
          <a:p>
            <a:r>
              <a:rPr lang="en-US">
                <a:latin typeface="Open Sans"/>
                <a:ea typeface="Open Sans"/>
                <a:cs typeface="Open Sans"/>
              </a:rPr>
              <a:t>Timeline</a:t>
            </a:r>
          </a:p>
        </p:txBody>
      </p:sp>
      <p:sp>
        <p:nvSpPr>
          <p:cNvPr id="4" name="Arrow: Chevron 3">
            <a:extLst>
              <a:ext uri="{FF2B5EF4-FFF2-40B4-BE49-F238E27FC236}">
                <a16:creationId xmlns:a16="http://schemas.microsoft.com/office/drawing/2014/main" id="{7EEEB181-558B-1D2B-43CD-48C1F5511BCA}"/>
              </a:ext>
            </a:extLst>
          </p:cNvPr>
          <p:cNvSpPr/>
          <p:nvPr/>
        </p:nvSpPr>
        <p:spPr>
          <a:xfrm>
            <a:off x="203200" y="1194620"/>
            <a:ext cx="3462594" cy="1528915"/>
          </a:xfrm>
          <a:prstGeom prst="chevron">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prstClr val="black"/>
                </a:solidFill>
                <a:effectLst/>
                <a:uLnTx/>
                <a:uFillTx/>
                <a:latin typeface="Calibri"/>
                <a:ea typeface="+mn-ea"/>
                <a:cs typeface="+mn-cs"/>
              </a:rPr>
              <a:t>Oct. 2025 –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prstClr val="black"/>
                </a:solidFill>
                <a:effectLst/>
                <a:uLnTx/>
                <a:uFillTx/>
                <a:latin typeface="Calibri"/>
                <a:ea typeface="+mn-ea"/>
                <a:cs typeface="+mn-cs"/>
              </a:rPr>
              <a:t>Dec. 2025</a:t>
            </a:r>
          </a:p>
        </p:txBody>
      </p:sp>
      <p:sp>
        <p:nvSpPr>
          <p:cNvPr id="8" name="Arrow: Chevron 7">
            <a:extLst>
              <a:ext uri="{FF2B5EF4-FFF2-40B4-BE49-F238E27FC236}">
                <a16:creationId xmlns:a16="http://schemas.microsoft.com/office/drawing/2014/main" id="{64BFC40B-F24F-567C-0749-2C86DBEC1AAA}"/>
              </a:ext>
            </a:extLst>
          </p:cNvPr>
          <p:cNvSpPr/>
          <p:nvPr/>
        </p:nvSpPr>
        <p:spPr>
          <a:xfrm>
            <a:off x="3093884" y="1194621"/>
            <a:ext cx="3462594" cy="1519082"/>
          </a:xfrm>
          <a:prstGeom prst="chevron">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prstClr val="black"/>
                </a:solidFill>
                <a:effectLst/>
                <a:uLnTx/>
                <a:uFillTx/>
                <a:latin typeface="Calibri"/>
                <a:ea typeface="+mn-ea"/>
                <a:cs typeface="+mn-cs"/>
              </a:rPr>
              <a:t>Dec. 31, 2025</a:t>
            </a:r>
          </a:p>
        </p:txBody>
      </p:sp>
      <p:sp>
        <p:nvSpPr>
          <p:cNvPr id="9" name="Arrow: Chevron 8">
            <a:extLst>
              <a:ext uri="{FF2B5EF4-FFF2-40B4-BE49-F238E27FC236}">
                <a16:creationId xmlns:a16="http://schemas.microsoft.com/office/drawing/2014/main" id="{C0582200-C52E-81DB-9A47-310B6FF0EAE2}"/>
              </a:ext>
            </a:extLst>
          </p:cNvPr>
          <p:cNvSpPr/>
          <p:nvPr/>
        </p:nvSpPr>
        <p:spPr>
          <a:xfrm>
            <a:off x="5975554" y="1184787"/>
            <a:ext cx="3353621" cy="1528915"/>
          </a:xfrm>
          <a:prstGeom prst="chevron">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prstClr val="black"/>
                </a:solidFill>
                <a:effectLst/>
                <a:uLnTx/>
                <a:uFillTx/>
                <a:latin typeface="Calibri"/>
                <a:ea typeface="+mn-ea"/>
                <a:cs typeface="+mn-cs"/>
              </a:rPr>
              <a:t>Jan. 2026 –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prstClr val="black"/>
                </a:solidFill>
                <a:effectLst/>
                <a:uLnTx/>
                <a:uFillTx/>
                <a:latin typeface="Calibri"/>
                <a:ea typeface="+mn-ea"/>
                <a:cs typeface="+mn-cs"/>
              </a:rPr>
              <a:t>June 2027</a:t>
            </a:r>
          </a:p>
        </p:txBody>
      </p:sp>
      <p:sp>
        <p:nvSpPr>
          <p:cNvPr id="10" name="Arrow: Chevron 9">
            <a:extLst>
              <a:ext uri="{FF2B5EF4-FFF2-40B4-BE49-F238E27FC236}">
                <a16:creationId xmlns:a16="http://schemas.microsoft.com/office/drawing/2014/main" id="{4BBAD264-70F9-E98F-3414-DAEEB86C8121}"/>
              </a:ext>
            </a:extLst>
          </p:cNvPr>
          <p:cNvSpPr/>
          <p:nvPr/>
        </p:nvSpPr>
        <p:spPr>
          <a:xfrm>
            <a:off x="8748253" y="1194620"/>
            <a:ext cx="3240547" cy="1528915"/>
          </a:xfrm>
          <a:prstGeom prst="chevron">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prstClr val="black"/>
                </a:solidFill>
                <a:effectLst/>
                <a:uLnTx/>
                <a:uFillTx/>
                <a:latin typeface="Calibri"/>
                <a:ea typeface="+mn-ea"/>
                <a:cs typeface="+mn-cs"/>
              </a:rPr>
              <a:t>July 1, 2027</a:t>
            </a:r>
          </a:p>
        </p:txBody>
      </p:sp>
      <p:sp>
        <p:nvSpPr>
          <p:cNvPr id="12" name="TextBox 11">
            <a:extLst>
              <a:ext uri="{FF2B5EF4-FFF2-40B4-BE49-F238E27FC236}">
                <a16:creationId xmlns:a16="http://schemas.microsoft.com/office/drawing/2014/main" id="{CF29DF80-6AD9-59DB-B4F5-0C63F34FDD2C}"/>
              </a:ext>
            </a:extLst>
          </p:cNvPr>
          <p:cNvSpPr txBox="1"/>
          <p:nvPr/>
        </p:nvSpPr>
        <p:spPr>
          <a:xfrm>
            <a:off x="203200" y="2914852"/>
            <a:ext cx="2726813" cy="273921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a:ln>
                  <a:noFill/>
                </a:ln>
                <a:solidFill>
                  <a:prstClr val="black"/>
                </a:solidFill>
                <a:effectLst/>
                <a:uLnTx/>
                <a:uFillTx/>
                <a:latin typeface="Calibri"/>
                <a:ea typeface="+mn-ea"/>
                <a:cs typeface="+mn-cs"/>
              </a:rPr>
              <a:t>Stakeholder Engagement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prstClr val="black"/>
                </a:solidFill>
                <a:effectLst/>
                <a:uLnTx/>
                <a:uFillTx/>
                <a:latin typeface="Calibri"/>
                <a:ea typeface="+mn-ea"/>
                <a:cs typeface="+mn-cs"/>
              </a:rPr>
              <a:t>Oct. 21 Virtual Meeting</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prstClr val="black"/>
                </a:solidFill>
                <a:effectLst/>
                <a:uLnTx/>
                <a:uFillTx/>
                <a:latin typeface="Calibri"/>
                <a:ea typeface="+mn-ea"/>
                <a:cs typeface="+mn-cs"/>
              </a:rPr>
              <a:t>Dec. 9 Public Meeting</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prstClr val="black"/>
                </a:solidFill>
                <a:effectLst/>
                <a:uLnTx/>
                <a:uFillTx/>
                <a:latin typeface="Calibri"/>
                <a:ea typeface="+mn-ea"/>
                <a:cs typeface="+mn-cs"/>
              </a:rPr>
              <a:t>Written Comment Card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prstClr val="black"/>
                </a:solidFill>
                <a:effectLst/>
                <a:uLnTx/>
                <a:uFillTx/>
                <a:latin typeface="Calibri"/>
                <a:ea typeface="+mn-ea"/>
                <a:cs typeface="+mn-cs"/>
              </a:rPr>
              <a:t>And Email</a:t>
            </a:r>
          </a:p>
        </p:txBody>
      </p:sp>
      <p:sp>
        <p:nvSpPr>
          <p:cNvPr id="13" name="TextBox 12">
            <a:extLst>
              <a:ext uri="{FF2B5EF4-FFF2-40B4-BE49-F238E27FC236}">
                <a16:creationId xmlns:a16="http://schemas.microsoft.com/office/drawing/2014/main" id="{B2772683-42B1-39EA-D735-C707B879CC09}"/>
              </a:ext>
            </a:extLst>
          </p:cNvPr>
          <p:cNvSpPr txBox="1"/>
          <p:nvPr/>
        </p:nvSpPr>
        <p:spPr>
          <a:xfrm>
            <a:off x="3281107" y="2914852"/>
            <a:ext cx="2579329" cy="304698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a:ln>
                  <a:noFill/>
                </a:ln>
                <a:solidFill>
                  <a:prstClr val="black"/>
                </a:solidFill>
                <a:effectLst/>
                <a:uLnTx/>
                <a:uFillTx/>
                <a:latin typeface="Calibri"/>
                <a:ea typeface="+mn-ea"/>
                <a:cs typeface="+mn-cs"/>
              </a:rPr>
              <a:t>Deadline for Initial Public Comment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prstClr val="black"/>
                </a:solidFill>
                <a:effectLst/>
                <a:uLnTx/>
                <a:uFillTx/>
                <a:latin typeface="Calibri"/>
                <a:ea typeface="+mn-ea"/>
                <a:cs typeface="+mn-cs"/>
              </a:rPr>
              <a:t>There will be additional opportunities for public comment at the Public Hearing and TDEC APC Board Meetings</a:t>
            </a:r>
          </a:p>
        </p:txBody>
      </p:sp>
      <p:sp>
        <p:nvSpPr>
          <p:cNvPr id="14" name="TextBox 13">
            <a:extLst>
              <a:ext uri="{FF2B5EF4-FFF2-40B4-BE49-F238E27FC236}">
                <a16:creationId xmlns:a16="http://schemas.microsoft.com/office/drawing/2014/main" id="{0205996C-EB62-4E81-B7F1-C9D6CDBA5E3E}"/>
              </a:ext>
            </a:extLst>
          </p:cNvPr>
          <p:cNvSpPr txBox="1"/>
          <p:nvPr/>
        </p:nvSpPr>
        <p:spPr>
          <a:xfrm>
            <a:off x="6211530" y="2914852"/>
            <a:ext cx="2772698" cy="32316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a:ln>
                  <a:noFill/>
                </a:ln>
                <a:solidFill>
                  <a:prstClr val="black"/>
                </a:solidFill>
                <a:effectLst/>
                <a:uLnTx/>
                <a:uFillTx/>
                <a:latin typeface="Calibri"/>
                <a:ea typeface="+mn-ea"/>
                <a:cs typeface="+mn-cs"/>
              </a:rPr>
              <a:t>Formal State Rulemaking Process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prstClr val="black"/>
                </a:solidFill>
                <a:effectLst/>
                <a:uLnTx/>
                <a:uFillTx/>
                <a:latin typeface="Calibri"/>
                <a:ea typeface="+mn-ea"/>
                <a:cs typeface="+mn-cs"/>
              </a:rPr>
              <a:t>Public Hearing</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prstClr val="black"/>
                </a:solidFill>
                <a:effectLst/>
                <a:uLnTx/>
                <a:uFillTx/>
                <a:latin typeface="Calibri"/>
                <a:ea typeface="+mn-ea"/>
                <a:cs typeface="+mn-cs"/>
              </a:rPr>
              <a:t>TDEC Air Pollution Control Board</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prstClr val="black"/>
                </a:solidFill>
                <a:effectLst/>
                <a:uLnTx/>
                <a:uFillTx/>
                <a:latin typeface="Calibri"/>
                <a:ea typeface="+mn-ea"/>
                <a:cs typeface="+mn-cs"/>
              </a:rPr>
              <a:t>TN General Assembly Government Operations Committee</a:t>
            </a:r>
          </a:p>
        </p:txBody>
      </p:sp>
      <p:sp>
        <p:nvSpPr>
          <p:cNvPr id="18" name="TextBox 17">
            <a:extLst>
              <a:ext uri="{FF2B5EF4-FFF2-40B4-BE49-F238E27FC236}">
                <a16:creationId xmlns:a16="http://schemas.microsoft.com/office/drawing/2014/main" id="{DEA646F6-3421-2155-8302-61781330A914}"/>
              </a:ext>
            </a:extLst>
          </p:cNvPr>
          <p:cNvSpPr txBox="1"/>
          <p:nvPr/>
        </p:nvSpPr>
        <p:spPr>
          <a:xfrm>
            <a:off x="9162027" y="2914852"/>
            <a:ext cx="2352368" cy="101566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a:ln>
                  <a:noFill/>
                </a:ln>
                <a:solidFill>
                  <a:prstClr val="black"/>
                </a:solidFill>
                <a:effectLst/>
                <a:uLnTx/>
                <a:uFillTx/>
                <a:latin typeface="Calibri"/>
                <a:ea typeface="+mn-ea"/>
                <a:cs typeface="+mn-cs"/>
              </a:rPr>
              <a:t>New Rule and Fees Become State Effective</a:t>
            </a:r>
          </a:p>
        </p:txBody>
      </p:sp>
    </p:spTree>
    <p:extLst>
      <p:ext uri="{BB962C8B-B14F-4D97-AF65-F5344CB8AC3E}">
        <p14:creationId xmlns:p14="http://schemas.microsoft.com/office/powerpoint/2010/main" val="760270376"/>
      </p:ext>
    </p:extLst>
  </p:cSld>
  <p:clrMapOvr>
    <a:masterClrMapping/>
  </p:clrMapOvr>
</p:sld>
</file>

<file path=ppt/theme/theme1.xml><?xml version="1.0" encoding="utf-8"?>
<a:theme xmlns:a="http://schemas.openxmlformats.org/drawingml/2006/main" name="PowerPoint B">
  <a:themeElements>
    <a:clrScheme name="Brand Colors">
      <a:dk1>
        <a:sysClr val="windowText" lastClr="000000"/>
      </a:dk1>
      <a:lt1>
        <a:sysClr val="window" lastClr="FFFFFF"/>
      </a:lt1>
      <a:dk2>
        <a:srgbClr val="1B365D"/>
      </a:dk2>
      <a:lt2>
        <a:srgbClr val="FF0F00"/>
      </a:lt2>
      <a:accent1>
        <a:srgbClr val="2DCCD3"/>
      </a:accent1>
      <a:accent2>
        <a:srgbClr val="D2D755"/>
      </a:accent2>
      <a:accent3>
        <a:srgbClr val="E87722"/>
      </a:accent3>
      <a:accent4>
        <a:srgbClr val="7C2529"/>
      </a:accent4>
      <a:accent5>
        <a:srgbClr val="666666"/>
      </a:accent5>
      <a:accent6>
        <a:srgbClr val="E6D395"/>
      </a:accent6>
      <a:hlink>
        <a:srgbClr val="131E29"/>
      </a:hlink>
      <a:folHlink>
        <a:srgbClr val="CBC4B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8ccdacbc-44b0-4e1d-bd79-2f7e5f330e44" xsi:nil="true"/>
    <lcf76f155ced4ddcb4097134ff3c332f xmlns="e4bd2be7-327e-4223-9216-9caf00ba2814">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EE7DBBE36BC0D4CABC2AB9CC5DC9D67" ma:contentTypeVersion="18" ma:contentTypeDescription="Create a new document." ma:contentTypeScope="" ma:versionID="4a6129c1ed62bbb45c99d0bb5a58e80a">
  <xsd:schema xmlns:xsd="http://www.w3.org/2001/XMLSchema" xmlns:xs="http://www.w3.org/2001/XMLSchema" xmlns:p="http://schemas.microsoft.com/office/2006/metadata/properties" xmlns:ns2="e4bd2be7-327e-4223-9216-9caf00ba2814" xmlns:ns3="8ccdacbc-44b0-4e1d-bd79-2f7e5f330e44" targetNamespace="http://schemas.microsoft.com/office/2006/metadata/properties" ma:root="true" ma:fieldsID="8ee7c0e919ff5607f78019ad30b55420" ns2:_="" ns3:_="">
    <xsd:import namespace="e4bd2be7-327e-4223-9216-9caf00ba2814"/>
    <xsd:import namespace="8ccdacbc-44b0-4e1d-bd79-2f7e5f330e44"/>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LengthInSecond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4bd2be7-327e-4223-9216-9caf00ba281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0ec6819c-d561-498f-ad6b-029f1b52bec6"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ccdacbc-44b0-4e1d-bd79-2f7e5f330e44"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a084a253-e1f6-4325-94a8-b1590b7af1ac}" ma:internalName="TaxCatchAll" ma:showField="CatchAllData" ma:web="8ccdacbc-44b0-4e1d-bd79-2f7e5f330e44">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4"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0ABF50A-3660-4AEB-AB4B-1DA8726FE7FA}">
  <ds:schemaRefs>
    <ds:schemaRef ds:uri="http://schemas.microsoft.com/sharepoint/v3/contenttype/forms"/>
  </ds:schemaRefs>
</ds:datastoreItem>
</file>

<file path=customXml/itemProps2.xml><?xml version="1.0" encoding="utf-8"?>
<ds:datastoreItem xmlns:ds="http://schemas.openxmlformats.org/officeDocument/2006/customXml" ds:itemID="{8A6D2E39-6F41-4BF5-AFF7-E299FD2BFEC0}">
  <ds:schemaRefs>
    <ds:schemaRef ds:uri="8ccdacbc-44b0-4e1d-bd79-2f7e5f330e44"/>
    <ds:schemaRef ds:uri="e4bd2be7-327e-4223-9216-9caf00ba2814"/>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C817EC90-5DC4-4379-86D5-AFA3EB899DB0}">
  <ds:schemaRefs>
    <ds:schemaRef ds:uri="8ccdacbc-44b0-4e1d-bd79-2f7e5f330e44"/>
    <ds:schemaRef ds:uri="e4bd2be7-327e-4223-9216-9caf00ba281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Metadata/LabelInfo.xml><?xml version="1.0" encoding="utf-8"?>
<clbl:labelList xmlns:clbl="http://schemas.microsoft.com/office/2020/mipLabelMetadata">
  <clbl:label id="{f345bebf-0d71-4337-9281-24b941616c36}" enabled="0" method="" siteId="{f345bebf-0d71-4337-9281-24b941616c36}" removed="1"/>
</clbl:labelList>
</file>

<file path=docProps/app.xml><?xml version="1.0" encoding="utf-8"?>
<Properties xmlns="http://schemas.openxmlformats.org/officeDocument/2006/extended-properties" xmlns:vt="http://schemas.openxmlformats.org/officeDocument/2006/docPropsVTypes">
  <Template/>
  <Application>Microsoft Office PowerPoint</Application>
  <PresentationFormat>Widescreen</PresentationFormat>
  <Slides>36</Slides>
  <Notes>26</Notes>
  <HiddenSlides>0</HiddenSlide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PowerPoint B</vt:lpstr>
      <vt:lpstr>Non-Title V  Fee Rule Revisions Stakeholder Meeting</vt:lpstr>
      <vt:lpstr>Introductions</vt:lpstr>
      <vt:lpstr>Sign-In &amp; Agenda</vt:lpstr>
      <vt:lpstr>Mentimeter &amp; Test Poll</vt:lpstr>
      <vt:lpstr>Overview of Fee Rule Revision</vt:lpstr>
      <vt:lpstr>Non-Title V Expenses and Revenue</vt:lpstr>
      <vt:lpstr>How the Air Division is Funded</vt:lpstr>
      <vt:lpstr>Stakeholder Engagement</vt:lpstr>
      <vt:lpstr>Timeline</vt:lpstr>
      <vt:lpstr>Survey Results</vt:lpstr>
      <vt:lpstr>Survey Results</vt:lpstr>
      <vt:lpstr>Survey Results: True Minor</vt:lpstr>
      <vt:lpstr>Survey Results: Conditional Major</vt:lpstr>
      <vt:lpstr>Survey Results: Conditional Major</vt:lpstr>
      <vt:lpstr>Potential Elements - Overview</vt:lpstr>
      <vt:lpstr>Fee Element – Dollar Per Ton of Permitted Allowable Emissions</vt:lpstr>
      <vt:lpstr>Fee Element – Conditional Major Review Fee</vt:lpstr>
      <vt:lpstr>Mentimeter Question 1: Conditional Major Review Fee</vt:lpstr>
      <vt:lpstr>Fee Element - Construction Permit Application Fee</vt:lpstr>
      <vt:lpstr>Discussion on Increases to Three Fee Elements</vt:lpstr>
      <vt:lpstr>Other Potential Fee Elements</vt:lpstr>
      <vt:lpstr>Other Potential Fee Element – Base Fee</vt:lpstr>
      <vt:lpstr>Mentimeter Question 2: Annual Base Fee</vt:lpstr>
      <vt:lpstr>Other Potential Fee Element – Permit Amendment Fee</vt:lpstr>
      <vt:lpstr>Mentimeter Question 3: Permit Amendment Fees</vt:lpstr>
      <vt:lpstr>Other Potential Fee Element - Permit Modeling Fee</vt:lpstr>
      <vt:lpstr>Mentimeter Question 4: Modeling Fee</vt:lpstr>
      <vt:lpstr>Fee Elements that did not Receive Significant Support</vt:lpstr>
      <vt:lpstr>Discussion on Other Fee Elements</vt:lpstr>
      <vt:lpstr>General Permits – Annual Fee</vt:lpstr>
      <vt:lpstr>General Permits – Application Fee</vt:lpstr>
      <vt:lpstr>Expedited Construction Permit Fee</vt:lpstr>
      <vt:lpstr>General Discussion</vt:lpstr>
      <vt:lpstr>Schedule and next steps:</vt:lpstr>
      <vt:lpstr>Stakeholder Engagement Resources</vt:lpstr>
      <vt:lpstr>Thank you!</vt:lpstr>
    </vt:vector>
  </TitlesOfParts>
  <Company>State of Tennessee: Finance &amp; Administration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Kendra Abkowitz</dc:creator>
  <cp:revision>2</cp:revision>
  <cp:lastPrinted>2025-12-09T14:08:38Z</cp:lastPrinted>
  <dcterms:created xsi:type="dcterms:W3CDTF">2015-04-23T14:18:47Z</dcterms:created>
  <dcterms:modified xsi:type="dcterms:W3CDTF">2025-12-10T19:48:19Z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0x010100EEE7DBBE36BC0D4CABC2AB9CC5DC9D67</vt:lpwstr>
  </property>
  <property fmtid="{D5CDD505-2E9C-101B-9397-08002B2CF9AE}" pid="3" name="MediaServiceImageTags">
    <vt:lpwstr/>
  </property>
</Properties>
</file>