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74_1A0BE8BC.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5" r:id="rId5"/>
    <p:sldMasterId id="2147483915" r:id="rId6"/>
  </p:sldMasterIdLst>
  <p:notesMasterIdLst>
    <p:notesMasterId r:id="rId25"/>
  </p:notesMasterIdLst>
  <p:handoutMasterIdLst>
    <p:handoutMasterId r:id="rId26"/>
  </p:handoutMasterIdLst>
  <p:sldIdLst>
    <p:sldId id="348" r:id="rId7"/>
    <p:sldId id="476" r:id="rId8"/>
    <p:sldId id="1795" r:id="rId9"/>
    <p:sldId id="1837" r:id="rId10"/>
    <p:sldId id="511" r:id="rId11"/>
    <p:sldId id="372" r:id="rId12"/>
    <p:sldId id="506" r:id="rId13"/>
    <p:sldId id="517" r:id="rId14"/>
    <p:sldId id="518" r:id="rId15"/>
    <p:sldId id="519" r:id="rId16"/>
    <p:sldId id="1852" r:id="rId17"/>
    <p:sldId id="1838" r:id="rId18"/>
    <p:sldId id="1840" r:id="rId19"/>
    <p:sldId id="1846" r:id="rId20"/>
    <p:sldId id="1850" r:id="rId21"/>
    <p:sldId id="1849" r:id="rId22"/>
    <p:sldId id="1851" r:id="rId23"/>
    <p:sldId id="184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A48B8409-0B9E-A2C3-8201-21DEE053BB17}" name="Christy Ballard" initials="CB" userId="S::christy.ballard@tnedu.gov::88c36d60-e3be-48f6-8876-0934ef8afbef" providerId="AD"/>
  <p188:author id="{8CDF0E19-DD5A-A462-F0B5-6E0554E44EB9}" name="Lilly Morris" initials="LM" userId="S::lilly.morris@tnedu.gov::5330b03d-fa78-4da1-bcd2-9355f72aa0b1" providerId="AD"/>
  <p188:author id="{14E9001C-630C-ACDA-3288-1E893FFE28FC}" name="Chelsea Crawford" initials="CC" userId="S::chelsea.crawford@tnedu.gov::2c821bfd-9bd2-477c-b740-897067c0d957" providerId="AD"/>
  <p188:author id="{AA47C421-EE4B-C149-22F5-9A8B7D122F75}" name="Ricki Collins" initials="RC" userId="S::ricki.collins@tnedu.gov::f78e8819-92c9-4c2a-990d-96238df3c8ec" providerId="AD"/>
  <p188:author id="{2883CA47-F929-4D89-1A6A-97EE4369A7D3}" name="Aimee LaGrone" initials="AL" userId="Aimee LaGrone" providerId="None"/>
  <p188:author id="{C4BFB348-5F03-C582-102F-996A3F6B3B9E}" name="Aimee LaGrone" initials="AL" userId="S::aimee.lagrone@tnedu.gov::b8a2be6c-0b62-492a-9934-82ea46c4d3dd" providerId="AD"/>
  <p188:author id="{B86E154D-967F-68B6-6D26-5767A7F99F1D}" name="Andi Baumgartner" initials="AB" userId="S::andi.baumgartner@tnedu.gov::f426fcbd-fe44-4437-8b47-918de0912aa8" providerId="AD"/>
  <p188:author id="{6FB37D60-D846-DB7C-A86D-77B499CD7735}" name="Andi Baumgartner" initials="AB" userId="S::CA20919@tn.gov::1299a627-6445-499e-b3fb-49e5ae13d25a" providerId="AD"/>
  <p188:author id="{A1D7C28F-C3E2-6EA4-C10E-CCD741751FC2}" name="Victoria  Robinson" initials="VR" userId="S::victoria.robinson16@tnedu.gov::179a221d-4a85-4670-bf20-e277157108e4" providerId="AD"/>
  <p188:author id="{3E890CBB-E587-5651-E4F9-960D79855E33}" name="Josh Walton" initials="JW" userId="S::josh.walton@tnedu.gov::880e8a8b-2de1-40bc-8fd7-084fbcc7bf17" providerId="AD"/>
  <p188:author id="{8D08CDEB-E5F7-3AEB-5547-31773E67C2AF}" name="Caryn Burkholder" initials="CB" userId="S::caryn.burkholder22@tnedu.gov::71e9d3db-53a1-4229-b4e1-d85a3fcbad76" providerId="AD"/>
  <p188:author id="{DB6D15F1-1E09-701A-AD16-BA6BE1EF8FB2}" name="Samuel Pearcy" initials="SP" userId="Samuel Pearc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ck Powers" initials="JP" lastIdx="1" clrIdx="0">
    <p:extLst>
      <p:ext uri="{19B8F6BF-5375-455C-9EA6-DF929625EA0E}">
        <p15:presenceInfo xmlns:p15="http://schemas.microsoft.com/office/powerpoint/2012/main" userId="Jack Power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DE7F75-689B-A1F6-E62C-54FEFD6DC47F}" v="52" dt="2026-06-10T18:59:05.470"/>
    <p1510:client id="{AAFBB83E-CC97-0341-BA2E-AC879AC5FCF2}" v="62" dt="2026-06-10T16:25:57.504"/>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lly Morris" userId="S::lilly.morris@tnedu.gov::5330b03d-fa78-4da1-bcd2-9355f72aa0b1" providerId="AD" clId="Web-{993880B0-C282-D391-DF3D-2AB560B04068}"/>
    <pc:docChg chg="modSld">
      <pc:chgData name="Lilly Morris" userId="S::lilly.morris@tnedu.gov::5330b03d-fa78-4da1-bcd2-9355f72aa0b1" providerId="AD" clId="Web-{993880B0-C282-D391-DF3D-2AB560B04068}" dt="2026-05-27T19:28:32.269" v="0" actId="1076"/>
      <pc:docMkLst>
        <pc:docMk/>
      </pc:docMkLst>
      <pc:sldChg chg="modSp">
        <pc:chgData name="Lilly Morris" userId="S::lilly.morris@tnedu.gov::5330b03d-fa78-4da1-bcd2-9355f72aa0b1" providerId="AD" clId="Web-{993880B0-C282-D391-DF3D-2AB560B04068}" dt="2026-05-27T19:28:32.269" v="0" actId="1076"/>
        <pc:sldMkLst>
          <pc:docMk/>
          <pc:sldMk cId="766188857" sldId="348"/>
        </pc:sldMkLst>
        <pc:picChg chg="mod">
          <ac:chgData name="Lilly Morris" userId="S::lilly.morris@tnedu.gov::5330b03d-fa78-4da1-bcd2-9355f72aa0b1" providerId="AD" clId="Web-{993880B0-C282-D391-DF3D-2AB560B04068}" dt="2026-05-27T19:28:32.269" v="0" actId="1076"/>
          <ac:picMkLst>
            <pc:docMk/>
            <pc:sldMk cId="766188857" sldId="348"/>
            <ac:picMk id="51" creationId="{05AD5C1D-8368-9E16-BE8F-23B4C1649F82}"/>
          </ac:picMkLst>
        </pc:picChg>
      </pc:sldChg>
    </pc:docChg>
  </pc:docChgLst>
  <pc:docChgLst>
    <pc:chgData name="Caryn Burkholder" userId="S::caryn.burkholder22@tnedu.gov::71e9d3db-53a1-4229-b4e1-d85a3fcbad76" providerId="AD" clId="Web-{19C44308-4473-8B7A-B9C4-11B9FE224A67}"/>
    <pc:docChg chg="modSld">
      <pc:chgData name="Caryn Burkholder" userId="S::caryn.burkholder22@tnedu.gov::71e9d3db-53a1-4229-b4e1-d85a3fcbad76" providerId="AD" clId="Web-{19C44308-4473-8B7A-B9C4-11B9FE224A67}" dt="2026-06-05T14:30:31.038" v="34" actId="20577"/>
      <pc:docMkLst>
        <pc:docMk/>
      </pc:docMkLst>
      <pc:sldChg chg="modSp">
        <pc:chgData name="Caryn Burkholder" userId="S::caryn.burkholder22@tnedu.gov::71e9d3db-53a1-4229-b4e1-d85a3fcbad76" providerId="AD" clId="Web-{19C44308-4473-8B7A-B9C4-11B9FE224A67}" dt="2026-06-05T14:30:31.038" v="34" actId="20577"/>
        <pc:sldMkLst>
          <pc:docMk/>
          <pc:sldMk cId="535484909" sldId="476"/>
        </pc:sldMkLst>
        <pc:spChg chg="mod">
          <ac:chgData name="Caryn Burkholder" userId="S::caryn.burkholder22@tnedu.gov::71e9d3db-53a1-4229-b4e1-d85a3fcbad76" providerId="AD" clId="Web-{19C44308-4473-8B7A-B9C4-11B9FE224A67}" dt="2026-06-05T14:30:31.038" v="34" actId="20577"/>
          <ac:spMkLst>
            <pc:docMk/>
            <pc:sldMk cId="535484909" sldId="476"/>
            <ac:spMk id="3" creationId="{0ADC5085-B7C5-C685-4B9E-11ED487B578F}"/>
          </ac:spMkLst>
        </pc:spChg>
      </pc:sldChg>
    </pc:docChg>
  </pc:docChgLst>
  <pc:docChgLst>
    <pc:chgData name="Lilly Morris" userId="S::lilly.morris@tnedu.gov::5330b03d-fa78-4da1-bcd2-9355f72aa0b1" providerId="AD" clId="Web-{96170715-5C29-C341-F0FC-C7FCDDE448A8}"/>
    <pc:docChg chg="delSld modSld">
      <pc:chgData name="Lilly Morris" userId="S::lilly.morris@tnedu.gov::5330b03d-fa78-4da1-bcd2-9355f72aa0b1" providerId="AD" clId="Web-{96170715-5C29-C341-F0FC-C7FCDDE448A8}" dt="2026-05-28T19:24:57.047" v="19" actId="20577"/>
      <pc:docMkLst>
        <pc:docMk/>
      </pc:docMkLst>
      <pc:sldChg chg="modSp">
        <pc:chgData name="Lilly Morris" userId="S::lilly.morris@tnedu.gov::5330b03d-fa78-4da1-bcd2-9355f72aa0b1" providerId="AD" clId="Web-{96170715-5C29-C341-F0FC-C7FCDDE448A8}" dt="2026-05-28T19:24:57.047" v="19" actId="20577"/>
        <pc:sldMkLst>
          <pc:docMk/>
          <pc:sldMk cId="1046245911" sldId="1851"/>
        </pc:sldMkLst>
        <pc:spChg chg="mod">
          <ac:chgData name="Lilly Morris" userId="S::lilly.morris@tnedu.gov::5330b03d-fa78-4da1-bcd2-9355f72aa0b1" providerId="AD" clId="Web-{96170715-5C29-C341-F0FC-C7FCDDE448A8}" dt="2026-05-28T19:24:57.047" v="19" actId="20577"/>
          <ac:spMkLst>
            <pc:docMk/>
            <pc:sldMk cId="1046245911" sldId="1851"/>
            <ac:spMk id="4" creationId="{67944158-DBFD-CA21-B463-B38E2BB3B106}"/>
          </ac:spMkLst>
        </pc:spChg>
      </pc:sldChg>
    </pc:docChg>
  </pc:docChgLst>
  <pc:docChgLst>
    <pc:chgData name="Lilly Morris" userId="S::lilly.morris@tnedu.gov::5330b03d-fa78-4da1-bcd2-9355f72aa0b1" providerId="AD" clId="Web-{0C30C135-11DF-9ACE-0D54-EBFBEE06E9DE}"/>
    <pc:docChg chg="modSld">
      <pc:chgData name="Lilly Morris" userId="S::lilly.morris@tnedu.gov::5330b03d-fa78-4da1-bcd2-9355f72aa0b1" providerId="AD" clId="Web-{0C30C135-11DF-9ACE-0D54-EBFBEE06E9DE}" dt="2026-06-05T14:42:01.085" v="53" actId="20577"/>
      <pc:docMkLst>
        <pc:docMk/>
      </pc:docMkLst>
      <pc:sldChg chg="modSp">
        <pc:chgData name="Lilly Morris" userId="S::lilly.morris@tnedu.gov::5330b03d-fa78-4da1-bcd2-9355f72aa0b1" providerId="AD" clId="Web-{0C30C135-11DF-9ACE-0D54-EBFBEE06E9DE}" dt="2026-06-05T14:42:01.085" v="53" actId="20577"/>
        <pc:sldMkLst>
          <pc:docMk/>
          <pc:sldMk cId="535484909" sldId="476"/>
        </pc:sldMkLst>
        <pc:spChg chg="mod">
          <ac:chgData name="Lilly Morris" userId="S::lilly.morris@tnedu.gov::5330b03d-fa78-4da1-bcd2-9355f72aa0b1" providerId="AD" clId="Web-{0C30C135-11DF-9ACE-0D54-EBFBEE06E9DE}" dt="2026-06-05T14:42:01.085" v="53" actId="20577"/>
          <ac:spMkLst>
            <pc:docMk/>
            <pc:sldMk cId="535484909" sldId="476"/>
            <ac:spMk id="3" creationId="{0ADC5085-B7C5-C685-4B9E-11ED487B578F}"/>
          </ac:spMkLst>
        </pc:spChg>
      </pc:sldChg>
      <pc:sldChg chg="modSp">
        <pc:chgData name="Lilly Morris" userId="S::lilly.morris@tnedu.gov::5330b03d-fa78-4da1-bcd2-9355f72aa0b1" providerId="AD" clId="Web-{0C30C135-11DF-9ACE-0D54-EBFBEE06E9DE}" dt="2026-06-05T14:26:23.451" v="51" actId="20577"/>
        <pc:sldMkLst>
          <pc:docMk/>
          <pc:sldMk cId="1046245911" sldId="1851"/>
        </pc:sldMkLst>
        <pc:spChg chg="mod">
          <ac:chgData name="Lilly Morris" userId="S::lilly.morris@tnedu.gov::5330b03d-fa78-4da1-bcd2-9355f72aa0b1" providerId="AD" clId="Web-{0C30C135-11DF-9ACE-0D54-EBFBEE06E9DE}" dt="2026-06-05T14:26:23.451" v="51" actId="20577"/>
          <ac:spMkLst>
            <pc:docMk/>
            <pc:sldMk cId="1046245911" sldId="1851"/>
            <ac:spMk id="4" creationId="{67944158-DBFD-CA21-B463-B38E2BB3B106}"/>
          </ac:spMkLst>
        </pc:spChg>
      </pc:sldChg>
    </pc:docChg>
  </pc:docChgLst>
  <pc:docChgLst>
    <pc:chgData name="Caryn Burkholder" userId="S::caryn.burkholder22@tnedu.gov::71e9d3db-53a1-4229-b4e1-d85a3fcbad76" providerId="AD" clId="Web-{A33E6F5F-EA66-A419-11E9-0A259EADB8E6}"/>
    <pc:docChg chg="modSld">
      <pc:chgData name="Caryn Burkholder" userId="S::caryn.burkholder22@tnedu.gov::71e9d3db-53a1-4229-b4e1-d85a3fcbad76" providerId="AD" clId="Web-{A33E6F5F-EA66-A419-11E9-0A259EADB8E6}" dt="2026-05-18T14:24:03.072" v="8" actId="20577"/>
      <pc:docMkLst>
        <pc:docMk/>
      </pc:docMkLst>
      <pc:sldChg chg="modSp">
        <pc:chgData name="Caryn Burkholder" userId="S::caryn.burkholder22@tnedu.gov::71e9d3db-53a1-4229-b4e1-d85a3fcbad76" providerId="AD" clId="Web-{A33E6F5F-EA66-A419-11E9-0A259EADB8E6}" dt="2026-05-18T14:24:03.072" v="8" actId="20577"/>
        <pc:sldMkLst>
          <pc:docMk/>
          <pc:sldMk cId="436988092" sldId="372"/>
        </pc:sldMkLst>
        <pc:spChg chg="mod">
          <ac:chgData name="Caryn Burkholder" userId="S::caryn.burkholder22@tnedu.gov::71e9d3db-53a1-4229-b4e1-d85a3fcbad76" providerId="AD" clId="Web-{A33E6F5F-EA66-A419-11E9-0A259EADB8E6}" dt="2026-05-18T14:24:03.072" v="8" actId="20577"/>
          <ac:spMkLst>
            <pc:docMk/>
            <pc:sldMk cId="436988092" sldId="372"/>
            <ac:spMk id="3" creationId="{7D959BFE-FD60-45FD-1BB8-194A169E898E}"/>
          </ac:spMkLst>
        </pc:spChg>
      </pc:sldChg>
    </pc:docChg>
  </pc:docChgLst>
  <pc:docChgLst>
    <pc:chgData name="Lilly Morris" userId="S::lilly.morris@tnedu.gov::5330b03d-fa78-4da1-bcd2-9355f72aa0b1" providerId="AD" clId="Web-{46DE7F75-689B-A1F6-E62C-54FEFD6DC47F}"/>
    <pc:docChg chg="modSld">
      <pc:chgData name="Lilly Morris" userId="S::lilly.morris@tnedu.gov::5330b03d-fa78-4da1-bcd2-9355f72aa0b1" providerId="AD" clId="Web-{46DE7F75-689B-A1F6-E62C-54FEFD6DC47F}" dt="2026-06-10T18:59:05.470" v="51"/>
      <pc:docMkLst>
        <pc:docMk/>
      </pc:docMkLst>
      <pc:sldChg chg="modSp">
        <pc:chgData name="Lilly Morris" userId="S::lilly.morris@tnedu.gov::5330b03d-fa78-4da1-bcd2-9355f72aa0b1" providerId="AD" clId="Web-{46DE7F75-689B-A1F6-E62C-54FEFD6DC47F}" dt="2026-06-10T18:59:05.470" v="51"/>
        <pc:sldMkLst>
          <pc:docMk/>
          <pc:sldMk cId="2734713250" sldId="1846"/>
        </pc:sldMkLst>
        <pc:graphicFrameChg chg="mod modGraphic">
          <ac:chgData name="Lilly Morris" userId="S::lilly.morris@tnedu.gov::5330b03d-fa78-4da1-bcd2-9355f72aa0b1" providerId="AD" clId="Web-{46DE7F75-689B-A1F6-E62C-54FEFD6DC47F}" dt="2026-06-10T18:59:05.470" v="51"/>
          <ac:graphicFrameMkLst>
            <pc:docMk/>
            <pc:sldMk cId="2734713250" sldId="1846"/>
            <ac:graphicFrameMk id="3" creationId="{F647B32F-5F6A-B633-ADDC-7B442E706BCE}"/>
          </ac:graphicFrameMkLst>
        </pc:graphicFrameChg>
      </pc:sldChg>
    </pc:docChg>
  </pc:docChgLst>
  <pc:docChgLst>
    <pc:chgData name="Lilly Morris" userId="S::lilly.morris@tnedu.gov::5330b03d-fa78-4da1-bcd2-9355f72aa0b1" providerId="AD" clId="Web-{863C557A-124F-8361-8B83-D6C51EEED2DC}"/>
    <pc:docChg chg="modSld">
      <pc:chgData name="Lilly Morris" userId="S::lilly.morris@tnedu.gov::5330b03d-fa78-4da1-bcd2-9355f72aa0b1" providerId="AD" clId="Web-{863C557A-124F-8361-8B83-D6C51EEED2DC}" dt="2026-05-26T14:51:27.111" v="14" actId="20577"/>
      <pc:docMkLst>
        <pc:docMk/>
      </pc:docMkLst>
      <pc:sldChg chg="modSp modCm">
        <pc:chgData name="Lilly Morris" userId="S::lilly.morris@tnedu.gov::5330b03d-fa78-4da1-bcd2-9355f72aa0b1" providerId="AD" clId="Web-{863C557A-124F-8361-8B83-D6C51EEED2DC}" dt="2026-05-26T14:51:27.111" v="14" actId="20577"/>
        <pc:sldMkLst>
          <pc:docMk/>
          <pc:sldMk cId="1046245911" sldId="1851"/>
        </pc:sldMkLst>
        <pc:spChg chg="mod">
          <ac:chgData name="Lilly Morris" userId="S::lilly.morris@tnedu.gov::5330b03d-fa78-4da1-bcd2-9355f72aa0b1" providerId="AD" clId="Web-{863C557A-124F-8361-8B83-D6C51EEED2DC}" dt="2026-05-26T14:51:27.111" v="14" actId="20577"/>
          <ac:spMkLst>
            <pc:docMk/>
            <pc:sldMk cId="1046245911" sldId="1851"/>
            <ac:spMk id="4" creationId="{67944158-DBFD-CA21-B463-B38E2BB3B106}"/>
          </ac:spMkLst>
        </pc:spChg>
        <pc:extLst>
          <p:ext xmlns:p="http://schemas.openxmlformats.org/presentationml/2006/main" uri="{D6D511B9-2390-475A-947B-AFAB55BFBCF1}">
            <pc226:cmChg xmlns:pc226="http://schemas.microsoft.com/office/powerpoint/2022/06/main/command" chg="mod">
              <pc226:chgData name="Lilly Morris" userId="S::lilly.morris@tnedu.gov::5330b03d-fa78-4da1-bcd2-9355f72aa0b1" providerId="AD" clId="Web-{863C557A-124F-8361-8B83-D6C51EEED2DC}" dt="2026-05-26T14:50:14.768" v="13" actId="20577"/>
              <pc2:cmMkLst xmlns:pc2="http://schemas.microsoft.com/office/powerpoint/2019/9/main/command">
                <pc:docMk/>
                <pc:sldMk cId="1046245911" sldId="1851"/>
                <pc2:cmMk id="{DD6ECC68-4F12-4AB5-A314-B110B97751DB}"/>
              </pc2:cmMkLst>
            </pc226:cmChg>
          </p:ext>
        </pc:extLst>
      </pc:sldChg>
    </pc:docChg>
  </pc:docChgLst>
  <pc:docChgLst>
    <pc:chgData name="Caryn Burkholder" userId="71e9d3db-53a1-4229-b4e1-d85a3fcbad76" providerId="ADAL" clId="{9A59F1AA-017D-4263-BDF3-717CFE9346CA}"/>
    <pc:docChg chg="modSld sldOrd">
      <pc:chgData name="Caryn Burkholder" userId="71e9d3db-53a1-4229-b4e1-d85a3fcbad76" providerId="ADAL" clId="{9A59F1AA-017D-4263-BDF3-717CFE9346CA}" dt="2026-06-05T17:50:01.518" v="1" actId="20578"/>
      <pc:docMkLst>
        <pc:docMk/>
      </pc:docMkLst>
      <pc:sldChg chg="ord">
        <pc:chgData name="Caryn Burkholder" userId="71e9d3db-53a1-4229-b4e1-d85a3fcbad76" providerId="ADAL" clId="{9A59F1AA-017D-4263-BDF3-717CFE9346CA}" dt="2026-06-05T17:50:01.518" v="1" actId="20578"/>
        <pc:sldMkLst>
          <pc:docMk/>
          <pc:sldMk cId="766188857" sldId="348"/>
        </pc:sldMkLst>
      </pc:sldChg>
      <pc:sldChg chg="modSp mod">
        <pc:chgData name="Caryn Burkholder" userId="71e9d3db-53a1-4229-b4e1-d85a3fcbad76" providerId="ADAL" clId="{9A59F1AA-017D-4263-BDF3-717CFE9346CA}" dt="2026-06-05T17:49:44.468" v="0" actId="20577"/>
        <pc:sldMkLst>
          <pc:docMk/>
          <pc:sldMk cId="535484909" sldId="476"/>
        </pc:sldMkLst>
        <pc:spChg chg="mod">
          <ac:chgData name="Caryn Burkholder" userId="71e9d3db-53a1-4229-b4e1-d85a3fcbad76" providerId="ADAL" clId="{9A59F1AA-017D-4263-BDF3-717CFE9346CA}" dt="2026-06-05T17:49:44.468" v="0" actId="20577"/>
          <ac:spMkLst>
            <pc:docMk/>
            <pc:sldMk cId="535484909" sldId="476"/>
            <ac:spMk id="3" creationId="{0ADC5085-B7C5-C685-4B9E-11ED487B578F}"/>
          </ac:spMkLst>
        </pc:spChg>
      </pc:sldChg>
    </pc:docChg>
  </pc:docChgLst>
  <pc:docChgLst>
    <pc:chgData name="Lilly Morris" userId="S::lilly.morris@tnedu.gov::5330b03d-fa78-4da1-bcd2-9355f72aa0b1" providerId="AD" clId="Web-{AAFBB83E-CC97-0341-BA2E-AC879AC5FCF2}"/>
    <pc:docChg chg="modSld">
      <pc:chgData name="Lilly Morris" userId="S::lilly.morris@tnedu.gov::5330b03d-fa78-4da1-bcd2-9355f72aa0b1" providerId="AD" clId="Web-{AAFBB83E-CC97-0341-BA2E-AC879AC5FCF2}" dt="2026-06-10T16:25:56.426" v="59"/>
      <pc:docMkLst>
        <pc:docMk/>
      </pc:docMkLst>
      <pc:sldChg chg="modSp">
        <pc:chgData name="Lilly Morris" userId="S::lilly.morris@tnedu.gov::5330b03d-fa78-4da1-bcd2-9355f72aa0b1" providerId="AD" clId="Web-{AAFBB83E-CC97-0341-BA2E-AC879AC5FCF2}" dt="2026-06-10T16:25:56.426" v="59"/>
        <pc:sldMkLst>
          <pc:docMk/>
          <pc:sldMk cId="3914385411" sldId="1838"/>
        </pc:sldMkLst>
        <pc:graphicFrameChg chg="mod modGraphic">
          <ac:chgData name="Lilly Morris" userId="S::lilly.morris@tnedu.gov::5330b03d-fa78-4da1-bcd2-9355f72aa0b1" providerId="AD" clId="Web-{AAFBB83E-CC97-0341-BA2E-AC879AC5FCF2}" dt="2026-06-10T16:25:56.426" v="59"/>
          <ac:graphicFrameMkLst>
            <pc:docMk/>
            <pc:sldMk cId="3914385411" sldId="1838"/>
            <ac:graphicFrameMk id="3" creationId="{D633DDAF-AD6F-7987-26BE-1C86FC56745D}"/>
          </ac:graphicFrameMkLst>
        </pc:graphicFrameChg>
      </pc:sldChg>
      <pc:sldChg chg="modSp">
        <pc:chgData name="Lilly Morris" userId="S::lilly.morris@tnedu.gov::5330b03d-fa78-4da1-bcd2-9355f72aa0b1" providerId="AD" clId="Web-{AAFBB83E-CC97-0341-BA2E-AC879AC5FCF2}" dt="2026-06-10T16:24:05.738" v="27"/>
        <pc:sldMkLst>
          <pc:docMk/>
          <pc:sldMk cId="2734713250" sldId="1846"/>
        </pc:sldMkLst>
        <pc:graphicFrameChg chg="mod modGraphic">
          <ac:chgData name="Lilly Morris" userId="S::lilly.morris@tnedu.gov::5330b03d-fa78-4da1-bcd2-9355f72aa0b1" providerId="AD" clId="Web-{AAFBB83E-CC97-0341-BA2E-AC879AC5FCF2}" dt="2026-06-10T16:24:05.738" v="27"/>
          <ac:graphicFrameMkLst>
            <pc:docMk/>
            <pc:sldMk cId="2734713250" sldId="1846"/>
            <ac:graphicFrameMk id="3" creationId="{F647B32F-5F6A-B633-ADDC-7B442E706BCE}"/>
          </ac:graphicFrameMkLst>
        </pc:graphicFrameChg>
      </pc:sldChg>
    </pc:docChg>
  </pc:docChgLst>
  <pc:docChgLst>
    <pc:chgData name="Lilly Morris" userId="S::lilly.morris@tnedu.gov::5330b03d-fa78-4da1-bcd2-9355f72aa0b1" providerId="AD" clId="Web-{CD2ECBB2-E566-393F-C843-5FD6E5EB76D7}"/>
    <pc:docChg chg="modSld">
      <pc:chgData name="Lilly Morris" userId="S::lilly.morris@tnedu.gov::5330b03d-fa78-4da1-bcd2-9355f72aa0b1" providerId="AD" clId="Web-{CD2ECBB2-E566-393F-C843-5FD6E5EB76D7}" dt="2026-06-05T17:52:49.641" v="1" actId="20577"/>
      <pc:docMkLst>
        <pc:docMk/>
      </pc:docMkLst>
      <pc:sldChg chg="modSp">
        <pc:chgData name="Lilly Morris" userId="S::lilly.morris@tnedu.gov::5330b03d-fa78-4da1-bcd2-9355f72aa0b1" providerId="AD" clId="Web-{CD2ECBB2-E566-393F-C843-5FD6E5EB76D7}" dt="2026-06-05T17:52:49.641" v="1" actId="20577"/>
        <pc:sldMkLst>
          <pc:docMk/>
          <pc:sldMk cId="1046245911" sldId="1851"/>
        </pc:sldMkLst>
        <pc:spChg chg="mod">
          <ac:chgData name="Lilly Morris" userId="S::lilly.morris@tnedu.gov::5330b03d-fa78-4da1-bcd2-9355f72aa0b1" providerId="AD" clId="Web-{CD2ECBB2-E566-393F-C843-5FD6E5EB76D7}" dt="2026-06-05T17:52:49.641" v="1" actId="20577"/>
          <ac:spMkLst>
            <pc:docMk/>
            <pc:sldMk cId="1046245911" sldId="1851"/>
            <ac:spMk id="4" creationId="{67944158-DBFD-CA21-B463-B38E2BB3B106}"/>
          </ac:spMkLst>
        </pc:spChg>
      </pc:sldChg>
    </pc:docChg>
  </pc:docChgLst>
</pc:chgInfo>
</file>

<file path=ppt/comments/modernComment_174_1A0BE8BC.xml><?xml version="1.0" encoding="utf-8"?>
<p188:cmLst xmlns:a="http://schemas.openxmlformats.org/drawingml/2006/main" xmlns:r="http://schemas.openxmlformats.org/officeDocument/2006/relationships" xmlns:p188="http://schemas.microsoft.com/office/powerpoint/2018/8/main">
  <p188:cm id="{7E9512C4-D0E8-4927-9F16-09B5F5FC8E9F}" authorId="{8D08CDEB-E5F7-3AEB-5547-31773E67C2AF}" status="resolved" created="2026-05-18T14:24:57.636" complete="100000">
    <ac:deMkLst xmlns:ac="http://schemas.microsoft.com/office/drawing/2013/main/command">
      <pc:docMk xmlns:pc="http://schemas.microsoft.com/office/powerpoint/2013/main/command"/>
      <pc:sldMk xmlns:pc="http://schemas.microsoft.com/office/powerpoint/2013/main/command" cId="436988092" sldId="372"/>
      <ac:spMk id="3" creationId="{7D959BFE-FD60-45FD-1BB8-194A169E898E}"/>
    </ac:deMkLst>
    <p188:txBody>
      <a:bodyPr/>
      <a:lstStyle/>
      <a:p>
        <a:r>
          <a:rPr lang="en-US"/>
          <a:t>flagging change in language here (from algebra to advanced EOC exams) to capture use of all EOC exams. Let's mirror this on any master slides we use for middle school outcomes.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E2D6BF-639B-E4A5-A955-4494E282DE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86EDDCE-1C0A-12E6-B066-5ADAFBE053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3ED0EB-9188-4A4C-9E75-23CC98E7E0A0}" type="datetimeFigureOut">
              <a:rPr lang="en-US" smtClean="0"/>
              <a:t>6/10/2026</a:t>
            </a:fld>
            <a:endParaRPr lang="en-US"/>
          </a:p>
        </p:txBody>
      </p:sp>
      <p:sp>
        <p:nvSpPr>
          <p:cNvPr id="4" name="Footer Placeholder 3">
            <a:extLst>
              <a:ext uri="{FF2B5EF4-FFF2-40B4-BE49-F238E27FC236}">
                <a16:creationId xmlns:a16="http://schemas.microsoft.com/office/drawing/2014/main" id="{F054AB2A-4C27-6E1C-90FA-BD2A15D7B7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42AEED1-9A05-76AB-C15D-3737CB7CEA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2DC152-C297-43CF-A93A-6D9CD0D894E4}" type="slidenum">
              <a:rPr lang="en-US" smtClean="0"/>
              <a:t>‹#›</a:t>
            </a:fld>
            <a:endParaRPr lang="en-US"/>
          </a:p>
        </p:txBody>
      </p:sp>
    </p:spTree>
    <p:extLst>
      <p:ext uri="{BB962C8B-B14F-4D97-AF65-F5344CB8AC3E}">
        <p14:creationId xmlns:p14="http://schemas.microsoft.com/office/powerpoint/2010/main" val="1336260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306CF1-1323-CE4F-B1F2-FE36D5AD5DA7}" type="datetimeFigureOut">
              <a:rPr lang="en-US" smtClean="0"/>
              <a:t>6/10/2026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3BAA2-6427-1B44-AD13-200DF8C61B9A}" type="slidenum">
              <a:rPr lang="en-US" smtClean="0"/>
              <a:t>‹#›</a:t>
            </a:fld>
            <a:endParaRPr lang="en-US"/>
          </a:p>
        </p:txBody>
      </p:sp>
    </p:spTree>
    <p:extLst>
      <p:ext uri="{BB962C8B-B14F-4D97-AF65-F5344CB8AC3E}">
        <p14:creationId xmlns:p14="http://schemas.microsoft.com/office/powerpoint/2010/main" val="2148624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03BAA2-6427-1B44-AD13-200DF8C61B9A}" type="slidenum">
              <a:rPr lang="en-US" smtClean="0"/>
              <a:t>2</a:t>
            </a:fld>
            <a:endParaRPr lang="en-US"/>
          </a:p>
        </p:txBody>
      </p:sp>
    </p:spTree>
    <p:extLst>
      <p:ext uri="{BB962C8B-B14F-4D97-AF65-F5344CB8AC3E}">
        <p14:creationId xmlns:p14="http://schemas.microsoft.com/office/powerpoint/2010/main" val="3363064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0AD13-0D4A-D299-541F-90AA0F0683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C679CB-0304-386A-3A24-16ECA92C96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B15290-06A1-5880-1D68-CB703B9570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FE209DC-2E24-5106-2B48-A5FEF5203594}"/>
              </a:ext>
            </a:extLst>
          </p:cNvPr>
          <p:cNvSpPr>
            <a:spLocks noGrp="1"/>
          </p:cNvSpPr>
          <p:nvPr>
            <p:ph type="sldNum" sz="quarter" idx="5"/>
          </p:nvPr>
        </p:nvSpPr>
        <p:spPr/>
        <p:txBody>
          <a:bodyPr/>
          <a:lstStyle/>
          <a:p>
            <a:fld id="{0503BAA2-6427-1B44-AD13-200DF8C61B9A}" type="slidenum">
              <a:rPr lang="en-US" smtClean="0"/>
              <a:t>18</a:t>
            </a:fld>
            <a:endParaRPr lang="en-US"/>
          </a:p>
        </p:txBody>
      </p:sp>
    </p:spTree>
    <p:extLst>
      <p:ext uri="{BB962C8B-B14F-4D97-AF65-F5344CB8AC3E}">
        <p14:creationId xmlns:p14="http://schemas.microsoft.com/office/powerpoint/2010/main" val="345723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EBCACB-F8BE-3D4C-ADB8-0E94BEA23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704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03BAA2-6427-1B44-AD13-200DF8C61B9A}" type="slidenum">
              <a:rPr lang="en-US" smtClean="0"/>
              <a:t>5</a:t>
            </a:fld>
            <a:endParaRPr lang="en-US"/>
          </a:p>
        </p:txBody>
      </p:sp>
    </p:spTree>
    <p:extLst>
      <p:ext uri="{BB962C8B-B14F-4D97-AF65-F5344CB8AC3E}">
        <p14:creationId xmlns:p14="http://schemas.microsoft.com/office/powerpoint/2010/main" val="136230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u="sng"/>
              <a:t>Early Postsecondary Opportunity (EPSO) Credit:</a:t>
            </a:r>
            <a:r>
              <a:rPr lang="en-US" b="1"/>
              <a:t> </a:t>
            </a:r>
            <a:r>
              <a:rPr lang="en-US"/>
              <a:t>Earning postsecondary credits/clock hours, </a:t>
            </a:r>
            <a:r>
              <a:rPr lang="en-US" err="1"/>
              <a:t>suchas</a:t>
            </a:r>
            <a:r>
              <a:rPr lang="en-US"/>
              <a:t> dual enrollment opportunities; Earning passing score on approved exams, such as AP or IB; Earning Tier II or Tier III industry credentials</a:t>
            </a:r>
            <a:endParaRPr lang="en-US">
              <a:ea typeface="Calibri"/>
              <a:cs typeface="Calibri"/>
            </a:endParaRPr>
          </a:p>
          <a:p>
            <a:r>
              <a:rPr lang="en-US" b="1" u="sng">
                <a:ea typeface="Calibri"/>
                <a:cs typeface="Calibri"/>
              </a:rPr>
              <a:t>Indicator 14</a:t>
            </a:r>
            <a:r>
              <a:rPr lang="en-US">
                <a:ea typeface="Calibri"/>
                <a:cs typeface="Calibri"/>
              </a:rPr>
              <a:t>: </a:t>
            </a:r>
            <a:r>
              <a:rPr lang="en-US"/>
              <a:t>Meets post-school outcome goals such as enrollment in higher education, participation in other postsecondary or training program, or obtaining competitive employment</a:t>
            </a:r>
          </a:p>
          <a:p>
            <a:r>
              <a:rPr lang="en-US">
                <a:ea typeface="Calibri"/>
                <a:cs typeface="Calibri"/>
              </a:rPr>
              <a:t>Middle School: You can meet and grow in different </a:t>
            </a:r>
            <a:r>
              <a:rPr lang="en-US" err="1">
                <a:ea typeface="Calibri"/>
                <a:cs typeface="Calibri"/>
              </a:rPr>
              <a:t>subjec</a:t>
            </a:r>
            <a:r>
              <a:rPr lang="en-US">
                <a:ea typeface="Calibri"/>
                <a:cs typeface="Calibri"/>
              </a:rPr>
              <a:t>ts to meet </a:t>
            </a:r>
          </a:p>
        </p:txBody>
      </p:sp>
      <p:sp>
        <p:nvSpPr>
          <p:cNvPr id="4" name="Slide Number Placeholder 3"/>
          <p:cNvSpPr>
            <a:spLocks noGrp="1"/>
          </p:cNvSpPr>
          <p:nvPr>
            <p:ph type="sldNum" sz="quarter" idx="5"/>
          </p:nvPr>
        </p:nvSpPr>
        <p:spPr/>
        <p:txBody>
          <a:bodyPr/>
          <a:lstStyle/>
          <a:p>
            <a:fld id="{0503BAA2-6427-1B44-AD13-200DF8C61B9A}" type="slidenum">
              <a:rPr lang="en-US" smtClean="0"/>
              <a:t>11</a:t>
            </a:fld>
            <a:endParaRPr lang="en-US"/>
          </a:p>
        </p:txBody>
      </p:sp>
    </p:spTree>
    <p:extLst>
      <p:ext uri="{BB962C8B-B14F-4D97-AF65-F5344CB8AC3E}">
        <p14:creationId xmlns:p14="http://schemas.microsoft.com/office/powerpoint/2010/main" val="136230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03BAA2-6427-1B44-AD13-200DF8C61B9A}" type="slidenum">
              <a:rPr lang="en-US" smtClean="0"/>
              <a:t>12</a:t>
            </a:fld>
            <a:endParaRPr lang="en-US"/>
          </a:p>
        </p:txBody>
      </p:sp>
    </p:spTree>
    <p:extLst>
      <p:ext uri="{BB962C8B-B14F-4D97-AF65-F5344CB8AC3E}">
        <p14:creationId xmlns:p14="http://schemas.microsoft.com/office/powerpoint/2010/main" val="4004342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DB893-5E77-C9D6-72F6-669B8F85B3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33FE2-2173-0C6F-2412-99E66CA6A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86306-B0BF-F134-DA67-533B1627F5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3A71ED-5282-0ABE-09B5-6C5A13523DBE}"/>
              </a:ext>
            </a:extLst>
          </p:cNvPr>
          <p:cNvSpPr>
            <a:spLocks noGrp="1"/>
          </p:cNvSpPr>
          <p:nvPr>
            <p:ph type="sldNum" sz="quarter" idx="5"/>
          </p:nvPr>
        </p:nvSpPr>
        <p:spPr/>
        <p:txBody>
          <a:bodyPr/>
          <a:lstStyle/>
          <a:p>
            <a:fld id="{0503BAA2-6427-1B44-AD13-200DF8C61B9A}" type="slidenum">
              <a:rPr lang="en-US" smtClean="0"/>
              <a:t>14</a:t>
            </a:fld>
            <a:endParaRPr lang="en-US"/>
          </a:p>
        </p:txBody>
      </p:sp>
    </p:spTree>
    <p:extLst>
      <p:ext uri="{BB962C8B-B14F-4D97-AF65-F5344CB8AC3E}">
        <p14:creationId xmlns:p14="http://schemas.microsoft.com/office/powerpoint/2010/main" val="282568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41005-9C79-450F-E13E-410C1706F9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E2B2E-567A-D952-0525-7506065A69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DA428-D6AC-DF8A-3C2D-84A0306921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ECF48D-8336-BB50-4A54-FB99BA015297}"/>
              </a:ext>
            </a:extLst>
          </p:cNvPr>
          <p:cNvSpPr>
            <a:spLocks noGrp="1"/>
          </p:cNvSpPr>
          <p:nvPr>
            <p:ph type="sldNum" sz="quarter" idx="5"/>
          </p:nvPr>
        </p:nvSpPr>
        <p:spPr/>
        <p:txBody>
          <a:bodyPr/>
          <a:lstStyle/>
          <a:p>
            <a:fld id="{0503BAA2-6427-1B44-AD13-200DF8C61B9A}" type="slidenum">
              <a:rPr lang="en-US" smtClean="0"/>
              <a:t>15</a:t>
            </a:fld>
            <a:endParaRPr lang="en-US"/>
          </a:p>
        </p:txBody>
      </p:sp>
    </p:spTree>
    <p:extLst>
      <p:ext uri="{BB962C8B-B14F-4D97-AF65-F5344CB8AC3E}">
        <p14:creationId xmlns:p14="http://schemas.microsoft.com/office/powerpoint/2010/main" val="2024339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872A0-86D2-828A-3691-FBCDEB2EA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BD2EF-0DFC-3FDF-F1A4-4D780AC432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C2D4A9-982D-1A69-97CB-9E3880827B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FBAC7B-A234-6E9E-7BAB-94AF3ED3FF22}"/>
              </a:ext>
            </a:extLst>
          </p:cNvPr>
          <p:cNvSpPr>
            <a:spLocks noGrp="1"/>
          </p:cNvSpPr>
          <p:nvPr>
            <p:ph type="sldNum" sz="quarter" idx="5"/>
          </p:nvPr>
        </p:nvSpPr>
        <p:spPr/>
        <p:txBody>
          <a:bodyPr/>
          <a:lstStyle/>
          <a:p>
            <a:fld id="{0503BAA2-6427-1B44-AD13-200DF8C61B9A}" type="slidenum">
              <a:rPr lang="en-US" smtClean="0"/>
              <a:t>16</a:t>
            </a:fld>
            <a:endParaRPr lang="en-US"/>
          </a:p>
        </p:txBody>
      </p:sp>
    </p:spTree>
    <p:extLst>
      <p:ext uri="{BB962C8B-B14F-4D97-AF65-F5344CB8AC3E}">
        <p14:creationId xmlns:p14="http://schemas.microsoft.com/office/powerpoint/2010/main" val="3245882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58570-4823-A74A-9FBC-859E0E567A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ACBBA9-8C1B-3798-E9E9-6DE81FED43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0E0268-890E-ECCC-DB91-87505A69CE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23AB62-CAA8-9919-B9BE-18CDE478994B}"/>
              </a:ext>
            </a:extLst>
          </p:cNvPr>
          <p:cNvSpPr>
            <a:spLocks noGrp="1"/>
          </p:cNvSpPr>
          <p:nvPr>
            <p:ph type="sldNum" sz="quarter" idx="5"/>
          </p:nvPr>
        </p:nvSpPr>
        <p:spPr/>
        <p:txBody>
          <a:bodyPr/>
          <a:lstStyle/>
          <a:p>
            <a:fld id="{0503BAA2-6427-1B44-AD13-200DF8C61B9A}" type="slidenum">
              <a:rPr lang="en-US" smtClean="0"/>
              <a:t>17</a:t>
            </a:fld>
            <a:endParaRPr lang="en-US"/>
          </a:p>
        </p:txBody>
      </p:sp>
    </p:spTree>
    <p:extLst>
      <p:ext uri="{BB962C8B-B14F-4D97-AF65-F5344CB8AC3E}">
        <p14:creationId xmlns:p14="http://schemas.microsoft.com/office/powerpoint/2010/main" val="4264971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sv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sv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sv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sv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531E1F-5810-BBEF-094E-2069A221AB9C}"/>
              </a:ext>
            </a:extLst>
          </p:cNvPr>
          <p:cNvSpPr/>
          <p:nvPr userDrawn="1"/>
        </p:nvSpPr>
        <p:spPr>
          <a:xfrm>
            <a:off x="-997" y="0"/>
            <a:ext cx="12192997" cy="68580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21">
            <a:extLst>
              <a:ext uri="{FF2B5EF4-FFF2-40B4-BE49-F238E27FC236}">
                <a16:creationId xmlns:a16="http://schemas.microsoft.com/office/drawing/2014/main" id="{38700A42-E309-030D-29B6-8F586F9A4EE7}"/>
              </a:ext>
            </a:extLst>
          </p:cNvPr>
          <p:cNvSpPr>
            <a:spLocks noGrp="1"/>
          </p:cNvSpPr>
          <p:nvPr>
            <p:ph type="pic" sz="quarter" idx="10"/>
          </p:nvPr>
        </p:nvSpPr>
        <p:spPr>
          <a:xfrm>
            <a:off x="5403058" y="449629"/>
            <a:ext cx="6788942" cy="5861968"/>
          </a:xfrm>
          <a:custGeom>
            <a:avLst/>
            <a:gdLst>
              <a:gd name="connsiteX0" fmla="*/ 3081234 w 6788942"/>
              <a:gd name="connsiteY0" fmla="*/ 0 h 5861968"/>
              <a:gd name="connsiteX1" fmla="*/ 6788942 w 6788942"/>
              <a:gd name="connsiteY1" fmla="*/ 0 h 5861968"/>
              <a:gd name="connsiteX2" fmla="*/ 6788942 w 6788942"/>
              <a:gd name="connsiteY2" fmla="*/ 5861968 h 5861968"/>
              <a:gd name="connsiteX3" fmla="*/ 0 w 6788942"/>
              <a:gd name="connsiteY3" fmla="*/ 5861968 h 5861968"/>
              <a:gd name="connsiteX4" fmla="*/ 2507078 w 6788942"/>
              <a:gd name="connsiteY4" fmla="*/ 369821 h 5861968"/>
              <a:gd name="connsiteX5" fmla="*/ 3081234 w 6788942"/>
              <a:gd name="connsiteY5" fmla="*/ 0 h 586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8942" h="5861968">
                <a:moveTo>
                  <a:pt x="3081234" y="0"/>
                </a:moveTo>
                <a:lnTo>
                  <a:pt x="6788942" y="0"/>
                </a:lnTo>
                <a:lnTo>
                  <a:pt x="6788942" y="5861968"/>
                </a:lnTo>
                <a:lnTo>
                  <a:pt x="0" y="5861968"/>
                </a:lnTo>
                <a:lnTo>
                  <a:pt x="2507078" y="369821"/>
                </a:lnTo>
                <a:cubicBezTo>
                  <a:pt x="2601068" y="165500"/>
                  <a:pt x="2856476" y="0"/>
                  <a:pt x="3081234" y="0"/>
                </a:cubicBezTo>
                <a:close/>
              </a:path>
            </a:pathLst>
          </a:custGeom>
          <a:solidFill>
            <a:schemeClr val="accent1"/>
          </a:solidFill>
        </p:spPr>
        <p:txBody>
          <a:bodyPr wrap="square">
            <a:noAutofit/>
          </a:bodyPr>
          <a:lstStyle/>
          <a:p>
            <a:endParaRPr lang="en-US"/>
          </a:p>
        </p:txBody>
      </p:sp>
      <p:sp>
        <p:nvSpPr>
          <p:cNvPr id="2" name="Title 1"/>
          <p:cNvSpPr>
            <a:spLocks noGrp="1"/>
          </p:cNvSpPr>
          <p:nvPr>
            <p:ph type="ctrTitle"/>
          </p:nvPr>
        </p:nvSpPr>
        <p:spPr>
          <a:xfrm>
            <a:off x="713772" y="2235200"/>
            <a:ext cx="9144000"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713772" y="4714875"/>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9810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70773B-54BD-AE45-A1CF-A46AB5D977E2}" type="datetimeFigureOut">
              <a:rPr lang="en-US" smtClean="0"/>
              <a:t>6/10/2026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26D76A-D5E9-5545-9FB3-D528041E1F67}" type="slidenum">
              <a:rPr lang="en-US" smtClean="0"/>
              <a:t>‹#›</a:t>
            </a:fld>
            <a:endParaRPr lang="en-US"/>
          </a:p>
        </p:txBody>
      </p:sp>
    </p:spTree>
    <p:extLst>
      <p:ext uri="{BB962C8B-B14F-4D97-AF65-F5344CB8AC3E}">
        <p14:creationId xmlns:p14="http://schemas.microsoft.com/office/powerpoint/2010/main" val="2056097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70773B-54BD-AE45-A1CF-A46AB5D977E2}" type="datetimeFigureOut">
              <a:rPr lang="en-US" smtClean="0"/>
              <a:t>6/10/2026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26D76A-D5E9-5545-9FB3-D528041E1F67}" type="slidenum">
              <a:rPr lang="en-US" smtClean="0"/>
              <a:t>‹#›</a:t>
            </a:fld>
            <a:endParaRPr lang="en-US"/>
          </a:p>
        </p:txBody>
      </p:sp>
    </p:spTree>
    <p:extLst>
      <p:ext uri="{BB962C8B-B14F-4D97-AF65-F5344CB8AC3E}">
        <p14:creationId xmlns:p14="http://schemas.microsoft.com/office/powerpoint/2010/main" val="785857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70773B-54BD-AE45-A1CF-A46AB5D977E2}" type="datetimeFigureOut">
              <a:rPr lang="en-US" smtClean="0"/>
              <a:t>6/10/2026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26D76A-D5E9-5545-9FB3-D528041E1F67}" type="slidenum">
              <a:rPr lang="en-US" smtClean="0"/>
              <a:t>‹#›</a:t>
            </a:fld>
            <a:endParaRPr lang="en-US"/>
          </a:p>
        </p:txBody>
      </p:sp>
    </p:spTree>
    <p:extLst>
      <p:ext uri="{BB962C8B-B14F-4D97-AF65-F5344CB8AC3E}">
        <p14:creationId xmlns:p14="http://schemas.microsoft.com/office/powerpoint/2010/main" val="3849184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ening Slide_Option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791CF1E-C705-4393-6275-18832711EBF8}"/>
              </a:ext>
            </a:extLst>
          </p:cNvPr>
          <p:cNvSpPr/>
          <p:nvPr userDrawn="1"/>
        </p:nvSpPr>
        <p:spPr>
          <a:xfrm flipH="1">
            <a:off x="5278581" y="0"/>
            <a:ext cx="6910242" cy="6858000"/>
          </a:xfrm>
          <a:custGeom>
            <a:avLst/>
            <a:gdLst>
              <a:gd name="connsiteX0" fmla="*/ 2852449 w 6910242"/>
              <a:gd name="connsiteY0" fmla="*/ 0 h 6858000"/>
              <a:gd name="connsiteX1" fmla="*/ 0 w 6910242"/>
              <a:gd name="connsiteY1" fmla="*/ 0 h 6858000"/>
              <a:gd name="connsiteX2" fmla="*/ 0 w 6910242"/>
              <a:gd name="connsiteY2" fmla="*/ 6858000 h 6858000"/>
              <a:gd name="connsiteX3" fmla="*/ 2852449 w 6910242"/>
              <a:gd name="connsiteY3" fmla="*/ 6858000 h 6858000"/>
              <a:gd name="connsiteX4" fmla="*/ 6910242 w 691024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242" h="6858000">
                <a:moveTo>
                  <a:pt x="2852449" y="0"/>
                </a:moveTo>
                <a:lnTo>
                  <a:pt x="0" y="0"/>
                </a:lnTo>
                <a:lnTo>
                  <a:pt x="0" y="6858000"/>
                </a:lnTo>
                <a:lnTo>
                  <a:pt x="2852449" y="6858000"/>
                </a:lnTo>
                <a:lnTo>
                  <a:pt x="6910242"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A72E93B3-93D8-0300-04D1-BE7C3848528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152" y="257665"/>
            <a:ext cx="1511317" cy="943089"/>
          </a:xfrm>
          <a:prstGeom prst="rect">
            <a:avLst/>
          </a:prstGeom>
        </p:spPr>
      </p:pic>
      <p:sp>
        <p:nvSpPr>
          <p:cNvPr id="18" name="TextBox 17">
            <a:extLst>
              <a:ext uri="{FF2B5EF4-FFF2-40B4-BE49-F238E27FC236}">
                <a16:creationId xmlns:a16="http://schemas.microsoft.com/office/drawing/2014/main" id="{F7343B82-2A3A-43E6-E344-878296FB21E6}"/>
              </a:ext>
            </a:extLst>
          </p:cNvPr>
          <p:cNvSpPr txBox="1"/>
          <p:nvPr userDrawn="1"/>
        </p:nvSpPr>
        <p:spPr>
          <a:xfrm>
            <a:off x="503874" y="964456"/>
            <a:ext cx="1390304" cy="276927"/>
          </a:xfrm>
          <a:prstGeom prst="rect">
            <a:avLst/>
          </a:prstGeom>
          <a:noFill/>
        </p:spPr>
        <p:txBody>
          <a:bodyPr wrap="square" rtlCol="0">
            <a:spAutoFit/>
          </a:bodyPr>
          <a:lstStyle/>
          <a:p>
            <a:pPr algn="r"/>
            <a:r>
              <a:rPr lang="en-US" sz="1200"/>
              <a:t>#</a:t>
            </a:r>
            <a:r>
              <a:rPr lang="en-US" sz="1200" err="1"/>
              <a:t>TNBestforAll</a:t>
            </a:r>
            <a:endParaRPr lang="en-US" sz="1200"/>
          </a:p>
        </p:txBody>
      </p:sp>
      <p:pic>
        <p:nvPicPr>
          <p:cNvPr id="19" name="Picture 18">
            <a:extLst>
              <a:ext uri="{FF2B5EF4-FFF2-40B4-BE49-F238E27FC236}">
                <a16:creationId xmlns:a16="http://schemas.microsoft.com/office/drawing/2014/main" id="{6B2E048C-4714-AA8B-9DED-3107D83C080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6152" y="5972469"/>
            <a:ext cx="1586983" cy="627866"/>
          </a:xfrm>
          <a:prstGeom prst="rect">
            <a:avLst/>
          </a:prstGeom>
        </p:spPr>
      </p:pic>
      <p:sp>
        <p:nvSpPr>
          <p:cNvPr id="20" name="Subtitle 2">
            <a:extLst>
              <a:ext uri="{FF2B5EF4-FFF2-40B4-BE49-F238E27FC236}">
                <a16:creationId xmlns:a16="http://schemas.microsoft.com/office/drawing/2014/main" id="{5FA8635D-1BF7-F7F6-45CE-4B2EFEC7EDE0}"/>
              </a:ext>
            </a:extLst>
          </p:cNvPr>
          <p:cNvSpPr>
            <a:spLocks noGrp="1"/>
          </p:cNvSpPr>
          <p:nvPr>
            <p:ph type="subTitle" idx="1" hasCustomPrompt="1"/>
          </p:nvPr>
        </p:nvSpPr>
        <p:spPr>
          <a:xfrm>
            <a:off x="503238" y="3810521"/>
            <a:ext cx="5590538" cy="415869"/>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21" name="Title 10">
            <a:extLst>
              <a:ext uri="{FF2B5EF4-FFF2-40B4-BE49-F238E27FC236}">
                <a16:creationId xmlns:a16="http://schemas.microsoft.com/office/drawing/2014/main" id="{2D4692DA-CACF-182C-99DC-DAF4A4FBABEA}"/>
              </a:ext>
            </a:extLst>
          </p:cNvPr>
          <p:cNvSpPr>
            <a:spLocks noGrp="1"/>
          </p:cNvSpPr>
          <p:nvPr>
            <p:ph type="title"/>
          </p:nvPr>
        </p:nvSpPr>
        <p:spPr>
          <a:xfrm>
            <a:off x="503238" y="1718385"/>
            <a:ext cx="6388232" cy="1798523"/>
          </a:xfrm>
        </p:spPr>
        <p:txBody>
          <a:bodyPr anchor="b"/>
          <a:lstStyle/>
          <a:p>
            <a:r>
              <a:rPr lang="en-US"/>
              <a:t>Click to edit Master title style</a:t>
            </a:r>
          </a:p>
        </p:txBody>
      </p:sp>
      <p:sp>
        <p:nvSpPr>
          <p:cNvPr id="22" name="Text Placeholder 13">
            <a:extLst>
              <a:ext uri="{FF2B5EF4-FFF2-40B4-BE49-F238E27FC236}">
                <a16:creationId xmlns:a16="http://schemas.microsoft.com/office/drawing/2014/main" id="{3A7C0D5F-2C3F-1AEC-59E7-D3B8B6F298C9}"/>
              </a:ext>
            </a:extLst>
          </p:cNvPr>
          <p:cNvSpPr>
            <a:spLocks noGrp="1"/>
          </p:cNvSpPr>
          <p:nvPr>
            <p:ph type="body" sz="quarter" idx="10" hasCustomPrompt="1"/>
          </p:nvPr>
        </p:nvSpPr>
        <p:spPr>
          <a:xfrm>
            <a:off x="503238" y="4343400"/>
            <a:ext cx="5591175" cy="533400"/>
          </a:xfrm>
        </p:spPr>
        <p:txBody>
          <a:bodyPr>
            <a:normAutofit/>
          </a:bodyPr>
          <a:lstStyle>
            <a:lvl1pPr marL="0" indent="0">
              <a:buNone/>
              <a:defRPr sz="2000" i="1"/>
            </a:lvl1pPr>
          </a:lstStyle>
          <a:p>
            <a:pPr lvl="0"/>
            <a:r>
              <a:rPr lang="en-US"/>
              <a:t>Job Title | Division</a:t>
            </a:r>
          </a:p>
        </p:txBody>
      </p:sp>
      <p:sp>
        <p:nvSpPr>
          <p:cNvPr id="23" name="Picture Placeholder 20">
            <a:extLst>
              <a:ext uri="{FF2B5EF4-FFF2-40B4-BE49-F238E27FC236}">
                <a16:creationId xmlns:a16="http://schemas.microsoft.com/office/drawing/2014/main" id="{06055D7F-6518-3A5D-CAEF-E452498830E5}"/>
              </a:ext>
            </a:extLst>
          </p:cNvPr>
          <p:cNvSpPr>
            <a:spLocks noGrp="1"/>
          </p:cNvSpPr>
          <p:nvPr>
            <p:ph type="pic" sz="quarter" idx="11"/>
          </p:nvPr>
        </p:nvSpPr>
        <p:spPr>
          <a:xfrm>
            <a:off x="5409978" y="0"/>
            <a:ext cx="6778845" cy="6858000"/>
          </a:xfrm>
          <a:custGeom>
            <a:avLst/>
            <a:gdLst>
              <a:gd name="connsiteX0" fmla="*/ 4057650 w 6778845"/>
              <a:gd name="connsiteY0" fmla="*/ 0 h 6858000"/>
              <a:gd name="connsiteX1" fmla="*/ 6778845 w 6778845"/>
              <a:gd name="connsiteY1" fmla="*/ 0 h 6858000"/>
              <a:gd name="connsiteX2" fmla="*/ 6778845 w 6778845"/>
              <a:gd name="connsiteY2" fmla="*/ 6858000 h 6858000"/>
              <a:gd name="connsiteX3" fmla="*/ 0 w 6778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78845" h="6858000">
                <a:moveTo>
                  <a:pt x="4057650" y="0"/>
                </a:moveTo>
                <a:lnTo>
                  <a:pt x="6778845" y="0"/>
                </a:lnTo>
                <a:lnTo>
                  <a:pt x="6778845"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endParaRPr lang="en-US"/>
          </a:p>
        </p:txBody>
      </p:sp>
      <p:cxnSp>
        <p:nvCxnSpPr>
          <p:cNvPr id="24" name="Straight Connector 23">
            <a:extLst>
              <a:ext uri="{FF2B5EF4-FFF2-40B4-BE49-F238E27FC236}">
                <a16:creationId xmlns:a16="http://schemas.microsoft.com/office/drawing/2014/main" id="{65B5E67C-BF6D-4775-41D5-963ABEBC2D06}"/>
              </a:ext>
            </a:extLst>
          </p:cNvPr>
          <p:cNvCxnSpPr>
            <a:cxnSpLocks/>
          </p:cNvCxnSpPr>
          <p:nvPr userDrawn="1"/>
        </p:nvCxnSpPr>
        <p:spPr>
          <a:xfrm>
            <a:off x="503238" y="3633918"/>
            <a:ext cx="7143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295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Required_BFA Gri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F6331511-E783-E7FC-DACB-8571366DA583}"/>
              </a:ext>
            </a:extLst>
          </p:cNvPr>
          <p:cNvSpPr/>
          <p:nvPr userDrawn="1"/>
        </p:nvSpPr>
        <p:spPr>
          <a:xfrm>
            <a:off x="0" y="3429000"/>
            <a:ext cx="6089904" cy="34290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36" name="Rectangle 35">
            <a:extLst>
              <a:ext uri="{FF2B5EF4-FFF2-40B4-BE49-F238E27FC236}">
                <a16:creationId xmlns:a16="http://schemas.microsoft.com/office/drawing/2014/main" id="{200DD886-7B34-3579-1393-B517D5F335A5}"/>
              </a:ext>
            </a:extLst>
          </p:cNvPr>
          <p:cNvSpPr/>
          <p:nvPr userDrawn="1"/>
        </p:nvSpPr>
        <p:spPr>
          <a:xfrm>
            <a:off x="0" y="0"/>
            <a:ext cx="6089904" cy="34198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37" name="Rectangle 36">
            <a:extLst>
              <a:ext uri="{FF2B5EF4-FFF2-40B4-BE49-F238E27FC236}">
                <a16:creationId xmlns:a16="http://schemas.microsoft.com/office/drawing/2014/main" id="{F69789CA-9913-86BC-1CBB-02A5B89858B3}"/>
              </a:ext>
            </a:extLst>
          </p:cNvPr>
          <p:cNvSpPr>
            <a:spLocks/>
          </p:cNvSpPr>
          <p:nvPr userDrawn="1"/>
        </p:nvSpPr>
        <p:spPr>
          <a:xfrm>
            <a:off x="6094411" y="3429000"/>
            <a:ext cx="6099048" cy="34290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40" name="Rectangle 39">
            <a:extLst>
              <a:ext uri="{FF2B5EF4-FFF2-40B4-BE49-F238E27FC236}">
                <a16:creationId xmlns:a16="http://schemas.microsoft.com/office/drawing/2014/main" id="{1FEA5B3E-C715-52D2-B481-4B498FBDBDB4}"/>
              </a:ext>
            </a:extLst>
          </p:cNvPr>
          <p:cNvSpPr>
            <a:spLocks/>
          </p:cNvSpPr>
          <p:nvPr userDrawn="1"/>
        </p:nvSpPr>
        <p:spPr>
          <a:xfrm>
            <a:off x="6094411" y="0"/>
            <a:ext cx="6099048" cy="3419856"/>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pic>
        <p:nvPicPr>
          <p:cNvPr id="43" name="Picture Placeholder 4">
            <a:extLst>
              <a:ext uri="{FF2B5EF4-FFF2-40B4-BE49-F238E27FC236}">
                <a16:creationId xmlns:a16="http://schemas.microsoft.com/office/drawing/2014/main" id="{DF34F037-2CF4-3B3C-FB26-81291829BDA6}"/>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6094412" y="0"/>
            <a:ext cx="6094413" cy="3419857"/>
          </a:xfrm>
          <a:prstGeom prst="rect">
            <a:avLst/>
          </a:prstGeom>
        </p:spPr>
      </p:pic>
      <p:pic>
        <p:nvPicPr>
          <p:cNvPr id="44" name="Picture Placeholder 7">
            <a:extLst>
              <a:ext uri="{FF2B5EF4-FFF2-40B4-BE49-F238E27FC236}">
                <a16:creationId xmlns:a16="http://schemas.microsoft.com/office/drawing/2014/main" id="{37D33A3E-7BCA-4683-1F02-DE81FBAEEA6D}"/>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a:ext>
            </a:extLst>
          </a:blip>
          <a:srcRect/>
          <a:stretch/>
        </p:blipFill>
        <p:spPr>
          <a:xfrm>
            <a:off x="0" y="3429000"/>
            <a:ext cx="6089904" cy="3429000"/>
          </a:xfrm>
          <a:prstGeom prst="rect">
            <a:avLst/>
          </a:prstGeom>
        </p:spPr>
      </p:pic>
      <p:pic>
        <p:nvPicPr>
          <p:cNvPr id="47" name="Picture Placeholder 15">
            <a:extLst>
              <a:ext uri="{FF2B5EF4-FFF2-40B4-BE49-F238E27FC236}">
                <a16:creationId xmlns:a16="http://schemas.microsoft.com/office/drawing/2014/main" id="{E52F1A69-ED2A-809E-A7C6-0E3F178C8849}"/>
              </a:ext>
            </a:extLst>
          </p:cNvPr>
          <p:cNvPicPr>
            <a:picLocks noChangeAspect="1"/>
          </p:cNvPicPr>
          <p:nvPr userDrawn="1"/>
        </p:nvPicPr>
        <p:blipFill rotWithShape="1">
          <a:blip r:embed="rId4" cstate="print">
            <a:alphaModFix amt="20000"/>
            <a:extLst>
              <a:ext uri="{28A0092B-C50C-407E-A947-70E740481C1C}">
                <a14:useLocalDpi xmlns:a14="http://schemas.microsoft.com/office/drawing/2010/main"/>
              </a:ext>
            </a:extLst>
          </a:blip>
          <a:srcRect/>
          <a:stretch/>
        </p:blipFill>
        <p:spPr>
          <a:xfrm>
            <a:off x="6094412" y="3429000"/>
            <a:ext cx="6094413" cy="3429000"/>
          </a:xfrm>
          <a:prstGeom prst="rect">
            <a:avLst/>
          </a:prstGeom>
        </p:spPr>
      </p:pic>
      <p:pic>
        <p:nvPicPr>
          <p:cNvPr id="48" name="Picture Placeholder 4">
            <a:extLst>
              <a:ext uri="{FF2B5EF4-FFF2-40B4-BE49-F238E27FC236}">
                <a16:creationId xmlns:a16="http://schemas.microsoft.com/office/drawing/2014/main" id="{F7562847-EED2-1D33-816E-773D0A010703}"/>
              </a:ext>
            </a:extLst>
          </p:cNvPr>
          <p:cNvPicPr>
            <a:picLocks noChangeAspect="1"/>
          </p:cNvPicPr>
          <p:nvPr userDrawn="1"/>
        </p:nvPicPr>
        <p:blipFill rotWithShape="1">
          <a:blip r:embed="rId5" cstate="print">
            <a:alphaModFix amt="20000"/>
            <a:extLst>
              <a:ext uri="{28A0092B-C50C-407E-A947-70E740481C1C}">
                <a14:useLocalDpi xmlns:a14="http://schemas.microsoft.com/office/drawing/2010/main"/>
              </a:ext>
            </a:extLst>
          </a:blip>
          <a:srcRect/>
          <a:stretch/>
        </p:blipFill>
        <p:spPr>
          <a:xfrm>
            <a:off x="0" y="0"/>
            <a:ext cx="6094413" cy="3419856"/>
          </a:xfrm>
          <a:prstGeom prst="rect">
            <a:avLst/>
          </a:prstGeom>
        </p:spPr>
      </p:pic>
      <p:cxnSp>
        <p:nvCxnSpPr>
          <p:cNvPr id="49" name="Straight Connector 48">
            <a:extLst>
              <a:ext uri="{FF2B5EF4-FFF2-40B4-BE49-F238E27FC236}">
                <a16:creationId xmlns:a16="http://schemas.microsoft.com/office/drawing/2014/main" id="{60FC3B87-D6FC-DA68-45C5-3AF604D19A86}"/>
              </a:ext>
            </a:extLst>
          </p:cNvPr>
          <p:cNvCxnSpPr/>
          <p:nvPr userDrawn="1"/>
        </p:nvCxnSpPr>
        <p:spPr>
          <a:xfrm>
            <a:off x="17958848" y="2330411"/>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8600DEF5-716A-DEFE-8B35-D6671BE190E9}"/>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399157" y="927652"/>
            <a:ext cx="2846303" cy="1767460"/>
          </a:xfrm>
          <a:prstGeom prst="rect">
            <a:avLst/>
          </a:prstGeom>
        </p:spPr>
      </p:pic>
      <p:cxnSp>
        <p:nvCxnSpPr>
          <p:cNvPr id="51" name="Straight Connector 50">
            <a:extLst>
              <a:ext uri="{FF2B5EF4-FFF2-40B4-BE49-F238E27FC236}">
                <a16:creationId xmlns:a16="http://schemas.microsoft.com/office/drawing/2014/main" id="{BA902A60-6849-16AB-A878-CD4527B2411A}"/>
              </a:ext>
            </a:extLst>
          </p:cNvPr>
          <p:cNvCxnSpPr>
            <a:cxnSpLocks/>
          </p:cNvCxnSpPr>
          <p:nvPr userDrawn="1"/>
        </p:nvCxnSpPr>
        <p:spPr>
          <a:xfrm>
            <a:off x="2751776"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1FC3F806-54F3-AE72-D7E7-CA77B8936E89}"/>
              </a:ext>
            </a:extLst>
          </p:cNvPr>
          <p:cNvSpPr>
            <a:spLocks/>
          </p:cNvSpPr>
          <p:nvPr userDrawn="1"/>
        </p:nvSpPr>
        <p:spPr bwMode="auto">
          <a:xfrm>
            <a:off x="1128990" y="3935517"/>
            <a:ext cx="383643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53" name="TextBox 52">
            <a:extLst>
              <a:ext uri="{FF2B5EF4-FFF2-40B4-BE49-F238E27FC236}">
                <a16:creationId xmlns:a16="http://schemas.microsoft.com/office/drawing/2014/main" id="{E8D3989A-08CB-B466-2778-700D979AE2F4}"/>
              </a:ext>
            </a:extLst>
          </p:cNvPr>
          <p:cNvSpPr txBox="1"/>
          <p:nvPr userDrawn="1"/>
        </p:nvSpPr>
        <p:spPr>
          <a:xfrm>
            <a:off x="0" y="5047778"/>
            <a:ext cx="6094412"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Rectangle 53">
            <a:extLst>
              <a:ext uri="{FF2B5EF4-FFF2-40B4-BE49-F238E27FC236}">
                <a16:creationId xmlns:a16="http://schemas.microsoft.com/office/drawing/2014/main" id="{7AF3CE24-DC14-72EA-E878-8C9CF3D9DBE5}"/>
              </a:ext>
            </a:extLst>
          </p:cNvPr>
          <p:cNvSpPr>
            <a:spLocks/>
          </p:cNvSpPr>
          <p:nvPr userDrawn="1"/>
        </p:nvSpPr>
        <p:spPr bwMode="auto">
          <a:xfrm>
            <a:off x="8099284" y="520917"/>
            <a:ext cx="208467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55" name="TextBox 54">
            <a:extLst>
              <a:ext uri="{FF2B5EF4-FFF2-40B4-BE49-F238E27FC236}">
                <a16:creationId xmlns:a16="http://schemas.microsoft.com/office/drawing/2014/main" id="{AE6DE307-A925-8D16-7ECD-AB985B0205C1}"/>
              </a:ext>
            </a:extLst>
          </p:cNvPr>
          <p:cNvSpPr txBox="1"/>
          <p:nvPr userDrawn="1"/>
        </p:nvSpPr>
        <p:spPr>
          <a:xfrm>
            <a:off x="6815073" y="1701535"/>
            <a:ext cx="4653094" cy="830997"/>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56" name="Straight Connector 55">
            <a:extLst>
              <a:ext uri="{FF2B5EF4-FFF2-40B4-BE49-F238E27FC236}">
                <a16:creationId xmlns:a16="http://schemas.microsoft.com/office/drawing/2014/main" id="{3B315176-5889-C4A6-A396-FDD405007403}"/>
              </a:ext>
            </a:extLst>
          </p:cNvPr>
          <p:cNvCxnSpPr>
            <a:cxnSpLocks/>
          </p:cNvCxnSpPr>
          <p:nvPr userDrawn="1"/>
        </p:nvCxnSpPr>
        <p:spPr>
          <a:xfrm>
            <a:off x="8846192" y="1429256"/>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6A279B98-48D5-AB79-A144-42F597BC630E}"/>
              </a:ext>
            </a:extLst>
          </p:cNvPr>
          <p:cNvSpPr>
            <a:spLocks/>
          </p:cNvSpPr>
          <p:nvPr userDrawn="1"/>
        </p:nvSpPr>
        <p:spPr bwMode="auto">
          <a:xfrm>
            <a:off x="8081877" y="3938819"/>
            <a:ext cx="2119491"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58" name="TextBox 57">
            <a:extLst>
              <a:ext uri="{FF2B5EF4-FFF2-40B4-BE49-F238E27FC236}">
                <a16:creationId xmlns:a16="http://schemas.microsoft.com/office/drawing/2014/main" id="{7D81CECE-B2B7-A81D-AE93-60FAB0E823C6}"/>
              </a:ext>
            </a:extLst>
          </p:cNvPr>
          <p:cNvSpPr txBox="1"/>
          <p:nvPr userDrawn="1"/>
        </p:nvSpPr>
        <p:spPr>
          <a:xfrm>
            <a:off x="6862197" y="5047778"/>
            <a:ext cx="4558851" cy="1077218"/>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IN WHICH TO BECOME AND REMAIN A TEACHER AND LEADER FOR ALL</a:t>
            </a:r>
          </a:p>
        </p:txBody>
      </p:sp>
      <p:cxnSp>
        <p:nvCxnSpPr>
          <p:cNvPr id="59" name="Straight Connector 58">
            <a:extLst>
              <a:ext uri="{FF2B5EF4-FFF2-40B4-BE49-F238E27FC236}">
                <a16:creationId xmlns:a16="http://schemas.microsoft.com/office/drawing/2014/main" id="{1B69E36C-B2B4-3F14-1754-6D9BD4A65EDF}"/>
              </a:ext>
            </a:extLst>
          </p:cNvPr>
          <p:cNvCxnSpPr>
            <a:cxnSpLocks/>
          </p:cNvCxnSpPr>
          <p:nvPr userDrawn="1"/>
        </p:nvCxnSpPr>
        <p:spPr>
          <a:xfrm>
            <a:off x="8846192"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C90B5F8F-8A2B-8CCB-6B7D-3CCC0005FFAA}"/>
              </a:ext>
            </a:extLst>
          </p:cNvPr>
          <p:cNvSpPr txBox="1"/>
          <p:nvPr userDrawn="1"/>
        </p:nvSpPr>
        <p:spPr>
          <a:xfrm>
            <a:off x="2119817" y="2250793"/>
            <a:ext cx="2869175" cy="230832"/>
          </a:xfrm>
          <a:prstGeom prst="rect">
            <a:avLst/>
          </a:prstGeom>
          <a:noFill/>
        </p:spPr>
        <p:txBody>
          <a:bodyPr wrap="square" rtlCol="0">
            <a:spAutoFit/>
          </a:bodyPr>
          <a:lstStyle/>
          <a:p>
            <a:r>
              <a:rPr lang="en-US" sz="900">
                <a:solidFill>
                  <a:schemeClr val="bg1"/>
                </a:solidFill>
              </a:rPr>
              <a:t>We will set all students on a path to success. </a:t>
            </a:r>
          </a:p>
        </p:txBody>
      </p:sp>
      <p:cxnSp>
        <p:nvCxnSpPr>
          <p:cNvPr id="61" name="Straight Connector 60">
            <a:extLst>
              <a:ext uri="{FF2B5EF4-FFF2-40B4-BE49-F238E27FC236}">
                <a16:creationId xmlns:a16="http://schemas.microsoft.com/office/drawing/2014/main" id="{D850AD84-0E18-51A2-B853-8671D5D1E006}"/>
              </a:ext>
            </a:extLst>
          </p:cNvPr>
          <p:cNvCxnSpPr>
            <a:cxnSpLocks/>
          </p:cNvCxnSpPr>
          <p:nvPr userDrawn="1"/>
        </p:nvCxnSpPr>
        <p:spPr>
          <a:xfrm>
            <a:off x="0" y="3429000"/>
            <a:ext cx="121888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7DD7DC6-AA3C-7331-32CB-6283A674272E}"/>
              </a:ext>
            </a:extLst>
          </p:cNvPr>
          <p:cNvCxnSpPr>
            <a:cxnSpLocks/>
          </p:cNvCxnSpPr>
          <p:nvPr userDrawn="1"/>
        </p:nvCxnSpPr>
        <p:spPr>
          <a:xfrm>
            <a:off x="6094412"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253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8D54AA-474D-CC9B-38A0-E5DA39FDE382}"/>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1">
            <a:extLst>
              <a:ext uri="{FF2B5EF4-FFF2-40B4-BE49-F238E27FC236}">
                <a16:creationId xmlns:a16="http://schemas.microsoft.com/office/drawing/2014/main" id="{1610BB2E-251F-DC32-E067-D171F2C34107}"/>
              </a:ext>
            </a:extLst>
          </p:cNvPr>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5" name="Text Placeholder 8">
            <a:extLst>
              <a:ext uri="{FF2B5EF4-FFF2-40B4-BE49-F238E27FC236}">
                <a16:creationId xmlns:a16="http://schemas.microsoft.com/office/drawing/2014/main" id="{71A4A1D2-D63E-839F-EF2E-C2EC20062AD1}"/>
              </a:ext>
            </a:extLst>
          </p:cNvPr>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8EA59B14-A87F-B64B-C376-0136619FDF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152" y="5970906"/>
            <a:ext cx="1590642" cy="629429"/>
          </a:xfrm>
          <a:prstGeom prst="rect">
            <a:avLst/>
          </a:prstGeom>
        </p:spPr>
      </p:pic>
      <p:sp>
        <p:nvSpPr>
          <p:cNvPr id="7" name="Right Triangle 6">
            <a:extLst>
              <a:ext uri="{FF2B5EF4-FFF2-40B4-BE49-F238E27FC236}">
                <a16:creationId xmlns:a16="http://schemas.microsoft.com/office/drawing/2014/main" id="{8C002B88-3051-C835-B34A-B866FD578F51}"/>
              </a:ext>
            </a:extLst>
          </p:cNvPr>
          <p:cNvSpPr/>
          <p:nvPr userDrawn="1"/>
        </p:nvSpPr>
        <p:spPr>
          <a:xfrm flipH="1">
            <a:off x="8131032" y="0"/>
            <a:ext cx="4057793" cy="6858000"/>
          </a:xfrm>
          <a:prstGeom prst="rtTriangle">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627A396-E4D2-CF58-9413-9A32C6B718F2}"/>
              </a:ext>
            </a:extLst>
          </p:cNvPr>
          <p:cNvPicPr>
            <a:picLocks noChangeAspect="1"/>
          </p:cNvPicPr>
          <p:nvPr userDrawn="1"/>
        </p:nvPicPr>
        <p:blipFill>
          <a:blip r:embed="rId3" cstate="email">
            <a:alphaModFix amt="35000"/>
            <a:extLst>
              <a:ext uri="{28A0092B-C50C-407E-A947-70E740481C1C}">
                <a14:useLocalDpi xmlns:a14="http://schemas.microsoft.com/office/drawing/2010/main"/>
              </a:ext>
            </a:extLst>
          </a:blip>
          <a:stretch>
            <a:fillRect/>
          </a:stretch>
        </p:blipFill>
        <p:spPr>
          <a:xfrm rot="1848070">
            <a:off x="9840876" y="2975187"/>
            <a:ext cx="1188888" cy="3775949"/>
          </a:xfrm>
          <a:prstGeom prst="rect">
            <a:avLst/>
          </a:prstGeom>
        </p:spPr>
      </p:pic>
      <p:grpSp>
        <p:nvGrpSpPr>
          <p:cNvPr id="9" name="Group 8">
            <a:extLst>
              <a:ext uri="{FF2B5EF4-FFF2-40B4-BE49-F238E27FC236}">
                <a16:creationId xmlns:a16="http://schemas.microsoft.com/office/drawing/2014/main" id="{B2EC6474-2683-9C59-4275-715BCE053A6C}"/>
              </a:ext>
            </a:extLst>
          </p:cNvPr>
          <p:cNvGrpSpPr/>
          <p:nvPr userDrawn="1"/>
        </p:nvGrpSpPr>
        <p:grpSpPr>
          <a:xfrm>
            <a:off x="87609" y="267987"/>
            <a:ext cx="11887088" cy="175769"/>
            <a:chOff x="-556175" y="5388428"/>
            <a:chExt cx="10099009" cy="149291"/>
          </a:xfrm>
        </p:grpSpPr>
        <p:grpSp>
          <p:nvGrpSpPr>
            <p:cNvPr id="10" name="Group 9">
              <a:extLst>
                <a:ext uri="{FF2B5EF4-FFF2-40B4-BE49-F238E27FC236}">
                  <a16:creationId xmlns:a16="http://schemas.microsoft.com/office/drawing/2014/main" id="{2AE9E60A-29B8-3512-C083-CE9C64052FC1}"/>
                </a:ext>
              </a:extLst>
            </p:cNvPr>
            <p:cNvGrpSpPr/>
            <p:nvPr userDrawn="1"/>
          </p:nvGrpSpPr>
          <p:grpSpPr>
            <a:xfrm>
              <a:off x="-556175" y="5388428"/>
              <a:ext cx="2501953" cy="149291"/>
              <a:chOff x="6927228" y="7552706"/>
              <a:chExt cx="5016271" cy="227062"/>
            </a:xfrm>
          </p:grpSpPr>
          <p:sp>
            <p:nvSpPr>
              <p:cNvPr id="155" name="Oval 154">
                <a:extLst>
                  <a:ext uri="{FF2B5EF4-FFF2-40B4-BE49-F238E27FC236}">
                    <a16:creationId xmlns:a16="http://schemas.microsoft.com/office/drawing/2014/main" id="{BA1E0EA1-FD6C-5A00-B33A-A84CF3B91671}"/>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63514931-7D6B-F836-0553-7ABE8C85F4F3}"/>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36CFF7A0-2C69-C03F-DB7D-C39298C714D5}"/>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863CCFB7-C89C-04D5-CD26-785EB962B69B}"/>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A51BDBAC-275C-FF59-ECB2-E74E45657A6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FA3EA807-954B-CA67-CDD2-CD5186C4E717}"/>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0E4700BA-FBDD-19EE-91E1-3CD10DA379D2}"/>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E8692F31-B82C-455D-7BF9-C7C235A4353A}"/>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84E01BB7-946E-6F6D-75A5-CF7ACD0B83B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ABD2DC4F-66B6-2D0F-7D89-CFEF21D7CE11}"/>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A17C59BA-8EFE-D4B7-0695-C9B90AA10DF7}"/>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999D4D5C-63EF-9312-1564-6E2F19AA2E9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AEAD3251-066F-C7C4-3FB4-EB3643FB1E0D}"/>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F767B056-76FB-EC4D-ADC2-2F92AAD993FF}"/>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86DB521E-2C1B-748A-584E-8156B3BE0FCA}"/>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2DF2EAA0-42FA-3070-DA87-CEE6BC066A10}"/>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F50E14B2-435C-8D17-5F44-1F9EA2A1D45B}"/>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46B0155F-3B5D-E4BA-D7E9-399C1A5C5799}"/>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DD1490ED-446D-5A79-447C-26972E8001AF}"/>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1B0F0D33-F1BA-2DEF-17B5-8DBB66BA00CD}"/>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602AAC4F-E80D-36A9-075C-3399834B3FDA}"/>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D547F1E4-BCF3-5BF4-FFE6-7ED8CABD56FA}"/>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151BD790-F5F4-1BC8-3BC9-27DE8C36A58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6570FABA-984D-05CD-3D89-6BC73A3747C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000EF61F-C7CD-5E3D-0CDD-06568C68EF22}"/>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D0728F65-D457-7917-DB5E-BAC7A555ECC5}"/>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2FD228ED-2E10-2396-01D6-0872AB86855B}"/>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B8D33AE3-8613-1E71-366F-10678DAF881B}"/>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40927C1B-64FA-3414-EB91-73E1CC7E0F89}"/>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419990C6-281C-C635-7CB5-618EF3E134F0}"/>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56656437-481F-3A37-FCBD-27F9F161136A}"/>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A6ABEAFB-E935-0134-E527-79DB9E2C985B}"/>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42733814-FB15-A892-29EA-04F8081759B5}"/>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001093D1-195C-3138-204E-301991C86AD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E20B6800-0683-9A5F-7A84-41207822C2BE}"/>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3717B076-2756-A2F8-EE03-20D45265E223}"/>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D68F6BBD-98B5-D34D-610E-D4B7B3183DF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0CF6DEFE-2DE8-AD7F-0E40-5A2C38E82DE8}"/>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4767D935-2AC4-6535-62D6-7D9672CCA900}"/>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BFE65358-488B-FC67-E6A3-7355CC198BDC}"/>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8B87544D-B83F-6582-5A9C-994D17E3EC26}"/>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39EBC77D-D5FC-69E3-54DA-A8E858FBE1B4}"/>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BEAE5E32-47BF-F5CE-6FB1-1EA47822B71F}"/>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97DB8823-2EED-9B95-4865-D0E5C888BCC1}"/>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E8B5CAA2-8348-46F4-E609-8A3D4BF958E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9BDAE61A-CE76-8F3B-9E7C-A26CDBDFD19A}"/>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EE5E99E2-F86E-8E1A-84FB-D0C8E069ACB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F21B2A26-8008-C659-0CF1-FA8DBAC3A0B5}"/>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1" name="Group 10">
              <a:extLst>
                <a:ext uri="{FF2B5EF4-FFF2-40B4-BE49-F238E27FC236}">
                  <a16:creationId xmlns:a16="http://schemas.microsoft.com/office/drawing/2014/main" id="{56AE43B8-47D4-BA48-0921-08F206956CC0}"/>
                </a:ext>
              </a:extLst>
            </p:cNvPr>
            <p:cNvGrpSpPr/>
            <p:nvPr userDrawn="1"/>
          </p:nvGrpSpPr>
          <p:grpSpPr>
            <a:xfrm>
              <a:off x="2008922" y="5388428"/>
              <a:ext cx="2501953" cy="149291"/>
              <a:chOff x="6927228" y="7552706"/>
              <a:chExt cx="5016271" cy="227062"/>
            </a:xfrm>
          </p:grpSpPr>
          <p:sp>
            <p:nvSpPr>
              <p:cNvPr id="107" name="Oval 106">
                <a:extLst>
                  <a:ext uri="{FF2B5EF4-FFF2-40B4-BE49-F238E27FC236}">
                    <a16:creationId xmlns:a16="http://schemas.microsoft.com/office/drawing/2014/main" id="{A402CF28-69E5-C980-2613-8423DB922D96}"/>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4D0DF363-264E-77BF-CF0A-B376700BE95D}"/>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76ECF78C-DCEA-A4E8-3538-DB91382388D4}"/>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D637802A-2C54-AC98-B4C2-8D2DF20AAC1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3FFFDD57-0D9B-2685-0768-A7D8C22AA98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86D2DD93-5C85-B429-5DDD-6385D226D01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19063E66-D6F5-747B-F5C3-9C521685BF50}"/>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34B2987B-27DF-0307-E019-A75EACD53103}"/>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0F1BFA80-F82C-7162-A512-6B58EC7F3EF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AD31CF91-1C0C-434E-61C4-9F6BCBC7573D}"/>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950C438F-E909-7933-9981-37C93AFDF1D1}"/>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92720585-F0F0-D3C3-8649-869A7FFF6EA5}"/>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108DD462-BBA2-419A-BA0E-5998E4593D3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68DAEC8D-AEF1-B544-0C25-2E3C42409BB5}"/>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E1313236-3C92-643D-1093-E7D097B12987}"/>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8F876679-1B4E-5516-09E5-05BA6FC8E90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CF48EDC1-11A5-FB6F-3EB2-50DEF2D7EB0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4E47DFDF-155B-23E6-7466-F4329F984AB9}"/>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A98C9F62-773B-D70E-BEB7-0511F1D4D3BE}"/>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C3D36E8C-6989-7B97-9737-EEB37D3A94D3}"/>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AFC7F38E-3BA5-A019-0A48-47A464A7AD4A}"/>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28401D1E-C3F3-A182-F3BB-61DBFDF3C326}"/>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9F381DE0-EC07-2FD0-83CA-33BAB78177CD}"/>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B8BC945A-3FE5-0139-E579-37090765D109}"/>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251D14C7-0664-5934-3164-CFE5478C6438}"/>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AD071A8A-C09B-50ED-53F3-B0FB550A3A2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0F38412D-7AE0-2091-B48D-6E7EE6885D1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A818C95D-8D23-6C45-88FF-7F04664B435D}"/>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D36ADADB-D0AA-DFDF-45EA-5DA69217A9BF}"/>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17304894-B9E9-508F-4A3C-1EDF5C2ED7DB}"/>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E73EE5E9-63FC-3D2B-27C0-3C08DD1BE6CA}"/>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ACCE8E96-5433-E79B-BAC7-52831C9D2C89}"/>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1D20B4F4-1E41-2E92-5B24-574AA580DA6C}"/>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C30F2DD0-FEDB-AB9C-9A0E-2BAA9B0B212F}"/>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71C240CE-E83C-B0C4-0610-ECD3A4318C4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544F071C-3EC2-CF95-7E28-8CD6A0869363}"/>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311EDA87-43D4-EAC9-1EB5-BA709F0C9ECB}"/>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7FA416B7-A7CF-53B1-8026-D14BBAA24475}"/>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8D3773FB-25D5-4ECD-B3AD-D30766135652}"/>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9AD18A1E-6DEC-5CF0-344E-9F8C5265BC5A}"/>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F2B1171C-9322-2DFB-A3ED-B1C49AAB566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2482FA4A-AC26-0F06-B46A-F76C39735480}"/>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389E1C4C-E386-F2E2-D647-09D654E931A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BCD1A1A3-48DB-CEFB-7137-867F11559DE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323C7D49-B980-C7ED-BC51-D64A2C08FFC8}"/>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B6BE5AD2-DEB0-574B-2A50-68F7FAD98620}"/>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334BCCD4-496A-D4CD-2A78-DE09FF0264D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576D00BC-0916-2BE0-6212-17ABC12301FF}"/>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2" name="Group 11">
              <a:extLst>
                <a:ext uri="{FF2B5EF4-FFF2-40B4-BE49-F238E27FC236}">
                  <a16:creationId xmlns:a16="http://schemas.microsoft.com/office/drawing/2014/main" id="{877E8E63-5772-6E2B-5DDF-36484ABB8179}"/>
                </a:ext>
              </a:extLst>
            </p:cNvPr>
            <p:cNvGrpSpPr/>
            <p:nvPr userDrawn="1"/>
          </p:nvGrpSpPr>
          <p:grpSpPr>
            <a:xfrm>
              <a:off x="4583275" y="5388428"/>
              <a:ext cx="2501953" cy="149291"/>
              <a:chOff x="6927228" y="7552706"/>
              <a:chExt cx="5016271" cy="227062"/>
            </a:xfrm>
          </p:grpSpPr>
          <p:sp>
            <p:nvSpPr>
              <p:cNvPr id="59" name="Oval 58">
                <a:extLst>
                  <a:ext uri="{FF2B5EF4-FFF2-40B4-BE49-F238E27FC236}">
                    <a16:creationId xmlns:a16="http://schemas.microsoft.com/office/drawing/2014/main" id="{149AB651-14DE-1E9B-B5D2-97179B0DF08B}"/>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B0966CD3-0F66-3B5C-192E-7DB7D6868AF0}"/>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5A7224D9-12CA-2836-90AA-1B4AF573B753}"/>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3D007E9F-8E63-D87A-FAE6-A89A92764BE8}"/>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DAE6888C-0FE1-F611-503F-D7E7202658C9}"/>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DD7E3618-96D0-1F77-7B96-A1D6AEBC4E61}"/>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F1D0C235-39A2-14F1-89D0-76ED49FFE85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AF85C454-70B8-D2CE-1A10-0B05C4317467}"/>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82B9EC09-4FF5-C248-5120-CE87ACA0C9A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F756BE3B-7293-0B82-5A04-4CBB6114EC2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92936B4C-1AC9-A886-7FC4-FCEEDDFEEBC1}"/>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356A3889-802D-D4BD-1180-66216BBA8FB9}"/>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67DB557C-4547-C402-43DD-87AE8B8403C9}"/>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46E9620C-DE04-B12A-F476-D14DFABCEE67}"/>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6656A2C9-9B22-86C2-F101-08D62F8128EA}"/>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5EEED6DB-BE22-DDEF-6236-EAE7A5AC7B1B}"/>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B3FB928F-6148-64D6-1B6D-EBA058CEC1B9}"/>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F3D57732-D1EF-3805-7A90-08BEF1EB85CF}"/>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6FDE3AB5-E7A2-C997-D303-937B5DA45C5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897358CC-BA6F-4DF2-84AE-FB78FCEC2E5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D96FE687-19F4-1910-4DC7-D61434C43A7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C3C79C56-E2CB-2EFF-49DD-20D60122DFFD}"/>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00F8442E-784D-B364-CAB5-066971521288}"/>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741C9254-5446-63B9-65EE-3626991629C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C3A54020-CDBD-A4BD-ADBF-FD6692F67539}"/>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F66B127F-4F55-BBC8-4C07-90423131B3C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1CE61BDA-79FC-84E6-8095-F5643498C2BA}"/>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AF2F33C2-56E1-9BDF-1288-830A5310456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9331BF23-EA8F-1A7D-99D1-845BEB1C5F8F}"/>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8D72EADF-898F-17AA-8152-5E7CBBBF3EE6}"/>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1384BAA6-EB10-8590-62F9-7F96386C2881}"/>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13ABA172-D0A2-E3DB-5441-FAA2815B49B6}"/>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3BBFCAEF-9F77-2038-9F07-300A10EE576D}"/>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B2C619D8-7FE4-B910-14F3-9EBC87E3F8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4D965ED4-B42D-4CB3-3B0B-3F83C5DF06C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E8B6722C-6E7B-8B38-F895-46E2DF4DC65F}"/>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74DF59CC-60C3-7723-F64A-2399539A2BE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AA16AD9F-0060-3DE5-C359-577773E1C531}"/>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040C335A-FC6E-C657-D9DE-A18A94779831}"/>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BE4B9CEF-9758-5467-9D37-D28857262B57}"/>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153B9CAB-AD61-DA0C-711B-3CA59300893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05206EB4-DA89-B00C-FF00-32BBE7C665A5}"/>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6291FF4C-3ED1-745B-EE03-F4D3E30B4BAF}"/>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DB6023B6-061D-BB4E-5EF3-821FAE433F81}"/>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3B9CE572-093F-60D5-D40A-95A92E151048}"/>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3E5DE72A-2B23-CDE9-EC39-3ECC70642F77}"/>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167C0493-3789-C470-9EBB-57EAA49CA4D6}"/>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9C22AA50-4184-760C-A998-A2D38637C325}"/>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3" name="Group 12">
              <a:extLst>
                <a:ext uri="{FF2B5EF4-FFF2-40B4-BE49-F238E27FC236}">
                  <a16:creationId xmlns:a16="http://schemas.microsoft.com/office/drawing/2014/main" id="{33AB47C9-F382-FB93-113C-7E82D186CBC4}"/>
                </a:ext>
              </a:extLst>
            </p:cNvPr>
            <p:cNvGrpSpPr/>
            <p:nvPr userDrawn="1"/>
          </p:nvGrpSpPr>
          <p:grpSpPr>
            <a:xfrm>
              <a:off x="7148372" y="5388428"/>
              <a:ext cx="2394462" cy="149291"/>
              <a:chOff x="6927228" y="7552706"/>
              <a:chExt cx="4800758" cy="227062"/>
            </a:xfrm>
          </p:grpSpPr>
          <p:sp>
            <p:nvSpPr>
              <p:cNvPr id="14" name="Oval 13">
                <a:extLst>
                  <a:ext uri="{FF2B5EF4-FFF2-40B4-BE49-F238E27FC236}">
                    <a16:creationId xmlns:a16="http://schemas.microsoft.com/office/drawing/2014/main" id="{102D8D28-E497-5AFF-B51A-825119C3B56C}"/>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CE82E9CE-F8D1-F00D-108A-CB9BB680A4A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E050CC8C-1C97-6D18-3C5D-F987800AAEE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6DAB2366-7DBB-AD4A-A2F5-492EB6DE045A}"/>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17BA6F2D-D2FC-137F-8752-9014D2A89DA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5AF1B383-CC6C-23AA-84E2-0C7013719AD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D7EA3D2E-3CCE-16BE-783B-90BD694E58AD}"/>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D15DDC2D-C4B5-A522-ED9E-B9834F593441}"/>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61A0D66F-FBAE-901D-0F2D-A908FFF022E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AE26FCF2-5404-E7C8-7678-A92154B11B9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B04DF88F-8349-965D-A992-BB433968C051}"/>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A95F787A-1E4A-5EE0-0317-A34545F78E6F}"/>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71F87632-6561-7B9B-41BE-41517FDB14ED}"/>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8943DE93-E7AF-09A5-6BF1-57BB3DCCB99C}"/>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1386D872-3493-2FD1-1D62-494B69872806}"/>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B265ED88-3E45-7FB1-C74A-6467E15CB0FC}"/>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EAF321AF-9CAD-6700-59A4-DDC5834DFEBB}"/>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0DD9196F-321A-D5D9-2DEB-73B3C3E936F4}"/>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B8F0DEE2-CF9D-3B96-C6B6-2B99EE9CC9B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6D5DD9F3-C721-EC99-BC14-40719AFFF156}"/>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B993BD79-9CFC-C1A0-6C6B-A34F9F0DE3A1}"/>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A5004549-58F8-3A16-B392-3EF433BFFC8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8377CD3D-94D2-54AB-C780-C89CA24F8A16}"/>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A95F3AED-64F4-97DD-E905-34DC6A716D3D}"/>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EF2AF313-F4D5-5488-7055-E2974A67DCD6}"/>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CCFAA1F9-B10A-2D17-CE18-3FE50A0C8304}"/>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80F28355-DA37-3294-A805-845012C648C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E92C7812-EAC4-7A55-A368-3FB7FC81BCE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1A7CA80C-26EC-4E14-D854-E9A42EBB7202}"/>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DFFB2950-A87D-EA47-5DD7-0506B2BD5F1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447BA71-3D98-E447-D042-EF14F51EC6DA}"/>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840BE1F4-038E-7679-3C24-EFB8ED2325B9}"/>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D9996780-7072-679D-ECE6-7CCEA8A3574C}"/>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DA93CB23-B79E-D441-3D88-887BFD5E57C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4B6FE013-A23F-B1CD-1BAB-9E82155F7121}"/>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F32BF8AC-CC12-B500-9549-CA786FFF49B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FE87B9C0-0E43-177D-DCCF-43D90B9BE6DA}"/>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0D7451AB-F84A-12D9-D881-B807D2F199DC}"/>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DE21A6B5-0210-B129-2E12-25EF90344B46}"/>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9953F00C-C52B-629B-0773-760C06A16DFA}"/>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81DD7174-FB93-216F-B78F-BB674F75C26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74544A24-7BB7-4EDE-8B3A-AF265E34FBF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E0950299-4BB5-2C20-D277-F121992BC133}"/>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983C8A26-9882-CA7F-2E0D-C9A68AA01C1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F7E2C318-D1A4-99EF-A7BC-9CD80996601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1548872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ody Slide 1">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286F914-6D62-4BA3-AEB7-DA8CABAD41F4}"/>
              </a:ext>
            </a:extLst>
          </p:cNvPr>
          <p:cNvGrpSpPr/>
          <p:nvPr userDrawn="1"/>
        </p:nvGrpSpPr>
        <p:grpSpPr>
          <a:xfrm>
            <a:off x="7400495" y="0"/>
            <a:ext cx="4608469" cy="6858000"/>
            <a:chOff x="7400495" y="0"/>
            <a:chExt cx="4608469" cy="6858000"/>
          </a:xfrm>
        </p:grpSpPr>
        <p:sp>
          <p:nvSpPr>
            <p:cNvPr id="11" name="Freeform 10">
              <a:extLst>
                <a:ext uri="{FF2B5EF4-FFF2-40B4-BE49-F238E27FC236}">
                  <a16:creationId xmlns:a16="http://schemas.microsoft.com/office/drawing/2014/main" id="{82EEF993-B5C6-F009-A9F6-A6F0907AFD95}"/>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2F1BB67D-D625-CB72-8E1E-4AD472AC3F84}"/>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D606EAA8-01C5-4D4E-F516-350D70896874}"/>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4" name="Right Triangle 13">
            <a:extLst>
              <a:ext uri="{FF2B5EF4-FFF2-40B4-BE49-F238E27FC236}">
                <a16:creationId xmlns:a16="http://schemas.microsoft.com/office/drawing/2014/main" id="{81C97815-6B31-33CF-07FB-38DCA50F586C}"/>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Placeholder 1">
            <a:extLst>
              <a:ext uri="{FF2B5EF4-FFF2-40B4-BE49-F238E27FC236}">
                <a16:creationId xmlns:a16="http://schemas.microsoft.com/office/drawing/2014/main" id="{54299CF4-FE8E-FE04-AA3A-3284916E2067}"/>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6" name="Text Placeholder 4">
            <a:extLst>
              <a:ext uri="{FF2B5EF4-FFF2-40B4-BE49-F238E27FC236}">
                <a16:creationId xmlns:a16="http://schemas.microsoft.com/office/drawing/2014/main" id="{08D742AF-DD1B-9004-85F9-6759197CAE14}"/>
              </a:ext>
            </a:extLst>
          </p:cNvPr>
          <p:cNvSpPr>
            <a:spLocks noGrp="1"/>
          </p:cNvSpPr>
          <p:nvPr>
            <p:ph type="body" sz="quarter" idx="10"/>
          </p:nvPr>
        </p:nvSpPr>
        <p:spPr>
          <a:xfrm>
            <a:off x="507868" y="1531917"/>
            <a:ext cx="731995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3493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dy Slide 2">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E01F33C-AE2C-8862-DB7A-D12297CEAFA2}"/>
              </a:ext>
            </a:extLst>
          </p:cNvPr>
          <p:cNvGrpSpPr/>
          <p:nvPr userDrawn="1"/>
        </p:nvGrpSpPr>
        <p:grpSpPr>
          <a:xfrm>
            <a:off x="0" y="6170814"/>
            <a:ext cx="12188825" cy="458586"/>
            <a:chOff x="0" y="6170814"/>
            <a:chExt cx="12188825" cy="458586"/>
          </a:xfrm>
        </p:grpSpPr>
        <p:sp>
          <p:nvSpPr>
            <p:cNvPr id="11" name="Rectangle 10">
              <a:extLst>
                <a:ext uri="{FF2B5EF4-FFF2-40B4-BE49-F238E27FC236}">
                  <a16:creationId xmlns:a16="http://schemas.microsoft.com/office/drawing/2014/main" id="{6B7C18E9-4A2F-3E38-7E69-E3614AA25B22}"/>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4882530-419E-F10F-B524-419770BF156C}"/>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F64A10-8E4C-D15F-A525-1049A9C8401E}"/>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4" name="Title Placeholder 1">
            <a:extLst>
              <a:ext uri="{FF2B5EF4-FFF2-40B4-BE49-F238E27FC236}">
                <a16:creationId xmlns:a16="http://schemas.microsoft.com/office/drawing/2014/main" id="{10FF2997-7DB3-B055-44FB-594D4B16C30B}"/>
              </a:ext>
            </a:extLst>
          </p:cNvPr>
          <p:cNvSpPr>
            <a:spLocks noGrp="1"/>
          </p:cNvSpPr>
          <p:nvPr>
            <p:ph type="title"/>
          </p:nvPr>
        </p:nvSpPr>
        <p:spPr>
          <a:xfrm>
            <a:off x="507868" y="228600"/>
            <a:ext cx="959209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5" name="Text Placeholder 4">
            <a:extLst>
              <a:ext uri="{FF2B5EF4-FFF2-40B4-BE49-F238E27FC236}">
                <a16:creationId xmlns:a16="http://schemas.microsoft.com/office/drawing/2014/main" id="{330C4780-E0CA-046C-8EC5-F22C3690C07F}"/>
              </a:ext>
            </a:extLst>
          </p:cNvPr>
          <p:cNvSpPr>
            <a:spLocks noGrp="1"/>
          </p:cNvSpPr>
          <p:nvPr>
            <p:ph type="body" sz="quarter" idx="10"/>
          </p:nvPr>
        </p:nvSpPr>
        <p:spPr>
          <a:xfrm>
            <a:off x="507868" y="1531917"/>
            <a:ext cx="959209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3F709388-9B3D-002A-1A87-36CC9B7F535E}"/>
              </a:ext>
            </a:extLst>
          </p:cNvPr>
          <p:cNvSpPr/>
          <p:nvPr userDrawn="1"/>
        </p:nvSpPr>
        <p:spPr>
          <a:xfrm>
            <a:off x="10361611"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7" name="Picture Placeholder 3">
            <a:extLst>
              <a:ext uri="{FF2B5EF4-FFF2-40B4-BE49-F238E27FC236}">
                <a16:creationId xmlns:a16="http://schemas.microsoft.com/office/drawing/2014/main" id="{F68F0B93-42C0-D697-C1F4-D62F85D00AC1}"/>
              </a:ext>
            </a:extLst>
          </p:cNvPr>
          <p:cNvSpPr>
            <a:spLocks noGrp="1"/>
          </p:cNvSpPr>
          <p:nvPr>
            <p:ph type="pic" sz="quarter" idx="11"/>
          </p:nvPr>
        </p:nvSpPr>
        <p:spPr>
          <a:xfrm>
            <a:off x="10514012" y="0"/>
            <a:ext cx="1674813" cy="6858000"/>
          </a:xfrm>
          <a:pattFill prst="pct5">
            <a:fgClr>
              <a:schemeClr val="tx2"/>
            </a:fgClr>
            <a:bgClr>
              <a:schemeClr val="accent2"/>
            </a:bgClr>
          </a:pattFill>
        </p:spPr>
        <p:txBody>
          <a:bodyPr/>
          <a:lstStyle>
            <a:lvl1pPr marL="0" indent="0">
              <a:buNone/>
              <a:defRPr/>
            </a:lvl1pPr>
          </a:lstStyle>
          <a:p>
            <a:endParaRPr lang="en-US"/>
          </a:p>
        </p:txBody>
      </p:sp>
    </p:spTree>
    <p:extLst>
      <p:ext uri="{BB962C8B-B14F-4D97-AF65-F5344CB8AC3E}">
        <p14:creationId xmlns:p14="http://schemas.microsoft.com/office/powerpoint/2010/main" val="2956147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 Slide 8">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05693-33DD-1176-2EB3-A939C0115A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91069" y="2327564"/>
            <a:ext cx="1288850" cy="3953028"/>
          </a:xfrm>
          <a:prstGeom prst="rect">
            <a:avLst/>
          </a:prstGeom>
        </p:spPr>
      </p:pic>
      <p:sp>
        <p:nvSpPr>
          <p:cNvPr id="10" name="Title Placeholder 1">
            <a:extLst>
              <a:ext uri="{FF2B5EF4-FFF2-40B4-BE49-F238E27FC236}">
                <a16:creationId xmlns:a16="http://schemas.microsoft.com/office/drawing/2014/main" id="{709193E0-6DF0-59AA-8933-3F216D0D8748}"/>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1" name="Text Placeholder 4">
            <a:extLst>
              <a:ext uri="{FF2B5EF4-FFF2-40B4-BE49-F238E27FC236}">
                <a16:creationId xmlns:a16="http://schemas.microsoft.com/office/drawing/2014/main" id="{8E411E3E-21DE-C117-4AC5-C011E60CAD00}"/>
              </a:ext>
            </a:extLst>
          </p:cNvPr>
          <p:cNvSpPr>
            <a:spLocks noGrp="1"/>
          </p:cNvSpPr>
          <p:nvPr>
            <p:ph type="body" sz="quarter" idx="10"/>
          </p:nvPr>
        </p:nvSpPr>
        <p:spPr>
          <a:xfrm>
            <a:off x="507869" y="1531917"/>
            <a:ext cx="9522822" cy="4605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7C2FC608-A45E-805F-3A51-68E301D50557}"/>
              </a:ext>
            </a:extLst>
          </p:cNvPr>
          <p:cNvGrpSpPr/>
          <p:nvPr userDrawn="1"/>
        </p:nvGrpSpPr>
        <p:grpSpPr>
          <a:xfrm>
            <a:off x="87609" y="6453631"/>
            <a:ext cx="12013611" cy="175769"/>
            <a:chOff x="-556175" y="5388428"/>
            <a:chExt cx="10206500" cy="149291"/>
          </a:xfrm>
        </p:grpSpPr>
        <p:grpSp>
          <p:nvGrpSpPr>
            <p:cNvPr id="13" name="Group 12">
              <a:extLst>
                <a:ext uri="{FF2B5EF4-FFF2-40B4-BE49-F238E27FC236}">
                  <a16:creationId xmlns:a16="http://schemas.microsoft.com/office/drawing/2014/main" id="{A96F9B21-7FF0-7EF6-FE9D-0FE1765D0D77}"/>
                </a:ext>
              </a:extLst>
            </p:cNvPr>
            <p:cNvGrpSpPr/>
            <p:nvPr userDrawn="1"/>
          </p:nvGrpSpPr>
          <p:grpSpPr>
            <a:xfrm>
              <a:off x="-556175" y="5388428"/>
              <a:ext cx="2501953" cy="149291"/>
              <a:chOff x="6927228" y="7552706"/>
              <a:chExt cx="5016271" cy="227062"/>
            </a:xfrm>
          </p:grpSpPr>
          <p:sp>
            <p:nvSpPr>
              <p:cNvPr id="161" name="Oval 160">
                <a:extLst>
                  <a:ext uri="{FF2B5EF4-FFF2-40B4-BE49-F238E27FC236}">
                    <a16:creationId xmlns:a16="http://schemas.microsoft.com/office/drawing/2014/main" id="{F03FFA75-0CB1-DF73-6C42-3C0A3A55E747}"/>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0E5A8E30-E323-9B4C-A3FD-DDE5DBEC6EE0}"/>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83457A70-639E-AF63-A223-7614F6E6594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F6611D37-210B-39FB-50AB-43A28C9D05CD}"/>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ACB9C06B-9078-BC79-420B-93E2E93F2CB0}"/>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70A0004F-35AA-58F7-FE71-FE84468A66AE}"/>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A376624E-EE28-97B2-EAC9-D2CF52D503CD}"/>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B1FD60A5-A713-719F-8F2F-03C8DF8EC235}"/>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0362E2EB-BE07-5D7A-072D-56CF3CEFF3D8}"/>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EDD44D4F-61D5-3928-A599-2C77EA7D56BF}"/>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12F38625-DB76-350D-00A2-0F40D582AC6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8CC036BA-C087-D403-4A5D-640FF0B1F522}"/>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1D7A918A-39D1-D503-227A-9ADAD28A08B0}"/>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E90BA991-1DD8-6E3F-CA2B-D8F0FFFCAB99}"/>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932437BC-C86F-0497-F1EA-C8A0EE8508B5}"/>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1122BD8B-BC40-AE9C-9276-34FF4B74EB48}"/>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D6C4D0E4-77BE-F109-0CD6-8C4B033800C0}"/>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B17C3803-2877-24F3-5D4B-8F5B6332B035}"/>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1F02A272-D4FF-3A02-EA1F-034C27006890}"/>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A1D109C2-2288-F94B-E39F-B36E5C3DAA4D}"/>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9C5AD432-2EF6-A185-D9AC-DD895870FE45}"/>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48D1E079-84BB-FB14-E831-A928715C66C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0BC8FAFF-5FBB-EB85-A63B-A4E9BA67D876}"/>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0395F6CE-5428-ECBD-0ACD-9C9D3B2F978C}"/>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9C21926F-6204-62C7-C49A-E42D7E5F1FF7}"/>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A784D570-2205-7A4F-D52B-CB3069AEFEA4}"/>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C66C2A77-CB9C-05FC-0B82-EF82852980B1}"/>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BDBB2B11-0E69-F25E-E254-659EC6AEE72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E0F36335-FD58-4477-F6B6-D1BB7DBA553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19325B8E-A90B-5363-5DB1-278B260C2D5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0CD64344-590D-AA41-2E47-E5E8C6D69DAB}"/>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B32F0614-2F6E-7702-1E65-DB13893D1373}"/>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3F414C05-EF18-9A7D-A5F6-78A6F351B2F3}"/>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869B1822-7C2C-558B-6C22-37A0D75B20A5}"/>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E685B3C6-A1B9-74AA-11AA-2D1E44AD818B}"/>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A211FDE2-9282-D3CC-99E1-CD554B86791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71D99BD5-F584-15BE-7BFC-093764C879DB}"/>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A11C9041-A9BF-A4C2-D286-5D10A1911E05}"/>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3F226BC3-8AE3-008E-A17D-3B65BB57CAC3}"/>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892D73DB-24B7-AA05-AE28-0C43E955EA92}"/>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360F0707-4726-0BB0-A5E8-F90C1F361433}"/>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D77B8397-975D-C5D5-706F-1A56EEE31E4C}"/>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F168B69D-2555-79FE-0294-143B899A0DC3}"/>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4" name="Oval 203">
                <a:extLst>
                  <a:ext uri="{FF2B5EF4-FFF2-40B4-BE49-F238E27FC236}">
                    <a16:creationId xmlns:a16="http://schemas.microsoft.com/office/drawing/2014/main" id="{65FCB64C-6F90-B8D0-9EBC-84D3C384276E}"/>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5" name="Oval 204">
                <a:extLst>
                  <a:ext uri="{FF2B5EF4-FFF2-40B4-BE49-F238E27FC236}">
                    <a16:creationId xmlns:a16="http://schemas.microsoft.com/office/drawing/2014/main" id="{252ECA62-DFD9-794E-54D6-C0D01033AA52}"/>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6" name="Oval 205">
                <a:extLst>
                  <a:ext uri="{FF2B5EF4-FFF2-40B4-BE49-F238E27FC236}">
                    <a16:creationId xmlns:a16="http://schemas.microsoft.com/office/drawing/2014/main" id="{4B6ADE49-78AA-9E5F-DA2F-8779D6B11CB4}"/>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7" name="Oval 206">
                <a:extLst>
                  <a:ext uri="{FF2B5EF4-FFF2-40B4-BE49-F238E27FC236}">
                    <a16:creationId xmlns:a16="http://schemas.microsoft.com/office/drawing/2014/main" id="{59BB0A81-415F-60A9-CBA8-ACDAE42FB44F}"/>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8" name="Oval 207">
                <a:extLst>
                  <a:ext uri="{FF2B5EF4-FFF2-40B4-BE49-F238E27FC236}">
                    <a16:creationId xmlns:a16="http://schemas.microsoft.com/office/drawing/2014/main" id="{1089EF1E-A669-038C-56B9-D66C023A91A8}"/>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4" name="Group 13">
              <a:extLst>
                <a:ext uri="{FF2B5EF4-FFF2-40B4-BE49-F238E27FC236}">
                  <a16:creationId xmlns:a16="http://schemas.microsoft.com/office/drawing/2014/main" id="{F7DB3624-551B-72FD-7E9D-C53D54F2C357}"/>
                </a:ext>
              </a:extLst>
            </p:cNvPr>
            <p:cNvGrpSpPr/>
            <p:nvPr userDrawn="1"/>
          </p:nvGrpSpPr>
          <p:grpSpPr>
            <a:xfrm>
              <a:off x="2008922" y="5388428"/>
              <a:ext cx="2501953" cy="149291"/>
              <a:chOff x="6927228" y="7552706"/>
              <a:chExt cx="5016271" cy="227062"/>
            </a:xfrm>
          </p:grpSpPr>
          <p:sp>
            <p:nvSpPr>
              <p:cNvPr id="113" name="Oval 112">
                <a:extLst>
                  <a:ext uri="{FF2B5EF4-FFF2-40B4-BE49-F238E27FC236}">
                    <a16:creationId xmlns:a16="http://schemas.microsoft.com/office/drawing/2014/main" id="{44AB6D7B-7EC4-229E-C389-5C30E0E18BFF}"/>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BDC486E3-A103-7780-B298-A633D71F33DB}"/>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FA5CF5F9-B919-72E5-4D04-2E91F0204B63}"/>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E9AD293B-03DA-08B5-BB42-8EBDA73255FD}"/>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1D91086B-072E-DC80-F5D8-C4BDA7AA4590}"/>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696855FD-EA73-F2E8-8889-66201C76153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F13CE453-C11B-6500-A03E-EE4E45C275B9}"/>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035AF98D-2FA7-6FDF-BBAD-9A70BFDEA1B8}"/>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A08013BA-F82C-F282-DA92-708DDB10B33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1062C038-A32F-7C35-0D07-48A7933E5809}"/>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E48D04BF-1CDA-2DCF-B813-D9E372B362F5}"/>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3E65A3D9-DA59-6B25-26D1-5FB51B7D6D5F}"/>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BC316EFF-7FAD-D074-B19A-FD8ADD690BDF}"/>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C8EAD5BF-7148-4B04-97B0-895859EB0E38}"/>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04B357D-E523-8D8C-D84C-CD36DB23E33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C9EB5395-7083-7F71-1290-BB535F04414D}"/>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67F8F9B4-F939-DFFF-0936-F4C7C1805A97}"/>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81C9442A-9F39-1A62-C005-BF29EB63C06E}"/>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B942605E-2066-7405-4ACD-D788AC1A38F2}"/>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21851745-09AC-21A9-8C7C-662B675F83AE}"/>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03289BD8-E1A0-A49F-3E24-CEE5D2E38AAF}"/>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68FD8667-DBCE-75C4-F992-B04FB4331DCF}"/>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4AA3BB5F-0CE6-A2F7-6A1A-DD3E46653AF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D84571C8-1796-C640-F683-F2EC9DC56FAA}"/>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13515490-1630-3412-1B0C-2855D6611729}"/>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2A7F4932-E6BD-C6E7-9D39-8AF7E8203FA3}"/>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F42CD8CC-39AB-718D-1E48-71D4C306C5FD}"/>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9B04E7FA-43A6-A7DF-2693-EC15DFF7DD8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8135D439-DC50-AF0A-969E-9E7AC599E6F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548F3259-F8C9-2420-965A-E6AE54281D4B}"/>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37884686-75E2-6C03-E613-D5E4216510C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1BFD3868-51F7-9E64-4E46-74A382CD0E5A}"/>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F4C02B8E-724B-14B4-5139-6D3BF19398DE}"/>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21628847-A838-9F92-78AA-923D5EA5A4C8}"/>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9FC4F0F4-7666-BC31-3570-CB913362C4FB}"/>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7D507C5E-B1B3-67D7-CAE8-8DA8F388A0E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8F665929-27E9-5603-EB4C-A1E5956148CB}"/>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5B9BADDF-1396-64F3-D3A4-81C51631EDB0}"/>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2380C93B-81EC-7759-F21C-048C92C74A4B}"/>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BF61AD67-C145-FD69-7F1B-2702EEF77A04}"/>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056C5A90-E1F7-3839-1C6F-DD09B0851C99}"/>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8411F26F-105B-EE4D-05B5-B553ADB87E12}"/>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86AB4409-5175-C48D-0B28-5E755232AE44}"/>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D93C8D2A-ED69-A829-9C1E-30E6E23769A1}"/>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42A8D2DD-D34E-C849-EF57-038F9FBC4F4D}"/>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6B6E870F-091A-30CB-80DB-579594937FD0}"/>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6EADBA99-98FD-F704-D894-C22EA37D166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E6A2037D-178A-8AE8-2641-824240D5D368}"/>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5" name="Group 14">
              <a:extLst>
                <a:ext uri="{FF2B5EF4-FFF2-40B4-BE49-F238E27FC236}">
                  <a16:creationId xmlns:a16="http://schemas.microsoft.com/office/drawing/2014/main" id="{92CE8EA3-F961-D454-FAD6-F29C3C5F3D58}"/>
                </a:ext>
              </a:extLst>
            </p:cNvPr>
            <p:cNvGrpSpPr/>
            <p:nvPr userDrawn="1"/>
          </p:nvGrpSpPr>
          <p:grpSpPr>
            <a:xfrm>
              <a:off x="4583275" y="5388428"/>
              <a:ext cx="2501953" cy="149291"/>
              <a:chOff x="6927228" y="7552706"/>
              <a:chExt cx="5016271" cy="227062"/>
            </a:xfrm>
          </p:grpSpPr>
          <p:sp>
            <p:nvSpPr>
              <p:cNvPr id="65" name="Oval 64">
                <a:extLst>
                  <a:ext uri="{FF2B5EF4-FFF2-40B4-BE49-F238E27FC236}">
                    <a16:creationId xmlns:a16="http://schemas.microsoft.com/office/drawing/2014/main" id="{B4851A62-C5FB-853A-C936-56B6E42F0360}"/>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0E9B7D81-CD57-C4CB-48AC-F7237B7FEF70}"/>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88DE8376-18A6-0311-FF29-9FCC1686C1C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28DF29A2-47AB-7C6E-890A-B31FC173DEA9}"/>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1F3D0BE-EB9A-F0C6-409C-8D7962832742}"/>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0C05BEB6-6FA9-B7D9-D695-D0A3EBF7AB0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9B108084-DDAB-8B99-C7F6-BDCC6C0717C6}"/>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AFDF21AF-548C-F24E-D5D2-A5593B288364}"/>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91FBD61E-2F86-BDCF-9CEB-F5E437359876}"/>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7CF8F2D3-C789-68BE-B76D-9C95BCB2ABB8}"/>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7E288405-8D6E-1175-9A2F-72F0A6CD35C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BE05F63F-1518-20AE-88CC-863AED906433}"/>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0930B3A-4C6C-32DD-5DCA-8708C6217EC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3465312E-A13A-AE86-574E-C8EFC5BEEF4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8A5AEE96-CCCE-234E-7A0C-61C88831FAA1}"/>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23AF84A1-A84C-04AA-E429-AB23E9B58E3D}"/>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2742E615-5572-7E2E-5A0D-78AC75440D3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0669B33A-99E8-2C42-565B-9CB74BC9AA2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EE33592D-B215-09B9-FFBF-745BE58E065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939E4647-E34C-CCEB-32C6-F570AC359340}"/>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46671FCD-1F39-B07E-1C13-E7DDFEAD527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27EB4AB8-2229-0177-3F54-BE53C2E319F7}"/>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0EB9BEE6-E5C3-7FE2-4771-5EB2450F5BFE}"/>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57C54D11-C038-01E5-084E-9994F20B8E11}"/>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330E73E0-0FC0-5953-6105-2A4FA250012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6E1DADD0-DFF9-1B35-BBE9-0021E903F8D2}"/>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0377F0BF-8DB2-C1A8-BDB1-288D09C7FFFB}"/>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D258AB06-9A75-EB8B-1A4D-868B7C4AA5B9}"/>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0AACFC0B-86EC-3223-5B29-026AA1CA448F}"/>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2B90A77A-3629-BBA9-A454-A671713FDC1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CCF419D6-681B-3B1C-451E-E6BC4253FF73}"/>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7DD5C585-3E33-1050-CED8-A7535D1AB3D7}"/>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78285F2C-EA1C-0FA9-74B1-2F6A75B63C82}"/>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33BE07FC-0881-8C40-8993-21D68AA9F6D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04AD1FC8-33F5-64B6-36BB-CC0F802013CC}"/>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E8A078E1-5BE9-593D-C338-DDBBFC6427A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A23B1A01-7097-78CC-D3B2-EA38043D045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0EED452F-0749-0F11-EC69-D93682DD4935}"/>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EE672BE5-1659-286A-1CCE-E885654DE0EA}"/>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F612B5CB-7BF5-49A3-43D0-987DDE3B6677}"/>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C92A9872-1884-C314-C1ED-D72B47D5A128}"/>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BB7B73DB-EFC0-0ECC-41AC-96B7EC4AF657}"/>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F8194CEC-5A1B-7D01-1ED5-D7BA3152A3A4}"/>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F8A3AA3E-6D9A-1DF8-B11E-DCE6E8D2C490}"/>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CC948EF7-2AC2-0536-E1D8-9E335CB77CE0}"/>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272440AE-40EA-E9D1-46B8-C0F7D3E15C4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DE59C132-F14C-9D48-6083-D90E5166F692}"/>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F6ED2354-31A3-12C8-CB34-4B2A6624F568}"/>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6" name="Group 15">
              <a:extLst>
                <a:ext uri="{FF2B5EF4-FFF2-40B4-BE49-F238E27FC236}">
                  <a16:creationId xmlns:a16="http://schemas.microsoft.com/office/drawing/2014/main" id="{83595FBB-ED97-AC05-AC7F-A3865AEA1D7A}"/>
                </a:ext>
              </a:extLst>
            </p:cNvPr>
            <p:cNvGrpSpPr/>
            <p:nvPr userDrawn="1"/>
          </p:nvGrpSpPr>
          <p:grpSpPr>
            <a:xfrm>
              <a:off x="7148372" y="5388428"/>
              <a:ext cx="2501953" cy="149291"/>
              <a:chOff x="6927228" y="7552706"/>
              <a:chExt cx="5016271" cy="227062"/>
            </a:xfrm>
          </p:grpSpPr>
          <p:sp>
            <p:nvSpPr>
              <p:cNvPr id="17" name="Oval 16">
                <a:extLst>
                  <a:ext uri="{FF2B5EF4-FFF2-40B4-BE49-F238E27FC236}">
                    <a16:creationId xmlns:a16="http://schemas.microsoft.com/office/drawing/2014/main" id="{534A0A36-5D18-D9F4-6373-97CE8DDE8F70}"/>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546C4FAE-5DDF-F1A4-6F80-A9B1A8F51A39}"/>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33522D2B-61EE-04BB-EF4E-3550CB46B850}"/>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5DB9E2C2-238C-ADCC-DED1-A0FF8F3E3D7F}"/>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DBADF823-6219-BCBC-32CB-94025013B060}"/>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DD476A45-1D5E-E43C-62FD-E01100D6D861}"/>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646D9CB7-A44E-3DF1-5188-17781D9337C0}"/>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9F6B01A1-EE18-3E8E-CF1F-A81FE99D761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3CEF591D-7C21-D0EE-3C5C-9CABB6373D00}"/>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BB878080-3E4F-31FD-6CE0-B077C53F7F4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2402BFB3-7645-766B-2E20-B74310E32A9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0D287806-CA9E-54D6-CF78-75BF642F41B2}"/>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DB9FD9E9-4100-0C7E-CDA2-038CE52AF52E}"/>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25F94D3A-FAE3-6BB9-7012-758FB17053C8}"/>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BF349B51-98AF-21E1-B36F-35C3C8FEB8B1}"/>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E489B137-9707-8BCD-D30E-5FED46D952C6}"/>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19437AB6-E1D1-E4D0-8897-C561F59DAE0D}"/>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60EFFAAE-7896-C129-BAEB-1EC25510AE04}"/>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6541BC1C-4EF5-B96C-1409-500240A964F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8A331D42-2FFD-A96F-9012-F5804FAE6305}"/>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2EF34CE3-DC3C-FC16-6487-444FAE40676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045F9BED-E872-D63A-AF30-D5A486EA5B61}"/>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3DE3929-C4E1-3E25-4E8E-BE3480B221BF}"/>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77D46A68-9CD4-9E4A-0131-F92C07A76F88}"/>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BD771E34-09AE-05ED-15A5-C04E2AC1718E}"/>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3648A5FA-6272-7656-BF93-797CB941945E}"/>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DB662269-BCE0-3395-AA02-B07BFED35C3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C2AE1DBC-E062-1CFE-111B-716C37420436}"/>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2AD7F8E5-AB0D-5D4D-B174-35441179E0F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6D1B3AA9-7B00-E158-C909-C055095E4DBB}"/>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89812C2E-16AB-EDB0-D714-8DD85B97A7DB}"/>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C9F13792-E70B-3B91-079F-AD04505A4841}"/>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CF0FE8DF-20E6-A844-CFB7-6A04BF0B4AF4}"/>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349C1784-C47F-022B-AFB4-1F76A875A2F0}"/>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4E598D9A-B703-6CFE-D76D-D40D3DC86DA3}"/>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089BEE31-2B84-0964-FAEC-581FA37B8DB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E7C49F36-5FA1-A9DC-8BF5-6C0660A3CA43}"/>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1EFDA50C-7182-39E0-57F0-3E91863D3435}"/>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52BC89A5-070C-4098-0F09-DBE6ADF136E5}"/>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F55F23EB-D52B-9197-FA5E-7AA973DFFE9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EB1827D0-A9BC-0493-B52D-7D2C6F9400D1}"/>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D92D67ED-3A7A-0D17-B123-24773D7CAD14}"/>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6D357916-E59B-DCF9-2857-A38499F95F20}"/>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CFA657D9-A552-8ADA-9CE8-DE2DAC20607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3210F73E-2426-EAF1-11B6-EA5C64373CF7}"/>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E65E06F3-1071-C67F-94E2-B780FD1D61DE}"/>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5409BADB-7639-CE6B-779E-479C78A7F68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AEE71E5A-16D3-1F6D-E7D6-8061CD692E00}"/>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3787445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dy Slide 9">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713DFC9-6DE9-5E00-AA54-6DC6D2F2DA71}"/>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Rectangle 8">
            <a:extLst>
              <a:ext uri="{FF2B5EF4-FFF2-40B4-BE49-F238E27FC236}">
                <a16:creationId xmlns:a16="http://schemas.microsoft.com/office/drawing/2014/main" id="{D8FE5104-4DB5-ED82-8CA9-9F4706494424}"/>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10" name="Picture 9">
            <a:extLst>
              <a:ext uri="{FF2B5EF4-FFF2-40B4-BE49-F238E27FC236}">
                <a16:creationId xmlns:a16="http://schemas.microsoft.com/office/drawing/2014/main" id="{DE676CBF-84D6-D196-AEE0-23A79828A42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9696062">
            <a:off x="395472" y="260826"/>
            <a:ext cx="953640" cy="2924142"/>
          </a:xfrm>
          <a:prstGeom prst="rect">
            <a:avLst/>
          </a:prstGeom>
        </p:spPr>
      </p:pic>
      <p:sp>
        <p:nvSpPr>
          <p:cNvPr id="11" name="Content Placeholder 4">
            <a:extLst>
              <a:ext uri="{FF2B5EF4-FFF2-40B4-BE49-F238E27FC236}">
                <a16:creationId xmlns:a16="http://schemas.microsoft.com/office/drawing/2014/main" id="{B7FD548C-B584-ADA3-5E2C-678E28159B71}"/>
              </a:ext>
            </a:extLst>
          </p:cNvPr>
          <p:cNvSpPr>
            <a:spLocks noGrp="1"/>
          </p:cNvSpPr>
          <p:nvPr>
            <p:ph sz="quarter" idx="12"/>
          </p:nvPr>
        </p:nvSpPr>
        <p:spPr>
          <a:xfrm>
            <a:off x="2102330" y="1531917"/>
            <a:ext cx="9610246"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7890A6B0-50A5-0AEC-6CDB-FFEE7F34A264}"/>
              </a:ext>
            </a:extLst>
          </p:cNvPr>
          <p:cNvGrpSpPr/>
          <p:nvPr userDrawn="1"/>
        </p:nvGrpSpPr>
        <p:grpSpPr>
          <a:xfrm>
            <a:off x="8528034" y="6248400"/>
            <a:ext cx="3210027" cy="196444"/>
            <a:chOff x="6927228" y="7552706"/>
            <a:chExt cx="5016271" cy="227062"/>
          </a:xfrm>
        </p:grpSpPr>
        <p:sp>
          <p:nvSpPr>
            <p:cNvPr id="13" name="Oval 12">
              <a:extLst>
                <a:ext uri="{FF2B5EF4-FFF2-40B4-BE49-F238E27FC236}">
                  <a16:creationId xmlns:a16="http://schemas.microsoft.com/office/drawing/2014/main" id="{310566E6-FB69-17C9-48EF-0342CB2D9B93}"/>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7BA698AF-6227-10CD-184B-F930D1BB70FA}"/>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FB977851-96E2-8465-6A7E-350339A9AFC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AA306676-8444-1D22-21DD-C9BBEABD6E62}"/>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C60D6398-E9AD-EAF8-4E84-6246A133C72A}"/>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6A2CBC10-CB0C-BA29-857B-8FEE161192E8}"/>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4D9AC6EF-631F-9258-B7AA-42D02044EF92}"/>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55A9B3B5-F95F-63E1-DB2F-984B83ABC86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09A56F48-B03F-9853-2AF0-8BCB7FB862B0}"/>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60174526-4C92-5D8A-6872-976237AD508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D304DFEB-75D0-2999-6A99-19F975718C5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6BBE5201-3414-6123-FA98-9183AACD8959}"/>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836D5E06-F2EB-CC01-A9DF-D894765792EE}"/>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05DA88B8-2412-E61E-1ECD-57F85D7CB5E7}"/>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05DFCE38-540F-5B76-98B1-78EB354375FA}"/>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52D5A947-801A-1996-0377-4AB049503AB1}"/>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79FCAAF8-3FE5-203F-DEA3-17CE480748B9}"/>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68CF46EB-4EC2-5396-3BC0-BDE9FD812964}"/>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A1D19577-446C-29A4-3BB5-5F99A80CF730}"/>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212FFAC4-1FD2-C049-B154-7C47506EF58F}"/>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9D079C29-25E5-BF79-AA79-36C8FD89C8D0}"/>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EF075B4C-574C-D605-6EAD-D717831B5B1A}"/>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FCE42235-1E9E-99E1-1E0B-52D5BCEACA36}"/>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21C84F20-F942-0654-9806-B01A081BCE2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EAD94563-7795-AE12-F7D5-AA87E69FC5FC}"/>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2222E41E-D701-9CCC-0FB9-CA110ABBFC7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15FC5DA9-6AEC-8565-5F09-F16B2F2449A0}"/>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FA96D964-F25D-8B87-BBBC-93BDA0BA3783}"/>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400838CB-23D7-7C66-1BA9-AAB6632222E4}"/>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F22FBF7C-CD98-5243-5829-8B87A5FCF7A2}"/>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6B638AC5-9326-7926-2E86-7C69375A0C19}"/>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CE112808-3509-FD35-8C88-0513C111229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2DBC3AC4-E140-D8DB-974E-B8D82A8FCF2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FBAFBE9F-D483-3519-FC69-9E42DF685A90}"/>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E2F11815-EF40-3DE9-2055-08D263D09EE9}"/>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8AF9C487-E8DB-BC35-3B8B-A3D8E79A3265}"/>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A4CB41D5-7D78-021E-DF56-489C9F2D1891}"/>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28684025-6342-57DF-4317-FAC254EF7475}"/>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8B317A1F-AE6D-3D1C-F026-ADAC4DFF5DF0}"/>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570C3638-BCAA-792F-B27B-B26B8467629C}"/>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A14BB916-E878-1DDE-B48D-36DC39AFB23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EB01CC02-A352-EF0D-8704-36BEBC7EA5F5}"/>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8C061B13-8B74-B135-9DD3-8E7E3ADA3249}"/>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FE5AFFB6-9023-F09D-5103-0359ED12E350}"/>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B6A9565B-FCEA-5CE1-D9B5-5CAD5D738E2B}"/>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BAA9183B-97C6-B858-C3CF-B8E309776E1F}"/>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C5BEFB69-4326-CC8A-38D3-14AA55B08BD9}"/>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CDBAE4F2-CF3A-17A7-27AD-A2DD5E0E2C93}"/>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47352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70773B-54BD-AE45-A1CF-A46AB5D977E2}" type="datetimeFigureOut">
              <a:rPr lang="en-US" smtClean="0"/>
              <a:t>6/10/2026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26D76A-D5E9-5545-9FB3-D528041E1F67}" type="slidenum">
              <a:rPr lang="en-US" smtClean="0"/>
              <a:t>‹#›</a:t>
            </a:fld>
            <a:endParaRPr lang="en-US"/>
          </a:p>
        </p:txBody>
      </p:sp>
    </p:spTree>
    <p:extLst>
      <p:ext uri="{BB962C8B-B14F-4D97-AF65-F5344CB8AC3E}">
        <p14:creationId xmlns:p14="http://schemas.microsoft.com/office/powerpoint/2010/main" val="2209145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FA Academics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10FF9BFC-59C3-8E4B-0784-24F5252C92E8}"/>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09E303CC-A6C9-1307-EF2B-93661438B9E3}"/>
              </a:ext>
            </a:extLst>
          </p:cNvPr>
          <p:cNvSpPr>
            <a:spLocks noGrp="1"/>
          </p:cNvSpPr>
          <p:nvPr>
            <p:ph type="title"/>
          </p:nvPr>
        </p:nvSpPr>
        <p:spPr>
          <a:xfrm>
            <a:off x="507868" y="228600"/>
            <a:ext cx="11071516" cy="1208314"/>
          </a:xfrm>
        </p:spPr>
        <p:txBody>
          <a:bodyPr/>
          <a:lstStyle/>
          <a:p>
            <a:r>
              <a:rPr lang="en-US"/>
              <a:t>Click to edit Master title style</a:t>
            </a:r>
          </a:p>
        </p:txBody>
      </p:sp>
      <p:pic>
        <p:nvPicPr>
          <p:cNvPr id="9" name="Graphic 8" descr="Books on shelf outline">
            <a:extLst>
              <a:ext uri="{FF2B5EF4-FFF2-40B4-BE49-F238E27FC236}">
                <a16:creationId xmlns:a16="http://schemas.microsoft.com/office/drawing/2014/main" id="{8F6473D0-3304-D5E6-C932-ABD41D895D07}"/>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468099" y="6132172"/>
            <a:ext cx="635337" cy="635337"/>
          </a:xfrm>
          <a:prstGeom prst="rect">
            <a:avLst/>
          </a:prstGeom>
        </p:spPr>
      </p:pic>
      <p:sp>
        <p:nvSpPr>
          <p:cNvPr id="10" name="Text Placeholder 4">
            <a:extLst>
              <a:ext uri="{FF2B5EF4-FFF2-40B4-BE49-F238E27FC236}">
                <a16:creationId xmlns:a16="http://schemas.microsoft.com/office/drawing/2014/main" id="{77EBE5BB-AF0A-046E-E28E-B218B0FBB048}"/>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549FFDEC-7825-56B4-6D81-F6EBF5906262}"/>
              </a:ext>
            </a:extLst>
          </p:cNvPr>
          <p:cNvSpPr txBox="1"/>
          <p:nvPr userDrawn="1"/>
        </p:nvSpPr>
        <p:spPr>
          <a:xfrm>
            <a:off x="5810669" y="6132172"/>
            <a:ext cx="5309170" cy="646203"/>
          </a:xfrm>
          <a:prstGeom prst="rect">
            <a:avLst/>
          </a:prstGeom>
          <a:noFill/>
        </p:spPr>
        <p:txBody>
          <a:bodyPr wrap="square" rtlCol="0">
            <a:spAutoFit/>
          </a:bodyPr>
          <a:lstStyle/>
          <a:p>
            <a:pPr algn="r"/>
            <a:r>
              <a:rPr lang="en-US" sz="3599" b="0" spc="300">
                <a:solidFill>
                  <a:schemeClr val="accent3"/>
                </a:solidFill>
                <a:latin typeface="Open Sans" panose="020B0606030504020204" pitchFamily="34" charset="0"/>
                <a:ea typeface="Open Sans" panose="020B0606030504020204" pitchFamily="34" charset="0"/>
                <a:cs typeface="Open Sans" panose="020B0606030504020204" pitchFamily="34" charset="0"/>
              </a:rPr>
              <a:t>ACADEMICS</a:t>
            </a:r>
          </a:p>
        </p:txBody>
      </p:sp>
      <p:pic>
        <p:nvPicPr>
          <p:cNvPr id="12" name="Picture 11">
            <a:extLst>
              <a:ext uri="{FF2B5EF4-FFF2-40B4-BE49-F238E27FC236}">
                <a16:creationId xmlns:a16="http://schemas.microsoft.com/office/drawing/2014/main" id="{75F6ADA7-4CC2-A761-0099-5FCF4C02DB6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304836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FA Student Readiness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FF353A6D-24C9-1646-1B3D-6B26EB5132AD}"/>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a:extLst>
              <a:ext uri="{FF2B5EF4-FFF2-40B4-BE49-F238E27FC236}">
                <a16:creationId xmlns:a16="http://schemas.microsoft.com/office/drawing/2014/main" id="{6E23C256-AA5A-798A-9BA3-CEADB102C343}"/>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395842" y="5999359"/>
            <a:ext cx="592554" cy="700012"/>
          </a:xfrm>
          <a:prstGeom prst="rect">
            <a:avLst/>
          </a:prstGeom>
        </p:spPr>
      </p:pic>
      <p:sp>
        <p:nvSpPr>
          <p:cNvPr id="9" name="Title 1">
            <a:extLst>
              <a:ext uri="{FF2B5EF4-FFF2-40B4-BE49-F238E27FC236}">
                <a16:creationId xmlns:a16="http://schemas.microsoft.com/office/drawing/2014/main" id="{D9A86A66-7217-4402-D239-391506C9278F}"/>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10" name="Text Placeholder 4">
            <a:extLst>
              <a:ext uri="{FF2B5EF4-FFF2-40B4-BE49-F238E27FC236}">
                <a16:creationId xmlns:a16="http://schemas.microsoft.com/office/drawing/2014/main" id="{BA5875CD-04B3-6C55-600F-7893132C9FE5}"/>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394DACFA-51F7-DE58-4B9F-CFBBA6F5AF95}"/>
              </a:ext>
            </a:extLst>
          </p:cNvPr>
          <p:cNvSpPr txBox="1"/>
          <p:nvPr userDrawn="1"/>
        </p:nvSpPr>
        <p:spPr>
          <a:xfrm>
            <a:off x="3122612" y="6132172"/>
            <a:ext cx="7997227" cy="646203"/>
          </a:xfrm>
          <a:prstGeom prst="rect">
            <a:avLst/>
          </a:prstGeom>
          <a:noFill/>
        </p:spPr>
        <p:txBody>
          <a:bodyPr wrap="square" rtlCol="0">
            <a:spAutoFit/>
          </a:bodyPr>
          <a:lstStyle/>
          <a:p>
            <a:pPr algn="r"/>
            <a:r>
              <a:rPr lang="en-US" sz="3599" b="0" spc="300">
                <a:solidFill>
                  <a:schemeClr val="accent4"/>
                </a:solidFill>
                <a:latin typeface="Open Sans" panose="020B0606030504020204" pitchFamily="34" charset="0"/>
                <a:ea typeface="Open Sans" panose="020B0606030504020204" pitchFamily="34" charset="0"/>
                <a:cs typeface="Open Sans" panose="020B0606030504020204" pitchFamily="34" charset="0"/>
              </a:rPr>
              <a:t>STUDENT READINESS</a:t>
            </a:r>
          </a:p>
        </p:txBody>
      </p:sp>
      <p:pic>
        <p:nvPicPr>
          <p:cNvPr id="12" name="Picture 11">
            <a:extLst>
              <a:ext uri="{FF2B5EF4-FFF2-40B4-BE49-F238E27FC236}">
                <a16:creationId xmlns:a16="http://schemas.microsoft.com/office/drawing/2014/main" id="{BC3B87B1-EB0E-0395-119D-0A370174347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379142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FA Educators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9786E88-4E7D-81F0-A371-48B2F7D50225}"/>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12A31836-2DF3-FF3F-1E4A-DED2747AE01B}"/>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9" name="Text Placeholder 4">
            <a:extLst>
              <a:ext uri="{FF2B5EF4-FFF2-40B4-BE49-F238E27FC236}">
                <a16:creationId xmlns:a16="http://schemas.microsoft.com/office/drawing/2014/main" id="{DAA0DCF8-74F7-D75B-7019-A07E766C7641}"/>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9ABF9641-0521-5C20-BC3E-43D75C4D635B}"/>
              </a:ext>
            </a:extLst>
          </p:cNvPr>
          <p:cNvSpPr txBox="1"/>
          <p:nvPr userDrawn="1"/>
        </p:nvSpPr>
        <p:spPr>
          <a:xfrm>
            <a:off x="3122612" y="6132172"/>
            <a:ext cx="7997227" cy="646203"/>
          </a:xfrm>
          <a:prstGeom prst="rect">
            <a:avLst/>
          </a:prstGeom>
          <a:noFill/>
        </p:spPr>
        <p:txBody>
          <a:bodyPr wrap="square" rtlCol="0">
            <a:spAutoFit/>
          </a:bodyPr>
          <a:lstStyle/>
          <a:p>
            <a:pPr algn="r"/>
            <a:r>
              <a:rPr lang="en-US" sz="3599" b="0" spc="300">
                <a:solidFill>
                  <a:schemeClr val="accent5"/>
                </a:solidFill>
                <a:latin typeface="Open Sans" panose="020B0606030504020204" pitchFamily="34" charset="0"/>
                <a:ea typeface="Open Sans" panose="020B0606030504020204" pitchFamily="34" charset="0"/>
                <a:cs typeface="Open Sans" panose="020B0606030504020204" pitchFamily="34" charset="0"/>
              </a:rPr>
              <a:t>EDUCATORS</a:t>
            </a:r>
          </a:p>
        </p:txBody>
      </p:sp>
      <p:pic>
        <p:nvPicPr>
          <p:cNvPr id="11" name="Graphic 10" descr="Classroom outline">
            <a:extLst>
              <a:ext uri="{FF2B5EF4-FFF2-40B4-BE49-F238E27FC236}">
                <a16:creationId xmlns:a16="http://schemas.microsoft.com/office/drawing/2014/main" id="{483521DC-8CE7-5C48-A28F-BE1D8D854332}"/>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385803" y="6086216"/>
            <a:ext cx="656803" cy="656803"/>
          </a:xfrm>
          <a:prstGeom prst="rect">
            <a:avLst/>
          </a:prstGeom>
        </p:spPr>
      </p:pic>
      <p:pic>
        <p:nvPicPr>
          <p:cNvPr id="12" name="Picture 11">
            <a:extLst>
              <a:ext uri="{FF2B5EF4-FFF2-40B4-BE49-F238E27FC236}">
                <a16:creationId xmlns:a16="http://schemas.microsoft.com/office/drawing/2014/main" id="{A47282F1-F92C-AB82-E5C3-C8CEF054B87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3600847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1484FD5-771F-7C09-CA64-57A26E21A1D4}"/>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67F46E2F-FB64-D64A-B2A7-CB7AB5ABE49E}"/>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5" name="Text Placeholder 4">
            <a:extLst>
              <a:ext uri="{FF2B5EF4-FFF2-40B4-BE49-F238E27FC236}">
                <a16:creationId xmlns:a16="http://schemas.microsoft.com/office/drawing/2014/main" id="{0861AFC9-D1F5-B02D-2A0B-4CCBF6FA14A9}"/>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FA6D73FA-BCA4-4EFD-CFBD-735A83EF13CC}"/>
              </a:ext>
            </a:extLst>
          </p:cNvPr>
          <p:cNvSpPr txBox="1"/>
          <p:nvPr userDrawn="1"/>
        </p:nvSpPr>
        <p:spPr>
          <a:xfrm>
            <a:off x="3122612" y="6132172"/>
            <a:ext cx="7997227" cy="646203"/>
          </a:xfrm>
          <a:prstGeom prst="rect">
            <a:avLst/>
          </a:prstGeom>
          <a:noFill/>
        </p:spPr>
        <p:txBody>
          <a:bodyPr wrap="square" rtlCol="0">
            <a:spAutoFit/>
          </a:bodyPr>
          <a:lstStyle/>
          <a:p>
            <a:pPr algn="r"/>
            <a:r>
              <a:rPr lang="en-US" sz="3599" b="0" spc="300">
                <a:solidFill>
                  <a:schemeClr val="accent6"/>
                </a:solidFill>
                <a:latin typeface="Open Sans" panose="020B0606030504020204" pitchFamily="34" charset="0"/>
                <a:ea typeface="Open Sans" panose="020B0606030504020204" pitchFamily="34" charset="0"/>
                <a:cs typeface="Open Sans" panose="020B0606030504020204" pitchFamily="34" charset="0"/>
              </a:rPr>
              <a:t>FOUNDATIONS</a:t>
            </a:r>
          </a:p>
        </p:txBody>
      </p:sp>
      <p:pic>
        <p:nvPicPr>
          <p:cNvPr id="7" name="Graphic 6">
            <a:extLst>
              <a:ext uri="{FF2B5EF4-FFF2-40B4-BE49-F238E27FC236}">
                <a16:creationId xmlns:a16="http://schemas.microsoft.com/office/drawing/2014/main" id="{5DCEBF75-8FFC-A82D-D0CD-0306A397C720}"/>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289665" y="5882832"/>
            <a:ext cx="914400" cy="914400"/>
          </a:xfrm>
          <a:prstGeom prst="rect">
            <a:avLst/>
          </a:prstGeom>
        </p:spPr>
      </p:pic>
      <p:pic>
        <p:nvPicPr>
          <p:cNvPr id="8" name="Picture 7">
            <a:extLst>
              <a:ext uri="{FF2B5EF4-FFF2-40B4-BE49-F238E27FC236}">
                <a16:creationId xmlns:a16="http://schemas.microsoft.com/office/drawing/2014/main" id="{38C96081-0EA1-FB0C-3E60-64D1A7297DF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2966425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dy Slide 10">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17DE75-352E-BCD8-F1EB-F717A56F847C}"/>
              </a:ext>
            </a:extLst>
          </p:cNvPr>
          <p:cNvGrpSpPr/>
          <p:nvPr userDrawn="1"/>
        </p:nvGrpSpPr>
        <p:grpSpPr>
          <a:xfrm rot="16200000">
            <a:off x="-1272916" y="3199707"/>
            <a:ext cx="6858000" cy="458586"/>
            <a:chOff x="0" y="6170814"/>
            <a:chExt cx="12188825" cy="458586"/>
          </a:xfrm>
        </p:grpSpPr>
        <p:sp>
          <p:nvSpPr>
            <p:cNvPr id="10" name="Rectangle 9">
              <a:extLst>
                <a:ext uri="{FF2B5EF4-FFF2-40B4-BE49-F238E27FC236}">
                  <a16:creationId xmlns:a16="http://schemas.microsoft.com/office/drawing/2014/main" id="{D2B31A9C-82E8-36E4-CE50-20A1EBD7725D}"/>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421627-6FEC-EE3F-8DD6-51D6B3AF5524}"/>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6FA7AA-E68B-1BF6-765F-EF74BCDE5075}"/>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Title Placeholder 1">
            <a:extLst>
              <a:ext uri="{FF2B5EF4-FFF2-40B4-BE49-F238E27FC236}">
                <a16:creationId xmlns:a16="http://schemas.microsoft.com/office/drawing/2014/main" id="{67F258C0-BE90-8A5A-C194-4921A88C6C5A}"/>
              </a:ext>
            </a:extLst>
          </p:cNvPr>
          <p:cNvSpPr>
            <a:spLocks noGrp="1"/>
          </p:cNvSpPr>
          <p:nvPr>
            <p:ph type="title"/>
          </p:nvPr>
        </p:nvSpPr>
        <p:spPr>
          <a:xfrm>
            <a:off x="2665537" y="228600"/>
            <a:ext cx="90471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4" name="Content Placeholder 4">
            <a:extLst>
              <a:ext uri="{FF2B5EF4-FFF2-40B4-BE49-F238E27FC236}">
                <a16:creationId xmlns:a16="http://schemas.microsoft.com/office/drawing/2014/main" id="{DE266D5A-AA2C-B069-DDD2-1BA26A95E07E}"/>
              </a:ext>
            </a:extLst>
          </p:cNvPr>
          <p:cNvSpPr>
            <a:spLocks noGrp="1"/>
          </p:cNvSpPr>
          <p:nvPr>
            <p:ph sz="quarter" idx="12"/>
          </p:nvPr>
        </p:nvSpPr>
        <p:spPr>
          <a:xfrm>
            <a:off x="2665412" y="1531917"/>
            <a:ext cx="9047164"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a:extLst>
              <a:ext uri="{FF2B5EF4-FFF2-40B4-BE49-F238E27FC236}">
                <a16:creationId xmlns:a16="http://schemas.microsoft.com/office/drawing/2014/main" id="{9182713C-863C-D9F4-ED47-292B3AAFCF5C}"/>
              </a:ext>
            </a:extLst>
          </p:cNvPr>
          <p:cNvGrpSpPr/>
          <p:nvPr userDrawn="1"/>
        </p:nvGrpSpPr>
        <p:grpSpPr>
          <a:xfrm>
            <a:off x="8528034" y="6248400"/>
            <a:ext cx="3210027" cy="196444"/>
            <a:chOff x="6927228" y="7552706"/>
            <a:chExt cx="5016271" cy="227062"/>
          </a:xfrm>
        </p:grpSpPr>
        <p:sp>
          <p:nvSpPr>
            <p:cNvPr id="16" name="Oval 15">
              <a:extLst>
                <a:ext uri="{FF2B5EF4-FFF2-40B4-BE49-F238E27FC236}">
                  <a16:creationId xmlns:a16="http://schemas.microsoft.com/office/drawing/2014/main" id="{5EDE0F97-5127-6765-2700-F60E823AFE89}"/>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095CE4EC-DB6C-BDC6-406F-BA983EF0333B}"/>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F6C6F7C0-51D9-10CB-14D4-8483F310504A}"/>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296EC54B-97B7-A971-5F9A-F540EED8BBF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F88913D8-8291-B4D9-4442-DE0DC19AD9D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310874D0-76CA-9F67-D994-2A7C7E07F689}"/>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2D429C2F-1B3B-4543-9170-3364EAFAE0D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D619B03E-82D5-7B18-C931-C7008CAA35A7}"/>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67935966-D72E-2BCB-8067-3AC3C7596A9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CE1DB859-1D73-3662-8F64-DC56ACF6244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F6C71DE7-FE45-62DD-150F-36C36EDCAFD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BB1F49C6-9723-E941-3319-30B60ABDEAB1}"/>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8ADA7ADC-B1D5-3F5D-D1A8-20101AC66DB3}"/>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C66ED4E5-EE74-D786-A823-7EBD7E3E2456}"/>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C56B259C-9DC3-1931-18B7-8B62920310E7}"/>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0CBFE237-9B65-1DA6-B699-2E45BA4A4DF4}"/>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982EC56E-F217-B366-D30A-DAAF2B54C542}"/>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69564D39-7468-FCB7-EDAB-688D34A4A5B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48F13EE9-4D30-B551-385B-E32AC21F33A5}"/>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72424D40-666C-ECA2-860F-F8768C802813}"/>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0D36252D-3720-91FC-ADFF-CC213327ECE2}"/>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16F4F22F-AF5A-9637-6372-3CB8C75852B5}"/>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9D06B65C-9A25-D1BF-A179-BCA1EA98D02D}"/>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EDD8F5EE-3516-ADB5-B14C-27127CA501DD}"/>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B19115A3-5BF2-322E-1989-16514A026C96}"/>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FFE55662-177F-CF11-B718-434E74ED015E}"/>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3E330013-9CBD-E4E2-F22B-27458553D3E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21A60370-1A72-BAE5-4AE1-DA6AB3A064AD}"/>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DA6EB86F-8D54-29E8-0614-08F6B53D13D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6DB83192-31E4-FCF0-4E84-64A584EBFB35}"/>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849EC337-3634-599D-5CAC-8255B87799B4}"/>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037802BB-1A0F-495E-43D1-80774F2DBBAE}"/>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AF664889-A624-5E3E-FCED-0D56DF5C2EB3}"/>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AFAE9765-05E4-0866-E719-213958D385E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E5328274-F38F-C04C-CE0C-EB1B3FF29982}"/>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880B6889-8EE9-38A9-6B5C-8058CE174953}"/>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0FB5E214-B277-D8BE-CC44-D7F1403C0FCE}"/>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D53AADCA-EC15-7954-0CC0-566DD0F8DC94}"/>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9EA28654-8384-C7E1-61DD-F7BB27DD3580}"/>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C65C8298-A8D4-9CDC-EC3F-E844FD8F56E9}"/>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8505139A-DA5C-DFA8-15A5-AF1FD06A4FF8}"/>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2021A30E-6703-BF79-E7A2-25494F74FFBA}"/>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6542DEDC-8EC9-4D41-9F31-3FCD847517FF}"/>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26841852-C00B-F8FC-7406-EE7745FD95F7}"/>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F97E3DAC-CEDD-6A99-618A-D968789DAE03}"/>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C2EC6DC5-F869-C994-FB94-5B5542F599FB}"/>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E223BF4E-EBEE-6B51-5FC1-1DB7395C1789}"/>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FCC57808-8969-F0DE-CF85-DC327A7AF3D1}"/>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64" name="Picture Placeholder 3">
            <a:extLst>
              <a:ext uri="{FF2B5EF4-FFF2-40B4-BE49-F238E27FC236}">
                <a16:creationId xmlns:a16="http://schemas.microsoft.com/office/drawing/2014/main" id="{AB60B870-A067-BF07-CBEB-8150BE18BF8B}"/>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endParaRPr lang="en-US"/>
          </a:p>
        </p:txBody>
      </p:sp>
    </p:spTree>
    <p:extLst>
      <p:ext uri="{BB962C8B-B14F-4D97-AF65-F5344CB8AC3E}">
        <p14:creationId xmlns:p14="http://schemas.microsoft.com/office/powerpoint/2010/main" val="1020873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466907" y="3873336"/>
            <a:ext cx="6576588" cy="1122453"/>
          </a:xfrm>
        </p:spPr>
        <p:txBody>
          <a:bodyPr>
            <a:noAutofit/>
          </a:bodyPr>
          <a:lstStyle>
            <a:lvl1pPr algn="r">
              <a:defRPr sz="3300">
                <a:latin typeface="Georgia" panose="02040502050405020303" pitchFamily="18" charset="0"/>
              </a:defRPr>
            </a:lvl1pPr>
          </a:lstStyle>
          <a:p>
            <a:r>
              <a:rPr lang="en-US"/>
              <a:t>Click to edit Master title style</a:t>
            </a:r>
          </a:p>
        </p:txBody>
      </p:sp>
      <p:sp>
        <p:nvSpPr>
          <p:cNvPr id="3" name="Rectangle 2"/>
          <p:cNvSpPr/>
          <p:nvPr/>
        </p:nvSpPr>
        <p:spPr>
          <a:xfrm>
            <a:off x="8260425" y="0"/>
            <a:ext cx="3931577"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sp>
        <p:nvSpPr>
          <p:cNvPr id="5" name="Rectangle 4">
            <a:extLst>
              <a:ext uri="{FF2B5EF4-FFF2-40B4-BE49-F238E27FC236}">
                <a16:creationId xmlns:a16="http://schemas.microsoft.com/office/drawing/2014/main" id="{7363DA87-A31F-F84B-A25D-AF4E959B7FDE}"/>
              </a:ext>
            </a:extLst>
          </p:cNvPr>
          <p:cNvSpPr/>
          <p:nvPr/>
        </p:nvSpPr>
        <p:spPr>
          <a:xfrm>
            <a:off x="6485507" y="6427420"/>
            <a:ext cx="5586876" cy="253861"/>
          </a:xfrm>
          <a:prstGeom prst="rect">
            <a:avLst/>
          </a:prstGeom>
        </p:spPr>
        <p:txBody>
          <a:bodyPr wrap="square" lIns="137106" tIns="68553" rIns="137106" bIns="68553">
            <a:spAutoFit/>
          </a:bodyPr>
          <a:lstStyle/>
          <a:p>
            <a:pPr algn="r"/>
            <a:r>
              <a:rPr lang="en-US" sz="75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75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C57182B9-DD11-5147-8897-68AA13FE4D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9223606" y="2062409"/>
            <a:ext cx="1087604" cy="4446557"/>
          </a:xfrm>
          <a:prstGeom prst="rect">
            <a:avLst/>
          </a:prstGeom>
        </p:spPr>
      </p:pic>
    </p:spTree>
    <p:extLst>
      <p:ext uri="{BB962C8B-B14F-4D97-AF65-F5344CB8AC3E}">
        <p14:creationId xmlns:p14="http://schemas.microsoft.com/office/powerpoint/2010/main" val="4041387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8E7AC9-8822-47B0-0168-EC529B29B846}"/>
              </a:ext>
            </a:extLst>
          </p:cNvPr>
          <p:cNvSpPr>
            <a:spLocks noGrp="1"/>
          </p:cNvSpPr>
          <p:nvPr>
            <p:ph type="title"/>
          </p:nvPr>
        </p:nvSpPr>
        <p:spPr>
          <a:xfrm>
            <a:off x="507868" y="228600"/>
            <a:ext cx="5129344" cy="1208314"/>
          </a:xfrm>
        </p:spPr>
        <p:txBody>
          <a:bodyPr/>
          <a:lstStyle/>
          <a:p>
            <a:r>
              <a:rPr lang="en-US"/>
              <a:t>Click to edit Master title style</a:t>
            </a:r>
          </a:p>
        </p:txBody>
      </p:sp>
      <p:sp>
        <p:nvSpPr>
          <p:cNvPr id="6" name="Picture Placeholder 3">
            <a:extLst>
              <a:ext uri="{FF2B5EF4-FFF2-40B4-BE49-F238E27FC236}">
                <a16:creationId xmlns:a16="http://schemas.microsoft.com/office/drawing/2014/main" id="{49CE08BC-776D-6FA9-369F-DE92ABC86E44}"/>
              </a:ext>
            </a:extLst>
          </p:cNvPr>
          <p:cNvSpPr>
            <a:spLocks noGrp="1"/>
          </p:cNvSpPr>
          <p:nvPr>
            <p:ph type="pic" sz="quarter" idx="10"/>
          </p:nvPr>
        </p:nvSpPr>
        <p:spPr>
          <a:xfrm>
            <a:off x="6369547" y="0"/>
            <a:ext cx="5181600"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endParaRPr lang="en-US"/>
          </a:p>
        </p:txBody>
      </p:sp>
      <p:sp>
        <p:nvSpPr>
          <p:cNvPr id="7" name="Text Placeholder 6">
            <a:extLst>
              <a:ext uri="{FF2B5EF4-FFF2-40B4-BE49-F238E27FC236}">
                <a16:creationId xmlns:a16="http://schemas.microsoft.com/office/drawing/2014/main" id="{8FC25B1F-2B95-E19D-ACD3-3F0BD97EF9A5}"/>
              </a:ext>
            </a:extLst>
          </p:cNvPr>
          <p:cNvSpPr>
            <a:spLocks noGrp="1"/>
          </p:cNvSpPr>
          <p:nvPr>
            <p:ph type="body" sz="quarter" idx="11"/>
          </p:nvPr>
        </p:nvSpPr>
        <p:spPr>
          <a:xfrm>
            <a:off x="507868" y="1531919"/>
            <a:ext cx="5129344"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FC374C04-7500-2554-9761-1246A69AB936}"/>
              </a:ext>
            </a:extLst>
          </p:cNvPr>
          <p:cNvGrpSpPr/>
          <p:nvPr userDrawn="1"/>
        </p:nvGrpSpPr>
        <p:grpSpPr>
          <a:xfrm rot="16200000">
            <a:off x="8455919" y="3199707"/>
            <a:ext cx="6858000" cy="458586"/>
            <a:chOff x="0" y="6170814"/>
            <a:chExt cx="12188825" cy="458586"/>
          </a:xfrm>
        </p:grpSpPr>
        <p:sp>
          <p:nvSpPr>
            <p:cNvPr id="9" name="Rectangle 8">
              <a:extLst>
                <a:ext uri="{FF2B5EF4-FFF2-40B4-BE49-F238E27FC236}">
                  <a16:creationId xmlns:a16="http://schemas.microsoft.com/office/drawing/2014/main" id="{86C6E1F5-619C-1E14-75F3-33DD0BE2CADE}"/>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C0E0C6-72AB-5639-57EE-CC5FE6E9F041}"/>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0E1419-5DF1-094D-78D0-5FBDBC0428B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69698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26759C-F31C-2603-DEAA-5944F78EB69E}"/>
              </a:ext>
            </a:extLst>
          </p:cNvPr>
          <p:cNvSpPr/>
          <p:nvPr userDrawn="1"/>
        </p:nvSpPr>
        <p:spPr>
          <a:xfrm>
            <a:off x="8258271"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15CE5D12-7216-6AA8-D1B2-E166DC0BB133}"/>
              </a:ext>
            </a:extLst>
          </p:cNvPr>
          <p:cNvSpPr>
            <a:spLocks noGrp="1"/>
          </p:cNvSpPr>
          <p:nvPr>
            <p:ph type="pic" sz="quarter" idx="10"/>
          </p:nvPr>
        </p:nvSpPr>
        <p:spPr>
          <a:xfrm>
            <a:off x="8456612" y="0"/>
            <a:ext cx="3732213" cy="6858000"/>
          </a:xfrm>
          <a:pattFill prst="pct5">
            <a:fgClr>
              <a:schemeClr val="tx2"/>
            </a:fgClr>
            <a:bgClr>
              <a:schemeClr val="accent2"/>
            </a:bgClr>
          </a:pattFill>
        </p:spPr>
        <p:txBody>
          <a:bodyPr/>
          <a:lstStyle>
            <a:lvl1pPr marL="0" indent="0">
              <a:buNone/>
              <a:defRPr/>
            </a:lvl1pPr>
          </a:lstStyle>
          <a:p>
            <a:endParaRPr lang="en-US"/>
          </a:p>
        </p:txBody>
      </p:sp>
      <p:grpSp>
        <p:nvGrpSpPr>
          <p:cNvPr id="5" name="Group 4">
            <a:extLst>
              <a:ext uri="{FF2B5EF4-FFF2-40B4-BE49-F238E27FC236}">
                <a16:creationId xmlns:a16="http://schemas.microsoft.com/office/drawing/2014/main" id="{D06DA20E-BCA9-B59E-B248-9CC30BE044CF}"/>
              </a:ext>
            </a:extLst>
          </p:cNvPr>
          <p:cNvGrpSpPr/>
          <p:nvPr userDrawn="1"/>
        </p:nvGrpSpPr>
        <p:grpSpPr>
          <a:xfrm rot="16200000">
            <a:off x="4494905" y="3199707"/>
            <a:ext cx="6858000" cy="458586"/>
            <a:chOff x="0" y="6170814"/>
            <a:chExt cx="12188825" cy="458586"/>
          </a:xfrm>
        </p:grpSpPr>
        <p:sp>
          <p:nvSpPr>
            <p:cNvPr id="6" name="Rectangle 5">
              <a:extLst>
                <a:ext uri="{FF2B5EF4-FFF2-40B4-BE49-F238E27FC236}">
                  <a16:creationId xmlns:a16="http://schemas.microsoft.com/office/drawing/2014/main" id="{6160B8DE-E4AA-925B-63CA-ECED7C13731E}"/>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22B165-47B3-73A6-E594-8429AC51DDF6}"/>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85D4955-1F10-4FEF-99A6-DD888BE530A3}"/>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2272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EC662F-F947-73D6-A9BA-D27B5EFA6382}"/>
              </a:ext>
            </a:extLst>
          </p:cNvPr>
          <p:cNvGrpSpPr/>
          <p:nvPr userDrawn="1"/>
        </p:nvGrpSpPr>
        <p:grpSpPr>
          <a:xfrm rot="16200000">
            <a:off x="8293115" y="3199707"/>
            <a:ext cx="6858000" cy="458586"/>
            <a:chOff x="0" y="6170814"/>
            <a:chExt cx="12188825" cy="458586"/>
          </a:xfrm>
        </p:grpSpPr>
        <p:sp>
          <p:nvSpPr>
            <p:cNvPr id="10" name="Rectangle 9">
              <a:extLst>
                <a:ext uri="{FF2B5EF4-FFF2-40B4-BE49-F238E27FC236}">
                  <a16:creationId xmlns:a16="http://schemas.microsoft.com/office/drawing/2014/main" id="{B13F8032-32E6-8EB6-A575-010A54E82292}"/>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94B2052-E6A0-1208-C25F-01CFF80E9A81}"/>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2310AB-B09D-863B-339F-6C977C6C294E}"/>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42DAE444-E945-5649-7E3B-FF17EC5CA467}"/>
              </a:ext>
            </a:extLst>
          </p:cNvPr>
          <p:cNvSpPr/>
          <p:nvPr userDrawn="1"/>
        </p:nvSpPr>
        <p:spPr>
          <a:xfrm>
            <a:off x="1" y="0"/>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Picture Placeholder 3">
            <a:extLst>
              <a:ext uri="{FF2B5EF4-FFF2-40B4-BE49-F238E27FC236}">
                <a16:creationId xmlns:a16="http://schemas.microsoft.com/office/drawing/2014/main" id="{91F17D83-F9F4-2596-F92B-FDC412BA2FA4}"/>
              </a:ext>
            </a:extLst>
          </p:cNvPr>
          <p:cNvSpPr>
            <a:spLocks noGrp="1"/>
          </p:cNvSpPr>
          <p:nvPr>
            <p:ph type="pic" sz="quarter" idx="11"/>
          </p:nvPr>
        </p:nvSpPr>
        <p:spPr>
          <a:xfrm>
            <a:off x="0" y="0"/>
            <a:ext cx="12188952" cy="2667000"/>
          </a:xfrm>
          <a:pattFill prst="pct5">
            <a:fgClr>
              <a:schemeClr val="tx2"/>
            </a:fgClr>
            <a:bgClr>
              <a:schemeClr val="accent2"/>
            </a:bgClr>
          </a:pattFill>
        </p:spPr>
        <p:txBody>
          <a:bodyPr/>
          <a:lstStyle>
            <a:lvl1pPr marL="0" indent="0">
              <a:buNone/>
              <a:defRPr/>
            </a:lvl1pPr>
          </a:lstStyle>
          <a:p>
            <a:endParaRPr lang="en-US"/>
          </a:p>
        </p:txBody>
      </p:sp>
      <p:sp>
        <p:nvSpPr>
          <p:cNvPr id="22" name="Title Placeholder 1">
            <a:extLst>
              <a:ext uri="{FF2B5EF4-FFF2-40B4-BE49-F238E27FC236}">
                <a16:creationId xmlns:a16="http://schemas.microsoft.com/office/drawing/2014/main" id="{BA4E811B-F4B1-7B39-BEA0-3032E3C15EBB}"/>
              </a:ext>
            </a:extLst>
          </p:cNvPr>
          <p:cNvSpPr>
            <a:spLocks noGrp="1"/>
          </p:cNvSpPr>
          <p:nvPr>
            <p:ph type="title"/>
          </p:nvPr>
        </p:nvSpPr>
        <p:spPr>
          <a:xfrm>
            <a:off x="507868" y="3009050"/>
            <a:ext cx="1056465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23" name="Text Placeholder 4">
            <a:extLst>
              <a:ext uri="{FF2B5EF4-FFF2-40B4-BE49-F238E27FC236}">
                <a16:creationId xmlns:a16="http://schemas.microsoft.com/office/drawing/2014/main" id="{A89729CD-14CA-AD63-B356-7E5E10B4E0B7}"/>
              </a:ext>
            </a:extLst>
          </p:cNvPr>
          <p:cNvSpPr>
            <a:spLocks noGrp="1"/>
          </p:cNvSpPr>
          <p:nvPr>
            <p:ph type="body" sz="quarter" idx="10"/>
          </p:nvPr>
        </p:nvSpPr>
        <p:spPr>
          <a:xfrm>
            <a:off x="507868" y="4312370"/>
            <a:ext cx="10564656" cy="1208314"/>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6895EB1C-ADA2-1902-1079-DA81EE9BE4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152" y="5972469"/>
            <a:ext cx="1586983" cy="627866"/>
          </a:xfrm>
          <a:prstGeom prst="rect">
            <a:avLst/>
          </a:prstGeom>
        </p:spPr>
      </p:pic>
    </p:spTree>
    <p:extLst>
      <p:ext uri="{BB962C8B-B14F-4D97-AF65-F5344CB8AC3E}">
        <p14:creationId xmlns:p14="http://schemas.microsoft.com/office/powerpoint/2010/main" val="14462482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8000" y="1531923"/>
            <a:ext cx="11074400" cy="4335485"/>
          </a:xfrm>
        </p:spPr>
        <p:txBody>
          <a:bodyPr/>
          <a:lstStyle>
            <a:lvl1pPr>
              <a:spcBef>
                <a:spcPts val="0"/>
              </a:spcBef>
              <a:spcAft>
                <a:spcPts val="900"/>
              </a:spcAft>
              <a:defRPr/>
            </a:lvl1pPr>
            <a:lvl2pPr>
              <a:spcBef>
                <a:spcPts val="0"/>
              </a:spcBef>
              <a:spcAft>
                <a:spcPts val="900"/>
              </a:spcAft>
              <a:defRPr/>
            </a:lvl2pPr>
            <a:lvl3pPr>
              <a:spcBef>
                <a:spcPts val="0"/>
              </a:spcBef>
              <a:spcAft>
                <a:spcPts val="900"/>
              </a:spcAft>
              <a:defRPr/>
            </a:lvl3pPr>
            <a:lvl4pPr>
              <a:spcBef>
                <a:spcPts val="0"/>
              </a:spcBef>
              <a:spcAft>
                <a:spcPts val="900"/>
              </a:spcAft>
              <a:defRPr/>
            </a:lvl4pPr>
            <a:lvl5pPr>
              <a:spcBef>
                <a:spcPts val="0"/>
              </a:spcBef>
              <a:spcAft>
                <a:spcPts val="9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2159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004EE-5780-507E-6372-320ED9841E6C}"/>
              </a:ext>
            </a:extLst>
          </p:cNvPr>
          <p:cNvSpPr>
            <a:spLocks noGrp="1"/>
          </p:cNvSpPr>
          <p:nvPr>
            <p:ph type="title"/>
          </p:nvPr>
        </p:nvSpPr>
        <p:spPr>
          <a:xfrm>
            <a:off x="548639" y="274320"/>
            <a:ext cx="11062987" cy="1325563"/>
          </a:xfrm>
        </p:spPr>
        <p:txBody>
          <a:bodyPr/>
          <a:lstStyle/>
          <a:p>
            <a:r>
              <a:rPr lang="en-US"/>
              <a:t>Click to edit Master title style</a:t>
            </a:r>
          </a:p>
        </p:txBody>
      </p:sp>
      <p:pic>
        <p:nvPicPr>
          <p:cNvPr id="3" name="Picture 2">
            <a:extLst>
              <a:ext uri="{FF2B5EF4-FFF2-40B4-BE49-F238E27FC236}">
                <a16:creationId xmlns:a16="http://schemas.microsoft.com/office/drawing/2014/main" id="{26D73DB4-A58E-8CC7-C63E-2E4A76029172}"/>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0541573" y="254575"/>
            <a:ext cx="1419767" cy="1135814"/>
          </a:xfrm>
          <a:prstGeom prst="rect">
            <a:avLst/>
          </a:prstGeom>
          <a:effectLst>
            <a:outerShdw blurRad="651934" dist="205961" dir="21540000" algn="bl" rotWithShape="0">
              <a:prstClr val="black">
                <a:alpha val="33989"/>
              </a:prstClr>
            </a:outerShdw>
          </a:effectLst>
        </p:spPr>
      </p:pic>
      <p:sp>
        <p:nvSpPr>
          <p:cNvPr id="4" name="Content Placeholder 2">
            <a:extLst>
              <a:ext uri="{FF2B5EF4-FFF2-40B4-BE49-F238E27FC236}">
                <a16:creationId xmlns:a16="http://schemas.microsoft.com/office/drawing/2014/main" id="{DC4196D6-23F9-6159-E1DE-1629104759C6}"/>
              </a:ext>
            </a:extLst>
          </p:cNvPr>
          <p:cNvSpPr>
            <a:spLocks noGrp="1"/>
          </p:cNvSpPr>
          <p:nvPr>
            <p:ph idx="1"/>
          </p:nvPr>
        </p:nvSpPr>
        <p:spPr>
          <a:xfrm>
            <a:off x="548639" y="1825625"/>
            <a:ext cx="11062987" cy="409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2667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63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p:nvSpPr>
        <p:spPr>
          <a:xfrm>
            <a:off x="3" y="4"/>
            <a:ext cx="12191999"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16516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ody Slide 7">
    <p:spTree>
      <p:nvGrpSpPr>
        <p:cNvPr id="1" name=""/>
        <p:cNvGrpSpPr/>
        <p:nvPr/>
      </p:nvGrpSpPr>
      <p:grpSpPr>
        <a:xfrm>
          <a:off x="0" y="0"/>
          <a:ext cx="0" cy="0"/>
          <a:chOff x="0" y="0"/>
          <a:chExt cx="0" cy="0"/>
        </a:xfrm>
      </p:grpSpPr>
      <p:sp>
        <p:nvSpPr>
          <p:cNvPr id="6" name="Title 11"/>
          <p:cNvSpPr>
            <a:spLocks noGrp="1"/>
          </p:cNvSpPr>
          <p:nvPr>
            <p:ph type="title"/>
          </p:nvPr>
        </p:nvSpPr>
        <p:spPr>
          <a:xfrm>
            <a:off x="891245" y="261291"/>
            <a:ext cx="8924088" cy="1238294"/>
          </a:xfrm>
        </p:spPr>
        <p:txBody>
          <a:bodyPr>
            <a:normAutofit/>
          </a:bodyPr>
          <a:lstStyle>
            <a:lvl1pPr>
              <a:defRPr sz="2700" b="1">
                <a:solidFill>
                  <a:srgbClr val="002D72"/>
                </a:solidFill>
              </a:defRPr>
            </a:lvl1pPr>
          </a:lstStyle>
          <a:p>
            <a:r>
              <a:rPr lang="en-US"/>
              <a:t>Click to edit Master title style</a:t>
            </a:r>
          </a:p>
        </p:txBody>
      </p:sp>
      <p:sp>
        <p:nvSpPr>
          <p:cNvPr id="7" name="Text Placeholder 13"/>
          <p:cNvSpPr>
            <a:spLocks noGrp="1"/>
          </p:cNvSpPr>
          <p:nvPr>
            <p:ph type="body" sz="quarter" idx="10"/>
          </p:nvPr>
        </p:nvSpPr>
        <p:spPr>
          <a:xfrm>
            <a:off x="891245" y="1754190"/>
            <a:ext cx="8924088" cy="4311877"/>
          </a:xfrm>
        </p:spPr>
        <p:txBody>
          <a:bodyPr>
            <a:normAutofit/>
          </a:bodyPr>
          <a:lstStyle>
            <a:lvl1pPr marL="0" indent="0">
              <a:buNone/>
              <a:defRPr sz="1800" baseline="0"/>
            </a:lvl1pPr>
          </a:lstStyle>
          <a:p>
            <a:pPr lvl="0"/>
            <a:r>
              <a:rPr lang="en-US"/>
              <a:t>Click to edit Master text styles</a:t>
            </a:r>
          </a:p>
        </p:txBody>
      </p:sp>
    </p:spTree>
    <p:extLst>
      <p:ext uri="{BB962C8B-B14F-4D97-AF65-F5344CB8AC3E}">
        <p14:creationId xmlns:p14="http://schemas.microsoft.com/office/powerpoint/2010/main" val="2057369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518FC-0678-C180-2FD3-4448A3B05E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42341C-7E54-0A64-D650-F649F475AF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46866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70773B-54BD-AE45-A1CF-A46AB5D977E2}" type="datetimeFigureOut">
              <a:rPr lang="en-US" smtClean="0"/>
              <a:t>6/10/2026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26D76A-D5E9-5545-9FB3-D528041E1F67}" type="slidenum">
              <a:rPr lang="en-US" smtClean="0"/>
              <a:t>‹#›</a:t>
            </a:fld>
            <a:endParaRPr lang="en-US"/>
          </a:p>
        </p:txBody>
      </p:sp>
    </p:spTree>
    <p:extLst>
      <p:ext uri="{BB962C8B-B14F-4D97-AF65-F5344CB8AC3E}">
        <p14:creationId xmlns:p14="http://schemas.microsoft.com/office/powerpoint/2010/main" val="1592051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70773B-54BD-AE45-A1CF-A46AB5D977E2}" type="datetimeFigureOut">
              <a:rPr lang="en-US" smtClean="0"/>
              <a:t>6/10/2026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26D76A-D5E9-5545-9FB3-D528041E1F67}" type="slidenum">
              <a:rPr lang="en-US" smtClean="0"/>
              <a:t>‹#›</a:t>
            </a:fld>
            <a:endParaRPr lang="en-US"/>
          </a:p>
        </p:txBody>
      </p:sp>
    </p:spTree>
    <p:extLst>
      <p:ext uri="{BB962C8B-B14F-4D97-AF65-F5344CB8AC3E}">
        <p14:creationId xmlns:p14="http://schemas.microsoft.com/office/powerpoint/2010/main" val="2213105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270773B-54BD-AE45-A1CF-A46AB5D977E2}" type="datetimeFigureOut">
              <a:rPr lang="en-US" smtClean="0"/>
              <a:t>6/10/2026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26D76A-D5E9-5545-9FB3-D528041E1F67}" type="slidenum">
              <a:rPr lang="en-US" smtClean="0"/>
              <a:t>‹#›</a:t>
            </a:fld>
            <a:endParaRPr lang="en-US"/>
          </a:p>
        </p:txBody>
      </p:sp>
    </p:spTree>
    <p:extLst>
      <p:ext uri="{BB962C8B-B14F-4D97-AF65-F5344CB8AC3E}">
        <p14:creationId xmlns:p14="http://schemas.microsoft.com/office/powerpoint/2010/main" val="3598130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270773B-54BD-AE45-A1CF-A46AB5D977E2}" type="datetimeFigureOut">
              <a:rPr lang="en-US" smtClean="0"/>
              <a:t>6/10/2026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26D76A-D5E9-5545-9FB3-D528041E1F67}" type="slidenum">
              <a:rPr lang="en-US" smtClean="0"/>
              <a:t>‹#›</a:t>
            </a:fld>
            <a:endParaRPr lang="en-US"/>
          </a:p>
        </p:txBody>
      </p:sp>
    </p:spTree>
    <p:extLst>
      <p:ext uri="{BB962C8B-B14F-4D97-AF65-F5344CB8AC3E}">
        <p14:creationId xmlns:p14="http://schemas.microsoft.com/office/powerpoint/2010/main" val="3037861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270773B-54BD-AE45-A1CF-A46AB5D977E2}" type="datetimeFigureOut">
              <a:rPr lang="en-US" smtClean="0"/>
              <a:t>6/10/2026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26D76A-D5E9-5545-9FB3-D528041E1F67}" type="slidenum">
              <a:rPr lang="en-US" smtClean="0"/>
              <a:t>‹#›</a:t>
            </a:fld>
            <a:endParaRPr lang="en-US"/>
          </a:p>
        </p:txBody>
      </p:sp>
    </p:spTree>
    <p:extLst>
      <p:ext uri="{BB962C8B-B14F-4D97-AF65-F5344CB8AC3E}">
        <p14:creationId xmlns:p14="http://schemas.microsoft.com/office/powerpoint/2010/main" val="1065408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70773B-54BD-AE45-A1CF-A46AB5D977E2}" type="datetimeFigureOut">
              <a:rPr lang="en-US" smtClean="0"/>
              <a:t>6/10/2026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26D76A-D5E9-5545-9FB3-D528041E1F67}" type="slidenum">
              <a:rPr lang="en-US" smtClean="0"/>
              <a:t>‹#›</a:t>
            </a:fld>
            <a:endParaRPr lang="en-US"/>
          </a:p>
        </p:txBody>
      </p:sp>
    </p:spTree>
    <p:extLst>
      <p:ext uri="{BB962C8B-B14F-4D97-AF65-F5344CB8AC3E}">
        <p14:creationId xmlns:p14="http://schemas.microsoft.com/office/powerpoint/2010/main" val="907139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39" y="274320"/>
            <a:ext cx="1106298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48639" y="1825625"/>
            <a:ext cx="11062987" cy="40991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1">
            <a:extLst>
              <a:ext uri="{FF2B5EF4-FFF2-40B4-BE49-F238E27FC236}">
                <a16:creationId xmlns:a16="http://schemas.microsoft.com/office/drawing/2014/main" id="{D34F999C-2D9A-1F10-C850-CA9D4E9C3848}"/>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tx2"/>
                </a:solidFill>
              </a:rPr>
              <a:t>© Tennessee Department of Education </a:t>
            </a:r>
            <a:endParaRPr lang="id-ID">
              <a:solidFill>
                <a:schemeClr val="tx2"/>
              </a:solidFill>
            </a:endParaRPr>
          </a:p>
        </p:txBody>
      </p:sp>
      <p:pic>
        <p:nvPicPr>
          <p:cNvPr id="7" name="Graphic 6">
            <a:extLst>
              <a:ext uri="{FF2B5EF4-FFF2-40B4-BE49-F238E27FC236}">
                <a16:creationId xmlns:a16="http://schemas.microsoft.com/office/drawing/2014/main" id="{FBDDF0FC-58BC-CD13-CA8E-1121C17A188B}"/>
              </a:ext>
            </a:extLst>
          </p:cNvPr>
          <p:cNvPicPr>
            <a:picLocks noChangeAspect="1"/>
          </p:cNvPicPr>
          <p:nvPr userDrawn="1"/>
        </p:nvPicPr>
        <p:blipFill>
          <a:blip>
            <a:extLst>
              <a:ext uri="{96DAC541-7B7A-43D3-8B79-37D633B846F1}">
                <asvg:svgBlip xmlns:asvg="http://schemas.microsoft.com/office/drawing/2016/SVG/main" r:embed="rId15"/>
              </a:ext>
            </a:extLst>
          </a:blip>
          <a:stretch>
            <a:fillRect/>
          </a:stretch>
        </p:blipFill>
        <p:spPr>
          <a:xfrm>
            <a:off x="10117777" y="5538446"/>
            <a:ext cx="2038597" cy="989097"/>
          </a:xfrm>
          <a:prstGeom prst="rect">
            <a:avLst/>
          </a:prstGeom>
        </p:spPr>
      </p:pic>
    </p:spTree>
    <p:extLst>
      <p:ext uri="{BB962C8B-B14F-4D97-AF65-F5344CB8AC3E}">
        <p14:creationId xmlns:p14="http://schemas.microsoft.com/office/powerpoint/2010/main" val="720156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3800" b="1" kern="1200">
          <a:solidFill>
            <a:schemeClr val="accent2"/>
          </a:solidFill>
          <a:latin typeface="Georgia" panose="02040502050405020303" pitchFamily="18"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8000" y="1531923"/>
            <a:ext cx="11074400"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8000" y="228600"/>
            <a:ext cx="11074400" cy="1208314"/>
          </a:xfrm>
          <a:prstGeom prst="rect">
            <a:avLst/>
          </a:prstGeom>
        </p:spPr>
        <p:txBody>
          <a:bodyPr vert="horz" lIns="91440" tIns="45720" rIns="91440" bIns="45720" rtlCol="0" anchor="ctr">
            <a:normAutofit/>
          </a:bodyPr>
          <a:lstStyle/>
          <a:p>
            <a:r>
              <a:rPr lang="en-US"/>
              <a:t>Click to edit title style</a:t>
            </a:r>
          </a:p>
        </p:txBody>
      </p:sp>
    </p:spTree>
    <p:extLst>
      <p:ext uri="{BB962C8B-B14F-4D97-AF65-F5344CB8AC3E}">
        <p14:creationId xmlns:p14="http://schemas.microsoft.com/office/powerpoint/2010/main" val="875581921"/>
      </p:ext>
    </p:extLst>
  </p:cSld>
  <p:clrMap bg1="lt1" tx1="dk1" bg2="lt2" tx2="dk2" accent1="accent1" accent2="accent2" accent3="accent3" accent4="accent4" accent5="accent5" accent6="accent6" hlink="hlink" folHlink="folHlink"/>
  <p:sldLayoutIdLst>
    <p:sldLayoutId id="2147483687" r:id="rId1"/>
    <p:sldLayoutId id="2147483689" r:id="rId2"/>
    <p:sldLayoutId id="2147483731" r:id="rId3"/>
    <p:sldLayoutId id="2147483694" r:id="rId4"/>
    <p:sldLayoutId id="2147483695" r:id="rId5"/>
    <p:sldLayoutId id="2147483696" r:id="rId6"/>
    <p:sldLayoutId id="2147483697" r:id="rId7"/>
    <p:sldLayoutId id="2147483703" r:id="rId8"/>
    <p:sldLayoutId id="2147483704" r:id="rId9"/>
    <p:sldLayoutId id="2147483705" r:id="rId10"/>
    <p:sldLayoutId id="2147483732" r:id="rId11"/>
    <p:sldLayoutId id="2147483706" r:id="rId12"/>
    <p:sldLayoutId id="2147483717" r:id="rId13"/>
    <p:sldLayoutId id="2147483718" r:id="rId14"/>
    <p:sldLayoutId id="2147483733" r:id="rId15"/>
    <p:sldLayoutId id="2147483719" r:id="rId16"/>
    <p:sldLayoutId id="2147483721" r:id="rId17"/>
    <p:sldLayoutId id="2147483722" r:id="rId18"/>
    <p:sldLayoutId id="2147483723" r:id="rId19"/>
    <p:sldLayoutId id="2147483730" r:id="rId20"/>
  </p:sldLayoutIdLst>
  <p:txStyles>
    <p:titleStyle>
      <a:lvl1pPr algn="l" defTabSz="514359" rtl="0" eaLnBrk="1" latinLnBrk="0" hangingPunct="1">
        <a:spcBef>
          <a:spcPct val="0"/>
        </a:spcBef>
        <a:buNone/>
        <a:defRPr sz="2700" b="1" kern="1200">
          <a:solidFill>
            <a:schemeClr val="accent2"/>
          </a:solidFill>
          <a:latin typeface="Georgia" panose="02040502050405020303" pitchFamily="18" charset="0"/>
          <a:ea typeface="+mj-ea"/>
          <a:cs typeface="+mj-cs"/>
        </a:defRPr>
      </a:lvl1pPr>
    </p:titleStyle>
    <p:bodyStyle>
      <a:lvl1pPr marL="192885" indent="-192885" algn="l" defTabSz="514359" rtl="0" eaLnBrk="1" latinLnBrk="0" hangingPunct="1">
        <a:spcBef>
          <a:spcPct val="20000"/>
        </a:spcBef>
        <a:buClr>
          <a:schemeClr val="tx1"/>
        </a:buClr>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17917" indent="-160738" algn="l" defTabSz="514359" rtl="0" eaLnBrk="1" latinLnBrk="0" hangingPunct="1">
        <a:spcBef>
          <a:spcPct val="20000"/>
        </a:spcBef>
        <a:buClr>
          <a:schemeClr val="tx1"/>
        </a:buClr>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42948" indent="-128590" algn="l" defTabSz="514359" rtl="0" eaLnBrk="1" latinLnBrk="0" hangingPunct="1">
        <a:spcBef>
          <a:spcPct val="20000"/>
        </a:spcBef>
        <a:buClr>
          <a:schemeClr val="tx1"/>
        </a:buClr>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00127" indent="-128590" algn="l" defTabSz="514359" rtl="0" eaLnBrk="1" latinLnBrk="0" hangingPunct="1">
        <a:spcBef>
          <a:spcPct val="20000"/>
        </a:spcBef>
        <a:buClr>
          <a:schemeClr val="tx1"/>
        </a:buClr>
        <a:buFont typeface="Courier New" panose="02070309020205020404" pitchFamily="49" charset="0"/>
        <a:buChar char="o"/>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157307" indent="-128590" algn="l" defTabSz="514359" rtl="0" eaLnBrk="1" latinLnBrk="0" hangingPunct="1">
        <a:spcBef>
          <a:spcPct val="20000"/>
        </a:spcBef>
        <a:buClr>
          <a:schemeClr val="tx1"/>
        </a:buClr>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414486"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65"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44"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024"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9" rtl="0" eaLnBrk="1" latinLnBrk="0" hangingPunct="1">
        <a:defRPr sz="1013" kern="1200">
          <a:solidFill>
            <a:schemeClr val="tx1"/>
          </a:solidFill>
          <a:latin typeface="+mn-lt"/>
          <a:ea typeface="+mn-ea"/>
          <a:cs typeface="+mn-cs"/>
        </a:defRPr>
      </a:lvl1pPr>
      <a:lvl2pPr marL="257180" algn="l" defTabSz="514359" rtl="0" eaLnBrk="1" latinLnBrk="0" hangingPunct="1">
        <a:defRPr sz="1013" kern="1200">
          <a:solidFill>
            <a:schemeClr val="tx1"/>
          </a:solidFill>
          <a:latin typeface="+mn-lt"/>
          <a:ea typeface="+mn-ea"/>
          <a:cs typeface="+mn-cs"/>
        </a:defRPr>
      </a:lvl2pPr>
      <a:lvl3pPr marL="514359" algn="l" defTabSz="514359" rtl="0" eaLnBrk="1" latinLnBrk="0" hangingPunct="1">
        <a:defRPr sz="1013" kern="1200">
          <a:solidFill>
            <a:schemeClr val="tx1"/>
          </a:solidFill>
          <a:latin typeface="+mn-lt"/>
          <a:ea typeface="+mn-ea"/>
          <a:cs typeface="+mn-cs"/>
        </a:defRPr>
      </a:lvl3pPr>
      <a:lvl4pPr marL="771538" algn="l" defTabSz="514359" rtl="0" eaLnBrk="1" latinLnBrk="0" hangingPunct="1">
        <a:defRPr sz="1013" kern="1200">
          <a:solidFill>
            <a:schemeClr val="tx1"/>
          </a:solidFill>
          <a:latin typeface="+mn-lt"/>
          <a:ea typeface="+mn-ea"/>
          <a:cs typeface="+mn-cs"/>
        </a:defRPr>
      </a:lvl4pPr>
      <a:lvl5pPr marL="1028717" algn="l" defTabSz="514359" rtl="0" eaLnBrk="1" latinLnBrk="0" hangingPunct="1">
        <a:defRPr sz="1013" kern="1200">
          <a:solidFill>
            <a:schemeClr val="tx1"/>
          </a:solidFill>
          <a:latin typeface="+mn-lt"/>
          <a:ea typeface="+mn-ea"/>
          <a:cs typeface="+mn-cs"/>
        </a:defRPr>
      </a:lvl5pPr>
      <a:lvl6pPr marL="1285897" algn="l" defTabSz="514359" rtl="0" eaLnBrk="1" latinLnBrk="0" hangingPunct="1">
        <a:defRPr sz="1013" kern="1200">
          <a:solidFill>
            <a:schemeClr val="tx1"/>
          </a:solidFill>
          <a:latin typeface="+mn-lt"/>
          <a:ea typeface="+mn-ea"/>
          <a:cs typeface="+mn-cs"/>
        </a:defRPr>
      </a:lvl6pPr>
      <a:lvl7pPr marL="1543076" algn="l" defTabSz="514359" rtl="0" eaLnBrk="1" latinLnBrk="0" hangingPunct="1">
        <a:defRPr sz="1013" kern="1200">
          <a:solidFill>
            <a:schemeClr val="tx1"/>
          </a:solidFill>
          <a:latin typeface="+mn-lt"/>
          <a:ea typeface="+mn-ea"/>
          <a:cs typeface="+mn-cs"/>
        </a:defRPr>
      </a:lvl7pPr>
      <a:lvl8pPr marL="1800255" algn="l" defTabSz="514359" rtl="0" eaLnBrk="1" latinLnBrk="0" hangingPunct="1">
        <a:defRPr sz="1013" kern="1200">
          <a:solidFill>
            <a:schemeClr val="tx1"/>
          </a:solidFill>
          <a:latin typeface="+mn-lt"/>
          <a:ea typeface="+mn-ea"/>
          <a:cs typeface="+mn-cs"/>
        </a:defRPr>
      </a:lvl8pPr>
      <a:lvl9pPr marL="2057434" algn="l" defTabSz="514359"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8000" y="1531923"/>
            <a:ext cx="11074400"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8000" y="228600"/>
            <a:ext cx="11074400" cy="1208314"/>
          </a:xfrm>
          <a:prstGeom prst="rect">
            <a:avLst/>
          </a:prstGeom>
        </p:spPr>
        <p:txBody>
          <a:bodyPr vert="horz" lIns="91440" tIns="45720" rIns="91440" bIns="45720" rtlCol="0" anchor="ctr">
            <a:normAutofit/>
          </a:bodyPr>
          <a:lstStyle/>
          <a:p>
            <a:r>
              <a:rPr lang="en-US"/>
              <a:t>Click to edit title style</a:t>
            </a: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3980" r:id="rId1"/>
  </p:sldLayoutIdLst>
  <p:txStyles>
    <p:titleStyle>
      <a:lvl1pPr algn="l" defTabSz="514359" rtl="0" eaLnBrk="1" latinLnBrk="0" hangingPunct="1">
        <a:spcBef>
          <a:spcPct val="0"/>
        </a:spcBef>
        <a:buNone/>
        <a:defRPr sz="2700" b="1" kern="1200">
          <a:solidFill>
            <a:schemeClr val="accent2"/>
          </a:solidFill>
          <a:latin typeface="Georgia" panose="02040502050405020303" pitchFamily="18" charset="0"/>
          <a:ea typeface="+mj-ea"/>
          <a:cs typeface="+mj-cs"/>
        </a:defRPr>
      </a:lvl1pPr>
    </p:titleStyle>
    <p:bodyStyle>
      <a:lvl1pPr marL="192885" indent="-192885" algn="l" defTabSz="514359" rtl="0" eaLnBrk="1" latinLnBrk="0" hangingPunct="1">
        <a:spcBef>
          <a:spcPct val="20000"/>
        </a:spcBef>
        <a:buClr>
          <a:schemeClr val="tx1"/>
        </a:buClr>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17917" indent="-160738" algn="l" defTabSz="514359" rtl="0" eaLnBrk="1" latinLnBrk="0" hangingPunct="1">
        <a:spcBef>
          <a:spcPct val="20000"/>
        </a:spcBef>
        <a:buClr>
          <a:schemeClr val="tx1"/>
        </a:buClr>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42948" indent="-128590" algn="l" defTabSz="514359" rtl="0" eaLnBrk="1" latinLnBrk="0" hangingPunct="1">
        <a:spcBef>
          <a:spcPct val="20000"/>
        </a:spcBef>
        <a:buClr>
          <a:schemeClr val="tx1"/>
        </a:buClr>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00127" indent="-128590" algn="l" defTabSz="514359" rtl="0" eaLnBrk="1" latinLnBrk="0" hangingPunct="1">
        <a:spcBef>
          <a:spcPct val="20000"/>
        </a:spcBef>
        <a:buClr>
          <a:schemeClr val="tx1"/>
        </a:buClr>
        <a:buFont typeface="Courier New" panose="02070309020205020404" pitchFamily="49" charset="0"/>
        <a:buChar char="o"/>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157307" indent="-128590" algn="l" defTabSz="514359" rtl="0" eaLnBrk="1" latinLnBrk="0" hangingPunct="1">
        <a:spcBef>
          <a:spcPct val="20000"/>
        </a:spcBef>
        <a:buClr>
          <a:schemeClr val="tx1"/>
        </a:buClr>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414486"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65"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44"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024"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9" rtl="0" eaLnBrk="1" latinLnBrk="0" hangingPunct="1">
        <a:defRPr sz="1013" kern="1200">
          <a:solidFill>
            <a:schemeClr val="tx1"/>
          </a:solidFill>
          <a:latin typeface="+mn-lt"/>
          <a:ea typeface="+mn-ea"/>
          <a:cs typeface="+mn-cs"/>
        </a:defRPr>
      </a:lvl1pPr>
      <a:lvl2pPr marL="257180" algn="l" defTabSz="514359" rtl="0" eaLnBrk="1" latinLnBrk="0" hangingPunct="1">
        <a:defRPr sz="1013" kern="1200">
          <a:solidFill>
            <a:schemeClr val="tx1"/>
          </a:solidFill>
          <a:latin typeface="+mn-lt"/>
          <a:ea typeface="+mn-ea"/>
          <a:cs typeface="+mn-cs"/>
        </a:defRPr>
      </a:lvl2pPr>
      <a:lvl3pPr marL="514359" algn="l" defTabSz="514359" rtl="0" eaLnBrk="1" latinLnBrk="0" hangingPunct="1">
        <a:defRPr sz="1013" kern="1200">
          <a:solidFill>
            <a:schemeClr val="tx1"/>
          </a:solidFill>
          <a:latin typeface="+mn-lt"/>
          <a:ea typeface="+mn-ea"/>
          <a:cs typeface="+mn-cs"/>
        </a:defRPr>
      </a:lvl3pPr>
      <a:lvl4pPr marL="771538" algn="l" defTabSz="514359" rtl="0" eaLnBrk="1" latinLnBrk="0" hangingPunct="1">
        <a:defRPr sz="1013" kern="1200">
          <a:solidFill>
            <a:schemeClr val="tx1"/>
          </a:solidFill>
          <a:latin typeface="+mn-lt"/>
          <a:ea typeface="+mn-ea"/>
          <a:cs typeface="+mn-cs"/>
        </a:defRPr>
      </a:lvl4pPr>
      <a:lvl5pPr marL="1028717" algn="l" defTabSz="514359" rtl="0" eaLnBrk="1" latinLnBrk="0" hangingPunct="1">
        <a:defRPr sz="1013" kern="1200">
          <a:solidFill>
            <a:schemeClr val="tx1"/>
          </a:solidFill>
          <a:latin typeface="+mn-lt"/>
          <a:ea typeface="+mn-ea"/>
          <a:cs typeface="+mn-cs"/>
        </a:defRPr>
      </a:lvl5pPr>
      <a:lvl6pPr marL="1285897" algn="l" defTabSz="514359" rtl="0" eaLnBrk="1" latinLnBrk="0" hangingPunct="1">
        <a:defRPr sz="1013" kern="1200">
          <a:solidFill>
            <a:schemeClr val="tx1"/>
          </a:solidFill>
          <a:latin typeface="+mn-lt"/>
          <a:ea typeface="+mn-ea"/>
          <a:cs typeface="+mn-cs"/>
        </a:defRPr>
      </a:lvl6pPr>
      <a:lvl7pPr marL="1543076" algn="l" defTabSz="514359" rtl="0" eaLnBrk="1" latinLnBrk="0" hangingPunct="1">
        <a:defRPr sz="1013" kern="1200">
          <a:solidFill>
            <a:schemeClr val="tx1"/>
          </a:solidFill>
          <a:latin typeface="+mn-lt"/>
          <a:ea typeface="+mn-ea"/>
          <a:cs typeface="+mn-cs"/>
        </a:defRPr>
      </a:lvl7pPr>
      <a:lvl8pPr marL="1800255" algn="l" defTabSz="514359" rtl="0" eaLnBrk="1" latinLnBrk="0" hangingPunct="1">
        <a:defRPr sz="1013" kern="1200">
          <a:solidFill>
            <a:schemeClr val="tx1"/>
          </a:solidFill>
          <a:latin typeface="+mn-lt"/>
          <a:ea typeface="+mn-ea"/>
          <a:cs typeface="+mn-cs"/>
        </a:defRPr>
      </a:lvl8pPr>
      <a:lvl9pPr marL="2057434" algn="l" defTabSz="514359"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sv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hyperlink" Target="https://www.tn.gov/education/best-for-all/tnedufunding.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Caryn.Burkholder@tn.gov"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microsoft.com/office/2018/10/relationships/comments" Target="../comments/modernComment_174_1A0BE8BC.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descr="A group of children clapping">
            <a:extLst>
              <a:ext uri="{FF2B5EF4-FFF2-40B4-BE49-F238E27FC236}">
                <a16:creationId xmlns:a16="http://schemas.microsoft.com/office/drawing/2014/main" id="{CF7BA043-3710-5163-7C00-D64A7AFEDB86}"/>
              </a:ext>
            </a:extLst>
          </p:cNvPr>
          <p:cNvPicPr>
            <a:picLocks noGrp="1" noChangeAspect="1"/>
          </p:cNvPicPr>
          <p:nvPr>
            <p:ph type="pic" sz="quarter" idx="10"/>
          </p:nvPr>
        </p:nvPicPr>
        <p:blipFill>
          <a:blip r:embed="rId2"/>
          <a:srcRect l="1" r="1"/>
          <a:stretch/>
        </p:blipFill>
        <p:spPr>
          <a:xfrm>
            <a:off x="5405010" y="449629"/>
            <a:ext cx="6785038" cy="5861968"/>
          </a:xfrm>
        </p:spPr>
      </p:pic>
      <p:sp>
        <p:nvSpPr>
          <p:cNvPr id="43" name="Title 1">
            <a:extLst>
              <a:ext uri="{FF2B5EF4-FFF2-40B4-BE49-F238E27FC236}">
                <a16:creationId xmlns:a16="http://schemas.microsoft.com/office/drawing/2014/main" id="{705BBE84-23EF-2800-9CBF-1CBAD273EC18}"/>
              </a:ext>
            </a:extLst>
          </p:cNvPr>
          <p:cNvSpPr>
            <a:spLocks noGrp="1"/>
          </p:cNvSpPr>
          <p:nvPr>
            <p:ph type="ctrTitle"/>
          </p:nvPr>
        </p:nvSpPr>
        <p:spPr>
          <a:xfrm>
            <a:off x="348673" y="3968412"/>
            <a:ext cx="5807702" cy="1636485"/>
          </a:xfrm>
        </p:spPr>
        <p:txBody>
          <a:bodyPr lIns="0">
            <a:noAutofit/>
          </a:bodyPr>
          <a:lstStyle/>
          <a:p>
            <a:pPr>
              <a:lnSpc>
                <a:spcPct val="150000"/>
              </a:lnSpc>
              <a:spcBef>
                <a:spcPts val="0"/>
              </a:spcBef>
            </a:pPr>
            <a:r>
              <a:rPr lang="en-US" sz="2400">
                <a:latin typeface="Open Sans"/>
                <a:ea typeface="Open Sans"/>
                <a:cs typeface="Open Sans"/>
              </a:rPr>
              <a:t>Deputy Commissioner's Office</a:t>
            </a:r>
            <a:br>
              <a:rPr lang="en-US" sz="2400">
                <a:latin typeface="Open Sans"/>
                <a:ea typeface="Open Sans"/>
                <a:cs typeface="Open Sans"/>
              </a:rPr>
            </a:br>
            <a:r>
              <a:rPr lang="en-US" sz="2400" b="0">
                <a:latin typeface="Open Sans"/>
                <a:ea typeface="Open Sans"/>
                <a:cs typeface="Open Sans"/>
              </a:rPr>
              <a:t>Operational Data Team</a:t>
            </a:r>
            <a:endParaRPr lang="en-US"/>
          </a:p>
        </p:txBody>
      </p:sp>
      <p:sp>
        <p:nvSpPr>
          <p:cNvPr id="44" name="Subtitle 11">
            <a:extLst>
              <a:ext uri="{FF2B5EF4-FFF2-40B4-BE49-F238E27FC236}">
                <a16:creationId xmlns:a16="http://schemas.microsoft.com/office/drawing/2014/main" id="{1F3220D3-0763-B032-3C78-05B8870CE531}"/>
              </a:ext>
            </a:extLst>
          </p:cNvPr>
          <p:cNvSpPr>
            <a:spLocks noGrp="1"/>
          </p:cNvSpPr>
          <p:nvPr>
            <p:ph type="subTitle" idx="1"/>
          </p:nvPr>
        </p:nvSpPr>
        <p:spPr>
          <a:xfrm>
            <a:off x="158812" y="3162235"/>
            <a:ext cx="7215891" cy="1202827"/>
          </a:xfrm>
        </p:spPr>
        <p:txBody>
          <a:bodyPr vert="horz" lIns="91440" tIns="45720" rIns="91440" bIns="45720" rtlCol="0" anchor="t">
            <a:noAutofit/>
          </a:bodyPr>
          <a:lstStyle/>
          <a:p>
            <a:pPr>
              <a:lnSpc>
                <a:spcPts val="3440"/>
              </a:lnSpc>
              <a:spcBef>
                <a:spcPts val="0"/>
              </a:spcBef>
            </a:pPr>
            <a:r>
              <a:rPr lang="en-US" sz="4400" b="1">
                <a:latin typeface="Open Sans"/>
                <a:ea typeface="Open Sans"/>
                <a:cs typeface="Open Sans"/>
              </a:rPr>
              <a:t>Outcomes Committee</a:t>
            </a:r>
            <a:endParaRPr lang="en-US" sz="4400" b="1"/>
          </a:p>
        </p:txBody>
      </p:sp>
      <p:pic>
        <p:nvPicPr>
          <p:cNvPr id="45" name="Picture 44">
            <a:extLst>
              <a:ext uri="{FF2B5EF4-FFF2-40B4-BE49-F238E27FC236}">
                <a16:creationId xmlns:a16="http://schemas.microsoft.com/office/drawing/2014/main" id="{8247DF57-92EA-E437-99F4-F98B6624F7DE}"/>
              </a:ext>
            </a:extLst>
          </p:cNvPr>
          <p:cNvPicPr>
            <a:picLocks noChangeAspect="1"/>
          </p:cNvPicPr>
          <p:nvPr/>
        </p:nvPicPr>
        <p:blipFill>
          <a:blip r:embed="rId3"/>
          <a:stretch>
            <a:fillRect/>
          </a:stretch>
        </p:blipFill>
        <p:spPr>
          <a:xfrm>
            <a:off x="418619" y="798653"/>
            <a:ext cx="4640414" cy="2255757"/>
          </a:xfrm>
          <a:prstGeom prst="rect">
            <a:avLst/>
          </a:prstGeom>
        </p:spPr>
      </p:pic>
      <p:sp>
        <p:nvSpPr>
          <p:cNvPr id="49" name="Rectangle 48">
            <a:extLst>
              <a:ext uri="{FF2B5EF4-FFF2-40B4-BE49-F238E27FC236}">
                <a16:creationId xmlns:a16="http://schemas.microsoft.com/office/drawing/2014/main" id="{90FA2DDF-0864-1F61-8DC0-BAD248E0458F}"/>
              </a:ext>
            </a:extLst>
          </p:cNvPr>
          <p:cNvSpPr/>
          <p:nvPr/>
        </p:nvSpPr>
        <p:spPr>
          <a:xfrm>
            <a:off x="-997" y="6187516"/>
            <a:ext cx="12192997" cy="670484"/>
          </a:xfrm>
          <a:prstGeom prst="rect">
            <a:avLst/>
          </a:prstGeom>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a:extLst>
              <a:ext uri="{FF2B5EF4-FFF2-40B4-BE49-F238E27FC236}">
                <a16:creationId xmlns:a16="http://schemas.microsoft.com/office/drawing/2014/main" id="{B407F962-C2B8-E7B1-1481-98FBACF218B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H="1">
            <a:off x="7856264" y="4661941"/>
            <a:ext cx="4333783" cy="2254644"/>
          </a:xfrm>
          <a:prstGeom prst="rect">
            <a:avLst/>
          </a:prstGeom>
          <a:effectLst>
            <a:outerShdw blurRad="50800" dist="38100" dir="13500000" algn="br" rotWithShape="0">
              <a:prstClr val="black">
                <a:alpha val="40000"/>
              </a:prstClr>
            </a:outerShdw>
          </a:effectLst>
        </p:spPr>
      </p:pic>
      <p:pic>
        <p:nvPicPr>
          <p:cNvPr id="51" name="Picture 50" descr="Graphical user interface, application&#10;&#10;Description automatically generated">
            <a:extLst>
              <a:ext uri="{FF2B5EF4-FFF2-40B4-BE49-F238E27FC236}">
                <a16:creationId xmlns:a16="http://schemas.microsoft.com/office/drawing/2014/main" id="{05AD5C1D-8368-9E16-BE8F-23B4C1649F82}"/>
              </a:ext>
            </a:extLst>
          </p:cNvPr>
          <p:cNvPicPr>
            <a:picLocks noChangeAspect="1"/>
          </p:cNvPicPr>
          <p:nvPr/>
        </p:nvPicPr>
        <p:blipFill>
          <a:blip r:embed="rId5"/>
          <a:stretch>
            <a:fillRect/>
          </a:stretch>
        </p:blipFill>
        <p:spPr>
          <a:xfrm>
            <a:off x="9012740" y="5670445"/>
            <a:ext cx="2162564" cy="850609"/>
          </a:xfrm>
          <a:prstGeom prst="rect">
            <a:avLst/>
          </a:prstGeom>
        </p:spPr>
      </p:pic>
      <p:sp>
        <p:nvSpPr>
          <p:cNvPr id="52" name="Text Placeholder 11">
            <a:extLst>
              <a:ext uri="{FF2B5EF4-FFF2-40B4-BE49-F238E27FC236}">
                <a16:creationId xmlns:a16="http://schemas.microsoft.com/office/drawing/2014/main" id="{F2AAE6AB-DF1C-0882-FB26-EAE44BE5A412}"/>
              </a:ext>
            </a:extLst>
          </p:cNvPr>
          <p:cNvSpPr txBox="1">
            <a:spLocks/>
          </p:cNvSpPr>
          <p:nvPr/>
        </p:nvSpPr>
        <p:spPr>
          <a:xfrm>
            <a:off x="162975"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l">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766188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1AFE37-61D0-B902-CD70-F9BD1803F8D4}"/>
              </a:ext>
            </a:extLst>
          </p:cNvPr>
          <p:cNvSpPr>
            <a:spLocks noGrp="1"/>
          </p:cNvSpPr>
          <p:nvPr>
            <p:ph type="title"/>
          </p:nvPr>
        </p:nvSpPr>
        <p:spPr/>
        <p:txBody>
          <a:bodyPr/>
          <a:lstStyle/>
          <a:p>
            <a:r>
              <a:rPr lang="en-US"/>
              <a:t>Outcomes Targets </a:t>
            </a:r>
            <a:br>
              <a:rPr lang="en-US"/>
            </a:br>
            <a:r>
              <a:rPr lang="en-US" sz="2800" b="0" i="1"/>
              <a:t>High School, Goal 2</a:t>
            </a:r>
          </a:p>
        </p:txBody>
      </p:sp>
      <p:sp>
        <p:nvSpPr>
          <p:cNvPr id="9" name="Rounded Rectangle 3">
            <a:extLst>
              <a:ext uri="{FF2B5EF4-FFF2-40B4-BE49-F238E27FC236}">
                <a16:creationId xmlns:a16="http://schemas.microsoft.com/office/drawing/2014/main" id="{D1A5E6F8-F6E4-B3B6-8869-AF93A030CF33}"/>
              </a:ext>
            </a:extLst>
          </p:cNvPr>
          <p:cNvSpPr/>
          <p:nvPr/>
        </p:nvSpPr>
        <p:spPr>
          <a:xfrm>
            <a:off x="7868048" y="1424566"/>
            <a:ext cx="3775313" cy="3383338"/>
          </a:xfrm>
          <a:prstGeom prst="roundRect">
            <a:avLst>
              <a:gd name="adj" fmla="val 88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chemeClr val="bg1"/>
              </a:solidFill>
              <a:effectLst>
                <a:outerShdw blurRad="50800" dist="38100" dir="2700000" algn="tl" rotWithShape="0">
                  <a:prstClr val="black">
                    <a:alpha val="40000"/>
                  </a:prstClr>
                </a:outerShdw>
              </a:effectLst>
            </a:endParaRPr>
          </a:p>
        </p:txBody>
      </p:sp>
      <p:pic>
        <p:nvPicPr>
          <p:cNvPr id="11" name="Picture 10" descr="Teacher helping student with assignment">
            <a:extLst>
              <a:ext uri="{FF2B5EF4-FFF2-40B4-BE49-F238E27FC236}">
                <a16:creationId xmlns:a16="http://schemas.microsoft.com/office/drawing/2014/main" id="{72455B64-CD7E-B318-DC39-E9B691A2C51E}"/>
              </a:ext>
            </a:extLst>
          </p:cNvPr>
          <p:cNvPicPr>
            <a:picLocks noChangeAspect="1"/>
          </p:cNvPicPr>
          <p:nvPr/>
        </p:nvPicPr>
        <p:blipFill>
          <a:blip r:embed="rId2"/>
          <a:srcRect l="12234" r="12234"/>
          <a:stretch/>
        </p:blipFill>
        <p:spPr>
          <a:xfrm>
            <a:off x="7617054" y="1599883"/>
            <a:ext cx="3833208" cy="3383280"/>
          </a:xfrm>
          <a:prstGeom prst="roundRect">
            <a:avLst>
              <a:gd name="adj" fmla="val 8594"/>
            </a:avLst>
          </a:prstGeom>
          <a:solidFill>
            <a:srgbClr val="FFFFFF">
              <a:shade val="85000"/>
            </a:srgbClr>
          </a:solidFill>
          <a:ln>
            <a:noFill/>
          </a:ln>
          <a:effectLst/>
        </p:spPr>
      </p:pic>
      <p:sp>
        <p:nvSpPr>
          <p:cNvPr id="2" name="Rounded Rectangle 1">
            <a:extLst>
              <a:ext uri="{FF2B5EF4-FFF2-40B4-BE49-F238E27FC236}">
                <a16:creationId xmlns:a16="http://schemas.microsoft.com/office/drawing/2014/main" id="{831DE014-B011-D76B-C9FD-0CFAFD9D902F}"/>
              </a:ext>
            </a:extLst>
          </p:cNvPr>
          <p:cNvSpPr/>
          <p:nvPr/>
        </p:nvSpPr>
        <p:spPr>
          <a:xfrm>
            <a:off x="10496811" y="294331"/>
            <a:ext cx="2419089" cy="676406"/>
          </a:xfrm>
          <a:prstGeom prst="roundRect">
            <a:avLst>
              <a:gd name="adj" fmla="val 2726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GOAL 2</a:t>
            </a:r>
            <a:endParaRPr lang="en-US" sz="240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CD63C90B-B027-1B83-2FFB-C8E6C150BDAA}"/>
              </a:ext>
            </a:extLst>
          </p:cNvPr>
          <p:cNvSpPr>
            <a:spLocks noGrp="1"/>
          </p:cNvSpPr>
          <p:nvPr>
            <p:ph sz="half" idx="1"/>
          </p:nvPr>
        </p:nvSpPr>
        <p:spPr>
          <a:xfrm>
            <a:off x="287577" y="1599883"/>
            <a:ext cx="7136378" cy="4137281"/>
          </a:xfrm>
        </p:spPr>
        <p:txBody>
          <a:bodyPr vert="horz" lIns="91440" tIns="45720" rIns="91440" bIns="45720" rtlCol="0" anchor="t">
            <a:noAutofit/>
          </a:bodyPr>
          <a:lstStyle/>
          <a:p>
            <a:pPr marL="0" indent="0">
              <a:buNone/>
            </a:pPr>
            <a:r>
              <a:rPr lang="en-US" sz="1700" b="1"/>
              <a:t>Target</a:t>
            </a:r>
          </a:p>
          <a:p>
            <a:r>
              <a:rPr lang="en-US" sz="1800"/>
              <a:t>Student achieves at least 2 of the targets below:</a:t>
            </a:r>
          </a:p>
          <a:p>
            <a:pPr lvl="1"/>
            <a:r>
              <a:rPr lang="en-US" sz="1600"/>
              <a:t>Graduation with a general education diploma</a:t>
            </a:r>
          </a:p>
          <a:p>
            <a:pPr lvl="1"/>
            <a:r>
              <a:rPr lang="en-US" sz="1600"/>
              <a:t>Proficiency on state’s alternate assessment</a:t>
            </a:r>
          </a:p>
          <a:p>
            <a:pPr lvl="1"/>
            <a:r>
              <a:rPr lang="en-US" sz="1600"/>
              <a:t>Meets post-school outcome goals such as enrollment in higher education, participation in other postsecondary or training program, or obtaining competitive employment </a:t>
            </a:r>
          </a:p>
          <a:p>
            <a:pPr marL="0" indent="0">
              <a:buNone/>
            </a:pPr>
            <a:r>
              <a:rPr lang="en-US" sz="1800" b="1"/>
              <a:t>Source</a:t>
            </a:r>
          </a:p>
          <a:p>
            <a:r>
              <a:rPr lang="en-US" sz="1800"/>
              <a:t>Graduation data, state alternate assessment files, and district reporting</a:t>
            </a:r>
          </a:p>
          <a:p>
            <a:pPr marL="0" indent="0">
              <a:buNone/>
            </a:pPr>
            <a:r>
              <a:rPr lang="en-US" sz="1800" b="1"/>
              <a:t>Value</a:t>
            </a:r>
          </a:p>
          <a:p>
            <a:r>
              <a:rPr lang="en-US" sz="1800"/>
              <a:t>Generates bonus of </a:t>
            </a:r>
            <a:r>
              <a:rPr lang="en-US" sz="1800" b="1"/>
              <a:t>10% </a:t>
            </a:r>
            <a:r>
              <a:rPr lang="en-US" sz="1800"/>
              <a:t>of the base funding amount</a:t>
            </a:r>
          </a:p>
        </p:txBody>
      </p:sp>
    </p:spTree>
    <p:extLst>
      <p:ext uri="{BB962C8B-B14F-4D97-AF65-F5344CB8AC3E}">
        <p14:creationId xmlns:p14="http://schemas.microsoft.com/office/powerpoint/2010/main" val="2166090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AC5A7-9CB4-41C8-2C01-55066B12EA95}"/>
              </a:ext>
            </a:extLst>
          </p:cNvPr>
          <p:cNvSpPr>
            <a:spLocks noGrp="1"/>
          </p:cNvSpPr>
          <p:nvPr>
            <p:ph type="title"/>
          </p:nvPr>
        </p:nvSpPr>
        <p:spPr>
          <a:xfrm>
            <a:off x="548639" y="98474"/>
            <a:ext cx="11062987" cy="1325563"/>
          </a:xfrm>
        </p:spPr>
        <p:txBody>
          <a:bodyPr/>
          <a:lstStyle/>
          <a:p>
            <a:r>
              <a:rPr lang="en-US">
                <a:latin typeface="Georgia"/>
              </a:rPr>
              <a:t>Outcomes Targets Snapshot</a:t>
            </a:r>
            <a:br>
              <a:rPr lang="en-US"/>
            </a:br>
            <a:r>
              <a:rPr lang="en-US" sz="2800" b="0" i="1">
                <a:latin typeface="Georgia"/>
              </a:rPr>
              <a:t>Elementary, Middle, High School Goal 1 + 2</a:t>
            </a:r>
            <a:endParaRPr lang="en-US" b="0" i="1">
              <a:latin typeface="Georgia"/>
            </a:endParaRPr>
          </a:p>
        </p:txBody>
      </p:sp>
      <p:graphicFrame>
        <p:nvGraphicFramePr>
          <p:cNvPr id="9" name="Table 8">
            <a:extLst>
              <a:ext uri="{FF2B5EF4-FFF2-40B4-BE49-F238E27FC236}">
                <a16:creationId xmlns:a16="http://schemas.microsoft.com/office/drawing/2014/main" id="{20DBAC81-B66D-5612-D38F-E3D4B0862453}"/>
              </a:ext>
            </a:extLst>
          </p:cNvPr>
          <p:cNvGraphicFramePr>
            <a:graphicFrameLocks noGrp="1"/>
          </p:cNvGraphicFramePr>
          <p:nvPr/>
        </p:nvGraphicFramePr>
        <p:xfrm>
          <a:off x="441365" y="1420677"/>
          <a:ext cx="10416599" cy="4572000"/>
        </p:xfrm>
        <a:graphic>
          <a:graphicData uri="http://schemas.openxmlformats.org/drawingml/2006/table">
            <a:tbl>
              <a:tblPr bandRow="1">
                <a:tableStyleId>{5940675A-B579-460E-94D1-54222C63F5DA}</a:tableStyleId>
              </a:tblPr>
              <a:tblGrid>
                <a:gridCol w="1610640">
                  <a:extLst>
                    <a:ext uri="{9D8B030D-6E8A-4147-A177-3AD203B41FA5}">
                      <a16:colId xmlns:a16="http://schemas.microsoft.com/office/drawing/2014/main" val="3647052929"/>
                    </a:ext>
                  </a:extLst>
                </a:gridCol>
                <a:gridCol w="8805959">
                  <a:extLst>
                    <a:ext uri="{9D8B030D-6E8A-4147-A177-3AD203B41FA5}">
                      <a16:colId xmlns:a16="http://schemas.microsoft.com/office/drawing/2014/main" val="4231888998"/>
                    </a:ext>
                  </a:extLst>
                </a:gridCol>
              </a:tblGrid>
              <a:tr h="365760">
                <a:tc>
                  <a:txBody>
                    <a:bodyPr/>
                    <a:lstStyle/>
                    <a:p>
                      <a:pPr>
                        <a:buNone/>
                      </a:pPr>
                      <a:r>
                        <a:rPr lang="en-US" b="1"/>
                        <a:t>Grade Level</a:t>
                      </a:r>
                    </a:p>
                  </a:txBody>
                  <a:tcPr anchor="ctr">
                    <a:solidFill>
                      <a:schemeClr val="bg1">
                        <a:lumMod val="75000"/>
                      </a:schemeClr>
                    </a:solidFill>
                  </a:tcPr>
                </a:tc>
                <a:tc>
                  <a:txBody>
                    <a:bodyPr/>
                    <a:lstStyle/>
                    <a:p>
                      <a:pPr>
                        <a:buNone/>
                      </a:pPr>
                      <a:r>
                        <a:rPr lang="en-US" b="1"/>
                        <a:t>Outcomes Funding Criteria</a:t>
                      </a:r>
                    </a:p>
                  </a:txBody>
                  <a:tcPr anchor="ctr">
                    <a:solidFill>
                      <a:schemeClr val="bg1">
                        <a:lumMod val="75000"/>
                      </a:schemeClr>
                    </a:solidFill>
                  </a:tcPr>
                </a:tc>
                <a:extLst>
                  <a:ext uri="{0D108BD9-81ED-4DB2-BD59-A6C34878D82A}">
                    <a16:rowId xmlns:a16="http://schemas.microsoft.com/office/drawing/2014/main" val="3090444213"/>
                  </a:ext>
                </a:extLst>
              </a:tr>
              <a:tr h="548640">
                <a:tc>
                  <a:txBody>
                    <a:bodyPr/>
                    <a:lstStyle/>
                    <a:p>
                      <a:pPr marL="0" indent="0">
                        <a:buNone/>
                      </a:pPr>
                      <a:r>
                        <a:rPr lang="en-US"/>
                        <a:t>Elementary School</a:t>
                      </a:r>
                    </a:p>
                  </a:txBody>
                  <a:tcPr anchor="ctr"/>
                </a:tc>
                <a:tc>
                  <a:txBody>
                    <a:bodyPr/>
                    <a:lstStyle/>
                    <a:p>
                      <a:pPr marL="285750" indent="-285750">
                        <a:buFont typeface="Calibri"/>
                        <a:buChar char="-"/>
                      </a:pPr>
                      <a:r>
                        <a:rPr lang="en-US"/>
                        <a:t>Meets/exceeds on 3rd grade ELA TCAP </a:t>
                      </a:r>
                      <a:r>
                        <a:rPr lang="en-US" b="1"/>
                        <a:t>OR</a:t>
                      </a:r>
                    </a:p>
                    <a:p>
                      <a:pPr marL="285750" lvl="0" indent="-285750">
                        <a:buFont typeface="Calibri"/>
                        <a:buChar char="-"/>
                      </a:pPr>
                      <a:r>
                        <a:rPr lang="en-US"/>
                        <a:t>Approaching/below on 3rd grade ELA TCAP </a:t>
                      </a:r>
                      <a:r>
                        <a:rPr lang="en-US" b="1"/>
                        <a:t>AND </a:t>
                      </a:r>
                      <a:r>
                        <a:rPr lang="en-US" sz="1800" b="0" i="0" u="none" strike="noStrike" noProof="0">
                          <a:latin typeface="Calibri"/>
                          <a:ea typeface="Calibri"/>
                          <a:cs typeface="Calibri"/>
                        </a:rPr>
                        <a:t>improves by at </a:t>
                      </a:r>
                    </a:p>
                    <a:p>
                      <a:pPr marL="0" lvl="0" indent="0">
                        <a:buNone/>
                      </a:pPr>
                      <a:r>
                        <a:rPr lang="en-US" sz="1800" b="0" i="0" u="none" strike="noStrike" noProof="0">
                          <a:latin typeface="Calibri"/>
                          <a:ea typeface="Calibri"/>
                          <a:cs typeface="Calibri"/>
                        </a:rPr>
                        <a:t>     least one performance level</a:t>
                      </a:r>
                      <a:r>
                        <a:rPr lang="en-US"/>
                        <a:t> on 4th grade ELA TCAP</a:t>
                      </a:r>
                    </a:p>
                  </a:txBody>
                  <a:tcPr anchor="ctr"/>
                </a:tc>
                <a:extLst>
                  <a:ext uri="{0D108BD9-81ED-4DB2-BD59-A6C34878D82A}">
                    <a16:rowId xmlns:a16="http://schemas.microsoft.com/office/drawing/2014/main" val="3942702553"/>
                  </a:ext>
                </a:extLst>
              </a:tr>
              <a:tr h="841755">
                <a:tc>
                  <a:txBody>
                    <a:bodyPr/>
                    <a:lstStyle/>
                    <a:p>
                      <a:pPr marL="0" indent="0">
                        <a:buNone/>
                      </a:pPr>
                      <a:r>
                        <a:rPr lang="en-US"/>
                        <a:t>Middle School</a:t>
                      </a:r>
                    </a:p>
                  </a:txBody>
                  <a:tcPr anchor="ctr"/>
                </a:tc>
                <a:tc>
                  <a:txBody>
                    <a:bodyPr/>
                    <a:lstStyle/>
                    <a:p>
                      <a:pPr marL="285750" indent="-285750">
                        <a:buFont typeface="Calibri"/>
                        <a:buChar char="-"/>
                      </a:pPr>
                      <a:r>
                        <a:rPr lang="en-US"/>
                        <a:t>Meets/exceeds on </a:t>
                      </a:r>
                      <a:r>
                        <a:rPr lang="en-US" b="1"/>
                        <a:t>both </a:t>
                      </a:r>
                      <a:r>
                        <a:rPr lang="en-US"/>
                        <a:t>8th grade ELA and Math TCAP </a:t>
                      </a:r>
                      <a:r>
                        <a:rPr lang="en-US" b="1"/>
                        <a:t>OR</a:t>
                      </a:r>
                    </a:p>
                    <a:p>
                      <a:pPr marL="285750" lvl="0" indent="-285750" algn="l">
                        <a:lnSpc>
                          <a:spcPct val="100000"/>
                        </a:lnSpc>
                        <a:spcBef>
                          <a:spcPts val="0"/>
                        </a:spcBef>
                        <a:spcAft>
                          <a:spcPts val="0"/>
                        </a:spcAft>
                        <a:buFont typeface="Calibri"/>
                        <a:buChar char="-"/>
                      </a:pPr>
                      <a:r>
                        <a:rPr lang="en-US" sz="1800" b="0" i="0" u="none" strike="noStrike" noProof="0">
                          <a:latin typeface="Calibri"/>
                          <a:ea typeface="Calibri"/>
                          <a:cs typeface="Calibri"/>
                        </a:rPr>
                        <a:t>Improves by at least one performance level</a:t>
                      </a:r>
                      <a:r>
                        <a:rPr lang="en-US"/>
                        <a:t> from 7th to 8th grade in </a:t>
                      </a:r>
                      <a:r>
                        <a:rPr lang="en-US" b="1"/>
                        <a:t>both </a:t>
                      </a:r>
                      <a:r>
                        <a:rPr lang="en-US"/>
                        <a:t>ELA and Math </a:t>
                      </a:r>
                      <a:r>
                        <a:rPr lang="en-US" i="1"/>
                        <a:t>(</a:t>
                      </a:r>
                      <a:r>
                        <a:rPr lang="en-US" sz="1800" b="0" i="1" u="none" strike="noStrike" noProof="0">
                          <a:latin typeface="Calibri"/>
                          <a:ea typeface="Calibri"/>
                          <a:cs typeface="Calibri"/>
                        </a:rPr>
                        <a:t>Includes analysis of high school math EOC if taken in lieu of 8th grade Math TCAP)</a:t>
                      </a:r>
                    </a:p>
                  </a:txBody>
                  <a:tcPr anchor="ctr"/>
                </a:tc>
                <a:extLst>
                  <a:ext uri="{0D108BD9-81ED-4DB2-BD59-A6C34878D82A}">
                    <a16:rowId xmlns:a16="http://schemas.microsoft.com/office/drawing/2014/main" val="2901863534"/>
                  </a:ext>
                </a:extLst>
              </a:tr>
              <a:tr h="841755">
                <a:tc>
                  <a:txBody>
                    <a:bodyPr/>
                    <a:lstStyle/>
                    <a:p>
                      <a:pPr marL="0" indent="0">
                        <a:buNone/>
                      </a:pPr>
                      <a:r>
                        <a:rPr lang="en-US"/>
                        <a:t>High School, Goal 1</a:t>
                      </a:r>
                    </a:p>
                  </a:txBody>
                  <a:tcPr anchor="ctr"/>
                </a:tc>
                <a:tc>
                  <a:txBody>
                    <a:bodyPr/>
                    <a:lstStyle/>
                    <a:p>
                      <a:pPr marL="285750" indent="-285750">
                        <a:buFont typeface="Calibri"/>
                        <a:buChar char="-"/>
                      </a:pPr>
                      <a:r>
                        <a:rPr lang="en-US"/>
                        <a:t>Earns ≥2 EPSO credits </a:t>
                      </a:r>
                      <a:r>
                        <a:rPr lang="en-US" b="1"/>
                        <a:t>AND </a:t>
                      </a:r>
                      <a:r>
                        <a:rPr lang="en-US"/>
                        <a:t>ACT ≥21 or ACT +4 improvement </a:t>
                      </a:r>
                      <a:r>
                        <a:rPr lang="en-US" b="1"/>
                        <a:t>OR</a:t>
                      </a:r>
                    </a:p>
                    <a:p>
                      <a:pPr marL="285750" lvl="0" indent="-285750">
                        <a:buFont typeface="Calibri"/>
                        <a:buChar char="-"/>
                      </a:pPr>
                      <a:r>
                        <a:rPr lang="en-US"/>
                        <a:t>Earns 3 EPSO credits </a:t>
                      </a:r>
                      <a:r>
                        <a:rPr lang="en-US" b="1"/>
                        <a:t>OR</a:t>
                      </a:r>
                    </a:p>
                    <a:p>
                      <a:pPr marL="285750" lvl="0" indent="-285750">
                        <a:buFont typeface="Calibri"/>
                        <a:buChar char="-"/>
                      </a:pPr>
                      <a:r>
                        <a:rPr lang="en-US"/>
                        <a:t>ASVAB AFQT ≥31 </a:t>
                      </a:r>
                      <a:r>
                        <a:rPr lang="en-US" b="1"/>
                        <a:t>AND </a:t>
                      </a:r>
                      <a:r>
                        <a:rPr lang="en-US" b="0"/>
                        <a:t>earns </a:t>
                      </a:r>
                      <a:r>
                        <a:rPr lang="en-US"/>
                        <a:t>≥2 EPSO credits</a:t>
                      </a:r>
                    </a:p>
                  </a:txBody>
                  <a:tcPr anchor="ctr"/>
                </a:tc>
                <a:extLst>
                  <a:ext uri="{0D108BD9-81ED-4DB2-BD59-A6C34878D82A}">
                    <a16:rowId xmlns:a16="http://schemas.microsoft.com/office/drawing/2014/main" val="2606483769"/>
                  </a:ext>
                </a:extLst>
              </a:tr>
              <a:tr h="1191163">
                <a:tc>
                  <a:txBody>
                    <a:bodyPr/>
                    <a:lstStyle/>
                    <a:p>
                      <a:pPr marL="0" indent="0">
                        <a:buNone/>
                      </a:pPr>
                      <a:r>
                        <a:rPr lang="en-US"/>
                        <a:t>High School, Goal 2</a:t>
                      </a:r>
                    </a:p>
                  </a:txBody>
                  <a:tcPr anchor="ctr"/>
                </a:tc>
                <a:tc>
                  <a:txBody>
                    <a:bodyPr/>
                    <a:lstStyle/>
                    <a:p>
                      <a:pPr marL="0" indent="0">
                        <a:buNone/>
                      </a:pPr>
                      <a:r>
                        <a:rPr lang="en-US"/>
                        <a:t>Students with Disabilities only: No Goal 1 outcome </a:t>
                      </a:r>
                      <a:r>
                        <a:rPr lang="en-US" b="1"/>
                        <a:t>AND</a:t>
                      </a:r>
                      <a:r>
                        <a:rPr lang="en-US" b="0"/>
                        <a:t> district </a:t>
                      </a:r>
                      <a:r>
                        <a:rPr lang="en-US"/>
                        <a:t>meets Indicator 5 (≥80% gen ed setting) </a:t>
                      </a:r>
                      <a:r>
                        <a:rPr lang="en-US" b="1"/>
                        <a:t>AND </a:t>
                      </a:r>
                      <a:r>
                        <a:rPr lang="en-US"/>
                        <a:t>Meets 2 of 3:</a:t>
                      </a:r>
                    </a:p>
                    <a:p>
                      <a:pPr marL="0" lvl="0" indent="0">
                        <a:buNone/>
                      </a:pPr>
                      <a:r>
                        <a:rPr lang="en-US"/>
                        <a:t>1. Graduation </a:t>
                      </a:r>
                      <a:r>
                        <a:rPr lang="en-US" sz="1800" b="0" i="0" u="none" strike="noStrike" noProof="0">
                          <a:latin typeface="Calibri"/>
                          <a:ea typeface="Calibri"/>
                          <a:cs typeface="Calibri"/>
                        </a:rPr>
                        <a:t>with a general education diploma </a:t>
                      </a:r>
                      <a:r>
                        <a:rPr lang="en-US"/>
                        <a:t>(Indicator 1)</a:t>
                      </a:r>
                    </a:p>
                    <a:p>
                      <a:pPr marL="0" lvl="0" indent="0">
                        <a:buNone/>
                      </a:pPr>
                      <a:r>
                        <a:rPr lang="en-US"/>
                        <a:t>2. Alternate assessment proficiency (Indicator 3C)</a:t>
                      </a:r>
                    </a:p>
                    <a:p>
                      <a:pPr marL="0" lvl="0" indent="0">
                        <a:buNone/>
                      </a:pPr>
                      <a:r>
                        <a:rPr lang="en-US"/>
                        <a:t>3. Meets post-school outcomes (Indicator 14)</a:t>
                      </a:r>
                    </a:p>
                  </a:txBody>
                  <a:tcPr anchor="ctr"/>
                </a:tc>
                <a:extLst>
                  <a:ext uri="{0D108BD9-81ED-4DB2-BD59-A6C34878D82A}">
                    <a16:rowId xmlns:a16="http://schemas.microsoft.com/office/drawing/2014/main" val="3323209470"/>
                  </a:ext>
                </a:extLst>
              </a:tr>
            </a:tbl>
          </a:graphicData>
        </a:graphic>
      </p:graphicFrame>
      <p:sp>
        <p:nvSpPr>
          <p:cNvPr id="10" name="TextBox 9">
            <a:extLst>
              <a:ext uri="{FF2B5EF4-FFF2-40B4-BE49-F238E27FC236}">
                <a16:creationId xmlns:a16="http://schemas.microsoft.com/office/drawing/2014/main" id="{C72B3119-6F54-6084-D60C-CB9F000037EA}"/>
              </a:ext>
            </a:extLst>
          </p:cNvPr>
          <p:cNvSpPr txBox="1"/>
          <p:nvPr/>
        </p:nvSpPr>
        <p:spPr>
          <a:xfrm>
            <a:off x="8756543" y="742625"/>
            <a:ext cx="3108962" cy="1736646"/>
          </a:xfrm>
          <a:prstGeom prst="roundRect">
            <a:avLst/>
          </a:prstGeom>
          <a:solidFill>
            <a:schemeClr val="accent1"/>
          </a:solidFill>
          <a:ln w="5715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Open Sans"/>
                <a:ea typeface="Arial"/>
                <a:cs typeface="Arial"/>
              </a:rPr>
              <a:t> Students identified as </a:t>
            </a:r>
            <a:r>
              <a:rPr lang="en-US" sz="1600">
                <a:solidFill>
                  <a:srgbClr val="FFFFFF"/>
                </a:solidFill>
                <a:latin typeface="Open Sans"/>
                <a:ea typeface="Open Sans"/>
                <a:cs typeface="Open Sans"/>
              </a:rPr>
              <a:t>ED, EL, or SWD </a:t>
            </a:r>
            <a:r>
              <a:rPr lang="en-US" sz="1600">
                <a:solidFill>
                  <a:srgbClr val="FFFFFF"/>
                </a:solidFill>
                <a:latin typeface="Open Sans"/>
                <a:ea typeface="Open Sans"/>
                <a:cs typeface="Arial"/>
              </a:rPr>
              <a:t>generate</a:t>
            </a:r>
            <a:r>
              <a:rPr lang="en-US" sz="1600">
                <a:solidFill>
                  <a:srgbClr val="FFFFFF"/>
                </a:solidFill>
                <a:latin typeface="Open Sans"/>
                <a:ea typeface="Arial"/>
                <a:cs typeface="Arial"/>
              </a:rPr>
              <a:t> a bonus</a:t>
            </a:r>
            <a:r>
              <a:rPr lang="en-US" sz="1600" b="0" i="0" u="none" strike="noStrike" baseline="0">
                <a:solidFill>
                  <a:srgbClr val="FFFFFF"/>
                </a:solidFill>
                <a:latin typeface="Open Sans"/>
                <a:ea typeface="Arial"/>
                <a:cs typeface="Arial"/>
              </a:rPr>
              <a:t> of </a:t>
            </a:r>
            <a:r>
              <a:rPr lang="en-US" sz="1600" b="1" i="0" u="none" strike="noStrike" baseline="0">
                <a:solidFill>
                  <a:srgbClr val="FFFFFF"/>
                </a:solidFill>
                <a:latin typeface="Open Sans"/>
                <a:ea typeface="Arial"/>
                <a:cs typeface="Arial"/>
              </a:rPr>
              <a:t>20% </a:t>
            </a:r>
            <a:r>
              <a:rPr lang="en-US" sz="1600" b="0" i="0" u="none" strike="noStrike" baseline="0">
                <a:solidFill>
                  <a:srgbClr val="FFFFFF"/>
                </a:solidFill>
                <a:latin typeface="Open Sans"/>
                <a:ea typeface="Arial"/>
                <a:cs typeface="Arial"/>
              </a:rPr>
              <a:t>of the base funding </a:t>
            </a:r>
            <a:r>
              <a:rPr lang="en-US" sz="1600">
                <a:solidFill>
                  <a:srgbClr val="FFFFFF"/>
                </a:solidFill>
                <a:latin typeface="Open Sans"/>
                <a:ea typeface="Arial"/>
                <a:cs typeface="Arial"/>
              </a:rPr>
              <a:t>amount.</a:t>
            </a:r>
            <a:r>
              <a:rPr lang="en-US" sz="1600">
                <a:solidFill>
                  <a:srgbClr val="FFFFFF"/>
                </a:solidFill>
                <a:latin typeface="Open Sans"/>
                <a:ea typeface="Open Sans"/>
                <a:cs typeface="Arial"/>
              </a:rPr>
              <a:t> All other s</a:t>
            </a:r>
            <a:r>
              <a:rPr lang="en-US" sz="1600">
                <a:solidFill>
                  <a:srgbClr val="FFFFFF"/>
                </a:solidFill>
                <a:latin typeface="Open Sans"/>
                <a:ea typeface="Open Sans"/>
                <a:cs typeface="Open Sans"/>
              </a:rPr>
              <a:t>tudents generate a bonus of </a:t>
            </a:r>
            <a:r>
              <a:rPr lang="en-US" sz="1600" b="1">
                <a:solidFill>
                  <a:srgbClr val="FFFFFF"/>
                </a:solidFill>
                <a:latin typeface="Open Sans"/>
                <a:ea typeface="Open Sans"/>
                <a:cs typeface="Open Sans"/>
              </a:rPr>
              <a:t>10% </a:t>
            </a:r>
            <a:r>
              <a:rPr lang="en-US" sz="1600">
                <a:solidFill>
                  <a:srgbClr val="FFFFFF"/>
                </a:solidFill>
                <a:latin typeface="Open Sans"/>
                <a:ea typeface="Open Sans"/>
                <a:cs typeface="Open Sans"/>
              </a:rPr>
              <a:t>of the base funding amount.</a:t>
            </a:r>
          </a:p>
        </p:txBody>
      </p:sp>
      <p:sp>
        <p:nvSpPr>
          <p:cNvPr id="11" name="TextBox 10">
            <a:extLst>
              <a:ext uri="{FF2B5EF4-FFF2-40B4-BE49-F238E27FC236}">
                <a16:creationId xmlns:a16="http://schemas.microsoft.com/office/drawing/2014/main" id="{E3BAB774-4B10-7918-0A8D-6A4A31805A23}"/>
              </a:ext>
            </a:extLst>
          </p:cNvPr>
          <p:cNvSpPr txBox="1"/>
          <p:nvPr/>
        </p:nvSpPr>
        <p:spPr>
          <a:xfrm>
            <a:off x="8603577" y="342253"/>
            <a:ext cx="2027694" cy="408623"/>
          </a:xfrm>
          <a:prstGeom prst="roundRect">
            <a:avLst/>
          </a:prstGeom>
          <a:solidFill>
            <a:schemeClr val="accent2"/>
          </a:solidFill>
          <a:ln w="57150">
            <a:solidFill>
              <a:schemeClr val="accent2"/>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Arial"/>
                <a:ea typeface="Open Sans"/>
                <a:cs typeface="Arial"/>
              </a:rPr>
              <a:t>Funding Values:</a:t>
            </a:r>
            <a:endParaRPr lang="en-US" b="1">
              <a:solidFill>
                <a:srgbClr val="FFFFFF"/>
              </a:solidFill>
              <a:latin typeface="Open Sans"/>
              <a:ea typeface="Open Sans"/>
              <a:cs typeface="Open Sans"/>
            </a:endParaRPr>
          </a:p>
        </p:txBody>
      </p:sp>
      <p:sp>
        <p:nvSpPr>
          <p:cNvPr id="12" name="TextBox 11">
            <a:extLst>
              <a:ext uri="{FF2B5EF4-FFF2-40B4-BE49-F238E27FC236}">
                <a16:creationId xmlns:a16="http://schemas.microsoft.com/office/drawing/2014/main" id="{8EF2AF3D-11AC-A6C0-2BFE-DA9D5442AEB5}"/>
              </a:ext>
            </a:extLst>
          </p:cNvPr>
          <p:cNvSpPr txBox="1"/>
          <p:nvPr/>
        </p:nvSpPr>
        <p:spPr>
          <a:xfrm>
            <a:off x="7130483" y="5572650"/>
            <a:ext cx="2708590" cy="578882"/>
          </a:xfrm>
          <a:prstGeom prst="roundRect">
            <a:avLst/>
          </a:prstGeom>
          <a:solidFill>
            <a:schemeClr val="accent1"/>
          </a:solidFill>
          <a:ln w="5715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latin typeface="Open Sans"/>
                <a:ea typeface="Open Sans"/>
                <a:cs typeface="Open Sans"/>
              </a:rPr>
              <a:t>Generates a bonus of </a:t>
            </a:r>
            <a:r>
              <a:rPr lang="en-US" sz="1400" b="1">
                <a:solidFill>
                  <a:srgbClr val="FFFFFF"/>
                </a:solidFill>
                <a:latin typeface="Open Sans"/>
                <a:ea typeface="Open Sans"/>
                <a:cs typeface="Open Sans"/>
              </a:rPr>
              <a:t>10% </a:t>
            </a:r>
            <a:r>
              <a:rPr lang="en-US" sz="1400">
                <a:solidFill>
                  <a:srgbClr val="FFFFFF"/>
                </a:solidFill>
                <a:latin typeface="Open Sans"/>
                <a:ea typeface="Open Sans"/>
                <a:cs typeface="Open Sans"/>
              </a:rPr>
              <a:t>of the base funding amount.</a:t>
            </a:r>
          </a:p>
        </p:txBody>
      </p:sp>
    </p:spTree>
    <p:extLst>
      <p:ext uri="{BB962C8B-B14F-4D97-AF65-F5344CB8AC3E}">
        <p14:creationId xmlns:p14="http://schemas.microsoft.com/office/powerpoint/2010/main" val="2509177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AC5A7-9CB4-41C8-2C01-55066B12EA95}"/>
              </a:ext>
            </a:extLst>
          </p:cNvPr>
          <p:cNvSpPr>
            <a:spLocks noGrp="1"/>
          </p:cNvSpPr>
          <p:nvPr>
            <p:ph type="title"/>
          </p:nvPr>
        </p:nvSpPr>
        <p:spPr>
          <a:xfrm>
            <a:off x="564506" y="52437"/>
            <a:ext cx="11062987" cy="1325563"/>
          </a:xfrm>
        </p:spPr>
        <p:txBody>
          <a:bodyPr/>
          <a:lstStyle/>
          <a:p>
            <a:r>
              <a:rPr lang="en-US">
                <a:latin typeface="Georgia"/>
              </a:rPr>
              <a:t>2025-2026 Outcomes Data</a:t>
            </a:r>
            <a:br>
              <a:rPr lang="en-US"/>
            </a:br>
            <a:r>
              <a:rPr lang="en-US" sz="2800" b="0" i="1">
                <a:latin typeface="Georgia"/>
              </a:rPr>
              <a:t>Elementary &amp; Middle School</a:t>
            </a:r>
            <a:endParaRPr lang="en-US" b="0" i="1">
              <a:latin typeface="Georgia"/>
            </a:endParaRPr>
          </a:p>
        </p:txBody>
      </p:sp>
      <p:graphicFrame>
        <p:nvGraphicFramePr>
          <p:cNvPr id="3" name="Table 2">
            <a:extLst>
              <a:ext uri="{FF2B5EF4-FFF2-40B4-BE49-F238E27FC236}">
                <a16:creationId xmlns:a16="http://schemas.microsoft.com/office/drawing/2014/main" id="{D633DDAF-AD6F-7987-26BE-1C86FC56745D}"/>
              </a:ext>
            </a:extLst>
          </p:cNvPr>
          <p:cNvGraphicFramePr>
            <a:graphicFrameLocks noGrp="1"/>
          </p:cNvGraphicFramePr>
          <p:nvPr>
            <p:extLst>
              <p:ext uri="{D42A27DB-BD31-4B8C-83A1-F6EECF244321}">
                <p14:modId xmlns:p14="http://schemas.microsoft.com/office/powerpoint/2010/main" val="2075033072"/>
              </p:ext>
            </p:extLst>
          </p:nvPr>
        </p:nvGraphicFramePr>
        <p:xfrm>
          <a:off x="318977" y="1657184"/>
          <a:ext cx="5638906" cy="3780260"/>
        </p:xfrm>
        <a:graphic>
          <a:graphicData uri="http://schemas.openxmlformats.org/drawingml/2006/table">
            <a:tbl>
              <a:tblPr/>
              <a:tblGrid>
                <a:gridCol w="2464963">
                  <a:extLst>
                    <a:ext uri="{9D8B030D-6E8A-4147-A177-3AD203B41FA5}">
                      <a16:colId xmlns:a16="http://schemas.microsoft.com/office/drawing/2014/main" val="872794190"/>
                    </a:ext>
                  </a:extLst>
                </a:gridCol>
                <a:gridCol w="2029520">
                  <a:extLst>
                    <a:ext uri="{9D8B030D-6E8A-4147-A177-3AD203B41FA5}">
                      <a16:colId xmlns:a16="http://schemas.microsoft.com/office/drawing/2014/main" val="90410237"/>
                    </a:ext>
                  </a:extLst>
                </a:gridCol>
                <a:gridCol w="1144423">
                  <a:extLst>
                    <a:ext uri="{9D8B030D-6E8A-4147-A177-3AD203B41FA5}">
                      <a16:colId xmlns:a16="http://schemas.microsoft.com/office/drawing/2014/main" val="989107341"/>
                    </a:ext>
                  </a:extLst>
                </a:gridCol>
              </a:tblGrid>
              <a:tr h="340081">
                <a:tc gridSpan="3">
                  <a:txBody>
                    <a:bodyPr/>
                    <a:lstStyle/>
                    <a:p>
                      <a:pPr algn="ctr" fontAlgn="b">
                        <a:buNone/>
                      </a:pPr>
                      <a:r>
                        <a:rPr lang="en-US" sz="1400" b="1" i="0" u="none" strike="noStrike">
                          <a:solidFill>
                            <a:srgbClr val="000000"/>
                          </a:solidFill>
                          <a:effectLst/>
                          <a:latin typeface="Calibri" panose="020F0502020204030204" pitchFamily="34" charset="0"/>
                        </a:rPr>
                        <a:t>Elementary School</a:t>
                      </a:r>
                    </a:p>
                  </a:txBody>
                  <a:tcPr marL="7620" marR="7620" marT="762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A6A6A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37696902"/>
                  </a:ext>
                </a:extLst>
              </a:tr>
              <a:tr h="475906">
                <a:tc>
                  <a:txBody>
                    <a:bodyPr/>
                    <a:lstStyle/>
                    <a:p>
                      <a:pPr algn="l" rtl="0" fontAlgn="b">
                        <a:buNone/>
                      </a:pPr>
                      <a:endParaRPr lang="en-US" sz="12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b">
                        <a:buNone/>
                      </a:pPr>
                      <a:r>
                        <a:rPr lang="en-US" sz="1200" b="1" i="0" u="none" strike="noStrike">
                          <a:solidFill>
                            <a:srgbClr val="000000"/>
                          </a:solidFill>
                          <a:effectLst/>
                          <a:latin typeface="Calibri" panose="020F0502020204030204" pitchFamily="34" charset="0"/>
                        </a:rPr>
                        <a:t>Member of a Subpopulation: </a:t>
                      </a:r>
                    </a:p>
                    <a:p>
                      <a:pPr algn="l" rtl="0" fontAlgn="b">
                        <a:buNone/>
                      </a:pPr>
                      <a:r>
                        <a:rPr lang="en-US" sz="1200" b="1" i="0" u="none" strike="noStrike">
                          <a:solidFill>
                            <a:srgbClr val="000000"/>
                          </a:solidFill>
                          <a:effectLst/>
                          <a:latin typeface="Calibri" panose="020F0502020204030204" pitchFamily="34" charset="0"/>
                        </a:rPr>
                        <a:t>(ED, EL, and/or SWD)</a:t>
                      </a:r>
                    </a:p>
                  </a:txBody>
                  <a:tcPr marL="7620" marR="7620" marT="762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9D9D9"/>
                    </a:solidFill>
                  </a:tcPr>
                </a:tc>
                <a:tc>
                  <a:txBody>
                    <a:bodyPr/>
                    <a:lstStyle/>
                    <a:p>
                      <a:pPr algn="l" rtl="0" fontAlgn="b">
                        <a:buNone/>
                      </a:pPr>
                      <a:r>
                        <a:rPr lang="en-US" sz="1200" b="1" i="0" u="none" strike="noStrike">
                          <a:solidFill>
                            <a:srgbClr val="000000"/>
                          </a:solidFill>
                          <a:effectLst/>
                          <a:latin typeface="Calibri" panose="020F0502020204030204" pitchFamily="34" charset="0"/>
                        </a:rPr>
                        <a:t>Other Students</a:t>
                      </a:r>
                    </a:p>
                  </a:txBody>
                  <a:tcPr marL="7620" marR="7620" marT="762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1033217324"/>
                  </a:ext>
                </a:extLst>
              </a:tr>
              <a:tr h="398491">
                <a:tc>
                  <a:txBody>
                    <a:bodyPr/>
                    <a:lstStyle/>
                    <a:p>
                      <a:pPr algn="l" rtl="0" fontAlgn="b">
                        <a:buNone/>
                      </a:pPr>
                      <a:r>
                        <a:rPr lang="en-US" sz="1200" b="1" i="0" u="none" strike="noStrike">
                          <a:solidFill>
                            <a:srgbClr val="000000"/>
                          </a:solidFill>
                          <a:effectLst/>
                          <a:latin typeface="Calibri" panose="020F0502020204030204" pitchFamily="34" charset="0"/>
                        </a:rPr>
                        <a:t>Met/Exceeded in 3rd-grade ELA TCAP</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rtl="0" fontAlgn="b">
                        <a:buNone/>
                      </a:pPr>
                      <a:r>
                        <a:rPr lang="en-US" sz="1200" b="0" i="0" u="none" strike="noStrike">
                          <a:solidFill>
                            <a:srgbClr val="000000"/>
                          </a:solidFill>
                          <a:effectLst/>
                          <a:latin typeface="Calibri"/>
                        </a:rPr>
                        <a:t>18,210</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rtl="0" fontAlgn="b">
                        <a:buNone/>
                      </a:pPr>
                      <a:r>
                        <a:rPr lang="en-US" sz="1200" b="0" i="0" u="none" strike="noStrike">
                          <a:solidFill>
                            <a:srgbClr val="000000"/>
                          </a:solidFill>
                          <a:effectLst/>
                          <a:latin typeface="Calibri"/>
                        </a:rPr>
                        <a:t>29,572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9124868"/>
                  </a:ext>
                </a:extLst>
              </a:tr>
              <a:tr h="278205">
                <a:tc>
                  <a:txBody>
                    <a:bodyPr/>
                    <a:lstStyle/>
                    <a:p>
                      <a:pPr algn="l" rtl="0" fontAlgn="b">
                        <a:buNone/>
                      </a:pPr>
                      <a:r>
                        <a:rPr lang="en-US" sz="1200" b="1" i="0" u="none" strike="noStrike">
                          <a:solidFill>
                            <a:srgbClr val="000000"/>
                          </a:solidFill>
                          <a:effectLst/>
                          <a:latin typeface="Calibri" panose="020F0502020204030204" pitchFamily="34" charset="0"/>
                        </a:rPr>
                        <a:t>OR</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54276596"/>
                  </a:ext>
                </a:extLst>
              </a:tr>
              <a:tr h="719321">
                <a:tc>
                  <a:txBody>
                    <a:bodyPr/>
                    <a:lstStyle/>
                    <a:p>
                      <a:pPr algn="l" rtl="0" fontAlgn="b">
                        <a:buNone/>
                      </a:pPr>
                      <a:r>
                        <a:rPr lang="en-US" sz="1200" b="1" i="0" u="none" strike="noStrike" dirty="0">
                          <a:solidFill>
                            <a:srgbClr val="000000"/>
                          </a:solidFill>
                          <a:effectLst/>
                          <a:latin typeface="Calibri"/>
                        </a:rPr>
                        <a:t>Approached/Below in 3rd-grade ELA TCAP AND demonstrated Significant Growth in 4th-grade ELA</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14001631"/>
                  </a:ext>
                </a:extLst>
              </a:tr>
              <a:tr h="290590">
                <a:tc>
                  <a:txBody>
                    <a:bodyPr/>
                    <a:lstStyle/>
                    <a:p>
                      <a:pPr algn="l" rtl="0" fontAlgn="b">
                        <a:buNone/>
                      </a:pPr>
                      <a:r>
                        <a:rPr lang="en-US" sz="1200" b="0" i="0" u="none" strike="noStrike">
                          <a:solidFill>
                            <a:srgbClr val="000000"/>
                          </a:solidFill>
                          <a:effectLst/>
                          <a:latin typeface="Calibri" panose="020F0502020204030204" pitchFamily="34" charset="0"/>
                        </a:rPr>
                        <a:t>Total Students</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buNone/>
                      </a:pPr>
                      <a:r>
                        <a:rPr lang="en-US" sz="1200" b="0" i="0" u="none" strike="noStrike">
                          <a:solidFill>
                            <a:srgbClr val="000000"/>
                          </a:solidFill>
                          <a:effectLst/>
                          <a:latin typeface="Calibri"/>
                        </a:rPr>
                        <a:t>18,210</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buNone/>
                      </a:pPr>
                      <a:r>
                        <a:rPr lang="en-US" sz="1200" b="0" i="0" u="none" strike="noStrike">
                          <a:solidFill>
                            <a:srgbClr val="000000"/>
                          </a:solidFill>
                          <a:effectLst/>
                          <a:latin typeface="Calibri"/>
                        </a:rPr>
                        <a:t>29,572</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0964458"/>
                  </a:ext>
                </a:extLst>
              </a:tr>
              <a:tr h="290590">
                <a:tc>
                  <a:txBody>
                    <a:bodyPr/>
                    <a:lstStyle/>
                    <a:p>
                      <a:pPr algn="l" rtl="0" fontAlgn="b">
                        <a:buNone/>
                      </a:pPr>
                      <a:r>
                        <a:rPr lang="en-US" sz="1200" b="0" i="0" u="none" strike="noStrike">
                          <a:solidFill>
                            <a:srgbClr val="000000"/>
                          </a:solidFill>
                          <a:effectLst/>
                          <a:latin typeface="Calibri"/>
                        </a:rPr>
                        <a:t>Base Funding Amount</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lvl="0" algn="r">
                        <a:buNone/>
                      </a:pPr>
                      <a:r>
                        <a:rPr lang="en-US" sz="1200" b="0" i="0" u="none" strike="noStrike" noProof="0">
                          <a:solidFill>
                            <a:srgbClr val="000000"/>
                          </a:solidFill>
                          <a:effectLst/>
                          <a:latin typeface="Calibri"/>
                        </a:rPr>
                        <a:t>$7,295.00</a:t>
                      </a:r>
                      <a:endParaRPr lang="en-US"/>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lvl="0" algn="r">
                        <a:buNone/>
                      </a:pPr>
                      <a:r>
                        <a:rPr lang="en-US" sz="1200" b="0" i="0" u="none" strike="noStrike" noProof="0">
                          <a:solidFill>
                            <a:srgbClr val="000000"/>
                          </a:solidFill>
                          <a:effectLst/>
                          <a:latin typeface="Calibri"/>
                        </a:rPr>
                        <a:t>$7,295.00</a:t>
                      </a:r>
                      <a:endParaRPr lang="en-US" sz="1200" b="0" i="0" u="none" strike="noStrike">
                        <a:solidFill>
                          <a:srgbClr val="000000"/>
                        </a:solidFill>
                        <a:effectLst/>
                        <a:latin typeface="Calibri"/>
                      </a:endParaRP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395239646"/>
                  </a:ext>
                </a:extLst>
              </a:tr>
              <a:tr h="290590">
                <a:tc>
                  <a:txBody>
                    <a:bodyPr/>
                    <a:lstStyle/>
                    <a:p>
                      <a:pPr algn="l" rtl="0" fontAlgn="b">
                        <a:buNone/>
                      </a:pPr>
                      <a:r>
                        <a:rPr lang="en-US" sz="1200" b="0" i="0" u="none" strike="noStrike">
                          <a:solidFill>
                            <a:srgbClr val="000000"/>
                          </a:solidFill>
                          <a:effectLst/>
                          <a:latin typeface="Calibri"/>
                        </a:rPr>
                        <a:t>Multiplier</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b">
                        <a:buNone/>
                      </a:pPr>
                      <a:r>
                        <a:rPr lang="en-US" sz="1200" b="0" i="0" u="none" strike="noStrike">
                          <a:solidFill>
                            <a:srgbClr val="000000"/>
                          </a:solidFill>
                          <a:effectLst/>
                          <a:latin typeface="Calibri"/>
                        </a:rPr>
                        <a:t>20%</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b">
                        <a:buNone/>
                      </a:pPr>
                      <a:r>
                        <a:rPr lang="en-US" sz="1200" b="0" i="0" u="none" strike="noStrike">
                          <a:solidFill>
                            <a:srgbClr val="000000"/>
                          </a:solidFill>
                          <a:effectLst/>
                          <a:latin typeface="Calibri"/>
                        </a:rPr>
                        <a:t>10%</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99594620"/>
                  </a:ext>
                </a:extLst>
              </a:tr>
              <a:tr h="290590">
                <a:tc>
                  <a:txBody>
                    <a:bodyPr/>
                    <a:lstStyle/>
                    <a:p>
                      <a:pPr algn="l" rtl="0" fontAlgn="b">
                        <a:buNone/>
                      </a:pPr>
                      <a:r>
                        <a:rPr lang="en-US" sz="1200" b="0" i="0" u="none" strike="noStrike">
                          <a:solidFill>
                            <a:srgbClr val="000000"/>
                          </a:solidFill>
                          <a:effectLst/>
                          <a:latin typeface="Calibri" panose="020F0502020204030204" pitchFamily="34" charset="0"/>
                        </a:rPr>
                        <a:t>Value</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buNone/>
                      </a:pPr>
                      <a:r>
                        <a:rPr lang="en-US" sz="1200" b="0" i="0" u="none" strike="noStrike">
                          <a:solidFill>
                            <a:srgbClr val="000000"/>
                          </a:solidFill>
                          <a:effectLst/>
                          <a:latin typeface="Calibri"/>
                        </a:rPr>
                        <a:t>$26,568,390.00</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buNone/>
                      </a:pPr>
                      <a:r>
                        <a:rPr lang="en-US" sz="1200" b="0" i="0" u="none" strike="noStrike">
                          <a:solidFill>
                            <a:srgbClr val="000000"/>
                          </a:solidFill>
                          <a:effectLst/>
                          <a:latin typeface="Calibri"/>
                        </a:rPr>
                        <a:t>$21,572,774.00</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3613975"/>
                  </a:ext>
                </a:extLst>
              </a:tr>
              <a:tr h="115306">
                <a:tc gridSpan="3">
                  <a:txBody>
                    <a:bodyPr/>
                    <a:lstStyle/>
                    <a:p>
                      <a:pPr algn="l" rtl="0" fontAlgn="b">
                        <a:buNone/>
                      </a:pPr>
                      <a:endParaRPr lang="en-US" sz="4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81341486"/>
                  </a:ext>
                </a:extLst>
              </a:tr>
              <a:tr h="290590">
                <a:tc>
                  <a:txBody>
                    <a:bodyPr/>
                    <a:lstStyle/>
                    <a:p>
                      <a:pPr algn="l" rtl="0" fontAlgn="b">
                        <a:buNone/>
                      </a:pPr>
                      <a:r>
                        <a:rPr lang="en-US" sz="1400" b="1" i="0" u="none" strike="noStrike">
                          <a:solidFill>
                            <a:srgbClr val="000000"/>
                          </a:solidFill>
                          <a:effectLst/>
                          <a:latin typeface="Calibri" panose="020F0502020204030204" pitchFamily="34" charset="0"/>
                        </a:rPr>
                        <a:t>Total</a:t>
                      </a:r>
                      <a:endParaRPr lang="en-US" sz="1200" b="1"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r" rtl="0" fontAlgn="b">
                        <a:buNone/>
                      </a:pPr>
                      <a:r>
                        <a:rPr lang="en-US" sz="1400" b="1" i="0" u="none" strike="noStrike">
                          <a:solidFill>
                            <a:srgbClr val="000000"/>
                          </a:solidFill>
                          <a:effectLst/>
                          <a:latin typeface="Calibri"/>
                        </a:rPr>
                        <a:t>$48,141,164.00 </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647673767"/>
                  </a:ext>
                </a:extLst>
              </a:tr>
            </a:tbl>
          </a:graphicData>
        </a:graphic>
      </p:graphicFrame>
      <p:graphicFrame>
        <p:nvGraphicFramePr>
          <p:cNvPr id="4" name="Table 3">
            <a:extLst>
              <a:ext uri="{FF2B5EF4-FFF2-40B4-BE49-F238E27FC236}">
                <a16:creationId xmlns:a16="http://schemas.microsoft.com/office/drawing/2014/main" id="{609AFC17-89B1-CDCB-EB55-C6C8E5537C98}"/>
              </a:ext>
            </a:extLst>
          </p:cNvPr>
          <p:cNvGraphicFramePr>
            <a:graphicFrameLocks noGrp="1"/>
          </p:cNvGraphicFramePr>
          <p:nvPr>
            <p:extLst>
              <p:ext uri="{D42A27DB-BD31-4B8C-83A1-F6EECF244321}">
                <p14:modId xmlns:p14="http://schemas.microsoft.com/office/powerpoint/2010/main" val="486202428"/>
              </p:ext>
            </p:extLst>
          </p:nvPr>
        </p:nvGraphicFramePr>
        <p:xfrm>
          <a:off x="6234118" y="1645641"/>
          <a:ext cx="5467806" cy="3780262"/>
        </p:xfrm>
        <a:graphic>
          <a:graphicData uri="http://schemas.openxmlformats.org/drawingml/2006/table">
            <a:tbl>
              <a:tblPr/>
              <a:tblGrid>
                <a:gridCol w="2372815">
                  <a:extLst>
                    <a:ext uri="{9D8B030D-6E8A-4147-A177-3AD203B41FA5}">
                      <a16:colId xmlns:a16="http://schemas.microsoft.com/office/drawing/2014/main" val="3772601010"/>
                    </a:ext>
                  </a:extLst>
                </a:gridCol>
                <a:gridCol w="2015384">
                  <a:extLst>
                    <a:ext uri="{9D8B030D-6E8A-4147-A177-3AD203B41FA5}">
                      <a16:colId xmlns:a16="http://schemas.microsoft.com/office/drawing/2014/main" val="3621558875"/>
                    </a:ext>
                  </a:extLst>
                </a:gridCol>
                <a:gridCol w="1079607">
                  <a:extLst>
                    <a:ext uri="{9D8B030D-6E8A-4147-A177-3AD203B41FA5}">
                      <a16:colId xmlns:a16="http://schemas.microsoft.com/office/drawing/2014/main" val="1034527716"/>
                    </a:ext>
                  </a:extLst>
                </a:gridCol>
              </a:tblGrid>
              <a:tr h="310896">
                <a:tc gridSpan="3">
                  <a:txBody>
                    <a:bodyPr/>
                    <a:lstStyle/>
                    <a:p>
                      <a:pPr algn="ctr" fontAlgn="b">
                        <a:buNone/>
                      </a:pPr>
                      <a:r>
                        <a:rPr lang="en-US" sz="1400" b="1" i="0" u="none" strike="noStrike">
                          <a:solidFill>
                            <a:srgbClr val="000000"/>
                          </a:solidFill>
                          <a:effectLst/>
                          <a:latin typeface="Calibri" panose="020F0502020204030204" pitchFamily="34" charset="0"/>
                        </a:rPr>
                        <a:t>Middle School</a:t>
                      </a:r>
                    </a:p>
                  </a:txBody>
                  <a:tcPr marL="7620" marR="7620" marT="762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A6A6A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5315398"/>
                  </a:ext>
                </a:extLst>
              </a:tr>
              <a:tr h="507175">
                <a:tc>
                  <a:txBody>
                    <a:bodyPr/>
                    <a:lstStyle/>
                    <a:p>
                      <a:pPr algn="l" rtl="0" fontAlgn="b">
                        <a:buNone/>
                      </a:pPr>
                      <a:endParaRPr lang="en-US" sz="1200" b="0" i="0" u="none" strike="noStrike">
                        <a:solidFill>
                          <a:srgbClr val="000000"/>
                        </a:solidFill>
                        <a:effectLst/>
                        <a:latin typeface="Calibri" panose="020F0502020204030204" pitchFamily="34" charset="0"/>
                      </a:endParaRP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b">
                        <a:buNone/>
                      </a:pPr>
                      <a:r>
                        <a:rPr lang="en-US" sz="1200" b="1" i="0" u="none" strike="noStrike">
                          <a:solidFill>
                            <a:srgbClr val="000000"/>
                          </a:solidFill>
                          <a:effectLst/>
                          <a:latin typeface="Calibri" panose="020F0502020204030204" pitchFamily="34" charset="0"/>
                        </a:rPr>
                        <a:t>Member of a Subpopulation: </a:t>
                      </a:r>
                    </a:p>
                    <a:p>
                      <a:pPr algn="l" rtl="0" fontAlgn="b">
                        <a:buNone/>
                      </a:pPr>
                      <a:r>
                        <a:rPr lang="en-US" sz="1200" b="1" i="0" u="none" strike="noStrike">
                          <a:solidFill>
                            <a:srgbClr val="000000"/>
                          </a:solidFill>
                          <a:effectLst/>
                          <a:latin typeface="Calibri" panose="020F0502020204030204" pitchFamily="34" charset="0"/>
                        </a:rPr>
                        <a:t>(ED, EL, and/or SWD)</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b">
                        <a:buNone/>
                      </a:pPr>
                      <a:r>
                        <a:rPr lang="en-US" sz="1200" b="1" i="0" u="none" strike="noStrike">
                          <a:solidFill>
                            <a:srgbClr val="000000"/>
                          </a:solidFill>
                          <a:effectLst/>
                          <a:latin typeface="Calibri" panose="020F0502020204030204" pitchFamily="34" charset="0"/>
                        </a:rPr>
                        <a:t>Other Students</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0388813"/>
                  </a:ext>
                </a:extLst>
              </a:tr>
              <a:tr h="507175">
                <a:tc>
                  <a:txBody>
                    <a:bodyPr/>
                    <a:lstStyle/>
                    <a:p>
                      <a:pPr algn="l" fontAlgn="b">
                        <a:buNone/>
                      </a:pPr>
                      <a:r>
                        <a:rPr lang="en-US" sz="1200" b="1" i="0" u="none" strike="noStrike">
                          <a:solidFill>
                            <a:srgbClr val="000000"/>
                          </a:solidFill>
                          <a:effectLst/>
                          <a:latin typeface="Calibri" panose="020F0502020204030204" pitchFamily="34" charset="0"/>
                        </a:rPr>
                        <a:t>Met/Exceeded on both the 8th-grade ELA and math TCAP</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b">
                        <a:buNone/>
                      </a:pPr>
                      <a:r>
                        <a:rPr lang="en-US" sz="1200" b="0" i="0" u="none" strike="noStrike">
                          <a:solidFill>
                            <a:srgbClr val="000000"/>
                          </a:solidFill>
                          <a:effectLst/>
                          <a:latin typeface="Calibri"/>
                        </a:rPr>
                        <a:t>4,013</a:t>
                      </a:r>
                      <a:endParaRPr lang="en-US" sz="12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lvl="0" algn="r">
                        <a:buNone/>
                      </a:pPr>
                      <a:r>
                        <a:rPr lang="en-US" sz="1200" b="0" i="0" u="none" strike="noStrike">
                          <a:solidFill>
                            <a:srgbClr val="000000"/>
                          </a:solidFill>
                          <a:effectLst/>
                          <a:latin typeface="Calibri"/>
                        </a:rPr>
                        <a:t>15,031</a:t>
                      </a:r>
                      <a:endParaRPr lang="en-US" sz="12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5613246"/>
                  </a:ext>
                </a:extLst>
              </a:tr>
              <a:tr h="260983">
                <a:tc>
                  <a:txBody>
                    <a:bodyPr/>
                    <a:lstStyle/>
                    <a:p>
                      <a:pPr algn="ctr" fontAlgn="b">
                        <a:buNone/>
                      </a:pPr>
                      <a:r>
                        <a:rPr lang="en-US" sz="1200" b="1" i="0" u="none" strike="noStrike">
                          <a:solidFill>
                            <a:srgbClr val="000000"/>
                          </a:solidFill>
                          <a:effectLst/>
                          <a:latin typeface="Calibri" panose="020F0502020204030204" pitchFamily="34" charset="0"/>
                        </a:rPr>
                        <a:t>OR</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356853076"/>
                  </a:ext>
                </a:extLst>
              </a:tr>
              <a:tr h="665085">
                <a:tc>
                  <a:txBody>
                    <a:bodyPr/>
                    <a:lstStyle/>
                    <a:p>
                      <a:pPr algn="l" fontAlgn="b">
                        <a:buNone/>
                      </a:pPr>
                      <a:r>
                        <a:rPr lang="en-US" sz="1200" b="1" i="0" u="none" strike="noStrike">
                          <a:solidFill>
                            <a:srgbClr val="000000"/>
                          </a:solidFill>
                          <a:effectLst/>
                          <a:latin typeface="Calibri" panose="020F0502020204030204" pitchFamily="34" charset="0"/>
                        </a:rPr>
                        <a:t>Demonstrated Significant Growth in both ELA and math from 7th-grade to 8th-grade TCAP</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1085030"/>
                  </a:ext>
                </a:extLst>
              </a:tr>
              <a:tr h="286987">
                <a:tc>
                  <a:txBody>
                    <a:bodyPr/>
                    <a:lstStyle/>
                    <a:p>
                      <a:pPr algn="l" rtl="0" fontAlgn="b">
                        <a:buNone/>
                      </a:pPr>
                      <a:r>
                        <a:rPr lang="en-US" sz="1200" b="0" i="0" u="none" strike="noStrike">
                          <a:solidFill>
                            <a:srgbClr val="000000"/>
                          </a:solidFill>
                          <a:effectLst/>
                          <a:latin typeface="Calibri" panose="020F0502020204030204" pitchFamily="34" charset="0"/>
                        </a:rPr>
                        <a:t>Total Students</a:t>
                      </a:r>
                    </a:p>
                  </a:txBody>
                  <a:tcPr marL="7620" marR="7620" marT="762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lvl="0" algn="r">
                        <a:buNone/>
                      </a:pPr>
                      <a:r>
                        <a:rPr lang="en-US" sz="1200" b="0" i="0" u="none" strike="noStrike">
                          <a:solidFill>
                            <a:srgbClr val="000000"/>
                          </a:solidFill>
                          <a:effectLst/>
                          <a:latin typeface="Calibri"/>
                        </a:rPr>
                        <a:t>4,013</a:t>
                      </a:r>
                      <a:endParaRPr lang="en-US" sz="1200" b="0" i="0" u="none" strike="noStrike">
                        <a:solidFill>
                          <a:srgbClr val="000000"/>
                        </a:solidFill>
                        <a:effectLst/>
                        <a:latin typeface="Calibri" panose="020F0502020204030204" pitchFamily="34" charset="0"/>
                      </a:endParaRP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lvl="0" algn="r">
                        <a:buNone/>
                      </a:pPr>
                      <a:r>
                        <a:rPr lang="en-US" sz="1200" b="0" i="0" u="none" strike="noStrike">
                          <a:solidFill>
                            <a:srgbClr val="000000"/>
                          </a:solidFill>
                          <a:effectLst/>
                          <a:latin typeface="Calibri"/>
                        </a:rPr>
                        <a:t>15,031</a:t>
                      </a:r>
                      <a:endParaRPr lang="en-US" sz="1200" b="0" i="0" u="none" strike="noStrike">
                        <a:solidFill>
                          <a:srgbClr val="000000"/>
                        </a:solidFill>
                        <a:effectLst/>
                        <a:latin typeface="Calibri" panose="020F0502020204030204" pitchFamily="34" charset="0"/>
                      </a:endParaRP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0857361"/>
                  </a:ext>
                </a:extLst>
              </a:tr>
              <a:tr h="286987">
                <a:tc>
                  <a:txBody>
                    <a:bodyPr/>
                    <a:lstStyle/>
                    <a:p>
                      <a:pPr algn="l" fontAlgn="b">
                        <a:buNone/>
                      </a:pPr>
                      <a:r>
                        <a:rPr lang="en-US" sz="1200" b="0" i="0" u="none" strike="noStrike">
                          <a:solidFill>
                            <a:srgbClr val="000000"/>
                          </a:solidFill>
                          <a:effectLst/>
                          <a:latin typeface="Calibri"/>
                        </a:rPr>
                        <a:t>Base Funding Amount</a:t>
                      </a:r>
                    </a:p>
                  </a:txBody>
                  <a:tcPr marL="7620" marR="7620" marT="762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lvl="0" algn="r">
                        <a:buNone/>
                      </a:pPr>
                      <a:r>
                        <a:rPr lang="en-US" sz="1200" b="0" i="0" u="none" strike="noStrike" noProof="0">
                          <a:solidFill>
                            <a:srgbClr val="000000"/>
                          </a:solidFill>
                          <a:effectLst/>
                          <a:latin typeface="Calibri"/>
                        </a:rPr>
                        <a:t>$7,295.00</a:t>
                      </a:r>
                      <a:endParaRPr lang="en-US" sz="1200" b="0" i="0" u="none" strike="noStrike">
                        <a:solidFill>
                          <a:srgbClr val="000000"/>
                        </a:solidFill>
                        <a:effectLst/>
                        <a:latin typeface="Calibri"/>
                      </a:endParaRP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buNone/>
                      </a:pPr>
                      <a:r>
                        <a:rPr lang="en-US" sz="1200" b="0" i="0" u="none" strike="noStrike">
                          <a:solidFill>
                            <a:srgbClr val="000000"/>
                          </a:solidFill>
                          <a:effectLst/>
                          <a:latin typeface="Calibri"/>
                        </a:rPr>
                        <a:t> $7,295.00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34101711"/>
                  </a:ext>
                </a:extLst>
              </a:tr>
              <a:tr h="286987">
                <a:tc>
                  <a:txBody>
                    <a:bodyPr/>
                    <a:lstStyle/>
                    <a:p>
                      <a:pPr algn="l" fontAlgn="b">
                        <a:buNone/>
                      </a:pPr>
                      <a:r>
                        <a:rPr lang="en-US" sz="1200" b="0" i="0" u="none" strike="noStrike">
                          <a:solidFill>
                            <a:srgbClr val="000000"/>
                          </a:solidFill>
                          <a:effectLst/>
                          <a:latin typeface="Calibri"/>
                        </a:rPr>
                        <a:t>Multiplier</a:t>
                      </a:r>
                    </a:p>
                  </a:txBody>
                  <a:tcPr marL="7620" marR="7620" marT="762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buNone/>
                      </a:pPr>
                      <a:r>
                        <a:rPr lang="en-US" sz="1200" b="0" i="0" u="none" strike="noStrike">
                          <a:solidFill>
                            <a:srgbClr val="000000"/>
                          </a:solidFill>
                          <a:effectLst/>
                          <a:latin typeface="Calibri" panose="020F0502020204030204" pitchFamily="34" charset="0"/>
                        </a:rPr>
                        <a:t>20%</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buNone/>
                      </a:pPr>
                      <a:r>
                        <a:rPr lang="en-US" sz="1200" b="0" i="0" u="none" strike="noStrike">
                          <a:solidFill>
                            <a:srgbClr val="000000"/>
                          </a:solidFill>
                          <a:effectLst/>
                          <a:latin typeface="Calibri" panose="020F0502020204030204" pitchFamily="34" charset="0"/>
                        </a:rPr>
                        <a:t>10%</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322324965"/>
                  </a:ext>
                </a:extLst>
              </a:tr>
              <a:tr h="286987">
                <a:tc>
                  <a:txBody>
                    <a:bodyPr/>
                    <a:lstStyle/>
                    <a:p>
                      <a:pPr algn="l" fontAlgn="b">
                        <a:buNone/>
                      </a:pPr>
                      <a:r>
                        <a:rPr lang="en-US" sz="1200" b="0" i="0" u="none" strike="noStrike">
                          <a:solidFill>
                            <a:srgbClr val="000000"/>
                          </a:solidFill>
                          <a:effectLst/>
                          <a:latin typeface="Calibri" panose="020F0502020204030204" pitchFamily="34" charset="0"/>
                        </a:rPr>
                        <a:t>Value</a:t>
                      </a:r>
                    </a:p>
                  </a:txBody>
                  <a:tcPr marL="7620" marR="7620" marT="762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a:rPr>
                        <a:t>$5,854,967.00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a:rPr>
                        <a:t> $10,965,114.50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7106915"/>
                  </a:ext>
                </a:extLst>
              </a:tr>
              <a:tr h="79990">
                <a:tc gridSpan="3">
                  <a:txBody>
                    <a:bodyPr/>
                    <a:lstStyle/>
                    <a:p>
                      <a:pPr algn="ctr" fontAlgn="b">
                        <a:buNone/>
                      </a:pPr>
                      <a:endParaRPr lang="en-US" sz="400" b="0" i="0" u="none" strike="noStrike">
                        <a:solidFill>
                          <a:srgbClr val="000000"/>
                        </a:solidFill>
                        <a:effectLst/>
                        <a:latin typeface="Calibri" panose="020F0502020204030204" pitchFamily="34" charset="0"/>
                      </a:endParaRP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9610376"/>
                  </a:ext>
                </a:extLst>
              </a:tr>
              <a:tr h="218479">
                <a:tc>
                  <a:txBody>
                    <a:bodyPr/>
                    <a:lstStyle/>
                    <a:p>
                      <a:pPr algn="l" fontAlgn="b">
                        <a:buNone/>
                      </a:pPr>
                      <a:r>
                        <a:rPr lang="en-US" sz="1400" b="1" i="0" u="none" strike="noStrike">
                          <a:solidFill>
                            <a:srgbClr val="000000"/>
                          </a:solidFill>
                          <a:effectLst/>
                          <a:latin typeface="Calibri" panose="020F0502020204030204" pitchFamily="34" charset="0"/>
                        </a:rPr>
                        <a:t>Total</a:t>
                      </a:r>
                    </a:p>
                  </a:txBody>
                  <a:tcPr marL="7620" marR="7620" marT="762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r" fontAlgn="b">
                        <a:buNone/>
                      </a:pPr>
                      <a:r>
                        <a:rPr lang="en-US" sz="1400" b="1" i="0" u="none" strike="noStrike">
                          <a:solidFill>
                            <a:srgbClr val="000000"/>
                          </a:solidFill>
                          <a:effectLst/>
                          <a:latin typeface="Calibri"/>
                        </a:rPr>
                        <a:t>$16,820,081.50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292198339"/>
                  </a:ext>
                </a:extLst>
              </a:tr>
            </a:tbl>
          </a:graphicData>
        </a:graphic>
      </p:graphicFrame>
    </p:spTree>
    <p:extLst>
      <p:ext uri="{BB962C8B-B14F-4D97-AF65-F5344CB8AC3E}">
        <p14:creationId xmlns:p14="http://schemas.microsoft.com/office/powerpoint/2010/main" val="3914385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AC5A7-9CB4-41C8-2C01-55066B12EA95}"/>
              </a:ext>
            </a:extLst>
          </p:cNvPr>
          <p:cNvSpPr>
            <a:spLocks noGrp="1"/>
          </p:cNvSpPr>
          <p:nvPr>
            <p:ph type="title"/>
          </p:nvPr>
        </p:nvSpPr>
        <p:spPr>
          <a:xfrm>
            <a:off x="548639" y="98474"/>
            <a:ext cx="11062987" cy="1325563"/>
          </a:xfrm>
        </p:spPr>
        <p:txBody>
          <a:bodyPr/>
          <a:lstStyle/>
          <a:p>
            <a:r>
              <a:rPr lang="en-US">
                <a:latin typeface="Georgia"/>
              </a:rPr>
              <a:t>2025-2026 Outcomes Data</a:t>
            </a:r>
            <a:br>
              <a:rPr lang="en-US"/>
            </a:br>
            <a:r>
              <a:rPr lang="en-US" sz="2800" b="0" i="1">
                <a:latin typeface="Georgia"/>
              </a:rPr>
              <a:t>High School – Goal 1 and 2</a:t>
            </a:r>
            <a:endParaRPr lang="en-US" b="0" i="1">
              <a:latin typeface="Georgia"/>
            </a:endParaRPr>
          </a:p>
        </p:txBody>
      </p:sp>
      <p:graphicFrame>
        <p:nvGraphicFramePr>
          <p:cNvPr id="4" name="Table 3">
            <a:extLst>
              <a:ext uri="{FF2B5EF4-FFF2-40B4-BE49-F238E27FC236}">
                <a16:creationId xmlns:a16="http://schemas.microsoft.com/office/drawing/2014/main" id="{71FC2966-1B85-EDB1-8255-D73DB51A53FE}"/>
              </a:ext>
            </a:extLst>
          </p:cNvPr>
          <p:cNvGraphicFramePr>
            <a:graphicFrameLocks noGrp="1"/>
          </p:cNvGraphicFramePr>
          <p:nvPr>
            <p:extLst>
              <p:ext uri="{D42A27DB-BD31-4B8C-83A1-F6EECF244321}">
                <p14:modId xmlns:p14="http://schemas.microsoft.com/office/powerpoint/2010/main" val="885024238"/>
              </p:ext>
            </p:extLst>
          </p:nvPr>
        </p:nvGraphicFramePr>
        <p:xfrm>
          <a:off x="213481" y="1806251"/>
          <a:ext cx="5645058" cy="3587852"/>
        </p:xfrm>
        <a:graphic>
          <a:graphicData uri="http://schemas.openxmlformats.org/drawingml/2006/table">
            <a:tbl>
              <a:tblPr/>
              <a:tblGrid>
                <a:gridCol w="2282369">
                  <a:extLst>
                    <a:ext uri="{9D8B030D-6E8A-4147-A177-3AD203B41FA5}">
                      <a16:colId xmlns:a16="http://schemas.microsoft.com/office/drawing/2014/main" val="1742959653"/>
                    </a:ext>
                  </a:extLst>
                </a:gridCol>
                <a:gridCol w="2130210">
                  <a:extLst>
                    <a:ext uri="{9D8B030D-6E8A-4147-A177-3AD203B41FA5}">
                      <a16:colId xmlns:a16="http://schemas.microsoft.com/office/drawing/2014/main" val="1171037935"/>
                    </a:ext>
                  </a:extLst>
                </a:gridCol>
                <a:gridCol w="1232479">
                  <a:extLst>
                    <a:ext uri="{9D8B030D-6E8A-4147-A177-3AD203B41FA5}">
                      <a16:colId xmlns:a16="http://schemas.microsoft.com/office/drawing/2014/main" val="3386159275"/>
                    </a:ext>
                  </a:extLst>
                </a:gridCol>
              </a:tblGrid>
              <a:tr h="295719">
                <a:tc gridSpan="3">
                  <a:txBody>
                    <a:bodyPr/>
                    <a:lstStyle/>
                    <a:p>
                      <a:pPr algn="ctr" fontAlgn="b">
                        <a:buNone/>
                      </a:pPr>
                      <a:r>
                        <a:rPr lang="en-US" sz="1400" b="1" i="0" u="none" strike="noStrike">
                          <a:solidFill>
                            <a:srgbClr val="000000"/>
                          </a:solidFill>
                          <a:effectLst/>
                          <a:latin typeface="Calibri" panose="020F0502020204030204" pitchFamily="34" charset="0"/>
                        </a:rPr>
                        <a:t>High School- Goal 1</a:t>
                      </a:r>
                    </a:p>
                  </a:txBody>
                  <a:tcPr marL="87749" marR="87749" marT="43874" marB="43874"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A6A6A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34709976"/>
                  </a:ext>
                </a:extLst>
              </a:tr>
              <a:tr h="474609">
                <a:tc>
                  <a:txBody>
                    <a:bodyPr/>
                    <a:lstStyle/>
                    <a:p>
                      <a:pPr algn="l" fontAlgn="ctr">
                        <a:buNone/>
                      </a:pPr>
                      <a:endParaRPr lang="en-US" sz="1200" b="1" i="0" u="none" strike="noStrike">
                        <a:solidFill>
                          <a:srgbClr val="000000"/>
                        </a:solidFill>
                        <a:effectLst/>
                        <a:latin typeface="Calibri" panose="020F0502020204030204" pitchFamily="34" charset="0"/>
                      </a:endParaRPr>
                    </a:p>
                  </a:txBody>
                  <a:tcPr marL="8800" marR="8800" marT="8800" marB="52798"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b">
                        <a:buNone/>
                      </a:pPr>
                      <a:r>
                        <a:rPr lang="en-US" sz="1200" b="1" i="0" u="none" strike="noStrike">
                          <a:solidFill>
                            <a:srgbClr val="000000"/>
                          </a:solidFill>
                          <a:effectLst/>
                          <a:latin typeface="Calibri" panose="020F0502020204030204" pitchFamily="34" charset="0"/>
                        </a:rPr>
                        <a:t>Member of a Subpopulation: (ED, EL, and/or SWD)</a:t>
                      </a:r>
                    </a:p>
                  </a:txBody>
                  <a:tcPr marL="8800" marR="8800" marT="8800" marB="5279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b">
                        <a:buNone/>
                      </a:pPr>
                      <a:r>
                        <a:rPr lang="en-US" sz="1200" b="1" i="0" u="none" strike="noStrike">
                          <a:solidFill>
                            <a:srgbClr val="000000"/>
                          </a:solidFill>
                          <a:effectLst/>
                          <a:latin typeface="Calibri"/>
                        </a:rPr>
                        <a:t>Other Students</a:t>
                      </a:r>
                    </a:p>
                  </a:txBody>
                  <a:tcPr marL="8800" marR="8800" marT="8800" marB="5279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86298327"/>
                  </a:ext>
                </a:extLst>
              </a:tr>
              <a:tr h="1253883">
                <a:tc>
                  <a:txBody>
                    <a:bodyPr/>
                    <a:lstStyle/>
                    <a:p>
                      <a:pPr algn="l" fontAlgn="b">
                        <a:buNone/>
                      </a:pPr>
                      <a:r>
                        <a:rPr lang="en-US" sz="1200" b="1" i="0" u="none" strike="noStrike">
                          <a:solidFill>
                            <a:srgbClr val="000000"/>
                          </a:solidFill>
                          <a:effectLst/>
                          <a:latin typeface="Aptos Narrow" panose="020B0004020202020204" pitchFamily="34" charset="0"/>
                        </a:rPr>
                        <a:t>Any of the following: </a:t>
                      </a:r>
                      <a:br>
                        <a:rPr lang="en-US" sz="1200" b="1" i="0" u="none" strike="noStrike">
                          <a:solidFill>
                            <a:srgbClr val="000000"/>
                          </a:solidFill>
                          <a:effectLst/>
                          <a:latin typeface="Aptos Narrow" panose="020B0004020202020204" pitchFamily="34" charset="0"/>
                        </a:rPr>
                      </a:br>
                      <a:r>
                        <a:rPr lang="en-US" sz="1200" b="0" i="0" u="none" strike="noStrike">
                          <a:solidFill>
                            <a:srgbClr val="000000"/>
                          </a:solidFill>
                          <a:effectLst/>
                          <a:latin typeface="Aptos Narrow" panose="020B0004020202020204" pitchFamily="34" charset="0"/>
                        </a:rPr>
                        <a:t>- Earned 2+ EPSO credits and either ACT ≥ 21 or ACT growth ≥ 4 points</a:t>
                      </a:r>
                      <a:br>
                        <a:rPr lang="en-US" sz="1200" b="0" i="0" u="none" strike="noStrike">
                          <a:solidFill>
                            <a:srgbClr val="000000"/>
                          </a:solidFill>
                          <a:effectLst/>
                          <a:latin typeface="Aptos Narrow" panose="020B0004020202020204" pitchFamily="34" charset="0"/>
                        </a:rPr>
                      </a:br>
                      <a:r>
                        <a:rPr lang="en-US" sz="1200" b="0" i="0" u="none" strike="noStrike">
                          <a:solidFill>
                            <a:srgbClr val="000000"/>
                          </a:solidFill>
                          <a:effectLst/>
                          <a:latin typeface="Aptos Narrow" panose="020B0004020202020204" pitchFamily="34" charset="0"/>
                        </a:rPr>
                        <a:t> - Earned 3+ EPSO credits</a:t>
                      </a:r>
                      <a:br>
                        <a:rPr lang="en-US" sz="1200" b="0" i="0" u="none" strike="noStrike">
                          <a:solidFill>
                            <a:srgbClr val="000000"/>
                          </a:solidFill>
                          <a:effectLst/>
                          <a:latin typeface="Aptos Narrow" panose="020B0004020202020204" pitchFamily="34" charset="0"/>
                        </a:rPr>
                      </a:br>
                      <a:r>
                        <a:rPr lang="en-US" sz="1200" b="0" i="0" u="none" strike="noStrike">
                          <a:solidFill>
                            <a:srgbClr val="000000"/>
                          </a:solidFill>
                          <a:effectLst/>
                          <a:latin typeface="Aptos Narrow" panose="020B0004020202020204" pitchFamily="34" charset="0"/>
                        </a:rPr>
                        <a:t> - Scored 31+ on ASVAB AFQT and earned 2+ EPSO credits</a:t>
                      </a:r>
                    </a:p>
                  </a:txBody>
                  <a:tcPr marL="79198" marR="8800" marT="8800" marB="52798"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a:rPr>
                        <a:t>8,852</a:t>
                      </a:r>
                      <a:endParaRPr lang="en-US" sz="1200" b="0" i="0" u="none" strike="noStrike">
                        <a:solidFill>
                          <a:srgbClr val="000000"/>
                        </a:solidFill>
                        <a:effectLst/>
                        <a:latin typeface="Calibri" panose="020F0502020204030204" pitchFamily="34" charset="0"/>
                      </a:endParaRPr>
                    </a:p>
                  </a:txBody>
                  <a:tcPr marL="8800" marR="8800" marT="8800" marB="5279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a:rPr>
                        <a:t>20,301</a:t>
                      </a:r>
                    </a:p>
                  </a:txBody>
                  <a:tcPr marL="8800" marR="8800" marT="8800" marB="5279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1747592"/>
                  </a:ext>
                </a:extLst>
              </a:tr>
              <a:tr h="268560">
                <a:tc>
                  <a:txBody>
                    <a:bodyPr/>
                    <a:lstStyle/>
                    <a:p>
                      <a:pPr algn="l" rtl="0" fontAlgn="b">
                        <a:buNone/>
                      </a:pPr>
                      <a:r>
                        <a:rPr lang="en-US" sz="1200" b="0" i="0" u="none" strike="noStrike">
                          <a:solidFill>
                            <a:srgbClr val="000000"/>
                          </a:solidFill>
                          <a:effectLst/>
                          <a:latin typeface="Calibri"/>
                        </a:rPr>
                        <a:t>Total Students</a:t>
                      </a:r>
                    </a:p>
                  </a:txBody>
                  <a:tcPr marL="8800" marR="8800" marT="8800" marB="52798"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a:rPr>
                        <a:t>8,852</a:t>
                      </a:r>
                    </a:p>
                  </a:txBody>
                  <a:tcPr marL="8800" marR="8800" marT="8800" marB="5279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lvl="0" algn="r">
                        <a:buNone/>
                      </a:pPr>
                      <a:r>
                        <a:rPr lang="en-US" sz="1200" b="0" i="0" u="none" strike="noStrike">
                          <a:solidFill>
                            <a:srgbClr val="000000"/>
                          </a:solidFill>
                          <a:effectLst/>
                          <a:latin typeface="Calibri"/>
                        </a:rPr>
                        <a:t>20,301</a:t>
                      </a:r>
                      <a:endParaRPr lang="en-US" sz="1200" b="0" i="0" u="none" strike="noStrike">
                        <a:solidFill>
                          <a:srgbClr val="000000"/>
                        </a:solidFill>
                        <a:effectLst/>
                        <a:latin typeface="Calibri" panose="020F0502020204030204" pitchFamily="34" charset="0"/>
                      </a:endParaRPr>
                    </a:p>
                  </a:txBody>
                  <a:tcPr marL="8800" marR="8800" marT="8800" marB="5279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4315126"/>
                  </a:ext>
                </a:extLst>
              </a:tr>
              <a:tr h="268560">
                <a:tc>
                  <a:txBody>
                    <a:bodyPr/>
                    <a:lstStyle/>
                    <a:p>
                      <a:pPr algn="l" fontAlgn="b">
                        <a:buNone/>
                      </a:pPr>
                      <a:r>
                        <a:rPr lang="en-US" sz="1200" b="0" i="0" u="none" strike="noStrike">
                          <a:solidFill>
                            <a:srgbClr val="000000"/>
                          </a:solidFill>
                          <a:effectLst/>
                          <a:latin typeface="Calibri"/>
                        </a:rPr>
                        <a:t>Base Funding Amount</a:t>
                      </a:r>
                    </a:p>
                  </a:txBody>
                  <a:tcPr marL="8800" marR="8800" marT="8800" marB="52798"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buNone/>
                      </a:pPr>
                      <a:r>
                        <a:rPr lang="en-US" sz="1200" b="0" i="0" u="none" strike="noStrike">
                          <a:solidFill>
                            <a:srgbClr val="000000"/>
                          </a:solidFill>
                          <a:effectLst/>
                          <a:latin typeface="Calibri"/>
                        </a:rPr>
                        <a:t>$7,295.00 </a:t>
                      </a:r>
                    </a:p>
                  </a:txBody>
                  <a:tcPr marL="8800" marR="8800" marT="8800" marB="5279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buNone/>
                      </a:pPr>
                      <a:r>
                        <a:rPr lang="en-US" sz="1200" b="0" i="0" u="none" strike="noStrike">
                          <a:solidFill>
                            <a:srgbClr val="000000"/>
                          </a:solidFill>
                          <a:effectLst/>
                          <a:latin typeface="Calibri"/>
                        </a:rPr>
                        <a:t> $7,295.00 </a:t>
                      </a:r>
                    </a:p>
                  </a:txBody>
                  <a:tcPr marL="8800" marR="8800" marT="8800" marB="5279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42412019"/>
                  </a:ext>
                </a:extLst>
              </a:tr>
              <a:tr h="268560">
                <a:tc>
                  <a:txBody>
                    <a:bodyPr/>
                    <a:lstStyle/>
                    <a:p>
                      <a:pPr algn="l" fontAlgn="b">
                        <a:buNone/>
                      </a:pPr>
                      <a:r>
                        <a:rPr lang="en-US" sz="1200" b="0" i="0" u="none" strike="noStrike">
                          <a:solidFill>
                            <a:srgbClr val="000000"/>
                          </a:solidFill>
                          <a:effectLst/>
                          <a:latin typeface="Calibri"/>
                        </a:rPr>
                        <a:t>Multiplier</a:t>
                      </a:r>
                    </a:p>
                  </a:txBody>
                  <a:tcPr marL="8800" marR="8800" marT="8800" marB="52798"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buNone/>
                      </a:pPr>
                      <a:r>
                        <a:rPr lang="en-US" sz="1200" b="0" i="0" u="none" strike="noStrike">
                          <a:solidFill>
                            <a:srgbClr val="000000"/>
                          </a:solidFill>
                          <a:effectLst/>
                          <a:latin typeface="Calibri"/>
                        </a:rPr>
                        <a:t>20%</a:t>
                      </a:r>
                    </a:p>
                  </a:txBody>
                  <a:tcPr marL="8800" marR="8800" marT="8800" marB="5279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buNone/>
                      </a:pPr>
                      <a:r>
                        <a:rPr lang="en-US" sz="1200" b="0" i="0" u="none" strike="noStrike">
                          <a:solidFill>
                            <a:srgbClr val="000000"/>
                          </a:solidFill>
                          <a:effectLst/>
                          <a:latin typeface="Calibri"/>
                        </a:rPr>
                        <a:t>10%</a:t>
                      </a:r>
                    </a:p>
                  </a:txBody>
                  <a:tcPr marL="8800" marR="8800" marT="8800" marB="5279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687675971"/>
                  </a:ext>
                </a:extLst>
              </a:tr>
              <a:tr h="268560">
                <a:tc>
                  <a:txBody>
                    <a:bodyPr/>
                    <a:lstStyle/>
                    <a:p>
                      <a:pPr algn="l" fontAlgn="b">
                        <a:buNone/>
                      </a:pPr>
                      <a:r>
                        <a:rPr lang="en-US" sz="1200" b="0" i="0" u="none" strike="noStrike">
                          <a:solidFill>
                            <a:srgbClr val="000000"/>
                          </a:solidFill>
                          <a:effectLst/>
                          <a:latin typeface="Calibri"/>
                        </a:rPr>
                        <a:t>Value</a:t>
                      </a:r>
                    </a:p>
                  </a:txBody>
                  <a:tcPr marL="8800" marR="8800" marT="8800" marB="52798"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a:rPr>
                        <a:t>$12,915,068.00 </a:t>
                      </a:r>
                    </a:p>
                  </a:txBody>
                  <a:tcPr marL="8800" marR="8800" marT="8800" marB="5279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a:rPr>
                        <a:t> $14,809,579.50 </a:t>
                      </a:r>
                    </a:p>
                  </a:txBody>
                  <a:tcPr marL="8800" marR="8800" marT="8800" marB="5279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9466150"/>
                  </a:ext>
                </a:extLst>
              </a:tr>
              <a:tr h="182904">
                <a:tc gridSpan="3">
                  <a:txBody>
                    <a:bodyPr/>
                    <a:lstStyle/>
                    <a:p>
                      <a:pPr algn="ctr" fontAlgn="b">
                        <a:buNone/>
                      </a:pPr>
                      <a:endParaRPr lang="en-US" sz="400" b="0" i="0" u="none" strike="noStrike">
                        <a:solidFill>
                          <a:srgbClr val="000000"/>
                        </a:solidFill>
                        <a:effectLst/>
                        <a:latin typeface="Calibri" panose="020F0502020204030204" pitchFamily="34" charset="0"/>
                      </a:endParaRPr>
                    </a:p>
                  </a:txBody>
                  <a:tcPr marL="87749" marR="87749" marT="43874" marB="43874"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5275246"/>
                  </a:ext>
                </a:extLst>
              </a:tr>
              <a:tr h="295719">
                <a:tc>
                  <a:txBody>
                    <a:bodyPr/>
                    <a:lstStyle/>
                    <a:p>
                      <a:pPr algn="l" fontAlgn="b">
                        <a:buNone/>
                      </a:pPr>
                      <a:r>
                        <a:rPr lang="en-US" sz="1400" b="1" i="0" u="none" strike="noStrike">
                          <a:solidFill>
                            <a:srgbClr val="000000"/>
                          </a:solidFill>
                          <a:effectLst/>
                          <a:latin typeface="Calibri" panose="020F0502020204030204" pitchFamily="34" charset="0"/>
                        </a:rPr>
                        <a:t>Total</a:t>
                      </a:r>
                    </a:p>
                  </a:txBody>
                  <a:tcPr marL="8800" marR="8800" marT="8800" marB="52798"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r" fontAlgn="b">
                        <a:buNone/>
                      </a:pPr>
                      <a:r>
                        <a:rPr lang="en-US" sz="1400" b="1" i="0" u="none" strike="noStrike">
                          <a:solidFill>
                            <a:srgbClr val="000000"/>
                          </a:solidFill>
                          <a:effectLst/>
                          <a:latin typeface="Calibri"/>
                        </a:rPr>
                        <a:t>$27,724,647.50 </a:t>
                      </a:r>
                    </a:p>
                  </a:txBody>
                  <a:tcPr marL="87749" marR="87749" marT="43874" marB="43874"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93835443"/>
                  </a:ext>
                </a:extLst>
              </a:tr>
            </a:tbl>
          </a:graphicData>
        </a:graphic>
      </p:graphicFrame>
      <p:graphicFrame>
        <p:nvGraphicFramePr>
          <p:cNvPr id="5" name="Table 4">
            <a:extLst>
              <a:ext uri="{FF2B5EF4-FFF2-40B4-BE49-F238E27FC236}">
                <a16:creationId xmlns:a16="http://schemas.microsoft.com/office/drawing/2014/main" id="{AF151696-BA26-A877-FC0A-E11CBD4782F2}"/>
              </a:ext>
            </a:extLst>
          </p:cNvPr>
          <p:cNvGraphicFramePr>
            <a:graphicFrameLocks noGrp="1"/>
          </p:cNvGraphicFramePr>
          <p:nvPr>
            <p:extLst>
              <p:ext uri="{D42A27DB-BD31-4B8C-83A1-F6EECF244321}">
                <p14:modId xmlns:p14="http://schemas.microsoft.com/office/powerpoint/2010/main" val="4107404323"/>
              </p:ext>
            </p:extLst>
          </p:nvPr>
        </p:nvGraphicFramePr>
        <p:xfrm>
          <a:off x="6333463" y="1806252"/>
          <a:ext cx="5441181" cy="3590972"/>
        </p:xfrm>
        <a:graphic>
          <a:graphicData uri="http://schemas.openxmlformats.org/drawingml/2006/table">
            <a:tbl>
              <a:tblPr/>
              <a:tblGrid>
                <a:gridCol w="4031278">
                  <a:extLst>
                    <a:ext uri="{9D8B030D-6E8A-4147-A177-3AD203B41FA5}">
                      <a16:colId xmlns:a16="http://schemas.microsoft.com/office/drawing/2014/main" val="2814837721"/>
                    </a:ext>
                  </a:extLst>
                </a:gridCol>
                <a:gridCol w="1409903">
                  <a:extLst>
                    <a:ext uri="{9D8B030D-6E8A-4147-A177-3AD203B41FA5}">
                      <a16:colId xmlns:a16="http://schemas.microsoft.com/office/drawing/2014/main" val="3084974413"/>
                    </a:ext>
                  </a:extLst>
                </a:gridCol>
              </a:tblGrid>
              <a:tr h="299963">
                <a:tc gridSpan="2">
                  <a:txBody>
                    <a:bodyPr/>
                    <a:lstStyle/>
                    <a:p>
                      <a:pPr algn="ctr" fontAlgn="b">
                        <a:buNone/>
                      </a:pPr>
                      <a:r>
                        <a:rPr lang="en-US" sz="1400" b="1" i="0" u="none" strike="noStrike">
                          <a:solidFill>
                            <a:srgbClr val="000000"/>
                          </a:solidFill>
                          <a:effectLst/>
                          <a:latin typeface="Calibri" panose="020F0502020204030204" pitchFamily="34" charset="0"/>
                        </a:rPr>
                        <a:t>High School- Goal 2</a:t>
                      </a:r>
                    </a:p>
                  </a:txBody>
                  <a:tcPr marL="87749" marR="87749" marT="43874" marB="43874"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A6A6A6"/>
                    </a:solidFill>
                  </a:tcPr>
                </a:tc>
                <a:tc hMerge="1">
                  <a:txBody>
                    <a:bodyPr/>
                    <a:lstStyle/>
                    <a:p>
                      <a:endParaRPr lang="en-US"/>
                    </a:p>
                  </a:txBody>
                  <a:tcPr/>
                </a:tc>
                <a:extLst>
                  <a:ext uri="{0D108BD9-81ED-4DB2-BD59-A6C34878D82A}">
                    <a16:rowId xmlns:a16="http://schemas.microsoft.com/office/drawing/2014/main" val="957521503"/>
                  </a:ext>
                </a:extLst>
              </a:tr>
              <a:tr h="243548">
                <a:tc>
                  <a:txBody>
                    <a:bodyPr/>
                    <a:lstStyle/>
                    <a:p>
                      <a:pPr algn="ctr" fontAlgn="b">
                        <a:buNone/>
                      </a:pPr>
                      <a:endParaRPr lang="en-US" sz="1200" b="1" i="0" u="none" strike="noStrike">
                        <a:solidFill>
                          <a:srgbClr val="000000"/>
                        </a:solidFill>
                        <a:effectLst/>
                        <a:latin typeface="Calibri" panose="020F0502020204030204" pitchFamily="34" charset="0"/>
                      </a:endParaRPr>
                    </a:p>
                  </a:txBody>
                  <a:tcPr marL="8800" marR="8800" marT="8800" marB="52798"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n-US" sz="1200" b="1" i="0" u="none" strike="noStrike">
                          <a:solidFill>
                            <a:srgbClr val="000000"/>
                          </a:solidFill>
                          <a:effectLst/>
                          <a:latin typeface="Calibri" panose="020F0502020204030204" pitchFamily="34" charset="0"/>
                        </a:rPr>
                        <a:t>Students</a:t>
                      </a:r>
                    </a:p>
                  </a:txBody>
                  <a:tcPr marL="8800" marR="8800" marT="8800" marB="5279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79168691"/>
                  </a:ext>
                </a:extLst>
              </a:tr>
              <a:tr h="1576194">
                <a:tc>
                  <a:txBody>
                    <a:bodyPr/>
                    <a:lstStyle/>
                    <a:p>
                      <a:pPr algn="l" fontAlgn="b">
                        <a:buNone/>
                      </a:pPr>
                      <a:r>
                        <a:rPr lang="en-US" sz="1200" b="1" i="0" u="none" strike="noStrike">
                          <a:solidFill>
                            <a:srgbClr val="000000"/>
                          </a:solidFill>
                          <a:effectLst/>
                          <a:latin typeface="Aptos Narrow" panose="020B0004020202020204" pitchFamily="34" charset="0"/>
                        </a:rPr>
                        <a:t>Meets all of the following:</a:t>
                      </a:r>
                      <a:br>
                        <a:rPr lang="en-US" sz="1200" b="1" i="0" u="none" strike="noStrike">
                          <a:solidFill>
                            <a:srgbClr val="000000"/>
                          </a:solidFill>
                          <a:effectLst/>
                          <a:latin typeface="Aptos Narrow" panose="020B0004020202020204" pitchFamily="34" charset="0"/>
                        </a:rPr>
                      </a:br>
                      <a:r>
                        <a:rPr lang="en-US" sz="1200" b="0" i="0" u="none" strike="noStrike">
                          <a:solidFill>
                            <a:srgbClr val="000000"/>
                          </a:solidFill>
                          <a:effectLst/>
                          <a:latin typeface="Aptos Narrow" panose="020B0004020202020204" pitchFamily="34" charset="0"/>
                        </a:rPr>
                        <a:t> - Did not generate a High School Goal 1 outcome bonus</a:t>
                      </a:r>
                      <a:br>
                        <a:rPr lang="en-US" sz="1200" b="0" i="0" u="none" strike="noStrike">
                          <a:solidFill>
                            <a:srgbClr val="000000"/>
                          </a:solidFill>
                          <a:effectLst/>
                          <a:latin typeface="Aptos Narrow" panose="020B0004020202020204" pitchFamily="34" charset="0"/>
                        </a:rPr>
                      </a:br>
                      <a:r>
                        <a:rPr lang="en-US" sz="1200" b="0" i="0" u="none" strike="noStrike">
                          <a:solidFill>
                            <a:srgbClr val="000000"/>
                          </a:solidFill>
                          <a:effectLst/>
                          <a:latin typeface="Aptos Narrow" panose="020B0004020202020204" pitchFamily="34" charset="0"/>
                        </a:rPr>
                        <a:t> - Enrolled in an LEA that meets Indicator 5 (students with disabilities in gen ed ≥80% of the day)</a:t>
                      </a:r>
                      <a:br>
                        <a:rPr lang="en-US" sz="1200" b="0" i="0" u="none" strike="noStrike">
                          <a:solidFill>
                            <a:srgbClr val="000000"/>
                          </a:solidFill>
                          <a:effectLst/>
                          <a:latin typeface="Aptos Narrow" panose="020B0004020202020204" pitchFamily="34" charset="0"/>
                        </a:rPr>
                      </a:br>
                      <a:r>
                        <a:rPr lang="en-US" sz="1200" b="0" i="0" u="none" strike="noStrike">
                          <a:solidFill>
                            <a:srgbClr val="000000"/>
                          </a:solidFill>
                          <a:effectLst/>
                          <a:latin typeface="Aptos Narrow" panose="020B0004020202020204" pitchFamily="34" charset="0"/>
                        </a:rPr>
                        <a:t> - Met at least 2 of the 3 IDEA indicators:</a:t>
                      </a:r>
                      <a:br>
                        <a:rPr lang="en-US" sz="1200" b="0" i="0" u="none" strike="noStrike">
                          <a:solidFill>
                            <a:srgbClr val="000000"/>
                          </a:solidFill>
                          <a:effectLst/>
                          <a:latin typeface="Aptos Narrow" panose="020B0004020202020204" pitchFamily="34" charset="0"/>
                        </a:rPr>
                      </a:br>
                      <a:r>
                        <a:rPr lang="en-US" sz="1200" b="0" i="0" u="none" strike="noStrike">
                          <a:solidFill>
                            <a:srgbClr val="000000"/>
                          </a:solidFill>
                          <a:effectLst/>
                          <a:latin typeface="Aptos Narrow" panose="020B0004020202020204" pitchFamily="34" charset="0"/>
                        </a:rPr>
                        <a:t>1. Indicator 1: Graduation with a general education diploma;</a:t>
                      </a:r>
                      <a:br>
                        <a:rPr lang="en-US" sz="1200" b="0" i="0" u="none" strike="noStrike">
                          <a:solidFill>
                            <a:srgbClr val="000000"/>
                          </a:solidFill>
                          <a:effectLst/>
                          <a:latin typeface="Aptos Narrow" panose="020B0004020202020204" pitchFamily="34" charset="0"/>
                        </a:rPr>
                      </a:br>
                      <a:r>
                        <a:rPr lang="en-US" sz="1200" b="0" i="0" u="none" strike="noStrike">
                          <a:solidFill>
                            <a:srgbClr val="000000"/>
                          </a:solidFill>
                          <a:effectLst/>
                          <a:latin typeface="Aptos Narrow" panose="020B0004020202020204" pitchFamily="34" charset="0"/>
                        </a:rPr>
                        <a:t>2. Indicator 3C: Proficiency on the state's alternate assessment;</a:t>
                      </a:r>
                      <a:br>
                        <a:rPr lang="en-US" sz="1200" b="0" i="0" u="none" strike="noStrike">
                          <a:solidFill>
                            <a:srgbClr val="000000"/>
                          </a:solidFill>
                          <a:effectLst/>
                          <a:latin typeface="Aptos Narrow" panose="020B0004020202020204" pitchFamily="34" charset="0"/>
                        </a:rPr>
                      </a:br>
                      <a:r>
                        <a:rPr lang="en-US" sz="1200" b="0" i="0" u="none" strike="noStrike">
                          <a:solidFill>
                            <a:srgbClr val="000000"/>
                          </a:solidFill>
                          <a:effectLst/>
                          <a:latin typeface="Aptos Narrow" panose="020B0004020202020204" pitchFamily="34" charset="0"/>
                        </a:rPr>
                        <a:t>3. Indicator 14: Post-school outcomes</a:t>
                      </a:r>
                      <a:endParaRPr lang="en-US" sz="1200" b="1" i="0" u="none" strike="noStrike">
                        <a:solidFill>
                          <a:srgbClr val="000000"/>
                        </a:solidFill>
                        <a:effectLst/>
                        <a:latin typeface="Aptos Narrow" panose="020B0004020202020204" pitchFamily="34" charset="0"/>
                      </a:endParaRPr>
                    </a:p>
                  </a:txBody>
                  <a:tcPr marL="8800" marR="8800" marT="8800" marB="52798"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a:rPr>
                        <a:t>1,575</a:t>
                      </a:r>
                      <a:endParaRPr lang="en-US"/>
                    </a:p>
                  </a:txBody>
                  <a:tcPr marL="8800" marR="8800" marT="8800" marB="5279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0525682"/>
                  </a:ext>
                </a:extLst>
              </a:tr>
              <a:tr h="254223">
                <a:tc>
                  <a:txBody>
                    <a:bodyPr/>
                    <a:lstStyle/>
                    <a:p>
                      <a:pPr algn="l" fontAlgn="b">
                        <a:buNone/>
                      </a:pPr>
                      <a:r>
                        <a:rPr lang="en-US" sz="1200" b="0" i="0" u="none" strike="noStrike">
                          <a:solidFill>
                            <a:srgbClr val="000000"/>
                          </a:solidFill>
                          <a:effectLst/>
                          <a:latin typeface="Calibri" panose="020F0502020204030204" pitchFamily="34" charset="0"/>
                        </a:rPr>
                        <a:t>Total Students</a:t>
                      </a:r>
                    </a:p>
                  </a:txBody>
                  <a:tcPr marL="8800" marR="8800" marT="8800" marB="52798"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a:rPr>
                        <a:t>1,575</a:t>
                      </a:r>
                      <a:endParaRPr lang="en-US" sz="1200" b="0" i="0" u="none" strike="noStrike">
                        <a:solidFill>
                          <a:srgbClr val="000000"/>
                        </a:solidFill>
                        <a:effectLst/>
                        <a:latin typeface="Calibri" panose="020F0502020204030204" pitchFamily="34" charset="0"/>
                      </a:endParaRPr>
                    </a:p>
                  </a:txBody>
                  <a:tcPr marL="8800" marR="8800" marT="8800" marB="5279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5920359"/>
                  </a:ext>
                </a:extLst>
              </a:tr>
              <a:tr h="254223">
                <a:tc>
                  <a:txBody>
                    <a:bodyPr/>
                    <a:lstStyle/>
                    <a:p>
                      <a:pPr algn="l" fontAlgn="b">
                        <a:buNone/>
                      </a:pPr>
                      <a:r>
                        <a:rPr lang="en-US" sz="1200" b="0" i="0" u="none" strike="noStrike">
                          <a:solidFill>
                            <a:srgbClr val="000000"/>
                          </a:solidFill>
                          <a:effectLst/>
                          <a:latin typeface="Calibri" panose="020F0502020204030204" pitchFamily="34" charset="0"/>
                        </a:rPr>
                        <a:t>Base Funding Amount</a:t>
                      </a:r>
                    </a:p>
                  </a:txBody>
                  <a:tcPr marL="8800" marR="8800" marT="8800" marB="52798"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buNone/>
                      </a:pPr>
                      <a:r>
                        <a:rPr lang="en-US" sz="1200" b="0" i="0" u="none" strike="noStrike">
                          <a:solidFill>
                            <a:srgbClr val="000000"/>
                          </a:solidFill>
                          <a:effectLst/>
                          <a:latin typeface="Calibri"/>
                        </a:rPr>
                        <a:t>$7,295.00 </a:t>
                      </a:r>
                    </a:p>
                  </a:txBody>
                  <a:tcPr marL="8800" marR="8800" marT="8800" marB="5279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820831513"/>
                  </a:ext>
                </a:extLst>
              </a:tr>
              <a:tr h="254223">
                <a:tc>
                  <a:txBody>
                    <a:bodyPr/>
                    <a:lstStyle/>
                    <a:p>
                      <a:pPr algn="l" fontAlgn="b">
                        <a:buNone/>
                      </a:pPr>
                      <a:r>
                        <a:rPr lang="en-US" sz="1200" b="0" i="0" u="none" strike="noStrike">
                          <a:solidFill>
                            <a:srgbClr val="000000"/>
                          </a:solidFill>
                          <a:effectLst/>
                          <a:latin typeface="Calibri" panose="020F0502020204030204" pitchFamily="34" charset="0"/>
                        </a:rPr>
                        <a:t>Multiplier</a:t>
                      </a:r>
                    </a:p>
                  </a:txBody>
                  <a:tcPr marL="8800" marR="8800" marT="8800" marB="52798"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buNone/>
                      </a:pPr>
                      <a:r>
                        <a:rPr lang="en-US" sz="1200" b="0" i="0" u="none" strike="noStrike">
                          <a:solidFill>
                            <a:srgbClr val="000000"/>
                          </a:solidFill>
                          <a:effectLst/>
                          <a:latin typeface="Calibri" panose="020F0502020204030204" pitchFamily="34" charset="0"/>
                        </a:rPr>
                        <a:t>10%</a:t>
                      </a:r>
                    </a:p>
                  </a:txBody>
                  <a:tcPr marL="8800" marR="8800" marT="8800" marB="5279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557104092"/>
                  </a:ext>
                </a:extLst>
              </a:tr>
              <a:tr h="254223">
                <a:tc>
                  <a:txBody>
                    <a:bodyPr/>
                    <a:lstStyle/>
                    <a:p>
                      <a:pPr algn="l" fontAlgn="b">
                        <a:buNone/>
                      </a:pPr>
                      <a:r>
                        <a:rPr lang="en-US" sz="1200" b="0" i="0" u="none" strike="noStrike">
                          <a:solidFill>
                            <a:srgbClr val="000000"/>
                          </a:solidFill>
                          <a:effectLst/>
                          <a:latin typeface="Calibri" panose="020F0502020204030204" pitchFamily="34" charset="0"/>
                        </a:rPr>
                        <a:t>Value</a:t>
                      </a:r>
                    </a:p>
                  </a:txBody>
                  <a:tcPr marL="8800" marR="8800" marT="8800" marB="52798"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a:rPr>
                        <a:t>$1,148,962.50 </a:t>
                      </a:r>
                    </a:p>
                  </a:txBody>
                  <a:tcPr marL="8800" marR="8800" marT="8800" marB="5279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7286791"/>
                  </a:ext>
                </a:extLst>
              </a:tr>
              <a:tr h="177342">
                <a:tc gridSpan="2">
                  <a:txBody>
                    <a:bodyPr/>
                    <a:lstStyle/>
                    <a:p>
                      <a:pPr algn="ctr" fontAlgn="b">
                        <a:buNone/>
                      </a:pPr>
                      <a:endParaRPr lang="en-US" sz="400" b="0" i="0" u="none" strike="noStrike">
                        <a:solidFill>
                          <a:srgbClr val="000000"/>
                        </a:solidFill>
                        <a:effectLst/>
                        <a:latin typeface="Calibri" panose="020F0502020204030204" pitchFamily="34" charset="0"/>
                      </a:endParaRPr>
                    </a:p>
                  </a:txBody>
                  <a:tcPr marL="87749" marR="87749" marT="43874" marB="43874"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2938575317"/>
                  </a:ext>
                </a:extLst>
              </a:tr>
              <a:tr h="273913">
                <a:tc>
                  <a:txBody>
                    <a:bodyPr/>
                    <a:lstStyle/>
                    <a:p>
                      <a:pPr algn="l" fontAlgn="b">
                        <a:buNone/>
                      </a:pPr>
                      <a:r>
                        <a:rPr lang="en-US" sz="1400" b="1" i="0" u="none" strike="noStrike">
                          <a:solidFill>
                            <a:srgbClr val="000000"/>
                          </a:solidFill>
                          <a:effectLst/>
                          <a:latin typeface="Calibri" panose="020F0502020204030204" pitchFamily="34" charset="0"/>
                        </a:rPr>
                        <a:t>Total</a:t>
                      </a:r>
                    </a:p>
                  </a:txBody>
                  <a:tcPr marL="8800" marR="8800" marT="8800" marB="52798"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buNone/>
                      </a:pPr>
                      <a:r>
                        <a:rPr lang="en-US" sz="1400" b="1" i="0" u="none" strike="noStrike">
                          <a:solidFill>
                            <a:srgbClr val="000000"/>
                          </a:solidFill>
                          <a:effectLst/>
                          <a:latin typeface="Calibri"/>
                        </a:rPr>
                        <a:t>$1,148,962.50 </a:t>
                      </a:r>
                    </a:p>
                  </a:txBody>
                  <a:tcPr marL="8800" marR="8800" marT="8800" marB="5279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852400"/>
                  </a:ext>
                </a:extLst>
              </a:tr>
            </a:tbl>
          </a:graphicData>
        </a:graphic>
      </p:graphicFrame>
    </p:spTree>
    <p:extLst>
      <p:ext uri="{BB962C8B-B14F-4D97-AF65-F5344CB8AC3E}">
        <p14:creationId xmlns:p14="http://schemas.microsoft.com/office/powerpoint/2010/main" val="2216091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1A04A-9F2A-BCB9-6DE9-651B1838C0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F9C6D0-A277-8C3B-AC77-0937A6DA5A93}"/>
              </a:ext>
            </a:extLst>
          </p:cNvPr>
          <p:cNvSpPr>
            <a:spLocks noGrp="1"/>
          </p:cNvSpPr>
          <p:nvPr>
            <p:ph type="title"/>
          </p:nvPr>
        </p:nvSpPr>
        <p:spPr>
          <a:xfrm>
            <a:off x="564504" y="599704"/>
            <a:ext cx="11062987" cy="805293"/>
          </a:xfrm>
        </p:spPr>
        <p:txBody>
          <a:bodyPr/>
          <a:lstStyle/>
          <a:p>
            <a:r>
              <a:rPr lang="en-US"/>
              <a:t>Outcomes Data FY24-26</a:t>
            </a:r>
            <a:endParaRPr lang="en-US" b="0" i="1"/>
          </a:p>
        </p:txBody>
      </p:sp>
      <p:graphicFrame>
        <p:nvGraphicFramePr>
          <p:cNvPr id="3" name="Table 2">
            <a:extLst>
              <a:ext uri="{FF2B5EF4-FFF2-40B4-BE49-F238E27FC236}">
                <a16:creationId xmlns:a16="http://schemas.microsoft.com/office/drawing/2014/main" id="{F647B32F-5F6A-B633-ADDC-7B442E706BCE}"/>
              </a:ext>
            </a:extLst>
          </p:cNvPr>
          <p:cNvGraphicFramePr>
            <a:graphicFrameLocks noGrp="1"/>
          </p:cNvGraphicFramePr>
          <p:nvPr>
            <p:extLst>
              <p:ext uri="{D42A27DB-BD31-4B8C-83A1-F6EECF244321}">
                <p14:modId xmlns:p14="http://schemas.microsoft.com/office/powerpoint/2010/main" val="3700845190"/>
              </p:ext>
            </p:extLst>
          </p:nvPr>
        </p:nvGraphicFramePr>
        <p:xfrm>
          <a:off x="605479" y="1870528"/>
          <a:ext cx="10981041" cy="3116944"/>
        </p:xfrm>
        <a:graphic>
          <a:graphicData uri="http://schemas.openxmlformats.org/drawingml/2006/table">
            <a:tbl>
              <a:tblPr/>
              <a:tblGrid>
                <a:gridCol w="1247631">
                  <a:extLst>
                    <a:ext uri="{9D8B030D-6E8A-4147-A177-3AD203B41FA5}">
                      <a16:colId xmlns:a16="http://schemas.microsoft.com/office/drawing/2014/main" val="906882374"/>
                    </a:ext>
                  </a:extLst>
                </a:gridCol>
                <a:gridCol w="1834489">
                  <a:extLst>
                    <a:ext uri="{9D8B030D-6E8A-4147-A177-3AD203B41FA5}">
                      <a16:colId xmlns:a16="http://schemas.microsoft.com/office/drawing/2014/main" val="3692043017"/>
                    </a:ext>
                  </a:extLst>
                </a:gridCol>
                <a:gridCol w="1790283">
                  <a:extLst>
                    <a:ext uri="{9D8B030D-6E8A-4147-A177-3AD203B41FA5}">
                      <a16:colId xmlns:a16="http://schemas.microsoft.com/office/drawing/2014/main" val="3862204298"/>
                    </a:ext>
                  </a:extLst>
                </a:gridCol>
                <a:gridCol w="2077615">
                  <a:extLst>
                    <a:ext uri="{9D8B030D-6E8A-4147-A177-3AD203B41FA5}">
                      <a16:colId xmlns:a16="http://schemas.microsoft.com/office/drawing/2014/main" val="873867993"/>
                    </a:ext>
                  </a:extLst>
                </a:gridCol>
                <a:gridCol w="2166021">
                  <a:extLst>
                    <a:ext uri="{9D8B030D-6E8A-4147-A177-3AD203B41FA5}">
                      <a16:colId xmlns:a16="http://schemas.microsoft.com/office/drawing/2014/main" val="2907924206"/>
                    </a:ext>
                  </a:extLst>
                </a:gridCol>
                <a:gridCol w="1865002">
                  <a:extLst>
                    <a:ext uri="{9D8B030D-6E8A-4147-A177-3AD203B41FA5}">
                      <a16:colId xmlns:a16="http://schemas.microsoft.com/office/drawing/2014/main" val="2567475081"/>
                    </a:ext>
                  </a:extLst>
                </a:gridCol>
              </a:tblGrid>
              <a:tr h="864703">
                <a:tc>
                  <a:txBody>
                    <a:bodyPr/>
                    <a:lstStyle/>
                    <a:p>
                      <a:pPr algn="ctr" fontAlgn="b">
                        <a:buNone/>
                      </a:pPr>
                      <a:r>
                        <a:rPr lang="en-US" sz="2000" b="1" i="0" u="none" strike="noStrike">
                          <a:solidFill>
                            <a:srgbClr val="000000"/>
                          </a:solidFill>
                          <a:effectLst/>
                          <a:latin typeface="Aptos Narrow" panose="020B0004020202020204" pitchFamily="34" charset="0"/>
                        </a:rPr>
                        <a:t>Fiscal Year</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2000" b="1" i="0" u="none" strike="noStrike">
                          <a:solidFill>
                            <a:srgbClr val="000000"/>
                          </a:solidFill>
                          <a:effectLst/>
                          <a:latin typeface="Aptos Narrow" panose="020B0004020202020204" pitchFamily="34" charset="0"/>
                        </a:rPr>
                        <a:t>Elementary</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2000" b="1" i="0" u="none" strike="noStrike">
                          <a:solidFill>
                            <a:srgbClr val="000000"/>
                          </a:solidFill>
                          <a:effectLst/>
                          <a:latin typeface="Aptos Narrow" panose="020B0004020202020204" pitchFamily="34" charset="0"/>
                        </a:rPr>
                        <a:t>Middle</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2000" b="1" i="0" u="none" strike="noStrike">
                          <a:solidFill>
                            <a:srgbClr val="000000"/>
                          </a:solidFill>
                          <a:effectLst/>
                          <a:latin typeface="Aptos Narrow" panose="020B0004020202020204" pitchFamily="34" charset="0"/>
                        </a:rPr>
                        <a:t>High School Goal 1</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2000" b="1" i="0" u="none" strike="noStrike">
                          <a:solidFill>
                            <a:srgbClr val="000000"/>
                          </a:solidFill>
                          <a:effectLst/>
                          <a:latin typeface="Aptos Narrow" panose="020B0004020202020204" pitchFamily="34" charset="0"/>
                        </a:rPr>
                        <a:t>High School Goal 2</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2000" b="1" i="0" u="none" strike="noStrike">
                          <a:solidFill>
                            <a:srgbClr val="000000"/>
                          </a:solidFill>
                          <a:effectLst/>
                          <a:latin typeface="Aptos Narrow" panose="020B0004020202020204" pitchFamily="34" charset="0"/>
                        </a:rPr>
                        <a:t>Total</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5306724"/>
                  </a:ext>
                </a:extLst>
              </a:tr>
              <a:tr h="775659">
                <a:tc>
                  <a:txBody>
                    <a:bodyPr/>
                    <a:lstStyle/>
                    <a:p>
                      <a:pPr algn="ctr" fontAlgn="ctr">
                        <a:buNone/>
                      </a:pPr>
                      <a:r>
                        <a:rPr lang="en-US" sz="2000" b="0" i="0" u="none" strike="noStrike">
                          <a:solidFill>
                            <a:srgbClr val="000000"/>
                          </a:solidFill>
                          <a:effectLst/>
                          <a:latin typeface="Aptos Narrow" panose="020B0004020202020204" pitchFamily="34" charset="0"/>
                        </a:rPr>
                        <a:t>FY24</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n-US" sz="2000" b="0" i="0" u="none" strike="noStrike">
                          <a:solidFill>
                            <a:srgbClr val="000000"/>
                          </a:solidFill>
                          <a:effectLst/>
                          <a:latin typeface="Aptos Narrow" panose="020B0004020202020204" pitchFamily="34" charset="0"/>
                        </a:rPr>
                        <a:t>$43,631,658.00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n-US" sz="2000" b="0" i="0" u="none" strike="noStrike">
                          <a:solidFill>
                            <a:srgbClr val="000000"/>
                          </a:solidFill>
                          <a:effectLst/>
                          <a:latin typeface="Aptos Narrow" panose="020B0004020202020204" pitchFamily="34" charset="0"/>
                        </a:rPr>
                        <a:t> $13,749,498.00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n-US" sz="2000" b="0" i="0" u="none" strike="noStrike">
                          <a:solidFill>
                            <a:srgbClr val="000000"/>
                          </a:solidFill>
                          <a:effectLst/>
                          <a:latin typeface="Aptos Narrow" panose="020B0004020202020204" pitchFamily="34" charset="0"/>
                        </a:rPr>
                        <a:t> $29,135,106.00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n-US" sz="2000" b="0" i="0" u="none" strike="noStrike">
                          <a:solidFill>
                            <a:srgbClr val="000000"/>
                          </a:solidFill>
                          <a:effectLst/>
                          <a:latin typeface="Aptos Narrow" panose="020B0004020202020204" pitchFamily="34" charset="0"/>
                        </a:rPr>
                        <a:t> $1,268,414.00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n-US" sz="2000" b="1" i="0" u="none" strike="noStrike">
                          <a:solidFill>
                            <a:srgbClr val="000000"/>
                          </a:solidFill>
                          <a:effectLst/>
                          <a:latin typeface="Aptos Narrow" panose="020B0004020202020204" pitchFamily="34" charset="0"/>
                        </a:rPr>
                        <a:t> $87,784,676.00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563874812"/>
                  </a:ext>
                </a:extLst>
              </a:tr>
              <a:tr h="780144">
                <a:tc>
                  <a:txBody>
                    <a:bodyPr/>
                    <a:lstStyle/>
                    <a:p>
                      <a:pPr algn="ctr" fontAlgn="ctr">
                        <a:buNone/>
                      </a:pPr>
                      <a:r>
                        <a:rPr lang="en-US" sz="2000" b="0" i="0" u="none" strike="noStrike">
                          <a:solidFill>
                            <a:srgbClr val="000000"/>
                          </a:solidFill>
                          <a:effectLst/>
                          <a:latin typeface="Aptos Narrow" panose="020B0004020202020204" pitchFamily="34" charset="0"/>
                        </a:rPr>
                        <a:t>FY25</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2000" b="0" i="0" u="none" strike="noStrike">
                          <a:solidFill>
                            <a:srgbClr val="000000"/>
                          </a:solidFill>
                          <a:effectLst/>
                          <a:latin typeface="Aptos Narrow" panose="020B0004020202020204" pitchFamily="34" charset="0"/>
                        </a:rPr>
                        <a:t>$45,274,340.00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2000" b="0" i="0" u="none" strike="noStrike">
                          <a:solidFill>
                            <a:srgbClr val="000000"/>
                          </a:solidFill>
                          <a:effectLst/>
                          <a:latin typeface="Aptos Narrow" panose="020B0004020202020204" pitchFamily="34" charset="0"/>
                        </a:rPr>
                        <a:t> $14,897,120.00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2000" b="0" i="0" u="none" strike="noStrike">
                          <a:solidFill>
                            <a:srgbClr val="000000"/>
                          </a:solidFill>
                          <a:effectLst/>
                          <a:latin typeface="Aptos Narrow" panose="020B0004020202020204" pitchFamily="34" charset="0"/>
                        </a:rPr>
                        <a:t> $21,065,812.50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2000" b="0" i="0" u="none" strike="noStrike">
                          <a:solidFill>
                            <a:srgbClr val="000000"/>
                          </a:solidFill>
                          <a:effectLst/>
                          <a:latin typeface="Aptos Narrow" panose="020B0004020202020204" pitchFamily="34" charset="0"/>
                        </a:rPr>
                        <a:t> $1,090,257.50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2000" b="1" i="0" u="none" strike="noStrike">
                          <a:solidFill>
                            <a:srgbClr val="000000"/>
                          </a:solidFill>
                          <a:effectLst/>
                          <a:latin typeface="Aptos Narrow" panose="020B0004020202020204" pitchFamily="34" charset="0"/>
                        </a:rPr>
                        <a:t> $82,327,530.00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9300525"/>
                  </a:ext>
                </a:extLst>
              </a:tr>
              <a:tr h="696438">
                <a:tc>
                  <a:txBody>
                    <a:bodyPr/>
                    <a:lstStyle/>
                    <a:p>
                      <a:pPr algn="ctr" fontAlgn="ctr">
                        <a:buNone/>
                      </a:pPr>
                      <a:r>
                        <a:rPr lang="en-US" sz="2000" b="0" i="0" u="none" strike="noStrike">
                          <a:solidFill>
                            <a:srgbClr val="000000"/>
                          </a:solidFill>
                          <a:effectLst/>
                          <a:latin typeface="Aptos Narrow" panose="020B0004020202020204" pitchFamily="34" charset="0"/>
                        </a:rPr>
                        <a:t>FY26</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n-US" sz="2000" b="0" i="0" u="none" strike="noStrike">
                          <a:solidFill>
                            <a:srgbClr val="000000"/>
                          </a:solidFill>
                          <a:effectLst/>
                          <a:latin typeface="Aptos Narrow"/>
                          <a:cs typeface="Arial"/>
                        </a:rPr>
                        <a:t>$48,142,623.00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n-US" sz="2000" b="0" i="0" u="none" strike="noStrike">
                          <a:solidFill>
                            <a:srgbClr val="000000"/>
                          </a:solidFill>
                          <a:effectLst/>
                          <a:latin typeface="Aptos Narrow" panose="020B0004020202020204" pitchFamily="34" charset="0"/>
                          <a:cs typeface="Arial" panose="020B0604020202020204" pitchFamily="34" charset="0"/>
                        </a:rPr>
                        <a:t>$16,820,081.50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n-US" sz="2000" b="0" i="0" u="none" strike="noStrike">
                          <a:solidFill>
                            <a:srgbClr val="000000"/>
                          </a:solidFill>
                          <a:effectLst/>
                          <a:latin typeface="Aptos Narrow" panose="020B0004020202020204" pitchFamily="34" charset="0"/>
                          <a:cs typeface="Arial" panose="020B0604020202020204" pitchFamily="34" charset="0"/>
                        </a:rPr>
                        <a:t>$27,724,647.50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n-US" sz="2000" b="0" i="0" u="none" strike="noStrike">
                          <a:solidFill>
                            <a:srgbClr val="000000"/>
                          </a:solidFill>
                          <a:effectLst/>
                          <a:latin typeface="Aptos Narrow" panose="020B0004020202020204" pitchFamily="34" charset="0"/>
                          <a:cs typeface="Arial" panose="020B0604020202020204" pitchFamily="34" charset="0"/>
                        </a:rPr>
                        <a:t>$1,148,962.50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n-US" sz="2000" b="1" i="0" u="none" strike="noStrike">
                          <a:solidFill>
                            <a:srgbClr val="000000"/>
                          </a:solidFill>
                          <a:effectLst/>
                          <a:latin typeface="Aptos Narrow"/>
                          <a:cs typeface="Arial"/>
                        </a:rPr>
                        <a:t>$93,836,314.50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437221314"/>
                  </a:ext>
                </a:extLst>
              </a:tr>
            </a:tbl>
          </a:graphicData>
        </a:graphic>
      </p:graphicFrame>
    </p:spTree>
    <p:extLst>
      <p:ext uri="{BB962C8B-B14F-4D97-AF65-F5344CB8AC3E}">
        <p14:creationId xmlns:p14="http://schemas.microsoft.com/office/powerpoint/2010/main" val="2734713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8036E-0F92-8D01-2FB0-A5F9B7E3D1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4AE29-84B3-0876-B4CA-B4A9B83FFF27}"/>
              </a:ext>
            </a:extLst>
          </p:cNvPr>
          <p:cNvSpPr>
            <a:spLocks noGrp="1"/>
          </p:cNvSpPr>
          <p:nvPr>
            <p:ph type="title"/>
          </p:nvPr>
        </p:nvSpPr>
        <p:spPr>
          <a:xfrm>
            <a:off x="564504" y="345704"/>
            <a:ext cx="11062987" cy="805293"/>
          </a:xfrm>
        </p:spPr>
        <p:txBody>
          <a:bodyPr>
            <a:normAutofit fontScale="90000"/>
          </a:bodyPr>
          <a:lstStyle/>
          <a:p>
            <a:r>
              <a:rPr lang="en-US">
                <a:latin typeface="Georgia"/>
              </a:rPr>
              <a:t>Student Performance Over Time: 3rd Grade ELA</a:t>
            </a:r>
            <a:endParaRPr lang="en-US" b="0" i="1"/>
          </a:p>
        </p:txBody>
      </p:sp>
      <p:pic>
        <p:nvPicPr>
          <p:cNvPr id="7" name="Picture 6">
            <a:extLst>
              <a:ext uri="{FF2B5EF4-FFF2-40B4-BE49-F238E27FC236}">
                <a16:creationId xmlns:a16="http://schemas.microsoft.com/office/drawing/2014/main" id="{4F72E04A-91A3-6E9F-B7DC-265CA83268ED}"/>
              </a:ext>
            </a:extLst>
          </p:cNvPr>
          <p:cNvPicPr>
            <a:picLocks noChangeAspect="1"/>
          </p:cNvPicPr>
          <p:nvPr/>
        </p:nvPicPr>
        <p:blipFill>
          <a:blip r:embed="rId3"/>
          <a:srcRect r="871" b="1093"/>
          <a:stretch>
            <a:fillRect/>
          </a:stretch>
        </p:blipFill>
        <p:spPr>
          <a:xfrm>
            <a:off x="2095133" y="1307490"/>
            <a:ext cx="8001779" cy="4243033"/>
          </a:xfrm>
          <a:prstGeom prst="rect">
            <a:avLst/>
          </a:prstGeom>
        </p:spPr>
      </p:pic>
    </p:spTree>
    <p:extLst>
      <p:ext uri="{BB962C8B-B14F-4D97-AF65-F5344CB8AC3E}">
        <p14:creationId xmlns:p14="http://schemas.microsoft.com/office/powerpoint/2010/main" val="359584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9F808-A185-EDA7-BD79-2CED68CE82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8BA1B5-CE47-FC18-325F-4107325CD463}"/>
              </a:ext>
            </a:extLst>
          </p:cNvPr>
          <p:cNvSpPr>
            <a:spLocks noGrp="1"/>
          </p:cNvSpPr>
          <p:nvPr>
            <p:ph type="title"/>
          </p:nvPr>
        </p:nvSpPr>
        <p:spPr>
          <a:xfrm>
            <a:off x="564504" y="345704"/>
            <a:ext cx="11062987" cy="805293"/>
          </a:xfrm>
        </p:spPr>
        <p:txBody>
          <a:bodyPr>
            <a:normAutofit/>
          </a:bodyPr>
          <a:lstStyle/>
          <a:p>
            <a:r>
              <a:rPr lang="en-US">
                <a:latin typeface="Georgia"/>
              </a:rPr>
              <a:t>Student Performance Over Time: 8th Grade</a:t>
            </a:r>
            <a:endParaRPr lang="en-US"/>
          </a:p>
        </p:txBody>
      </p:sp>
      <p:pic>
        <p:nvPicPr>
          <p:cNvPr id="18" name="Picture 17" descr="A graph with numbers and a line&#10;&#10;AI-generated content may be incorrect.">
            <a:extLst>
              <a:ext uri="{FF2B5EF4-FFF2-40B4-BE49-F238E27FC236}">
                <a16:creationId xmlns:a16="http://schemas.microsoft.com/office/drawing/2014/main" id="{680DB421-4041-E1F7-9895-37226FB504A0}"/>
              </a:ext>
            </a:extLst>
          </p:cNvPr>
          <p:cNvPicPr>
            <a:picLocks noChangeAspect="1"/>
          </p:cNvPicPr>
          <p:nvPr/>
        </p:nvPicPr>
        <p:blipFill>
          <a:blip r:embed="rId3"/>
          <a:srcRect r="433" b="1181"/>
          <a:stretch>
            <a:fillRect/>
          </a:stretch>
        </p:blipFill>
        <p:spPr>
          <a:xfrm>
            <a:off x="360652" y="1940069"/>
            <a:ext cx="5457769" cy="2977709"/>
          </a:xfrm>
          <a:prstGeom prst="rect">
            <a:avLst/>
          </a:prstGeom>
        </p:spPr>
      </p:pic>
      <p:pic>
        <p:nvPicPr>
          <p:cNvPr id="19" name="Picture 18" descr="A graph with numbers and a line&#10;&#10;AI-generated content may be incorrect.">
            <a:extLst>
              <a:ext uri="{FF2B5EF4-FFF2-40B4-BE49-F238E27FC236}">
                <a16:creationId xmlns:a16="http://schemas.microsoft.com/office/drawing/2014/main" id="{A86E4EA1-9638-BDE1-0F02-9763CB14FF45}"/>
              </a:ext>
            </a:extLst>
          </p:cNvPr>
          <p:cNvPicPr>
            <a:picLocks noChangeAspect="1"/>
          </p:cNvPicPr>
          <p:nvPr/>
        </p:nvPicPr>
        <p:blipFill>
          <a:blip r:embed="rId4"/>
          <a:srcRect t="3162" r="695" b="1976"/>
          <a:stretch>
            <a:fillRect/>
          </a:stretch>
        </p:blipFill>
        <p:spPr>
          <a:xfrm>
            <a:off x="6100329" y="1941132"/>
            <a:ext cx="5714554" cy="2978022"/>
          </a:xfrm>
          <a:prstGeom prst="rect">
            <a:avLst/>
          </a:prstGeom>
        </p:spPr>
      </p:pic>
    </p:spTree>
    <p:extLst>
      <p:ext uri="{BB962C8B-B14F-4D97-AF65-F5344CB8AC3E}">
        <p14:creationId xmlns:p14="http://schemas.microsoft.com/office/powerpoint/2010/main" val="1746262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520E5-AB50-CDFE-A27F-DF48E62485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B7289F-5240-E7C7-3DF8-729893BB5893}"/>
              </a:ext>
            </a:extLst>
          </p:cNvPr>
          <p:cNvSpPr>
            <a:spLocks noGrp="1"/>
          </p:cNvSpPr>
          <p:nvPr>
            <p:ph type="title"/>
          </p:nvPr>
        </p:nvSpPr>
        <p:spPr>
          <a:xfrm>
            <a:off x="564504" y="345704"/>
            <a:ext cx="11062987" cy="805293"/>
          </a:xfrm>
        </p:spPr>
        <p:txBody>
          <a:bodyPr>
            <a:normAutofit/>
          </a:bodyPr>
          <a:lstStyle/>
          <a:p>
            <a:r>
              <a:rPr lang="en-US">
                <a:latin typeface="Georgia"/>
              </a:rPr>
              <a:t>Next Steps</a:t>
            </a:r>
            <a:endParaRPr lang="en-US"/>
          </a:p>
        </p:txBody>
      </p:sp>
      <p:sp>
        <p:nvSpPr>
          <p:cNvPr id="4" name="Content Placeholder 2">
            <a:extLst>
              <a:ext uri="{FF2B5EF4-FFF2-40B4-BE49-F238E27FC236}">
                <a16:creationId xmlns:a16="http://schemas.microsoft.com/office/drawing/2014/main" id="{67944158-DBFD-CA21-B463-B38E2BB3B106}"/>
              </a:ext>
            </a:extLst>
          </p:cNvPr>
          <p:cNvSpPr txBox="1">
            <a:spLocks/>
          </p:cNvSpPr>
          <p:nvPr/>
        </p:nvSpPr>
        <p:spPr>
          <a:xfrm>
            <a:off x="567184" y="1436785"/>
            <a:ext cx="10181999" cy="3985916"/>
          </a:xfrm>
          <a:prstGeom prst="rect">
            <a:avLst/>
          </a:prstGeom>
        </p:spPr>
        <p:txBody>
          <a:bodyPr vert="horz" lIns="91440" tIns="45720" rIns="91440" bIns="45720" rtlCol="0" anchor="t">
            <a:noAutofit/>
          </a:bodyPr>
          <a:lstStyle>
            <a:defPPr>
              <a:defRPr lang="en-US"/>
            </a:defPPr>
            <a:lvl1pPr marL="228600" indent="-228600" algn="l" defTabSz="914400" rtl="0" eaLnBrk="1" latinLnBrk="0" hangingPunct="1">
              <a:lnSpc>
                <a:spcPct val="100000"/>
              </a:lnSpc>
              <a:spcBef>
                <a:spcPts val="1000"/>
              </a:spcBef>
              <a:buFont typeface="Arial"/>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85800"/>
            <a:r>
              <a:rPr lang="en-US" sz="2200">
                <a:latin typeface="Open Sans"/>
                <a:ea typeface="Open Sans"/>
                <a:cs typeface="Open Sans"/>
              </a:rPr>
              <a:t>Review TISA Outcomes Resources at </a:t>
            </a:r>
            <a:r>
              <a:rPr lang="en-US" sz="2200" dirty="0">
                <a:latin typeface="Open Sans"/>
                <a:ea typeface="Open Sans"/>
                <a:cs typeface="Open Sans"/>
                <a:hlinkClick r:id="rId3"/>
              </a:rPr>
              <a:t>https://www.tn.gov/education/best-for-all/tnedufunding.html</a:t>
            </a:r>
            <a:r>
              <a:rPr lang="en-US" sz="2200" dirty="0">
                <a:latin typeface="Open Sans"/>
                <a:ea typeface="Open Sans"/>
                <a:cs typeface="Open Sans"/>
              </a:rPr>
              <a:t> </a:t>
            </a:r>
            <a:endParaRPr lang="en-US" sz="2200" dirty="0"/>
          </a:p>
          <a:p>
            <a:pPr marL="1143000" lvl="1">
              <a:buFont typeface="Courier New"/>
              <a:buChar char="o"/>
            </a:pPr>
            <a:r>
              <a:rPr lang="en-US">
                <a:latin typeface="Open Sans"/>
                <a:ea typeface="Open Sans"/>
                <a:cs typeface="Open Sans"/>
              </a:rPr>
              <a:t>TISA Guide</a:t>
            </a:r>
          </a:p>
          <a:p>
            <a:pPr marL="1143000" lvl="1">
              <a:buFont typeface="Courier New"/>
              <a:buChar char="o"/>
            </a:pPr>
            <a:r>
              <a:rPr lang="en-US">
                <a:latin typeface="Open Sans"/>
                <a:ea typeface="Open Sans"/>
                <a:cs typeface="Open Sans"/>
              </a:rPr>
              <a:t>TISA Professional Development (Outcomes Bonuses)</a:t>
            </a:r>
          </a:p>
          <a:p>
            <a:pPr marL="1143000" lvl="1">
              <a:buFont typeface="Courier New"/>
              <a:buChar char="o"/>
            </a:pPr>
            <a:r>
              <a:rPr lang="en-US">
                <a:latin typeface="Open Sans"/>
                <a:ea typeface="Open Sans"/>
                <a:cs typeface="Open Sans"/>
              </a:rPr>
              <a:t>Additional Resources (Outcomes Funding Calculator)</a:t>
            </a:r>
          </a:p>
          <a:p>
            <a:pPr marL="685800"/>
            <a:r>
              <a:rPr lang="en-US">
                <a:latin typeface="Open Sans"/>
                <a:ea typeface="Open Sans"/>
                <a:cs typeface="Open Sans"/>
              </a:rPr>
              <a:t>We will share a</a:t>
            </a:r>
            <a:r>
              <a:rPr lang="en-US" sz="2200">
                <a:latin typeface="Open Sans"/>
                <a:ea typeface="Open Sans"/>
                <a:cs typeface="Open Sans"/>
              </a:rPr>
              <a:t> form for you to fill out prior to the next meeting.</a:t>
            </a:r>
          </a:p>
          <a:p>
            <a:pPr marL="685800"/>
            <a:endParaRPr lang="en-US" sz="2200"/>
          </a:p>
          <a:p>
            <a:pPr marL="685800"/>
            <a:endParaRPr lang="en-US" sz="2200"/>
          </a:p>
        </p:txBody>
      </p:sp>
    </p:spTree>
    <p:extLst>
      <p:ext uri="{BB962C8B-B14F-4D97-AF65-F5344CB8AC3E}">
        <p14:creationId xmlns:p14="http://schemas.microsoft.com/office/powerpoint/2010/main" val="1046245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40938-2512-6B9C-9D60-958E7C8CB2FC}"/>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C7091E77-D344-614B-D932-9D04880021F9}"/>
              </a:ext>
            </a:extLst>
          </p:cNvPr>
          <p:cNvSpPr/>
          <p:nvPr/>
        </p:nvSpPr>
        <p:spPr>
          <a:xfrm>
            <a:off x="-79083" y="3380"/>
            <a:ext cx="12271681" cy="1324417"/>
          </a:xfrm>
          <a:prstGeom prst="roundRect">
            <a:avLst>
              <a:gd name="adj" fmla="val 880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chemeClr val="bg1"/>
              </a:solidFill>
              <a:effectLst>
                <a:outerShdw blurRad="50800" dist="38100" dir="2700000" algn="tl" rotWithShape="0">
                  <a:prstClr val="black">
                    <a:alpha val="40000"/>
                  </a:prstClr>
                </a:outerShdw>
              </a:effectLst>
            </a:endParaRPr>
          </a:p>
        </p:txBody>
      </p:sp>
      <p:sp>
        <p:nvSpPr>
          <p:cNvPr id="10" name="Title 1">
            <a:extLst>
              <a:ext uri="{FF2B5EF4-FFF2-40B4-BE49-F238E27FC236}">
                <a16:creationId xmlns:a16="http://schemas.microsoft.com/office/drawing/2014/main" id="{DB5EFECC-08AB-53C5-9633-77FAEC932522}"/>
              </a:ext>
            </a:extLst>
          </p:cNvPr>
          <p:cNvSpPr txBox="1">
            <a:spLocks/>
          </p:cNvSpPr>
          <p:nvPr/>
        </p:nvSpPr>
        <p:spPr>
          <a:xfrm>
            <a:off x="619917" y="1791929"/>
            <a:ext cx="10504153" cy="13244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ts val="5000"/>
              </a:lnSpc>
              <a:defRPr/>
            </a:pPr>
            <a:r>
              <a:rPr lang="en-US" sz="3800" b="1">
                <a:solidFill>
                  <a:schemeClr val="accent2"/>
                </a:solidFill>
                <a:latin typeface="Georgia"/>
              </a:rPr>
              <a:t>Questions?</a:t>
            </a:r>
            <a:endParaRPr lang="en-US">
              <a:solidFill>
                <a:schemeClr val="accent2"/>
              </a:solidFill>
              <a:ea typeface="Calibri Light" panose="020F0302020204030204"/>
              <a:cs typeface="Calibri Light" panose="020F0302020204030204"/>
            </a:endParaRPr>
          </a:p>
        </p:txBody>
      </p:sp>
      <p:sp>
        <p:nvSpPr>
          <p:cNvPr id="7" name="Content Placeholder 2">
            <a:extLst>
              <a:ext uri="{FF2B5EF4-FFF2-40B4-BE49-F238E27FC236}">
                <a16:creationId xmlns:a16="http://schemas.microsoft.com/office/drawing/2014/main" id="{E8261DE7-CCF4-F431-E8F7-5426E0A0E35A}"/>
              </a:ext>
            </a:extLst>
          </p:cNvPr>
          <p:cNvSpPr txBox="1">
            <a:spLocks/>
          </p:cNvSpPr>
          <p:nvPr/>
        </p:nvSpPr>
        <p:spPr>
          <a:xfrm>
            <a:off x="190987" y="3372613"/>
            <a:ext cx="9524683" cy="618700"/>
          </a:xfrm>
          <a:prstGeom prst="rect">
            <a:avLst/>
          </a:prstGeom>
        </p:spPr>
        <p:txBody>
          <a:bodyPr vert="horz" lIns="91440" tIns="45720" rIns="91440" bIns="45720" rtlCol="0" anchor="t">
            <a:noAutofit/>
          </a:bodyPr>
          <a:lstStyle>
            <a:defPPr>
              <a:defRPr lang="en-US"/>
            </a:defPPr>
            <a:lvl1pPr marL="228600" indent="-228600" algn="l" defTabSz="914400" rtl="0" eaLnBrk="1" latinLnBrk="0" hangingPunct="1">
              <a:lnSpc>
                <a:spcPct val="100000"/>
              </a:lnSpc>
              <a:spcBef>
                <a:spcPts val="1000"/>
              </a:spcBef>
              <a:buFont typeface="Arial"/>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spcBef>
                <a:spcPts val="600"/>
              </a:spcBef>
              <a:spcAft>
                <a:spcPts val="600"/>
              </a:spcAft>
              <a:buNone/>
            </a:pPr>
            <a:r>
              <a:rPr lang="en-US" sz="2200">
                <a:latin typeface="Open Sans"/>
                <a:ea typeface="Open Sans"/>
                <a:cs typeface="Open Sans"/>
              </a:rPr>
              <a:t>For additional questions, contact </a:t>
            </a:r>
            <a:r>
              <a:rPr lang="en-US" sz="2200">
                <a:latin typeface="Open Sans"/>
                <a:ea typeface="Open Sans"/>
                <a:cs typeface="Open Sans"/>
                <a:hlinkClick r:id="rId3"/>
              </a:rPr>
              <a:t>Caryn.Burkholder@tn.gov</a:t>
            </a:r>
            <a:r>
              <a:rPr lang="en-US" sz="2200">
                <a:latin typeface="Open Sans"/>
                <a:ea typeface="Open Sans"/>
                <a:cs typeface="Open Sans"/>
              </a:rPr>
              <a:t>. </a:t>
            </a:r>
            <a:endParaRPr lang="en-US" sz="2200"/>
          </a:p>
        </p:txBody>
      </p:sp>
    </p:spTree>
    <p:extLst>
      <p:ext uri="{BB962C8B-B14F-4D97-AF65-F5344CB8AC3E}">
        <p14:creationId xmlns:p14="http://schemas.microsoft.com/office/powerpoint/2010/main" val="3214702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D1BC035-2FA8-0048-9BEA-1454DF0E23B8}"/>
              </a:ext>
            </a:extLst>
          </p:cNvPr>
          <p:cNvSpPr txBox="1">
            <a:spLocks/>
          </p:cNvSpPr>
          <p:nvPr/>
        </p:nvSpPr>
        <p:spPr>
          <a:xfrm>
            <a:off x="5920082" y="257043"/>
            <a:ext cx="5918632" cy="13244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a:lnSpc>
                <a:spcPts val="5000"/>
              </a:lnSpc>
              <a:spcBef>
                <a:spcPct val="0"/>
              </a:spcBef>
              <a:spcAft>
                <a:spcPts val="0"/>
              </a:spcAft>
              <a:buNone/>
              <a:tabLst/>
              <a:defRPr/>
            </a:pPr>
            <a:r>
              <a:rPr lang="en-US" sz="3800" b="1">
                <a:solidFill>
                  <a:schemeClr val="accent2"/>
                </a:solidFill>
                <a:latin typeface="Georgia"/>
              </a:rPr>
              <a:t>Agenda</a:t>
            </a:r>
            <a:endParaRPr lang="en-US"/>
          </a:p>
        </p:txBody>
      </p:sp>
      <p:sp>
        <p:nvSpPr>
          <p:cNvPr id="3" name="Content Placeholder 2">
            <a:extLst>
              <a:ext uri="{FF2B5EF4-FFF2-40B4-BE49-F238E27FC236}">
                <a16:creationId xmlns:a16="http://schemas.microsoft.com/office/drawing/2014/main" id="{0ADC5085-B7C5-C685-4B9E-11ED487B578F}"/>
              </a:ext>
            </a:extLst>
          </p:cNvPr>
          <p:cNvSpPr>
            <a:spLocks noGrp="1"/>
          </p:cNvSpPr>
          <p:nvPr>
            <p:ph idx="1"/>
          </p:nvPr>
        </p:nvSpPr>
        <p:spPr>
          <a:xfrm>
            <a:off x="5774803" y="1579378"/>
            <a:ext cx="6194538" cy="4186272"/>
          </a:xfrm>
        </p:spPr>
        <p:txBody>
          <a:bodyPr vert="horz" lIns="91440" tIns="45720" rIns="91440" bIns="45720" rtlCol="0" anchor="t">
            <a:noAutofit/>
          </a:bodyPr>
          <a:lstStyle/>
          <a:p>
            <a:pPr marL="457200" indent="-457200">
              <a:buAutoNum type="arabicPeriod"/>
            </a:pPr>
            <a:r>
              <a:rPr lang="en-US" sz="2200">
                <a:latin typeface="Open Sans"/>
                <a:ea typeface="Open Sans"/>
                <a:cs typeface="Open Sans"/>
              </a:rPr>
              <a:t>Purpose and prior Outcomes Committee</a:t>
            </a:r>
            <a:endParaRPr lang="en-US" sz="2200"/>
          </a:p>
          <a:p>
            <a:pPr marL="457200" indent="-457200">
              <a:buAutoNum type="arabicPeriod"/>
            </a:pPr>
            <a:r>
              <a:rPr lang="en-US" sz="2200">
                <a:latin typeface="Open Sans"/>
                <a:ea typeface="Open Sans"/>
                <a:cs typeface="Open Sans"/>
              </a:rPr>
              <a:t>Recap of TISA Outcomes current rules </a:t>
            </a:r>
            <a:endParaRPr lang="en-US" sz="2200"/>
          </a:p>
          <a:p>
            <a:pPr marL="457200" indent="-457200">
              <a:buAutoNum type="arabicPeriod"/>
            </a:pPr>
            <a:r>
              <a:rPr lang="en-US" sz="2200">
                <a:latin typeface="Open Sans"/>
                <a:ea typeface="Open Sans"/>
                <a:cs typeface="Open Sans"/>
              </a:rPr>
              <a:t>Review of 2023 - 2025 outcomes allocations and student performance </a:t>
            </a:r>
            <a:endParaRPr lang="en-US" sz="2200"/>
          </a:p>
          <a:p>
            <a:pPr marL="457200" indent="-457200">
              <a:buAutoNum type="arabicPeriod"/>
            </a:pPr>
            <a:r>
              <a:rPr lang="en-US" sz="2200">
                <a:latin typeface="Open Sans"/>
                <a:ea typeface="Open Sans"/>
                <a:cs typeface="Open Sans"/>
              </a:rPr>
              <a:t>Next steps</a:t>
            </a:r>
            <a:endParaRPr lang="en-US" sz="2200"/>
          </a:p>
        </p:txBody>
      </p:sp>
      <p:sp>
        <p:nvSpPr>
          <p:cNvPr id="4" name="Rounded Rectangle 3">
            <a:extLst>
              <a:ext uri="{FF2B5EF4-FFF2-40B4-BE49-F238E27FC236}">
                <a16:creationId xmlns:a16="http://schemas.microsoft.com/office/drawing/2014/main" id="{817C0DDA-4401-B413-868B-A18E46B4BFBE}"/>
              </a:ext>
            </a:extLst>
          </p:cNvPr>
          <p:cNvSpPr/>
          <p:nvPr/>
        </p:nvSpPr>
        <p:spPr>
          <a:xfrm>
            <a:off x="703510" y="930137"/>
            <a:ext cx="4353062" cy="3901102"/>
          </a:xfrm>
          <a:prstGeom prst="roundRect">
            <a:avLst>
              <a:gd name="adj" fmla="val 880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chemeClr val="bg1"/>
              </a:solidFill>
              <a:effectLst>
                <a:outerShdw blurRad="50800" dist="38100" dir="2700000" algn="tl" rotWithShape="0">
                  <a:prstClr val="black">
                    <a:alpha val="40000"/>
                  </a:prstClr>
                </a:outerShdw>
              </a:effectLst>
            </a:endParaRPr>
          </a:p>
        </p:txBody>
      </p:sp>
      <p:pic>
        <p:nvPicPr>
          <p:cNvPr id="2" name="Picture 1" descr="Elementary school students raising their hands in a classroom&#10;">
            <a:extLst>
              <a:ext uri="{FF2B5EF4-FFF2-40B4-BE49-F238E27FC236}">
                <a16:creationId xmlns:a16="http://schemas.microsoft.com/office/drawing/2014/main" id="{9E400A1B-10BA-77C9-17F1-8BD3A5F8D182}"/>
              </a:ext>
            </a:extLst>
          </p:cNvPr>
          <p:cNvPicPr>
            <a:picLocks noChangeAspect="1"/>
          </p:cNvPicPr>
          <p:nvPr/>
        </p:nvPicPr>
        <p:blipFill>
          <a:blip r:embed="rId3"/>
          <a:srcRect l="12234" r="12234"/>
          <a:stretch/>
        </p:blipFill>
        <p:spPr>
          <a:xfrm>
            <a:off x="963437" y="1189047"/>
            <a:ext cx="4353062" cy="384211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535484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BBA8F70-49A0-3644-AE3A-A716432609AF}"/>
              </a:ext>
            </a:extLst>
          </p:cNvPr>
          <p:cNvSpPr txBox="1">
            <a:spLocks/>
          </p:cNvSpPr>
          <p:nvPr/>
        </p:nvSpPr>
        <p:spPr>
          <a:xfrm>
            <a:off x="465396" y="213694"/>
            <a:ext cx="11039419" cy="1254579"/>
          </a:xfrm>
          <a:prstGeom prst="rect">
            <a:avLst/>
          </a:prstGeom>
        </p:spPr>
        <p:txBody>
          <a:bodyPr vert="horz" lIns="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2743200" indent="-2743200" algn="ctr">
              <a:lnSpc>
                <a:spcPct val="100000"/>
              </a:lnSpc>
              <a:defRPr/>
            </a:pPr>
            <a:r>
              <a:rPr kumimoji="0" lang="en-US" sz="3800" b="1" i="0" u="none" strike="noStrike" kern="1200" cap="none" spc="0" normalizeH="0" baseline="0" noProof="0">
                <a:ln>
                  <a:noFill/>
                </a:ln>
                <a:solidFill>
                  <a:srgbClr val="031A5C"/>
                </a:solidFill>
                <a:effectLst/>
                <a:uLnTx/>
                <a:uFillTx/>
                <a:latin typeface="Georgia"/>
                <a:ea typeface="Montserrat" charset="0"/>
                <a:cs typeface="Montserrat" charset="0"/>
              </a:rPr>
              <a:t>TISA Student-Based Funding Formula</a:t>
            </a:r>
          </a:p>
          <a:p>
            <a:pPr marL="2743200" indent="-2743200" algn="ctr">
              <a:lnSpc>
                <a:spcPct val="100000"/>
              </a:lnSpc>
              <a:defRPr/>
            </a:pPr>
            <a:r>
              <a:rPr lang="en-US" sz="3800">
                <a:solidFill>
                  <a:srgbClr val="294F7D"/>
                </a:solidFill>
                <a:latin typeface="Open Sans"/>
                <a:ea typeface="Montserrat" charset="0"/>
                <a:cs typeface="Montserrat" charset="0"/>
              </a:rPr>
              <a:t>Base + Weights + Direct + Outcomes</a:t>
            </a:r>
            <a:r>
              <a:rPr lang="en-US" sz="3800">
                <a:solidFill>
                  <a:srgbClr val="294F7D"/>
                </a:solidFill>
                <a:latin typeface="Montserrat"/>
                <a:ea typeface="Montserrat" charset="0"/>
                <a:cs typeface="Montserrat" charset="0"/>
              </a:rPr>
              <a:t> </a:t>
            </a:r>
            <a:endParaRPr kumimoji="0" lang="en-US" sz="3200" i="0" u="none" strike="noStrike" kern="1200" cap="none" spc="0" normalizeH="0" baseline="0" noProof="0">
              <a:ln>
                <a:noFill/>
              </a:ln>
              <a:solidFill>
                <a:srgbClr val="294F7D"/>
              </a:solidFill>
              <a:effectLst/>
              <a:uLnTx/>
              <a:uFillTx/>
              <a:latin typeface="Calibri Light" panose="020F0302020204030204"/>
            </a:endParaRPr>
          </a:p>
        </p:txBody>
      </p:sp>
      <p:cxnSp>
        <p:nvCxnSpPr>
          <p:cNvPr id="13" name="Straight Connector 12">
            <a:extLst>
              <a:ext uri="{FF2B5EF4-FFF2-40B4-BE49-F238E27FC236}">
                <a16:creationId xmlns:a16="http://schemas.microsoft.com/office/drawing/2014/main" id="{F2811435-68F5-4D46-99A7-124F07C5AA6F}"/>
              </a:ext>
            </a:extLst>
          </p:cNvPr>
          <p:cNvCxnSpPr>
            <a:cxnSpLocks/>
          </p:cNvCxnSpPr>
          <p:nvPr/>
        </p:nvCxnSpPr>
        <p:spPr>
          <a:xfrm flipH="1">
            <a:off x="4199919" y="2851040"/>
            <a:ext cx="983673" cy="0"/>
          </a:xfrm>
          <a:prstGeom prst="line">
            <a:avLst/>
          </a:prstGeom>
          <a:ln w="12700">
            <a:solidFill>
              <a:srgbClr val="186768"/>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BA25AEA-12ED-E545-B52D-413BD8E5A554}"/>
              </a:ext>
            </a:extLst>
          </p:cNvPr>
          <p:cNvCxnSpPr>
            <a:cxnSpLocks/>
          </p:cNvCxnSpPr>
          <p:nvPr/>
        </p:nvCxnSpPr>
        <p:spPr>
          <a:xfrm flipH="1">
            <a:off x="6564686" y="2077091"/>
            <a:ext cx="983673" cy="0"/>
          </a:xfrm>
          <a:prstGeom prst="line">
            <a:avLst/>
          </a:prstGeom>
          <a:ln w="12700">
            <a:solidFill>
              <a:srgbClr val="733C17"/>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85998B-0A9F-7F4E-BFB9-7269DACA1760}"/>
              </a:ext>
            </a:extLst>
          </p:cNvPr>
          <p:cNvCxnSpPr>
            <a:cxnSpLocks/>
          </p:cNvCxnSpPr>
          <p:nvPr/>
        </p:nvCxnSpPr>
        <p:spPr>
          <a:xfrm flipH="1">
            <a:off x="7548359" y="3657230"/>
            <a:ext cx="983673" cy="0"/>
          </a:xfrm>
          <a:prstGeom prst="line">
            <a:avLst/>
          </a:prstGeom>
          <a:ln w="12700">
            <a:solidFill>
              <a:srgbClr val="77782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D4184D-38E4-B549-93A8-AC913786B455}"/>
              </a:ext>
            </a:extLst>
          </p:cNvPr>
          <p:cNvCxnSpPr>
            <a:cxnSpLocks/>
          </p:cNvCxnSpPr>
          <p:nvPr/>
        </p:nvCxnSpPr>
        <p:spPr>
          <a:xfrm flipH="1">
            <a:off x="3109162" y="4485491"/>
            <a:ext cx="983673" cy="0"/>
          </a:xfrm>
          <a:prstGeom prst="line">
            <a:avLst/>
          </a:prstGeom>
          <a:ln w="12700">
            <a:solidFill>
              <a:srgbClr val="2B3738"/>
            </a:solidFill>
            <a:prstDash val="dash"/>
          </a:ln>
        </p:spPr>
        <p:style>
          <a:lnRef idx="1">
            <a:schemeClr val="accent1"/>
          </a:lnRef>
          <a:fillRef idx="0">
            <a:schemeClr val="accent1"/>
          </a:fillRef>
          <a:effectRef idx="0">
            <a:schemeClr val="accent1"/>
          </a:effectRef>
          <a:fontRef idx="minor">
            <a:schemeClr val="tx1"/>
          </a:fontRef>
        </p:style>
      </p:cxnSp>
      <p:pic>
        <p:nvPicPr>
          <p:cNvPr id="18" name="Picture 17" descr="Pyramid depicting four different types of funding: base at the bottom, weights second from the bottom, direct funding third from the bottom, and outcomes funding at the top">
            <a:extLst>
              <a:ext uri="{FF2B5EF4-FFF2-40B4-BE49-F238E27FC236}">
                <a16:creationId xmlns:a16="http://schemas.microsoft.com/office/drawing/2014/main" id="{21D970E2-0162-C04B-B0DD-8CC00D06500A}"/>
              </a:ext>
            </a:extLst>
          </p:cNvPr>
          <p:cNvPicPr>
            <a:picLocks/>
          </p:cNvPicPr>
          <p:nvPr/>
        </p:nvPicPr>
        <p:blipFill>
          <a:blip r:embed="rId3"/>
          <a:stretch>
            <a:fillRect/>
          </a:stretch>
        </p:blipFill>
        <p:spPr>
          <a:xfrm>
            <a:off x="3535680" y="1866714"/>
            <a:ext cx="5120640" cy="4096512"/>
          </a:xfrm>
          <a:prstGeom prst="rect">
            <a:avLst/>
          </a:prstGeom>
          <a:effectLst>
            <a:outerShdw blurRad="651934" dist="205961" dir="21540000" algn="bl" rotWithShape="0">
              <a:prstClr val="black">
                <a:alpha val="33989"/>
              </a:prstClr>
            </a:outerShdw>
          </a:effectLst>
        </p:spPr>
      </p:pic>
      <p:graphicFrame>
        <p:nvGraphicFramePr>
          <p:cNvPr id="19" name="Table 18">
            <a:extLst>
              <a:ext uri="{FF2B5EF4-FFF2-40B4-BE49-F238E27FC236}">
                <a16:creationId xmlns:a16="http://schemas.microsoft.com/office/drawing/2014/main" id="{0763F9CA-354C-AF40-8C9F-1A24743AC767}"/>
              </a:ext>
            </a:extLst>
          </p:cNvPr>
          <p:cNvGraphicFramePr>
            <a:graphicFrameLocks noGrp="1"/>
          </p:cNvGraphicFramePr>
          <p:nvPr>
            <p:extLst>
              <p:ext uri="{D42A27DB-BD31-4B8C-83A1-F6EECF244321}">
                <p14:modId xmlns:p14="http://schemas.microsoft.com/office/powerpoint/2010/main" val="2535828635"/>
              </p:ext>
            </p:extLst>
          </p:nvPr>
        </p:nvGraphicFramePr>
        <p:xfrm>
          <a:off x="465396" y="4287366"/>
          <a:ext cx="2715206" cy="1102360"/>
        </p:xfrm>
        <a:graphic>
          <a:graphicData uri="http://schemas.openxmlformats.org/drawingml/2006/table">
            <a:tbl>
              <a:tblPr firstRow="1" bandRow="1">
                <a:tableStyleId>{5C22544A-7EE6-4342-B048-85BDC9FD1C3A}</a:tableStyleId>
              </a:tblPr>
              <a:tblGrid>
                <a:gridCol w="2715206">
                  <a:extLst>
                    <a:ext uri="{9D8B030D-6E8A-4147-A177-3AD203B41FA5}">
                      <a16:colId xmlns:a16="http://schemas.microsoft.com/office/drawing/2014/main" val="2916588866"/>
                    </a:ext>
                  </a:extLst>
                </a:gridCol>
              </a:tblGrid>
              <a:tr h="370840">
                <a:tc>
                  <a:txBody>
                    <a:bodyPr/>
                    <a:lstStyle/>
                    <a:p>
                      <a:pPr algn="ctr"/>
                      <a:r>
                        <a:rPr lang="en-US" sz="1800" b="1" kern="1200">
                          <a:solidFill>
                            <a:schemeClr val="bg1"/>
                          </a:solidFill>
                          <a:latin typeface="Open Sans"/>
                          <a:ea typeface="+mn-ea"/>
                          <a:cs typeface="+mn-cs"/>
                        </a:rPr>
                        <a:t>Base</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gradFill flip="none" rotWithShape="1">
                      <a:gsLst>
                        <a:gs pos="100000">
                          <a:srgbClr val="99B4AF"/>
                        </a:gs>
                        <a:gs pos="0">
                          <a:srgbClr val="445758"/>
                        </a:gs>
                      </a:gsLst>
                      <a:lin ang="0" scaled="1"/>
                      <a:tileRect/>
                    </a:gradFill>
                  </a:tcPr>
                </a:tc>
                <a:extLst>
                  <a:ext uri="{0D108BD9-81ED-4DB2-BD59-A6C34878D82A}">
                    <a16:rowId xmlns:a16="http://schemas.microsoft.com/office/drawing/2014/main" val="35518091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Open Sans"/>
                        </a:rPr>
                        <a:t>Covers the essentials each student needs for a K-12 education</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0457440"/>
                  </a:ext>
                </a:extLst>
              </a:tr>
            </a:tbl>
          </a:graphicData>
        </a:graphic>
      </p:graphicFrame>
      <p:graphicFrame>
        <p:nvGraphicFramePr>
          <p:cNvPr id="20" name="Table 19">
            <a:extLst>
              <a:ext uri="{FF2B5EF4-FFF2-40B4-BE49-F238E27FC236}">
                <a16:creationId xmlns:a16="http://schemas.microsoft.com/office/drawing/2014/main" id="{0BDF8213-7433-3242-A569-2ABD20684CC0}"/>
              </a:ext>
            </a:extLst>
          </p:cNvPr>
          <p:cNvGraphicFramePr>
            <a:graphicFrameLocks noGrp="1"/>
          </p:cNvGraphicFramePr>
          <p:nvPr>
            <p:extLst>
              <p:ext uri="{D42A27DB-BD31-4B8C-83A1-F6EECF244321}">
                <p14:modId xmlns:p14="http://schemas.microsoft.com/office/powerpoint/2010/main" val="3908192311"/>
              </p:ext>
            </p:extLst>
          </p:nvPr>
        </p:nvGraphicFramePr>
        <p:xfrm>
          <a:off x="8439898" y="3356146"/>
          <a:ext cx="2738022" cy="1315720"/>
        </p:xfrm>
        <a:graphic>
          <a:graphicData uri="http://schemas.openxmlformats.org/drawingml/2006/table">
            <a:tbl>
              <a:tblPr firstRow="1" bandRow="1">
                <a:tableStyleId>{5C22544A-7EE6-4342-B048-85BDC9FD1C3A}</a:tableStyleId>
              </a:tblPr>
              <a:tblGrid>
                <a:gridCol w="2738022">
                  <a:extLst>
                    <a:ext uri="{9D8B030D-6E8A-4147-A177-3AD203B41FA5}">
                      <a16:colId xmlns:a16="http://schemas.microsoft.com/office/drawing/2014/main" val="3484700868"/>
                    </a:ext>
                  </a:extLst>
                </a:gridCol>
              </a:tblGrid>
              <a:tr h="370840">
                <a:tc>
                  <a:txBody>
                    <a:bodyPr/>
                    <a:lstStyle/>
                    <a:p>
                      <a:pPr marL="0" algn="ctr" defTabSz="914400" rtl="0" eaLnBrk="1" latinLnBrk="0" hangingPunct="1"/>
                      <a:r>
                        <a:rPr lang="en-US" sz="1800" b="1" kern="1200">
                          <a:solidFill>
                            <a:schemeClr val="tx1"/>
                          </a:solidFill>
                          <a:latin typeface="Open Sans"/>
                          <a:ea typeface="+mn-ea"/>
                          <a:cs typeface="+mn-cs"/>
                        </a:rPr>
                        <a:t>Weights</a:t>
                      </a: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gradFill>
                      <a:gsLst>
                        <a:gs pos="100000">
                          <a:srgbClr val="E4E59C"/>
                        </a:gs>
                        <a:gs pos="0">
                          <a:srgbClr val="B4B626"/>
                        </a:gs>
                      </a:gsLst>
                      <a:lin ang="0" scaled="1"/>
                    </a:gradFill>
                  </a:tcPr>
                </a:tc>
                <a:extLst>
                  <a:ext uri="{0D108BD9-81ED-4DB2-BD59-A6C34878D82A}">
                    <a16:rowId xmlns:a16="http://schemas.microsoft.com/office/drawing/2014/main" val="19844125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Open Sans"/>
                        </a:rPr>
                        <a:t>Provides additional funds for students with unique learning needs or who may need additional supports</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9541013"/>
                  </a:ext>
                </a:extLst>
              </a:tr>
            </a:tbl>
          </a:graphicData>
        </a:graphic>
      </p:graphicFrame>
      <p:graphicFrame>
        <p:nvGraphicFramePr>
          <p:cNvPr id="29" name="Table 28">
            <a:extLst>
              <a:ext uri="{FF2B5EF4-FFF2-40B4-BE49-F238E27FC236}">
                <a16:creationId xmlns:a16="http://schemas.microsoft.com/office/drawing/2014/main" id="{4A4CF0FA-40DE-D74D-8E26-90BF51C82F50}"/>
              </a:ext>
            </a:extLst>
          </p:cNvPr>
          <p:cNvGraphicFramePr>
            <a:graphicFrameLocks noGrp="1"/>
          </p:cNvGraphicFramePr>
          <p:nvPr>
            <p:extLst>
              <p:ext uri="{D42A27DB-BD31-4B8C-83A1-F6EECF244321}">
                <p14:modId xmlns:p14="http://schemas.microsoft.com/office/powerpoint/2010/main" val="1668222412"/>
              </p:ext>
            </p:extLst>
          </p:nvPr>
        </p:nvGraphicFramePr>
        <p:xfrm>
          <a:off x="1512298" y="2549696"/>
          <a:ext cx="2715206" cy="1315720"/>
        </p:xfrm>
        <a:graphic>
          <a:graphicData uri="http://schemas.openxmlformats.org/drawingml/2006/table">
            <a:tbl>
              <a:tblPr firstRow="1" bandRow="1">
                <a:tableStyleId>{5C22544A-7EE6-4342-B048-85BDC9FD1C3A}</a:tableStyleId>
              </a:tblPr>
              <a:tblGrid>
                <a:gridCol w="2715206">
                  <a:extLst>
                    <a:ext uri="{9D8B030D-6E8A-4147-A177-3AD203B41FA5}">
                      <a16:colId xmlns:a16="http://schemas.microsoft.com/office/drawing/2014/main" val="74704225"/>
                    </a:ext>
                  </a:extLst>
                </a:gridCol>
              </a:tblGrid>
              <a:tr h="370840">
                <a:tc>
                  <a:txBody>
                    <a:bodyPr/>
                    <a:lstStyle/>
                    <a:p>
                      <a:pPr marL="0" algn="ctr" defTabSz="914400" rtl="0" eaLnBrk="1" latinLnBrk="0" hangingPunct="1"/>
                      <a:r>
                        <a:rPr lang="en-US" sz="1800" b="1" kern="1200">
                          <a:solidFill>
                            <a:schemeClr val="tx1"/>
                          </a:solidFill>
                          <a:latin typeface="Open Sans"/>
                          <a:ea typeface="+mn-ea"/>
                          <a:cs typeface="+mn-cs"/>
                        </a:rPr>
                        <a:t>Direct Funding</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gradFill>
                      <a:gsLst>
                        <a:gs pos="100000">
                          <a:srgbClr val="80DEE1"/>
                        </a:gs>
                        <a:gs pos="0">
                          <a:srgbClr val="2198A0"/>
                        </a:gs>
                      </a:gsLst>
                      <a:lin ang="0" scaled="1"/>
                    </a:gradFill>
                  </a:tcPr>
                </a:tc>
                <a:extLst>
                  <a:ext uri="{0D108BD9-81ED-4DB2-BD59-A6C34878D82A}">
                    <a16:rowId xmlns:a16="http://schemas.microsoft.com/office/drawing/2014/main" val="14770883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Open Sans"/>
                        </a:rPr>
                        <a:t>Offers students learning opportunities beyond everyday classroom instruction</a:t>
                      </a:r>
                    </a:p>
                  </a:txBody>
                  <a:tcPr>
                    <a:lnL w="12700" cmpd="sng">
                      <a:noFill/>
                    </a:lnL>
                    <a:lnR w="12700" cap="flat" cmpd="sng" algn="ctr">
                      <a:no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8395309"/>
                  </a:ext>
                </a:extLst>
              </a:tr>
            </a:tbl>
          </a:graphicData>
        </a:graphic>
      </p:graphicFrame>
      <p:graphicFrame>
        <p:nvGraphicFramePr>
          <p:cNvPr id="30" name="Table 29">
            <a:extLst>
              <a:ext uri="{FF2B5EF4-FFF2-40B4-BE49-F238E27FC236}">
                <a16:creationId xmlns:a16="http://schemas.microsoft.com/office/drawing/2014/main" id="{EDEE61EB-FF5A-3740-8B3C-7285E288B517}"/>
              </a:ext>
            </a:extLst>
          </p:cNvPr>
          <p:cNvGraphicFramePr>
            <a:graphicFrameLocks noGrp="1"/>
          </p:cNvGraphicFramePr>
          <p:nvPr>
            <p:extLst>
              <p:ext uri="{D42A27DB-BD31-4B8C-83A1-F6EECF244321}">
                <p14:modId xmlns:p14="http://schemas.microsoft.com/office/powerpoint/2010/main" val="1422285721"/>
              </p:ext>
            </p:extLst>
          </p:nvPr>
        </p:nvGraphicFramePr>
        <p:xfrm>
          <a:off x="7548359" y="1839195"/>
          <a:ext cx="2738022" cy="1102360"/>
        </p:xfrm>
        <a:graphic>
          <a:graphicData uri="http://schemas.openxmlformats.org/drawingml/2006/table">
            <a:tbl>
              <a:tblPr firstRow="1" bandRow="1">
                <a:tableStyleId>{5C22544A-7EE6-4342-B048-85BDC9FD1C3A}</a:tableStyleId>
              </a:tblPr>
              <a:tblGrid>
                <a:gridCol w="2738022">
                  <a:extLst>
                    <a:ext uri="{9D8B030D-6E8A-4147-A177-3AD203B41FA5}">
                      <a16:colId xmlns:a16="http://schemas.microsoft.com/office/drawing/2014/main" val="2561384831"/>
                    </a:ext>
                  </a:extLst>
                </a:gridCol>
              </a:tblGrid>
              <a:tr h="370840">
                <a:tc>
                  <a:txBody>
                    <a:bodyPr/>
                    <a:lstStyle/>
                    <a:p>
                      <a:pPr marL="0" algn="ctr" defTabSz="914400" rtl="0" eaLnBrk="1" latinLnBrk="0" hangingPunct="1"/>
                      <a:r>
                        <a:rPr lang="en-US" sz="1800" b="1" kern="1200">
                          <a:solidFill>
                            <a:schemeClr val="tx1"/>
                          </a:solidFill>
                          <a:latin typeface="Open Sans"/>
                          <a:ea typeface="+mn-ea"/>
                          <a:cs typeface="+mn-cs"/>
                        </a:rPr>
                        <a:t>Outcomes Funding</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gradFill>
                      <a:gsLst>
                        <a:gs pos="100000">
                          <a:srgbClr val="F1AE7A"/>
                        </a:gs>
                        <a:gs pos="0">
                          <a:srgbClr val="B4571D"/>
                        </a:gs>
                      </a:gsLst>
                      <a:lin ang="0" scaled="1"/>
                    </a:gradFill>
                  </a:tcPr>
                </a:tc>
                <a:extLst>
                  <a:ext uri="{0D108BD9-81ED-4DB2-BD59-A6C34878D82A}">
                    <a16:rowId xmlns:a16="http://schemas.microsoft.com/office/drawing/2014/main" val="3777125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Open Sans"/>
                        </a:rPr>
                        <a:t>Incentivizes student achievement and education excellence</a:t>
                      </a:r>
                    </a:p>
                  </a:txBody>
                  <a:tcPr>
                    <a:lnL w="12700" cap="flat" cmpd="sng" algn="ctr">
                      <a:noFill/>
                      <a:prstDash val="solid"/>
                      <a:round/>
                      <a:headEnd type="none" w="med" len="med"/>
                      <a:tailEnd type="none" w="med" len="med"/>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2295946"/>
                  </a:ext>
                </a:extLst>
              </a:tr>
            </a:tbl>
          </a:graphicData>
        </a:graphic>
      </p:graphicFrame>
    </p:spTree>
    <p:extLst>
      <p:ext uri="{BB962C8B-B14F-4D97-AF65-F5344CB8AC3E}">
        <p14:creationId xmlns:p14="http://schemas.microsoft.com/office/powerpoint/2010/main" val="3694416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BBD9C5-5401-FC84-ABD9-E8465CC47376}"/>
              </a:ext>
            </a:extLst>
          </p:cNvPr>
          <p:cNvSpPr>
            <a:spLocks noGrp="1"/>
          </p:cNvSpPr>
          <p:nvPr>
            <p:ph type="title"/>
          </p:nvPr>
        </p:nvSpPr>
        <p:spPr>
          <a:xfrm>
            <a:off x="564506" y="56904"/>
            <a:ext cx="11062987" cy="1325563"/>
          </a:xfrm>
        </p:spPr>
        <p:txBody>
          <a:bodyPr/>
          <a:lstStyle/>
          <a:p>
            <a:r>
              <a:rPr lang="en-US"/>
              <a:t>Outcomes Overview</a:t>
            </a:r>
          </a:p>
        </p:txBody>
      </p:sp>
      <p:sp>
        <p:nvSpPr>
          <p:cNvPr id="3" name="Content Placeholder 2">
            <a:extLst>
              <a:ext uri="{FF2B5EF4-FFF2-40B4-BE49-F238E27FC236}">
                <a16:creationId xmlns:a16="http://schemas.microsoft.com/office/drawing/2014/main" id="{0ADC5085-B7C5-C685-4B9E-11ED487B578F}"/>
              </a:ext>
            </a:extLst>
          </p:cNvPr>
          <p:cNvSpPr>
            <a:spLocks noGrp="1"/>
          </p:cNvSpPr>
          <p:nvPr>
            <p:ph idx="1"/>
          </p:nvPr>
        </p:nvSpPr>
        <p:spPr>
          <a:xfrm>
            <a:off x="5879422" y="1177773"/>
            <a:ext cx="6312578" cy="4650921"/>
          </a:xfrm>
        </p:spPr>
        <p:txBody>
          <a:bodyPr vert="horz" lIns="91440" tIns="45720" rIns="91440" bIns="45720" rtlCol="0" anchor="t">
            <a:normAutofit/>
          </a:bodyPr>
          <a:lstStyle/>
          <a:p>
            <a:r>
              <a:rPr lang="en-US">
                <a:latin typeface="Open Sans"/>
                <a:ea typeface="Open Sans"/>
                <a:cs typeface="Open Sans"/>
              </a:rPr>
              <a:t>Capture student-based performance indicators</a:t>
            </a:r>
          </a:p>
          <a:p>
            <a:r>
              <a:rPr lang="en-US">
                <a:latin typeface="Open Sans"/>
                <a:ea typeface="Open Sans"/>
                <a:cs typeface="Open Sans"/>
              </a:rPr>
              <a:t>100% state-funded, no local contribution </a:t>
            </a:r>
          </a:p>
          <a:p>
            <a:r>
              <a:rPr lang="en-US">
                <a:latin typeface="Open Sans"/>
                <a:ea typeface="Open Sans"/>
                <a:cs typeface="Open Sans"/>
              </a:rPr>
              <a:t>Awarded once per year based on outcomes from prior year</a:t>
            </a:r>
          </a:p>
          <a:p>
            <a:r>
              <a:rPr lang="en-US">
                <a:latin typeface="Open Sans"/>
                <a:ea typeface="Open Sans"/>
                <a:cs typeface="Open Sans"/>
              </a:rPr>
              <a:t>Students may generate one outcome bonus in elementary school, one in middle school, and one in high school</a:t>
            </a:r>
          </a:p>
          <a:p>
            <a:r>
              <a:rPr lang="en-US">
                <a:latin typeface="Open Sans"/>
                <a:ea typeface="Open Sans"/>
                <a:cs typeface="Open Sans"/>
              </a:rPr>
              <a:t>The TISA Outcomes Committee (3-year terms) makes recommendations on TISA Outcomes targets</a:t>
            </a:r>
          </a:p>
        </p:txBody>
      </p:sp>
      <p:sp>
        <p:nvSpPr>
          <p:cNvPr id="9" name="Date Placeholder 3">
            <a:extLst>
              <a:ext uri="{FF2B5EF4-FFF2-40B4-BE49-F238E27FC236}">
                <a16:creationId xmlns:a16="http://schemas.microsoft.com/office/drawing/2014/main" id="{734BF199-3C24-5CDC-CF18-141B7F7B0262}"/>
              </a:ext>
            </a:extLst>
          </p:cNvPr>
          <p:cNvSpPr txBox="1">
            <a:spLocks/>
          </p:cNvSpPr>
          <p:nvPr/>
        </p:nvSpPr>
        <p:spPr>
          <a:xfrm>
            <a:off x="462280" y="6150553"/>
            <a:ext cx="2743200" cy="429317"/>
          </a:xfrm>
          <a:prstGeom prst="rect">
            <a:avLst/>
          </a:prstGeom>
        </p:spPr>
        <p:txBody>
          <a:bodyPr anchor="ctr"/>
          <a:lstStyle>
            <a:defPPr>
              <a:defRPr lang="en-US"/>
            </a:defPPr>
            <a:lvl1pPr marL="0" algn="l" defTabSz="914400" rtl="0" eaLnBrk="1" latinLnBrk="0" hangingPunct="1">
              <a:defRPr sz="1400" i="1" kern="120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2" name="Picture 1" descr="Outcomes Funding highlighted at top of the pyramid">
            <a:extLst>
              <a:ext uri="{FF2B5EF4-FFF2-40B4-BE49-F238E27FC236}">
                <a16:creationId xmlns:a16="http://schemas.microsoft.com/office/drawing/2014/main" id="{0B3DA8F5-03FE-7707-9133-C2A96BA94009}"/>
              </a:ext>
            </a:extLst>
          </p:cNvPr>
          <p:cNvPicPr>
            <a:picLocks noChangeAspect="1"/>
          </p:cNvPicPr>
          <p:nvPr/>
        </p:nvPicPr>
        <p:blipFill rotWithShape="1">
          <a:blip r:embed="rId2"/>
          <a:srcRect l="17808"/>
          <a:stretch/>
        </p:blipFill>
        <p:spPr>
          <a:xfrm>
            <a:off x="208065" y="1254799"/>
            <a:ext cx="4219173" cy="4329572"/>
          </a:xfrm>
          <a:prstGeom prst="rect">
            <a:avLst/>
          </a:prstGeom>
          <a:effectLst>
            <a:outerShdw blurRad="268423" dir="8100000" sx="105000" sy="105000" algn="tr" rotWithShape="0">
              <a:prstClr val="black">
                <a:alpha val="40000"/>
              </a:prstClr>
            </a:outerShdw>
          </a:effectLst>
        </p:spPr>
      </p:pic>
      <p:grpSp>
        <p:nvGrpSpPr>
          <p:cNvPr id="4" name="Group 3">
            <a:extLst>
              <a:ext uri="{FF2B5EF4-FFF2-40B4-BE49-F238E27FC236}">
                <a16:creationId xmlns:a16="http://schemas.microsoft.com/office/drawing/2014/main" id="{981DAA72-A4EE-F536-6144-92B4934ABC00}"/>
              </a:ext>
            </a:extLst>
          </p:cNvPr>
          <p:cNvGrpSpPr/>
          <p:nvPr/>
        </p:nvGrpSpPr>
        <p:grpSpPr>
          <a:xfrm>
            <a:off x="2442019" y="1751774"/>
            <a:ext cx="3412721" cy="2296658"/>
            <a:chOff x="1490968" y="1499586"/>
            <a:chExt cx="3590878" cy="2353236"/>
          </a:xfrm>
        </p:grpSpPr>
        <p:sp>
          <p:nvSpPr>
            <p:cNvPr id="5" name="Title 1">
              <a:extLst>
                <a:ext uri="{FF2B5EF4-FFF2-40B4-BE49-F238E27FC236}">
                  <a16:creationId xmlns:a16="http://schemas.microsoft.com/office/drawing/2014/main" id="{6FCED2BF-5474-7E06-AFB6-09E203CCD1F8}"/>
                </a:ext>
              </a:extLst>
            </p:cNvPr>
            <p:cNvSpPr txBox="1">
              <a:spLocks/>
            </p:cNvSpPr>
            <p:nvPr/>
          </p:nvSpPr>
          <p:spPr>
            <a:xfrm>
              <a:off x="1490968" y="1499586"/>
              <a:ext cx="3590878" cy="2353236"/>
            </a:xfrm>
            <a:prstGeom prst="rect">
              <a:avLst/>
            </a:prstGeom>
          </p:spPr>
          <p:txBody>
            <a:bodyPr vert="horz" lIns="0" tIns="45708" rIns="91416" bIns="45708"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lnSpc>
                  <a:spcPct val="100000"/>
                </a:lnSpc>
              </a:pPr>
              <a:r>
                <a:rPr lang="en-US" sz="11497" b="1" baseline="30000">
                  <a:solidFill>
                    <a:srgbClr val="031A5C"/>
                  </a:solidFill>
                  <a:latin typeface="Open Sans"/>
                  <a:ea typeface="Montserrat" charset="0"/>
                  <a:cs typeface="Montserrat" charset="0"/>
                </a:rPr>
                <a:t>$</a:t>
              </a:r>
              <a:r>
                <a:rPr lang="en-US" sz="11597" b="1" baseline="30000">
                  <a:solidFill>
                    <a:srgbClr val="031A5C"/>
                  </a:solidFill>
                  <a:latin typeface="Open Sans"/>
                  <a:ea typeface="Montserrat" charset="0"/>
                  <a:cs typeface="Montserrat" charset="0"/>
                </a:rPr>
                <a:t>80M</a:t>
              </a:r>
              <a:endParaRPr lang="en-US" sz="11597" b="1">
                <a:solidFill>
                  <a:srgbClr val="031A5C"/>
                </a:solidFill>
                <a:latin typeface="Open Sans"/>
                <a:ea typeface="Montserrat" charset="0"/>
                <a:cs typeface="Montserrat" charset="0"/>
              </a:endParaRPr>
            </a:p>
          </p:txBody>
        </p:sp>
        <p:sp>
          <p:nvSpPr>
            <p:cNvPr id="10" name="Rectangle 9">
              <a:extLst>
                <a:ext uri="{FF2B5EF4-FFF2-40B4-BE49-F238E27FC236}">
                  <a16:creationId xmlns:a16="http://schemas.microsoft.com/office/drawing/2014/main" id="{0A34E1FF-871F-9D7B-83C1-1FFC76962F1F}"/>
                </a:ext>
              </a:extLst>
            </p:cNvPr>
            <p:cNvSpPr/>
            <p:nvPr/>
          </p:nvSpPr>
          <p:spPr>
            <a:xfrm>
              <a:off x="1516939" y="2767090"/>
              <a:ext cx="3404553" cy="1015663"/>
            </a:xfrm>
            <a:prstGeom prst="rect">
              <a:avLst/>
            </a:prstGeom>
            <a:noFill/>
          </p:spPr>
          <p:txBody>
            <a:bodyPr wrap="square" lIns="91416" tIns="45708" rIns="91416" bIns="45708" anchor="t">
              <a:spAutoFit/>
            </a:bodyPr>
            <a:lstStyle/>
            <a:p>
              <a:pPr marL="407035" indent="-173990"/>
              <a:r>
                <a:rPr lang="en-US" sz="1950" b="1">
                  <a:latin typeface="Open Sans"/>
                  <a:ea typeface="Montserrat" charset="0"/>
                  <a:cs typeface="Montserrat" charset="0"/>
                </a:rPr>
                <a:t>   Budgeted for outcomes funding </a:t>
              </a:r>
              <a:br>
                <a:rPr lang="en-US" sz="1950" b="1">
                  <a:latin typeface="Open Sans"/>
                  <a:ea typeface="Montserrat" charset="0"/>
                  <a:cs typeface="Montserrat" charset="0"/>
                </a:rPr>
              </a:br>
              <a:r>
                <a:rPr lang="en-US" sz="1950" b="1">
                  <a:latin typeface="Open Sans"/>
                  <a:ea typeface="Montserrat" charset="0"/>
                  <a:cs typeface="Montserrat" charset="0"/>
                </a:rPr>
                <a:t>in SY25-26</a:t>
              </a:r>
              <a:endParaRPr lang="en-US"/>
            </a:p>
          </p:txBody>
        </p:sp>
      </p:grpSp>
    </p:spTree>
    <p:extLst>
      <p:ext uri="{BB962C8B-B14F-4D97-AF65-F5344CB8AC3E}">
        <p14:creationId xmlns:p14="http://schemas.microsoft.com/office/powerpoint/2010/main" val="1734454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AC5A7-9CB4-41C8-2C01-55066B12EA95}"/>
              </a:ext>
            </a:extLst>
          </p:cNvPr>
          <p:cNvSpPr>
            <a:spLocks noGrp="1"/>
          </p:cNvSpPr>
          <p:nvPr>
            <p:ph type="title"/>
          </p:nvPr>
        </p:nvSpPr>
        <p:spPr>
          <a:xfrm>
            <a:off x="548639" y="98474"/>
            <a:ext cx="11062987" cy="1325563"/>
          </a:xfrm>
        </p:spPr>
        <p:txBody>
          <a:bodyPr/>
          <a:lstStyle/>
          <a:p>
            <a:r>
              <a:rPr lang="en-US"/>
              <a:t>Outcomes Targets </a:t>
            </a:r>
            <a:br>
              <a:rPr lang="en-US"/>
            </a:br>
            <a:r>
              <a:rPr lang="en-US" sz="2800" b="0" i="1"/>
              <a:t>Elementary School</a:t>
            </a:r>
            <a:endParaRPr lang="en-US" b="0" i="1"/>
          </a:p>
        </p:txBody>
      </p:sp>
      <p:sp>
        <p:nvSpPr>
          <p:cNvPr id="3" name="Content Placeholder 2">
            <a:extLst>
              <a:ext uri="{FF2B5EF4-FFF2-40B4-BE49-F238E27FC236}">
                <a16:creationId xmlns:a16="http://schemas.microsoft.com/office/drawing/2014/main" id="{5E2CF7D2-2635-FEF3-0001-39E4DD65AE00}"/>
              </a:ext>
            </a:extLst>
          </p:cNvPr>
          <p:cNvSpPr>
            <a:spLocks noGrp="1"/>
          </p:cNvSpPr>
          <p:nvPr>
            <p:ph idx="1"/>
          </p:nvPr>
        </p:nvSpPr>
        <p:spPr>
          <a:xfrm>
            <a:off x="548639" y="1424566"/>
            <a:ext cx="6838785" cy="4697454"/>
          </a:xfrm>
        </p:spPr>
        <p:txBody>
          <a:bodyPr vert="horz" lIns="91440" tIns="45720" rIns="91440" bIns="45720" rtlCol="0" anchor="t">
            <a:normAutofit fontScale="85000" lnSpcReduction="20000"/>
          </a:bodyPr>
          <a:lstStyle/>
          <a:p>
            <a:pPr marL="0" indent="0">
              <a:buNone/>
            </a:pPr>
            <a:r>
              <a:rPr lang="en-US" sz="2000" b="1">
                <a:latin typeface="Open Sans"/>
                <a:ea typeface="Open Sans"/>
                <a:cs typeface="Open Sans"/>
              </a:rPr>
              <a:t>Target</a:t>
            </a:r>
          </a:p>
          <a:p>
            <a:pPr>
              <a:lnSpc>
                <a:spcPct val="120000"/>
              </a:lnSpc>
            </a:pPr>
            <a:r>
              <a:rPr lang="en-US" sz="2000"/>
              <a:t>Student scores “meets expectations” or “exceeds expectations” on 3</a:t>
            </a:r>
            <a:r>
              <a:rPr lang="en-US" sz="2000" baseline="30000"/>
              <a:t>rd</a:t>
            </a:r>
            <a:r>
              <a:rPr lang="en-US" sz="2000"/>
              <a:t> grade ELA TCAP; OR</a:t>
            </a:r>
          </a:p>
          <a:p>
            <a:pPr>
              <a:lnSpc>
                <a:spcPct val="120000"/>
              </a:lnSpc>
            </a:pPr>
            <a:r>
              <a:rPr lang="en-US" sz="2000">
                <a:latin typeface="Open Sans"/>
                <a:ea typeface="Open Sans"/>
                <a:cs typeface="Open Sans"/>
              </a:rPr>
              <a:t>Student scored “approaching” or “below” on the 3</a:t>
            </a:r>
            <a:r>
              <a:rPr lang="en-US" sz="2000" baseline="30000">
                <a:latin typeface="Open Sans"/>
                <a:ea typeface="Open Sans"/>
                <a:cs typeface="Open Sans"/>
              </a:rPr>
              <a:t>rd</a:t>
            </a:r>
            <a:r>
              <a:rPr lang="en-US" sz="2000">
                <a:latin typeface="Open Sans"/>
                <a:ea typeface="Open Sans"/>
                <a:cs typeface="Open Sans"/>
              </a:rPr>
              <a:t> grade ELA TCAP and improves by at least one performance level by the 4</a:t>
            </a:r>
            <a:r>
              <a:rPr lang="en-US" sz="2000" baseline="30000">
                <a:latin typeface="Open Sans"/>
                <a:ea typeface="Open Sans"/>
                <a:cs typeface="Open Sans"/>
              </a:rPr>
              <a:t>th</a:t>
            </a:r>
            <a:r>
              <a:rPr lang="en-US" sz="2000">
                <a:latin typeface="Open Sans"/>
                <a:ea typeface="Open Sans"/>
                <a:cs typeface="Open Sans"/>
              </a:rPr>
              <a:t> grade ELA TCAP</a:t>
            </a:r>
          </a:p>
          <a:p>
            <a:pPr marL="0" indent="0">
              <a:lnSpc>
                <a:spcPct val="120000"/>
              </a:lnSpc>
              <a:buNone/>
            </a:pPr>
            <a:r>
              <a:rPr lang="en-US" sz="2000" b="1">
                <a:latin typeface="Open Sans"/>
                <a:ea typeface="Open Sans"/>
                <a:cs typeface="Open Sans"/>
              </a:rPr>
              <a:t>Source</a:t>
            </a:r>
          </a:p>
          <a:p>
            <a:pPr>
              <a:lnSpc>
                <a:spcPct val="120000"/>
              </a:lnSpc>
            </a:pPr>
            <a:r>
              <a:rPr lang="en-US" sz="2000">
                <a:latin typeface="Open Sans"/>
                <a:ea typeface="Open Sans"/>
                <a:cs typeface="Open Sans"/>
              </a:rPr>
              <a:t>State TCAP results (or reaching higher performance level on state alternate assessment)</a:t>
            </a:r>
          </a:p>
          <a:p>
            <a:pPr marL="0" indent="0">
              <a:lnSpc>
                <a:spcPct val="120000"/>
              </a:lnSpc>
              <a:buNone/>
            </a:pPr>
            <a:r>
              <a:rPr lang="en-US" sz="2000" b="1">
                <a:latin typeface="Open Sans"/>
                <a:ea typeface="Open Sans"/>
                <a:cs typeface="Open Sans"/>
              </a:rPr>
              <a:t>Value</a:t>
            </a:r>
          </a:p>
          <a:p>
            <a:pPr>
              <a:lnSpc>
                <a:spcPct val="120000"/>
              </a:lnSpc>
            </a:pPr>
            <a:r>
              <a:rPr lang="en-US" sz="2000">
                <a:latin typeface="Open Sans"/>
                <a:ea typeface="Open Sans"/>
                <a:cs typeface="Open Sans"/>
              </a:rPr>
              <a:t>Generates bonus of </a:t>
            </a:r>
            <a:r>
              <a:rPr lang="en-US" sz="2000" b="1">
                <a:latin typeface="Open Sans"/>
                <a:ea typeface="Open Sans"/>
                <a:cs typeface="Open Sans"/>
              </a:rPr>
              <a:t>10% </a:t>
            </a:r>
            <a:r>
              <a:rPr lang="en-US" sz="2000">
                <a:latin typeface="Open Sans"/>
                <a:ea typeface="Open Sans"/>
                <a:cs typeface="Open Sans"/>
              </a:rPr>
              <a:t>of the base funding amount</a:t>
            </a:r>
          </a:p>
          <a:p>
            <a:pPr>
              <a:lnSpc>
                <a:spcPct val="120000"/>
              </a:lnSpc>
            </a:pPr>
            <a:r>
              <a:rPr lang="en-US" sz="2000"/>
              <a:t>Generates bonus of </a:t>
            </a:r>
            <a:r>
              <a:rPr lang="en-US" sz="2000" b="1"/>
              <a:t>20% </a:t>
            </a:r>
            <a:r>
              <a:rPr lang="en-US" sz="2000"/>
              <a:t>of the base funding amount if student is identified as Economically Disadvantaged (ED), English Learner (EL), and/or Students with a Disability (SWD)</a:t>
            </a:r>
          </a:p>
        </p:txBody>
      </p:sp>
      <p:sp>
        <p:nvSpPr>
          <p:cNvPr id="4" name="Rounded Rectangle 3">
            <a:extLst>
              <a:ext uri="{FF2B5EF4-FFF2-40B4-BE49-F238E27FC236}">
                <a16:creationId xmlns:a16="http://schemas.microsoft.com/office/drawing/2014/main" id="{4D96B9F8-FC6B-B983-1E8C-545F2204C657}"/>
              </a:ext>
            </a:extLst>
          </p:cNvPr>
          <p:cNvSpPr/>
          <p:nvPr/>
        </p:nvSpPr>
        <p:spPr>
          <a:xfrm>
            <a:off x="7868048" y="1424566"/>
            <a:ext cx="3775313" cy="3383338"/>
          </a:xfrm>
          <a:prstGeom prst="roundRect">
            <a:avLst>
              <a:gd name="adj" fmla="val 88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chemeClr val="bg1"/>
              </a:solidFill>
              <a:effectLst>
                <a:outerShdw blurRad="50800" dist="38100" dir="2700000" algn="tl" rotWithShape="0">
                  <a:prstClr val="black">
                    <a:alpha val="40000"/>
                  </a:prstClr>
                </a:outerShdw>
              </a:effectLst>
            </a:endParaRPr>
          </a:p>
        </p:txBody>
      </p:sp>
      <p:pic>
        <p:nvPicPr>
          <p:cNvPr id="5" name="Picture 4" descr="Young girl reading a book">
            <a:extLst>
              <a:ext uri="{FF2B5EF4-FFF2-40B4-BE49-F238E27FC236}">
                <a16:creationId xmlns:a16="http://schemas.microsoft.com/office/drawing/2014/main" id="{EF11077F-D9A3-2827-E2D9-EEBC0295DB14}"/>
              </a:ext>
            </a:extLst>
          </p:cNvPr>
          <p:cNvPicPr>
            <a:picLocks noChangeAspect="1"/>
          </p:cNvPicPr>
          <p:nvPr/>
        </p:nvPicPr>
        <p:blipFill>
          <a:blip r:embed="rId3"/>
          <a:srcRect l="12243" r="12243"/>
          <a:stretch/>
        </p:blipFill>
        <p:spPr>
          <a:xfrm>
            <a:off x="7595730" y="1613046"/>
            <a:ext cx="3833208" cy="338328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805197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BA90C5-7360-1A45-4575-CAF616F78AB7}"/>
              </a:ext>
            </a:extLst>
          </p:cNvPr>
          <p:cNvSpPr>
            <a:spLocks noGrp="1"/>
          </p:cNvSpPr>
          <p:nvPr>
            <p:ph type="title"/>
          </p:nvPr>
        </p:nvSpPr>
        <p:spPr/>
        <p:txBody>
          <a:bodyPr/>
          <a:lstStyle/>
          <a:p>
            <a:r>
              <a:rPr lang="en-US"/>
              <a:t>Outcomes Targets</a:t>
            </a:r>
            <a:br>
              <a:rPr lang="en-US"/>
            </a:br>
            <a:r>
              <a:rPr lang="en-US" sz="2800" b="0" i="1"/>
              <a:t>Middle School</a:t>
            </a:r>
          </a:p>
        </p:txBody>
      </p:sp>
      <p:sp>
        <p:nvSpPr>
          <p:cNvPr id="3" name="Content Placeholder 2">
            <a:extLst>
              <a:ext uri="{FF2B5EF4-FFF2-40B4-BE49-F238E27FC236}">
                <a16:creationId xmlns:a16="http://schemas.microsoft.com/office/drawing/2014/main" id="{7D959BFE-FD60-45FD-1BB8-194A169E898E}"/>
              </a:ext>
            </a:extLst>
          </p:cNvPr>
          <p:cNvSpPr>
            <a:spLocks noGrp="1"/>
          </p:cNvSpPr>
          <p:nvPr>
            <p:ph sz="half" idx="1"/>
          </p:nvPr>
        </p:nvSpPr>
        <p:spPr>
          <a:xfrm>
            <a:off x="244930" y="1500766"/>
            <a:ext cx="7136378" cy="4137281"/>
          </a:xfrm>
        </p:spPr>
        <p:txBody>
          <a:bodyPr vert="horz" lIns="91440" tIns="45720" rIns="91440" bIns="45720" rtlCol="0" anchor="t">
            <a:noAutofit/>
          </a:bodyPr>
          <a:lstStyle/>
          <a:p>
            <a:pPr marL="0" indent="0">
              <a:buNone/>
            </a:pPr>
            <a:r>
              <a:rPr lang="en-US" sz="1700" b="1">
                <a:latin typeface="Open Sans"/>
                <a:ea typeface="Open Sans"/>
                <a:cs typeface="Open Sans"/>
              </a:rPr>
              <a:t>Target</a:t>
            </a:r>
          </a:p>
          <a:p>
            <a:pPr>
              <a:spcBef>
                <a:spcPts val="600"/>
              </a:spcBef>
            </a:pPr>
            <a:r>
              <a:rPr lang="en-US" sz="1700">
                <a:latin typeface="Open Sans"/>
                <a:ea typeface="Open Sans"/>
                <a:cs typeface="Open Sans"/>
              </a:rPr>
              <a:t>Student scores “meets expectations” or “exceeds expectations” on </a:t>
            </a:r>
            <a:r>
              <a:rPr lang="en-US" sz="1700" b="1" u="sng">
                <a:latin typeface="Open Sans"/>
                <a:ea typeface="Open Sans"/>
                <a:cs typeface="Open Sans"/>
              </a:rPr>
              <a:t>both</a:t>
            </a:r>
            <a:r>
              <a:rPr lang="en-US" sz="1700">
                <a:latin typeface="Open Sans"/>
                <a:ea typeface="Open Sans"/>
                <a:cs typeface="Open Sans"/>
              </a:rPr>
              <a:t> the ELA and Math sections of the 8th grade TCAP; OR</a:t>
            </a:r>
          </a:p>
          <a:p>
            <a:pPr>
              <a:spcBef>
                <a:spcPts val="600"/>
              </a:spcBef>
            </a:pPr>
            <a:r>
              <a:rPr lang="en-US" sz="1700">
                <a:latin typeface="Open Sans"/>
                <a:ea typeface="Open Sans"/>
                <a:cs typeface="Open Sans"/>
              </a:rPr>
              <a:t>Student improves by at least one performance level from 7</a:t>
            </a:r>
            <a:r>
              <a:rPr lang="en-US" sz="1700" baseline="30000">
                <a:latin typeface="Open Sans"/>
                <a:ea typeface="Open Sans"/>
                <a:cs typeface="Open Sans"/>
              </a:rPr>
              <a:t>th </a:t>
            </a:r>
            <a:r>
              <a:rPr lang="en-US" sz="1700">
                <a:latin typeface="Open Sans"/>
                <a:ea typeface="Open Sans"/>
                <a:cs typeface="Open Sans"/>
              </a:rPr>
              <a:t>grade TCAP to the 8</a:t>
            </a:r>
            <a:r>
              <a:rPr lang="en-US" sz="1700" baseline="30000">
                <a:latin typeface="Open Sans"/>
                <a:ea typeface="Open Sans"/>
                <a:cs typeface="Open Sans"/>
              </a:rPr>
              <a:t>th</a:t>
            </a:r>
            <a:r>
              <a:rPr lang="en-US" sz="1700">
                <a:latin typeface="Open Sans"/>
                <a:ea typeface="Open Sans"/>
                <a:cs typeface="Open Sans"/>
              </a:rPr>
              <a:t> grade TCAP on both the ELA and Math sections</a:t>
            </a:r>
          </a:p>
          <a:p>
            <a:pPr marL="0" indent="0">
              <a:buNone/>
            </a:pPr>
            <a:r>
              <a:rPr lang="en-US" sz="1700" b="1">
                <a:latin typeface="Open Sans"/>
                <a:ea typeface="Open Sans"/>
                <a:cs typeface="Open Sans"/>
              </a:rPr>
              <a:t>Source</a:t>
            </a:r>
          </a:p>
          <a:p>
            <a:pPr>
              <a:spcBef>
                <a:spcPts val="600"/>
              </a:spcBef>
            </a:pPr>
            <a:r>
              <a:rPr lang="en-US" sz="1700">
                <a:latin typeface="Open Sans"/>
                <a:ea typeface="Open Sans"/>
                <a:cs typeface="Open Sans"/>
              </a:rPr>
              <a:t>State TCAP results (or reaching higher performance level on state alternate assessment)</a:t>
            </a:r>
          </a:p>
          <a:p>
            <a:pPr lvl="1">
              <a:spcBef>
                <a:spcPts val="600"/>
              </a:spcBef>
              <a:buFont typeface="Courier New"/>
              <a:buChar char="o"/>
            </a:pPr>
            <a:r>
              <a:rPr lang="en-US" sz="1400">
                <a:latin typeface="Open Sans"/>
                <a:ea typeface="Open Sans"/>
                <a:cs typeface="Open Sans"/>
              </a:rPr>
              <a:t>Includes analysis of advanced EOC exams if taken in lieu of 8</a:t>
            </a:r>
            <a:r>
              <a:rPr lang="en-US" sz="1400" baseline="30000">
                <a:latin typeface="Open Sans"/>
                <a:ea typeface="Open Sans"/>
                <a:cs typeface="Open Sans"/>
              </a:rPr>
              <a:t>th</a:t>
            </a:r>
            <a:r>
              <a:rPr lang="en-US" sz="1400">
                <a:latin typeface="Open Sans"/>
                <a:ea typeface="Open Sans"/>
                <a:cs typeface="Open Sans"/>
              </a:rPr>
              <a:t> grade Math TCAP</a:t>
            </a:r>
          </a:p>
          <a:p>
            <a:pPr marL="0" indent="0">
              <a:buNone/>
            </a:pPr>
            <a:r>
              <a:rPr lang="en-US" sz="1700" b="1">
                <a:latin typeface="Open Sans"/>
                <a:ea typeface="Open Sans"/>
                <a:cs typeface="Open Sans"/>
              </a:rPr>
              <a:t>Value</a:t>
            </a:r>
          </a:p>
          <a:p>
            <a:pPr>
              <a:spcBef>
                <a:spcPts val="600"/>
              </a:spcBef>
            </a:pPr>
            <a:r>
              <a:rPr lang="en-US" sz="1700">
                <a:latin typeface="Open Sans"/>
                <a:ea typeface="Open Sans"/>
                <a:cs typeface="Open Sans"/>
              </a:rPr>
              <a:t>Generates bonus of </a:t>
            </a:r>
            <a:r>
              <a:rPr lang="en-US" sz="1700" b="1">
                <a:latin typeface="Open Sans"/>
                <a:ea typeface="Open Sans"/>
                <a:cs typeface="Open Sans"/>
              </a:rPr>
              <a:t>10% </a:t>
            </a:r>
            <a:r>
              <a:rPr lang="en-US" sz="1700">
                <a:latin typeface="Open Sans"/>
                <a:ea typeface="Open Sans"/>
                <a:cs typeface="Open Sans"/>
              </a:rPr>
              <a:t>of the base funding amount</a:t>
            </a:r>
          </a:p>
          <a:p>
            <a:pPr>
              <a:spcBef>
                <a:spcPts val="600"/>
              </a:spcBef>
            </a:pPr>
            <a:r>
              <a:rPr lang="en-US" sz="1700">
                <a:latin typeface="Open Sans"/>
                <a:ea typeface="Open Sans"/>
                <a:cs typeface="Open Sans"/>
              </a:rPr>
              <a:t>Generates bonus of </a:t>
            </a:r>
            <a:r>
              <a:rPr lang="en-US" sz="1700" b="1">
                <a:latin typeface="Open Sans"/>
                <a:ea typeface="Open Sans"/>
                <a:cs typeface="Open Sans"/>
              </a:rPr>
              <a:t>20% </a:t>
            </a:r>
            <a:r>
              <a:rPr lang="en-US" sz="1700">
                <a:latin typeface="Open Sans"/>
                <a:ea typeface="Open Sans"/>
                <a:cs typeface="Open Sans"/>
              </a:rPr>
              <a:t>of the base funding amount if student is identified as ED, EL, or SWD</a:t>
            </a:r>
          </a:p>
        </p:txBody>
      </p:sp>
      <p:sp>
        <p:nvSpPr>
          <p:cNvPr id="2" name="Rounded Rectangle 1">
            <a:extLst>
              <a:ext uri="{FF2B5EF4-FFF2-40B4-BE49-F238E27FC236}">
                <a16:creationId xmlns:a16="http://schemas.microsoft.com/office/drawing/2014/main" id="{A1B4FFFE-4888-B8E2-3153-B2192645CEE5}"/>
              </a:ext>
            </a:extLst>
          </p:cNvPr>
          <p:cNvSpPr/>
          <p:nvPr/>
        </p:nvSpPr>
        <p:spPr>
          <a:xfrm>
            <a:off x="7868048" y="1424566"/>
            <a:ext cx="3775313" cy="3383338"/>
          </a:xfrm>
          <a:prstGeom prst="roundRect">
            <a:avLst>
              <a:gd name="adj" fmla="val 88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chemeClr val="bg1"/>
              </a:solidFill>
              <a:effectLst>
                <a:outerShdw blurRad="50800" dist="38100" dir="2700000" algn="tl" rotWithShape="0">
                  <a:prstClr val="black">
                    <a:alpha val="40000"/>
                  </a:prstClr>
                </a:outerShdw>
              </a:effectLst>
            </a:endParaRPr>
          </a:p>
        </p:txBody>
      </p:sp>
      <p:pic>
        <p:nvPicPr>
          <p:cNvPr id="5" name="Picture 4">
            <a:extLst>
              <a:ext uri="{FF2B5EF4-FFF2-40B4-BE49-F238E27FC236}">
                <a16:creationId xmlns:a16="http://schemas.microsoft.com/office/drawing/2014/main" id="{C460BA04-11FF-ACE6-9B70-58AFC5BD6B53}"/>
              </a:ext>
            </a:extLst>
          </p:cNvPr>
          <p:cNvPicPr>
            <a:picLocks noChangeAspect="1"/>
          </p:cNvPicPr>
          <p:nvPr/>
        </p:nvPicPr>
        <p:blipFill rotWithShape="1">
          <a:blip r:embed="rId3"/>
          <a:srcRect l="17401" t="30209" r="29557" b="24144"/>
          <a:stretch/>
        </p:blipFill>
        <p:spPr>
          <a:xfrm>
            <a:off x="7595730" y="1613046"/>
            <a:ext cx="3833208" cy="338328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36988092"/>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CDFF1B-CAF6-4DD9-8A49-718B66F44398}"/>
              </a:ext>
            </a:extLst>
          </p:cNvPr>
          <p:cNvSpPr txBox="1"/>
          <p:nvPr/>
        </p:nvSpPr>
        <p:spPr>
          <a:xfrm>
            <a:off x="527594" y="1599883"/>
            <a:ext cx="6160285" cy="2323713"/>
          </a:xfrm>
          <a:prstGeom prst="rect">
            <a:avLst/>
          </a:prstGeom>
          <a:noFill/>
        </p:spPr>
        <p:txBody>
          <a:bodyPr wrap="square" lIns="91440" tIns="45720" rIns="91440" bIns="45720" anchor="t">
            <a:spAutoFit/>
          </a:bodyPr>
          <a:lstStyle/>
          <a:p>
            <a:pPr>
              <a:spcAft>
                <a:spcPts val="600"/>
              </a:spcAft>
            </a:pPr>
            <a:r>
              <a:rPr lang="en-US" sz="2000" b="1" u="sng">
                <a:latin typeface="Open Sans"/>
                <a:ea typeface="Open Sans"/>
                <a:cs typeface="Open Sans"/>
              </a:rPr>
              <a:t>Early Postsecondary Opportunity (EPSO) Credit</a:t>
            </a:r>
            <a:endParaRPr lang="en-US" sz="2000">
              <a:latin typeface="Open Sans"/>
              <a:ea typeface="Open Sans"/>
              <a:cs typeface="Open Sans"/>
            </a:endParaRPr>
          </a:p>
          <a:p>
            <a:pPr marL="285750" indent="-285750">
              <a:buFont typeface="Arial" panose="020B0604020202020204" pitchFamily="34" charset="0"/>
              <a:buChar char="•"/>
            </a:pPr>
            <a:r>
              <a:rPr lang="en-US" sz="2000">
                <a:latin typeface="Open Sans"/>
                <a:ea typeface="Open Sans"/>
                <a:cs typeface="Open Sans"/>
              </a:rPr>
              <a:t>Earning postsecondary credits/clock hours, such as dual enrollment opportunities</a:t>
            </a:r>
          </a:p>
          <a:p>
            <a:endParaRPr lang="en-US" sz="1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a:latin typeface="Open Sans"/>
                <a:ea typeface="Open Sans"/>
                <a:cs typeface="Open Sans"/>
              </a:rPr>
              <a:t>Earning passing score on approved exams, such as AP or IB</a:t>
            </a:r>
          </a:p>
          <a:p>
            <a:endParaRPr lang="en-US" sz="1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a:latin typeface="Open Sans"/>
                <a:ea typeface="Open Sans"/>
                <a:cs typeface="Open Sans"/>
              </a:rPr>
              <a:t>Earning Tier II or Tier III industry credentials</a:t>
            </a:r>
          </a:p>
        </p:txBody>
      </p:sp>
      <p:sp>
        <p:nvSpPr>
          <p:cNvPr id="3" name="Title 2">
            <a:extLst>
              <a:ext uri="{FF2B5EF4-FFF2-40B4-BE49-F238E27FC236}">
                <a16:creationId xmlns:a16="http://schemas.microsoft.com/office/drawing/2014/main" id="{091AFE37-61D0-B902-CD70-F9BD1803F8D4}"/>
              </a:ext>
            </a:extLst>
          </p:cNvPr>
          <p:cNvSpPr>
            <a:spLocks noGrp="1"/>
          </p:cNvSpPr>
          <p:nvPr>
            <p:ph type="title"/>
          </p:nvPr>
        </p:nvSpPr>
        <p:spPr/>
        <p:txBody>
          <a:bodyPr/>
          <a:lstStyle/>
          <a:p>
            <a:r>
              <a:rPr lang="en-US"/>
              <a:t>Outcomes Targets </a:t>
            </a:r>
            <a:br>
              <a:rPr lang="en-US"/>
            </a:br>
            <a:r>
              <a:rPr lang="en-US" sz="2800" b="0" i="1"/>
              <a:t>High School, Goal 1</a:t>
            </a:r>
          </a:p>
        </p:txBody>
      </p:sp>
      <p:sp>
        <p:nvSpPr>
          <p:cNvPr id="9" name="Rounded Rectangle 3">
            <a:extLst>
              <a:ext uri="{FF2B5EF4-FFF2-40B4-BE49-F238E27FC236}">
                <a16:creationId xmlns:a16="http://schemas.microsoft.com/office/drawing/2014/main" id="{D1A5E6F8-F6E4-B3B6-8869-AF93A030CF33}"/>
              </a:ext>
            </a:extLst>
          </p:cNvPr>
          <p:cNvSpPr/>
          <p:nvPr/>
        </p:nvSpPr>
        <p:spPr>
          <a:xfrm>
            <a:off x="7868048" y="1424566"/>
            <a:ext cx="3775313" cy="3383338"/>
          </a:xfrm>
          <a:prstGeom prst="roundRect">
            <a:avLst>
              <a:gd name="adj" fmla="val 88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chemeClr val="bg1"/>
              </a:solidFill>
              <a:effectLst>
                <a:outerShdw blurRad="50800" dist="38100" dir="2700000" algn="tl" rotWithShape="0">
                  <a:prstClr val="black">
                    <a:alpha val="40000"/>
                  </a:prstClr>
                </a:outerShdw>
              </a:effectLst>
            </a:endParaRPr>
          </a:p>
        </p:txBody>
      </p:sp>
      <p:pic>
        <p:nvPicPr>
          <p:cNvPr id="11" name="Picture 10" descr="Teacher helping student with assignment">
            <a:extLst>
              <a:ext uri="{FF2B5EF4-FFF2-40B4-BE49-F238E27FC236}">
                <a16:creationId xmlns:a16="http://schemas.microsoft.com/office/drawing/2014/main" id="{72455B64-CD7E-B318-DC39-E9B691A2C51E}"/>
              </a:ext>
            </a:extLst>
          </p:cNvPr>
          <p:cNvPicPr>
            <a:picLocks noChangeAspect="1"/>
          </p:cNvPicPr>
          <p:nvPr/>
        </p:nvPicPr>
        <p:blipFill>
          <a:blip r:embed="rId2"/>
          <a:srcRect l="12234" r="12234"/>
          <a:stretch/>
        </p:blipFill>
        <p:spPr>
          <a:xfrm>
            <a:off x="7617054" y="1599883"/>
            <a:ext cx="3833208" cy="3383280"/>
          </a:xfrm>
          <a:prstGeom prst="roundRect">
            <a:avLst>
              <a:gd name="adj" fmla="val 8594"/>
            </a:avLst>
          </a:prstGeom>
          <a:solidFill>
            <a:srgbClr val="FFFFFF">
              <a:shade val="85000"/>
            </a:srgbClr>
          </a:solidFill>
          <a:ln>
            <a:noFill/>
          </a:ln>
          <a:effectLst/>
        </p:spPr>
      </p:pic>
      <p:sp>
        <p:nvSpPr>
          <p:cNvPr id="2" name="Rounded Rectangle 1">
            <a:extLst>
              <a:ext uri="{FF2B5EF4-FFF2-40B4-BE49-F238E27FC236}">
                <a16:creationId xmlns:a16="http://schemas.microsoft.com/office/drawing/2014/main" id="{831DE014-B011-D76B-C9FD-0CFAFD9D902F}"/>
              </a:ext>
            </a:extLst>
          </p:cNvPr>
          <p:cNvSpPr/>
          <p:nvPr/>
        </p:nvSpPr>
        <p:spPr>
          <a:xfrm>
            <a:off x="10496811" y="294331"/>
            <a:ext cx="2419089" cy="676406"/>
          </a:xfrm>
          <a:prstGeom prst="roundRect">
            <a:avLst>
              <a:gd name="adj" fmla="val 2726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GOAL 1</a:t>
            </a:r>
            <a:endParaRPr lang="en-US" sz="240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48177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1AFE37-61D0-B902-CD70-F9BD1803F8D4}"/>
              </a:ext>
            </a:extLst>
          </p:cNvPr>
          <p:cNvSpPr>
            <a:spLocks noGrp="1"/>
          </p:cNvSpPr>
          <p:nvPr>
            <p:ph type="title"/>
          </p:nvPr>
        </p:nvSpPr>
        <p:spPr>
          <a:xfrm>
            <a:off x="254725" y="252548"/>
            <a:ext cx="11378672" cy="1314678"/>
          </a:xfrm>
        </p:spPr>
        <p:txBody>
          <a:bodyPr/>
          <a:lstStyle/>
          <a:p>
            <a:r>
              <a:rPr lang="en-US"/>
              <a:t>Outcomes Targets </a:t>
            </a:r>
            <a:br>
              <a:rPr lang="en-US"/>
            </a:br>
            <a:r>
              <a:rPr lang="en-US" sz="2800" b="0" i="1"/>
              <a:t>High School, Goal 1</a:t>
            </a:r>
          </a:p>
        </p:txBody>
      </p:sp>
      <p:sp>
        <p:nvSpPr>
          <p:cNvPr id="9" name="Rounded Rectangle 3">
            <a:extLst>
              <a:ext uri="{FF2B5EF4-FFF2-40B4-BE49-F238E27FC236}">
                <a16:creationId xmlns:a16="http://schemas.microsoft.com/office/drawing/2014/main" id="{D1A5E6F8-F6E4-B3B6-8869-AF93A030CF33}"/>
              </a:ext>
            </a:extLst>
          </p:cNvPr>
          <p:cNvSpPr/>
          <p:nvPr/>
        </p:nvSpPr>
        <p:spPr>
          <a:xfrm>
            <a:off x="7868048" y="1424566"/>
            <a:ext cx="3775313" cy="3383338"/>
          </a:xfrm>
          <a:prstGeom prst="roundRect">
            <a:avLst>
              <a:gd name="adj" fmla="val 88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chemeClr val="bg1"/>
              </a:solidFill>
              <a:effectLst>
                <a:outerShdw blurRad="50800" dist="38100" dir="2700000" algn="tl" rotWithShape="0">
                  <a:prstClr val="black">
                    <a:alpha val="40000"/>
                  </a:prstClr>
                </a:outerShdw>
              </a:effectLst>
            </a:endParaRPr>
          </a:p>
        </p:txBody>
      </p:sp>
      <p:pic>
        <p:nvPicPr>
          <p:cNvPr id="11" name="Picture 10" descr="Teacher helping student with assignment">
            <a:extLst>
              <a:ext uri="{FF2B5EF4-FFF2-40B4-BE49-F238E27FC236}">
                <a16:creationId xmlns:a16="http://schemas.microsoft.com/office/drawing/2014/main" id="{72455B64-CD7E-B318-DC39-E9B691A2C51E}"/>
              </a:ext>
            </a:extLst>
          </p:cNvPr>
          <p:cNvPicPr>
            <a:picLocks noChangeAspect="1"/>
          </p:cNvPicPr>
          <p:nvPr/>
        </p:nvPicPr>
        <p:blipFill>
          <a:blip r:embed="rId2"/>
          <a:srcRect l="12234" r="12234"/>
          <a:stretch/>
        </p:blipFill>
        <p:spPr>
          <a:xfrm>
            <a:off x="7617054" y="1599883"/>
            <a:ext cx="3833208" cy="3383280"/>
          </a:xfrm>
          <a:prstGeom prst="roundRect">
            <a:avLst>
              <a:gd name="adj" fmla="val 8594"/>
            </a:avLst>
          </a:prstGeom>
          <a:solidFill>
            <a:srgbClr val="FFFFFF">
              <a:shade val="85000"/>
            </a:srgbClr>
          </a:solidFill>
          <a:ln>
            <a:noFill/>
          </a:ln>
          <a:effectLst/>
        </p:spPr>
      </p:pic>
      <p:sp>
        <p:nvSpPr>
          <p:cNvPr id="2" name="Rounded Rectangle 1">
            <a:extLst>
              <a:ext uri="{FF2B5EF4-FFF2-40B4-BE49-F238E27FC236}">
                <a16:creationId xmlns:a16="http://schemas.microsoft.com/office/drawing/2014/main" id="{831DE014-B011-D76B-C9FD-0CFAFD9D902F}"/>
              </a:ext>
            </a:extLst>
          </p:cNvPr>
          <p:cNvSpPr/>
          <p:nvPr/>
        </p:nvSpPr>
        <p:spPr>
          <a:xfrm>
            <a:off x="10496811" y="294331"/>
            <a:ext cx="2419089" cy="676406"/>
          </a:xfrm>
          <a:prstGeom prst="roundRect">
            <a:avLst>
              <a:gd name="adj" fmla="val 2726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GOAL 1</a:t>
            </a:r>
            <a:endParaRPr lang="en-US" sz="240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CD63C90B-B027-1B83-2FFB-C8E6C150BDAA}"/>
              </a:ext>
            </a:extLst>
          </p:cNvPr>
          <p:cNvSpPr>
            <a:spLocks noGrp="1"/>
          </p:cNvSpPr>
          <p:nvPr>
            <p:ph sz="half" idx="1"/>
          </p:nvPr>
        </p:nvSpPr>
        <p:spPr>
          <a:xfrm>
            <a:off x="244930" y="1424566"/>
            <a:ext cx="7136378" cy="4137281"/>
          </a:xfrm>
        </p:spPr>
        <p:txBody>
          <a:bodyPr vert="horz" lIns="91440" tIns="45720" rIns="91440" bIns="45720" rtlCol="0" anchor="t">
            <a:noAutofit/>
          </a:bodyPr>
          <a:lstStyle/>
          <a:p>
            <a:pPr marL="0" indent="0">
              <a:buNone/>
            </a:pPr>
            <a:r>
              <a:rPr lang="en-US" sz="1700" b="1">
                <a:latin typeface="Open Sans"/>
                <a:ea typeface="Open Sans"/>
                <a:cs typeface="Open Sans"/>
              </a:rPr>
              <a:t>Target</a:t>
            </a:r>
          </a:p>
          <a:p>
            <a:pPr marL="514350" indent="-285750">
              <a:spcBef>
                <a:spcPts val="600"/>
              </a:spcBef>
            </a:pPr>
            <a:r>
              <a:rPr lang="en-US" sz="1700"/>
              <a:t>Student earns at least 2 EPSO credits </a:t>
            </a:r>
            <a:r>
              <a:rPr lang="en-US" sz="1700" b="1"/>
              <a:t>AND</a:t>
            </a:r>
            <a:r>
              <a:rPr lang="en-US" sz="1700"/>
              <a:t> achieves one of the below:</a:t>
            </a:r>
          </a:p>
          <a:p>
            <a:pPr marL="971550" lvl="1" indent="-285750">
              <a:spcBef>
                <a:spcPts val="600"/>
              </a:spcBef>
            </a:pPr>
            <a:r>
              <a:rPr lang="en-US" sz="1300"/>
              <a:t>Scores an ACT composite score of 21 or higher</a:t>
            </a:r>
          </a:p>
          <a:p>
            <a:pPr marL="971550" lvl="1" indent="-285750">
              <a:spcBef>
                <a:spcPts val="600"/>
              </a:spcBef>
            </a:pPr>
            <a:r>
              <a:rPr lang="en-US" sz="1300"/>
              <a:t>Improve ACT composite score by at least 4 points from first 11</a:t>
            </a:r>
            <a:r>
              <a:rPr lang="en-US" sz="1300" baseline="30000"/>
              <a:t>th</a:t>
            </a:r>
            <a:r>
              <a:rPr lang="en-US" sz="1300"/>
              <a:t> grade attempt</a:t>
            </a:r>
          </a:p>
          <a:p>
            <a:pPr marL="514350" indent="-285750">
              <a:spcBef>
                <a:spcPts val="600"/>
              </a:spcBef>
            </a:pPr>
            <a:r>
              <a:rPr lang="en-US" sz="1700"/>
              <a:t>Student earns at least 3 EPSO credits</a:t>
            </a:r>
          </a:p>
          <a:p>
            <a:pPr marL="514350" indent="-285750">
              <a:spcBef>
                <a:spcPts val="600"/>
              </a:spcBef>
            </a:pPr>
            <a:r>
              <a:rPr lang="en-US" sz="1700"/>
              <a:t>Student scores 31 or higher on Armed Services Vocational Aptitude Battery (ASVAB) </a:t>
            </a:r>
            <a:r>
              <a:rPr lang="en-US" sz="1700" b="1"/>
              <a:t>AND </a:t>
            </a:r>
            <a:r>
              <a:rPr lang="en-US" sz="1700"/>
              <a:t>earns at least 2 EPSO credits</a:t>
            </a:r>
          </a:p>
          <a:p>
            <a:pPr marL="0" indent="0">
              <a:spcBef>
                <a:spcPts val="600"/>
              </a:spcBef>
              <a:buNone/>
            </a:pPr>
            <a:r>
              <a:rPr lang="en-US" sz="1700" b="1">
                <a:latin typeface="Open Sans"/>
                <a:ea typeface="Open Sans"/>
                <a:cs typeface="Open Sans"/>
              </a:rPr>
              <a:t>Source</a:t>
            </a:r>
          </a:p>
          <a:p>
            <a:pPr marL="514350" indent="-285750">
              <a:spcBef>
                <a:spcPts val="600"/>
              </a:spcBef>
            </a:pPr>
            <a:r>
              <a:rPr lang="en-US" sz="1700"/>
              <a:t>ACT/EPSO results files and district reporting</a:t>
            </a:r>
          </a:p>
          <a:p>
            <a:pPr marL="0" indent="0">
              <a:spcBef>
                <a:spcPts val="600"/>
              </a:spcBef>
              <a:buNone/>
            </a:pPr>
            <a:r>
              <a:rPr lang="en-US" sz="1700" b="1">
                <a:latin typeface="Open Sans"/>
                <a:ea typeface="Open Sans"/>
                <a:cs typeface="Open Sans"/>
              </a:rPr>
              <a:t>Value</a:t>
            </a:r>
          </a:p>
          <a:p>
            <a:pPr marL="514350" indent="-285750">
              <a:spcBef>
                <a:spcPts val="600"/>
              </a:spcBef>
            </a:pPr>
            <a:r>
              <a:rPr lang="en-US" sz="1700"/>
              <a:t>Generates bonus of </a:t>
            </a:r>
            <a:r>
              <a:rPr lang="en-US" sz="1700" b="1"/>
              <a:t>10% </a:t>
            </a:r>
            <a:r>
              <a:rPr lang="en-US" sz="1700"/>
              <a:t>of the base funding amount</a:t>
            </a:r>
          </a:p>
          <a:p>
            <a:pPr marL="514350" indent="-285750">
              <a:spcBef>
                <a:spcPts val="600"/>
              </a:spcBef>
            </a:pPr>
            <a:r>
              <a:rPr lang="en-US" sz="1700"/>
              <a:t>Generates bonus of </a:t>
            </a:r>
            <a:r>
              <a:rPr lang="en-US" sz="1700" b="1"/>
              <a:t>20% </a:t>
            </a:r>
            <a:r>
              <a:rPr lang="en-US" sz="1700"/>
              <a:t>of the base funding amount if student is identified as ED, EL, or SWD</a:t>
            </a:r>
          </a:p>
        </p:txBody>
      </p:sp>
    </p:spTree>
    <p:extLst>
      <p:ext uri="{BB962C8B-B14F-4D97-AF65-F5344CB8AC3E}">
        <p14:creationId xmlns:p14="http://schemas.microsoft.com/office/powerpoint/2010/main" val="3090543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1AFE37-61D0-B902-CD70-F9BD1803F8D4}"/>
              </a:ext>
            </a:extLst>
          </p:cNvPr>
          <p:cNvSpPr>
            <a:spLocks noGrp="1"/>
          </p:cNvSpPr>
          <p:nvPr>
            <p:ph type="title"/>
          </p:nvPr>
        </p:nvSpPr>
        <p:spPr/>
        <p:txBody>
          <a:bodyPr/>
          <a:lstStyle/>
          <a:p>
            <a:r>
              <a:rPr lang="en-US"/>
              <a:t>Outcomes Targets </a:t>
            </a:r>
            <a:br>
              <a:rPr lang="en-US"/>
            </a:br>
            <a:r>
              <a:rPr lang="en-US" sz="2800" b="0" i="1"/>
              <a:t>High School, Goal 2</a:t>
            </a:r>
          </a:p>
        </p:txBody>
      </p:sp>
      <p:sp>
        <p:nvSpPr>
          <p:cNvPr id="9" name="Rounded Rectangle 3">
            <a:extLst>
              <a:ext uri="{FF2B5EF4-FFF2-40B4-BE49-F238E27FC236}">
                <a16:creationId xmlns:a16="http://schemas.microsoft.com/office/drawing/2014/main" id="{D1A5E6F8-F6E4-B3B6-8869-AF93A030CF33}"/>
              </a:ext>
            </a:extLst>
          </p:cNvPr>
          <p:cNvSpPr/>
          <p:nvPr/>
        </p:nvSpPr>
        <p:spPr>
          <a:xfrm>
            <a:off x="7868048" y="1424566"/>
            <a:ext cx="3775313" cy="3383338"/>
          </a:xfrm>
          <a:prstGeom prst="roundRect">
            <a:avLst>
              <a:gd name="adj" fmla="val 88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chemeClr val="bg1"/>
              </a:solidFill>
              <a:effectLst>
                <a:outerShdw blurRad="50800" dist="38100" dir="2700000" algn="tl" rotWithShape="0">
                  <a:prstClr val="black">
                    <a:alpha val="40000"/>
                  </a:prstClr>
                </a:outerShdw>
              </a:effectLst>
            </a:endParaRPr>
          </a:p>
        </p:txBody>
      </p:sp>
      <p:pic>
        <p:nvPicPr>
          <p:cNvPr id="11" name="Picture 10" descr="Teacher helping student with assignment">
            <a:extLst>
              <a:ext uri="{FF2B5EF4-FFF2-40B4-BE49-F238E27FC236}">
                <a16:creationId xmlns:a16="http://schemas.microsoft.com/office/drawing/2014/main" id="{72455B64-CD7E-B318-DC39-E9B691A2C51E}"/>
              </a:ext>
            </a:extLst>
          </p:cNvPr>
          <p:cNvPicPr>
            <a:picLocks noChangeAspect="1"/>
          </p:cNvPicPr>
          <p:nvPr/>
        </p:nvPicPr>
        <p:blipFill>
          <a:blip r:embed="rId2"/>
          <a:srcRect l="12234" r="12234"/>
          <a:stretch/>
        </p:blipFill>
        <p:spPr>
          <a:xfrm>
            <a:off x="7617054" y="1599883"/>
            <a:ext cx="3833208" cy="3383280"/>
          </a:xfrm>
          <a:prstGeom prst="roundRect">
            <a:avLst>
              <a:gd name="adj" fmla="val 8594"/>
            </a:avLst>
          </a:prstGeom>
          <a:solidFill>
            <a:srgbClr val="FFFFFF">
              <a:shade val="85000"/>
            </a:srgbClr>
          </a:solidFill>
          <a:ln>
            <a:noFill/>
          </a:ln>
          <a:effectLst/>
        </p:spPr>
      </p:pic>
      <p:sp>
        <p:nvSpPr>
          <p:cNvPr id="2" name="Rounded Rectangle 1">
            <a:extLst>
              <a:ext uri="{FF2B5EF4-FFF2-40B4-BE49-F238E27FC236}">
                <a16:creationId xmlns:a16="http://schemas.microsoft.com/office/drawing/2014/main" id="{831DE014-B011-D76B-C9FD-0CFAFD9D902F}"/>
              </a:ext>
            </a:extLst>
          </p:cNvPr>
          <p:cNvSpPr/>
          <p:nvPr/>
        </p:nvSpPr>
        <p:spPr>
          <a:xfrm>
            <a:off x="10496811" y="294331"/>
            <a:ext cx="2419089" cy="676406"/>
          </a:xfrm>
          <a:prstGeom prst="roundRect">
            <a:avLst>
              <a:gd name="adj" fmla="val 2726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GOAL 2</a:t>
            </a:r>
            <a:endParaRPr lang="en-US" sz="240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CD63C90B-B027-1B83-2FFB-C8E6C150BDAA}"/>
              </a:ext>
            </a:extLst>
          </p:cNvPr>
          <p:cNvSpPr>
            <a:spLocks noGrp="1"/>
          </p:cNvSpPr>
          <p:nvPr>
            <p:ph sz="half" idx="1"/>
          </p:nvPr>
        </p:nvSpPr>
        <p:spPr>
          <a:xfrm>
            <a:off x="332016" y="1740252"/>
            <a:ext cx="7103721" cy="2754796"/>
          </a:xfrm>
        </p:spPr>
        <p:txBody>
          <a:bodyPr vert="horz" lIns="91440" tIns="45720" rIns="91440" bIns="45720" rtlCol="0" anchor="t">
            <a:noAutofit/>
          </a:bodyPr>
          <a:lstStyle/>
          <a:p>
            <a:r>
              <a:rPr lang="en-US" sz="2000">
                <a:latin typeface="Open Sans"/>
                <a:ea typeface="Open Sans"/>
                <a:cs typeface="Open Sans"/>
              </a:rPr>
              <a:t>Available for graduating class of students identified as students with disabilities who did not generate bonus funds on first high school goal</a:t>
            </a:r>
          </a:p>
          <a:p>
            <a:r>
              <a:rPr lang="en-US" sz="2000">
                <a:latin typeface="Open Sans"/>
                <a:ea typeface="Open Sans"/>
                <a:cs typeface="Open Sans"/>
              </a:rPr>
              <a:t>District must meet state goal for the percentage of students receiving instruction 80% of the day in the general education setting as defined in the state’s Annual Performance Report (APR Indicator 5)</a:t>
            </a:r>
          </a:p>
          <a:p>
            <a:pPr marL="0" indent="0">
              <a:buNone/>
            </a:pPr>
            <a:endParaRPr lang="en-US" sz="1700"/>
          </a:p>
        </p:txBody>
      </p:sp>
    </p:spTree>
    <p:extLst>
      <p:ext uri="{BB962C8B-B14F-4D97-AF65-F5344CB8AC3E}">
        <p14:creationId xmlns:p14="http://schemas.microsoft.com/office/powerpoint/2010/main" val="4137406554"/>
      </p:ext>
    </p:extLst>
  </p:cSld>
  <p:clrMapOvr>
    <a:masterClrMapping/>
  </p:clrMapOvr>
</p:sld>
</file>

<file path=ppt/theme/theme1.xml><?xml version="1.0" encoding="utf-8"?>
<a:theme xmlns:a="http://schemas.openxmlformats.org/drawingml/2006/main" name="1_Office Theme">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DOE 7 21 SBE Workshop Presentation TISA Rules_AB" id="{47168D81-BCB4-C94E-B0E4-04F03449AA0C}" vid="{A48230C4-47F8-7C4F-8A96-C83CA3819D58}"/>
    </a:ext>
  </a:extLst>
</a:theme>
</file>

<file path=ppt/theme/theme2.xml><?xml version="1.0" encoding="utf-8"?>
<a:theme xmlns:a="http://schemas.openxmlformats.org/drawingml/2006/main" name="BFAnew">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DOE 7 21 SBE Workshop Presentation TISA Rules_AB" id="{47168D81-BCB4-C94E-B0E4-04F03449AA0C}" vid="{FA2A2EBE-2864-CF4E-8483-9536F5B73747}"/>
    </a:ext>
  </a:extLst>
</a:theme>
</file>

<file path=ppt/theme/theme3.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DOE 7 21 SBE Workshop Presentation TISA Rules_AB" id="{47168D81-BCB4-C94E-B0E4-04F03449AA0C}" vid="{FC291155-5A26-6649-91B8-D5D5E56A88A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B14C47054EE442B1533686956B7311" ma:contentTypeVersion="20" ma:contentTypeDescription="Create a new document." ma:contentTypeScope="" ma:versionID="ecb7ade05218c6e54a70ddd3d05fbd7a">
  <xsd:schema xmlns:xsd="http://www.w3.org/2001/XMLSchema" xmlns:xs="http://www.w3.org/2001/XMLSchema" xmlns:p="http://schemas.microsoft.com/office/2006/metadata/properties" xmlns:ns2="88bc45f0-fb64-44cc-bf44-f9f8397c9796" xmlns:ns3="63ae7ef5-c06b-4c8b-8bec-e0b1968bbd7c" targetNamespace="http://schemas.microsoft.com/office/2006/metadata/properties" ma:root="true" ma:fieldsID="7e04cc99e39db6a871e9c787f7270527" ns2:_="" ns3:_="">
    <xsd:import namespace="88bc45f0-fb64-44cc-bf44-f9f8397c9796"/>
    <xsd:import namespace="63ae7ef5-c06b-4c8b-8bec-e0b1968bbd7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2:TaxCatchAll" minOccurs="0"/>
                <xsd:element ref="ns3:MediaServiceOCR" minOccurs="0"/>
                <xsd:element ref="ns3:lcf76f155ced4ddcb4097134ff3c332f" minOccurs="0"/>
                <xsd:element ref="ns3:MediaServiceLocation"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bc45f0-fb64-44cc-bf44-f9f8397c97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c886416a-45cc-4096-817a-620d5f31d47e}" ma:internalName="TaxCatchAll" ma:showField="CatchAllData" ma:web="88bc45f0-fb64-44cc-bf44-f9f8397c979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3ae7ef5-c06b-4c8b-8bec-e0b1968bbd7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e4be1d-d524-4aa9-85d5-5e42c742cc3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8bc45f0-fb64-44cc-bf44-f9f8397c9796" xsi:nil="true"/>
    <SharedWithUsers xmlns="88bc45f0-fb64-44cc-bf44-f9f8397c9796">
      <UserInfo>
        <DisplayName>Rohit Kataria</DisplayName>
        <AccountId>23203</AccountId>
        <AccountType/>
      </UserInfo>
      <UserInfo>
        <DisplayName>Chelsea Crawford</DisplayName>
        <AccountId>1453</AccountId>
        <AccountType/>
      </UserInfo>
      <UserInfo>
        <DisplayName>Victoria  Robinson</DisplayName>
        <AccountId>1476</AccountId>
        <AccountType/>
      </UserInfo>
      <UserInfo>
        <DisplayName>Aimee LaGrone</DisplayName>
        <AccountId>19886</AccountId>
        <AccountType/>
      </UserInfo>
      <UserInfo>
        <DisplayName>Rica Douglas</DisplayName>
        <AccountId>13618</AccountId>
        <AccountType/>
      </UserInfo>
      <UserInfo>
        <DisplayName>Takiesha Destine</DisplayName>
        <AccountId>16242</AccountId>
        <AccountType/>
      </UserInfo>
      <UserInfo>
        <DisplayName>Jay Klein</DisplayName>
        <AccountId>800</AccountId>
        <AccountType/>
      </UserInfo>
      <UserInfo>
        <DisplayName>Ricki Collins</DisplayName>
        <AccountId>16046</AccountId>
        <AccountType/>
      </UserInfo>
      <UserInfo>
        <DisplayName>Kevin Canady</DisplayName>
        <AccountId>1478</AccountId>
        <AccountType/>
      </UserInfo>
      <UserInfo>
        <DisplayName>Rachel Ellis</DisplayName>
        <AccountId>23205</AccountId>
        <AccountType/>
      </UserInfo>
      <UserInfo>
        <DisplayName>Andi Baumgartner</DisplayName>
        <AccountId>5840</AccountId>
        <AccountType/>
      </UserInfo>
      <UserInfo>
        <DisplayName>Charlie Bufalino</DisplayName>
        <AccountId>1493</AccountId>
        <AccountType/>
      </UserInfo>
      <UserInfo>
        <DisplayName>Chelsey Chamberlain</DisplayName>
        <AccountId>13679</AccountId>
        <AccountType/>
      </UserInfo>
      <UserInfo>
        <DisplayName>Lilly Morris</DisplayName>
        <AccountId>23196</AccountId>
        <AccountType/>
      </UserInfo>
      <UserInfo>
        <DisplayName>Jack Powers</DisplayName>
        <AccountId>1218</AccountId>
        <AccountType/>
      </UserInfo>
      <UserInfo>
        <DisplayName>Bill Dunn</DisplayName>
        <AccountId>9280</AccountId>
        <AccountType/>
      </UserInfo>
      <UserInfo>
        <DisplayName>Grace Shelton</DisplayName>
        <AccountId>5200</AccountId>
        <AccountType/>
      </UserInfo>
      <UserInfo>
        <DisplayName>Robin Yeh</DisplayName>
        <AccountId>5231</AccountId>
        <AccountType/>
      </UserInfo>
      <UserInfo>
        <DisplayName>Josh Walton</DisplayName>
        <AccountId>21580</AccountId>
        <AccountType/>
      </UserInfo>
      <UserInfo>
        <DisplayName>Hope Diauto</DisplayName>
        <AccountId>22486</AccountId>
        <AccountType/>
      </UserInfo>
      <UserInfo>
        <DisplayName>Brian Blackley</DisplayName>
        <AccountId>13730</AccountId>
        <AccountType/>
      </UserInfo>
      <UserInfo>
        <DisplayName>Samuel Pearcy</DisplayName>
        <AccountId>174</AccountId>
        <AccountType/>
      </UserInfo>
    </SharedWithUsers>
    <lcf76f155ced4ddcb4097134ff3c332f xmlns="63ae7ef5-c06b-4c8b-8bec-e0b1968bbd7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217D82-E12B-4E3D-AF3D-C84F339BBCB0}">
  <ds:schemaRefs>
    <ds:schemaRef ds:uri="63ae7ef5-c06b-4c8b-8bec-e0b1968bbd7c"/>
    <ds:schemaRef ds:uri="88bc45f0-fb64-44cc-bf44-f9f8397c97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08E0ECC-1949-4E4B-BE78-8A7316426621}">
  <ds:schemaRefs>
    <ds:schemaRef ds:uri="63ae7ef5-c06b-4c8b-8bec-e0b1968bbd7c"/>
    <ds:schemaRef ds:uri="88bc45f0-fb64-44cc-bf44-f9f8397c979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BBFDDC8-5000-41A1-AE95-41685A5400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1_Office Theme</Template>
  <Application>Microsoft Office PowerPoint</Application>
  <PresentationFormat>Widescreen</PresentationFormat>
  <Slides>18</Slides>
  <Notes>10</Notes>
  <HiddenSlides>0</HiddenSlide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1_Office Theme</vt:lpstr>
      <vt:lpstr>BFAnew</vt:lpstr>
      <vt:lpstr>Theme1</vt:lpstr>
      <vt:lpstr>Deputy Commissioner's Office Operational Data Team</vt:lpstr>
      <vt:lpstr>PowerPoint Presentation</vt:lpstr>
      <vt:lpstr>PowerPoint Presentation</vt:lpstr>
      <vt:lpstr>Outcomes Overview</vt:lpstr>
      <vt:lpstr>Outcomes Targets  Elementary School</vt:lpstr>
      <vt:lpstr>Outcomes Targets Middle School</vt:lpstr>
      <vt:lpstr>Outcomes Targets  High School, Goal 1</vt:lpstr>
      <vt:lpstr>Outcomes Targets  High School, Goal 1</vt:lpstr>
      <vt:lpstr>Outcomes Targets  High School, Goal 2</vt:lpstr>
      <vt:lpstr>Outcomes Targets  High School, Goal 2</vt:lpstr>
      <vt:lpstr>Outcomes Targets Snapshot Elementary, Middle, High School Goal 1 + 2</vt:lpstr>
      <vt:lpstr>2025-2026 Outcomes Data Elementary &amp; Middle School</vt:lpstr>
      <vt:lpstr>2025-2026 Outcomes Data High School – Goal 1 and 2</vt:lpstr>
      <vt:lpstr>Outcomes Data FY24-26</vt:lpstr>
      <vt:lpstr>Student Performance Over Time: 3rd Grade ELA</vt:lpstr>
      <vt:lpstr>Student Performance Over Time: 8th Grade</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Tennessee Investment in Student Achievement (TISA) Rules</dc:title>
  <dc:creator>Andi Baumgartner</dc:creator>
  <cp:revision>23</cp:revision>
  <dcterms:created xsi:type="dcterms:W3CDTF">2022-07-25T21:38:50Z</dcterms:created>
  <dcterms:modified xsi:type="dcterms:W3CDTF">2026-06-10T18:59:07Z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0x01010041B14C47054EE442B1533686956B7311</vt:lpwstr>
  </property>
  <property fmtid="{D5CDD505-2E9C-101B-9397-08002B2CF9AE}" pid="3" name="MediaServiceImageTags">
    <vt:lpwstr/>
  </property>
</Properties>
</file>