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5"/>
  </p:notesMasterIdLst>
  <p:sldIdLst>
    <p:sldId id="256" r:id="rId2"/>
    <p:sldId id="261" r:id="rId3"/>
    <p:sldId id="334" r:id="rId4"/>
    <p:sldId id="336" r:id="rId5"/>
    <p:sldId id="318" r:id="rId6"/>
    <p:sldId id="330" r:id="rId7"/>
    <p:sldId id="331" r:id="rId8"/>
    <p:sldId id="320" r:id="rId9"/>
    <p:sldId id="335" r:id="rId10"/>
    <p:sldId id="302" r:id="rId11"/>
    <p:sldId id="271" r:id="rId12"/>
    <p:sldId id="337" r:id="rId13"/>
    <p:sldId id="351" r:id="rId14"/>
    <p:sldId id="343" r:id="rId15"/>
    <p:sldId id="338" r:id="rId16"/>
    <p:sldId id="344" r:id="rId17"/>
    <p:sldId id="346" r:id="rId18"/>
    <p:sldId id="347" r:id="rId19"/>
    <p:sldId id="339" r:id="rId20"/>
    <p:sldId id="332" r:id="rId21"/>
    <p:sldId id="340" r:id="rId22"/>
    <p:sldId id="348" r:id="rId23"/>
    <p:sldId id="345" r:id="rId24"/>
    <p:sldId id="350" r:id="rId25"/>
    <p:sldId id="352" r:id="rId26"/>
    <p:sldId id="353" r:id="rId27"/>
    <p:sldId id="342" r:id="rId28"/>
    <p:sldId id="354" r:id="rId29"/>
    <p:sldId id="355" r:id="rId30"/>
    <p:sldId id="315" r:id="rId31"/>
    <p:sldId id="290" r:id="rId32"/>
    <p:sldId id="356" r:id="rId33"/>
    <p:sldId id="357" r:id="rId34"/>
    <p:sldId id="358" r:id="rId35"/>
    <p:sldId id="359" r:id="rId36"/>
    <p:sldId id="360" r:id="rId37"/>
    <p:sldId id="366" r:id="rId38"/>
    <p:sldId id="367" r:id="rId39"/>
    <p:sldId id="368" r:id="rId40"/>
    <p:sldId id="361" r:id="rId41"/>
    <p:sldId id="365" r:id="rId42"/>
    <p:sldId id="291" r:id="rId43"/>
    <p:sldId id="292"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le Mezera" initials="DM" lastIdx="21" clrIdx="0">
    <p:extLst/>
  </p:cmAuthor>
  <p:cmAuthor id="2" name="Thomas Gibney" initials="TG"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BF2"/>
    <a:srgbClr val="C8DFF8"/>
    <a:srgbClr val="FF0000"/>
    <a:srgbClr val="E57301"/>
    <a:srgbClr val="66FF33"/>
    <a:srgbClr val="92D050"/>
    <a:srgbClr val="008000"/>
    <a:srgbClr val="33CC3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1" autoAdjust="0"/>
    <p:restoredTop sz="83430" autoAdjust="0"/>
  </p:normalViewPr>
  <p:slideViewPr>
    <p:cSldViewPr>
      <p:cViewPr varScale="1">
        <p:scale>
          <a:sx n="87" d="100"/>
          <a:sy n="87" d="100"/>
        </p:scale>
        <p:origin x="-474" y="-72"/>
      </p:cViewPr>
      <p:guideLst>
        <p:guide orient="horz" pos="2160"/>
        <p:guide pos="2880"/>
      </p:guideLst>
    </p:cSldViewPr>
  </p:slideViewPr>
  <p:outlineViewPr>
    <p:cViewPr>
      <p:scale>
        <a:sx n="33" d="100"/>
        <a:sy n="33" d="100"/>
      </p:scale>
      <p:origin x="0" y="-5586"/>
    </p:cViewPr>
  </p:outlineViewPr>
  <p:notesTextViewPr>
    <p:cViewPr>
      <p:scale>
        <a:sx n="1" d="1"/>
        <a:sy n="1" d="1"/>
      </p:scale>
      <p:origin x="0" y="0"/>
    </p:cViewPr>
  </p:notesTextViewPr>
  <p:sorterViewPr>
    <p:cViewPr>
      <p:scale>
        <a:sx n="100" d="100"/>
        <a:sy n="100" d="100"/>
      </p:scale>
      <p:origin x="0" y="-13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584852-0E90-4C9C-9FC7-10D1D43596E0}" type="datetimeFigureOut">
              <a:rPr lang="en-US" smtClean="0"/>
              <a:t>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4A1CE4-E235-4C9B-A5A9-3A10C34D3BC3}" type="slidenum">
              <a:rPr lang="en-US" smtClean="0"/>
              <a:t>‹#›</a:t>
            </a:fld>
            <a:endParaRPr lang="en-US"/>
          </a:p>
        </p:txBody>
      </p:sp>
    </p:spTree>
    <p:extLst>
      <p:ext uri="{BB962C8B-B14F-4D97-AF65-F5344CB8AC3E}">
        <p14:creationId xmlns:p14="http://schemas.microsoft.com/office/powerpoint/2010/main" val="1682505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Introductions</a:t>
            </a:r>
            <a:r>
              <a:rPr lang="en-US" baseline="0" dirty="0" smtClean="0"/>
              <a:t> / say what we do at the division &amp; department</a:t>
            </a:r>
            <a:endParaRPr lang="en-US" dirty="0"/>
          </a:p>
        </p:txBody>
      </p:sp>
      <p:sp>
        <p:nvSpPr>
          <p:cNvPr id="4" name="Slide Number Placeholder 3"/>
          <p:cNvSpPr>
            <a:spLocks noGrp="1"/>
          </p:cNvSpPr>
          <p:nvPr>
            <p:ph type="sldNum" sz="quarter" idx="10"/>
          </p:nvPr>
        </p:nvSpPr>
        <p:spPr/>
        <p:txBody>
          <a:bodyPr/>
          <a:lstStyle/>
          <a:p>
            <a:fld id="{CD4A1CE4-E235-4C9B-A5A9-3A10C34D3BC3}" type="slidenum">
              <a:rPr lang="en-US" smtClean="0"/>
              <a:t>1</a:t>
            </a:fld>
            <a:endParaRPr lang="en-US"/>
          </a:p>
        </p:txBody>
      </p:sp>
    </p:spTree>
    <p:extLst>
      <p:ext uri="{BB962C8B-B14F-4D97-AF65-F5344CB8AC3E}">
        <p14:creationId xmlns:p14="http://schemas.microsoft.com/office/powerpoint/2010/main" val="1335950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you’ve seen what goes into a robust student learning experience, I’m going to show you how that has translated into</a:t>
            </a:r>
            <a:r>
              <a:rPr lang="en-US" baseline="0" dirty="0" smtClean="0"/>
              <a:t> the actual architecture of our standards.</a:t>
            </a:r>
            <a:endParaRPr lang="en-US" dirty="0"/>
          </a:p>
        </p:txBody>
      </p:sp>
      <p:sp>
        <p:nvSpPr>
          <p:cNvPr id="4" name="Slide Number Placeholder 3"/>
          <p:cNvSpPr>
            <a:spLocks noGrp="1"/>
          </p:cNvSpPr>
          <p:nvPr>
            <p:ph type="sldNum" sz="quarter" idx="10"/>
          </p:nvPr>
        </p:nvSpPr>
        <p:spPr/>
        <p:txBody>
          <a:bodyPr/>
          <a:lstStyle/>
          <a:p>
            <a:fld id="{CD4A1CE4-E235-4C9B-A5A9-3A10C34D3BC3}" type="slidenum">
              <a:rPr lang="en-US" smtClean="0"/>
              <a:t>10</a:t>
            </a:fld>
            <a:endParaRPr lang="en-US"/>
          </a:p>
        </p:txBody>
      </p:sp>
    </p:spTree>
    <p:extLst>
      <p:ext uri="{BB962C8B-B14F-4D97-AF65-F5344CB8AC3E}">
        <p14:creationId xmlns:p14="http://schemas.microsoft.com/office/powerpoint/2010/main" val="2469509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Tennessee’s Career and Technical Education Standards represent a significant shift in the definition of student proficiency within career and technical education environments. Evaluators of materials should understand that the standards replace the proficiency frameworks of years past in three major respects.</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a:t>
            </a:r>
            <a:r>
              <a:rPr lang="en-US" sz="1200" kern="1200" baseline="0" dirty="0" smtClean="0">
                <a:solidFill>
                  <a:schemeClr val="tx1"/>
                </a:solidFill>
                <a:effectLst/>
                <a:latin typeface="+mn-lt"/>
                <a:ea typeface="+mn-ea"/>
                <a:cs typeface="+mn-cs"/>
              </a:rPr>
              <a:t> will now break down each of these in more detail.</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4A1CE4-E235-4C9B-A5A9-3A10C34D3BC3}" type="slidenum">
              <a:rPr lang="en-US" smtClean="0"/>
              <a:t>11</a:t>
            </a:fld>
            <a:endParaRPr lang="en-US"/>
          </a:p>
        </p:txBody>
      </p:sp>
    </p:spTree>
    <p:extLst>
      <p:ext uri="{BB962C8B-B14F-4D97-AF65-F5344CB8AC3E}">
        <p14:creationId xmlns:p14="http://schemas.microsoft.com/office/powerpoint/2010/main" val="2906064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more</a:t>
            </a:r>
            <a:r>
              <a:rPr lang="en-US" baseline="0" dirty="0" smtClean="0"/>
              <a:t> standard </a:t>
            </a:r>
            <a:r>
              <a:rPr lang="en-US" baseline="0" dirty="0" smtClean="0">
                <a:sym typeface="Wingdings" panose="05000000000000000000" pitchFamily="2" charset="2"/>
              </a:rPr>
              <a:t> learning expectations  performance indicators  sample performance task structure; everything you need to know is in the standard statement itself.</a:t>
            </a:r>
            <a:endParaRPr lang="en-US" dirty="0"/>
          </a:p>
        </p:txBody>
      </p:sp>
      <p:sp>
        <p:nvSpPr>
          <p:cNvPr id="4" name="Slide Number Placeholder 3"/>
          <p:cNvSpPr>
            <a:spLocks noGrp="1"/>
          </p:cNvSpPr>
          <p:nvPr>
            <p:ph type="sldNum" sz="quarter" idx="10"/>
          </p:nvPr>
        </p:nvSpPr>
        <p:spPr/>
        <p:txBody>
          <a:bodyPr/>
          <a:lstStyle/>
          <a:p>
            <a:fld id="{CD4A1CE4-E235-4C9B-A5A9-3A10C34D3BC3}" type="slidenum">
              <a:rPr lang="en-US" smtClean="0"/>
              <a:t>12</a:t>
            </a:fld>
            <a:endParaRPr lang="en-US"/>
          </a:p>
        </p:txBody>
      </p:sp>
    </p:spTree>
    <p:extLst>
      <p:ext uri="{BB962C8B-B14F-4D97-AF65-F5344CB8AC3E}">
        <p14:creationId xmlns:p14="http://schemas.microsoft.com/office/powerpoint/2010/main" val="1071468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48">
              <a:defRPr/>
            </a:pPr>
            <a:r>
              <a:rPr lang="en-US" dirty="0" smtClean="0"/>
              <a:t>First, you will see the standards are deeper conceptually and are more cohesive. Many</a:t>
            </a:r>
            <a:r>
              <a:rPr lang="en-US" baseline="0" dirty="0" smtClean="0"/>
              <a:t> of them do not include specific competencies, rather, are an inclusive expectation for student work that will span multiple days of instruction.  This format will reduce the amount of time and effort spent on </a:t>
            </a:r>
            <a:r>
              <a:rPr lang="en-US" baseline="0" dirty="0" err="1" smtClean="0"/>
              <a:t>eTIGER</a:t>
            </a:r>
            <a:r>
              <a:rPr lang="en-US" baseline="0" dirty="0" smtClean="0"/>
              <a:t> technical skill reporting, as teachers will have far less standards than they are used to and will report on standard proficiency, rather than competency proficiency.</a:t>
            </a:r>
          </a:p>
          <a:p>
            <a:pPr defTabSz="914248">
              <a:defRPr/>
            </a:pPr>
            <a:endParaRPr lang="en-US" baseline="0" dirty="0" smtClean="0"/>
          </a:p>
          <a:p>
            <a:pPr defTabSz="914248">
              <a:defRPr/>
            </a:pPr>
            <a:r>
              <a:rPr lang="en-US" baseline="0" dirty="0" smtClean="0"/>
              <a:t>The expectations of the competencies are not lost, rather, more cohesively integrated into an overarching instructional goal. The intent of this comprehensive standard is a deeper conceptual understanding of both the technical and academic content by the student, as concepts will be presented together using real world applications, rather than a check-list of individual tasks, practiced independently of each other. </a:t>
            </a:r>
          </a:p>
          <a:p>
            <a:endParaRPr lang="en-US" baseline="0" dirty="0" smtClean="0"/>
          </a:p>
          <a:p>
            <a:r>
              <a:rPr lang="en-US" baseline="0" dirty="0" smtClean="0"/>
              <a:t>- Former standards over-emphasized low-level tasks that can be covered quickly by a teacher.</a:t>
            </a:r>
          </a:p>
          <a:p>
            <a:r>
              <a:rPr lang="en-US" baseline="0" dirty="0" smtClean="0"/>
              <a:t> - Former standards gave broad-brush generic statements like “identify science principles of food preparation” without giving enough information or details to the teacher to ensure quality and consistent instruction throughout the state while maintaining a high level of rigor.</a:t>
            </a:r>
            <a:r>
              <a:rPr lang="en-US" dirty="0"/>
              <a:t>  These were broad-brush generic statements without an outcome. </a:t>
            </a:r>
            <a:endParaRPr lang="en-US" baseline="0" dirty="0" smtClean="0"/>
          </a:p>
          <a:p>
            <a:r>
              <a:rPr lang="en-US" baseline="0" dirty="0" smtClean="0"/>
              <a:t>  </a:t>
            </a:r>
          </a:p>
          <a:p>
            <a:pPr defTabSz="914248">
              <a:defRPr/>
            </a:pPr>
            <a:r>
              <a:rPr lang="en-US" dirty="0"/>
              <a:t>The over-generalized statements could be rigorous or very low level, depending on the teachers’ interpretation, because of the lack of specificity and expectation setting on what a teacher would use to teach. New standards include higher order thinking, with more specificity for teachers to set expectations for what good teaching to this standard looks like. The new standards offer suggestions for informational text resources such as U.S. Department of Health and Human Services and U.S. FDA.</a:t>
            </a:r>
            <a:endParaRPr lang="en-US" dirty="0" smtClean="0"/>
          </a:p>
          <a:p>
            <a:endParaRPr lang="en-US" baseline="0" dirty="0" smtClean="0"/>
          </a:p>
          <a:p>
            <a:pPr>
              <a:buFontTx/>
              <a:buNone/>
            </a:pPr>
            <a:r>
              <a:rPr lang="en-US" baseline="0" dirty="0" smtClean="0"/>
              <a:t> - New standards include common core aligned language, such as “justify choices using evidence,” “follow steps precisely,” and “define and utilize domain-specific terms” that illustrate to teachers how they can accomplish CCSS standards for literacy in their CTE classroom using their course standards </a:t>
            </a:r>
          </a:p>
          <a:p>
            <a:endParaRPr lang="en-US" baseline="0" dirty="0" smtClean="0"/>
          </a:p>
          <a:p>
            <a:pPr marL="171422" indent="-171422">
              <a:buFontTx/>
              <a:buChar char="-"/>
            </a:pPr>
            <a:endParaRPr lang="en-US" dirty="0"/>
          </a:p>
        </p:txBody>
      </p:sp>
      <p:sp>
        <p:nvSpPr>
          <p:cNvPr id="4" name="Slide Number Placeholder 3"/>
          <p:cNvSpPr>
            <a:spLocks noGrp="1"/>
          </p:cNvSpPr>
          <p:nvPr>
            <p:ph type="sldNum" sz="quarter" idx="10"/>
          </p:nvPr>
        </p:nvSpPr>
        <p:spPr/>
        <p:txBody>
          <a:bodyPr/>
          <a:lstStyle/>
          <a:p>
            <a:fld id="{CD4A1CE4-E235-4C9B-A5A9-3A10C34D3BC3}" type="slidenum">
              <a:rPr lang="en-US" smtClean="0"/>
              <a:t>13</a:t>
            </a:fld>
            <a:endParaRPr lang="en-US"/>
          </a:p>
        </p:txBody>
      </p:sp>
    </p:spTree>
    <p:extLst>
      <p:ext uri="{BB962C8B-B14F-4D97-AF65-F5344CB8AC3E}">
        <p14:creationId xmlns:p14="http://schemas.microsoft.com/office/powerpoint/2010/main" val="3132369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Elicit responses from the crowd. Resolve any questions that come up</a:t>
            </a:r>
            <a:r>
              <a:rPr lang="en-US" baseline="0" dirty="0" smtClean="0"/>
              <a:t> before moving on to the next key shift.</a:t>
            </a:r>
            <a:endParaRPr lang="en-US" dirty="0"/>
          </a:p>
        </p:txBody>
      </p:sp>
      <p:sp>
        <p:nvSpPr>
          <p:cNvPr id="4" name="Slide Number Placeholder 3"/>
          <p:cNvSpPr>
            <a:spLocks noGrp="1"/>
          </p:cNvSpPr>
          <p:nvPr>
            <p:ph type="sldNum" sz="quarter" idx="10"/>
          </p:nvPr>
        </p:nvSpPr>
        <p:spPr/>
        <p:txBody>
          <a:bodyPr/>
          <a:lstStyle/>
          <a:p>
            <a:fld id="{CD4A1CE4-E235-4C9B-A5A9-3A10C34D3BC3}" type="slidenum">
              <a:rPr lang="en-US" smtClean="0"/>
              <a:t>14</a:t>
            </a:fld>
            <a:endParaRPr lang="en-US"/>
          </a:p>
        </p:txBody>
      </p:sp>
    </p:spTree>
    <p:extLst>
      <p:ext uri="{BB962C8B-B14F-4D97-AF65-F5344CB8AC3E}">
        <p14:creationId xmlns:p14="http://schemas.microsoft.com/office/powerpoint/2010/main" val="2259868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a:t>
            </a:r>
            <a:r>
              <a:rPr lang="en-US" baseline="0" dirty="0" smtClean="0"/>
              <a:t> example of how literacy skills have been intentionally built into the standards.</a:t>
            </a:r>
            <a:endParaRPr lang="en-US" dirty="0"/>
          </a:p>
        </p:txBody>
      </p:sp>
      <p:sp>
        <p:nvSpPr>
          <p:cNvPr id="4" name="Slide Number Placeholder 3"/>
          <p:cNvSpPr>
            <a:spLocks noGrp="1"/>
          </p:cNvSpPr>
          <p:nvPr>
            <p:ph type="sldNum" sz="quarter" idx="10"/>
          </p:nvPr>
        </p:nvSpPr>
        <p:spPr/>
        <p:txBody>
          <a:bodyPr/>
          <a:lstStyle/>
          <a:p>
            <a:fld id="{CD4A1CE4-E235-4C9B-A5A9-3A10C34D3BC3}" type="slidenum">
              <a:rPr lang="en-US" smtClean="0"/>
              <a:t>16</a:t>
            </a:fld>
            <a:endParaRPr lang="en-US"/>
          </a:p>
        </p:txBody>
      </p:sp>
    </p:spTree>
    <p:extLst>
      <p:ext uri="{BB962C8B-B14F-4D97-AF65-F5344CB8AC3E}">
        <p14:creationId xmlns:p14="http://schemas.microsoft.com/office/powerpoint/2010/main" val="2259868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Math example: standard from Principles of Machining I (still</a:t>
            </a:r>
            <a:r>
              <a:rPr lang="en-US" baseline="0" dirty="0" smtClean="0"/>
              <a:t> in first reading)</a:t>
            </a:r>
          </a:p>
          <a:p>
            <a:endParaRPr lang="en-US" baseline="0" dirty="0" smtClean="0"/>
          </a:p>
          <a:p>
            <a:r>
              <a:rPr lang="en-US" baseline="0" dirty="0" smtClean="0"/>
              <a:t>What do you notice straight away about this standard?</a:t>
            </a:r>
            <a:endParaRPr lang="en-US" dirty="0"/>
          </a:p>
        </p:txBody>
      </p:sp>
      <p:sp>
        <p:nvSpPr>
          <p:cNvPr id="4" name="Slide Number Placeholder 3"/>
          <p:cNvSpPr>
            <a:spLocks noGrp="1"/>
          </p:cNvSpPr>
          <p:nvPr>
            <p:ph type="sldNum" sz="quarter" idx="10"/>
          </p:nvPr>
        </p:nvSpPr>
        <p:spPr/>
        <p:txBody>
          <a:bodyPr/>
          <a:lstStyle/>
          <a:p>
            <a:fld id="{CD4A1CE4-E235-4C9B-A5A9-3A10C34D3BC3}" type="slidenum">
              <a:rPr lang="en-US" smtClean="0"/>
              <a:t>17</a:t>
            </a:fld>
            <a:endParaRPr lang="en-US"/>
          </a:p>
        </p:txBody>
      </p:sp>
    </p:spTree>
    <p:extLst>
      <p:ext uri="{BB962C8B-B14F-4D97-AF65-F5344CB8AC3E}">
        <p14:creationId xmlns:p14="http://schemas.microsoft.com/office/powerpoint/2010/main" val="2259868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TG note: Pretty straightforward example</a:t>
            </a:r>
            <a:r>
              <a:rPr lang="en-US" baseline="0" dirty="0" smtClean="0"/>
              <a:t> from IT Foundations to get everyone thinking, regardless of which textbooks they’ll be bidding on.</a:t>
            </a:r>
          </a:p>
          <a:p>
            <a:endParaRPr lang="en-US" baseline="0" dirty="0" smtClean="0"/>
          </a:p>
          <a:p>
            <a:r>
              <a:rPr lang="en-US" baseline="0" dirty="0" smtClean="0"/>
              <a:t>After three minutes, let room discuss out loud.</a:t>
            </a:r>
            <a:endParaRPr lang="en-US" dirty="0"/>
          </a:p>
        </p:txBody>
      </p:sp>
      <p:sp>
        <p:nvSpPr>
          <p:cNvPr id="4" name="Slide Number Placeholder 3"/>
          <p:cNvSpPr>
            <a:spLocks noGrp="1"/>
          </p:cNvSpPr>
          <p:nvPr>
            <p:ph type="sldNum" sz="quarter" idx="10"/>
          </p:nvPr>
        </p:nvSpPr>
        <p:spPr/>
        <p:txBody>
          <a:bodyPr/>
          <a:lstStyle/>
          <a:p>
            <a:fld id="{CD4A1CE4-E235-4C9B-A5A9-3A10C34D3BC3}" type="slidenum">
              <a:rPr lang="en-US" smtClean="0"/>
              <a:t>18</a:t>
            </a:fld>
            <a:endParaRPr lang="en-US"/>
          </a:p>
        </p:txBody>
      </p:sp>
    </p:spTree>
    <p:extLst>
      <p:ext uri="{BB962C8B-B14F-4D97-AF65-F5344CB8AC3E}">
        <p14:creationId xmlns:p14="http://schemas.microsoft.com/office/powerpoint/2010/main" val="1585160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that pathways piece—rethinking student learning so that knowledge and skills are not acquired in isolation, but as part of a sequenced, logical pathway that leads to multiple entry and exit points across careers.</a:t>
            </a:r>
            <a:endParaRPr lang="en-US" dirty="0"/>
          </a:p>
        </p:txBody>
      </p:sp>
      <p:sp>
        <p:nvSpPr>
          <p:cNvPr id="4" name="Slide Number Placeholder 3"/>
          <p:cNvSpPr>
            <a:spLocks noGrp="1"/>
          </p:cNvSpPr>
          <p:nvPr>
            <p:ph type="sldNum" sz="quarter" idx="10"/>
          </p:nvPr>
        </p:nvSpPr>
        <p:spPr/>
        <p:txBody>
          <a:bodyPr/>
          <a:lstStyle/>
          <a:p>
            <a:fld id="{CD4A1CE4-E235-4C9B-A5A9-3A10C34D3BC3}" type="slidenum">
              <a:rPr lang="en-US" smtClean="0"/>
              <a:t>19</a:t>
            </a:fld>
            <a:endParaRPr lang="en-US"/>
          </a:p>
        </p:txBody>
      </p:sp>
    </p:spTree>
    <p:extLst>
      <p:ext uri="{BB962C8B-B14F-4D97-AF65-F5344CB8AC3E}">
        <p14:creationId xmlns:p14="http://schemas.microsoft.com/office/powerpoint/2010/main" val="3254071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division has placed major</a:t>
            </a:r>
            <a:r>
              <a:rPr lang="en-US" baseline="0" dirty="0" smtClean="0"/>
              <a:t> emphasis on increasing the number of students who complete courses in sequence within a career cluster. The goal: to get more students finishing high school as concentrators (&gt;2) in a CTE elective focus. To that end, we have overhauled our catalogue to streamline courses into logical programs of study. </a:t>
            </a:r>
            <a:r>
              <a:rPr lang="en-US" dirty="0" smtClean="0"/>
              <a:t>When</a:t>
            </a:r>
            <a:r>
              <a:rPr lang="en-US" baseline="0" dirty="0" smtClean="0"/>
              <a:t> we talk about pathways, this is what we mean. Pull out Mechatronics as an example.</a:t>
            </a:r>
            <a:endParaRPr lang="en-US" dirty="0"/>
          </a:p>
        </p:txBody>
      </p:sp>
      <p:sp>
        <p:nvSpPr>
          <p:cNvPr id="4" name="Slide Number Placeholder 3"/>
          <p:cNvSpPr>
            <a:spLocks noGrp="1"/>
          </p:cNvSpPr>
          <p:nvPr>
            <p:ph type="sldNum" sz="quarter" idx="10"/>
          </p:nvPr>
        </p:nvSpPr>
        <p:spPr/>
        <p:txBody>
          <a:bodyPr/>
          <a:lstStyle/>
          <a:p>
            <a:fld id="{CD4A1CE4-E235-4C9B-A5A9-3A10C34D3BC3}"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77556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our agenda for the next hour. My colleague</a:t>
            </a:r>
            <a:r>
              <a:rPr lang="en-US" baseline="0" dirty="0" smtClean="0"/>
              <a:t> Deborah Thompson will be doing a deep dive into the look and feel of the standards themselves.</a:t>
            </a:r>
            <a:endParaRPr lang="en-US" dirty="0"/>
          </a:p>
        </p:txBody>
      </p:sp>
      <p:sp>
        <p:nvSpPr>
          <p:cNvPr id="4" name="Slide Number Placeholder 3"/>
          <p:cNvSpPr>
            <a:spLocks noGrp="1"/>
          </p:cNvSpPr>
          <p:nvPr>
            <p:ph type="sldNum" sz="quarter" idx="10"/>
          </p:nvPr>
        </p:nvSpPr>
        <p:spPr/>
        <p:txBody>
          <a:bodyPr/>
          <a:lstStyle/>
          <a:p>
            <a:fld id="{CD4A1CE4-E235-4C9B-A5A9-3A10C34D3BC3}" type="slidenum">
              <a:rPr lang="en-US" smtClean="0"/>
              <a:t>2</a:t>
            </a:fld>
            <a:endParaRPr lang="en-US"/>
          </a:p>
        </p:txBody>
      </p:sp>
    </p:spTree>
    <p:extLst>
      <p:ext uri="{BB962C8B-B14F-4D97-AF65-F5344CB8AC3E}">
        <p14:creationId xmlns:p14="http://schemas.microsoft.com/office/powerpoint/2010/main" val="688591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level 1, we’re just explaining</a:t>
            </a:r>
            <a:r>
              <a:rPr lang="en-US" baseline="0" dirty="0" smtClean="0"/>
              <a:t> what a mechatronic system is and describing examples. In level 2, we build on that to develop an original troubleshooting methodology.</a:t>
            </a:r>
          </a:p>
          <a:p>
            <a:endParaRPr lang="en-US" baseline="0" dirty="0" smtClean="0"/>
          </a:p>
          <a:p>
            <a:r>
              <a:rPr lang="en-US" baseline="0" dirty="0" smtClean="0"/>
              <a:t>Explain to the group that programs of study will be handed out to accompany their screening instruments.</a:t>
            </a:r>
            <a:endParaRPr lang="en-US" dirty="0"/>
          </a:p>
        </p:txBody>
      </p:sp>
      <p:sp>
        <p:nvSpPr>
          <p:cNvPr id="4" name="Slide Number Placeholder 3"/>
          <p:cNvSpPr>
            <a:spLocks noGrp="1"/>
          </p:cNvSpPr>
          <p:nvPr>
            <p:ph type="sldNum" sz="quarter" idx="10"/>
          </p:nvPr>
        </p:nvSpPr>
        <p:spPr/>
        <p:txBody>
          <a:bodyPr/>
          <a:lstStyle/>
          <a:p>
            <a:fld id="{CD4A1CE4-E235-4C9B-A5A9-3A10C34D3BC3}" type="slidenum">
              <a:rPr lang="en-US" smtClean="0"/>
              <a:t>21</a:t>
            </a:fld>
            <a:endParaRPr lang="en-US"/>
          </a:p>
        </p:txBody>
      </p:sp>
    </p:spTree>
    <p:extLst>
      <p:ext uri="{BB962C8B-B14F-4D97-AF65-F5344CB8AC3E}">
        <p14:creationId xmlns:p14="http://schemas.microsoft.com/office/powerpoint/2010/main" val="2259503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level 1 course, students are comparing and contrasting the different milestones</a:t>
            </a:r>
            <a:r>
              <a:rPr lang="en-US" baseline="0" dirty="0" smtClean="0"/>
              <a:t> of development and theories of human development. In level 2, students are challenge to apply previous knowledge &amp; understanding of human development to correlate and select the correct instructional strategies to meet a certain educational need of a group of students.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D4A1CE4-E235-4C9B-A5A9-3A10C34D3BC3}" type="slidenum">
              <a:rPr lang="en-US" smtClean="0"/>
              <a:t>22</a:t>
            </a:fld>
            <a:endParaRPr lang="en-US"/>
          </a:p>
        </p:txBody>
      </p:sp>
    </p:spTree>
    <p:extLst>
      <p:ext uri="{BB962C8B-B14F-4D97-AF65-F5344CB8AC3E}">
        <p14:creationId xmlns:p14="http://schemas.microsoft.com/office/powerpoint/2010/main" val="254265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a:t>
            </a:r>
            <a:r>
              <a:rPr lang="en-US" baseline="0" dirty="0" smtClean="0"/>
              <a:t> We’re now passing around handouts of a sample course description document, Nutrition Across the Lifespan. In our remaining time before the break, we’ll dive into how this document is structured and how you can use it to help develop your resources.</a:t>
            </a:r>
            <a:endParaRPr lang="en-US" dirty="0"/>
          </a:p>
        </p:txBody>
      </p:sp>
      <p:sp>
        <p:nvSpPr>
          <p:cNvPr id="4" name="Slide Number Placeholder 3"/>
          <p:cNvSpPr>
            <a:spLocks noGrp="1"/>
          </p:cNvSpPr>
          <p:nvPr>
            <p:ph type="sldNum" sz="quarter" idx="10"/>
          </p:nvPr>
        </p:nvSpPr>
        <p:spPr/>
        <p:txBody>
          <a:bodyPr/>
          <a:lstStyle/>
          <a:p>
            <a:fld id="{CD4A1CE4-E235-4C9B-A5A9-3A10C34D3BC3}" type="slidenum">
              <a:rPr lang="en-US" smtClean="0"/>
              <a:t>24</a:t>
            </a:fld>
            <a:endParaRPr lang="en-US"/>
          </a:p>
        </p:txBody>
      </p:sp>
    </p:spTree>
    <p:extLst>
      <p:ext uri="{BB962C8B-B14F-4D97-AF65-F5344CB8AC3E}">
        <p14:creationId xmlns:p14="http://schemas.microsoft.com/office/powerpoint/2010/main" val="2163562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 some of the feedback we heard</a:t>
            </a:r>
            <a:r>
              <a:rPr lang="en-US" baseline="0" dirty="0" smtClean="0"/>
              <a:t> from teachers and why we made the changes we did:</a:t>
            </a:r>
          </a:p>
          <a:p>
            <a:pPr marL="228600" indent="-228600">
              <a:buAutoNum type="arabicParenR"/>
            </a:pPr>
            <a:r>
              <a:rPr lang="en-US" baseline="0" dirty="0" smtClean="0"/>
              <a:t>Wanted more information in one place, to assist students and parents with course choice and assist counselors with scheduling</a:t>
            </a:r>
          </a:p>
          <a:p>
            <a:pPr marL="228600" indent="-228600">
              <a:buAutoNum type="arabicParenR"/>
            </a:pPr>
            <a:r>
              <a:rPr lang="en-US" dirty="0" smtClean="0"/>
              <a:t>Reduction of eTIGER reporting by focusing on standards</a:t>
            </a:r>
            <a:r>
              <a:rPr lang="en-US" baseline="0" dirty="0" smtClean="0"/>
              <a:t> not competencies</a:t>
            </a:r>
          </a:p>
          <a:p>
            <a:pPr marL="228600" indent="-228600">
              <a:buAutoNum type="arabicParenR"/>
            </a:pPr>
            <a:r>
              <a:rPr lang="en-US" baseline="0" dirty="0" smtClean="0"/>
              <a:t>Higher rigor to push all students to postsecondary and career readiness (our responsibility)</a:t>
            </a:r>
          </a:p>
          <a:p>
            <a:pPr marL="228600" indent="-228600">
              <a:buAutoNum type="arabicParenR"/>
            </a:pPr>
            <a:r>
              <a:rPr lang="en-US" baseline="0" dirty="0" smtClean="0"/>
              <a:t>Give specific examples and ideas, which were requested by new and occupationally licensed teachers, while still allowing for flexibility requested by veteran and traditionally prepared teachers.</a:t>
            </a:r>
            <a:endParaRPr lang="en-US" dirty="0"/>
          </a:p>
        </p:txBody>
      </p:sp>
      <p:sp>
        <p:nvSpPr>
          <p:cNvPr id="4" name="Slide Number Placeholder 3"/>
          <p:cNvSpPr>
            <a:spLocks noGrp="1"/>
          </p:cNvSpPr>
          <p:nvPr>
            <p:ph type="sldNum" sz="quarter" idx="10"/>
          </p:nvPr>
        </p:nvSpPr>
        <p:spPr/>
        <p:txBody>
          <a:bodyPr/>
          <a:lstStyle/>
          <a:p>
            <a:fld id="{CD4A1CE4-E235-4C9B-A5A9-3A10C34D3BC3}" type="slidenum">
              <a:rPr lang="en-US" smtClean="0"/>
              <a:t>25</a:t>
            </a:fld>
            <a:endParaRPr lang="en-US"/>
          </a:p>
        </p:txBody>
      </p:sp>
    </p:spTree>
    <p:extLst>
      <p:ext uri="{BB962C8B-B14F-4D97-AF65-F5344CB8AC3E}">
        <p14:creationId xmlns:p14="http://schemas.microsoft.com/office/powerpoint/2010/main" val="1851770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what do these courses look like when you get down to it? The first thing you will notice is the look and feel of the course descriptions are very different.  Let me walk you through them.  Everyone get out a copy of a course description document from your folders and follow along.</a:t>
            </a:r>
            <a:endParaRPr lang="en-US" dirty="0" smtClean="0"/>
          </a:p>
          <a:p>
            <a:endParaRPr lang="en-US" dirty="0" smtClean="0"/>
          </a:p>
          <a:p>
            <a:r>
              <a:rPr lang="en-US" dirty="0" smtClean="0"/>
              <a:t>(Counterclockwise</a:t>
            </a:r>
            <a:r>
              <a:rPr lang="en-US" baseline="0" dirty="0" smtClean="0"/>
              <a:t> from top left):</a:t>
            </a:r>
          </a:p>
          <a:p>
            <a:r>
              <a:rPr lang="en-US" baseline="0" dirty="0" smtClean="0"/>
              <a:t>1: </a:t>
            </a:r>
            <a:r>
              <a:rPr lang="en-US" dirty="0" smtClean="0"/>
              <a:t>Important information</a:t>
            </a:r>
            <a:r>
              <a:rPr lang="en-US" baseline="0" dirty="0" smtClean="0"/>
              <a:t> can all be retrieved at-a-glance on the cover page: recommended prerequisites and credit, grade level, aligned student organization, work-based learning and dual credit/enrollment opportunities, and more. 2: The “Course Description” paints in detail the picture of proficiency that successful students will attain upon completion of this course, in addition to listing applicable standards alignments. Rather than just tell you about the course in general, we wanted to clearly describe what a student who successfully completes this course will know and be able to do. This is the first guidepost for a CTE teacher to set the expectation for what this course should look like in the classroom.</a:t>
            </a:r>
          </a:p>
          <a:p>
            <a:endParaRPr lang="en-US" baseline="0" dirty="0" smtClean="0"/>
          </a:p>
          <a:p>
            <a:r>
              <a:rPr lang="en-US" baseline="0" dirty="0" smtClean="0"/>
              <a:t>(Clockwise from top right):</a:t>
            </a:r>
          </a:p>
          <a:p>
            <a:r>
              <a:rPr lang="en-US" baseline="0" dirty="0" smtClean="0"/>
              <a:t>3: The “Program of Study Application” portion describes the proper sequence in which the course resides, and will link the teacher to a website with other important information about that program of study – such as the other courses, equipment, and resource lists to use in the classroom. 4: The course standards begin after that, with content-area headings that group topics, skills, and knowledge into similar bins, to assist with unit planning. While the standards are listed in the order estimated to flow most logically, the sequence presented here is not prescriptive; the standards allow for customized pacing and presentation of the material in each course, according to the discretion of the teacher. The subject area headings will assist in planning, but standards do not have to following one after the other, like a check-list. Many standards will include in-depth understanding that can only be shown through longer-term projects.</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Finally, at the end of the course, you will see that we also align our courses to common core state standards for literacy in technical subjects, general education courses (where appropriate), and national standards for each cluster, such as those promoted by </a:t>
            </a:r>
            <a:r>
              <a:rPr lang="en-US" sz="1200" kern="1200" dirty="0" smtClean="0">
                <a:solidFill>
                  <a:schemeClr val="tx1"/>
                </a:solidFill>
                <a:effectLst/>
                <a:latin typeface="+mn-lt"/>
                <a:ea typeface="+mn-ea"/>
                <a:cs typeface="+mn-cs"/>
              </a:rPr>
              <a:t>the National Council for Agricultural Education. This</a:t>
            </a:r>
            <a:r>
              <a:rPr lang="en-US" sz="1200" kern="1200" baseline="0" dirty="0" smtClean="0">
                <a:solidFill>
                  <a:schemeClr val="tx1"/>
                </a:solidFill>
                <a:effectLst/>
                <a:latin typeface="+mn-lt"/>
                <a:ea typeface="+mn-ea"/>
                <a:cs typeface="+mn-cs"/>
              </a:rPr>
              <a:t> national organization will provide additional resources, materials, and ideas that you can search through more quickly and implement in your classroom. Have folks flip to the end and put their finger on this section.</a:t>
            </a:r>
            <a:endParaRPr lang="en-US" dirty="0" smtClean="0"/>
          </a:p>
          <a:p>
            <a:endParaRPr lang="en-US" dirty="0"/>
          </a:p>
        </p:txBody>
      </p:sp>
      <p:sp>
        <p:nvSpPr>
          <p:cNvPr id="4" name="Slide Number Placeholder 3"/>
          <p:cNvSpPr>
            <a:spLocks noGrp="1"/>
          </p:cNvSpPr>
          <p:nvPr>
            <p:ph type="sldNum" sz="quarter" idx="10"/>
          </p:nvPr>
        </p:nvSpPr>
        <p:spPr/>
        <p:txBody>
          <a:bodyPr/>
          <a:lstStyle/>
          <a:p>
            <a:fld id="{CD4A1CE4-E235-4C9B-A5A9-3A10C34D3BC3}" type="slidenum">
              <a:rPr lang="en-US" smtClean="0"/>
              <a:t>26</a:t>
            </a:fld>
            <a:endParaRPr lang="en-US"/>
          </a:p>
        </p:txBody>
      </p:sp>
    </p:spTree>
    <p:extLst>
      <p:ext uri="{BB962C8B-B14F-4D97-AF65-F5344CB8AC3E}">
        <p14:creationId xmlns:p14="http://schemas.microsoft.com/office/powerpoint/2010/main" val="3985048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4A1CE4-E235-4C9B-A5A9-3A10C34D3BC3}" type="slidenum">
              <a:rPr lang="en-US" smtClean="0"/>
              <a:t>27</a:t>
            </a:fld>
            <a:endParaRPr lang="en-US"/>
          </a:p>
        </p:txBody>
      </p:sp>
    </p:spTree>
    <p:extLst>
      <p:ext uri="{BB962C8B-B14F-4D97-AF65-F5344CB8AC3E}">
        <p14:creationId xmlns:p14="http://schemas.microsoft.com/office/powerpoint/2010/main" val="24559610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Next, you will see that rather than offer general theories, we often provide examples, specifics, and details. We anticipate this will assist teachers with designing instructional activities, but we don’t want to limit a teacher’s creativity. Ultimately, we want to set a clear bar for student work by offering examples of what a student should be able to do, but know that it is up to a teacher to reach that expectation in the way that best fits her students needs. Many of the examples will allow for regional interpretation – and we encourage teachers to use examples as models to design the best activities for their particular population.</a:t>
            </a:r>
          </a:p>
          <a:p>
            <a:endParaRPr lang="en-US" baseline="0" dirty="0" smtClean="0"/>
          </a:p>
          <a:p>
            <a:r>
              <a:rPr lang="en-US" baseline="0" dirty="0" smtClean="0"/>
              <a:t>At the bottom of the standard, you will see we have aligned each standard to the Common Core State Standards for Literacy in Technical subjects as well as Tennessee general education courses. This is two fold: (1) First, we wanted our CTE teachers to be prepared to fully implement common core, without teaching from two separate sets of standards. By teaching the course as written, our teachers will cover all of the expectations they have in reading and writing. (2) Second, academic integration is part of our quality program indicators, and while it has been an expectation of our teachers, we haven’t given our teachers the tools they needed to accomplish this. With these alignments, specific standards are now connected and will provide a roadmap for how educators can collaborate with their colleagues on specific academic concepts and meet their QPIs.</a:t>
            </a:r>
          </a:p>
          <a:p>
            <a:endParaRPr lang="en-US" baseline="0" dirty="0" smtClean="0"/>
          </a:p>
          <a:p>
            <a:r>
              <a:rPr lang="en-US" baseline="0" dirty="0" smtClean="0"/>
              <a:t>Finally, at the end of the course, you will see that we also align our courses to national standards for each cluster, such as those promoted by </a:t>
            </a:r>
            <a:r>
              <a:rPr lang="en-US" sz="1200" kern="1200" dirty="0" smtClean="0">
                <a:solidFill>
                  <a:schemeClr val="tx1"/>
                </a:solidFill>
                <a:effectLst/>
                <a:latin typeface="+mn-lt"/>
                <a:ea typeface="+mn-ea"/>
                <a:cs typeface="+mn-cs"/>
              </a:rPr>
              <a:t>the National Council for Agricultural Education. This</a:t>
            </a:r>
            <a:r>
              <a:rPr lang="en-US" sz="1200" kern="1200" baseline="0" dirty="0" smtClean="0">
                <a:solidFill>
                  <a:schemeClr val="tx1"/>
                </a:solidFill>
                <a:effectLst/>
                <a:latin typeface="+mn-lt"/>
                <a:ea typeface="+mn-ea"/>
                <a:cs typeface="+mn-cs"/>
              </a:rPr>
              <a:t> national organization will provide additional resources, materials, and ideas that you can search through more quickly and implement in your classroom. Have folks flip to the end and put their finger on this section.</a:t>
            </a:r>
            <a:endParaRPr lang="en-US" dirty="0"/>
          </a:p>
        </p:txBody>
      </p:sp>
      <p:sp>
        <p:nvSpPr>
          <p:cNvPr id="4" name="Slide Number Placeholder 3"/>
          <p:cNvSpPr>
            <a:spLocks noGrp="1"/>
          </p:cNvSpPr>
          <p:nvPr>
            <p:ph type="sldNum" sz="quarter" idx="10"/>
          </p:nvPr>
        </p:nvSpPr>
        <p:spPr/>
        <p:txBody>
          <a:bodyPr/>
          <a:lstStyle/>
          <a:p>
            <a:fld id="{CD4A1CE4-E235-4C9B-A5A9-3A10C34D3BC3}" type="slidenum">
              <a:rPr lang="en-US" smtClean="0"/>
              <a:t>28</a:t>
            </a:fld>
            <a:endParaRPr lang="en-US"/>
          </a:p>
        </p:txBody>
      </p:sp>
    </p:spTree>
    <p:extLst>
      <p:ext uri="{BB962C8B-B14F-4D97-AF65-F5344CB8AC3E}">
        <p14:creationId xmlns:p14="http://schemas.microsoft.com/office/powerpoint/2010/main" val="16222323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 three minutes, call on volunteers to walk through each (question, important) and answer</a:t>
            </a:r>
            <a:r>
              <a:rPr lang="en-US" baseline="0" dirty="0" smtClean="0"/>
              <a:t> any questions they bring up.</a:t>
            </a:r>
            <a:endParaRPr lang="en-US" dirty="0"/>
          </a:p>
        </p:txBody>
      </p:sp>
      <p:sp>
        <p:nvSpPr>
          <p:cNvPr id="4" name="Slide Number Placeholder 3"/>
          <p:cNvSpPr>
            <a:spLocks noGrp="1"/>
          </p:cNvSpPr>
          <p:nvPr>
            <p:ph type="sldNum" sz="quarter" idx="10"/>
          </p:nvPr>
        </p:nvSpPr>
        <p:spPr/>
        <p:txBody>
          <a:bodyPr/>
          <a:lstStyle/>
          <a:p>
            <a:fld id="{CD4A1CE4-E235-4C9B-A5A9-3A10C34D3BC3}" type="slidenum">
              <a:rPr lang="en-US" smtClean="0"/>
              <a:t>29</a:t>
            </a:fld>
            <a:endParaRPr lang="en-US"/>
          </a:p>
        </p:txBody>
      </p:sp>
    </p:spTree>
    <p:extLst>
      <p:ext uri="{BB962C8B-B14F-4D97-AF65-F5344CB8AC3E}">
        <p14:creationId xmlns:p14="http://schemas.microsoft.com/office/powerpoint/2010/main" val="24005660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for a great first discussion this morning. Before we break, let’s take a step back to the big picture again. Remember </a:t>
            </a:r>
            <a:r>
              <a:rPr lang="en-US" dirty="0" smtClean="0"/>
              <a:t>the</a:t>
            </a:r>
            <a:r>
              <a:rPr lang="en-US" baseline="0" dirty="0" smtClean="0"/>
              <a:t> ultimate goal </a:t>
            </a:r>
            <a:r>
              <a:rPr lang="en-US" baseline="0" dirty="0" smtClean="0"/>
              <a:t>here is to empower students to make real choices. </a:t>
            </a:r>
            <a:r>
              <a:rPr lang="en-US" baseline="0" dirty="0" smtClean="0"/>
              <a:t>You, as publishers, are essential partners in reaching this goal. Thank you for helping us provide the options and materials that are in the </a:t>
            </a:r>
            <a:r>
              <a:rPr lang="en-US" b="1" baseline="0" dirty="0" smtClean="0"/>
              <a:t>best interests of students.</a:t>
            </a:r>
            <a:endParaRPr lang="en-US" dirty="0"/>
          </a:p>
        </p:txBody>
      </p:sp>
      <p:sp>
        <p:nvSpPr>
          <p:cNvPr id="4" name="Slide Number Placeholder 3"/>
          <p:cNvSpPr>
            <a:spLocks noGrp="1"/>
          </p:cNvSpPr>
          <p:nvPr>
            <p:ph type="sldNum" sz="quarter" idx="10"/>
          </p:nvPr>
        </p:nvSpPr>
        <p:spPr/>
        <p:txBody>
          <a:bodyPr/>
          <a:lstStyle/>
          <a:p>
            <a:fld id="{CD4A1CE4-E235-4C9B-A5A9-3A10C34D3BC3}" type="slidenum">
              <a:rPr lang="en-US" smtClean="0"/>
              <a:t>30</a:t>
            </a:fld>
            <a:endParaRPr lang="en-US"/>
          </a:p>
        </p:txBody>
      </p:sp>
    </p:spTree>
    <p:extLst>
      <p:ext uri="{BB962C8B-B14F-4D97-AF65-F5344CB8AC3E}">
        <p14:creationId xmlns:p14="http://schemas.microsoft.com/office/powerpoint/2010/main" val="181763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 be about ~10:15 now. Questions from the audience?</a:t>
            </a:r>
          </a:p>
          <a:p>
            <a:endParaRPr lang="en-US" dirty="0" smtClean="0"/>
          </a:p>
          <a:p>
            <a:r>
              <a:rPr lang="en-US" dirty="0" smtClean="0"/>
              <a:t>We’ll be back at 10:30 to walk through the screening</a:t>
            </a:r>
            <a:r>
              <a:rPr lang="en-US" baseline="0" dirty="0" smtClean="0"/>
              <a:t> </a:t>
            </a:r>
            <a:r>
              <a:rPr lang="en-US" baseline="0" dirty="0" smtClean="0"/>
              <a:t>instrument.</a:t>
            </a:r>
            <a:endParaRPr lang="en-US" dirty="0"/>
          </a:p>
        </p:txBody>
      </p:sp>
      <p:sp>
        <p:nvSpPr>
          <p:cNvPr id="4" name="Slide Number Placeholder 3"/>
          <p:cNvSpPr>
            <a:spLocks noGrp="1"/>
          </p:cNvSpPr>
          <p:nvPr>
            <p:ph type="sldNum" sz="quarter" idx="10"/>
          </p:nvPr>
        </p:nvSpPr>
        <p:spPr/>
        <p:txBody>
          <a:bodyPr/>
          <a:lstStyle/>
          <a:p>
            <a:fld id="{CD4A1CE4-E235-4C9B-A5A9-3A10C34D3BC3}" type="slidenum">
              <a:rPr lang="en-US" smtClean="0"/>
              <a:t>31</a:t>
            </a:fld>
            <a:endParaRPr lang="en-US"/>
          </a:p>
        </p:txBody>
      </p:sp>
    </p:spTree>
    <p:extLst>
      <p:ext uri="{BB962C8B-B14F-4D97-AF65-F5344CB8AC3E}">
        <p14:creationId xmlns:p14="http://schemas.microsoft.com/office/powerpoint/2010/main" val="887114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Briefly, I’ll begin by discussing</a:t>
            </a:r>
            <a:r>
              <a:rPr lang="en-US" baseline="0" dirty="0" smtClean="0"/>
              <a:t> what we believe about student success. This is important because it informs everything we do at the programmatic level. When we set out to develop standards and sequenced programs of study, we began with these essential beliefs.</a:t>
            </a:r>
            <a:endParaRPr lang="en-US" dirty="0"/>
          </a:p>
        </p:txBody>
      </p:sp>
      <p:sp>
        <p:nvSpPr>
          <p:cNvPr id="4" name="Slide Number Placeholder 3"/>
          <p:cNvSpPr>
            <a:spLocks noGrp="1"/>
          </p:cNvSpPr>
          <p:nvPr>
            <p:ph type="sldNum" sz="quarter" idx="10"/>
          </p:nvPr>
        </p:nvSpPr>
        <p:spPr/>
        <p:txBody>
          <a:bodyPr/>
          <a:lstStyle/>
          <a:p>
            <a:fld id="{CD4A1CE4-E235-4C9B-A5A9-3A10C34D3BC3}" type="slidenum">
              <a:rPr lang="en-US" smtClean="0"/>
              <a:t>3</a:t>
            </a:fld>
            <a:endParaRPr lang="en-US"/>
          </a:p>
        </p:txBody>
      </p:sp>
    </p:spTree>
    <p:extLst>
      <p:ext uri="{BB962C8B-B14F-4D97-AF65-F5344CB8AC3E}">
        <p14:creationId xmlns:p14="http://schemas.microsoft.com/office/powerpoint/2010/main" val="11134637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back. We’ll take the next hour to go in depth into </a:t>
            </a:r>
            <a:r>
              <a:rPr lang="en-US" baseline="0" dirty="0" smtClean="0"/>
              <a:t>one of the screening </a:t>
            </a:r>
            <a:r>
              <a:rPr lang="en-US" baseline="0" dirty="0" smtClean="0"/>
              <a:t>instruments that will be used to evaluate prospective materials.</a:t>
            </a:r>
          </a:p>
          <a:p>
            <a:endParaRPr lang="en-US" baseline="0" dirty="0" smtClean="0"/>
          </a:p>
          <a:p>
            <a:r>
              <a:rPr lang="en-US" baseline="0" dirty="0" smtClean="0"/>
              <a:t>We have ample time devoted to discussion here, so please voice questions as they come up.</a:t>
            </a:r>
            <a:endParaRPr lang="en-US" dirty="0"/>
          </a:p>
        </p:txBody>
      </p:sp>
      <p:sp>
        <p:nvSpPr>
          <p:cNvPr id="4" name="Slide Number Placeholder 3"/>
          <p:cNvSpPr>
            <a:spLocks noGrp="1"/>
          </p:cNvSpPr>
          <p:nvPr>
            <p:ph type="sldNum" sz="quarter" idx="10"/>
          </p:nvPr>
        </p:nvSpPr>
        <p:spPr/>
        <p:txBody>
          <a:bodyPr/>
          <a:lstStyle/>
          <a:p>
            <a:fld id="{CD4A1CE4-E235-4C9B-A5A9-3A10C34D3BC3}" type="slidenum">
              <a:rPr lang="en-US" smtClean="0"/>
              <a:t>32</a:t>
            </a:fld>
            <a:endParaRPr lang="en-US"/>
          </a:p>
        </p:txBody>
      </p:sp>
    </p:spTree>
    <p:extLst>
      <p:ext uri="{BB962C8B-B14F-4D97-AF65-F5344CB8AC3E}">
        <p14:creationId xmlns:p14="http://schemas.microsoft.com/office/powerpoint/2010/main" val="11134637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4A1CE4-E235-4C9B-A5A9-3A10C34D3BC3}" type="slidenum">
              <a:rPr lang="en-US" smtClean="0"/>
              <a:t>33</a:t>
            </a:fld>
            <a:endParaRPr lang="en-US"/>
          </a:p>
        </p:txBody>
      </p:sp>
    </p:spTree>
    <p:extLst>
      <p:ext uri="{BB962C8B-B14F-4D97-AF65-F5344CB8AC3E}">
        <p14:creationId xmlns:p14="http://schemas.microsoft.com/office/powerpoint/2010/main" val="29060645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Pass</a:t>
            </a:r>
            <a:r>
              <a:rPr lang="en-US" baseline="0" dirty="0" smtClean="0"/>
              <a:t> out Mechatronics.</a:t>
            </a:r>
            <a:endParaRPr lang="en-US" dirty="0"/>
          </a:p>
        </p:txBody>
      </p:sp>
      <p:sp>
        <p:nvSpPr>
          <p:cNvPr id="4" name="Slide Number Placeholder 3"/>
          <p:cNvSpPr>
            <a:spLocks noGrp="1"/>
          </p:cNvSpPr>
          <p:nvPr>
            <p:ph type="sldNum" sz="quarter" idx="10"/>
          </p:nvPr>
        </p:nvSpPr>
        <p:spPr/>
        <p:txBody>
          <a:bodyPr/>
          <a:lstStyle/>
          <a:p>
            <a:fld id="{CD4A1CE4-E235-4C9B-A5A9-3A10C34D3BC3}" type="slidenum">
              <a:rPr lang="en-US" smtClean="0"/>
              <a:t>35</a:t>
            </a:fld>
            <a:endParaRPr lang="en-US"/>
          </a:p>
        </p:txBody>
      </p:sp>
    </p:spTree>
    <p:extLst>
      <p:ext uri="{BB962C8B-B14F-4D97-AF65-F5344CB8AC3E}">
        <p14:creationId xmlns:p14="http://schemas.microsoft.com/office/powerpoint/2010/main" val="10714685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Pass</a:t>
            </a:r>
            <a:r>
              <a:rPr lang="en-US" baseline="0" dirty="0" smtClean="0"/>
              <a:t> out Mechatronics.</a:t>
            </a:r>
            <a:endParaRPr lang="en-US" dirty="0"/>
          </a:p>
        </p:txBody>
      </p:sp>
      <p:sp>
        <p:nvSpPr>
          <p:cNvPr id="4" name="Slide Number Placeholder 3"/>
          <p:cNvSpPr>
            <a:spLocks noGrp="1"/>
          </p:cNvSpPr>
          <p:nvPr>
            <p:ph type="sldNum" sz="quarter" idx="10"/>
          </p:nvPr>
        </p:nvSpPr>
        <p:spPr/>
        <p:txBody>
          <a:bodyPr/>
          <a:lstStyle/>
          <a:p>
            <a:fld id="{CD4A1CE4-E235-4C9B-A5A9-3A10C34D3BC3}" type="slidenum">
              <a:rPr lang="en-US" smtClean="0"/>
              <a:t>36</a:t>
            </a:fld>
            <a:endParaRPr lang="en-US"/>
          </a:p>
        </p:txBody>
      </p:sp>
    </p:spTree>
    <p:extLst>
      <p:ext uri="{BB962C8B-B14F-4D97-AF65-F5344CB8AC3E}">
        <p14:creationId xmlns:p14="http://schemas.microsoft.com/office/powerpoint/2010/main" val="10714685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five minutes, walk through each component.</a:t>
            </a:r>
            <a:endParaRPr lang="en-US" dirty="0"/>
          </a:p>
        </p:txBody>
      </p:sp>
      <p:sp>
        <p:nvSpPr>
          <p:cNvPr id="4" name="Slide Number Placeholder 3"/>
          <p:cNvSpPr>
            <a:spLocks noGrp="1"/>
          </p:cNvSpPr>
          <p:nvPr>
            <p:ph type="sldNum" sz="quarter" idx="10"/>
          </p:nvPr>
        </p:nvSpPr>
        <p:spPr/>
        <p:txBody>
          <a:bodyPr/>
          <a:lstStyle/>
          <a:p>
            <a:fld id="{CD4A1CE4-E235-4C9B-A5A9-3A10C34D3BC3}" type="slidenum">
              <a:rPr lang="en-US" smtClean="0"/>
              <a:t>37</a:t>
            </a:fld>
            <a:endParaRPr lang="en-US"/>
          </a:p>
        </p:txBody>
      </p:sp>
    </p:spTree>
    <p:extLst>
      <p:ext uri="{BB962C8B-B14F-4D97-AF65-F5344CB8AC3E}">
        <p14:creationId xmlns:p14="http://schemas.microsoft.com/office/powerpoint/2010/main" val="33161556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five minutes,</a:t>
            </a:r>
            <a:r>
              <a:rPr lang="en-US" baseline="0" dirty="0" smtClean="0"/>
              <a:t> walk through each component.</a:t>
            </a:r>
            <a:endParaRPr lang="en-US" dirty="0"/>
          </a:p>
        </p:txBody>
      </p:sp>
      <p:sp>
        <p:nvSpPr>
          <p:cNvPr id="4" name="Slide Number Placeholder 3"/>
          <p:cNvSpPr>
            <a:spLocks noGrp="1"/>
          </p:cNvSpPr>
          <p:nvPr>
            <p:ph type="sldNum" sz="quarter" idx="10"/>
          </p:nvPr>
        </p:nvSpPr>
        <p:spPr/>
        <p:txBody>
          <a:bodyPr/>
          <a:lstStyle/>
          <a:p>
            <a:fld id="{CD4A1CE4-E235-4C9B-A5A9-3A10C34D3BC3}" type="slidenum">
              <a:rPr lang="en-US" smtClean="0"/>
              <a:t>38</a:t>
            </a:fld>
            <a:endParaRPr lang="en-US"/>
          </a:p>
        </p:txBody>
      </p:sp>
    </p:spTree>
    <p:extLst>
      <p:ext uri="{BB962C8B-B14F-4D97-AF65-F5344CB8AC3E}">
        <p14:creationId xmlns:p14="http://schemas.microsoft.com/office/powerpoint/2010/main" val="74190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short; no need for private reading time. We will jump</a:t>
            </a:r>
            <a:r>
              <a:rPr lang="en-US" baseline="0" dirty="0" smtClean="0"/>
              <a:t> right in and talk as a group.</a:t>
            </a:r>
          </a:p>
          <a:p>
            <a:endParaRPr lang="en-US" baseline="0" dirty="0" smtClean="0"/>
          </a:p>
          <a:p>
            <a:r>
              <a:rPr lang="en-US" baseline="0" dirty="0" smtClean="0"/>
              <a:t>For those of you who will be bidding on Mechatronics, what are some other possible focus areas you can think of? How about some of the other subjects, like Dietetics &amp; Nutrition?</a:t>
            </a:r>
            <a:endParaRPr lang="en-US" dirty="0"/>
          </a:p>
        </p:txBody>
      </p:sp>
      <p:sp>
        <p:nvSpPr>
          <p:cNvPr id="4" name="Slide Number Placeholder 3"/>
          <p:cNvSpPr>
            <a:spLocks noGrp="1"/>
          </p:cNvSpPr>
          <p:nvPr>
            <p:ph type="sldNum" sz="quarter" idx="10"/>
          </p:nvPr>
        </p:nvSpPr>
        <p:spPr/>
        <p:txBody>
          <a:bodyPr/>
          <a:lstStyle/>
          <a:p>
            <a:fld id="{CD4A1CE4-E235-4C9B-A5A9-3A10C34D3BC3}" type="slidenum">
              <a:rPr lang="en-US" smtClean="0"/>
              <a:t>39</a:t>
            </a:fld>
            <a:endParaRPr lang="en-US"/>
          </a:p>
        </p:txBody>
      </p:sp>
    </p:spTree>
    <p:extLst>
      <p:ext uri="{BB962C8B-B14F-4D97-AF65-F5344CB8AC3E}">
        <p14:creationId xmlns:p14="http://schemas.microsoft.com/office/powerpoint/2010/main" val="34916302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time we will also pass out a second example for comparison: Dietetics and</a:t>
            </a:r>
            <a:r>
              <a:rPr lang="en-US" baseline="0" dirty="0" smtClean="0"/>
              <a:t> Nutrition from the Human Services cluster.</a:t>
            </a:r>
            <a:endParaRPr lang="en-US" dirty="0"/>
          </a:p>
        </p:txBody>
      </p:sp>
      <p:sp>
        <p:nvSpPr>
          <p:cNvPr id="4" name="Slide Number Placeholder 3"/>
          <p:cNvSpPr>
            <a:spLocks noGrp="1"/>
          </p:cNvSpPr>
          <p:nvPr>
            <p:ph type="sldNum" sz="quarter" idx="10"/>
          </p:nvPr>
        </p:nvSpPr>
        <p:spPr/>
        <p:txBody>
          <a:bodyPr/>
          <a:lstStyle/>
          <a:p>
            <a:fld id="{CD4A1CE4-E235-4C9B-A5A9-3A10C34D3BC3}" type="slidenum">
              <a:rPr lang="en-US" smtClean="0"/>
              <a:t>40</a:t>
            </a:fld>
            <a:endParaRPr lang="en-US"/>
          </a:p>
        </p:txBody>
      </p:sp>
    </p:spTree>
    <p:extLst>
      <p:ext uri="{BB962C8B-B14F-4D97-AF65-F5344CB8AC3E}">
        <p14:creationId xmlns:p14="http://schemas.microsoft.com/office/powerpoint/2010/main" val="15851607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take your questions until 11:45,</a:t>
            </a:r>
            <a:r>
              <a:rPr lang="en-US" baseline="0" dirty="0" smtClean="0"/>
              <a:t> when we’ll break for lunch.</a:t>
            </a:r>
            <a:endParaRPr lang="en-US" dirty="0"/>
          </a:p>
        </p:txBody>
      </p:sp>
      <p:sp>
        <p:nvSpPr>
          <p:cNvPr id="4" name="Slide Number Placeholder 3"/>
          <p:cNvSpPr>
            <a:spLocks noGrp="1"/>
          </p:cNvSpPr>
          <p:nvPr>
            <p:ph type="sldNum" sz="quarter" idx="10"/>
          </p:nvPr>
        </p:nvSpPr>
        <p:spPr/>
        <p:txBody>
          <a:bodyPr/>
          <a:lstStyle/>
          <a:p>
            <a:fld id="{CD4A1CE4-E235-4C9B-A5A9-3A10C34D3BC3}" type="slidenum">
              <a:rPr lang="en-US" smtClean="0"/>
              <a:t>41</a:t>
            </a:fld>
            <a:endParaRPr lang="en-US"/>
          </a:p>
        </p:txBody>
      </p:sp>
    </p:spTree>
    <p:extLst>
      <p:ext uri="{BB962C8B-B14F-4D97-AF65-F5344CB8AC3E}">
        <p14:creationId xmlns:p14="http://schemas.microsoft.com/office/powerpoint/2010/main" val="8871142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4A1CE4-E235-4C9B-A5A9-3A10C34D3BC3}" type="slidenum">
              <a:rPr lang="en-US" smtClean="0"/>
              <a:t>42</a:t>
            </a:fld>
            <a:endParaRPr lang="en-US"/>
          </a:p>
        </p:txBody>
      </p:sp>
    </p:spTree>
    <p:extLst>
      <p:ext uri="{BB962C8B-B14F-4D97-AF65-F5344CB8AC3E}">
        <p14:creationId xmlns:p14="http://schemas.microsoft.com/office/powerpoint/2010/main" val="3557764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**Icebreaker** - Take 1 minute</a:t>
            </a:r>
            <a:r>
              <a:rPr lang="en-US" baseline="0" dirty="0" smtClean="0"/>
              <a:t> to look at this graphic. Discuss with your table partners what it means to you. 2-3 minutes to discuss as a group.</a:t>
            </a:r>
            <a:endParaRPr lang="en-US" dirty="0"/>
          </a:p>
        </p:txBody>
      </p:sp>
      <p:sp>
        <p:nvSpPr>
          <p:cNvPr id="4" name="Slide Number Placeholder 3"/>
          <p:cNvSpPr>
            <a:spLocks noGrp="1"/>
          </p:cNvSpPr>
          <p:nvPr>
            <p:ph type="sldNum" sz="quarter" idx="10"/>
          </p:nvPr>
        </p:nvSpPr>
        <p:spPr/>
        <p:txBody>
          <a:bodyPr/>
          <a:lstStyle/>
          <a:p>
            <a:fld id="{CD4A1CE4-E235-4C9B-A5A9-3A10C34D3BC3}" type="slidenum">
              <a:rPr lang="en-US" smtClean="0"/>
              <a:pPr/>
              <a:t>4</a:t>
            </a:fld>
            <a:endParaRPr lang="en-US" dirty="0"/>
          </a:p>
        </p:txBody>
      </p:sp>
    </p:spTree>
    <p:extLst>
      <p:ext uri="{BB962C8B-B14F-4D97-AF65-F5344CB8AC3E}">
        <p14:creationId xmlns:p14="http://schemas.microsoft.com/office/powerpoint/2010/main" val="324590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684213"/>
            <a:ext cx="4562475" cy="3422650"/>
          </a:xfrm>
        </p:spPr>
      </p:sp>
      <p:sp>
        <p:nvSpPr>
          <p:cNvPr id="3" name="Notes Placeholder 2"/>
          <p:cNvSpPr>
            <a:spLocks noGrp="1"/>
          </p:cNvSpPr>
          <p:nvPr>
            <p:ph type="body" idx="1"/>
          </p:nvPr>
        </p:nvSpPr>
        <p:spPr/>
        <p:txBody>
          <a:bodyPr>
            <a:normAutofit/>
          </a:bodyPr>
          <a:lstStyle/>
          <a:p>
            <a:r>
              <a:rPr lang="en-US" baseline="0" dirty="0" smtClean="0"/>
              <a:t>The punchline of that last image? Whether you are a director, a counselor, a teacher, a parent, or a policymaker, most of us can agree that we can no longer afford to view learning in terms of different educational silos; rather, learning must increasingly be viewed as an interconnected process linked by experiences that do not fit neatly in old boxes</a:t>
            </a:r>
            <a:r>
              <a:rPr lang="en-US" i="0" baseline="0" dirty="0" smtClean="0"/>
              <a:t>.</a:t>
            </a:r>
            <a:endParaRPr lang="en-US" dirty="0"/>
          </a:p>
        </p:txBody>
      </p:sp>
      <p:sp>
        <p:nvSpPr>
          <p:cNvPr id="4" name="Slide Number Placeholder 3"/>
          <p:cNvSpPr>
            <a:spLocks noGrp="1"/>
          </p:cNvSpPr>
          <p:nvPr>
            <p:ph type="sldNum" sz="quarter" idx="10"/>
          </p:nvPr>
        </p:nvSpPr>
        <p:spPr/>
        <p:txBody>
          <a:bodyPr/>
          <a:lstStyle/>
          <a:p>
            <a:fld id="{CD4A1CE4-E235-4C9B-A5A9-3A10C34D3BC3}" type="slidenum">
              <a:rPr lang="en-US" smtClean="0"/>
              <a:pPr/>
              <a:t>5</a:t>
            </a:fld>
            <a:endParaRPr lang="en-US" dirty="0"/>
          </a:p>
        </p:txBody>
      </p:sp>
    </p:spTree>
    <p:extLst>
      <p:ext uri="{BB962C8B-B14F-4D97-AF65-F5344CB8AC3E}">
        <p14:creationId xmlns:p14="http://schemas.microsoft.com/office/powerpoint/2010/main" val="2923412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three watchwords that you will hear us use over and over again here</a:t>
            </a:r>
            <a:r>
              <a:rPr lang="en-US" baseline="0" dirty="0" smtClean="0"/>
              <a:t> are </a:t>
            </a:r>
            <a:r>
              <a:rPr lang="en-US" b="1" baseline="0" dirty="0" smtClean="0"/>
              <a:t>relevant, rigorous, </a:t>
            </a:r>
            <a:r>
              <a:rPr lang="en-US" b="0" baseline="0" dirty="0" smtClean="0"/>
              <a:t>and </a:t>
            </a:r>
            <a:r>
              <a:rPr lang="en-US" b="1" baseline="0" dirty="0" smtClean="0"/>
              <a:t>learner-focused</a:t>
            </a:r>
            <a:r>
              <a:rPr lang="en-US" b="0" baseline="0" dirty="0" smtClean="0"/>
              <a:t>. If we promote a course or a program of study that does not satisfy these three essential components, then we have not done our job to maximize student success.</a:t>
            </a:r>
          </a:p>
          <a:p>
            <a:endParaRPr lang="en-US" b="0" baseline="0" dirty="0" smtClean="0"/>
          </a:p>
          <a:p>
            <a:r>
              <a:rPr lang="en-US" b="0" baseline="0" dirty="0" smtClean="0"/>
              <a:t>We also believe that our teachers and directors, if they are asked to use our standards, </a:t>
            </a:r>
            <a:r>
              <a:rPr lang="en-US" b="0" u="sng" baseline="0" dirty="0" smtClean="0"/>
              <a:t>must</a:t>
            </a:r>
            <a:r>
              <a:rPr lang="en-US" b="0" u="none" baseline="0" dirty="0" smtClean="0"/>
              <a:t> be supported and developed instructionally. While this takes many shapes, one part of that puzzle is having access to quality resources and materials. That’s where you come in.</a:t>
            </a:r>
            <a:endParaRPr lang="en-US" dirty="0"/>
          </a:p>
        </p:txBody>
      </p:sp>
      <p:sp>
        <p:nvSpPr>
          <p:cNvPr id="4" name="Slide Number Placeholder 3"/>
          <p:cNvSpPr>
            <a:spLocks noGrp="1"/>
          </p:cNvSpPr>
          <p:nvPr>
            <p:ph type="sldNum" sz="quarter" idx="10"/>
          </p:nvPr>
        </p:nvSpPr>
        <p:spPr/>
        <p:txBody>
          <a:bodyPr/>
          <a:lstStyle/>
          <a:p>
            <a:fld id="{CD4A1CE4-E235-4C9B-A5A9-3A10C34D3BC3}" type="slidenum">
              <a:rPr lang="en-US" smtClean="0"/>
              <a:t>6</a:t>
            </a:fld>
            <a:endParaRPr lang="en-US"/>
          </a:p>
        </p:txBody>
      </p:sp>
    </p:spTree>
    <p:extLst>
      <p:ext uri="{BB962C8B-B14F-4D97-AF65-F5344CB8AC3E}">
        <p14:creationId xmlns:p14="http://schemas.microsoft.com/office/powerpoint/2010/main" val="4245079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When you put it all together,</a:t>
            </a:r>
            <a:r>
              <a:rPr lang="en-US" baseline="0" dirty="0" smtClean="0"/>
              <a:t> you get this: a braided academic experience that draws on CTE courses, general education courses, and opportunities for career exposure and work-based learning that can feed directly into the future workforce. In other words: a learning </a:t>
            </a:r>
            <a:r>
              <a:rPr lang="en-US" i="1" baseline="0" dirty="0" smtClean="0"/>
              <a:t>pathway</a:t>
            </a:r>
            <a:r>
              <a:rPr lang="en-US" i="0" baseline="0" dirty="0" smtClean="0"/>
              <a:t>.</a:t>
            </a:r>
            <a:endParaRPr lang="en-US" dirty="0"/>
          </a:p>
        </p:txBody>
      </p:sp>
      <p:sp>
        <p:nvSpPr>
          <p:cNvPr id="4" name="Slide Number Placeholder 3"/>
          <p:cNvSpPr>
            <a:spLocks noGrp="1"/>
          </p:cNvSpPr>
          <p:nvPr>
            <p:ph type="sldNum" sz="quarter" idx="10"/>
          </p:nvPr>
        </p:nvSpPr>
        <p:spPr/>
        <p:txBody>
          <a:bodyPr/>
          <a:lstStyle/>
          <a:p>
            <a:fld id="{CD4A1CE4-E235-4C9B-A5A9-3A10C34D3BC3}" type="slidenum">
              <a:rPr lang="en-US" smtClean="0"/>
              <a:pPr/>
              <a:t>7</a:t>
            </a:fld>
            <a:endParaRPr lang="en-US" dirty="0"/>
          </a:p>
        </p:txBody>
      </p:sp>
    </p:spTree>
    <p:extLst>
      <p:ext uri="{BB962C8B-B14F-4D97-AF65-F5344CB8AC3E}">
        <p14:creationId xmlns:p14="http://schemas.microsoft.com/office/powerpoint/2010/main" val="2120218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we are successful, a sustainable student pathway features many interlocking components—all the essential “ingredients” for student success.</a:t>
            </a:r>
            <a:endParaRPr lang="en-US" dirty="0"/>
          </a:p>
        </p:txBody>
      </p:sp>
      <p:sp>
        <p:nvSpPr>
          <p:cNvPr id="4" name="Slide Number Placeholder 3"/>
          <p:cNvSpPr>
            <a:spLocks noGrp="1"/>
          </p:cNvSpPr>
          <p:nvPr>
            <p:ph type="sldNum" sz="quarter" idx="10"/>
          </p:nvPr>
        </p:nvSpPr>
        <p:spPr/>
        <p:txBody>
          <a:bodyPr/>
          <a:lstStyle/>
          <a:p>
            <a:fld id="{CD4A1CE4-E235-4C9B-A5A9-3A10C34D3BC3}" type="slidenum">
              <a:rPr lang="en-US" smtClean="0"/>
              <a:t>8</a:t>
            </a:fld>
            <a:endParaRPr lang="en-US" dirty="0"/>
          </a:p>
        </p:txBody>
      </p:sp>
    </p:spTree>
    <p:extLst>
      <p:ext uri="{BB962C8B-B14F-4D97-AF65-F5344CB8AC3E}">
        <p14:creationId xmlns:p14="http://schemas.microsoft.com/office/powerpoint/2010/main" val="294701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To</a:t>
            </a:r>
            <a:r>
              <a:rPr lang="en-US" baseline="0" dirty="0" smtClean="0"/>
              <a:t> illustrate, here’s an example from one of the pathways you’ll be bidding on – the Mechatronics program of study. A student’s preparation for success in careers must be purposeful and progressive, integrating general education, CTE, and 21</a:t>
            </a:r>
            <a:r>
              <a:rPr lang="en-US" baseline="30000" dirty="0" smtClean="0"/>
              <a:t>st</a:t>
            </a:r>
            <a:r>
              <a:rPr lang="en-US" baseline="0" dirty="0" smtClean="0"/>
              <a:t> Century Skills. Course content and academic experiences must build upon and connect with one another. The pathway a student follows at the high school level is an integral component of the 7-16 pathway, leading into postsecondary programs (certificates and degrees). In many cases, these pathways have “on and off” ramps that allow students to complete one level of postsecondary education, work for several years, then use the “on-ramp” to continue education and training.</a:t>
            </a:r>
            <a:endParaRPr lang="en-US" dirty="0" smtClean="0"/>
          </a:p>
        </p:txBody>
      </p:sp>
      <p:sp>
        <p:nvSpPr>
          <p:cNvPr id="4" name="Slide Number Placeholder 3"/>
          <p:cNvSpPr>
            <a:spLocks noGrp="1"/>
          </p:cNvSpPr>
          <p:nvPr>
            <p:ph type="sldNum" sz="quarter" idx="10"/>
          </p:nvPr>
        </p:nvSpPr>
        <p:spPr/>
        <p:txBody>
          <a:bodyPr/>
          <a:lstStyle/>
          <a:p>
            <a:fld id="{CD4A1CE4-E235-4C9B-A5A9-3A10C34D3BC3}" type="slidenum">
              <a:rPr lang="en-US" smtClean="0"/>
              <a:t>9</a:t>
            </a:fld>
            <a:endParaRPr lang="en-US"/>
          </a:p>
        </p:txBody>
      </p:sp>
    </p:spTree>
    <p:extLst>
      <p:ext uri="{BB962C8B-B14F-4D97-AF65-F5344CB8AC3E}">
        <p14:creationId xmlns:p14="http://schemas.microsoft.com/office/powerpoint/2010/main" val="21212946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57600"/>
            <a:ext cx="7772400" cy="609600"/>
          </a:xfrm>
        </p:spPr>
        <p:txBody>
          <a:bodyPr>
            <a:normAutofit/>
          </a:bodyPr>
          <a:lstStyle>
            <a:lvl1pPr>
              <a:defRPr sz="2800">
                <a:solidFill>
                  <a:schemeClr val="bg1"/>
                </a:solidFill>
                <a:effectLst>
                  <a:outerShdw blurRad="50800" dist="38100" algn="l" rotWithShape="0">
                    <a:prstClr val="black">
                      <a:alpha val="40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495800"/>
            <a:ext cx="6400800" cy="838200"/>
          </a:xfrm>
        </p:spPr>
        <p:txBody>
          <a:bodyPr/>
          <a:lstStyle>
            <a:lvl1pPr marL="0" indent="0" algn="ctr">
              <a:buNone/>
              <a:defRPr>
                <a:solidFill>
                  <a:schemeClr val="bg1"/>
                </a:solidFill>
                <a:effectLst>
                  <a:outerShdw blurRad="50800" dist="38100" algn="l" rotWithShape="0">
                    <a:prstClr val="black">
                      <a:alpha val="40000"/>
                    </a:prst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710214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nd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92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smtClean="0"/>
              <a:t>Realizing Postsecondary and Career Readiness through CTE</a:t>
            </a:r>
            <a:endParaRPr lang="en-US" dirty="0"/>
          </a:p>
        </p:txBody>
      </p:sp>
      <p:sp>
        <p:nvSpPr>
          <p:cNvPr id="6" name="Slide Number Placeholder 5"/>
          <p:cNvSpPr>
            <a:spLocks noGrp="1"/>
          </p:cNvSpPr>
          <p:nvPr>
            <p:ph type="sldNum" sz="quarter" idx="12"/>
          </p:nvPr>
        </p:nvSpPr>
        <p:spPr/>
        <p:txBody>
          <a:bodyPr/>
          <a:lstStyle/>
          <a:p>
            <a:fld id="{BC60D48A-29AD-47AA-A733-9A1782EC8829}" type="slidenum">
              <a:rPr lang="en-US" smtClean="0"/>
              <a:t>‹#›</a:t>
            </a:fld>
            <a:endParaRPr lang="en-US" dirty="0"/>
          </a:p>
        </p:txBody>
      </p:sp>
    </p:spTree>
    <p:extLst>
      <p:ext uri="{BB962C8B-B14F-4D97-AF65-F5344CB8AC3E}">
        <p14:creationId xmlns:p14="http://schemas.microsoft.com/office/powerpoint/2010/main" val="3469533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2362201"/>
            <a:ext cx="7772400" cy="685800"/>
          </a:xfrm>
        </p:spPr>
        <p:txBody>
          <a:bodyPr anchor="t">
            <a:normAutofit/>
          </a:bodyPr>
          <a:lstStyle>
            <a:lvl1pPr algn="ctr">
              <a:defRPr sz="24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3200400"/>
            <a:ext cx="7772400" cy="1206500"/>
          </a:xfrm>
        </p:spPr>
        <p:txBody>
          <a:bodyPr anchor="t" anchorCtr="0">
            <a:normAutofit/>
          </a:bodyPr>
          <a:lstStyle>
            <a:lvl1pPr marL="0" indent="0" algn="ctr">
              <a:spcBef>
                <a:spcPts val="0"/>
              </a:spcBef>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Realizing Postsecondary and Career Readiness through CTE</a:t>
            </a:r>
            <a:endParaRPr lang="en-US"/>
          </a:p>
        </p:txBody>
      </p:sp>
      <p:sp>
        <p:nvSpPr>
          <p:cNvPr id="6" name="Slide Number Placeholder 5"/>
          <p:cNvSpPr>
            <a:spLocks noGrp="1"/>
          </p:cNvSpPr>
          <p:nvPr>
            <p:ph type="sldNum" sz="quarter" idx="12"/>
          </p:nvPr>
        </p:nvSpPr>
        <p:spPr/>
        <p:txBody>
          <a:bodyPr/>
          <a:lstStyle/>
          <a:p>
            <a:fld id="{BC60D48A-29AD-47AA-A733-9A1782EC8829}" type="slidenum">
              <a:rPr lang="en-US" smtClean="0"/>
              <a:t>‹#›</a:t>
            </a:fld>
            <a:endParaRPr lang="en-US"/>
          </a:p>
        </p:txBody>
      </p:sp>
    </p:spTree>
    <p:extLst>
      <p:ext uri="{BB962C8B-B14F-4D97-AF65-F5344CB8AC3E}">
        <p14:creationId xmlns:p14="http://schemas.microsoft.com/office/powerpoint/2010/main" val="2329298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smtClean="0"/>
              <a:t>Realizing Postsecondary and Career Readiness through CTE</a:t>
            </a:r>
            <a:endParaRPr lang="en-US" dirty="0"/>
          </a:p>
        </p:txBody>
      </p:sp>
      <p:sp>
        <p:nvSpPr>
          <p:cNvPr id="7" name="Slide Number Placeholder 6"/>
          <p:cNvSpPr>
            <a:spLocks noGrp="1"/>
          </p:cNvSpPr>
          <p:nvPr>
            <p:ph type="sldNum" sz="quarter" idx="12"/>
          </p:nvPr>
        </p:nvSpPr>
        <p:spPr/>
        <p:txBody>
          <a:bodyPr/>
          <a:lstStyle/>
          <a:p>
            <a:fld id="{BC60D48A-29AD-47AA-A733-9A1782EC8829}" type="slidenum">
              <a:rPr lang="en-US" smtClean="0"/>
              <a:t>‹#›</a:t>
            </a:fld>
            <a:endParaRPr lang="en-US"/>
          </a:p>
        </p:txBody>
      </p:sp>
    </p:spTree>
    <p:extLst>
      <p:ext uri="{BB962C8B-B14F-4D97-AF65-F5344CB8AC3E}">
        <p14:creationId xmlns:p14="http://schemas.microsoft.com/office/powerpoint/2010/main" val="2840562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22541"/>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844925"/>
          </a:xfrm>
        </p:spPr>
        <p:txBody>
          <a:bodyPr/>
          <a:lstStyle>
            <a:lvl1pPr>
              <a:defRPr sz="18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22541"/>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844925"/>
          </a:xfrm>
        </p:spPr>
        <p:txBody>
          <a:bodyPr/>
          <a:lstStyle>
            <a:lvl1pPr>
              <a:defRPr sz="18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smtClean="0"/>
              <a:t>Realizing Postsecondary and Career Readiness through CTE</a:t>
            </a:r>
            <a:endParaRPr lang="en-US" dirty="0"/>
          </a:p>
        </p:txBody>
      </p:sp>
      <p:sp>
        <p:nvSpPr>
          <p:cNvPr id="9" name="Slide Number Placeholder 8"/>
          <p:cNvSpPr>
            <a:spLocks noGrp="1"/>
          </p:cNvSpPr>
          <p:nvPr>
            <p:ph type="sldNum" sz="quarter" idx="12"/>
          </p:nvPr>
        </p:nvSpPr>
        <p:spPr/>
        <p:txBody>
          <a:bodyPr/>
          <a:lstStyle/>
          <a:p>
            <a:fld id="{BC60D48A-29AD-47AA-A733-9A1782EC8829}" type="slidenum">
              <a:rPr lang="en-US" smtClean="0"/>
              <a:t>‹#›</a:t>
            </a:fld>
            <a:endParaRPr lang="en-US"/>
          </a:p>
        </p:txBody>
      </p:sp>
    </p:spTree>
    <p:extLst>
      <p:ext uri="{BB962C8B-B14F-4D97-AF65-F5344CB8AC3E}">
        <p14:creationId xmlns:p14="http://schemas.microsoft.com/office/powerpoint/2010/main" val="3765765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Realizing Postsecondary and Career Readiness through CTE</a:t>
            </a:r>
            <a:endParaRPr lang="en-US"/>
          </a:p>
        </p:txBody>
      </p:sp>
      <p:sp>
        <p:nvSpPr>
          <p:cNvPr id="5" name="Slide Number Placeholder 4"/>
          <p:cNvSpPr>
            <a:spLocks noGrp="1"/>
          </p:cNvSpPr>
          <p:nvPr>
            <p:ph type="sldNum" sz="quarter" idx="12"/>
          </p:nvPr>
        </p:nvSpPr>
        <p:spPr/>
        <p:txBody>
          <a:bodyPr/>
          <a:lstStyle/>
          <a:p>
            <a:fld id="{BC60D48A-29AD-47AA-A733-9A1782EC8829}" type="slidenum">
              <a:rPr lang="en-US" smtClean="0"/>
              <a:t>‹#›</a:t>
            </a:fld>
            <a:endParaRPr lang="en-US"/>
          </a:p>
        </p:txBody>
      </p:sp>
    </p:spTree>
    <p:extLst>
      <p:ext uri="{BB962C8B-B14F-4D97-AF65-F5344CB8AC3E}">
        <p14:creationId xmlns:p14="http://schemas.microsoft.com/office/powerpoint/2010/main" val="1209486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Realizing Postsecondary and Career Readiness through CTE</a:t>
            </a:r>
            <a:endParaRPr lang="en-US"/>
          </a:p>
        </p:txBody>
      </p:sp>
      <p:sp>
        <p:nvSpPr>
          <p:cNvPr id="4" name="Slide Number Placeholder 3"/>
          <p:cNvSpPr>
            <a:spLocks noGrp="1"/>
          </p:cNvSpPr>
          <p:nvPr>
            <p:ph type="sldNum" sz="quarter" idx="12"/>
          </p:nvPr>
        </p:nvSpPr>
        <p:spPr/>
        <p:txBody>
          <a:bodyPr/>
          <a:lstStyle/>
          <a:p>
            <a:fld id="{BC60D48A-29AD-47AA-A733-9A1782EC8829}" type="slidenum">
              <a:rPr lang="en-US" smtClean="0"/>
              <a:t>‹#›</a:t>
            </a:fld>
            <a:endParaRPr lang="en-US"/>
          </a:p>
        </p:txBody>
      </p:sp>
    </p:spTree>
    <p:extLst>
      <p:ext uri="{BB962C8B-B14F-4D97-AF65-F5344CB8AC3E}">
        <p14:creationId xmlns:p14="http://schemas.microsoft.com/office/powerpoint/2010/main" val="4179268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49"/>
            <a:ext cx="3008313" cy="114093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74675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605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Realizing Postsecondary and Career Readiness through CTE</a:t>
            </a:r>
            <a:endParaRPr lang="en-US" dirty="0"/>
          </a:p>
        </p:txBody>
      </p:sp>
      <p:sp>
        <p:nvSpPr>
          <p:cNvPr id="7" name="Slide Number Placeholder 6"/>
          <p:cNvSpPr>
            <a:spLocks noGrp="1"/>
          </p:cNvSpPr>
          <p:nvPr>
            <p:ph type="sldNum" sz="quarter" idx="12"/>
          </p:nvPr>
        </p:nvSpPr>
        <p:spPr/>
        <p:txBody>
          <a:bodyPr/>
          <a:lstStyle/>
          <a:p>
            <a:fld id="{BC60D48A-29AD-47AA-A733-9A1782EC8829}" type="slidenum">
              <a:rPr lang="en-US" smtClean="0"/>
              <a:t>‹#›</a:t>
            </a:fld>
            <a:endParaRPr lang="en-US"/>
          </a:p>
        </p:txBody>
      </p:sp>
    </p:spTree>
    <p:extLst>
      <p:ext uri="{BB962C8B-B14F-4D97-AF65-F5344CB8AC3E}">
        <p14:creationId xmlns:p14="http://schemas.microsoft.com/office/powerpoint/2010/main" val="2784506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Realizing Postsecondary and Career Readiness through CTE</a:t>
            </a:r>
            <a:endParaRPr lang="en-US"/>
          </a:p>
        </p:txBody>
      </p:sp>
      <p:sp>
        <p:nvSpPr>
          <p:cNvPr id="7" name="Slide Number Placeholder 6"/>
          <p:cNvSpPr>
            <a:spLocks noGrp="1"/>
          </p:cNvSpPr>
          <p:nvPr>
            <p:ph type="sldNum" sz="quarter" idx="12"/>
          </p:nvPr>
        </p:nvSpPr>
        <p:spPr/>
        <p:txBody>
          <a:bodyPr/>
          <a:lstStyle/>
          <a:p>
            <a:fld id="{BC60D48A-29AD-47AA-A733-9A1782EC8829}" type="slidenum">
              <a:rPr lang="en-US" smtClean="0"/>
              <a:t>‹#›</a:t>
            </a:fld>
            <a:endParaRPr lang="en-US"/>
          </a:p>
        </p:txBody>
      </p:sp>
    </p:spTree>
    <p:extLst>
      <p:ext uri="{BB962C8B-B14F-4D97-AF65-F5344CB8AC3E}">
        <p14:creationId xmlns:p14="http://schemas.microsoft.com/office/powerpoint/2010/main" val="3742531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81000" y="6416675"/>
            <a:ext cx="5638800" cy="365125"/>
          </a:xfrm>
          <a:prstGeom prst="rect">
            <a:avLst/>
          </a:prstGeom>
        </p:spPr>
        <p:txBody>
          <a:bodyPr vert="horz" lIns="91440" tIns="45720" rIns="91440" bIns="45720" rtlCol="0" anchor="ctr"/>
          <a:lstStyle>
            <a:lvl1pPr algn="l">
              <a:defRPr sz="1000">
                <a:solidFill>
                  <a:schemeClr val="bg1"/>
                </a:solidFill>
                <a:latin typeface="Tahoma" pitchFamily="34" charset="0"/>
                <a:ea typeface="Tahoma" pitchFamily="34" charset="0"/>
                <a:cs typeface="Tahoma" pitchFamily="34" charset="0"/>
              </a:defRPr>
            </a:lvl1pPr>
          </a:lstStyle>
          <a:p>
            <a:r>
              <a:rPr lang="en-US" smtClean="0"/>
              <a:t>Realizing Postsecondary and Career Readiness through CTE</a:t>
            </a:r>
            <a:endParaRPr lang="en-US" dirty="0"/>
          </a:p>
        </p:txBody>
      </p:sp>
      <p:sp>
        <p:nvSpPr>
          <p:cNvPr id="6" name="Slide Number Placeholder 5"/>
          <p:cNvSpPr>
            <a:spLocks noGrp="1"/>
          </p:cNvSpPr>
          <p:nvPr>
            <p:ph type="sldNum" sz="quarter" idx="4"/>
          </p:nvPr>
        </p:nvSpPr>
        <p:spPr>
          <a:xfrm>
            <a:off x="6934200" y="6416675"/>
            <a:ext cx="2133600" cy="365125"/>
          </a:xfrm>
          <a:prstGeom prst="rect">
            <a:avLst/>
          </a:prstGeom>
        </p:spPr>
        <p:txBody>
          <a:bodyPr vert="horz" lIns="91440" tIns="45720" rIns="91440" bIns="45720" rtlCol="0" anchor="ctr"/>
          <a:lstStyle>
            <a:lvl1pPr algn="r">
              <a:defRPr sz="1200">
                <a:solidFill>
                  <a:schemeClr val="bg1"/>
                </a:solidFill>
              </a:defRPr>
            </a:lvl1pPr>
          </a:lstStyle>
          <a:p>
            <a:fld id="{BC60D48A-29AD-47AA-A733-9A1782EC8829}" type="slidenum">
              <a:rPr lang="en-US" smtClean="0"/>
              <a:pPr/>
              <a:t>‹#›</a:t>
            </a:fld>
            <a:endParaRPr lang="en-US" dirty="0"/>
          </a:p>
        </p:txBody>
      </p:sp>
    </p:spTree>
    <p:extLst>
      <p:ext uri="{BB962C8B-B14F-4D97-AF65-F5344CB8AC3E}">
        <p14:creationId xmlns:p14="http://schemas.microsoft.com/office/powerpoint/2010/main" val="219883558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dt="0"/>
  <p:txStyles>
    <p:titleStyle>
      <a:lvl1pPr algn="ctr" defTabSz="914400" rtl="0" eaLnBrk="1" latinLnBrk="0" hangingPunct="1">
        <a:spcBef>
          <a:spcPct val="0"/>
        </a:spcBef>
        <a:buNone/>
        <a:defRPr sz="2400" b="1" kern="1200">
          <a:solidFill>
            <a:schemeClr val="tx1"/>
          </a:solidFill>
          <a:latin typeface="Tahoma" pitchFamily="34" charset="0"/>
          <a:ea typeface="Tahoma" pitchFamily="34" charset="0"/>
          <a:cs typeface="Tahoma" pitchFamily="34" charset="0"/>
        </a:defRPr>
      </a:lvl1pPr>
    </p:titleStyle>
    <p:bodyStyle>
      <a:lvl1pPr marL="342900" indent="-342900" algn="l" defTabSz="914400" rtl="0" eaLnBrk="1" latinLnBrk="0" hangingPunct="1">
        <a:spcBef>
          <a:spcPct val="20000"/>
        </a:spcBef>
        <a:buClr>
          <a:schemeClr val="accent1"/>
        </a:buClr>
        <a:buSzPct val="110000"/>
        <a:buFont typeface="Wingdings" pitchFamily="2" charset="2"/>
        <a:buChar char="§"/>
        <a:defRPr sz="20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chemeClr val="accent1"/>
        </a:buClr>
        <a:buSzPct val="110000"/>
        <a:buFont typeface="Arial" pitchFamily="34" charset="0"/>
        <a:buChar char="•"/>
        <a:defRPr sz="18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1"/>
        </a:buClr>
        <a:buSzPct val="110000"/>
        <a:buFont typeface="Tahoma" pitchFamily="34" charset="0"/>
        <a:buChar char="–"/>
        <a:defRPr sz="16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1"/>
        </a:buClr>
        <a:buSzPct val="110000"/>
        <a:buFont typeface="Arial" pitchFamily="34" charset="0"/>
        <a:buChar char="»"/>
        <a:defRPr sz="14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1"/>
        </a:buClr>
        <a:buSzPct val="110000"/>
        <a:buFont typeface="Courier New" pitchFamily="49" charset="0"/>
        <a:buChar char="o"/>
        <a:defRPr sz="12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mailto:Thomas.Gibney@tn.gov"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hyperlink" Target="http://www.tncore.org/" TargetMode="External"/><Relationship Id="rId5" Type="http://schemas.openxmlformats.org/officeDocument/2006/relationships/hyperlink" Target="http://www.tn.gov/education/cte" TargetMode="External"/><Relationship Id="rId4" Type="http://schemas.openxmlformats.org/officeDocument/2006/relationships/hyperlink" Target="mailto:Deborah.Thompson@tn.gov"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57600"/>
            <a:ext cx="7772400" cy="1219200"/>
          </a:xfrm>
        </p:spPr>
        <p:txBody>
          <a:bodyPr>
            <a:normAutofit fontScale="90000"/>
          </a:bodyPr>
          <a:lstStyle/>
          <a:p>
            <a:r>
              <a:rPr lang="en-US" dirty="0" smtClean="0"/>
              <a:t>The New Look and Feel of Tennessee</a:t>
            </a:r>
            <a:br>
              <a:rPr lang="en-US" dirty="0" smtClean="0"/>
            </a:br>
            <a:r>
              <a:rPr lang="en-US" dirty="0" smtClean="0"/>
              <a:t>Career &amp; Technical Education Standards</a:t>
            </a:r>
            <a:br>
              <a:rPr lang="en-US" dirty="0" smtClean="0"/>
            </a:br>
            <a:r>
              <a:rPr lang="en-US" dirty="0" smtClean="0"/>
              <a:t>and Textbook Screening Instrument Walkthrough</a:t>
            </a:r>
            <a:endParaRPr lang="en-US" dirty="0"/>
          </a:p>
        </p:txBody>
      </p:sp>
      <p:sp>
        <p:nvSpPr>
          <p:cNvPr id="3" name="Subtitle 2"/>
          <p:cNvSpPr>
            <a:spLocks noGrp="1"/>
          </p:cNvSpPr>
          <p:nvPr>
            <p:ph type="subTitle" idx="1"/>
          </p:nvPr>
        </p:nvSpPr>
        <p:spPr>
          <a:xfrm>
            <a:off x="-9939" y="4876800"/>
            <a:ext cx="9144000" cy="1524000"/>
          </a:xfrm>
        </p:spPr>
        <p:txBody>
          <a:bodyPr>
            <a:normAutofit fontScale="92500" lnSpcReduction="20000"/>
          </a:bodyPr>
          <a:lstStyle/>
          <a:p>
            <a:r>
              <a:rPr lang="en-US" dirty="0" smtClean="0"/>
              <a:t>Publishers’ Pre-Bid Conference</a:t>
            </a:r>
          </a:p>
          <a:p>
            <a:r>
              <a:rPr lang="en-US" dirty="0" smtClean="0">
                <a:effectLst/>
              </a:rPr>
              <a:t>January 12, 2015</a:t>
            </a:r>
          </a:p>
          <a:p>
            <a:endParaRPr lang="en-US" dirty="0" smtClean="0">
              <a:effectLst/>
            </a:endParaRPr>
          </a:p>
          <a:p>
            <a:r>
              <a:rPr lang="en-US" dirty="0" smtClean="0"/>
              <a:t>Thomas Gibney and Deborah Thompson</a:t>
            </a:r>
          </a:p>
          <a:p>
            <a:r>
              <a:rPr lang="en-US" dirty="0" smtClean="0"/>
              <a:t>Tennessee Department of Education</a:t>
            </a:r>
            <a:endParaRPr lang="en-US" dirty="0"/>
          </a:p>
        </p:txBody>
      </p:sp>
    </p:spTree>
    <p:extLst>
      <p:ext uri="{BB962C8B-B14F-4D97-AF65-F5344CB8AC3E}">
        <p14:creationId xmlns:p14="http://schemas.microsoft.com/office/powerpoint/2010/main" val="5153427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Shifts in the New CTE Standards</a:t>
            </a:r>
            <a:endParaRPr lang="en-US" dirty="0"/>
          </a:p>
        </p:txBody>
      </p:sp>
      <p:sp>
        <p:nvSpPr>
          <p:cNvPr id="3" name="Text Placeholder 2"/>
          <p:cNvSpPr>
            <a:spLocks noGrp="1"/>
          </p:cNvSpPr>
          <p:nvPr>
            <p:ph type="body" idx="1"/>
          </p:nvPr>
        </p:nvSpPr>
        <p:spPr/>
        <p:txBody>
          <a:bodyPr/>
          <a:lstStyle/>
          <a:p>
            <a:r>
              <a:rPr lang="en-US" dirty="0" smtClean="0"/>
              <a:t>What to pay attention to when developing curricular materials</a:t>
            </a:r>
            <a:endParaRPr lang="en-US" dirty="0"/>
          </a:p>
        </p:txBody>
      </p:sp>
      <p:sp>
        <p:nvSpPr>
          <p:cNvPr id="4" name="Footer Placeholder 3"/>
          <p:cNvSpPr>
            <a:spLocks noGrp="1"/>
          </p:cNvSpPr>
          <p:nvPr>
            <p:ph type="ftr" sz="quarter" idx="11"/>
          </p:nvPr>
        </p:nvSpPr>
        <p:spPr/>
        <p:txBody>
          <a:bodyPr/>
          <a:lstStyle/>
          <a:p>
            <a:r>
              <a:rPr lang="en-US" smtClean="0"/>
              <a:t>Realizing Postsecondary and Career Readiness through CTE</a:t>
            </a:r>
            <a:endParaRPr lang="en-US"/>
          </a:p>
        </p:txBody>
      </p:sp>
      <p:sp>
        <p:nvSpPr>
          <p:cNvPr id="5" name="Slide Number Placeholder 4"/>
          <p:cNvSpPr>
            <a:spLocks noGrp="1"/>
          </p:cNvSpPr>
          <p:nvPr>
            <p:ph type="sldNum" sz="quarter" idx="12"/>
          </p:nvPr>
        </p:nvSpPr>
        <p:spPr/>
        <p:txBody>
          <a:bodyPr/>
          <a:lstStyle/>
          <a:p>
            <a:fld id="{BC60D48A-29AD-47AA-A733-9A1782EC8829}" type="slidenum">
              <a:rPr lang="en-US" smtClean="0"/>
              <a:t>10</a:t>
            </a:fld>
            <a:endParaRPr lang="en-US"/>
          </a:p>
        </p:txBody>
      </p:sp>
    </p:spTree>
    <p:extLst>
      <p:ext uri="{BB962C8B-B14F-4D97-AF65-F5344CB8AC3E}">
        <p14:creationId xmlns:p14="http://schemas.microsoft.com/office/powerpoint/2010/main" val="11474741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Shifts</a:t>
            </a:r>
            <a:endParaRPr lang="en-US" dirty="0"/>
          </a:p>
        </p:txBody>
      </p:sp>
      <p:sp>
        <p:nvSpPr>
          <p:cNvPr id="3" name="Content Placeholder 2"/>
          <p:cNvSpPr>
            <a:spLocks noGrp="1"/>
          </p:cNvSpPr>
          <p:nvPr>
            <p:ph idx="1"/>
          </p:nvPr>
        </p:nvSpPr>
        <p:spPr>
          <a:xfrm>
            <a:off x="457200" y="1295400"/>
            <a:ext cx="8229600" cy="4525963"/>
          </a:xfrm>
        </p:spPr>
        <p:txBody>
          <a:bodyPr>
            <a:normAutofit/>
          </a:bodyPr>
          <a:lstStyle/>
          <a:p>
            <a:endParaRPr lang="en-US" dirty="0" smtClean="0"/>
          </a:p>
          <a:p>
            <a:pPr marL="457200" indent="-457200">
              <a:buFont typeface="+mj-lt"/>
              <a:buAutoNum type="arabicPeriod"/>
            </a:pPr>
            <a:r>
              <a:rPr lang="en-US" dirty="0" smtClean="0"/>
              <a:t>A </a:t>
            </a:r>
            <a:r>
              <a:rPr lang="en-US" dirty="0"/>
              <a:t>shift to clear, specific, and measurable expectations for student learning</a:t>
            </a:r>
            <a:r>
              <a:rPr lang="en-US" dirty="0" smtClean="0"/>
              <a:t>.</a:t>
            </a:r>
          </a:p>
          <a:p>
            <a:pPr marL="457200" indent="-457200">
              <a:buFont typeface="+mj-lt"/>
              <a:buAutoNum type="arabicPeriod"/>
            </a:pPr>
            <a:endParaRPr lang="en-US" dirty="0" smtClean="0"/>
          </a:p>
          <a:p>
            <a:pPr marL="457200" indent="-457200">
              <a:buFont typeface="+mj-lt"/>
              <a:buAutoNum type="arabicPeriod"/>
            </a:pPr>
            <a:r>
              <a:rPr lang="en-US" dirty="0" smtClean="0"/>
              <a:t>Increased </a:t>
            </a:r>
            <a:r>
              <a:rPr lang="en-US" dirty="0"/>
              <a:t>focus on rigor in literacy and mathematics within technical </a:t>
            </a:r>
            <a:r>
              <a:rPr lang="en-US" dirty="0" smtClean="0"/>
              <a:t>contexts.</a:t>
            </a:r>
          </a:p>
          <a:p>
            <a:pPr marL="457200" indent="-457200">
              <a:buFont typeface="+mj-lt"/>
              <a:buAutoNum type="arabicPeriod"/>
            </a:pPr>
            <a:endParaRPr lang="en-US" dirty="0" smtClean="0"/>
          </a:p>
          <a:p>
            <a:pPr marL="457200" indent="-457200">
              <a:buFont typeface="+mj-lt"/>
              <a:buAutoNum type="arabicPeriod"/>
            </a:pPr>
            <a:r>
              <a:rPr lang="en-US" dirty="0" smtClean="0"/>
              <a:t>Sequential </a:t>
            </a:r>
            <a:r>
              <a:rPr lang="en-US" dirty="0"/>
              <a:t>progression of knowledge and skills within and across courses</a:t>
            </a:r>
            <a:r>
              <a:rPr lang="en-US" dirty="0" smtClean="0"/>
              <a:t>.</a:t>
            </a:r>
            <a:endParaRPr lang="en-US" b="1" dirty="0"/>
          </a:p>
        </p:txBody>
      </p:sp>
      <p:sp>
        <p:nvSpPr>
          <p:cNvPr id="4" name="Footer Placeholder 3"/>
          <p:cNvSpPr>
            <a:spLocks noGrp="1"/>
          </p:cNvSpPr>
          <p:nvPr>
            <p:ph type="ftr" sz="quarter" idx="11"/>
          </p:nvPr>
        </p:nvSpPr>
        <p:spPr/>
        <p:txBody>
          <a:bodyPr/>
          <a:lstStyle/>
          <a:p>
            <a:r>
              <a:rPr lang="en-US" dirty="0" smtClean="0"/>
              <a:t>Realizing Postsecondary and Career Readiness through CTE</a:t>
            </a:r>
            <a:endParaRPr lang="en-US" dirty="0"/>
          </a:p>
        </p:txBody>
      </p:sp>
      <p:sp>
        <p:nvSpPr>
          <p:cNvPr id="5" name="Slide Number Placeholder 4"/>
          <p:cNvSpPr>
            <a:spLocks noGrp="1"/>
          </p:cNvSpPr>
          <p:nvPr>
            <p:ph type="sldNum" sz="quarter" idx="12"/>
          </p:nvPr>
        </p:nvSpPr>
        <p:spPr/>
        <p:txBody>
          <a:bodyPr/>
          <a:lstStyle/>
          <a:p>
            <a:fld id="{BC60D48A-29AD-47AA-A733-9A1782EC8829}" type="slidenum">
              <a:rPr lang="en-US" smtClean="0"/>
              <a:t>11</a:t>
            </a:fld>
            <a:endParaRPr lang="en-US" dirty="0"/>
          </a:p>
        </p:txBody>
      </p:sp>
    </p:spTree>
    <p:extLst>
      <p:ext uri="{BB962C8B-B14F-4D97-AF65-F5344CB8AC3E}">
        <p14:creationId xmlns:p14="http://schemas.microsoft.com/office/powerpoint/2010/main" val="16762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Clear, specific, measurable expectations</a:t>
            </a:r>
            <a:endParaRPr lang="en-US" dirty="0"/>
          </a:p>
        </p:txBody>
      </p:sp>
      <p:sp>
        <p:nvSpPr>
          <p:cNvPr id="3" name="Content Placeholder 2"/>
          <p:cNvSpPr>
            <a:spLocks noGrp="1"/>
          </p:cNvSpPr>
          <p:nvPr>
            <p:ph idx="1"/>
          </p:nvPr>
        </p:nvSpPr>
        <p:spPr/>
        <p:txBody>
          <a:bodyPr/>
          <a:lstStyle/>
          <a:p>
            <a:r>
              <a:rPr lang="en-US" dirty="0" smtClean="0"/>
              <a:t>The proficiency frameworks of years past relied on lengthy checklists of competencies that were often too procedural for the complex work in CTE courses</a:t>
            </a:r>
          </a:p>
          <a:p>
            <a:endParaRPr lang="en-US" dirty="0"/>
          </a:p>
          <a:p>
            <a:r>
              <a:rPr lang="en-US" dirty="0"/>
              <a:t>The </a:t>
            </a:r>
            <a:r>
              <a:rPr lang="en-US" dirty="0" smtClean="0"/>
              <a:t>new standards </a:t>
            </a:r>
            <a:r>
              <a:rPr lang="en-US" dirty="0"/>
              <a:t>articulate deep knowledge and skill attainment, departing from the competency-based structure of years </a:t>
            </a:r>
            <a:r>
              <a:rPr lang="en-US" dirty="0" smtClean="0"/>
              <a:t>past</a:t>
            </a:r>
          </a:p>
          <a:p>
            <a:endParaRPr lang="en-US" dirty="0"/>
          </a:p>
          <a:p>
            <a:r>
              <a:rPr lang="en-US" dirty="0" smtClean="0"/>
              <a:t>Our standards now describe proficiency at the standards level, often with embedded sample tasks meant to provide teachers with guidance on how to assess student learning</a:t>
            </a:r>
            <a:endParaRPr lang="en-US" dirty="0"/>
          </a:p>
        </p:txBody>
      </p:sp>
      <p:sp>
        <p:nvSpPr>
          <p:cNvPr id="4" name="Footer Placeholder 3"/>
          <p:cNvSpPr>
            <a:spLocks noGrp="1"/>
          </p:cNvSpPr>
          <p:nvPr>
            <p:ph type="ftr" sz="quarter" idx="11"/>
          </p:nvPr>
        </p:nvSpPr>
        <p:spPr/>
        <p:txBody>
          <a:bodyPr/>
          <a:lstStyle/>
          <a:p>
            <a:r>
              <a:rPr lang="en-US" smtClean="0"/>
              <a:t>Realizing Postsecondary and Career Readiness through CTE</a:t>
            </a:r>
            <a:endParaRPr lang="en-US" dirty="0"/>
          </a:p>
        </p:txBody>
      </p:sp>
      <p:sp>
        <p:nvSpPr>
          <p:cNvPr id="5" name="Slide Number Placeholder 4"/>
          <p:cNvSpPr>
            <a:spLocks noGrp="1"/>
          </p:cNvSpPr>
          <p:nvPr>
            <p:ph type="sldNum" sz="quarter" idx="12"/>
          </p:nvPr>
        </p:nvSpPr>
        <p:spPr/>
        <p:txBody>
          <a:bodyPr/>
          <a:lstStyle/>
          <a:p>
            <a:fld id="{BC60D48A-29AD-47AA-A733-9A1782EC8829}" type="slidenum">
              <a:rPr lang="en-US" smtClean="0"/>
              <a:t>12</a:t>
            </a:fld>
            <a:endParaRPr lang="en-US" dirty="0"/>
          </a:p>
        </p:txBody>
      </p:sp>
    </p:spTree>
    <p:extLst>
      <p:ext uri="{BB962C8B-B14F-4D97-AF65-F5344CB8AC3E}">
        <p14:creationId xmlns:p14="http://schemas.microsoft.com/office/powerpoint/2010/main" val="1868636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Realizing postsecondary and career readiness through CTE</a:t>
            </a:r>
            <a:endParaRPr lang="en-US"/>
          </a:p>
        </p:txBody>
      </p:sp>
      <p:sp>
        <p:nvSpPr>
          <p:cNvPr id="3" name="Slide Number Placeholder 2"/>
          <p:cNvSpPr>
            <a:spLocks noGrp="1"/>
          </p:cNvSpPr>
          <p:nvPr>
            <p:ph type="sldNum" sz="quarter" idx="12"/>
          </p:nvPr>
        </p:nvSpPr>
        <p:spPr/>
        <p:txBody>
          <a:bodyPr/>
          <a:lstStyle/>
          <a:p>
            <a:fld id="{BC60D48A-29AD-47AA-A733-9A1782EC8829}" type="slidenum">
              <a:rPr lang="en-US" smtClean="0"/>
              <a:t>13</a:t>
            </a:fld>
            <a:endParaRPr lang="en-US"/>
          </a:p>
        </p:txBody>
      </p:sp>
      <p:sp>
        <p:nvSpPr>
          <p:cNvPr id="4" name="Text Placeholder 5"/>
          <p:cNvSpPr txBox="1">
            <a:spLocks/>
          </p:cNvSpPr>
          <p:nvPr/>
        </p:nvSpPr>
        <p:spPr>
          <a:xfrm>
            <a:off x="457201" y="1535116"/>
            <a:ext cx="4040188" cy="622541"/>
          </a:xfrm>
          <a:prstGeom prst="rect">
            <a:avLst/>
          </a:prstGeom>
        </p:spPr>
        <p:txBody>
          <a:bodyPr/>
          <a:lstStyle>
            <a:lvl1pPr marL="342900" indent="-342900" algn="l" defTabSz="914400" rtl="0" eaLnBrk="1" latinLnBrk="0" hangingPunct="1">
              <a:spcBef>
                <a:spcPct val="20000"/>
              </a:spcBef>
              <a:buClr>
                <a:schemeClr val="accent1"/>
              </a:buClr>
              <a:buSzPct val="110000"/>
              <a:buFont typeface="Wingdings" pitchFamily="2" charset="2"/>
              <a:buChar char="§"/>
              <a:defRPr sz="20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chemeClr val="accent1"/>
              </a:buClr>
              <a:buSzPct val="110000"/>
              <a:buFont typeface="Arial" pitchFamily="34" charset="0"/>
              <a:buChar char="•"/>
              <a:defRPr sz="18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1"/>
              </a:buClr>
              <a:buSzPct val="110000"/>
              <a:buFont typeface="Tahoma" pitchFamily="34" charset="0"/>
              <a:buChar char="–"/>
              <a:defRPr sz="16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1"/>
              </a:buClr>
              <a:buSzPct val="110000"/>
              <a:buFont typeface="Arial" pitchFamily="34" charset="0"/>
              <a:buChar char="»"/>
              <a:defRPr sz="14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1"/>
              </a:buClr>
              <a:buSzPct val="110000"/>
              <a:buFont typeface="Courier New" pitchFamily="49" charset="0"/>
              <a:buChar char="o"/>
              <a:defRPr sz="12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Retired</a:t>
            </a:r>
            <a:r>
              <a:rPr lang="en-US" dirty="0" smtClean="0"/>
              <a:t>: </a:t>
            </a:r>
            <a:r>
              <a:rPr lang="en-US" dirty="0" smtClean="0"/>
              <a:t>Nutrition and Foods		</a:t>
            </a:r>
          </a:p>
        </p:txBody>
      </p:sp>
      <p:sp>
        <p:nvSpPr>
          <p:cNvPr id="5" name="Content Placeholder 6"/>
          <p:cNvSpPr txBox="1">
            <a:spLocks/>
          </p:cNvSpPr>
          <p:nvPr/>
        </p:nvSpPr>
        <p:spPr>
          <a:xfrm>
            <a:off x="457201" y="2174878"/>
            <a:ext cx="4040188" cy="3844925"/>
          </a:xfrm>
          <a:prstGeom prst="rect">
            <a:avLst/>
          </a:prstGeom>
        </p:spPr>
        <p:txBody>
          <a:bodyPr>
            <a:normAutofit fontScale="85000" lnSpcReduction="20000"/>
          </a:bodyPr>
          <a:lstStyle>
            <a:lvl1pPr marL="342900" indent="-342900" algn="l" defTabSz="914400" rtl="0" eaLnBrk="1" latinLnBrk="0" hangingPunct="1">
              <a:spcBef>
                <a:spcPct val="20000"/>
              </a:spcBef>
              <a:buClr>
                <a:schemeClr val="accent1"/>
              </a:buClr>
              <a:buSzPct val="110000"/>
              <a:buFont typeface="Wingdings" pitchFamily="2" charset="2"/>
              <a:buChar char="§"/>
              <a:defRPr sz="20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chemeClr val="accent1"/>
              </a:buClr>
              <a:buSzPct val="110000"/>
              <a:buFont typeface="Arial" pitchFamily="34" charset="0"/>
              <a:buChar char="•"/>
              <a:defRPr sz="18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1"/>
              </a:buClr>
              <a:buSzPct val="110000"/>
              <a:buFont typeface="Tahoma" pitchFamily="34" charset="0"/>
              <a:buChar char="–"/>
              <a:defRPr sz="16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1"/>
              </a:buClr>
              <a:buSzPct val="110000"/>
              <a:buFont typeface="Arial" pitchFamily="34" charset="0"/>
              <a:buChar char="»"/>
              <a:defRPr sz="14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1"/>
              </a:buClr>
              <a:buSzPct val="110000"/>
              <a:buFont typeface="Courier New" pitchFamily="49" charset="0"/>
              <a:buChar char="o"/>
              <a:defRPr sz="12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457039">
              <a:buFont typeface="Wingdings" pitchFamily="2" charset="2"/>
              <a:buNone/>
            </a:pPr>
            <a:r>
              <a:rPr lang="en-US" b="1" dirty="0" smtClean="0"/>
              <a:t>5.0</a:t>
            </a:r>
            <a:r>
              <a:rPr lang="en-US" dirty="0" smtClean="0"/>
              <a:t>	</a:t>
            </a:r>
            <a:r>
              <a:rPr lang="en-US" b="1" dirty="0" smtClean="0"/>
              <a:t>Demonstrate ability to select, prepare and serve nutritious and aesthetically pleasing foods.</a:t>
            </a:r>
          </a:p>
          <a:p>
            <a:pPr lvl="1" defTabSz="457039">
              <a:buFont typeface="Arial" pitchFamily="34" charset="0"/>
              <a:buNone/>
            </a:pPr>
            <a:r>
              <a:rPr lang="en-US" b="1" dirty="0" smtClean="0"/>
              <a:t>5.1</a:t>
            </a:r>
            <a:r>
              <a:rPr lang="en-US" dirty="0" smtClean="0"/>
              <a:t> 	Examine the effects of various 	kitchen designs, tools, equipment 	and technology on food 	preparation. </a:t>
            </a:r>
          </a:p>
          <a:p>
            <a:pPr lvl="1" defTabSz="457039">
              <a:buFont typeface="Arial" pitchFamily="34" charset="0"/>
              <a:buNone/>
            </a:pPr>
            <a:r>
              <a:rPr lang="en-US" b="1" dirty="0" smtClean="0"/>
              <a:t>5.2</a:t>
            </a:r>
            <a:r>
              <a:rPr lang="en-US" dirty="0" smtClean="0"/>
              <a:t> 	Apply basic food preparation 	principles when preparing selected 	foods. </a:t>
            </a:r>
          </a:p>
          <a:p>
            <a:pPr lvl="1" defTabSz="457039">
              <a:buFont typeface="Arial" pitchFamily="34" charset="0"/>
              <a:buNone/>
            </a:pPr>
            <a:r>
              <a:rPr lang="en-US" b="1" dirty="0" smtClean="0"/>
              <a:t>5.3</a:t>
            </a:r>
            <a:r>
              <a:rPr lang="en-US" dirty="0" smtClean="0"/>
              <a:t> 	Identify science principles of food 	preparation. </a:t>
            </a:r>
          </a:p>
          <a:p>
            <a:pPr lvl="1" defTabSz="457039">
              <a:buFont typeface="Arial" pitchFamily="34" charset="0"/>
              <a:buNone/>
            </a:pPr>
            <a:r>
              <a:rPr lang="en-US" b="1" dirty="0" smtClean="0"/>
              <a:t>5.4</a:t>
            </a:r>
            <a:r>
              <a:rPr lang="en-US" dirty="0" smtClean="0"/>
              <a:t> 	Demonstrate appropriate dining 	etiquette and table service. </a:t>
            </a:r>
          </a:p>
          <a:p>
            <a:pPr lvl="1" defTabSz="457039">
              <a:buFont typeface="Arial" pitchFamily="34" charset="0"/>
              <a:buNone/>
            </a:pPr>
            <a:r>
              <a:rPr lang="en-US" b="1" dirty="0" smtClean="0"/>
              <a:t>5.5</a:t>
            </a:r>
            <a:r>
              <a:rPr lang="en-US" dirty="0" smtClean="0"/>
              <a:t> 	Plan and evaluate individual and 	family meals.</a:t>
            </a:r>
            <a:endParaRPr lang="en-US" dirty="0"/>
          </a:p>
        </p:txBody>
      </p:sp>
      <p:sp>
        <p:nvSpPr>
          <p:cNvPr id="6" name="Text Placeholder 7"/>
          <p:cNvSpPr txBox="1">
            <a:spLocks/>
          </p:cNvSpPr>
          <p:nvPr/>
        </p:nvSpPr>
        <p:spPr>
          <a:xfrm>
            <a:off x="4497389" y="1535116"/>
            <a:ext cx="4646611" cy="622541"/>
          </a:xfrm>
          <a:prstGeom prst="rect">
            <a:avLst/>
          </a:prstGeom>
        </p:spPr>
        <p:txBody>
          <a:bodyPr/>
          <a:lstStyle>
            <a:lvl1pPr marL="342900" indent="-342900" algn="l" defTabSz="914400" rtl="0" eaLnBrk="1" latinLnBrk="0" hangingPunct="1">
              <a:spcBef>
                <a:spcPct val="20000"/>
              </a:spcBef>
              <a:buClr>
                <a:schemeClr val="accent1"/>
              </a:buClr>
              <a:buSzPct val="110000"/>
              <a:buFont typeface="Wingdings" pitchFamily="2" charset="2"/>
              <a:buChar char="§"/>
              <a:defRPr sz="20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chemeClr val="accent1"/>
              </a:buClr>
              <a:buSzPct val="110000"/>
              <a:buFont typeface="Arial" pitchFamily="34" charset="0"/>
              <a:buChar char="•"/>
              <a:defRPr sz="18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1"/>
              </a:buClr>
              <a:buSzPct val="110000"/>
              <a:buFont typeface="Tahoma" pitchFamily="34" charset="0"/>
              <a:buChar char="–"/>
              <a:defRPr sz="16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1"/>
              </a:buClr>
              <a:buSzPct val="110000"/>
              <a:buFont typeface="Arial" pitchFamily="34" charset="0"/>
              <a:buChar char="»"/>
              <a:defRPr sz="14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1"/>
              </a:buClr>
              <a:buSzPct val="110000"/>
              <a:buFont typeface="Courier New" pitchFamily="49" charset="0"/>
              <a:buChar char="o"/>
              <a:defRPr sz="12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New</a:t>
            </a:r>
            <a:r>
              <a:rPr lang="en-US" dirty="0" smtClean="0"/>
              <a:t>: </a:t>
            </a:r>
            <a:r>
              <a:rPr lang="en-US" dirty="0" smtClean="0"/>
              <a:t>Nutrition </a:t>
            </a:r>
            <a:r>
              <a:rPr lang="en-US" dirty="0"/>
              <a:t>A</a:t>
            </a:r>
            <a:r>
              <a:rPr lang="en-US" dirty="0" smtClean="0"/>
              <a:t>cross the Life Span</a:t>
            </a:r>
            <a:endParaRPr lang="en-US" dirty="0"/>
          </a:p>
        </p:txBody>
      </p:sp>
      <p:sp>
        <p:nvSpPr>
          <p:cNvPr id="7" name="Content Placeholder 8"/>
          <p:cNvSpPr txBox="1">
            <a:spLocks/>
          </p:cNvSpPr>
          <p:nvPr/>
        </p:nvSpPr>
        <p:spPr>
          <a:xfrm>
            <a:off x="4645028" y="2174878"/>
            <a:ext cx="4041775" cy="3844925"/>
          </a:xfrm>
          <a:prstGeom prst="rect">
            <a:avLst/>
          </a:prstGeom>
        </p:spPr>
        <p:txBody>
          <a:bodyPr>
            <a:normAutofit/>
          </a:bodyPr>
          <a:lstStyle>
            <a:lvl1pPr marL="342900" indent="-342900" algn="l" defTabSz="914400" rtl="0" eaLnBrk="1" latinLnBrk="0" hangingPunct="1">
              <a:spcBef>
                <a:spcPct val="20000"/>
              </a:spcBef>
              <a:buClr>
                <a:schemeClr val="accent1"/>
              </a:buClr>
              <a:buSzPct val="110000"/>
              <a:buFont typeface="Wingdings" pitchFamily="2" charset="2"/>
              <a:buChar char="§"/>
              <a:defRPr sz="20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chemeClr val="accent1"/>
              </a:buClr>
              <a:buSzPct val="110000"/>
              <a:buFont typeface="Arial" pitchFamily="34" charset="0"/>
              <a:buChar char="•"/>
              <a:defRPr sz="18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1"/>
              </a:buClr>
              <a:buSzPct val="110000"/>
              <a:buFont typeface="Tahoma" pitchFamily="34" charset="0"/>
              <a:buChar char="–"/>
              <a:defRPr sz="16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1"/>
              </a:buClr>
              <a:buSzPct val="110000"/>
              <a:buFont typeface="Arial" pitchFamily="34" charset="0"/>
              <a:buChar char="»"/>
              <a:defRPr sz="14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1"/>
              </a:buClr>
              <a:buSzPct val="110000"/>
              <a:buFont typeface="Courier New" pitchFamily="49" charset="0"/>
              <a:buChar char="o"/>
              <a:defRPr sz="12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None/>
            </a:pPr>
            <a:r>
              <a:rPr lang="en-US" sz="1500" b="1" dirty="0" smtClean="0"/>
              <a:t>6	</a:t>
            </a:r>
            <a:r>
              <a:rPr lang="en-US" sz="1500" dirty="0" smtClean="0"/>
              <a:t>Analyze a variety of meal plans (including three meals and two snacks daily) that meet nutritional requirements (caloric and RDA) as recommended by the U.S. Food and Drug Administration (FDA). Create a meal plan that addresses the nutritional needs of a specific individual based on their age, gender, activity level and other factors, and justify choices using evidence.  Select, prepare, and serve food(s) from the meal plan following recipes precisely, including defining and utilizing specific culinary and measurement terms as needed. (TN Reading 1, 3, 4; TN Writing 7) </a:t>
            </a:r>
          </a:p>
          <a:p>
            <a:pPr>
              <a:buFont typeface="Wingdings" pitchFamily="2" charset="2"/>
              <a:buNone/>
            </a:pPr>
            <a:endParaRPr lang="en-US" dirty="0"/>
          </a:p>
        </p:txBody>
      </p:sp>
      <p:sp>
        <p:nvSpPr>
          <p:cNvPr id="11" name="Oval 10"/>
          <p:cNvSpPr/>
          <p:nvPr/>
        </p:nvSpPr>
        <p:spPr>
          <a:xfrm>
            <a:off x="708372" y="3809999"/>
            <a:ext cx="3887789" cy="6096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799011" y="4267200"/>
            <a:ext cx="3887789"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591977">
            <a:off x="4340228" y="4267200"/>
            <a:ext cx="609600" cy="4191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457200" y="274638"/>
            <a:ext cx="8229600" cy="1143000"/>
          </a:xfrm>
          <a:prstGeom prst="rect">
            <a:avLst/>
          </a:prstGeom>
        </p:spPr>
        <p:txBody>
          <a:bodyPr anchor="ctr"/>
          <a:lstStyle>
            <a:lvl1pPr algn="ctr" defTabSz="914400" rtl="0" eaLnBrk="1" latinLnBrk="0" hangingPunct="1">
              <a:spcBef>
                <a:spcPct val="0"/>
              </a:spcBef>
              <a:buNone/>
              <a:defRPr sz="2400" b="1" kern="1200">
                <a:solidFill>
                  <a:schemeClr val="tx1"/>
                </a:solidFill>
                <a:latin typeface="Tahoma" pitchFamily="34" charset="0"/>
                <a:ea typeface="Tahoma" pitchFamily="34" charset="0"/>
                <a:cs typeface="Tahoma" pitchFamily="34" charset="0"/>
              </a:defRPr>
            </a:lvl1pPr>
          </a:lstStyle>
          <a:p>
            <a:r>
              <a:rPr lang="en-US" dirty="0" smtClean="0"/>
              <a:t>Key Shifts: Look and Feel</a:t>
            </a:r>
            <a:endParaRPr lang="en-US" dirty="0"/>
          </a:p>
        </p:txBody>
      </p:sp>
    </p:spTree>
    <p:extLst>
      <p:ext uri="{BB962C8B-B14F-4D97-AF65-F5344CB8AC3E}">
        <p14:creationId xmlns:p14="http://schemas.microsoft.com/office/powerpoint/2010/main" val="10481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endParaRPr lang="en-US" dirty="0"/>
          </a:p>
        </p:txBody>
      </p:sp>
      <p:sp>
        <p:nvSpPr>
          <p:cNvPr id="3" name="Content Placeholder 2"/>
          <p:cNvSpPr>
            <a:spLocks noGrp="1"/>
          </p:cNvSpPr>
          <p:nvPr>
            <p:ph idx="1"/>
          </p:nvPr>
        </p:nvSpPr>
        <p:spPr/>
        <p:txBody>
          <a:bodyPr>
            <a:normAutofit/>
          </a:bodyPr>
          <a:lstStyle/>
          <a:p>
            <a:r>
              <a:rPr lang="en-US" dirty="0" smtClean="0"/>
              <a:t>Take three minutes to read and discuss the following standard at your table. What is clear, measurable, and specific about this standard?</a:t>
            </a:r>
          </a:p>
          <a:p>
            <a:pPr marL="0" indent="0">
              <a:buNone/>
            </a:pPr>
            <a:endParaRPr lang="en-US" dirty="0" smtClean="0"/>
          </a:p>
          <a:p>
            <a:pPr marL="0" indent="0">
              <a:buNone/>
            </a:pPr>
            <a:r>
              <a:rPr lang="en-US" b="1" dirty="0"/>
              <a:t>Example</a:t>
            </a:r>
            <a:r>
              <a:rPr lang="en-US" dirty="0"/>
              <a:t>: </a:t>
            </a:r>
            <a:r>
              <a:rPr lang="en-US" b="1" dirty="0"/>
              <a:t>Introduction to Human Studies</a:t>
            </a:r>
          </a:p>
          <a:p>
            <a:pPr marL="0" indent="0">
              <a:buNone/>
            </a:pPr>
            <a:r>
              <a:rPr lang="en-US" b="1" dirty="0"/>
              <a:t>Standard 3 </a:t>
            </a:r>
          </a:p>
          <a:p>
            <a:pPr marL="0" indent="0">
              <a:buNone/>
            </a:pPr>
            <a:r>
              <a:rPr lang="en-US" dirty="0"/>
              <a:t>Research the development of self-esteem and self-image in individuals. Create a list of factors that promote and hinder the development of positive self-esteem and self-image. Formulate a plan to build/improve self-esteem in a class project or school based project. (TN </a:t>
            </a:r>
            <a:r>
              <a:rPr lang="en-US" dirty="0" smtClean="0"/>
              <a:t>Reading </a:t>
            </a:r>
            <a:r>
              <a:rPr lang="en-US" dirty="0"/>
              <a:t>2, 5; FACS 12)</a:t>
            </a:r>
          </a:p>
        </p:txBody>
      </p:sp>
      <p:sp>
        <p:nvSpPr>
          <p:cNvPr id="4" name="Footer Placeholder 3"/>
          <p:cNvSpPr>
            <a:spLocks noGrp="1"/>
          </p:cNvSpPr>
          <p:nvPr>
            <p:ph type="ftr" sz="quarter" idx="11"/>
          </p:nvPr>
        </p:nvSpPr>
        <p:spPr/>
        <p:txBody>
          <a:bodyPr/>
          <a:lstStyle/>
          <a:p>
            <a:r>
              <a:rPr lang="en-US" smtClean="0"/>
              <a:t>Realizing Postsecondary and Career Readiness through CTE</a:t>
            </a:r>
            <a:endParaRPr lang="en-US" dirty="0"/>
          </a:p>
        </p:txBody>
      </p:sp>
      <p:sp>
        <p:nvSpPr>
          <p:cNvPr id="5" name="Slide Number Placeholder 4"/>
          <p:cNvSpPr>
            <a:spLocks noGrp="1"/>
          </p:cNvSpPr>
          <p:nvPr>
            <p:ph type="sldNum" sz="quarter" idx="12"/>
          </p:nvPr>
        </p:nvSpPr>
        <p:spPr/>
        <p:txBody>
          <a:bodyPr/>
          <a:lstStyle/>
          <a:p>
            <a:fld id="{BC60D48A-29AD-47AA-A733-9A1782EC8829}" type="slidenum">
              <a:rPr lang="en-US" smtClean="0"/>
              <a:t>14</a:t>
            </a:fld>
            <a:endParaRPr lang="en-US" dirty="0"/>
          </a:p>
        </p:txBody>
      </p:sp>
    </p:spTree>
    <p:extLst>
      <p:ext uri="{BB962C8B-B14F-4D97-AF65-F5344CB8AC3E}">
        <p14:creationId xmlns:p14="http://schemas.microsoft.com/office/powerpoint/2010/main" val="2174841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Rigor in literacy and mathematics</a:t>
            </a:r>
            <a:endParaRPr lang="en-US" dirty="0"/>
          </a:p>
        </p:txBody>
      </p:sp>
      <p:sp>
        <p:nvSpPr>
          <p:cNvPr id="3" name="Content Placeholder 2"/>
          <p:cNvSpPr>
            <a:spLocks noGrp="1"/>
          </p:cNvSpPr>
          <p:nvPr>
            <p:ph idx="1"/>
          </p:nvPr>
        </p:nvSpPr>
        <p:spPr/>
        <p:txBody>
          <a:bodyPr/>
          <a:lstStyle/>
          <a:p>
            <a:r>
              <a:rPr lang="en-US" dirty="0"/>
              <a:t>The new </a:t>
            </a:r>
            <a:r>
              <a:rPr lang="en-US" dirty="0" smtClean="0"/>
              <a:t>CTE standards </a:t>
            </a:r>
            <a:r>
              <a:rPr lang="en-US" dirty="0"/>
              <a:t>align to all Tennessee State Standards for English Language Arts and Literacy in Technical Subjects and, where appropriate, select Tennessee State Standards in </a:t>
            </a:r>
            <a:r>
              <a:rPr lang="en-US" dirty="0" smtClean="0"/>
              <a:t>Mathematics</a:t>
            </a:r>
          </a:p>
          <a:p>
            <a:endParaRPr lang="en-US" dirty="0"/>
          </a:p>
          <a:p>
            <a:r>
              <a:rPr lang="en-US" dirty="0" smtClean="0"/>
              <a:t>We are looking for textbooks that can draw out and devote major attention to the importance of literacy in technical contexts; as well as technical applications of mathematics</a:t>
            </a:r>
          </a:p>
          <a:p>
            <a:endParaRPr lang="en-US" dirty="0"/>
          </a:p>
          <a:p>
            <a:r>
              <a:rPr lang="en-US" dirty="0" smtClean="0"/>
              <a:t>Strong textbooks will make use of authentic texts appropriate to the industry (i.e., a schematic or a manual in an Advanced Manufacturing class), and provide frequent opportunities for applied writing and math</a:t>
            </a:r>
            <a:endParaRPr lang="en-US" dirty="0"/>
          </a:p>
        </p:txBody>
      </p:sp>
      <p:sp>
        <p:nvSpPr>
          <p:cNvPr id="4" name="Footer Placeholder 3"/>
          <p:cNvSpPr>
            <a:spLocks noGrp="1"/>
          </p:cNvSpPr>
          <p:nvPr>
            <p:ph type="ftr" sz="quarter" idx="11"/>
          </p:nvPr>
        </p:nvSpPr>
        <p:spPr/>
        <p:txBody>
          <a:bodyPr/>
          <a:lstStyle/>
          <a:p>
            <a:r>
              <a:rPr lang="en-US" smtClean="0"/>
              <a:t>Realizing Postsecondary and Career Readiness through CTE</a:t>
            </a:r>
            <a:endParaRPr lang="en-US" dirty="0"/>
          </a:p>
        </p:txBody>
      </p:sp>
      <p:sp>
        <p:nvSpPr>
          <p:cNvPr id="5" name="Slide Number Placeholder 4"/>
          <p:cNvSpPr>
            <a:spLocks noGrp="1"/>
          </p:cNvSpPr>
          <p:nvPr>
            <p:ph type="sldNum" sz="quarter" idx="12"/>
          </p:nvPr>
        </p:nvSpPr>
        <p:spPr/>
        <p:txBody>
          <a:bodyPr/>
          <a:lstStyle/>
          <a:p>
            <a:fld id="{BC60D48A-29AD-47AA-A733-9A1782EC8829}" type="slidenum">
              <a:rPr lang="en-US" smtClean="0"/>
              <a:t>15</a:t>
            </a:fld>
            <a:endParaRPr lang="en-US" dirty="0"/>
          </a:p>
        </p:txBody>
      </p:sp>
    </p:spTree>
    <p:extLst>
      <p:ext uri="{BB962C8B-B14F-4D97-AF65-F5344CB8AC3E}">
        <p14:creationId xmlns:p14="http://schemas.microsoft.com/office/powerpoint/2010/main" val="20751660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an Example</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p>
            <a:pPr marL="0" indent="0">
              <a:buNone/>
            </a:pPr>
            <a:endParaRPr lang="en-US" b="1" dirty="0" smtClean="0"/>
          </a:p>
          <a:p>
            <a:pPr marL="0" indent="0">
              <a:buNone/>
            </a:pPr>
            <a:r>
              <a:rPr lang="en-US" b="1" dirty="0" smtClean="0"/>
              <a:t>Example</a:t>
            </a:r>
            <a:r>
              <a:rPr lang="en-US" dirty="0"/>
              <a:t>: </a:t>
            </a:r>
            <a:r>
              <a:rPr lang="en-US" b="1" dirty="0"/>
              <a:t>Introduction to Human Studies</a:t>
            </a:r>
          </a:p>
          <a:p>
            <a:pPr marL="0" indent="0">
              <a:buNone/>
            </a:pPr>
            <a:r>
              <a:rPr lang="en-US" b="1" dirty="0"/>
              <a:t>Standard 3 </a:t>
            </a:r>
          </a:p>
          <a:p>
            <a:pPr marL="0" indent="0">
              <a:buNone/>
            </a:pPr>
            <a:r>
              <a:rPr lang="en-US" dirty="0"/>
              <a:t>Research the development of self-esteem and self-image in individuals. Create a list of factors that promote and hinder the development of positive self-esteem and self-image. Formulate a plan to build/improve self-esteem in a class project or school based project. </a:t>
            </a:r>
            <a:r>
              <a:rPr lang="en-US" u="sng" dirty="0">
                <a:solidFill>
                  <a:srgbClr val="FF0000"/>
                </a:solidFill>
              </a:rPr>
              <a:t>(TN </a:t>
            </a:r>
            <a:r>
              <a:rPr lang="en-US" u="sng" dirty="0" smtClean="0">
                <a:solidFill>
                  <a:srgbClr val="FF0000"/>
                </a:solidFill>
              </a:rPr>
              <a:t>Reading </a:t>
            </a:r>
            <a:r>
              <a:rPr lang="en-US" u="sng" dirty="0">
                <a:solidFill>
                  <a:srgbClr val="FF0000"/>
                </a:solidFill>
              </a:rPr>
              <a:t>2, 5; FACS 12</a:t>
            </a:r>
            <a:r>
              <a:rPr lang="en-US" u="sng" dirty="0" smtClean="0">
                <a:solidFill>
                  <a:srgbClr val="FF0000"/>
                </a:solidFill>
              </a:rPr>
              <a:t>)</a:t>
            </a:r>
          </a:p>
          <a:p>
            <a:pPr marL="0" indent="0">
              <a:buNone/>
            </a:pPr>
            <a:endParaRPr lang="en-US" u="sng" dirty="0" smtClean="0">
              <a:solidFill>
                <a:srgbClr val="FF0000"/>
              </a:solidFill>
            </a:endParaRPr>
          </a:p>
          <a:p>
            <a:pPr marL="0" indent="0">
              <a:buNone/>
            </a:pPr>
            <a:endParaRPr lang="en-US" u="sng" dirty="0">
              <a:solidFill>
                <a:srgbClr val="FF0000"/>
              </a:solidFill>
            </a:endParaRPr>
          </a:p>
        </p:txBody>
      </p:sp>
      <p:sp>
        <p:nvSpPr>
          <p:cNvPr id="4" name="Footer Placeholder 3"/>
          <p:cNvSpPr>
            <a:spLocks noGrp="1"/>
          </p:cNvSpPr>
          <p:nvPr>
            <p:ph type="ftr" sz="quarter" idx="11"/>
          </p:nvPr>
        </p:nvSpPr>
        <p:spPr/>
        <p:txBody>
          <a:bodyPr/>
          <a:lstStyle/>
          <a:p>
            <a:r>
              <a:rPr lang="en-US" smtClean="0"/>
              <a:t>Realizing Postsecondary and Career Readiness through CTE</a:t>
            </a:r>
            <a:endParaRPr lang="en-US" dirty="0"/>
          </a:p>
        </p:txBody>
      </p:sp>
      <p:sp>
        <p:nvSpPr>
          <p:cNvPr id="5" name="Slide Number Placeholder 4"/>
          <p:cNvSpPr>
            <a:spLocks noGrp="1"/>
          </p:cNvSpPr>
          <p:nvPr>
            <p:ph type="sldNum" sz="quarter" idx="12"/>
          </p:nvPr>
        </p:nvSpPr>
        <p:spPr/>
        <p:txBody>
          <a:bodyPr/>
          <a:lstStyle/>
          <a:p>
            <a:fld id="{BC60D48A-29AD-47AA-A733-9A1782EC8829}" type="slidenum">
              <a:rPr lang="en-US" smtClean="0"/>
              <a:t>16</a:t>
            </a:fld>
            <a:endParaRPr lang="en-US" dirty="0"/>
          </a:p>
        </p:txBody>
      </p:sp>
      <p:sp>
        <p:nvSpPr>
          <p:cNvPr id="6" name="Content Placeholder 2"/>
          <p:cNvSpPr txBox="1">
            <a:spLocks/>
          </p:cNvSpPr>
          <p:nvPr/>
        </p:nvSpPr>
        <p:spPr>
          <a:xfrm>
            <a:off x="457200" y="4114800"/>
            <a:ext cx="8382000" cy="1676401"/>
          </a:xfrm>
          <a:prstGeom prst="rect">
            <a:avLst/>
          </a:prstGeom>
          <a:solidFill>
            <a:schemeClr val="accent3"/>
          </a:solidFill>
        </p:spPr>
        <p:txBody>
          <a:bodyPr vert="horz" lIns="91440" tIns="45720" rIns="91440" bIns="45720" rtlCol="0">
            <a:normAutofit lnSpcReduction="10000"/>
          </a:bodyPr>
          <a:lstStyle>
            <a:lvl1pPr marL="342900" indent="-342900" algn="l" defTabSz="914400" rtl="0" eaLnBrk="1" latinLnBrk="0" hangingPunct="1">
              <a:spcBef>
                <a:spcPct val="20000"/>
              </a:spcBef>
              <a:buClr>
                <a:schemeClr val="accent1"/>
              </a:buClr>
              <a:buSzPct val="110000"/>
              <a:buFont typeface="Wingdings" pitchFamily="2" charset="2"/>
              <a:buChar char="§"/>
              <a:defRPr sz="20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chemeClr val="accent1"/>
              </a:buClr>
              <a:buSzPct val="110000"/>
              <a:buFont typeface="Arial" pitchFamily="34" charset="0"/>
              <a:buChar char="•"/>
              <a:defRPr sz="18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1"/>
              </a:buClr>
              <a:buSzPct val="110000"/>
              <a:buFont typeface="Tahoma" pitchFamily="34" charset="0"/>
              <a:buChar char="–"/>
              <a:defRPr sz="16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1"/>
              </a:buClr>
              <a:buSzPct val="110000"/>
              <a:buFont typeface="Arial" pitchFamily="34" charset="0"/>
              <a:buChar char="»"/>
              <a:defRPr sz="14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1"/>
              </a:buClr>
              <a:buSzPct val="110000"/>
              <a:buFont typeface="Courier New" pitchFamily="49" charset="0"/>
              <a:buChar char="o"/>
              <a:defRPr sz="12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1" dirty="0" smtClean="0"/>
              <a:t>TN Reading 2</a:t>
            </a:r>
            <a:r>
              <a:rPr lang="en-US" sz="1800" dirty="0" smtClean="0"/>
              <a:t>: </a:t>
            </a:r>
            <a:r>
              <a:rPr lang="en-US" sz="1800" dirty="0">
                <a:solidFill>
                  <a:srgbClr val="FF0000"/>
                </a:solidFill>
              </a:rPr>
              <a:t>Determine the central ideas or conclusions </a:t>
            </a:r>
            <a:r>
              <a:rPr lang="en-US" sz="1800" dirty="0"/>
              <a:t>of a text; </a:t>
            </a:r>
            <a:r>
              <a:rPr lang="en-US" sz="1800" dirty="0">
                <a:solidFill>
                  <a:srgbClr val="FF0000"/>
                </a:solidFill>
              </a:rPr>
              <a:t>trace the text’s explanation or depiction </a:t>
            </a:r>
            <a:r>
              <a:rPr lang="en-US" sz="1800" dirty="0"/>
              <a:t>of a complex process, phenomenon, or concept; </a:t>
            </a:r>
            <a:r>
              <a:rPr lang="en-US" sz="1800" dirty="0">
                <a:solidFill>
                  <a:srgbClr val="FF0000"/>
                </a:solidFill>
              </a:rPr>
              <a:t>provide an accurate summary </a:t>
            </a:r>
            <a:r>
              <a:rPr lang="en-US" sz="1800" dirty="0"/>
              <a:t>of the text. </a:t>
            </a:r>
          </a:p>
          <a:p>
            <a:r>
              <a:rPr lang="en-US" sz="1800" b="1" dirty="0"/>
              <a:t>TN </a:t>
            </a:r>
            <a:r>
              <a:rPr lang="en-US" sz="1800" b="1" dirty="0" smtClean="0"/>
              <a:t>Reading </a:t>
            </a:r>
            <a:r>
              <a:rPr lang="en-US" sz="1800" b="1" dirty="0"/>
              <a:t>5</a:t>
            </a:r>
            <a:r>
              <a:rPr lang="en-US" sz="1800" dirty="0"/>
              <a:t>: </a:t>
            </a:r>
            <a:r>
              <a:rPr lang="en-US" sz="1800" dirty="0">
                <a:solidFill>
                  <a:srgbClr val="FF0000"/>
                </a:solidFill>
              </a:rPr>
              <a:t>Analyze the structure</a:t>
            </a:r>
            <a:r>
              <a:rPr lang="en-US" sz="1800" dirty="0"/>
              <a:t> of the relationships among concepts in a text, including relationship among key terms (e.g., </a:t>
            </a:r>
            <a:r>
              <a:rPr lang="en-US" sz="1800" i="1" dirty="0"/>
              <a:t>force, friction, reaction force, energy</a:t>
            </a:r>
            <a:r>
              <a:rPr lang="en-US" sz="1800" dirty="0"/>
              <a:t>). </a:t>
            </a:r>
          </a:p>
        </p:txBody>
      </p:sp>
    </p:spTree>
    <p:extLst>
      <p:ext uri="{BB962C8B-B14F-4D97-AF65-F5344CB8AC3E}">
        <p14:creationId xmlns:p14="http://schemas.microsoft.com/office/powerpoint/2010/main" val="20263642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an Example</a:t>
            </a:r>
            <a:endParaRPr lang="en-US" dirty="0"/>
          </a:p>
        </p:txBody>
      </p:sp>
      <p:sp>
        <p:nvSpPr>
          <p:cNvPr id="3" name="Content Placeholder 2"/>
          <p:cNvSpPr>
            <a:spLocks noGrp="1"/>
          </p:cNvSpPr>
          <p:nvPr>
            <p:ph idx="1"/>
          </p:nvPr>
        </p:nvSpPr>
        <p:spPr/>
        <p:txBody>
          <a:bodyPr>
            <a:normAutofit/>
          </a:bodyPr>
          <a:lstStyle/>
          <a:p>
            <a:pPr marL="0" lvl="0" indent="0">
              <a:buNone/>
            </a:pPr>
            <a:r>
              <a:rPr lang="en-US" dirty="0"/>
              <a:t>Measure, weigh, and visually inspect machined parts. Record and compare data to given project specifications using class-defined analysis methods. Interpret and communicate results both written and verbally. If necessary, recommend changes that will reduce the number of product defects during the manufacturing process. </a:t>
            </a:r>
            <a:r>
              <a:rPr lang="en-US" dirty="0">
                <a:solidFill>
                  <a:srgbClr val="FF0000"/>
                </a:solidFill>
              </a:rPr>
              <a:t>(</a:t>
            </a:r>
            <a:r>
              <a:rPr lang="en-US" u="sng" dirty="0">
                <a:solidFill>
                  <a:srgbClr val="FF0000"/>
                </a:solidFill>
              </a:rPr>
              <a:t>TN Reading 1, 3, 4, 7; TN Writing 1, 4; TN Math N-Q, G-GMD</a:t>
            </a:r>
            <a:r>
              <a:rPr lang="en-US" dirty="0">
                <a:solidFill>
                  <a:srgbClr val="FF0000"/>
                </a:solidFill>
              </a:rPr>
              <a:t>)</a:t>
            </a:r>
          </a:p>
          <a:p>
            <a:pPr marL="0" indent="0">
              <a:buNone/>
            </a:pPr>
            <a:endParaRPr lang="en-US" dirty="0" smtClean="0"/>
          </a:p>
        </p:txBody>
      </p:sp>
      <p:sp>
        <p:nvSpPr>
          <p:cNvPr id="4" name="Footer Placeholder 3"/>
          <p:cNvSpPr>
            <a:spLocks noGrp="1"/>
          </p:cNvSpPr>
          <p:nvPr>
            <p:ph type="ftr" sz="quarter" idx="11"/>
          </p:nvPr>
        </p:nvSpPr>
        <p:spPr/>
        <p:txBody>
          <a:bodyPr/>
          <a:lstStyle/>
          <a:p>
            <a:r>
              <a:rPr lang="en-US" smtClean="0"/>
              <a:t>Realizing Postsecondary and Career Readiness through CTE</a:t>
            </a:r>
            <a:endParaRPr lang="en-US" dirty="0"/>
          </a:p>
        </p:txBody>
      </p:sp>
      <p:sp>
        <p:nvSpPr>
          <p:cNvPr id="5" name="Slide Number Placeholder 4"/>
          <p:cNvSpPr>
            <a:spLocks noGrp="1"/>
          </p:cNvSpPr>
          <p:nvPr>
            <p:ph type="sldNum" sz="quarter" idx="12"/>
          </p:nvPr>
        </p:nvSpPr>
        <p:spPr/>
        <p:txBody>
          <a:bodyPr/>
          <a:lstStyle/>
          <a:p>
            <a:fld id="{BC60D48A-29AD-47AA-A733-9A1782EC8829}" type="slidenum">
              <a:rPr lang="en-US" smtClean="0"/>
              <a:t>17</a:t>
            </a:fld>
            <a:endParaRPr lang="en-US" dirty="0"/>
          </a:p>
        </p:txBody>
      </p:sp>
      <p:sp>
        <p:nvSpPr>
          <p:cNvPr id="6" name="Oval 5"/>
          <p:cNvSpPr/>
          <p:nvPr/>
        </p:nvSpPr>
        <p:spPr>
          <a:xfrm>
            <a:off x="2895600" y="2971800"/>
            <a:ext cx="2819400" cy="76200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457200" y="4114800"/>
            <a:ext cx="8382000" cy="1676401"/>
          </a:xfrm>
          <a:prstGeom prst="rect">
            <a:avLst/>
          </a:prstGeom>
          <a:solidFill>
            <a:schemeClr val="accent3"/>
          </a:solidFill>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110000"/>
              <a:buFont typeface="Wingdings" pitchFamily="2" charset="2"/>
              <a:buChar char="§"/>
              <a:defRPr sz="20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chemeClr val="accent1"/>
              </a:buClr>
              <a:buSzPct val="110000"/>
              <a:buFont typeface="Arial" pitchFamily="34" charset="0"/>
              <a:buChar char="•"/>
              <a:defRPr sz="18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1"/>
              </a:buClr>
              <a:buSzPct val="110000"/>
              <a:buFont typeface="Tahoma" pitchFamily="34" charset="0"/>
              <a:buChar char="–"/>
              <a:defRPr sz="16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1"/>
              </a:buClr>
              <a:buSzPct val="110000"/>
              <a:buFont typeface="Arial" pitchFamily="34" charset="0"/>
              <a:buChar char="»"/>
              <a:defRPr sz="14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1"/>
              </a:buClr>
              <a:buSzPct val="110000"/>
              <a:buFont typeface="Courier New" pitchFamily="49" charset="0"/>
              <a:buChar char="o"/>
              <a:defRPr sz="12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1" dirty="0" smtClean="0"/>
              <a:t>TN Math N-Q</a:t>
            </a:r>
            <a:r>
              <a:rPr lang="en-US" sz="1800" dirty="0" smtClean="0"/>
              <a:t>: </a:t>
            </a:r>
            <a:r>
              <a:rPr lang="en-US" sz="1800" u="sng" dirty="0" smtClean="0"/>
              <a:t>Number and Quantity</a:t>
            </a:r>
            <a:r>
              <a:rPr lang="en-US" sz="1800" dirty="0" smtClean="0"/>
              <a:t>: </a:t>
            </a:r>
            <a:r>
              <a:rPr lang="en-US" sz="1800" dirty="0">
                <a:solidFill>
                  <a:srgbClr val="FF0000"/>
                </a:solidFill>
              </a:rPr>
              <a:t>Reason quantitatively</a:t>
            </a:r>
            <a:r>
              <a:rPr lang="en-US" sz="1800" dirty="0"/>
              <a:t> and use units to solve problems</a:t>
            </a:r>
            <a:r>
              <a:rPr lang="en-US" sz="1800" dirty="0" smtClean="0"/>
              <a:t>.</a:t>
            </a:r>
            <a:endParaRPr lang="en-US" sz="1800" dirty="0"/>
          </a:p>
          <a:p>
            <a:r>
              <a:rPr lang="en-US" sz="1800" b="1" dirty="0"/>
              <a:t>TN </a:t>
            </a:r>
            <a:r>
              <a:rPr lang="en-US" sz="1800" b="1" dirty="0" smtClean="0"/>
              <a:t>Math G-GMD</a:t>
            </a:r>
            <a:r>
              <a:rPr lang="en-US" sz="1800" dirty="0" smtClean="0"/>
              <a:t>: </a:t>
            </a:r>
            <a:r>
              <a:rPr lang="en-US" sz="1800" u="sng" dirty="0" smtClean="0"/>
              <a:t>Geometric Measurement and Dimension</a:t>
            </a:r>
            <a:r>
              <a:rPr lang="en-US" sz="1800" dirty="0" smtClean="0"/>
              <a:t>: (1) </a:t>
            </a:r>
            <a:r>
              <a:rPr lang="en-US" sz="1800" dirty="0" smtClean="0">
                <a:solidFill>
                  <a:srgbClr val="FF0000"/>
                </a:solidFill>
              </a:rPr>
              <a:t>Explain </a:t>
            </a:r>
            <a:r>
              <a:rPr lang="en-US" sz="1800" dirty="0">
                <a:solidFill>
                  <a:srgbClr val="FF0000"/>
                </a:solidFill>
              </a:rPr>
              <a:t>volume formulas</a:t>
            </a:r>
            <a:r>
              <a:rPr lang="en-US" sz="1800" dirty="0"/>
              <a:t> and use them to solve </a:t>
            </a:r>
            <a:r>
              <a:rPr lang="en-US" sz="1800" dirty="0" smtClean="0"/>
              <a:t>problems. (2) </a:t>
            </a:r>
            <a:r>
              <a:rPr lang="en-US" sz="1800" dirty="0" smtClean="0">
                <a:solidFill>
                  <a:srgbClr val="FF0000"/>
                </a:solidFill>
              </a:rPr>
              <a:t>Visualize </a:t>
            </a:r>
            <a:r>
              <a:rPr lang="en-US" sz="1800" dirty="0">
                <a:solidFill>
                  <a:srgbClr val="FF0000"/>
                </a:solidFill>
              </a:rPr>
              <a:t>relationships</a:t>
            </a:r>
            <a:r>
              <a:rPr lang="en-US" sz="1800" dirty="0"/>
              <a:t> between two-dimensional and three-dimensional </a:t>
            </a:r>
            <a:r>
              <a:rPr lang="en-US" sz="1800" dirty="0" smtClean="0"/>
              <a:t>objects.</a:t>
            </a:r>
            <a:endParaRPr lang="en-US" sz="1800" dirty="0"/>
          </a:p>
          <a:p>
            <a:endParaRPr lang="en-US" sz="1800" dirty="0"/>
          </a:p>
          <a:p>
            <a:endParaRPr lang="en-US" sz="1800" dirty="0"/>
          </a:p>
        </p:txBody>
      </p:sp>
    </p:spTree>
    <p:extLst>
      <p:ext uri="{BB962C8B-B14F-4D97-AF65-F5344CB8AC3E}">
        <p14:creationId xmlns:p14="http://schemas.microsoft.com/office/powerpoint/2010/main" val="288331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endParaRPr lang="en-US" dirty="0"/>
          </a:p>
        </p:txBody>
      </p:sp>
      <p:sp>
        <p:nvSpPr>
          <p:cNvPr id="3" name="Content Placeholder 2"/>
          <p:cNvSpPr>
            <a:spLocks noGrp="1"/>
          </p:cNvSpPr>
          <p:nvPr>
            <p:ph idx="1"/>
          </p:nvPr>
        </p:nvSpPr>
        <p:spPr>
          <a:xfrm>
            <a:off x="457200" y="1371600"/>
            <a:ext cx="8229600" cy="1371599"/>
          </a:xfrm>
        </p:spPr>
        <p:txBody>
          <a:bodyPr>
            <a:normAutofit fontScale="92500"/>
          </a:bodyPr>
          <a:lstStyle/>
          <a:p>
            <a:r>
              <a:rPr lang="en-US" dirty="0"/>
              <a:t>Take three minutes to read and discuss the following standard at your </a:t>
            </a:r>
            <a:r>
              <a:rPr lang="en-US" dirty="0" smtClean="0"/>
              <a:t>table. How do you envision this standard covered in </a:t>
            </a:r>
            <a:r>
              <a:rPr lang="en-US" dirty="0" smtClean="0"/>
              <a:t>an Information Technology Foundations </a:t>
            </a:r>
            <a:r>
              <a:rPr lang="en-US" dirty="0" smtClean="0"/>
              <a:t>textbook? What </a:t>
            </a:r>
            <a:r>
              <a:rPr lang="en-US" dirty="0" smtClean="0"/>
              <a:t>literacy supports or examples </a:t>
            </a:r>
            <a:r>
              <a:rPr lang="en-US" dirty="0" smtClean="0"/>
              <a:t>would you include </a:t>
            </a:r>
            <a:r>
              <a:rPr lang="en-US" dirty="0" smtClean="0"/>
              <a:t>to </a:t>
            </a:r>
            <a:r>
              <a:rPr lang="en-US" dirty="0" smtClean="0"/>
              <a:t>aid teacher instruction of this standard?</a:t>
            </a:r>
          </a:p>
        </p:txBody>
      </p:sp>
      <p:sp>
        <p:nvSpPr>
          <p:cNvPr id="4" name="Footer Placeholder 3"/>
          <p:cNvSpPr>
            <a:spLocks noGrp="1"/>
          </p:cNvSpPr>
          <p:nvPr>
            <p:ph type="ftr" sz="quarter" idx="11"/>
          </p:nvPr>
        </p:nvSpPr>
        <p:spPr/>
        <p:txBody>
          <a:bodyPr/>
          <a:lstStyle/>
          <a:p>
            <a:r>
              <a:rPr lang="en-US" smtClean="0"/>
              <a:t>Realizing Postsecondary and Career Readiness through CTE</a:t>
            </a:r>
            <a:endParaRPr lang="en-US" dirty="0"/>
          </a:p>
        </p:txBody>
      </p:sp>
      <p:sp>
        <p:nvSpPr>
          <p:cNvPr id="5" name="Slide Number Placeholder 4"/>
          <p:cNvSpPr>
            <a:spLocks noGrp="1"/>
          </p:cNvSpPr>
          <p:nvPr>
            <p:ph type="sldNum" sz="quarter" idx="12"/>
          </p:nvPr>
        </p:nvSpPr>
        <p:spPr/>
        <p:txBody>
          <a:bodyPr/>
          <a:lstStyle/>
          <a:p>
            <a:fld id="{BC60D48A-29AD-47AA-A733-9A1782EC8829}" type="slidenum">
              <a:rPr lang="en-US" smtClean="0"/>
              <a:t>18</a:t>
            </a:fld>
            <a:endParaRPr lang="en-US" dirty="0"/>
          </a:p>
        </p:txBody>
      </p:sp>
      <p:sp>
        <p:nvSpPr>
          <p:cNvPr id="7" name="TextBox 6"/>
          <p:cNvSpPr txBox="1"/>
          <p:nvPr/>
        </p:nvSpPr>
        <p:spPr>
          <a:xfrm>
            <a:off x="1371600" y="2895600"/>
            <a:ext cx="6324600" cy="2862322"/>
          </a:xfrm>
          <a:prstGeom prst="rect">
            <a:avLst/>
          </a:prstGeom>
          <a:noFill/>
          <a:ln w="19050">
            <a:solidFill>
              <a:schemeClr val="accent1"/>
            </a:solidFill>
            <a:prstDash val="solid"/>
          </a:ln>
        </p:spPr>
        <p:txBody>
          <a:bodyPr wrap="square" rtlCol="0">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Drawing on multiple sources (i.e., internet, textbooks, videos, and journals), research the various social, legal, and ethical issues encountered by IT professionals. Using these findings, identify the roles and responsibilities one must consider while developing a prospective project or addressing an IT problem. For example, web developers and programmers must apply copyright laws understand uses of open source software. (TN Reading 1, 4)</a:t>
            </a:r>
          </a:p>
        </p:txBody>
      </p:sp>
    </p:spTree>
    <p:extLst>
      <p:ext uri="{BB962C8B-B14F-4D97-AF65-F5344CB8AC3E}">
        <p14:creationId xmlns:p14="http://schemas.microsoft.com/office/powerpoint/2010/main" val="32266423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Sequential progression of knowledge and skills</a:t>
            </a:r>
            <a:endParaRPr lang="en-US" dirty="0"/>
          </a:p>
        </p:txBody>
      </p:sp>
      <p:sp>
        <p:nvSpPr>
          <p:cNvPr id="3" name="Content Placeholder 2"/>
          <p:cNvSpPr>
            <a:spLocks noGrp="1"/>
          </p:cNvSpPr>
          <p:nvPr>
            <p:ph idx="1"/>
          </p:nvPr>
        </p:nvSpPr>
        <p:spPr/>
        <p:txBody>
          <a:bodyPr>
            <a:normAutofit/>
          </a:bodyPr>
          <a:lstStyle/>
          <a:p>
            <a:r>
              <a:rPr lang="en-US" dirty="0"/>
              <a:t>The new standards build on each other both within course content and across course levels, arranged within </a:t>
            </a:r>
            <a:r>
              <a:rPr lang="en-US" b="1" dirty="0"/>
              <a:t>programs of study</a:t>
            </a:r>
            <a:r>
              <a:rPr lang="en-US" dirty="0"/>
              <a:t> that culminate in capstone and/or work-based learning experiences for students</a:t>
            </a:r>
          </a:p>
          <a:p>
            <a:pPr marL="0" indent="0">
              <a:buNone/>
            </a:pPr>
            <a:endParaRPr lang="en-US" dirty="0"/>
          </a:p>
          <a:p>
            <a:r>
              <a:rPr lang="en-US" dirty="0" smtClean="0"/>
              <a:t>Within a course, we want individual standards to serve as stepping stones toward a complete picture of proficiency</a:t>
            </a:r>
          </a:p>
          <a:p>
            <a:endParaRPr lang="en-US" dirty="0"/>
          </a:p>
          <a:p>
            <a:r>
              <a:rPr lang="en-US" dirty="0" smtClean="0"/>
              <a:t>Across courses, the collective body of a student’s knowledge and skill should build sequentially to put him/her in a position to be successful after high school</a:t>
            </a:r>
          </a:p>
        </p:txBody>
      </p:sp>
      <p:sp>
        <p:nvSpPr>
          <p:cNvPr id="4" name="Footer Placeholder 3"/>
          <p:cNvSpPr>
            <a:spLocks noGrp="1"/>
          </p:cNvSpPr>
          <p:nvPr>
            <p:ph type="ftr" sz="quarter" idx="11"/>
          </p:nvPr>
        </p:nvSpPr>
        <p:spPr/>
        <p:txBody>
          <a:bodyPr/>
          <a:lstStyle/>
          <a:p>
            <a:r>
              <a:rPr lang="en-US" smtClean="0"/>
              <a:t>Realizing Postsecondary and Career Readiness through CTE</a:t>
            </a:r>
            <a:endParaRPr lang="en-US" dirty="0"/>
          </a:p>
        </p:txBody>
      </p:sp>
      <p:sp>
        <p:nvSpPr>
          <p:cNvPr id="5" name="Slide Number Placeholder 4"/>
          <p:cNvSpPr>
            <a:spLocks noGrp="1"/>
          </p:cNvSpPr>
          <p:nvPr>
            <p:ph type="sldNum" sz="quarter" idx="12"/>
          </p:nvPr>
        </p:nvSpPr>
        <p:spPr/>
        <p:txBody>
          <a:bodyPr/>
          <a:lstStyle/>
          <a:p>
            <a:fld id="{BC60D48A-29AD-47AA-A733-9A1782EC8829}" type="slidenum">
              <a:rPr lang="en-US" smtClean="0"/>
              <a:t>19</a:t>
            </a:fld>
            <a:endParaRPr lang="en-US" dirty="0"/>
          </a:p>
        </p:txBody>
      </p:sp>
    </p:spTree>
    <p:extLst>
      <p:ext uri="{BB962C8B-B14F-4D97-AF65-F5344CB8AC3E}">
        <p14:creationId xmlns:p14="http://schemas.microsoft.com/office/powerpoint/2010/main" val="2075166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marR="0">
              <a:lnSpc>
                <a:spcPct val="107000"/>
              </a:lnSpc>
              <a:spcBef>
                <a:spcPts val="0"/>
              </a:spcBef>
              <a:spcAft>
                <a:spcPts val="0"/>
              </a:spcAft>
            </a:pPr>
            <a:r>
              <a:rPr lang="en-US" dirty="0" smtClean="0"/>
              <a:t>Welcome</a:t>
            </a:r>
            <a:endParaRPr lang="en-US" dirty="0"/>
          </a:p>
        </p:txBody>
      </p:sp>
      <p:sp>
        <p:nvSpPr>
          <p:cNvPr id="3" name="Text Placeholder 2"/>
          <p:cNvSpPr>
            <a:spLocks noGrp="1"/>
          </p:cNvSpPr>
          <p:nvPr>
            <p:ph idx="1"/>
          </p:nvPr>
        </p:nvSpPr>
        <p:spPr/>
        <p:txBody>
          <a:bodyPr/>
          <a:lstStyle/>
          <a:p>
            <a:r>
              <a:rPr lang="en-US" dirty="0" smtClean="0"/>
              <a:t>Today we’re going to look at some of the key shifts in career and technical education standards revisions.</a:t>
            </a:r>
          </a:p>
          <a:p>
            <a:pPr marL="0" indent="0">
              <a:buNone/>
            </a:pPr>
            <a:endParaRPr lang="en-US" dirty="0" smtClean="0"/>
          </a:p>
          <a:p>
            <a:r>
              <a:rPr lang="en-US" dirty="0" smtClean="0"/>
              <a:t>We will walk through examples and highlight changes to the Human Services, Education &amp; Training, Advanced Manufacturing, and Information Technology career clusters.</a:t>
            </a:r>
          </a:p>
          <a:p>
            <a:pPr marL="0" indent="0">
              <a:buNone/>
            </a:pPr>
            <a:endParaRPr lang="en-US" dirty="0" smtClean="0"/>
          </a:p>
          <a:p>
            <a:r>
              <a:rPr lang="en-US" dirty="0" smtClean="0"/>
              <a:t>Our goal is to provide you with a clear picture of the expectations surrounding the new standards, in order to inform robust textbook development and alignment.</a:t>
            </a:r>
          </a:p>
          <a:p>
            <a:pPr marL="0" indent="0">
              <a:buNone/>
            </a:pPr>
            <a:endParaRPr lang="en-US" dirty="0" smtClean="0"/>
          </a:p>
          <a:p>
            <a:r>
              <a:rPr lang="en-US" dirty="0" smtClean="0"/>
              <a:t>There will be opportunities for group work and Q&amp;A.</a:t>
            </a:r>
            <a:endParaRPr lang="en-US" dirty="0"/>
          </a:p>
        </p:txBody>
      </p:sp>
      <p:sp>
        <p:nvSpPr>
          <p:cNvPr id="4" name="Footer Placeholder 3"/>
          <p:cNvSpPr>
            <a:spLocks noGrp="1"/>
          </p:cNvSpPr>
          <p:nvPr>
            <p:ph type="ftr" sz="quarter" idx="11"/>
          </p:nvPr>
        </p:nvSpPr>
        <p:spPr/>
        <p:txBody>
          <a:bodyPr/>
          <a:lstStyle/>
          <a:p>
            <a:r>
              <a:rPr lang="en-US" smtClean="0"/>
              <a:t>Realizing Postsecondary and Career Readiness through CTE</a:t>
            </a:r>
            <a:endParaRPr lang="en-US"/>
          </a:p>
        </p:txBody>
      </p:sp>
      <p:sp>
        <p:nvSpPr>
          <p:cNvPr id="5" name="Slide Number Placeholder 4"/>
          <p:cNvSpPr>
            <a:spLocks noGrp="1"/>
          </p:cNvSpPr>
          <p:nvPr>
            <p:ph type="sldNum" sz="quarter" idx="12"/>
          </p:nvPr>
        </p:nvSpPr>
        <p:spPr/>
        <p:txBody>
          <a:bodyPr/>
          <a:lstStyle/>
          <a:p>
            <a:fld id="{BC60D48A-29AD-47AA-A733-9A1782EC8829}" type="slidenum">
              <a:rPr lang="en-US" smtClean="0"/>
              <a:t>2</a:t>
            </a:fld>
            <a:endParaRPr lang="en-US"/>
          </a:p>
        </p:txBody>
      </p:sp>
    </p:spTree>
    <p:extLst>
      <p:ext uri="{BB962C8B-B14F-4D97-AF65-F5344CB8AC3E}">
        <p14:creationId xmlns:p14="http://schemas.microsoft.com/office/powerpoint/2010/main" val="42693021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0" y="4953000"/>
            <a:ext cx="9067800" cy="1238250"/>
          </a:xfrm>
        </p:spPr>
        <p:txBody>
          <a:bodyPr numCol="2">
            <a:normAutofit lnSpcReduction="10000"/>
          </a:bodyPr>
          <a:lstStyle/>
          <a:p>
            <a:pPr marR="0" algn="l" defTabSz="914400" rtl="0" eaLnBrk="1" fontAlgn="auto" latinLnBrk="0" hangingPunct="1">
              <a:lnSpc>
                <a:spcPct val="100000"/>
              </a:lnSpc>
              <a:spcBef>
                <a:spcPct val="20000"/>
              </a:spcBef>
              <a:spcAft>
                <a:spcPts val="0"/>
              </a:spcAft>
              <a:buClr>
                <a:schemeClr val="accent1"/>
              </a:buClr>
              <a:buSzPct val="110000"/>
              <a:tabLst/>
              <a:defRPr/>
            </a:pPr>
            <a:r>
              <a:rPr lang="en-US" b="1" dirty="0" smtClean="0"/>
              <a:t>     </a:t>
            </a:r>
            <a:r>
              <a:rPr lang="en-US" b="1" u="sng" dirty="0" smtClean="0"/>
              <a:t>Robust, Integrated Learning Approach</a:t>
            </a:r>
            <a:endParaRPr lang="en-US" sz="1400" b="1" u="sng" kern="1200" dirty="0" smtClean="0">
              <a:solidFill>
                <a:schemeClr val="tx1"/>
              </a:solidFill>
              <a:effectLst/>
            </a:endParaRPr>
          </a:p>
          <a:p>
            <a:pPr marL="0" marR="0" indent="0" algn="l" defTabSz="914400" rtl="0" eaLnBrk="1" fontAlgn="auto" latinLnBrk="0" hangingPunct="1">
              <a:lnSpc>
                <a:spcPct val="100000"/>
              </a:lnSpc>
              <a:spcBef>
                <a:spcPct val="20000"/>
              </a:spcBef>
              <a:spcAft>
                <a:spcPts val="0"/>
              </a:spcAft>
              <a:buClr>
                <a:schemeClr val="accent1"/>
              </a:buClr>
              <a:buSzPct val="110000"/>
              <a:buFont typeface="Wingdings" pitchFamily="2" charset="2"/>
              <a:buNone/>
              <a:tabLst/>
              <a:defRPr/>
            </a:pPr>
            <a:r>
              <a:rPr lang="en-US" sz="1400" b="1" kern="1200" dirty="0" smtClean="0">
                <a:solidFill>
                  <a:srgbClr val="7030A0"/>
                </a:solidFill>
                <a:effectLst/>
              </a:rPr>
              <a:t>     1. General Education Courses </a:t>
            </a:r>
            <a:endParaRPr lang="en-US" sz="1400" b="1" dirty="0" smtClean="0">
              <a:solidFill>
                <a:srgbClr val="7030A0"/>
              </a:solidFill>
              <a:effectLst/>
            </a:endParaRPr>
          </a:p>
          <a:p>
            <a:pPr marL="0" marR="0" indent="0" algn="l" defTabSz="914400" rtl="0" eaLnBrk="1" fontAlgn="auto" latinLnBrk="0" hangingPunct="1">
              <a:lnSpc>
                <a:spcPct val="100000"/>
              </a:lnSpc>
              <a:spcBef>
                <a:spcPct val="20000"/>
              </a:spcBef>
              <a:spcAft>
                <a:spcPts val="0"/>
              </a:spcAft>
              <a:buClr>
                <a:schemeClr val="accent1"/>
              </a:buClr>
              <a:buSzPct val="110000"/>
              <a:buFont typeface="Wingdings" pitchFamily="2" charset="2"/>
              <a:buNone/>
              <a:tabLst/>
              <a:defRPr/>
            </a:pPr>
            <a:r>
              <a:rPr lang="en-US" sz="1400" b="1" kern="1200" dirty="0" smtClean="0">
                <a:solidFill>
                  <a:schemeClr val="tx1"/>
                </a:solidFill>
                <a:effectLst/>
              </a:rPr>
              <a:t> </a:t>
            </a:r>
            <a:r>
              <a:rPr lang="en-US" sz="1400" b="1" kern="1200" dirty="0" smtClean="0">
                <a:solidFill>
                  <a:srgbClr val="C00000"/>
                </a:solidFill>
                <a:effectLst/>
              </a:rPr>
              <a:t>    2.</a:t>
            </a:r>
            <a:r>
              <a:rPr lang="en-US" sz="1400" b="1" kern="1200" baseline="0" dirty="0" smtClean="0">
                <a:solidFill>
                  <a:srgbClr val="C00000"/>
                </a:solidFill>
                <a:effectLst/>
              </a:rPr>
              <a:t> </a:t>
            </a:r>
            <a:r>
              <a:rPr lang="en-US" sz="1400" b="1" kern="1200" dirty="0" smtClean="0">
                <a:solidFill>
                  <a:srgbClr val="C00000"/>
                </a:solidFill>
                <a:effectLst/>
              </a:rPr>
              <a:t>Lab Science Credit</a:t>
            </a:r>
          </a:p>
          <a:p>
            <a:pPr marL="0" marR="0" indent="0" algn="l" defTabSz="914400" rtl="0" eaLnBrk="1" fontAlgn="auto" latinLnBrk="0" hangingPunct="1">
              <a:lnSpc>
                <a:spcPct val="100000"/>
              </a:lnSpc>
              <a:spcBef>
                <a:spcPct val="20000"/>
              </a:spcBef>
              <a:spcAft>
                <a:spcPts val="0"/>
              </a:spcAft>
              <a:buClr>
                <a:schemeClr val="accent1"/>
              </a:buClr>
              <a:buSzPct val="110000"/>
              <a:buFont typeface="Wingdings" pitchFamily="2" charset="2"/>
              <a:buNone/>
              <a:tabLst/>
              <a:defRPr/>
            </a:pPr>
            <a:r>
              <a:rPr lang="en-US" sz="1400" b="1" kern="1200" dirty="0" smtClean="0">
                <a:solidFill>
                  <a:srgbClr val="C00000"/>
                </a:solidFill>
                <a:effectLst/>
              </a:rPr>
              <a:t>     </a:t>
            </a:r>
            <a:r>
              <a:rPr lang="en-US" b="1" dirty="0">
                <a:solidFill>
                  <a:srgbClr val="0070C0"/>
                </a:solidFill>
              </a:rPr>
              <a:t>3</a:t>
            </a:r>
            <a:r>
              <a:rPr lang="en-US" sz="1400" b="1" kern="1200" dirty="0" smtClean="0">
                <a:solidFill>
                  <a:srgbClr val="0070C0"/>
                </a:solidFill>
                <a:effectLst/>
              </a:rPr>
              <a:t>. Personal Finance Credit</a:t>
            </a:r>
          </a:p>
          <a:p>
            <a:pPr marL="0" marR="0" indent="0" algn="l" defTabSz="914400" rtl="0" eaLnBrk="1" fontAlgn="auto" latinLnBrk="0" hangingPunct="1">
              <a:lnSpc>
                <a:spcPct val="100000"/>
              </a:lnSpc>
              <a:spcBef>
                <a:spcPct val="20000"/>
              </a:spcBef>
              <a:spcAft>
                <a:spcPts val="0"/>
              </a:spcAft>
              <a:buClr>
                <a:schemeClr val="accent1"/>
              </a:buClr>
              <a:buSzPct val="110000"/>
              <a:buFont typeface="Wingdings" pitchFamily="2" charset="2"/>
              <a:buNone/>
              <a:tabLst/>
              <a:defRPr/>
            </a:pPr>
            <a:r>
              <a:rPr lang="en-US" sz="1400" b="1" kern="1200" dirty="0" smtClean="0">
                <a:solidFill>
                  <a:srgbClr val="00B050"/>
                </a:solidFill>
                <a:effectLst/>
              </a:rPr>
              <a:t>     </a:t>
            </a:r>
          </a:p>
          <a:p>
            <a:pPr marR="0" algn="l" defTabSz="914400" rtl="0" eaLnBrk="1" fontAlgn="auto" latinLnBrk="0" hangingPunct="1">
              <a:lnSpc>
                <a:spcPct val="100000"/>
              </a:lnSpc>
              <a:spcBef>
                <a:spcPct val="20000"/>
              </a:spcBef>
              <a:spcAft>
                <a:spcPts val="0"/>
              </a:spcAft>
              <a:buClr>
                <a:schemeClr val="accent1"/>
              </a:buClr>
              <a:buSzPct val="110000"/>
              <a:buFont typeface="Wingdings" pitchFamily="2" charset="2"/>
              <a:buNone/>
              <a:tabLst>
                <a:tab pos="228600" algn="l"/>
              </a:tabLst>
              <a:defRPr/>
            </a:pPr>
            <a:endParaRPr lang="en-US" sz="1400" b="1" kern="1200" dirty="0" smtClean="0">
              <a:solidFill>
                <a:srgbClr val="00B050"/>
              </a:solidFill>
              <a:effectLst/>
            </a:endParaRPr>
          </a:p>
          <a:p>
            <a:pPr marR="0" algn="l" defTabSz="914400" rtl="0" eaLnBrk="1" fontAlgn="auto" latinLnBrk="0" hangingPunct="1">
              <a:lnSpc>
                <a:spcPct val="100000"/>
              </a:lnSpc>
              <a:spcBef>
                <a:spcPct val="20000"/>
              </a:spcBef>
              <a:spcAft>
                <a:spcPts val="0"/>
              </a:spcAft>
              <a:buClr>
                <a:schemeClr val="accent1"/>
              </a:buClr>
              <a:buSzPct val="110000"/>
              <a:buFont typeface="Wingdings" pitchFamily="2" charset="2"/>
              <a:buNone/>
              <a:tabLst>
                <a:tab pos="228600" algn="l"/>
              </a:tabLst>
              <a:defRPr/>
            </a:pPr>
            <a:r>
              <a:rPr lang="en-US" sz="1400" b="1" kern="1200" dirty="0" smtClean="0">
                <a:solidFill>
                  <a:srgbClr val="00B050"/>
                </a:solidFill>
                <a:effectLst/>
              </a:rPr>
              <a:t>4. </a:t>
            </a:r>
            <a:r>
              <a:rPr lang="en-US" sz="1400" b="1" kern="1200" dirty="0" smtClean="0">
                <a:solidFill>
                  <a:srgbClr val="00B050"/>
                </a:solidFill>
              </a:rPr>
              <a:t>Work-Based</a:t>
            </a:r>
            <a:r>
              <a:rPr lang="en-US" sz="1400" b="1" kern="1200" dirty="0" smtClean="0">
                <a:solidFill>
                  <a:srgbClr val="00B050"/>
                </a:solidFill>
                <a:effectLst/>
              </a:rPr>
              <a:t> Learning Opportunities</a:t>
            </a:r>
          </a:p>
          <a:p>
            <a:pPr marR="0" algn="l" defTabSz="914400" rtl="0" eaLnBrk="1" fontAlgn="auto" latinLnBrk="0" hangingPunct="1">
              <a:lnSpc>
                <a:spcPct val="100000"/>
              </a:lnSpc>
              <a:spcBef>
                <a:spcPct val="20000"/>
              </a:spcBef>
              <a:spcAft>
                <a:spcPts val="0"/>
              </a:spcAft>
              <a:buClr>
                <a:schemeClr val="accent1"/>
              </a:buClr>
              <a:buSzPct val="110000"/>
              <a:buFont typeface="Wingdings" pitchFamily="2" charset="2"/>
              <a:buNone/>
              <a:tabLst>
                <a:tab pos="228600" algn="l"/>
              </a:tabLst>
              <a:defRPr/>
            </a:pPr>
            <a:r>
              <a:rPr lang="en-US" sz="1400" b="1" kern="1200" baseline="0" dirty="0" smtClean="0">
                <a:effectLst/>
              </a:rPr>
              <a:t>5. </a:t>
            </a:r>
            <a:r>
              <a:rPr lang="en-US" sz="1400" b="1" i="1" kern="1200" baseline="0" dirty="0" smtClean="0">
                <a:effectLst/>
              </a:rPr>
              <a:t>Early Postsecondary Opportunities </a:t>
            </a:r>
          </a:p>
          <a:p>
            <a:pPr marR="0" algn="l" defTabSz="914400" rtl="0" eaLnBrk="1" fontAlgn="auto" latinLnBrk="0" hangingPunct="1">
              <a:lnSpc>
                <a:spcPct val="100000"/>
              </a:lnSpc>
              <a:spcBef>
                <a:spcPct val="20000"/>
              </a:spcBef>
              <a:spcAft>
                <a:spcPts val="0"/>
              </a:spcAft>
              <a:buClr>
                <a:schemeClr val="accent1"/>
              </a:buClr>
              <a:buSzPct val="110000"/>
              <a:buFont typeface="Wingdings" pitchFamily="2" charset="2"/>
              <a:buNone/>
              <a:tabLst>
                <a:tab pos="228600" algn="l"/>
              </a:tabLst>
              <a:defRPr/>
            </a:pPr>
            <a:r>
              <a:rPr lang="en-US" sz="1400" b="1" i="1" kern="1200" baseline="0" dirty="0" smtClean="0">
                <a:effectLst/>
              </a:rPr>
              <a:t>(Statewide/Local Dual Credit, Dual Enrollment, AP, </a:t>
            </a:r>
            <a:r>
              <a:rPr lang="en-US" sz="1400" b="1" i="1" kern="1200" baseline="0" dirty="0" err="1" smtClean="0">
                <a:effectLst/>
              </a:rPr>
              <a:t>etc</a:t>
            </a:r>
            <a:r>
              <a:rPr lang="en-US" sz="1400" b="1" i="1" kern="1200" baseline="0" dirty="0" smtClean="0">
                <a:effectLst/>
              </a:rPr>
              <a:t>)</a:t>
            </a:r>
            <a:endParaRPr lang="en-US" sz="1400" b="1" i="1" dirty="0" smtClean="0">
              <a:effectLst/>
            </a:endParaRPr>
          </a:p>
        </p:txBody>
      </p:sp>
      <p:sp>
        <p:nvSpPr>
          <p:cNvPr id="4" name="Slide Number Placeholder 3"/>
          <p:cNvSpPr>
            <a:spLocks noGrp="1"/>
          </p:cNvSpPr>
          <p:nvPr>
            <p:ph type="sldNum" sz="quarter" idx="12"/>
          </p:nvPr>
        </p:nvSpPr>
        <p:spPr/>
        <p:txBody>
          <a:bodyPr/>
          <a:lstStyle/>
          <a:p>
            <a:fld id="{BC60D48A-29AD-47AA-A733-9A1782EC8829}" type="slidenum">
              <a:rPr lang="en-US" smtClean="0">
                <a:solidFill>
                  <a:srgbClr val="FFFFFF"/>
                </a:solidFill>
              </a:rPr>
              <a:pPr/>
              <a:t>20</a:t>
            </a:fld>
            <a:endParaRPr lang="en-US">
              <a:solidFill>
                <a:srgbClr val="FFFFFF"/>
              </a:solidFill>
            </a:endParaRP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803222159"/>
              </p:ext>
            </p:extLst>
          </p:nvPr>
        </p:nvGraphicFramePr>
        <p:xfrm>
          <a:off x="203201" y="895360"/>
          <a:ext cx="8763000" cy="3923954"/>
        </p:xfrm>
        <a:graphic>
          <a:graphicData uri="http://schemas.openxmlformats.org/drawingml/2006/table">
            <a:tbl>
              <a:tblPr firstRow="1" bandRow="1">
                <a:tableStyleId>{ED083AE6-46FA-4A59-8FB0-9F97EB10719F}</a:tableStyleId>
              </a:tblPr>
              <a:tblGrid>
                <a:gridCol w="1460500"/>
                <a:gridCol w="1460500"/>
                <a:gridCol w="1460500"/>
                <a:gridCol w="1460500"/>
                <a:gridCol w="1460500"/>
                <a:gridCol w="1460500"/>
              </a:tblGrid>
              <a:tr h="352714">
                <a:tc>
                  <a:txBody>
                    <a:bodyPr/>
                    <a:lstStyle/>
                    <a:p>
                      <a:pPr marL="0" marR="0" algn="ctr">
                        <a:lnSpc>
                          <a:spcPct val="100000"/>
                        </a:lnSpc>
                        <a:spcBef>
                          <a:spcPts val="0"/>
                        </a:spcBef>
                        <a:spcAft>
                          <a:spcPts val="0"/>
                        </a:spcAft>
                      </a:pPr>
                      <a:r>
                        <a:rPr lang="en-US" sz="1400" dirty="0" smtClean="0">
                          <a:solidFill>
                            <a:srgbClr val="FFFF00"/>
                          </a:solidFill>
                          <a:effectLst>
                            <a:outerShdw blurRad="38100" dist="38100" dir="2700000" algn="tl">
                              <a:srgbClr val="000000">
                                <a:alpha val="43137"/>
                              </a:srgbClr>
                            </a:outerShdw>
                          </a:effectLst>
                        </a:rPr>
                        <a:t>Career Cluster</a:t>
                      </a:r>
                      <a:endParaRPr lang="en-US" sz="1400" dirty="0">
                        <a:solidFill>
                          <a:srgbClr val="FFFF00"/>
                        </a:solidFill>
                        <a:effectLst>
                          <a:outerShdw blurRad="38100" dist="38100" dir="2700000" algn="tl">
                            <a:srgbClr val="000000">
                              <a:alpha val="43137"/>
                            </a:srgbClr>
                          </a:outerShdw>
                        </a:effectLst>
                        <a:latin typeface="Calibri"/>
                        <a:ea typeface="Calibri"/>
                        <a:cs typeface="Calibri"/>
                      </a:endParaRPr>
                    </a:p>
                  </a:txBody>
                  <a:tcPr marL="73025" marR="73025" marT="63500" marB="635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US" sz="1400" i="0" dirty="0">
                          <a:solidFill>
                            <a:srgbClr val="FFFF00"/>
                          </a:solidFill>
                          <a:effectLst>
                            <a:outerShdw blurRad="38100" dist="38100" dir="2700000" algn="tl">
                              <a:srgbClr val="000000">
                                <a:alpha val="43137"/>
                              </a:srgbClr>
                            </a:outerShdw>
                          </a:effectLst>
                        </a:rPr>
                        <a:t>Program of Study</a:t>
                      </a:r>
                      <a:endParaRPr lang="en-US" sz="1400" i="0" dirty="0">
                        <a:solidFill>
                          <a:srgbClr val="FFFF00"/>
                        </a:solidFill>
                        <a:effectLst>
                          <a:outerShdw blurRad="38100" dist="38100" dir="2700000" algn="tl">
                            <a:srgbClr val="000000">
                              <a:alpha val="43137"/>
                            </a:srgbClr>
                          </a:outerShdw>
                        </a:effectLst>
                        <a:latin typeface="Calibri"/>
                        <a:ea typeface="Calibri"/>
                        <a:cs typeface="Calibri"/>
                      </a:endParaRPr>
                    </a:p>
                  </a:txBody>
                  <a:tcPr marL="73025" marR="73025" marT="63500" marB="635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US" sz="1400" dirty="0">
                          <a:solidFill>
                            <a:schemeClr val="bg1"/>
                          </a:solidFill>
                          <a:effectLst/>
                        </a:rPr>
                        <a:t>Level 1</a:t>
                      </a:r>
                      <a:endParaRPr lang="en-US" sz="1400" dirty="0">
                        <a:solidFill>
                          <a:schemeClr val="bg1"/>
                        </a:solidFill>
                        <a:effectLst/>
                        <a:latin typeface="Calibri"/>
                        <a:ea typeface="Calibri"/>
                        <a:cs typeface="Calibri"/>
                      </a:endParaRPr>
                    </a:p>
                  </a:txBody>
                  <a:tcPr marL="73025" marR="73025" marT="63500" marB="635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US" sz="1400" dirty="0">
                          <a:solidFill>
                            <a:schemeClr val="bg1"/>
                          </a:solidFill>
                          <a:effectLst/>
                        </a:rPr>
                        <a:t>Level 2</a:t>
                      </a:r>
                      <a:endParaRPr lang="en-US" sz="1400" dirty="0">
                        <a:solidFill>
                          <a:schemeClr val="bg1"/>
                        </a:solidFill>
                        <a:effectLst/>
                        <a:latin typeface="Calibri"/>
                        <a:ea typeface="Calibri"/>
                        <a:cs typeface="Calibri"/>
                      </a:endParaRPr>
                    </a:p>
                  </a:txBody>
                  <a:tcPr marL="73025" marR="73025" marT="63500" marB="635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US" sz="1400" dirty="0">
                          <a:solidFill>
                            <a:schemeClr val="bg1"/>
                          </a:solidFill>
                          <a:effectLst/>
                        </a:rPr>
                        <a:t>Level 3</a:t>
                      </a:r>
                      <a:endParaRPr lang="en-US" sz="1400" dirty="0">
                        <a:solidFill>
                          <a:schemeClr val="bg1"/>
                        </a:solidFill>
                        <a:effectLst/>
                        <a:latin typeface="Calibri"/>
                        <a:ea typeface="Calibri"/>
                        <a:cs typeface="Calibri"/>
                      </a:endParaRPr>
                    </a:p>
                  </a:txBody>
                  <a:tcPr marL="73025" marR="73025" marT="63500" marB="635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US" sz="1400" dirty="0">
                          <a:solidFill>
                            <a:schemeClr val="bg1"/>
                          </a:solidFill>
                          <a:effectLst/>
                        </a:rPr>
                        <a:t>Level 4</a:t>
                      </a:r>
                      <a:endParaRPr lang="en-US" sz="1400" dirty="0">
                        <a:solidFill>
                          <a:schemeClr val="bg1"/>
                        </a:solidFill>
                        <a:effectLst/>
                        <a:latin typeface="Calibri"/>
                        <a:ea typeface="Calibri"/>
                        <a:cs typeface="Calibri"/>
                      </a:endParaRPr>
                    </a:p>
                  </a:txBody>
                  <a:tcPr marL="73025" marR="73025" marT="63500" marB="635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70C0"/>
                    </a:solidFill>
                  </a:tcPr>
                </a:tc>
              </a:tr>
              <a:tr h="797737">
                <a:tc>
                  <a:txBody>
                    <a:bodyPr/>
                    <a:lstStyle/>
                    <a:p>
                      <a:pPr marL="0" marR="0" algn="ctr">
                        <a:lnSpc>
                          <a:spcPct val="100000"/>
                        </a:lnSpc>
                        <a:spcBef>
                          <a:spcPts val="0"/>
                        </a:spcBef>
                        <a:spcAft>
                          <a:spcPts val="0"/>
                        </a:spcAft>
                      </a:pPr>
                      <a:r>
                        <a:rPr lang="en-US" sz="1400" b="1" u="sng" dirty="0" smtClean="0">
                          <a:solidFill>
                            <a:schemeClr val="tx2"/>
                          </a:solidFill>
                          <a:effectLst/>
                        </a:rPr>
                        <a:t>Health Science</a:t>
                      </a:r>
                      <a:endParaRPr lang="en-US" sz="1400" b="1" u="sng" dirty="0">
                        <a:solidFill>
                          <a:schemeClr val="tx2"/>
                        </a:solidFill>
                        <a:effectLst/>
                        <a:latin typeface="Calibri"/>
                        <a:ea typeface="Calibri"/>
                        <a:cs typeface="Calibri"/>
                      </a:endParaRPr>
                    </a:p>
                  </a:txBody>
                  <a:tcPr marL="73025" marR="73025" marT="63500" marB="635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tc>
                  <a:txBody>
                    <a:bodyPr/>
                    <a:lstStyle/>
                    <a:p>
                      <a:pPr marL="0" marR="0" algn="ctr">
                        <a:lnSpc>
                          <a:spcPct val="100000"/>
                        </a:lnSpc>
                        <a:spcBef>
                          <a:spcPts val="0"/>
                        </a:spcBef>
                        <a:spcAft>
                          <a:spcPts val="0"/>
                        </a:spcAft>
                      </a:pPr>
                      <a:r>
                        <a:rPr lang="en-US" sz="1400" b="1" i="0" u="none" dirty="0">
                          <a:solidFill>
                            <a:schemeClr val="tx2"/>
                          </a:solidFill>
                          <a:effectLst/>
                        </a:rPr>
                        <a:t>Diagnostic Services</a:t>
                      </a:r>
                      <a:endParaRPr lang="en-US" sz="1400" b="1" i="0" u="none" dirty="0">
                        <a:solidFill>
                          <a:schemeClr val="tx2"/>
                        </a:solidFill>
                        <a:effectLst/>
                        <a:latin typeface="Calibri"/>
                        <a:ea typeface="Calibri"/>
                        <a:cs typeface="Calibri"/>
                      </a:endParaRPr>
                    </a:p>
                  </a:txBody>
                  <a:tcPr marL="73025" marR="730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tc>
                  <a:txBody>
                    <a:bodyPr/>
                    <a:lstStyle/>
                    <a:p>
                      <a:pPr marL="0" marR="0" algn="ctr">
                        <a:lnSpc>
                          <a:spcPct val="100000"/>
                        </a:lnSpc>
                        <a:spcBef>
                          <a:spcPts val="0"/>
                        </a:spcBef>
                        <a:spcAft>
                          <a:spcPts val="0"/>
                        </a:spcAft>
                      </a:pPr>
                      <a:r>
                        <a:rPr lang="en-US" sz="1200" b="0" u="none" dirty="0">
                          <a:solidFill>
                            <a:schemeClr val="tx2"/>
                          </a:solidFill>
                          <a:effectLst/>
                        </a:rPr>
                        <a:t>Health Science Education</a:t>
                      </a:r>
                      <a:endParaRPr lang="en-US" sz="1200" b="0" u="none" dirty="0">
                        <a:solidFill>
                          <a:schemeClr val="tx2"/>
                        </a:solidFill>
                        <a:effectLst/>
                        <a:latin typeface="Calibri"/>
                        <a:ea typeface="Calibri"/>
                        <a:cs typeface="Calibri"/>
                      </a:endParaRPr>
                    </a:p>
                  </a:txBody>
                  <a:tcPr marL="73025" marR="730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tc>
                  <a:txBody>
                    <a:bodyPr/>
                    <a:lstStyle/>
                    <a:p>
                      <a:pPr marL="0" marR="0" algn="ctr">
                        <a:lnSpc>
                          <a:spcPct val="100000"/>
                        </a:lnSpc>
                        <a:spcBef>
                          <a:spcPts val="0"/>
                        </a:spcBef>
                        <a:spcAft>
                          <a:spcPts val="0"/>
                        </a:spcAft>
                      </a:pPr>
                      <a:r>
                        <a:rPr lang="en-US" sz="1200" b="0" u="none" dirty="0">
                          <a:solidFill>
                            <a:schemeClr val="tx2"/>
                          </a:solidFill>
                          <a:effectLst/>
                        </a:rPr>
                        <a:t>Diagnostic Medicine</a:t>
                      </a:r>
                      <a:endParaRPr lang="en-US" sz="1200" b="0" u="none" dirty="0">
                        <a:solidFill>
                          <a:schemeClr val="tx2"/>
                        </a:solidFill>
                        <a:effectLst/>
                        <a:latin typeface="Calibri"/>
                        <a:ea typeface="Calibri"/>
                        <a:cs typeface="Calibri"/>
                      </a:endParaRPr>
                    </a:p>
                  </a:txBody>
                  <a:tcPr marL="73025" marR="730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tc>
                  <a:txBody>
                    <a:bodyPr/>
                    <a:lstStyle/>
                    <a:p>
                      <a:pPr marL="0" marR="0" algn="ctr">
                        <a:lnSpc>
                          <a:spcPct val="100000"/>
                        </a:lnSpc>
                        <a:spcBef>
                          <a:spcPts val="0"/>
                        </a:spcBef>
                        <a:spcAft>
                          <a:spcPts val="0"/>
                        </a:spcAft>
                      </a:pPr>
                      <a:r>
                        <a:rPr lang="en-US" sz="1300" b="1" u="none" dirty="0">
                          <a:solidFill>
                            <a:srgbClr val="C00000"/>
                          </a:solidFill>
                          <a:effectLst/>
                        </a:rPr>
                        <a:t>Anatomy </a:t>
                      </a:r>
                      <a:r>
                        <a:rPr lang="en-US" sz="1300" b="1" u="none" dirty="0">
                          <a:solidFill>
                            <a:srgbClr val="9900CC"/>
                          </a:solidFill>
                          <a:effectLst/>
                        </a:rPr>
                        <a:t>and</a:t>
                      </a:r>
                      <a:r>
                        <a:rPr lang="en-US" sz="1300" b="1" u="none" dirty="0">
                          <a:solidFill>
                            <a:srgbClr val="C00000"/>
                          </a:solidFill>
                          <a:effectLst/>
                        </a:rPr>
                        <a:t> </a:t>
                      </a:r>
                      <a:r>
                        <a:rPr lang="en-US" sz="1300" b="1" u="none" dirty="0" smtClean="0">
                          <a:solidFill>
                            <a:srgbClr val="C00000"/>
                          </a:solidFill>
                          <a:effectLst/>
                        </a:rPr>
                        <a:t>Physiology</a:t>
                      </a:r>
                      <a:endParaRPr lang="en-US" sz="1300" b="1" u="none" dirty="0">
                        <a:solidFill>
                          <a:srgbClr val="C00000"/>
                        </a:solidFill>
                        <a:effectLst/>
                      </a:endParaRPr>
                    </a:p>
                    <a:p>
                      <a:pPr marL="0" marR="0" algn="ctr">
                        <a:lnSpc>
                          <a:spcPct val="100000"/>
                        </a:lnSpc>
                        <a:spcBef>
                          <a:spcPts val="0"/>
                        </a:spcBef>
                        <a:spcAft>
                          <a:spcPts val="0"/>
                        </a:spcAft>
                      </a:pPr>
                      <a:r>
                        <a:rPr lang="en-US" sz="1400" b="0" u="none" dirty="0">
                          <a:solidFill>
                            <a:schemeClr val="tx2"/>
                          </a:solidFill>
                          <a:effectLst/>
                        </a:rPr>
                        <a:t>-and/or-</a:t>
                      </a:r>
                    </a:p>
                    <a:p>
                      <a:pPr marL="0" marR="0" algn="ctr">
                        <a:lnSpc>
                          <a:spcPct val="100000"/>
                        </a:lnSpc>
                        <a:spcBef>
                          <a:spcPts val="0"/>
                        </a:spcBef>
                        <a:spcAft>
                          <a:spcPts val="0"/>
                        </a:spcAft>
                      </a:pPr>
                      <a:r>
                        <a:rPr lang="en-US" sz="1300" b="1" i="1" u="none" dirty="0" smtClean="0">
                          <a:solidFill>
                            <a:schemeClr val="tx2"/>
                          </a:solidFill>
                          <a:effectLst/>
                        </a:rPr>
                        <a:t>Medical Terminology</a:t>
                      </a:r>
                      <a:endParaRPr lang="en-US" sz="1300" b="1" i="1" u="none" dirty="0">
                        <a:solidFill>
                          <a:schemeClr val="tx2"/>
                        </a:solidFill>
                        <a:effectLst/>
                        <a:latin typeface="Calibri"/>
                        <a:ea typeface="Calibri"/>
                        <a:cs typeface="Calibri"/>
                      </a:endParaRPr>
                    </a:p>
                  </a:txBody>
                  <a:tcPr marL="73025" marR="730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tc>
                  <a:txBody>
                    <a:bodyPr/>
                    <a:lstStyle/>
                    <a:p>
                      <a:pPr marL="0" marR="0" algn="ctr">
                        <a:lnSpc>
                          <a:spcPct val="100000"/>
                        </a:lnSpc>
                        <a:spcBef>
                          <a:spcPts val="0"/>
                        </a:spcBef>
                        <a:spcAft>
                          <a:spcPts val="0"/>
                        </a:spcAft>
                      </a:pPr>
                      <a:r>
                        <a:rPr lang="en-US" sz="1200" b="0" u="none" dirty="0">
                          <a:solidFill>
                            <a:schemeClr val="tx2"/>
                          </a:solidFill>
                          <a:effectLst/>
                        </a:rPr>
                        <a:t>Cardiovascular Services</a:t>
                      </a:r>
                    </a:p>
                    <a:p>
                      <a:pPr marL="0" marR="0" algn="ctr">
                        <a:lnSpc>
                          <a:spcPct val="100000"/>
                        </a:lnSpc>
                        <a:spcBef>
                          <a:spcPts val="0"/>
                        </a:spcBef>
                        <a:spcAft>
                          <a:spcPts val="0"/>
                        </a:spcAft>
                      </a:pPr>
                      <a:r>
                        <a:rPr lang="en-US" sz="1400" b="0" u="none" dirty="0">
                          <a:solidFill>
                            <a:schemeClr val="tx2"/>
                          </a:solidFill>
                          <a:effectLst/>
                        </a:rPr>
                        <a:t>-and/or-</a:t>
                      </a:r>
                    </a:p>
                    <a:p>
                      <a:pPr marL="0" marR="0" algn="ctr">
                        <a:lnSpc>
                          <a:spcPct val="100000"/>
                        </a:lnSpc>
                        <a:spcBef>
                          <a:spcPts val="0"/>
                        </a:spcBef>
                        <a:spcAft>
                          <a:spcPts val="0"/>
                        </a:spcAft>
                      </a:pPr>
                      <a:r>
                        <a:rPr lang="en-US" sz="1300" b="1" u="none" dirty="0">
                          <a:solidFill>
                            <a:srgbClr val="00B050"/>
                          </a:solidFill>
                          <a:effectLst/>
                        </a:rPr>
                        <a:t>Clinical Internship</a:t>
                      </a:r>
                      <a:endParaRPr lang="en-US" sz="1300" b="1" u="none" dirty="0">
                        <a:solidFill>
                          <a:srgbClr val="00B050"/>
                        </a:solidFill>
                        <a:effectLst/>
                        <a:latin typeface="Calibri"/>
                        <a:ea typeface="Calibri"/>
                        <a:cs typeface="Calibri"/>
                      </a:endParaRPr>
                    </a:p>
                  </a:txBody>
                  <a:tcPr marL="73025" marR="730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tr>
              <a:tr h="536749">
                <a:tc>
                  <a:txBody>
                    <a:bodyPr/>
                    <a:lstStyle/>
                    <a:p>
                      <a:pPr marL="0" marR="0" algn="ctr">
                        <a:lnSpc>
                          <a:spcPct val="100000"/>
                        </a:lnSpc>
                        <a:spcBef>
                          <a:spcPts val="0"/>
                        </a:spcBef>
                        <a:spcAft>
                          <a:spcPts val="0"/>
                        </a:spcAft>
                      </a:pPr>
                      <a:r>
                        <a:rPr lang="en-US" sz="1400" b="1" u="sng" dirty="0" smtClean="0">
                          <a:solidFill>
                            <a:schemeClr val="tx2"/>
                          </a:solidFill>
                          <a:effectLst/>
                        </a:rPr>
                        <a:t>Advanced</a:t>
                      </a:r>
                      <a:r>
                        <a:rPr lang="en-US" sz="1400" b="1" u="none" dirty="0" smtClean="0">
                          <a:solidFill>
                            <a:schemeClr val="tx2"/>
                          </a:solidFill>
                          <a:effectLst/>
                        </a:rPr>
                        <a:t> </a:t>
                      </a:r>
                      <a:r>
                        <a:rPr lang="en-US" sz="1400" b="1" u="sng" dirty="0" smtClean="0">
                          <a:solidFill>
                            <a:schemeClr val="tx2"/>
                          </a:solidFill>
                          <a:effectLst/>
                        </a:rPr>
                        <a:t>Manufacturing</a:t>
                      </a:r>
                      <a:endParaRPr lang="en-US" sz="1400" b="1" u="sng" dirty="0">
                        <a:solidFill>
                          <a:schemeClr val="tx2"/>
                        </a:solidFill>
                        <a:effectLst/>
                        <a:latin typeface="Calibri"/>
                        <a:ea typeface="Calibri"/>
                        <a:cs typeface="Calibri"/>
                      </a:endParaRPr>
                    </a:p>
                  </a:txBody>
                  <a:tcPr marL="73025" marR="73025" marT="63500" marB="635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algn="ctr">
                        <a:lnSpc>
                          <a:spcPct val="100000"/>
                        </a:lnSpc>
                        <a:spcBef>
                          <a:spcPts val="0"/>
                        </a:spcBef>
                        <a:spcAft>
                          <a:spcPts val="0"/>
                        </a:spcAft>
                      </a:pPr>
                      <a:r>
                        <a:rPr lang="en-US" sz="1400" b="1" i="0" u="none" dirty="0">
                          <a:solidFill>
                            <a:schemeClr val="tx2"/>
                          </a:solidFill>
                          <a:effectLst/>
                        </a:rPr>
                        <a:t>Mechatronics</a:t>
                      </a:r>
                      <a:endParaRPr lang="en-US" sz="1400" b="1" i="0" u="none" dirty="0">
                        <a:solidFill>
                          <a:schemeClr val="tx2"/>
                        </a:solidFill>
                        <a:effectLst/>
                        <a:latin typeface="Calibri"/>
                        <a:ea typeface="Calibri"/>
                        <a:cs typeface="Calibri"/>
                      </a:endParaRPr>
                    </a:p>
                  </a:txBody>
                  <a:tcPr marL="73025" marR="73025" marT="63500" marB="635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algn="ctr">
                        <a:lnSpc>
                          <a:spcPct val="100000"/>
                        </a:lnSpc>
                        <a:spcBef>
                          <a:spcPts val="0"/>
                        </a:spcBef>
                        <a:spcAft>
                          <a:spcPts val="0"/>
                        </a:spcAft>
                      </a:pPr>
                      <a:r>
                        <a:rPr lang="en-US" sz="1200" b="0" u="none" dirty="0">
                          <a:solidFill>
                            <a:schemeClr val="tx2"/>
                          </a:solidFill>
                          <a:effectLst/>
                        </a:rPr>
                        <a:t>Principles of Manufacturing</a:t>
                      </a:r>
                      <a:endParaRPr lang="en-US" sz="1200" b="0" u="none" dirty="0">
                        <a:solidFill>
                          <a:schemeClr val="tx2"/>
                        </a:solidFill>
                        <a:effectLst/>
                        <a:latin typeface="Calibri"/>
                        <a:ea typeface="Calibri"/>
                        <a:cs typeface="Calibri"/>
                      </a:endParaRPr>
                    </a:p>
                  </a:txBody>
                  <a:tcPr marL="73025" marR="73025" marT="63500" marB="635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algn="ctr">
                        <a:lnSpc>
                          <a:spcPct val="100000"/>
                        </a:lnSpc>
                        <a:spcBef>
                          <a:spcPts val="0"/>
                        </a:spcBef>
                        <a:spcAft>
                          <a:spcPts val="0"/>
                        </a:spcAft>
                      </a:pPr>
                      <a:r>
                        <a:rPr lang="en-US" sz="1200" b="0" u="none" dirty="0">
                          <a:solidFill>
                            <a:schemeClr val="tx2"/>
                          </a:solidFill>
                          <a:effectLst/>
                        </a:rPr>
                        <a:t>Digital Electronics</a:t>
                      </a:r>
                      <a:endParaRPr lang="en-US" sz="1200" b="0" u="none" dirty="0">
                        <a:solidFill>
                          <a:schemeClr val="tx2"/>
                        </a:solidFill>
                        <a:effectLst/>
                        <a:latin typeface="Calibri"/>
                        <a:ea typeface="Calibri"/>
                        <a:cs typeface="Calibri"/>
                      </a:endParaRPr>
                    </a:p>
                  </a:txBody>
                  <a:tcPr marL="73025" marR="73025" marT="63500" marB="635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algn="ctr">
                        <a:lnSpc>
                          <a:spcPct val="100000"/>
                        </a:lnSpc>
                        <a:spcBef>
                          <a:spcPts val="0"/>
                        </a:spcBef>
                        <a:spcAft>
                          <a:spcPts val="0"/>
                        </a:spcAft>
                      </a:pPr>
                      <a:r>
                        <a:rPr lang="en-US" sz="1300" b="1" i="1" u="none" dirty="0">
                          <a:solidFill>
                            <a:schemeClr val="tx2"/>
                          </a:solidFill>
                          <a:effectLst/>
                        </a:rPr>
                        <a:t>Mechatronics </a:t>
                      </a:r>
                      <a:r>
                        <a:rPr lang="en-US" sz="1300" b="1" i="1" u="none" dirty="0" smtClean="0">
                          <a:solidFill>
                            <a:schemeClr val="tx2"/>
                          </a:solidFill>
                          <a:effectLst/>
                        </a:rPr>
                        <a:t>I</a:t>
                      </a:r>
                      <a:endParaRPr lang="en-US" sz="1300" b="1" i="1" u="none" dirty="0">
                        <a:solidFill>
                          <a:schemeClr val="tx2"/>
                        </a:solidFill>
                        <a:effectLst/>
                        <a:latin typeface="Calibri"/>
                        <a:ea typeface="Calibri"/>
                        <a:cs typeface="Calibri"/>
                      </a:endParaRPr>
                    </a:p>
                  </a:txBody>
                  <a:tcPr marL="73025" marR="73025" marT="63500" marB="635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algn="ctr">
                        <a:lnSpc>
                          <a:spcPct val="100000"/>
                        </a:lnSpc>
                        <a:spcBef>
                          <a:spcPts val="0"/>
                        </a:spcBef>
                        <a:spcAft>
                          <a:spcPts val="0"/>
                        </a:spcAft>
                      </a:pPr>
                      <a:r>
                        <a:rPr lang="en-US" sz="1300" b="1" i="1" u="none" dirty="0" smtClean="0">
                          <a:solidFill>
                            <a:schemeClr val="tx2"/>
                          </a:solidFill>
                          <a:effectLst/>
                        </a:rPr>
                        <a:t>Mechatronics II</a:t>
                      </a:r>
                      <a:endParaRPr lang="en-US" sz="1300" b="1" i="1" u="none" baseline="30000" dirty="0" smtClean="0">
                        <a:solidFill>
                          <a:schemeClr val="tx2"/>
                        </a:solidFill>
                        <a:effectLst/>
                      </a:endParaRPr>
                    </a:p>
                  </a:txBody>
                  <a:tcPr marL="73025" marR="73025" marT="63500" marB="635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lumMod val="20000"/>
                        <a:lumOff val="80000"/>
                      </a:schemeClr>
                    </a:solidFill>
                  </a:tcPr>
                </a:tc>
              </a:tr>
              <a:tr h="832207">
                <a:tc>
                  <a:txBody>
                    <a:bodyPr/>
                    <a:lstStyle/>
                    <a:p>
                      <a:pPr marL="0" marR="0" algn="ctr">
                        <a:lnSpc>
                          <a:spcPct val="100000"/>
                        </a:lnSpc>
                        <a:spcBef>
                          <a:spcPts val="0"/>
                        </a:spcBef>
                        <a:spcAft>
                          <a:spcPts val="0"/>
                        </a:spcAft>
                      </a:pPr>
                      <a:r>
                        <a:rPr lang="en-US" sz="1400" b="1" u="sng" dirty="0" smtClean="0">
                          <a:solidFill>
                            <a:schemeClr val="tx2"/>
                          </a:solidFill>
                          <a:effectLst/>
                        </a:rPr>
                        <a:t>STEM</a:t>
                      </a:r>
                      <a:endParaRPr lang="en-US" sz="1400" b="1" u="sng" dirty="0">
                        <a:solidFill>
                          <a:schemeClr val="tx2"/>
                        </a:solidFill>
                        <a:effectLst/>
                        <a:latin typeface="Calibri"/>
                        <a:ea typeface="Calibri"/>
                        <a:cs typeface="Calibri"/>
                      </a:endParaRPr>
                    </a:p>
                  </a:txBody>
                  <a:tcPr marL="73025" marR="73025" marT="63500" marB="635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tc>
                  <a:txBody>
                    <a:bodyPr/>
                    <a:lstStyle/>
                    <a:p>
                      <a:pPr marL="0" marR="0" algn="ctr">
                        <a:lnSpc>
                          <a:spcPct val="100000"/>
                        </a:lnSpc>
                        <a:spcBef>
                          <a:spcPts val="0"/>
                        </a:spcBef>
                        <a:spcAft>
                          <a:spcPts val="0"/>
                        </a:spcAft>
                      </a:pPr>
                      <a:r>
                        <a:rPr lang="en-US" sz="1400" b="1" i="0" u="none" dirty="0" smtClean="0">
                          <a:solidFill>
                            <a:schemeClr val="tx2"/>
                          </a:solidFill>
                          <a:effectLst/>
                        </a:rPr>
                        <a:t>Technology </a:t>
                      </a:r>
                      <a:endParaRPr lang="en-US" sz="1400" b="1" i="0" u="none" dirty="0">
                        <a:solidFill>
                          <a:schemeClr val="tx2"/>
                        </a:solidFill>
                        <a:effectLst/>
                        <a:latin typeface="Calibri"/>
                        <a:ea typeface="Calibri"/>
                        <a:cs typeface="Calibri"/>
                      </a:endParaRPr>
                    </a:p>
                  </a:txBody>
                  <a:tcPr marL="73025" marR="73025" marT="63500" marB="635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u="none" dirty="0" smtClean="0">
                          <a:solidFill>
                            <a:schemeClr val="tx2"/>
                          </a:solidFill>
                          <a:effectLst/>
                        </a:rPr>
                        <a:t>Principles of Engineering</a:t>
                      </a:r>
                      <a:r>
                        <a:rPr lang="en-US" sz="1200" b="0" u="none" baseline="0" dirty="0" smtClean="0">
                          <a:solidFill>
                            <a:schemeClr val="tx2"/>
                          </a:solidFill>
                          <a:effectLst/>
                        </a:rPr>
                        <a:t> and Technology</a:t>
                      </a:r>
                      <a:endParaRPr lang="en-US" sz="1200" b="0" u="none" dirty="0" smtClean="0">
                        <a:solidFill>
                          <a:schemeClr val="tx2"/>
                        </a:solidFill>
                        <a:effectLst/>
                        <a:latin typeface="+mn-lt"/>
                        <a:ea typeface="Calibri"/>
                        <a:cs typeface="Calibri"/>
                      </a:endParaRPr>
                    </a:p>
                  </a:txBody>
                  <a:tcPr marL="68580" marR="68580" marT="63500" marB="635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tc>
                  <a:txBody>
                    <a:bodyPr/>
                    <a:lstStyle/>
                    <a:p>
                      <a:pPr marL="0" marR="0" algn="ctr">
                        <a:lnSpc>
                          <a:spcPct val="100000"/>
                        </a:lnSpc>
                        <a:spcBef>
                          <a:spcPts val="0"/>
                        </a:spcBef>
                        <a:spcAft>
                          <a:spcPts val="0"/>
                        </a:spcAft>
                      </a:pPr>
                      <a:r>
                        <a:rPr lang="en-US" sz="1200" b="0" u="none" dirty="0" smtClean="0">
                          <a:solidFill>
                            <a:schemeClr val="tx2"/>
                          </a:solidFill>
                          <a:effectLst/>
                        </a:rPr>
                        <a:t>Digital Electronics</a:t>
                      </a:r>
                      <a:endParaRPr lang="en-US" sz="1200" b="0" u="none" dirty="0">
                        <a:solidFill>
                          <a:schemeClr val="tx2"/>
                        </a:solidFill>
                        <a:effectLst/>
                        <a:latin typeface="+mn-lt"/>
                        <a:ea typeface="Calibri"/>
                        <a:cs typeface="Calibri"/>
                      </a:endParaRPr>
                    </a:p>
                  </a:txBody>
                  <a:tcPr marL="68580" marR="68580" marT="63500" marB="635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i="1" u="none" dirty="0" smtClean="0">
                          <a:solidFill>
                            <a:schemeClr val="tx2"/>
                          </a:solidFill>
                          <a:effectLst/>
                        </a:rPr>
                        <a:t>Robotics &amp; Automated Systems</a:t>
                      </a:r>
                      <a:endParaRPr lang="en-US" sz="1300" b="1" i="1" u="none" dirty="0" smtClean="0">
                        <a:solidFill>
                          <a:schemeClr val="tx2"/>
                        </a:solidFill>
                        <a:effectLst/>
                        <a:latin typeface="+mn-lt"/>
                        <a:ea typeface="Calibri"/>
                        <a:cs typeface="Calibri"/>
                      </a:endParaRPr>
                    </a:p>
                  </a:txBody>
                  <a:tcPr marL="68580" marR="68580" marT="63500" marB="635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tc>
                  <a:txBody>
                    <a:bodyPr/>
                    <a:lstStyle/>
                    <a:p>
                      <a:pPr marL="0" marR="0" algn="ctr">
                        <a:lnSpc>
                          <a:spcPct val="100000"/>
                        </a:lnSpc>
                        <a:spcBef>
                          <a:spcPts val="0"/>
                        </a:spcBef>
                        <a:spcAft>
                          <a:spcPts val="0"/>
                        </a:spcAft>
                      </a:pPr>
                      <a:r>
                        <a:rPr lang="en-US" sz="1300" b="1" u="none" dirty="0" smtClean="0">
                          <a:solidFill>
                            <a:srgbClr val="00B050"/>
                          </a:solidFill>
                          <a:effectLst/>
                        </a:rPr>
                        <a:t>Engineering</a:t>
                      </a:r>
                      <a:r>
                        <a:rPr lang="en-US" sz="1300" b="1" u="none" baseline="0" dirty="0" smtClean="0">
                          <a:solidFill>
                            <a:srgbClr val="00B050"/>
                          </a:solidFill>
                          <a:effectLst/>
                        </a:rPr>
                        <a:t> Practicum</a:t>
                      </a:r>
                    </a:p>
                    <a:p>
                      <a:pPr marL="0" marR="0" algn="ctr">
                        <a:lnSpc>
                          <a:spcPct val="100000"/>
                        </a:lnSpc>
                        <a:spcBef>
                          <a:spcPts val="0"/>
                        </a:spcBef>
                        <a:spcAft>
                          <a:spcPts val="0"/>
                        </a:spcAft>
                      </a:pPr>
                      <a:r>
                        <a:rPr lang="en-US" sz="1300" b="0" u="none" baseline="0" dirty="0" smtClean="0">
                          <a:solidFill>
                            <a:schemeClr val="tx2"/>
                          </a:solidFill>
                          <a:effectLst/>
                        </a:rPr>
                        <a:t>-and/or-</a:t>
                      </a:r>
                    </a:p>
                    <a:p>
                      <a:pPr marL="0" marR="0" algn="ctr">
                        <a:lnSpc>
                          <a:spcPct val="100000"/>
                        </a:lnSpc>
                        <a:spcBef>
                          <a:spcPts val="0"/>
                        </a:spcBef>
                        <a:spcAft>
                          <a:spcPts val="0"/>
                        </a:spcAft>
                      </a:pPr>
                      <a:r>
                        <a:rPr lang="en-US" sz="1300" b="1" i="1" u="none" baseline="0" dirty="0" smtClean="0">
                          <a:solidFill>
                            <a:schemeClr val="tx2"/>
                          </a:solidFill>
                          <a:effectLst/>
                        </a:rPr>
                        <a:t>AP Physics</a:t>
                      </a:r>
                      <a:endParaRPr lang="en-US" sz="1300" b="1" i="1" u="none" dirty="0">
                        <a:solidFill>
                          <a:srgbClr val="7030A0"/>
                        </a:solidFill>
                        <a:effectLst/>
                        <a:latin typeface="Calibri"/>
                        <a:ea typeface="Calibri"/>
                        <a:cs typeface="Calibri"/>
                      </a:endParaRPr>
                    </a:p>
                  </a:txBody>
                  <a:tcPr marL="68580" marR="68580" marT="63500" marB="635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tr>
              <a:tr h="654932">
                <a:tc rowSpan="2">
                  <a:txBody>
                    <a:bodyPr/>
                    <a:lstStyle/>
                    <a:p>
                      <a:pPr marL="0" marR="0" algn="ctr">
                        <a:lnSpc>
                          <a:spcPct val="100000"/>
                        </a:lnSpc>
                        <a:spcBef>
                          <a:spcPts val="0"/>
                        </a:spcBef>
                        <a:spcAft>
                          <a:spcPts val="0"/>
                        </a:spcAft>
                      </a:pPr>
                      <a:r>
                        <a:rPr lang="en-US" sz="1400" b="1" u="sng" dirty="0" smtClean="0">
                          <a:solidFill>
                            <a:schemeClr val="tx2"/>
                          </a:solidFill>
                          <a:effectLst/>
                        </a:rPr>
                        <a:t>Agriculture</a:t>
                      </a:r>
                      <a:endParaRPr lang="en-US" sz="1400" b="1" u="sng" dirty="0">
                        <a:solidFill>
                          <a:schemeClr val="tx2"/>
                        </a:solidFill>
                        <a:effectLst/>
                        <a:latin typeface="Calibri"/>
                        <a:ea typeface="Calibri"/>
                        <a:cs typeface="Calibri"/>
                      </a:endParaRPr>
                    </a:p>
                  </a:txBody>
                  <a:tcPr marL="73025" marR="73025" marT="63500" marB="635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lumMod val="20000"/>
                        <a:lumOff val="80000"/>
                      </a:schemeClr>
                    </a:solidFill>
                  </a:tcPr>
                </a:tc>
                <a:tc rowSpan="2">
                  <a:txBody>
                    <a:bodyPr/>
                    <a:lstStyle/>
                    <a:p>
                      <a:pPr marL="0" marR="0" algn="ctr">
                        <a:lnSpc>
                          <a:spcPct val="100000"/>
                        </a:lnSpc>
                        <a:spcBef>
                          <a:spcPts val="0"/>
                        </a:spcBef>
                        <a:spcAft>
                          <a:spcPts val="0"/>
                        </a:spcAft>
                      </a:pPr>
                      <a:r>
                        <a:rPr lang="en-US" sz="1400" b="1" i="0" u="none" dirty="0">
                          <a:solidFill>
                            <a:schemeClr val="tx2"/>
                          </a:solidFill>
                          <a:effectLst/>
                        </a:rPr>
                        <a:t>Agribusiness</a:t>
                      </a:r>
                      <a:endParaRPr lang="en-US" sz="1400" b="1" i="0" u="none" dirty="0">
                        <a:solidFill>
                          <a:schemeClr val="tx2"/>
                        </a:solidFill>
                        <a:effectLst/>
                        <a:latin typeface="Calibri"/>
                        <a:ea typeface="Calibri"/>
                        <a:cs typeface="Calibri"/>
                      </a:endParaRPr>
                    </a:p>
                  </a:txBody>
                  <a:tcPr marL="73025" marR="73025" marT="63500" marB="635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algn="ctr">
                        <a:lnSpc>
                          <a:spcPct val="100000"/>
                        </a:lnSpc>
                        <a:spcBef>
                          <a:spcPts val="0"/>
                        </a:spcBef>
                        <a:spcAft>
                          <a:spcPts val="0"/>
                        </a:spcAft>
                      </a:pPr>
                      <a:r>
                        <a:rPr lang="en-US" sz="1300" b="1" u="none" dirty="0" err="1" smtClean="0">
                          <a:solidFill>
                            <a:srgbClr val="C00000"/>
                          </a:solidFill>
                          <a:effectLst/>
                        </a:rPr>
                        <a:t>Agriscience</a:t>
                      </a:r>
                      <a:endParaRPr lang="en-US" sz="1300" b="1" u="none" dirty="0">
                        <a:solidFill>
                          <a:srgbClr val="C00000"/>
                        </a:solidFill>
                        <a:effectLst/>
                        <a:latin typeface="Calibri"/>
                        <a:ea typeface="Calibri"/>
                        <a:cs typeface="Calibri"/>
                      </a:endParaRPr>
                    </a:p>
                  </a:txBody>
                  <a:tcPr marL="73025" marR="73025" marT="63500" marB="635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algn="ctr">
                        <a:lnSpc>
                          <a:spcPct val="100000"/>
                        </a:lnSpc>
                        <a:spcBef>
                          <a:spcPts val="0"/>
                        </a:spcBef>
                        <a:spcAft>
                          <a:spcPts val="0"/>
                        </a:spcAft>
                      </a:pPr>
                      <a:r>
                        <a:rPr lang="en-US" sz="1200" b="0" u="none" dirty="0">
                          <a:solidFill>
                            <a:schemeClr val="tx2"/>
                          </a:solidFill>
                          <a:effectLst/>
                        </a:rPr>
                        <a:t>Principles of Agribusiness</a:t>
                      </a:r>
                      <a:endParaRPr lang="en-US" sz="1200" b="0" u="none" dirty="0">
                        <a:solidFill>
                          <a:schemeClr val="tx2"/>
                        </a:solidFill>
                        <a:effectLst/>
                        <a:latin typeface="Calibri"/>
                        <a:ea typeface="Calibri"/>
                        <a:cs typeface="Calibri"/>
                      </a:endParaRPr>
                    </a:p>
                  </a:txBody>
                  <a:tcPr marL="73025" marR="73025" marT="63500" marB="635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algn="ctr">
                        <a:lnSpc>
                          <a:spcPct val="100000"/>
                        </a:lnSpc>
                        <a:spcBef>
                          <a:spcPts val="0"/>
                        </a:spcBef>
                        <a:spcAft>
                          <a:spcPts val="0"/>
                        </a:spcAft>
                      </a:pPr>
                      <a:r>
                        <a:rPr lang="en-US" sz="1200" b="0" u="none" dirty="0">
                          <a:solidFill>
                            <a:schemeClr val="tx2"/>
                          </a:solidFill>
                          <a:effectLst/>
                        </a:rPr>
                        <a:t>Organizational Leadership and Communications</a:t>
                      </a:r>
                      <a:endParaRPr lang="en-US" sz="1200" b="0" u="none" dirty="0">
                        <a:solidFill>
                          <a:schemeClr val="tx2"/>
                        </a:solidFill>
                        <a:effectLst/>
                        <a:latin typeface="Calibri"/>
                        <a:ea typeface="Calibri"/>
                        <a:cs typeface="Calibri"/>
                      </a:endParaRPr>
                    </a:p>
                  </a:txBody>
                  <a:tcPr marL="73025" marR="73025" marT="63500" marB="635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algn="ctr">
                        <a:lnSpc>
                          <a:spcPct val="100000"/>
                        </a:lnSpc>
                        <a:spcBef>
                          <a:spcPts val="0"/>
                        </a:spcBef>
                        <a:spcAft>
                          <a:spcPts val="0"/>
                        </a:spcAft>
                      </a:pPr>
                      <a:r>
                        <a:rPr lang="en-US" sz="1300" b="1" i="1" u="none" dirty="0">
                          <a:solidFill>
                            <a:srgbClr val="0070C0"/>
                          </a:solidFill>
                          <a:effectLst/>
                        </a:rPr>
                        <a:t>Agricultural Business </a:t>
                      </a:r>
                      <a:r>
                        <a:rPr lang="en-US" sz="1300" b="1" i="1" u="none" dirty="0" smtClean="0">
                          <a:solidFill>
                            <a:srgbClr val="0070C0"/>
                          </a:solidFill>
                          <a:effectLst/>
                        </a:rPr>
                        <a:t>&amp; Finance</a:t>
                      </a:r>
                      <a:endParaRPr lang="en-US" sz="1300" b="1" i="1" u="none" dirty="0">
                        <a:solidFill>
                          <a:srgbClr val="0070C0"/>
                        </a:solidFill>
                        <a:effectLst/>
                        <a:latin typeface="Calibri"/>
                        <a:ea typeface="Calibri"/>
                        <a:cs typeface="Calibri"/>
                      </a:endParaRPr>
                    </a:p>
                  </a:txBody>
                  <a:tcPr marL="73025" marR="73025" marT="63500" marB="635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lumMod val="20000"/>
                        <a:lumOff val="80000"/>
                      </a:schemeClr>
                    </a:solidFill>
                  </a:tcPr>
                </a:tc>
              </a:tr>
              <a:tr h="300382">
                <a:tc vMerge="1">
                  <a:txBody>
                    <a:bodyPr/>
                    <a:lstStyle/>
                    <a:p>
                      <a:pPr marL="0" marR="0">
                        <a:lnSpc>
                          <a:spcPct val="115000"/>
                        </a:lnSpc>
                        <a:spcBef>
                          <a:spcPts val="0"/>
                        </a:spcBef>
                        <a:spcAft>
                          <a:spcPts val="0"/>
                        </a:spcAft>
                      </a:pPr>
                      <a:endParaRPr lang="en-US" sz="1100" b="1" dirty="0">
                        <a:solidFill>
                          <a:srgbClr val="000000"/>
                        </a:solidFill>
                        <a:effectLst/>
                        <a:latin typeface="Calibri"/>
                        <a:ea typeface="Calibri"/>
                        <a:cs typeface="Calibri"/>
                      </a:endParaRPr>
                    </a:p>
                  </a:txBody>
                  <a:tcPr marL="73025" marR="73025" marT="63500" marB="63500"/>
                </a:tc>
                <a:tc vMerge="1">
                  <a:txBody>
                    <a:bodyPr/>
                    <a:lstStyle/>
                    <a:p>
                      <a:pPr marL="0" marR="0">
                        <a:lnSpc>
                          <a:spcPct val="115000"/>
                        </a:lnSpc>
                        <a:spcBef>
                          <a:spcPts val="0"/>
                        </a:spcBef>
                        <a:spcAft>
                          <a:spcPts val="0"/>
                        </a:spcAft>
                      </a:pPr>
                      <a:endParaRPr lang="en-US" sz="1100" i="1" dirty="0">
                        <a:solidFill>
                          <a:srgbClr val="000000"/>
                        </a:solidFill>
                        <a:effectLst/>
                        <a:latin typeface="Calibri"/>
                        <a:ea typeface="Calibri"/>
                        <a:cs typeface="Calibri"/>
                      </a:endParaRPr>
                    </a:p>
                  </a:txBody>
                  <a:tcPr marL="73025" marR="73025" marT="63500" marB="63500"/>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u="none" dirty="0" smtClean="0">
                          <a:solidFill>
                            <a:srgbClr val="00B050"/>
                          </a:solidFill>
                          <a:effectLst/>
                        </a:rPr>
                        <a:t>Supervised Agricultural Experience</a:t>
                      </a:r>
                      <a:endParaRPr lang="en-US" sz="1300" b="1" u="none" dirty="0" smtClean="0">
                        <a:solidFill>
                          <a:srgbClr val="00B050"/>
                        </a:solidFill>
                        <a:effectLst/>
                        <a:latin typeface="+mn-lt"/>
                        <a:ea typeface="Calibri"/>
                        <a:cs typeface="Calibri"/>
                      </a:endParaRPr>
                    </a:p>
                  </a:txBody>
                  <a:tcPr marL="68580" marR="68580" marT="63500" marB="635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7" name="Title 1"/>
          <p:cNvSpPr txBox="1">
            <a:spLocks/>
          </p:cNvSpPr>
          <p:nvPr/>
        </p:nvSpPr>
        <p:spPr>
          <a:xfrm>
            <a:off x="0" y="241297"/>
            <a:ext cx="9144000" cy="412751"/>
          </a:xfrm>
          <a:prstGeom prst="rect">
            <a:avLst/>
          </a:prstGeom>
          <a:noFill/>
          <a:ln>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smtClean="0">
                <a:latin typeface="Tahoma" panose="020B0604030504040204" pitchFamily="34" charset="0"/>
                <a:ea typeface="Tahoma" panose="020B0604030504040204" pitchFamily="34" charset="0"/>
                <a:cs typeface="Tahoma" panose="020B0604030504040204" pitchFamily="34" charset="0"/>
              </a:rPr>
              <a:t>Student Pathway: Anatomy of Programs of Study</a:t>
            </a:r>
            <a:endParaRPr lang="en-US" sz="2600" b="1" dirty="0">
              <a:latin typeface="Tahoma" panose="020B0604030504040204" pitchFamily="34" charset="0"/>
              <a:ea typeface="Tahoma" panose="020B0604030504040204" pitchFamily="34" charset="0"/>
              <a:cs typeface="Tahoma" panose="020B0604030504040204" pitchFamily="34" charset="0"/>
            </a:endParaRPr>
          </a:p>
        </p:txBody>
      </p:sp>
      <p:sp>
        <p:nvSpPr>
          <p:cNvPr id="2" name="Title 1"/>
          <p:cNvSpPr>
            <a:spLocks noGrp="1"/>
          </p:cNvSpPr>
          <p:nvPr>
            <p:ph type="title"/>
          </p:nvPr>
        </p:nvSpPr>
        <p:spPr/>
        <p:txBody>
          <a:bodyPr/>
          <a:lstStyle/>
          <a:p>
            <a:r>
              <a:rPr lang="en-US" dirty="0" smtClean="0"/>
              <a:t> </a:t>
            </a:r>
            <a:endParaRPr lang="en-US" dirty="0"/>
          </a:p>
        </p:txBody>
      </p:sp>
      <p:sp>
        <p:nvSpPr>
          <p:cNvPr id="3" name="5-Point Star 2"/>
          <p:cNvSpPr/>
          <p:nvPr/>
        </p:nvSpPr>
        <p:spPr>
          <a:xfrm>
            <a:off x="7315200" y="1276360"/>
            <a:ext cx="228600" cy="228600"/>
          </a:xfrm>
          <a:prstGeom prst="star5">
            <a:avLst/>
          </a:prstGeom>
          <a:solidFill>
            <a:srgbClr val="9900CC"/>
          </a:solid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00CC"/>
              </a:solidFill>
            </a:endParaRPr>
          </a:p>
        </p:txBody>
      </p:sp>
      <p:sp>
        <p:nvSpPr>
          <p:cNvPr id="14" name="5-Point Star 13"/>
          <p:cNvSpPr/>
          <p:nvPr/>
        </p:nvSpPr>
        <p:spPr>
          <a:xfrm>
            <a:off x="8700837" y="3862878"/>
            <a:ext cx="228600" cy="228600"/>
          </a:xfrm>
          <a:prstGeom prst="star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00CC"/>
              </a:solidFill>
            </a:endParaRPr>
          </a:p>
        </p:txBody>
      </p:sp>
      <p:grpSp>
        <p:nvGrpSpPr>
          <p:cNvPr id="24" name="Group 23"/>
          <p:cNvGrpSpPr/>
          <p:nvPr/>
        </p:nvGrpSpPr>
        <p:grpSpPr>
          <a:xfrm>
            <a:off x="4245142" y="1309064"/>
            <a:ext cx="2041358" cy="2782414"/>
            <a:chOff x="4245142" y="1023304"/>
            <a:chExt cx="2041358" cy="2782414"/>
          </a:xfrm>
        </p:grpSpPr>
        <p:sp>
          <p:nvSpPr>
            <p:cNvPr id="10" name="5-Point Star 9"/>
            <p:cNvSpPr/>
            <p:nvPr/>
          </p:nvSpPr>
          <p:spPr>
            <a:xfrm>
              <a:off x="4245142" y="3577118"/>
              <a:ext cx="228600" cy="2286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00CC"/>
                </a:solidFill>
              </a:endParaRPr>
            </a:p>
          </p:txBody>
        </p:sp>
        <p:sp>
          <p:nvSpPr>
            <p:cNvPr id="23" name="5-Point Star 22"/>
            <p:cNvSpPr/>
            <p:nvPr/>
          </p:nvSpPr>
          <p:spPr>
            <a:xfrm>
              <a:off x="6057900" y="1023304"/>
              <a:ext cx="228600" cy="2286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00CC"/>
                </a:solidFill>
              </a:endParaRPr>
            </a:p>
          </p:txBody>
        </p:sp>
      </p:grpSp>
      <p:grpSp>
        <p:nvGrpSpPr>
          <p:cNvPr id="11" name="Group 10"/>
          <p:cNvGrpSpPr/>
          <p:nvPr/>
        </p:nvGrpSpPr>
        <p:grpSpPr>
          <a:xfrm>
            <a:off x="6057900" y="1860094"/>
            <a:ext cx="2856575" cy="2231384"/>
            <a:chOff x="6057900" y="1860094"/>
            <a:chExt cx="2856575" cy="2231384"/>
          </a:xfrm>
        </p:grpSpPr>
        <p:sp>
          <p:nvSpPr>
            <p:cNvPr id="19" name="5-Point Star 18"/>
            <p:cNvSpPr/>
            <p:nvPr/>
          </p:nvSpPr>
          <p:spPr>
            <a:xfrm>
              <a:off x="7088605" y="1860094"/>
              <a:ext cx="228600" cy="22860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00CC"/>
                </a:solidFill>
              </a:endParaRPr>
            </a:p>
          </p:txBody>
        </p:sp>
        <p:sp>
          <p:nvSpPr>
            <p:cNvPr id="20" name="5-Point Star 19"/>
            <p:cNvSpPr/>
            <p:nvPr/>
          </p:nvSpPr>
          <p:spPr>
            <a:xfrm>
              <a:off x="6057900" y="2379012"/>
              <a:ext cx="228600" cy="22860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00CC"/>
                </a:solidFill>
              </a:endParaRPr>
            </a:p>
          </p:txBody>
        </p:sp>
        <p:sp>
          <p:nvSpPr>
            <p:cNvPr id="21" name="5-Point Star 20"/>
            <p:cNvSpPr/>
            <p:nvPr/>
          </p:nvSpPr>
          <p:spPr>
            <a:xfrm>
              <a:off x="7573879" y="2306062"/>
              <a:ext cx="228600" cy="22860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00CC"/>
                </a:solidFill>
              </a:endParaRPr>
            </a:p>
          </p:txBody>
        </p:sp>
        <p:sp>
          <p:nvSpPr>
            <p:cNvPr id="25" name="5-Point Star 24"/>
            <p:cNvSpPr/>
            <p:nvPr/>
          </p:nvSpPr>
          <p:spPr>
            <a:xfrm>
              <a:off x="7573879" y="3862878"/>
              <a:ext cx="228600" cy="22860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00CC"/>
                </a:solidFill>
              </a:endParaRPr>
            </a:p>
          </p:txBody>
        </p:sp>
        <p:sp>
          <p:nvSpPr>
            <p:cNvPr id="28" name="5-Point Star 27"/>
            <p:cNvSpPr/>
            <p:nvPr/>
          </p:nvSpPr>
          <p:spPr>
            <a:xfrm>
              <a:off x="6057900" y="2953762"/>
              <a:ext cx="228600" cy="22860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00CC"/>
                </a:solidFill>
              </a:endParaRPr>
            </a:p>
          </p:txBody>
        </p:sp>
        <p:sp>
          <p:nvSpPr>
            <p:cNvPr id="29" name="5-Point Star 28"/>
            <p:cNvSpPr/>
            <p:nvPr/>
          </p:nvSpPr>
          <p:spPr>
            <a:xfrm>
              <a:off x="8685875" y="3499339"/>
              <a:ext cx="228600" cy="22860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00CC"/>
                </a:solidFill>
              </a:endParaRPr>
            </a:p>
          </p:txBody>
        </p:sp>
      </p:grpSp>
      <p:grpSp>
        <p:nvGrpSpPr>
          <p:cNvPr id="31" name="Group 30"/>
          <p:cNvGrpSpPr/>
          <p:nvPr/>
        </p:nvGrpSpPr>
        <p:grpSpPr>
          <a:xfrm>
            <a:off x="7295147" y="1751810"/>
            <a:ext cx="1716506" cy="2955555"/>
            <a:chOff x="7295147" y="1751810"/>
            <a:chExt cx="1716506" cy="2955555"/>
          </a:xfrm>
        </p:grpSpPr>
        <p:sp>
          <p:nvSpPr>
            <p:cNvPr id="15" name="5-Point Star 14"/>
            <p:cNvSpPr/>
            <p:nvPr/>
          </p:nvSpPr>
          <p:spPr>
            <a:xfrm>
              <a:off x="8783053" y="1751810"/>
              <a:ext cx="228600" cy="2286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00CC"/>
                </a:solidFill>
              </a:endParaRPr>
            </a:p>
          </p:txBody>
        </p:sp>
        <p:sp>
          <p:nvSpPr>
            <p:cNvPr id="18" name="5-Point Star 17"/>
            <p:cNvSpPr/>
            <p:nvPr/>
          </p:nvSpPr>
          <p:spPr>
            <a:xfrm>
              <a:off x="7295147" y="4478765"/>
              <a:ext cx="228600" cy="2286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00CC"/>
                </a:solidFill>
              </a:endParaRPr>
            </a:p>
          </p:txBody>
        </p:sp>
        <p:sp>
          <p:nvSpPr>
            <p:cNvPr id="30" name="5-Point Star 29"/>
            <p:cNvSpPr/>
            <p:nvPr/>
          </p:nvSpPr>
          <p:spPr>
            <a:xfrm>
              <a:off x="8685875" y="2931323"/>
              <a:ext cx="228600" cy="2286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00CC"/>
                </a:solidFill>
              </a:endParaRPr>
            </a:p>
          </p:txBody>
        </p:sp>
      </p:grpSp>
      <p:sp>
        <p:nvSpPr>
          <p:cNvPr id="26" name="Footer Placeholder 1"/>
          <p:cNvSpPr>
            <a:spLocks noGrp="1"/>
          </p:cNvSpPr>
          <p:nvPr/>
        </p:nvSpPr>
        <p:spPr>
          <a:xfrm>
            <a:off x="228600" y="6416674"/>
            <a:ext cx="56388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Tahoma" pitchFamily="34" charset="0"/>
                <a:ea typeface="Tahoma" pitchFamily="34" charset="0"/>
                <a:cs typeface="Tahom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Realizing Postsecondary &amp; Career Readiness Through CTE</a:t>
            </a:r>
            <a:endParaRPr lang="en-US" dirty="0"/>
          </a:p>
        </p:txBody>
      </p:sp>
    </p:spTree>
    <p:extLst>
      <p:ext uri="{BB962C8B-B14F-4D97-AF65-F5344CB8AC3E}">
        <p14:creationId xmlns:p14="http://schemas.microsoft.com/office/powerpoint/2010/main" val="1278020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to Level Progression</a:t>
            </a:r>
            <a:endParaRPr lang="en-US" dirty="0"/>
          </a:p>
        </p:txBody>
      </p:sp>
      <p:sp>
        <p:nvSpPr>
          <p:cNvPr id="7" name="Text Placeholder 6"/>
          <p:cNvSpPr>
            <a:spLocks noGrp="1"/>
          </p:cNvSpPr>
          <p:nvPr>
            <p:ph type="body" idx="1"/>
          </p:nvPr>
        </p:nvSpPr>
        <p:spPr>
          <a:xfrm>
            <a:off x="457200" y="1295400"/>
            <a:ext cx="4040188" cy="622541"/>
          </a:xfrm>
        </p:spPr>
        <p:txBody>
          <a:bodyPr/>
          <a:lstStyle/>
          <a:p>
            <a:pPr algn="ctr"/>
            <a:r>
              <a:rPr lang="en-US" dirty="0" smtClean="0"/>
              <a:t>Principles of Manufacturing (Level 1)</a:t>
            </a:r>
            <a:endParaRPr lang="en-US" dirty="0"/>
          </a:p>
        </p:txBody>
      </p:sp>
      <p:sp>
        <p:nvSpPr>
          <p:cNvPr id="3" name="Content Placeholder 2"/>
          <p:cNvSpPr>
            <a:spLocks noGrp="1"/>
          </p:cNvSpPr>
          <p:nvPr>
            <p:ph sz="half" idx="2"/>
          </p:nvPr>
        </p:nvSpPr>
        <p:spPr/>
        <p:txBody>
          <a:bodyPr>
            <a:normAutofit fontScale="92500" lnSpcReduction="20000"/>
          </a:bodyPr>
          <a:lstStyle/>
          <a:p>
            <a:pPr marL="0" indent="0">
              <a:buNone/>
            </a:pPr>
            <a:r>
              <a:rPr lang="en-US" dirty="0" smtClean="0"/>
              <a:t>27) Identify </a:t>
            </a:r>
            <a:r>
              <a:rPr lang="en-US" dirty="0"/>
              <a:t>and describe the following components of a typical mechatronic system. Select a common machine, such as a robot or a copy machine, to illustrate an example of a mechatronic system. Using supporting evidence from the machine and/or its accompanying schematic, explain why the machine is considered a mechatronic system</a:t>
            </a:r>
            <a:r>
              <a:rPr lang="en-US" dirty="0" smtClean="0"/>
              <a:t>.</a:t>
            </a:r>
            <a:endParaRPr lang="en-US" dirty="0"/>
          </a:p>
          <a:p>
            <a:pPr marL="228600" indent="-228600">
              <a:buNone/>
            </a:pPr>
            <a:r>
              <a:rPr lang="en-US" dirty="0"/>
              <a:t>	</a:t>
            </a:r>
            <a:r>
              <a:rPr lang="en-US" dirty="0" smtClean="0"/>
              <a:t>a. Actuators</a:t>
            </a:r>
            <a:endParaRPr lang="en-US" dirty="0"/>
          </a:p>
          <a:p>
            <a:pPr marL="228600" indent="-228600">
              <a:buNone/>
            </a:pPr>
            <a:r>
              <a:rPr lang="en-US" dirty="0" smtClean="0"/>
              <a:t>	b. Sensors</a:t>
            </a:r>
            <a:endParaRPr lang="en-US" dirty="0"/>
          </a:p>
          <a:p>
            <a:pPr marL="228600" indent="-228600">
              <a:buNone/>
            </a:pPr>
            <a:r>
              <a:rPr lang="en-US" dirty="0" smtClean="0"/>
              <a:t>	c. Digital </a:t>
            </a:r>
            <a:r>
              <a:rPr lang="en-US" dirty="0"/>
              <a:t>control devices</a:t>
            </a:r>
          </a:p>
          <a:p>
            <a:pPr marL="228600" indent="-228600">
              <a:buNone/>
            </a:pPr>
            <a:r>
              <a:rPr lang="en-US" dirty="0" smtClean="0"/>
              <a:t>	d. Input </a:t>
            </a:r>
            <a:r>
              <a:rPr lang="en-US" dirty="0"/>
              <a:t>devices</a:t>
            </a:r>
          </a:p>
          <a:p>
            <a:pPr marL="228600" indent="-228600">
              <a:buNone/>
            </a:pPr>
            <a:r>
              <a:rPr lang="en-US" dirty="0" smtClean="0"/>
              <a:t>	e. Output </a:t>
            </a:r>
            <a:r>
              <a:rPr lang="en-US" dirty="0"/>
              <a:t>devices</a:t>
            </a:r>
          </a:p>
          <a:p>
            <a:pPr marL="228600" indent="-228600">
              <a:buNone/>
            </a:pPr>
            <a:r>
              <a:rPr lang="en-US" dirty="0" smtClean="0"/>
              <a:t>	f. Graphical </a:t>
            </a:r>
            <a:r>
              <a:rPr lang="en-US" dirty="0"/>
              <a:t>displays</a:t>
            </a:r>
          </a:p>
          <a:p>
            <a:pPr marL="0" indent="0">
              <a:buNone/>
            </a:pPr>
            <a:r>
              <a:rPr lang="en-US" dirty="0"/>
              <a:t>(TN Reading 1, 2, 4, 7, 9)</a:t>
            </a:r>
          </a:p>
          <a:p>
            <a:pPr marL="0" indent="0">
              <a:buNone/>
            </a:pPr>
            <a:endParaRPr lang="en-US" dirty="0"/>
          </a:p>
        </p:txBody>
      </p:sp>
      <p:sp>
        <p:nvSpPr>
          <p:cNvPr id="8" name="Text Placeholder 7"/>
          <p:cNvSpPr>
            <a:spLocks noGrp="1"/>
          </p:cNvSpPr>
          <p:nvPr>
            <p:ph type="body" sz="quarter" idx="3"/>
          </p:nvPr>
        </p:nvSpPr>
        <p:spPr>
          <a:xfrm>
            <a:off x="4648200" y="1371600"/>
            <a:ext cx="4041775" cy="622541"/>
          </a:xfrm>
        </p:spPr>
        <p:txBody>
          <a:bodyPr/>
          <a:lstStyle/>
          <a:p>
            <a:pPr algn="ctr"/>
            <a:r>
              <a:rPr lang="en-US" dirty="0" smtClean="0"/>
              <a:t>Digital Electronics</a:t>
            </a:r>
          </a:p>
          <a:p>
            <a:pPr algn="ctr"/>
            <a:r>
              <a:rPr lang="en-US" dirty="0" smtClean="0"/>
              <a:t>(Level 2)</a:t>
            </a:r>
          </a:p>
        </p:txBody>
      </p:sp>
      <p:sp>
        <p:nvSpPr>
          <p:cNvPr id="9" name="Content Placeholder 8"/>
          <p:cNvSpPr>
            <a:spLocks noGrp="1"/>
          </p:cNvSpPr>
          <p:nvPr>
            <p:ph sz="quarter" idx="4"/>
          </p:nvPr>
        </p:nvSpPr>
        <p:spPr>
          <a:xfrm>
            <a:off x="4648200" y="2133600"/>
            <a:ext cx="4041775" cy="3844925"/>
          </a:xfrm>
        </p:spPr>
        <p:txBody>
          <a:bodyPr>
            <a:normAutofit/>
          </a:bodyPr>
          <a:lstStyle/>
          <a:p>
            <a:pPr marL="0" indent="0">
              <a:buNone/>
            </a:pPr>
            <a:r>
              <a:rPr lang="en-US" sz="1700" dirty="0" smtClean="0"/>
              <a:t>19) Consult </a:t>
            </a:r>
            <a:r>
              <a:rPr lang="en-US" sz="1700" dirty="0"/>
              <a:t>technical documents (such as data sheets, timing diagrams, operating manuals, and schematics) of digital components (TTL, CMOS, etc.) to develop a troubleshooting methodology for a digital circuit that could be used by a new technician. Create and deliver a presentation demonstrating the troubleshooting procedure for the class. (TN Reading 3, 4, 5, 7; TN Writing 2, 4, 9)</a:t>
            </a:r>
          </a:p>
        </p:txBody>
      </p:sp>
      <p:sp>
        <p:nvSpPr>
          <p:cNvPr id="5" name="Footer Placeholder 4"/>
          <p:cNvSpPr>
            <a:spLocks noGrp="1"/>
          </p:cNvSpPr>
          <p:nvPr>
            <p:ph type="ftr" sz="quarter" idx="11"/>
          </p:nvPr>
        </p:nvSpPr>
        <p:spPr/>
        <p:txBody>
          <a:bodyPr/>
          <a:lstStyle/>
          <a:p>
            <a:r>
              <a:rPr lang="en-US" smtClean="0"/>
              <a:t>Realizing Postsecondary and Career Readiness through CTE</a:t>
            </a:r>
            <a:endParaRPr lang="en-US" dirty="0"/>
          </a:p>
        </p:txBody>
      </p:sp>
      <p:sp>
        <p:nvSpPr>
          <p:cNvPr id="6" name="Slide Number Placeholder 5"/>
          <p:cNvSpPr>
            <a:spLocks noGrp="1"/>
          </p:cNvSpPr>
          <p:nvPr>
            <p:ph type="sldNum" sz="quarter" idx="12"/>
          </p:nvPr>
        </p:nvSpPr>
        <p:spPr/>
        <p:txBody>
          <a:bodyPr/>
          <a:lstStyle/>
          <a:p>
            <a:fld id="{BC60D48A-29AD-47AA-A733-9A1782EC8829}" type="slidenum">
              <a:rPr lang="en-US" smtClean="0"/>
              <a:t>21</a:t>
            </a:fld>
            <a:endParaRPr lang="en-US"/>
          </a:p>
        </p:txBody>
      </p:sp>
    </p:spTree>
    <p:extLst>
      <p:ext uri="{BB962C8B-B14F-4D97-AF65-F5344CB8AC3E}">
        <p14:creationId xmlns:p14="http://schemas.microsoft.com/office/powerpoint/2010/main" val="24456031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8229600" cy="563562"/>
          </a:xfrm>
        </p:spPr>
        <p:txBody>
          <a:bodyPr/>
          <a:lstStyle/>
          <a:p>
            <a:r>
              <a:rPr lang="en-US" dirty="0" smtClean="0"/>
              <a:t>Another Example</a:t>
            </a:r>
            <a:endParaRPr lang="en-US" dirty="0"/>
          </a:p>
        </p:txBody>
      </p:sp>
      <p:sp>
        <p:nvSpPr>
          <p:cNvPr id="11" name="Text Placeholder 10"/>
          <p:cNvSpPr>
            <a:spLocks noGrp="1"/>
          </p:cNvSpPr>
          <p:nvPr>
            <p:ph type="body" idx="1"/>
          </p:nvPr>
        </p:nvSpPr>
        <p:spPr>
          <a:xfrm>
            <a:off x="457200" y="1219200"/>
            <a:ext cx="4040188" cy="685800"/>
          </a:xfrm>
        </p:spPr>
        <p:txBody>
          <a:bodyPr/>
          <a:lstStyle/>
          <a:p>
            <a:pPr algn="ctr"/>
            <a:r>
              <a:rPr lang="en-US" dirty="0" smtClean="0"/>
              <a:t>Fundamentals of Education </a:t>
            </a:r>
          </a:p>
          <a:p>
            <a:pPr algn="ctr"/>
            <a:r>
              <a:rPr lang="en-US" dirty="0" smtClean="0"/>
              <a:t>(Level 1)</a:t>
            </a:r>
            <a:endParaRPr lang="en-US" dirty="0"/>
          </a:p>
        </p:txBody>
      </p:sp>
      <p:sp>
        <p:nvSpPr>
          <p:cNvPr id="12" name="Content Placeholder 11"/>
          <p:cNvSpPr>
            <a:spLocks noGrp="1"/>
          </p:cNvSpPr>
          <p:nvPr>
            <p:ph sz="half" idx="2"/>
          </p:nvPr>
        </p:nvSpPr>
        <p:spPr>
          <a:xfrm>
            <a:off x="457200" y="1981200"/>
            <a:ext cx="4040188" cy="3733800"/>
          </a:xfrm>
        </p:spPr>
        <p:txBody>
          <a:bodyPr>
            <a:normAutofit/>
          </a:bodyPr>
          <a:lstStyle/>
          <a:p>
            <a:pPr marL="0" indent="0">
              <a:spcBef>
                <a:spcPts val="0"/>
              </a:spcBef>
              <a:buNone/>
            </a:pPr>
            <a:r>
              <a:rPr lang="en-US" dirty="0"/>
              <a:t>10) Compare and contrast physical, emotional, cognitive, and social milestones of development</a:t>
            </a:r>
          </a:p>
          <a:p>
            <a:pPr marL="0" indent="0">
              <a:spcBef>
                <a:spcPts val="0"/>
              </a:spcBef>
              <a:buNone/>
            </a:pPr>
            <a:r>
              <a:rPr lang="en-US" dirty="0"/>
              <a:t>from toddlerhood through adolescence. Research and summarize, in an informative </a:t>
            </a:r>
            <a:r>
              <a:rPr lang="en-US" dirty="0" smtClean="0"/>
              <a:t>narrative, specific </a:t>
            </a:r>
            <a:r>
              <a:rPr lang="en-US" dirty="0"/>
              <a:t>psychological theories about human development. Illustrate the differences in major</a:t>
            </a:r>
          </a:p>
          <a:p>
            <a:pPr marL="0" indent="0">
              <a:spcBef>
                <a:spcPts val="0"/>
              </a:spcBef>
              <a:buNone/>
            </a:pPr>
            <a:r>
              <a:rPr lang="en-US" dirty="0"/>
              <a:t>developmental theories </a:t>
            </a:r>
            <a:r>
              <a:rPr lang="en-US" dirty="0" smtClean="0"/>
              <a:t>and milestones</a:t>
            </a:r>
            <a:r>
              <a:rPr lang="en-US" dirty="0"/>
              <a:t>. (TN </a:t>
            </a:r>
            <a:r>
              <a:rPr lang="en-US" dirty="0" smtClean="0"/>
              <a:t>Reading </a:t>
            </a:r>
            <a:r>
              <a:rPr lang="en-US" dirty="0"/>
              <a:t>1, </a:t>
            </a:r>
            <a:r>
              <a:rPr lang="en-US" dirty="0" smtClean="0"/>
              <a:t>TN Writing </a:t>
            </a:r>
            <a:r>
              <a:rPr lang="en-US" dirty="0"/>
              <a:t>1; TN Psychology;</a:t>
            </a:r>
          </a:p>
          <a:p>
            <a:pPr marL="0" indent="0">
              <a:spcBef>
                <a:spcPts val="0"/>
              </a:spcBef>
              <a:buNone/>
            </a:pPr>
            <a:r>
              <a:rPr lang="en-US" dirty="0"/>
              <a:t>FACS 12)</a:t>
            </a:r>
          </a:p>
        </p:txBody>
      </p:sp>
      <p:sp>
        <p:nvSpPr>
          <p:cNvPr id="13" name="Text Placeholder 12"/>
          <p:cNvSpPr>
            <a:spLocks noGrp="1"/>
          </p:cNvSpPr>
          <p:nvPr>
            <p:ph type="body" sz="quarter" idx="3"/>
          </p:nvPr>
        </p:nvSpPr>
        <p:spPr>
          <a:xfrm>
            <a:off x="4648200" y="1143000"/>
            <a:ext cx="4041775" cy="761999"/>
          </a:xfrm>
        </p:spPr>
        <p:txBody>
          <a:bodyPr/>
          <a:lstStyle/>
          <a:p>
            <a:pPr algn="ctr"/>
            <a:r>
              <a:rPr lang="en-US" dirty="0" smtClean="0"/>
              <a:t>Teaching as a Profession I </a:t>
            </a:r>
          </a:p>
          <a:p>
            <a:pPr algn="ctr"/>
            <a:r>
              <a:rPr lang="en-US" dirty="0" smtClean="0"/>
              <a:t>(Level 2)</a:t>
            </a:r>
            <a:endParaRPr lang="en-US" dirty="0"/>
          </a:p>
        </p:txBody>
      </p:sp>
      <p:sp>
        <p:nvSpPr>
          <p:cNvPr id="14" name="Content Placeholder 13"/>
          <p:cNvSpPr>
            <a:spLocks noGrp="1"/>
          </p:cNvSpPr>
          <p:nvPr>
            <p:ph sz="quarter" idx="4"/>
          </p:nvPr>
        </p:nvSpPr>
        <p:spPr>
          <a:xfrm>
            <a:off x="4648200" y="1981200"/>
            <a:ext cx="4041775" cy="3733800"/>
          </a:xfrm>
        </p:spPr>
        <p:txBody>
          <a:bodyPr>
            <a:normAutofit/>
          </a:bodyPr>
          <a:lstStyle/>
          <a:p>
            <a:pPr marL="0" indent="0">
              <a:spcBef>
                <a:spcPts val="0"/>
              </a:spcBef>
              <a:buNone/>
            </a:pPr>
            <a:r>
              <a:rPr lang="en-US" dirty="0"/>
              <a:t>2) Illustrate the stages of human development and the corresponding elements of </a:t>
            </a:r>
            <a:r>
              <a:rPr lang="en-US" dirty="0" smtClean="0"/>
              <a:t>effective instruction </a:t>
            </a:r>
            <a:r>
              <a:rPr lang="en-US" dirty="0"/>
              <a:t>at each stage via graph, chart and/or illustration. Prepare an accompanying</a:t>
            </a:r>
          </a:p>
          <a:p>
            <a:pPr marL="0" indent="0">
              <a:spcBef>
                <a:spcPts val="0"/>
              </a:spcBef>
              <a:buNone/>
            </a:pPr>
            <a:r>
              <a:rPr lang="en-US" dirty="0"/>
              <a:t>informative narrative to demonstrate knowledge of how students learn and develop at </a:t>
            </a:r>
            <a:r>
              <a:rPr lang="en-US" dirty="0" smtClean="0"/>
              <a:t>each stage</a:t>
            </a:r>
            <a:r>
              <a:rPr lang="en-US" dirty="0"/>
              <a:t>. Provide examples of opportunities that support intellectual, social, and </a:t>
            </a:r>
            <a:r>
              <a:rPr lang="en-US" dirty="0" smtClean="0"/>
              <a:t>personal development</a:t>
            </a:r>
            <a:r>
              <a:rPr lang="en-US" dirty="0"/>
              <a:t>. (TN </a:t>
            </a:r>
            <a:r>
              <a:rPr lang="en-US" dirty="0" smtClean="0"/>
              <a:t>Writing </a:t>
            </a:r>
            <a:r>
              <a:rPr lang="en-US" dirty="0"/>
              <a:t>2, 8, 9; TN Psychology; TN Sociology; FACS 4, 12) </a:t>
            </a:r>
          </a:p>
        </p:txBody>
      </p:sp>
      <p:sp>
        <p:nvSpPr>
          <p:cNvPr id="7" name="Footer Placeholder 6"/>
          <p:cNvSpPr>
            <a:spLocks noGrp="1"/>
          </p:cNvSpPr>
          <p:nvPr>
            <p:ph type="ftr" sz="quarter" idx="11"/>
          </p:nvPr>
        </p:nvSpPr>
        <p:spPr/>
        <p:txBody>
          <a:bodyPr/>
          <a:lstStyle/>
          <a:p>
            <a:r>
              <a:rPr lang="en-US" smtClean="0"/>
              <a:t>Realizing Postsecondary and Career Readiness through CTE</a:t>
            </a:r>
            <a:endParaRPr lang="en-US" dirty="0"/>
          </a:p>
        </p:txBody>
      </p:sp>
      <p:sp>
        <p:nvSpPr>
          <p:cNvPr id="8" name="Slide Number Placeholder 7"/>
          <p:cNvSpPr>
            <a:spLocks noGrp="1"/>
          </p:cNvSpPr>
          <p:nvPr>
            <p:ph type="sldNum" sz="quarter" idx="12"/>
          </p:nvPr>
        </p:nvSpPr>
        <p:spPr/>
        <p:txBody>
          <a:bodyPr/>
          <a:lstStyle/>
          <a:p>
            <a:fld id="{BC60D48A-29AD-47AA-A733-9A1782EC8829}" type="slidenum">
              <a:rPr lang="en-US" smtClean="0"/>
              <a:t>22</a:t>
            </a:fld>
            <a:endParaRPr lang="en-US"/>
          </a:p>
        </p:txBody>
      </p:sp>
    </p:spTree>
    <p:extLst>
      <p:ext uri="{BB962C8B-B14F-4D97-AF65-F5344CB8AC3E}">
        <p14:creationId xmlns:p14="http://schemas.microsoft.com/office/powerpoint/2010/main" val="19621983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Pulse Check</a:t>
            </a:r>
            <a:endParaRPr lang="en-US" dirty="0"/>
          </a:p>
        </p:txBody>
      </p:sp>
      <p:sp>
        <p:nvSpPr>
          <p:cNvPr id="3" name="Content Placeholder 2"/>
          <p:cNvSpPr>
            <a:spLocks noGrp="1"/>
          </p:cNvSpPr>
          <p:nvPr>
            <p:ph idx="1"/>
          </p:nvPr>
        </p:nvSpPr>
        <p:spPr/>
        <p:txBody>
          <a:bodyPr/>
          <a:lstStyle/>
          <a:p>
            <a:r>
              <a:rPr lang="en-US" dirty="0" smtClean="0"/>
              <a:t>Can someone articulate for me what a program of study is under Tennessee’s new standards framework?</a:t>
            </a:r>
          </a:p>
          <a:p>
            <a:endParaRPr lang="en-US" dirty="0"/>
          </a:p>
          <a:p>
            <a:r>
              <a:rPr lang="en-US" dirty="0" smtClean="0"/>
              <a:t>Why is it important for students to take courses that follow programs of study?</a:t>
            </a:r>
          </a:p>
          <a:p>
            <a:endParaRPr lang="en-US" dirty="0"/>
          </a:p>
          <a:p>
            <a:r>
              <a:rPr lang="en-US" dirty="0" smtClean="0"/>
              <a:t>How will this knowledge impact your approach to the design of textbooks and other curricular supports?</a:t>
            </a:r>
            <a:endParaRPr lang="en-US" dirty="0"/>
          </a:p>
        </p:txBody>
      </p:sp>
      <p:sp>
        <p:nvSpPr>
          <p:cNvPr id="4" name="Footer Placeholder 3"/>
          <p:cNvSpPr>
            <a:spLocks noGrp="1"/>
          </p:cNvSpPr>
          <p:nvPr>
            <p:ph type="ftr" sz="quarter" idx="11"/>
          </p:nvPr>
        </p:nvSpPr>
        <p:spPr/>
        <p:txBody>
          <a:bodyPr/>
          <a:lstStyle/>
          <a:p>
            <a:r>
              <a:rPr lang="en-US" smtClean="0"/>
              <a:t>Realizing Postsecondary and Career Readiness through CTE</a:t>
            </a:r>
            <a:endParaRPr lang="en-US" dirty="0"/>
          </a:p>
        </p:txBody>
      </p:sp>
      <p:sp>
        <p:nvSpPr>
          <p:cNvPr id="5" name="Slide Number Placeholder 4"/>
          <p:cNvSpPr>
            <a:spLocks noGrp="1"/>
          </p:cNvSpPr>
          <p:nvPr>
            <p:ph type="sldNum" sz="quarter" idx="12"/>
          </p:nvPr>
        </p:nvSpPr>
        <p:spPr/>
        <p:txBody>
          <a:bodyPr/>
          <a:lstStyle/>
          <a:p>
            <a:fld id="{BC60D48A-29AD-47AA-A733-9A1782EC8829}" type="slidenum">
              <a:rPr lang="en-US" smtClean="0"/>
              <a:t>23</a:t>
            </a:fld>
            <a:endParaRPr lang="en-US" dirty="0"/>
          </a:p>
        </p:txBody>
      </p:sp>
    </p:spTree>
    <p:extLst>
      <p:ext uri="{BB962C8B-B14F-4D97-AF65-F5344CB8AC3E}">
        <p14:creationId xmlns:p14="http://schemas.microsoft.com/office/powerpoint/2010/main" val="33635825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New Look and Feel</a:t>
            </a:r>
            <a:endParaRPr lang="en-US" dirty="0"/>
          </a:p>
        </p:txBody>
      </p:sp>
      <p:sp>
        <p:nvSpPr>
          <p:cNvPr id="7" name="Text Placeholder 6"/>
          <p:cNvSpPr>
            <a:spLocks noGrp="1"/>
          </p:cNvSpPr>
          <p:nvPr>
            <p:ph type="body" idx="1"/>
          </p:nvPr>
        </p:nvSpPr>
        <p:spPr/>
        <p:txBody>
          <a:bodyPr/>
          <a:lstStyle/>
          <a:p>
            <a:r>
              <a:rPr lang="en-US" dirty="0" smtClean="0"/>
              <a:t>Digging deeper into our standards documents and language</a:t>
            </a:r>
            <a:endParaRPr lang="en-US" dirty="0"/>
          </a:p>
        </p:txBody>
      </p:sp>
      <p:sp>
        <p:nvSpPr>
          <p:cNvPr id="4" name="Footer Placeholder 3"/>
          <p:cNvSpPr>
            <a:spLocks noGrp="1"/>
          </p:cNvSpPr>
          <p:nvPr>
            <p:ph type="ftr" sz="quarter" idx="11"/>
          </p:nvPr>
        </p:nvSpPr>
        <p:spPr/>
        <p:txBody>
          <a:bodyPr/>
          <a:lstStyle/>
          <a:p>
            <a:r>
              <a:rPr lang="en-US" smtClean="0"/>
              <a:t>Realizing Postsecondary and Career Readiness through CTE</a:t>
            </a:r>
            <a:endParaRPr lang="en-US" dirty="0"/>
          </a:p>
        </p:txBody>
      </p:sp>
      <p:sp>
        <p:nvSpPr>
          <p:cNvPr id="5" name="Slide Number Placeholder 4"/>
          <p:cNvSpPr>
            <a:spLocks noGrp="1"/>
          </p:cNvSpPr>
          <p:nvPr>
            <p:ph type="sldNum" sz="quarter" idx="12"/>
          </p:nvPr>
        </p:nvSpPr>
        <p:spPr/>
        <p:txBody>
          <a:bodyPr/>
          <a:lstStyle/>
          <a:p>
            <a:fld id="{BC60D48A-29AD-47AA-A733-9A1782EC8829}" type="slidenum">
              <a:rPr lang="en-US" smtClean="0"/>
              <a:t>24</a:t>
            </a:fld>
            <a:endParaRPr lang="en-US" dirty="0"/>
          </a:p>
        </p:txBody>
      </p:sp>
    </p:spTree>
    <p:extLst>
      <p:ext uri="{BB962C8B-B14F-4D97-AF65-F5344CB8AC3E}">
        <p14:creationId xmlns:p14="http://schemas.microsoft.com/office/powerpoint/2010/main" val="26221499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Course Description Documents: Overview</a:t>
            </a:r>
            <a:endParaRPr lang="en-US" dirty="0"/>
          </a:p>
        </p:txBody>
      </p:sp>
      <p:sp>
        <p:nvSpPr>
          <p:cNvPr id="4" name="Footer Placeholder 3"/>
          <p:cNvSpPr>
            <a:spLocks noGrp="1"/>
          </p:cNvSpPr>
          <p:nvPr>
            <p:ph type="ftr" sz="quarter" idx="11"/>
          </p:nvPr>
        </p:nvSpPr>
        <p:spPr/>
        <p:txBody>
          <a:bodyPr/>
          <a:lstStyle/>
          <a:p>
            <a:r>
              <a:rPr lang="en-US" smtClean="0"/>
              <a:t>Realizing Postsecondary and Career Readiness through CTE</a:t>
            </a:r>
            <a:endParaRPr lang="en-US" dirty="0"/>
          </a:p>
        </p:txBody>
      </p:sp>
      <p:sp>
        <p:nvSpPr>
          <p:cNvPr id="5" name="Slide Number Placeholder 4"/>
          <p:cNvSpPr>
            <a:spLocks noGrp="1"/>
          </p:cNvSpPr>
          <p:nvPr>
            <p:ph type="sldNum" sz="quarter" idx="12"/>
          </p:nvPr>
        </p:nvSpPr>
        <p:spPr/>
        <p:txBody>
          <a:bodyPr/>
          <a:lstStyle/>
          <a:p>
            <a:fld id="{BC60D48A-29AD-47AA-A733-9A1782EC8829}" type="slidenum">
              <a:rPr lang="en-US" smtClean="0"/>
              <a:t>25</a:t>
            </a:fld>
            <a:endParaRPr lang="en-US" dirty="0"/>
          </a:p>
        </p:txBody>
      </p:sp>
      <p:sp>
        <p:nvSpPr>
          <p:cNvPr id="9" name="Folded Corner 8"/>
          <p:cNvSpPr/>
          <p:nvPr/>
        </p:nvSpPr>
        <p:spPr>
          <a:xfrm>
            <a:off x="228600" y="3465250"/>
            <a:ext cx="4038600" cy="1711693"/>
          </a:xfrm>
          <a:prstGeom prst="foldedCorner">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They outline what students should </a:t>
            </a:r>
            <a:r>
              <a:rPr lang="en-US" u="sng" dirty="0" smtClean="0"/>
              <a:t>know</a:t>
            </a:r>
            <a:r>
              <a:rPr lang="en-US" dirty="0" smtClean="0"/>
              <a:t> and </a:t>
            </a:r>
            <a:r>
              <a:rPr lang="en-US" u="sng" dirty="0" smtClean="0"/>
              <a:t>do</a:t>
            </a:r>
            <a:r>
              <a:rPr lang="en-US" dirty="0" smtClean="0"/>
              <a:t> upon completion of the course in order to achieve proficiency in the subject matter…</a:t>
            </a:r>
          </a:p>
        </p:txBody>
      </p:sp>
      <p:sp>
        <p:nvSpPr>
          <p:cNvPr id="10" name="Folded Corner 9"/>
          <p:cNvSpPr/>
          <p:nvPr/>
        </p:nvSpPr>
        <p:spPr>
          <a:xfrm>
            <a:off x="4605435" y="3476324"/>
            <a:ext cx="4431140" cy="1705276"/>
          </a:xfrm>
          <a:prstGeom prst="foldedCorner">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…and be sufficiently prepared to pursue </a:t>
            </a:r>
            <a:r>
              <a:rPr lang="en-US" u="sng" dirty="0" smtClean="0"/>
              <a:t>all</a:t>
            </a:r>
            <a:r>
              <a:rPr lang="en-US" dirty="0" smtClean="0"/>
              <a:t> the options available to them when they graduate from their chosen POS: postsecondary, career entry, advanced training, industry certification, and more.</a:t>
            </a:r>
          </a:p>
        </p:txBody>
      </p:sp>
      <p:sp>
        <p:nvSpPr>
          <p:cNvPr id="11" name="TextBox 10"/>
          <p:cNvSpPr txBox="1"/>
          <p:nvPr/>
        </p:nvSpPr>
        <p:spPr>
          <a:xfrm>
            <a:off x="795435" y="1560250"/>
            <a:ext cx="7239000" cy="1569660"/>
          </a:xfrm>
          <a:prstGeom prst="rect">
            <a:avLst/>
          </a:prstGeom>
          <a:noFill/>
        </p:spPr>
        <p:txBody>
          <a:bodyPr wrap="square" rtlCol="0">
            <a:spAutoFit/>
          </a:bodyPr>
          <a:lstStyle/>
          <a:p>
            <a:pPr algn="ctr"/>
            <a:r>
              <a:rPr lang="en-US" sz="2400" dirty="0"/>
              <a:t>The new standards are best thought of as a </a:t>
            </a:r>
            <a:r>
              <a:rPr lang="en-US" sz="2400" u="sng" dirty="0"/>
              <a:t>framework for student learning</a:t>
            </a:r>
            <a:r>
              <a:rPr lang="en-US" sz="2400" dirty="0"/>
              <a:t> and a </a:t>
            </a:r>
            <a:r>
              <a:rPr lang="en-US" sz="2400" u="sng" dirty="0"/>
              <a:t>roadmap for </a:t>
            </a:r>
            <a:r>
              <a:rPr lang="en-US" sz="2400" u="sng" dirty="0" smtClean="0"/>
              <a:t>teachers</a:t>
            </a:r>
            <a:r>
              <a:rPr lang="en-US" sz="2400" dirty="0" smtClean="0"/>
              <a:t> </a:t>
            </a:r>
            <a:r>
              <a:rPr lang="en-US" sz="2400" dirty="0"/>
              <a:t>to design quality lessons at a pace appropriate for the learning context of </a:t>
            </a:r>
            <a:r>
              <a:rPr lang="en-US" sz="2400" dirty="0" smtClean="0"/>
              <a:t>each specific classroom.</a:t>
            </a:r>
            <a:endParaRPr lang="en-US" sz="2400" dirty="0"/>
          </a:p>
        </p:txBody>
      </p:sp>
    </p:spTree>
    <p:extLst>
      <p:ext uri="{BB962C8B-B14F-4D97-AF65-F5344CB8AC3E}">
        <p14:creationId xmlns:p14="http://schemas.microsoft.com/office/powerpoint/2010/main" val="31148048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Course Description Documents: Overview</a:t>
            </a:r>
            <a:endParaRPr lang="en-US" dirty="0"/>
          </a:p>
        </p:txBody>
      </p:sp>
      <p:sp>
        <p:nvSpPr>
          <p:cNvPr id="4" name="Footer Placeholder 3"/>
          <p:cNvSpPr>
            <a:spLocks noGrp="1"/>
          </p:cNvSpPr>
          <p:nvPr>
            <p:ph type="ftr" sz="quarter" idx="11"/>
          </p:nvPr>
        </p:nvSpPr>
        <p:spPr/>
        <p:txBody>
          <a:bodyPr/>
          <a:lstStyle/>
          <a:p>
            <a:r>
              <a:rPr lang="en-US" smtClean="0"/>
              <a:t>Realizing Postsecondary and Career Readiness through CTE</a:t>
            </a:r>
            <a:endParaRPr lang="en-US" dirty="0"/>
          </a:p>
        </p:txBody>
      </p:sp>
      <p:sp>
        <p:nvSpPr>
          <p:cNvPr id="5" name="Slide Number Placeholder 4"/>
          <p:cNvSpPr>
            <a:spLocks noGrp="1"/>
          </p:cNvSpPr>
          <p:nvPr>
            <p:ph type="sldNum" sz="quarter" idx="12"/>
          </p:nvPr>
        </p:nvSpPr>
        <p:spPr/>
        <p:txBody>
          <a:bodyPr/>
          <a:lstStyle/>
          <a:p>
            <a:fld id="{BC60D48A-29AD-47AA-A733-9A1782EC8829}" type="slidenum">
              <a:rPr lang="en-US" smtClean="0"/>
              <a:t>26</a:t>
            </a:fld>
            <a:endParaRPr lang="en-US" dirty="0"/>
          </a:p>
        </p:txBody>
      </p:sp>
      <p:sp>
        <p:nvSpPr>
          <p:cNvPr id="8" name="Oval 7"/>
          <p:cNvSpPr/>
          <p:nvPr/>
        </p:nvSpPr>
        <p:spPr>
          <a:xfrm>
            <a:off x="801733" y="4963886"/>
            <a:ext cx="1600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290" y="1219200"/>
            <a:ext cx="7551420" cy="4838700"/>
          </a:xfrm>
          <a:prstGeom prst="rect">
            <a:avLst/>
          </a:prstGeom>
        </p:spPr>
      </p:pic>
      <p:sp>
        <p:nvSpPr>
          <p:cNvPr id="16" name="Rounded Rectangle 15"/>
          <p:cNvSpPr/>
          <p:nvPr/>
        </p:nvSpPr>
        <p:spPr>
          <a:xfrm>
            <a:off x="1066800" y="2133600"/>
            <a:ext cx="990600" cy="283028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066800" y="5029200"/>
            <a:ext cx="838200" cy="1632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029200" y="1828800"/>
            <a:ext cx="12954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029200" y="2286000"/>
            <a:ext cx="838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297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Within the document, content headers group</a:t>
            </a:r>
            <a:br>
              <a:rPr lang="en-US" dirty="0" smtClean="0"/>
            </a:br>
            <a:r>
              <a:rPr lang="en-US" dirty="0" smtClean="0"/>
              <a:t>like standards together</a:t>
            </a:r>
            <a:endParaRPr lang="en-US" dirty="0"/>
          </a:p>
        </p:txBody>
      </p:sp>
      <p:sp>
        <p:nvSpPr>
          <p:cNvPr id="4" name="Footer Placeholder 3"/>
          <p:cNvSpPr>
            <a:spLocks noGrp="1"/>
          </p:cNvSpPr>
          <p:nvPr>
            <p:ph type="ftr" sz="quarter" idx="11"/>
          </p:nvPr>
        </p:nvSpPr>
        <p:spPr/>
        <p:txBody>
          <a:bodyPr/>
          <a:lstStyle/>
          <a:p>
            <a:r>
              <a:rPr lang="en-US" smtClean="0"/>
              <a:t>Realizing Postsecondary and Career Readiness through CTE</a:t>
            </a:r>
            <a:endParaRPr lang="en-US" dirty="0"/>
          </a:p>
        </p:txBody>
      </p:sp>
      <p:sp>
        <p:nvSpPr>
          <p:cNvPr id="5" name="Slide Number Placeholder 4"/>
          <p:cNvSpPr>
            <a:spLocks noGrp="1"/>
          </p:cNvSpPr>
          <p:nvPr>
            <p:ph type="sldNum" sz="quarter" idx="12"/>
          </p:nvPr>
        </p:nvSpPr>
        <p:spPr/>
        <p:txBody>
          <a:bodyPr/>
          <a:lstStyle/>
          <a:p>
            <a:fld id="{BC60D48A-29AD-47AA-A733-9A1782EC8829}" type="slidenum">
              <a:rPr lang="en-US" smtClean="0"/>
              <a:t>27</a:t>
            </a:fld>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371600"/>
            <a:ext cx="6253975" cy="4819578"/>
          </a:xfrm>
        </p:spPr>
      </p:pic>
      <p:sp>
        <p:nvSpPr>
          <p:cNvPr id="15" name="5-Point Star 14"/>
          <p:cNvSpPr/>
          <p:nvPr/>
        </p:nvSpPr>
        <p:spPr>
          <a:xfrm>
            <a:off x="533400" y="1371600"/>
            <a:ext cx="228600" cy="228600"/>
          </a:xfrm>
          <a:prstGeom prst="star5">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00CC"/>
              </a:solidFill>
            </a:endParaRPr>
          </a:p>
        </p:txBody>
      </p:sp>
      <p:sp>
        <p:nvSpPr>
          <p:cNvPr id="16" name="5-Point Star 15"/>
          <p:cNvSpPr/>
          <p:nvPr/>
        </p:nvSpPr>
        <p:spPr>
          <a:xfrm>
            <a:off x="538842" y="4953000"/>
            <a:ext cx="228600" cy="228600"/>
          </a:xfrm>
          <a:prstGeom prst="star5">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00CC"/>
              </a:solidFill>
            </a:endParaRPr>
          </a:p>
        </p:txBody>
      </p:sp>
      <p:sp>
        <p:nvSpPr>
          <p:cNvPr id="17" name="5-Point Star 16"/>
          <p:cNvSpPr/>
          <p:nvPr/>
        </p:nvSpPr>
        <p:spPr>
          <a:xfrm>
            <a:off x="533400" y="2781300"/>
            <a:ext cx="228600" cy="228600"/>
          </a:xfrm>
          <a:prstGeom prst="star5">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00CC"/>
              </a:solidFill>
            </a:endParaRPr>
          </a:p>
        </p:txBody>
      </p:sp>
    </p:spTree>
    <p:extLst>
      <p:ext uri="{BB962C8B-B14F-4D97-AF65-F5344CB8AC3E}">
        <p14:creationId xmlns:p14="http://schemas.microsoft.com/office/powerpoint/2010/main" val="161652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Course Description Documents: Look and Feel</a:t>
            </a:r>
          </a:p>
        </p:txBody>
      </p:sp>
      <p:sp>
        <p:nvSpPr>
          <p:cNvPr id="4" name="Footer Placeholder 3"/>
          <p:cNvSpPr>
            <a:spLocks noGrp="1"/>
          </p:cNvSpPr>
          <p:nvPr>
            <p:ph type="ftr" sz="quarter" idx="11"/>
          </p:nvPr>
        </p:nvSpPr>
        <p:spPr/>
        <p:txBody>
          <a:bodyPr/>
          <a:lstStyle/>
          <a:p>
            <a:r>
              <a:rPr lang="en-US" dirty="0" smtClean="0"/>
              <a:t>Realizing </a:t>
            </a:r>
            <a:r>
              <a:rPr lang="en-US" dirty="0" smtClean="0"/>
              <a:t>Postsecondary </a:t>
            </a:r>
            <a:r>
              <a:rPr lang="en-US" dirty="0" smtClean="0"/>
              <a:t>and </a:t>
            </a:r>
            <a:r>
              <a:rPr lang="en-US" dirty="0" smtClean="0"/>
              <a:t>Career </a:t>
            </a:r>
            <a:r>
              <a:rPr lang="en-US" dirty="0"/>
              <a:t>R</a:t>
            </a:r>
            <a:r>
              <a:rPr lang="en-US" dirty="0" smtClean="0"/>
              <a:t>eadiness </a:t>
            </a:r>
            <a:r>
              <a:rPr lang="en-US" dirty="0" smtClean="0"/>
              <a:t>through CTE</a:t>
            </a:r>
            <a:endParaRPr lang="en-US" dirty="0"/>
          </a:p>
        </p:txBody>
      </p:sp>
      <p:sp>
        <p:nvSpPr>
          <p:cNvPr id="5" name="Slide Number Placeholder 4"/>
          <p:cNvSpPr>
            <a:spLocks noGrp="1"/>
          </p:cNvSpPr>
          <p:nvPr>
            <p:ph type="sldNum" sz="quarter" idx="12"/>
          </p:nvPr>
        </p:nvSpPr>
        <p:spPr/>
        <p:txBody>
          <a:bodyPr/>
          <a:lstStyle/>
          <a:p>
            <a:fld id="{BC60D48A-29AD-47AA-A733-9A1782EC8829}" type="slidenum">
              <a:rPr lang="en-US" smtClean="0"/>
              <a:t>28</a:t>
            </a:fld>
            <a:endParaRPr lang="en-US" dirty="0"/>
          </a:p>
        </p:txBody>
      </p:sp>
      <p:sp>
        <p:nvSpPr>
          <p:cNvPr id="6" name="Rectangle 5"/>
          <p:cNvSpPr/>
          <p:nvPr/>
        </p:nvSpPr>
        <p:spPr>
          <a:xfrm>
            <a:off x="381000" y="1143000"/>
            <a:ext cx="8458200" cy="4462760"/>
          </a:xfrm>
          <a:prstGeom prst="rect">
            <a:avLst/>
          </a:prstGeom>
        </p:spPr>
        <p:txBody>
          <a:bodyPr wrap="square">
            <a:spAutoFit/>
          </a:bodyPr>
          <a:lstStyle/>
          <a:p>
            <a:pPr lvl="0">
              <a:lnSpc>
                <a:spcPct val="120000"/>
              </a:lnSpc>
            </a:pPr>
            <a:r>
              <a:rPr lang="en-US" sz="2000" b="1" dirty="0" smtClean="0">
                <a:solidFill>
                  <a:schemeClr val="accent1"/>
                </a:solidFill>
                <a:ea typeface="Calibri"/>
                <a:cs typeface="Times New Roman"/>
              </a:rPr>
              <a:t>Nutrition Across the Lifespan</a:t>
            </a:r>
            <a:endParaRPr lang="en-US" sz="2000" dirty="0" smtClean="0">
              <a:solidFill>
                <a:schemeClr val="accent1">
                  <a:lumMod val="50000"/>
                </a:schemeClr>
              </a:solidFill>
              <a:ea typeface="Calibri"/>
              <a:cs typeface="Times New Roman"/>
            </a:endParaRPr>
          </a:p>
          <a:p>
            <a:pPr lvl="0"/>
            <a:r>
              <a:rPr lang="en-US" sz="2000" dirty="0" smtClean="0"/>
              <a:t>5</a:t>
            </a:r>
            <a:r>
              <a:rPr lang="en-US" sz="2000" dirty="0"/>
              <a:t>) Accurately read, interpret, and communicate understanding of guidance from the U.S. Food and </a:t>
            </a:r>
            <a:r>
              <a:rPr lang="en-US" sz="2000" dirty="0" smtClean="0"/>
              <a:t>Drug </a:t>
            </a:r>
            <a:r>
              <a:rPr lang="en-US" sz="2000" dirty="0"/>
              <a:t>Administration (FDA), and other regulators, such as nutrition labels and daily value </a:t>
            </a:r>
            <a:r>
              <a:rPr lang="en-US" sz="2000" dirty="0" smtClean="0"/>
              <a:t>recommendations </a:t>
            </a:r>
            <a:r>
              <a:rPr lang="en-US" sz="2000" dirty="0"/>
              <a:t>using accurate symbols, key terms, and other domain-specific words and </a:t>
            </a:r>
            <a:r>
              <a:rPr lang="en-US" sz="2000" dirty="0" smtClean="0"/>
              <a:t>phrases</a:t>
            </a:r>
            <a:r>
              <a:rPr lang="en-US" sz="2000" dirty="0"/>
              <a:t>. (TN </a:t>
            </a:r>
            <a:r>
              <a:rPr lang="en-US" sz="2000" dirty="0" smtClean="0"/>
              <a:t>Reading </a:t>
            </a:r>
            <a:r>
              <a:rPr lang="en-US" sz="2000" dirty="0"/>
              <a:t>4; FACS 9, 14) </a:t>
            </a:r>
            <a:endParaRPr lang="en-US" sz="2000" dirty="0" smtClean="0"/>
          </a:p>
          <a:p>
            <a:pPr lvl="0"/>
            <a:endParaRPr lang="en-US" sz="2000" dirty="0" smtClean="0">
              <a:ea typeface="Calibri"/>
              <a:cs typeface="Times New Roman"/>
            </a:endParaRPr>
          </a:p>
          <a:p>
            <a:r>
              <a:rPr lang="en-US" sz="2000" dirty="0" smtClean="0"/>
              <a:t>7</a:t>
            </a:r>
            <a:r>
              <a:rPr lang="en-US" sz="2000" dirty="0"/>
              <a:t>) Analyze a variety of meal plans that meet nutritional requirements (caloric and RDA) as </a:t>
            </a:r>
            <a:r>
              <a:rPr lang="en-US" sz="2000" dirty="0" smtClean="0"/>
              <a:t>recommended </a:t>
            </a:r>
            <a:r>
              <a:rPr lang="en-US" sz="2000" dirty="0"/>
              <a:t>by the U.S. Food and Drug Administration (FDA). Create a meal plan that </a:t>
            </a:r>
            <a:r>
              <a:rPr lang="en-US" sz="2000" dirty="0" smtClean="0"/>
              <a:t>addresses </a:t>
            </a:r>
            <a:r>
              <a:rPr lang="en-US" sz="2000" dirty="0"/>
              <a:t>the nutritional needs of a specific individual based on their age, gender, activity level </a:t>
            </a:r>
            <a:r>
              <a:rPr lang="en-US" sz="2000" dirty="0" smtClean="0"/>
              <a:t>and </a:t>
            </a:r>
            <a:r>
              <a:rPr lang="en-US" sz="2000" dirty="0"/>
              <a:t>other factors, and justify choices using evidence. Select, prepare, and serve food(s) from </a:t>
            </a:r>
            <a:r>
              <a:rPr lang="en-US" sz="2000" dirty="0" smtClean="0"/>
              <a:t>the </a:t>
            </a:r>
            <a:r>
              <a:rPr lang="en-US" sz="2000" dirty="0"/>
              <a:t>meal plan following recipes precisely, including defining and utilizing specific culinary and </a:t>
            </a:r>
            <a:r>
              <a:rPr lang="en-US" sz="2000" dirty="0" smtClean="0"/>
              <a:t>measurement </a:t>
            </a:r>
            <a:r>
              <a:rPr lang="en-US" sz="2000" dirty="0"/>
              <a:t>terms as needed. Practice proper serving and etiquette principles during </a:t>
            </a:r>
            <a:r>
              <a:rPr lang="en-US" sz="2000" dirty="0" smtClean="0"/>
              <a:t>appropriate </a:t>
            </a:r>
            <a:r>
              <a:rPr lang="en-US" sz="2000" dirty="0"/>
              <a:t>situations. (TN </a:t>
            </a:r>
            <a:r>
              <a:rPr lang="en-US" sz="2000" dirty="0" smtClean="0"/>
              <a:t>Reading </a:t>
            </a:r>
            <a:r>
              <a:rPr lang="en-US" sz="2000" dirty="0"/>
              <a:t>1, 3, 4; TN </a:t>
            </a:r>
            <a:r>
              <a:rPr lang="en-US" sz="2000" dirty="0" smtClean="0"/>
              <a:t>Writing </a:t>
            </a:r>
            <a:r>
              <a:rPr lang="en-US" sz="2000" dirty="0"/>
              <a:t>7; FACS 9, 14)</a:t>
            </a:r>
            <a:endParaRPr lang="en-US" sz="2000" dirty="0">
              <a:ea typeface="Calibri"/>
              <a:cs typeface="Times New Roman"/>
            </a:endParaRPr>
          </a:p>
        </p:txBody>
      </p:sp>
      <p:sp>
        <p:nvSpPr>
          <p:cNvPr id="10" name="Oval 9"/>
          <p:cNvSpPr/>
          <p:nvPr/>
        </p:nvSpPr>
        <p:spPr>
          <a:xfrm>
            <a:off x="685800" y="1828800"/>
            <a:ext cx="6934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886200" y="3590260"/>
            <a:ext cx="4630922"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111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endParaRPr lang="en-US" dirty="0"/>
          </a:p>
        </p:txBody>
      </p:sp>
      <p:sp>
        <p:nvSpPr>
          <p:cNvPr id="3" name="Content Placeholder 2"/>
          <p:cNvSpPr>
            <a:spLocks noGrp="1"/>
          </p:cNvSpPr>
          <p:nvPr>
            <p:ph idx="1"/>
          </p:nvPr>
        </p:nvSpPr>
        <p:spPr/>
        <p:txBody>
          <a:bodyPr/>
          <a:lstStyle/>
          <a:p>
            <a:pPr marL="0" indent="0">
              <a:buNone/>
            </a:pPr>
            <a:r>
              <a:rPr lang="en-US" b="1" dirty="0" smtClean="0"/>
              <a:t>Course Description Document Read-Through</a:t>
            </a:r>
            <a:endParaRPr lang="en-US" b="1" dirty="0"/>
          </a:p>
          <a:p>
            <a:pPr marL="0" indent="0">
              <a:buNone/>
            </a:pPr>
            <a:r>
              <a:rPr lang="en-US" dirty="0"/>
              <a:t>Take </a:t>
            </a:r>
            <a:r>
              <a:rPr lang="en-US" dirty="0" smtClean="0"/>
              <a:t>3 </a:t>
            </a:r>
            <a:r>
              <a:rPr lang="en-US" dirty="0"/>
              <a:t>minutes to </a:t>
            </a:r>
            <a:r>
              <a:rPr lang="en-US" dirty="0" smtClean="0"/>
              <a:t>skim through </a:t>
            </a:r>
            <a:r>
              <a:rPr lang="en-US" dirty="0" smtClean="0"/>
              <a:t>the </a:t>
            </a:r>
            <a:r>
              <a:rPr lang="en-US" dirty="0" smtClean="0"/>
              <a:t>full course description document for a course in your folder. Get out a pen and take notes using the following conventions:</a:t>
            </a:r>
            <a:endParaRPr lang="en-US" dirty="0"/>
          </a:p>
          <a:p>
            <a:pPr marL="465138" indent="0" defTabSz="465138">
              <a:buNone/>
            </a:pPr>
            <a:r>
              <a:rPr lang="en-US" sz="2800" b="1" dirty="0" smtClean="0">
                <a:solidFill>
                  <a:srgbClr val="FF0000"/>
                </a:solidFill>
              </a:rPr>
              <a:t>?</a:t>
            </a:r>
            <a:r>
              <a:rPr lang="en-US" dirty="0" smtClean="0"/>
              <a:t>	I have a question about this.</a:t>
            </a:r>
          </a:p>
          <a:p>
            <a:pPr marL="465138" indent="0" defTabSz="465138">
              <a:buNone/>
            </a:pPr>
            <a:r>
              <a:rPr lang="en-US" sz="2800" b="1" dirty="0" smtClean="0">
                <a:solidFill>
                  <a:schemeClr val="accent1"/>
                </a:solidFill>
              </a:rPr>
              <a:t>*</a:t>
            </a:r>
            <a:r>
              <a:rPr lang="en-US" dirty="0" smtClean="0"/>
              <a:t>	This will be important for me.</a:t>
            </a:r>
            <a:endParaRPr lang="en-US" dirty="0"/>
          </a:p>
        </p:txBody>
      </p:sp>
      <p:sp>
        <p:nvSpPr>
          <p:cNvPr id="4" name="Footer Placeholder 3"/>
          <p:cNvSpPr>
            <a:spLocks noGrp="1"/>
          </p:cNvSpPr>
          <p:nvPr>
            <p:ph type="ftr" sz="quarter" idx="11"/>
          </p:nvPr>
        </p:nvSpPr>
        <p:spPr/>
        <p:txBody>
          <a:bodyPr/>
          <a:lstStyle/>
          <a:p>
            <a:r>
              <a:rPr lang="en-US" smtClean="0"/>
              <a:t>Realizing postsecondary and career readiness through CTE</a:t>
            </a:r>
            <a:endParaRPr lang="en-US" dirty="0"/>
          </a:p>
        </p:txBody>
      </p:sp>
      <p:sp>
        <p:nvSpPr>
          <p:cNvPr id="5" name="Slide Number Placeholder 4"/>
          <p:cNvSpPr>
            <a:spLocks noGrp="1"/>
          </p:cNvSpPr>
          <p:nvPr>
            <p:ph type="sldNum" sz="quarter" idx="12"/>
          </p:nvPr>
        </p:nvSpPr>
        <p:spPr/>
        <p:txBody>
          <a:bodyPr/>
          <a:lstStyle/>
          <a:p>
            <a:fld id="{BC60D48A-29AD-47AA-A733-9A1782EC8829}" type="slidenum">
              <a:rPr lang="en-US" smtClean="0"/>
              <a:t>29</a:t>
            </a:fld>
            <a:endParaRPr lang="en-US" dirty="0"/>
          </a:p>
        </p:txBody>
      </p:sp>
    </p:spTree>
    <p:extLst>
      <p:ext uri="{BB962C8B-B14F-4D97-AF65-F5344CB8AC3E}">
        <p14:creationId xmlns:p14="http://schemas.microsoft.com/office/powerpoint/2010/main" val="7487885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Approach to Career &amp; Technical Education</a:t>
            </a:r>
            <a:endParaRPr lang="en-US" dirty="0"/>
          </a:p>
        </p:txBody>
      </p:sp>
      <p:sp>
        <p:nvSpPr>
          <p:cNvPr id="3" name="Text Placeholder 2"/>
          <p:cNvSpPr>
            <a:spLocks noGrp="1"/>
          </p:cNvSpPr>
          <p:nvPr>
            <p:ph type="body" idx="1"/>
          </p:nvPr>
        </p:nvSpPr>
        <p:spPr/>
        <p:txBody>
          <a:bodyPr/>
          <a:lstStyle/>
          <a:p>
            <a:r>
              <a:rPr lang="en-US" dirty="0" smtClean="0"/>
              <a:t>What are the essential ingredients for student success?</a:t>
            </a:r>
            <a:endParaRPr lang="en-US" dirty="0"/>
          </a:p>
        </p:txBody>
      </p:sp>
      <p:sp>
        <p:nvSpPr>
          <p:cNvPr id="4" name="Footer Placeholder 3"/>
          <p:cNvSpPr>
            <a:spLocks noGrp="1"/>
          </p:cNvSpPr>
          <p:nvPr>
            <p:ph type="ftr" sz="quarter" idx="11"/>
          </p:nvPr>
        </p:nvSpPr>
        <p:spPr/>
        <p:txBody>
          <a:bodyPr/>
          <a:lstStyle/>
          <a:p>
            <a:r>
              <a:rPr lang="en-US" smtClean="0"/>
              <a:t>Realizing Postsecondary and Career Readiness through CTE</a:t>
            </a:r>
            <a:endParaRPr lang="en-US"/>
          </a:p>
        </p:txBody>
      </p:sp>
      <p:sp>
        <p:nvSpPr>
          <p:cNvPr id="5" name="Slide Number Placeholder 4"/>
          <p:cNvSpPr>
            <a:spLocks noGrp="1"/>
          </p:cNvSpPr>
          <p:nvPr>
            <p:ph type="sldNum" sz="quarter" idx="12"/>
          </p:nvPr>
        </p:nvSpPr>
        <p:spPr/>
        <p:txBody>
          <a:bodyPr/>
          <a:lstStyle/>
          <a:p>
            <a:fld id="{BC60D48A-29AD-47AA-A733-9A1782EC8829}" type="slidenum">
              <a:rPr lang="en-US" smtClean="0"/>
              <a:t>3</a:t>
            </a:fld>
            <a:endParaRPr lang="en-US"/>
          </a:p>
        </p:txBody>
      </p:sp>
    </p:spTree>
    <p:extLst>
      <p:ext uri="{BB962C8B-B14F-4D97-AF65-F5344CB8AC3E}">
        <p14:creationId xmlns:p14="http://schemas.microsoft.com/office/powerpoint/2010/main" val="2822220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C60D48A-29AD-47AA-A733-9A1782EC8829}" type="slidenum">
              <a:rPr lang="en-US" smtClean="0"/>
              <a:t>30</a:t>
            </a:fld>
            <a:endParaRPr lang="en-US" dirty="0"/>
          </a:p>
        </p:txBody>
      </p:sp>
      <p:pic>
        <p:nvPicPr>
          <p:cNvPr id="6" name="Content Placeholder 5"/>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5064322" y="2970701"/>
            <a:ext cx="3781425" cy="2508250"/>
          </a:xfrm>
          <a:ln w="6350">
            <a:solidFill>
              <a:schemeClr val="tx1"/>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673" y="918331"/>
            <a:ext cx="3687400" cy="2761991"/>
          </a:xfrm>
          <a:prstGeom prst="rect">
            <a:avLst/>
          </a:prstGeom>
          <a:ln w="6350">
            <a:solidFill>
              <a:schemeClr val="tx1"/>
            </a:solidFill>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715" y="3703571"/>
            <a:ext cx="5846680" cy="2204486"/>
          </a:xfrm>
          <a:prstGeom prst="rect">
            <a:avLst/>
          </a:prstGeom>
          <a:ln w="6350">
            <a:solidFill>
              <a:schemeClr val="tx1"/>
            </a:solidFill>
          </a:ln>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9025" y="467378"/>
            <a:ext cx="5148695" cy="3382897"/>
          </a:xfrm>
          <a:prstGeom prst="rect">
            <a:avLst/>
          </a:prstGeom>
          <a:ln w="9525">
            <a:solidFill>
              <a:schemeClr val="tx1"/>
            </a:solidFill>
          </a:ln>
        </p:spPr>
      </p:pic>
      <p:sp>
        <p:nvSpPr>
          <p:cNvPr id="12" name="TextBox 11"/>
          <p:cNvSpPr txBox="1"/>
          <p:nvPr/>
        </p:nvSpPr>
        <p:spPr>
          <a:xfrm>
            <a:off x="0" y="3293967"/>
            <a:ext cx="9144000" cy="769441"/>
          </a:xfrm>
          <a:prstGeom prst="rect">
            <a:avLst/>
          </a:prstGeom>
          <a:solidFill>
            <a:schemeClr val="bg1"/>
          </a:solidFill>
          <a:ln w="19050">
            <a:solidFill>
              <a:schemeClr val="accent1"/>
            </a:solidFill>
          </a:ln>
        </p:spPr>
        <p:txBody>
          <a:bodyPr wrap="square" rtlCol="0">
            <a:spAutoFit/>
          </a:bodyPr>
          <a:lstStyle/>
          <a:p>
            <a:pPr algn="ctr"/>
            <a:r>
              <a:rPr lang="en-US" sz="2200" b="1" dirty="0" smtClean="0">
                <a:solidFill>
                  <a:schemeClr val="accent2">
                    <a:lumMod val="50000"/>
                  </a:schemeClr>
                </a:solidFill>
              </a:rPr>
              <a:t>Ultimately, how do we ensure that our students experience rigorous and robust learning pathways that provide </a:t>
            </a:r>
            <a:r>
              <a:rPr lang="en-US" sz="2200" b="1" u="sng" dirty="0" smtClean="0">
                <a:solidFill>
                  <a:schemeClr val="accent2">
                    <a:lumMod val="50000"/>
                  </a:schemeClr>
                </a:solidFill>
              </a:rPr>
              <a:t>real</a:t>
            </a:r>
            <a:r>
              <a:rPr lang="en-US" sz="2200" b="1" dirty="0" smtClean="0">
                <a:solidFill>
                  <a:schemeClr val="accent2">
                    <a:lumMod val="50000"/>
                  </a:schemeClr>
                </a:solidFill>
              </a:rPr>
              <a:t> options upon graduation?</a:t>
            </a:r>
            <a:endParaRPr lang="en-US" sz="2200" b="1" dirty="0">
              <a:solidFill>
                <a:schemeClr val="accent2">
                  <a:lumMod val="50000"/>
                </a:schemeClr>
              </a:solidFill>
            </a:endParaRPr>
          </a:p>
        </p:txBody>
      </p:sp>
      <p:sp>
        <p:nvSpPr>
          <p:cNvPr id="2" name="Footer Placeholder 1"/>
          <p:cNvSpPr>
            <a:spLocks noGrp="1"/>
          </p:cNvSpPr>
          <p:nvPr>
            <p:ph type="ftr" sz="quarter" idx="11"/>
          </p:nvPr>
        </p:nvSpPr>
        <p:spPr/>
        <p:txBody>
          <a:bodyPr/>
          <a:lstStyle/>
          <a:p>
            <a:r>
              <a:rPr lang="en-US" dirty="0" smtClean="0"/>
              <a:t>Realizing Postsecondary &amp; Career Readiness Through CTE</a:t>
            </a:r>
            <a:endParaRPr lang="en-US" dirty="0"/>
          </a:p>
        </p:txBody>
      </p:sp>
    </p:spTree>
    <p:extLst>
      <p:ext uri="{BB962C8B-B14F-4D97-AF65-F5344CB8AC3E}">
        <p14:creationId xmlns:p14="http://schemas.microsoft.com/office/powerpoint/2010/main" val="297132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before we break?</a:t>
            </a:r>
            <a:endParaRPr lang="en-US" dirty="0"/>
          </a:p>
        </p:txBody>
      </p:sp>
      <p:sp>
        <p:nvSpPr>
          <p:cNvPr id="4" name="Footer Placeholder 3"/>
          <p:cNvSpPr>
            <a:spLocks noGrp="1"/>
          </p:cNvSpPr>
          <p:nvPr>
            <p:ph type="ftr" sz="quarter" idx="11"/>
          </p:nvPr>
        </p:nvSpPr>
        <p:spPr/>
        <p:txBody>
          <a:bodyPr/>
          <a:lstStyle/>
          <a:p>
            <a:r>
              <a:rPr lang="en-US" smtClean="0"/>
              <a:t>Realizing Postsecondary and Career Readiness through CTE</a:t>
            </a:r>
            <a:endParaRPr lang="en-US"/>
          </a:p>
        </p:txBody>
      </p:sp>
      <p:sp>
        <p:nvSpPr>
          <p:cNvPr id="5" name="Slide Number Placeholder 4"/>
          <p:cNvSpPr>
            <a:spLocks noGrp="1"/>
          </p:cNvSpPr>
          <p:nvPr>
            <p:ph type="sldNum" sz="quarter" idx="12"/>
          </p:nvPr>
        </p:nvSpPr>
        <p:spPr/>
        <p:txBody>
          <a:bodyPr/>
          <a:lstStyle/>
          <a:p>
            <a:fld id="{BC60D48A-29AD-47AA-A733-9A1782EC8829}" type="slidenum">
              <a:rPr lang="en-US" smtClean="0"/>
              <a:t>31</a:t>
            </a:fld>
            <a:endParaRPr lang="en-US"/>
          </a:p>
        </p:txBody>
      </p:sp>
    </p:spTree>
    <p:extLst>
      <p:ext uri="{BB962C8B-B14F-4D97-AF65-F5344CB8AC3E}">
        <p14:creationId xmlns:p14="http://schemas.microsoft.com/office/powerpoint/2010/main" val="22004207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II: Screening Instrument Walkthrough</a:t>
            </a:r>
            <a:endParaRPr lang="en-US" dirty="0"/>
          </a:p>
        </p:txBody>
      </p:sp>
      <p:sp>
        <p:nvSpPr>
          <p:cNvPr id="4" name="Footer Placeholder 3"/>
          <p:cNvSpPr>
            <a:spLocks noGrp="1"/>
          </p:cNvSpPr>
          <p:nvPr>
            <p:ph type="ftr" sz="quarter" idx="11"/>
          </p:nvPr>
        </p:nvSpPr>
        <p:spPr/>
        <p:txBody>
          <a:bodyPr/>
          <a:lstStyle/>
          <a:p>
            <a:r>
              <a:rPr lang="en-US" smtClean="0"/>
              <a:t>Realizing Postsecondary and Career Readiness through CTE</a:t>
            </a:r>
            <a:endParaRPr lang="en-US"/>
          </a:p>
        </p:txBody>
      </p:sp>
      <p:sp>
        <p:nvSpPr>
          <p:cNvPr id="5" name="Slide Number Placeholder 4"/>
          <p:cNvSpPr>
            <a:spLocks noGrp="1"/>
          </p:cNvSpPr>
          <p:nvPr>
            <p:ph type="sldNum" sz="quarter" idx="12"/>
          </p:nvPr>
        </p:nvSpPr>
        <p:spPr/>
        <p:txBody>
          <a:bodyPr/>
          <a:lstStyle/>
          <a:p>
            <a:fld id="{BC60D48A-29AD-47AA-A733-9A1782EC8829}" type="slidenum">
              <a:rPr lang="en-US" smtClean="0"/>
              <a:t>32</a:t>
            </a:fld>
            <a:endParaRPr lang="en-US"/>
          </a:p>
        </p:txBody>
      </p:sp>
    </p:spTree>
    <p:extLst>
      <p:ext uri="{BB962C8B-B14F-4D97-AF65-F5344CB8AC3E}">
        <p14:creationId xmlns:p14="http://schemas.microsoft.com/office/powerpoint/2010/main" val="9408395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We Begin…</a:t>
            </a:r>
            <a:endParaRPr lang="en-US" dirty="0"/>
          </a:p>
        </p:txBody>
      </p:sp>
      <p:sp>
        <p:nvSpPr>
          <p:cNvPr id="3" name="Content Placeholder 2"/>
          <p:cNvSpPr>
            <a:spLocks noGrp="1"/>
          </p:cNvSpPr>
          <p:nvPr>
            <p:ph idx="1"/>
          </p:nvPr>
        </p:nvSpPr>
        <p:spPr>
          <a:xfrm>
            <a:off x="457200" y="1295400"/>
            <a:ext cx="8229600" cy="4876800"/>
          </a:xfrm>
        </p:spPr>
        <p:txBody>
          <a:bodyPr>
            <a:normAutofit fontScale="92500" lnSpcReduction="10000"/>
          </a:bodyPr>
          <a:lstStyle/>
          <a:p>
            <a:pPr marL="0" indent="0">
              <a:buNone/>
            </a:pPr>
            <a:r>
              <a:rPr lang="en-US" dirty="0" smtClean="0"/>
              <a:t>There are several things to know about the screening instruments prior to jumping in.</a:t>
            </a:r>
          </a:p>
          <a:p>
            <a:pPr marL="0" indent="0">
              <a:buNone/>
            </a:pPr>
            <a:endParaRPr lang="en-US" dirty="0"/>
          </a:p>
          <a:p>
            <a:r>
              <a:rPr lang="en-US" dirty="0" smtClean="0"/>
              <a:t>First, </a:t>
            </a:r>
            <a:r>
              <a:rPr lang="en-US" b="1" dirty="0" smtClean="0"/>
              <a:t>there is more than one</a:t>
            </a:r>
            <a:r>
              <a:rPr lang="en-US" dirty="0" smtClean="0"/>
              <a:t>. In a similar way that last year’s math instruments were differentiated by middle grades, high grades, and advanced topics, CTE screening instruments for Section A subjects have mostly been developed by program of study. (There are a few exceptions.)</a:t>
            </a:r>
          </a:p>
          <a:p>
            <a:endParaRPr lang="en-US" dirty="0" smtClean="0"/>
          </a:p>
          <a:p>
            <a:r>
              <a:rPr lang="en-US" dirty="0" smtClean="0"/>
              <a:t>Second, all instruments include </a:t>
            </a:r>
            <a:r>
              <a:rPr lang="en-US" b="1" dirty="0" smtClean="0"/>
              <a:t>three</a:t>
            </a:r>
            <a:r>
              <a:rPr lang="en-US" dirty="0" smtClean="0"/>
              <a:t> non-negotiable components: (1) focus, (2) rigor, and (3) postsecondary and career readiness.</a:t>
            </a:r>
          </a:p>
          <a:p>
            <a:endParaRPr lang="en-US" dirty="0"/>
          </a:p>
          <a:p>
            <a:r>
              <a:rPr lang="en-US" dirty="0" smtClean="0"/>
              <a:t>Third, negotiable components vary by program of study. Because of the great variation in CTE subjects—even within career clusters—screening instruments have also been developed to be sensitive to the curricular needs of each program of study.</a:t>
            </a:r>
          </a:p>
          <a:p>
            <a:endParaRPr lang="en-US" dirty="0" smtClean="0"/>
          </a:p>
          <a:p>
            <a:pPr marL="0" indent="0">
              <a:buNone/>
            </a:pPr>
            <a:endParaRPr lang="en-US" dirty="0" smtClean="0"/>
          </a:p>
        </p:txBody>
      </p:sp>
      <p:sp>
        <p:nvSpPr>
          <p:cNvPr id="4" name="Footer Placeholder 3"/>
          <p:cNvSpPr>
            <a:spLocks noGrp="1"/>
          </p:cNvSpPr>
          <p:nvPr>
            <p:ph type="ftr" sz="quarter" idx="11"/>
          </p:nvPr>
        </p:nvSpPr>
        <p:spPr/>
        <p:txBody>
          <a:bodyPr/>
          <a:lstStyle/>
          <a:p>
            <a:r>
              <a:rPr lang="en-US" dirty="0" smtClean="0"/>
              <a:t>Realizing Postsecondary and Career Readiness through CTE</a:t>
            </a:r>
            <a:endParaRPr lang="en-US" dirty="0"/>
          </a:p>
        </p:txBody>
      </p:sp>
      <p:sp>
        <p:nvSpPr>
          <p:cNvPr id="5" name="Slide Number Placeholder 4"/>
          <p:cNvSpPr>
            <a:spLocks noGrp="1"/>
          </p:cNvSpPr>
          <p:nvPr>
            <p:ph type="sldNum" sz="quarter" idx="12"/>
          </p:nvPr>
        </p:nvSpPr>
        <p:spPr/>
        <p:txBody>
          <a:bodyPr/>
          <a:lstStyle/>
          <a:p>
            <a:fld id="{BC60D48A-29AD-47AA-A733-9A1782EC8829}" type="slidenum">
              <a:rPr lang="en-US" smtClean="0"/>
              <a:t>33</a:t>
            </a:fld>
            <a:endParaRPr lang="en-US" dirty="0"/>
          </a:p>
        </p:txBody>
      </p:sp>
    </p:spTree>
    <p:extLst>
      <p:ext uri="{BB962C8B-B14F-4D97-AF65-F5344CB8AC3E}">
        <p14:creationId xmlns:p14="http://schemas.microsoft.com/office/powerpoint/2010/main" val="19933082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11629"/>
          </a:xfrm>
        </p:spPr>
        <p:txBody>
          <a:bodyPr/>
          <a:lstStyle/>
          <a:p>
            <a:r>
              <a:rPr lang="en-US" dirty="0" smtClean="0"/>
              <a:t>There are 12 total instruments for Section A</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20239928"/>
              </p:ext>
            </p:extLst>
          </p:nvPr>
        </p:nvGraphicFramePr>
        <p:xfrm>
          <a:off x="1905000" y="762000"/>
          <a:ext cx="5334000" cy="5257800"/>
        </p:xfrm>
        <a:graphic>
          <a:graphicData uri="http://schemas.openxmlformats.org/drawingml/2006/table">
            <a:tbl>
              <a:tblPr firstRow="1" bandRow="1" bandCol="1">
                <a:tableStyleId>{69CF1AB2-1976-4502-BF36-3FF5EA218861}</a:tableStyleId>
              </a:tblPr>
              <a:tblGrid>
                <a:gridCol w="2667000"/>
                <a:gridCol w="2667000"/>
              </a:tblGrid>
              <a:tr h="370840">
                <a:tc rowSpan="4">
                  <a:txBody>
                    <a:bodyPr/>
                    <a:lstStyle/>
                    <a:p>
                      <a:pPr algn="ctr"/>
                      <a:r>
                        <a:rPr lang="en-US" b="1" dirty="0" smtClean="0"/>
                        <a:t>Advanced</a:t>
                      </a:r>
                      <a:r>
                        <a:rPr lang="en-US" b="1" baseline="0" dirty="0" smtClean="0"/>
                        <a:t> Manufacturing (x4)</a:t>
                      </a:r>
                      <a:endParaRPr lang="en-US" b="1" baseline="0" dirty="0" smtClean="0">
                        <a:solidFill>
                          <a:schemeClr val="tx1"/>
                        </a:solidFill>
                      </a:endParaRPr>
                    </a:p>
                  </a:txBody>
                  <a:tcPr anchor="ctr"/>
                </a:tc>
                <a:tc>
                  <a:txBody>
                    <a:bodyPr/>
                    <a:lstStyle/>
                    <a:p>
                      <a:pPr algn="ctr"/>
                      <a:r>
                        <a:rPr lang="en-US" b="0" dirty="0" smtClean="0"/>
                        <a:t>Machining</a:t>
                      </a:r>
                      <a:r>
                        <a:rPr lang="en-US" b="0" baseline="0" dirty="0" smtClean="0"/>
                        <a:t> Technology</a:t>
                      </a:r>
                      <a:endParaRPr lang="en-US" b="0" dirty="0">
                        <a:solidFill>
                          <a:schemeClr val="tx1"/>
                        </a:solidFill>
                      </a:endParaRPr>
                    </a:p>
                  </a:txBody>
                  <a:tcPr/>
                </a:tc>
              </a:tr>
              <a:tr h="370840">
                <a:tc vMerge="1">
                  <a:txBody>
                    <a:bodyPr/>
                    <a:lstStyle/>
                    <a:p>
                      <a:pPr algn="ctr"/>
                      <a:endParaRPr lang="en-US" dirty="0">
                        <a:solidFill>
                          <a:schemeClr val="tx1"/>
                        </a:solidFill>
                      </a:endParaRPr>
                    </a:p>
                  </a:txBody>
                  <a:tcPr/>
                </a:tc>
                <a:tc>
                  <a:txBody>
                    <a:bodyPr/>
                    <a:lstStyle/>
                    <a:p>
                      <a:pPr algn="ctr"/>
                      <a:r>
                        <a:rPr lang="en-US" dirty="0" smtClean="0"/>
                        <a:t>Electromechanical</a:t>
                      </a:r>
                      <a:r>
                        <a:rPr lang="en-US" baseline="0" dirty="0" smtClean="0"/>
                        <a:t> Technology</a:t>
                      </a:r>
                      <a:endParaRPr lang="en-US" dirty="0">
                        <a:solidFill>
                          <a:schemeClr val="tx1"/>
                        </a:solidFill>
                      </a:endParaRPr>
                    </a:p>
                  </a:txBody>
                  <a:tcPr>
                    <a:solidFill>
                      <a:srgbClr val="E7EBF2"/>
                    </a:solidFill>
                  </a:tcPr>
                </a:tc>
              </a:tr>
              <a:tr h="370840">
                <a:tc vMerge="1">
                  <a:txBody>
                    <a:bodyPr/>
                    <a:lstStyle/>
                    <a:p>
                      <a:pPr algn="ctr"/>
                      <a:endParaRPr lang="en-US" dirty="0">
                        <a:solidFill>
                          <a:schemeClr val="tx1"/>
                        </a:solidFill>
                      </a:endParaRPr>
                    </a:p>
                  </a:txBody>
                  <a:tcPr/>
                </a:tc>
                <a:tc>
                  <a:txBody>
                    <a:bodyPr/>
                    <a:lstStyle/>
                    <a:p>
                      <a:pPr algn="ctr"/>
                      <a:r>
                        <a:rPr lang="en-US" dirty="0" smtClean="0"/>
                        <a:t>Mechatronics</a:t>
                      </a:r>
                      <a:endParaRPr lang="en-US" dirty="0">
                        <a:solidFill>
                          <a:schemeClr val="tx1"/>
                        </a:solidFill>
                      </a:endParaRPr>
                    </a:p>
                  </a:txBody>
                  <a:tcPr/>
                </a:tc>
              </a:tr>
              <a:tr h="370840">
                <a:tc vMerge="1">
                  <a:txBody>
                    <a:bodyPr/>
                    <a:lstStyle/>
                    <a:p>
                      <a:pPr algn="ctr"/>
                      <a:endParaRPr lang="en-US" dirty="0">
                        <a:solidFill>
                          <a:schemeClr val="tx1"/>
                        </a:solidFill>
                      </a:endParaRPr>
                    </a:p>
                  </a:txBody>
                  <a:tcPr/>
                </a:tc>
                <a:tc>
                  <a:txBody>
                    <a:bodyPr/>
                    <a:lstStyle/>
                    <a:p>
                      <a:pPr algn="ctr"/>
                      <a:r>
                        <a:rPr lang="en-US" dirty="0" smtClean="0"/>
                        <a:t>Welding</a:t>
                      </a:r>
                      <a:endParaRPr lang="en-US" dirty="0">
                        <a:solidFill>
                          <a:schemeClr val="tx1"/>
                        </a:solidFill>
                      </a:endParaRPr>
                    </a:p>
                  </a:txBody>
                  <a:tcPr>
                    <a:solidFill>
                      <a:srgbClr val="E7EBF2"/>
                    </a:solidFill>
                  </a:tcPr>
                </a:tc>
              </a:tr>
              <a:tr h="370840">
                <a:tc rowSpan="3">
                  <a:txBody>
                    <a:bodyPr/>
                    <a:lstStyle/>
                    <a:p>
                      <a:pPr algn="ctr"/>
                      <a:r>
                        <a:rPr lang="en-US" b="1" dirty="0" smtClean="0"/>
                        <a:t>Information</a:t>
                      </a:r>
                      <a:r>
                        <a:rPr lang="en-US" b="1" baseline="0" dirty="0" smtClean="0"/>
                        <a:t> Technology (x3)</a:t>
                      </a:r>
                      <a:endParaRPr lang="en-US" b="1" dirty="0">
                        <a:solidFill>
                          <a:schemeClr val="tx1"/>
                        </a:solidFill>
                      </a:endParaRPr>
                    </a:p>
                  </a:txBody>
                  <a:tcPr anchor="ctr">
                    <a:solidFill>
                      <a:srgbClr val="C8DFF8"/>
                    </a:solidFill>
                  </a:tcPr>
                </a:tc>
                <a:tc>
                  <a:txBody>
                    <a:bodyPr/>
                    <a:lstStyle/>
                    <a:p>
                      <a:pPr algn="ctr"/>
                      <a:r>
                        <a:rPr lang="en-US" dirty="0" smtClean="0"/>
                        <a:t>Programming &amp; Software Development</a:t>
                      </a:r>
                      <a:endParaRPr lang="en-US" dirty="0">
                        <a:solidFill>
                          <a:schemeClr val="tx1"/>
                        </a:solidFill>
                      </a:endParaRPr>
                    </a:p>
                  </a:txBody>
                  <a:tcPr>
                    <a:solidFill>
                      <a:srgbClr val="C8DFF8"/>
                    </a:solidFill>
                  </a:tcPr>
                </a:tc>
              </a:tr>
              <a:tr h="370840">
                <a:tc vMerge="1">
                  <a:txBody>
                    <a:bodyPr/>
                    <a:lstStyle/>
                    <a:p>
                      <a:pPr algn="ctr"/>
                      <a:endParaRPr lang="en-US" dirty="0">
                        <a:solidFill>
                          <a:schemeClr val="tx1"/>
                        </a:solidFill>
                      </a:endParaRPr>
                    </a:p>
                  </a:txBody>
                  <a:tcPr>
                    <a:solidFill>
                      <a:srgbClr val="C8DFF8"/>
                    </a:solidFill>
                  </a:tcPr>
                </a:tc>
                <a:tc>
                  <a:txBody>
                    <a:bodyPr/>
                    <a:lstStyle/>
                    <a:p>
                      <a:pPr algn="ctr"/>
                      <a:r>
                        <a:rPr lang="en-US" dirty="0" smtClean="0"/>
                        <a:t>Networking Systems</a:t>
                      </a:r>
                      <a:endParaRPr lang="en-US" dirty="0">
                        <a:solidFill>
                          <a:schemeClr val="tx1"/>
                        </a:solidFill>
                      </a:endParaRPr>
                    </a:p>
                  </a:txBody>
                  <a:tcPr>
                    <a:solidFill>
                      <a:srgbClr val="C8DFF8"/>
                    </a:solidFill>
                  </a:tcPr>
                </a:tc>
              </a:tr>
              <a:tr h="370840">
                <a:tc vMerge="1">
                  <a:txBody>
                    <a:bodyPr/>
                    <a:lstStyle/>
                    <a:p>
                      <a:pPr algn="ctr"/>
                      <a:endParaRPr lang="en-US" dirty="0">
                        <a:solidFill>
                          <a:schemeClr val="tx1"/>
                        </a:solidFill>
                      </a:endParaRPr>
                    </a:p>
                  </a:txBody>
                  <a:tcPr>
                    <a:solidFill>
                      <a:srgbClr val="C8DFF8"/>
                    </a:solidFill>
                  </a:tcPr>
                </a:tc>
                <a:tc>
                  <a:txBody>
                    <a:bodyPr/>
                    <a:lstStyle/>
                    <a:p>
                      <a:pPr algn="ctr"/>
                      <a:r>
                        <a:rPr lang="en-US" dirty="0" smtClean="0"/>
                        <a:t>Web Design</a:t>
                      </a:r>
                      <a:endParaRPr lang="en-US" dirty="0">
                        <a:solidFill>
                          <a:schemeClr val="tx1"/>
                        </a:solidFill>
                      </a:endParaRPr>
                    </a:p>
                  </a:txBody>
                  <a:tcPr>
                    <a:solidFill>
                      <a:srgbClr val="C8DFF8"/>
                    </a:solidFill>
                  </a:tcPr>
                </a:tc>
              </a:tr>
              <a:tr h="370840">
                <a:tc rowSpan="3">
                  <a:txBody>
                    <a:bodyPr/>
                    <a:lstStyle/>
                    <a:p>
                      <a:pPr algn="ctr"/>
                      <a:r>
                        <a:rPr lang="en-US" b="1" dirty="0" smtClean="0"/>
                        <a:t>Human Services (x3)</a:t>
                      </a:r>
                      <a:endParaRPr lang="en-US" b="1" dirty="0">
                        <a:solidFill>
                          <a:schemeClr val="tx1"/>
                        </a:solidFill>
                      </a:endParaRPr>
                    </a:p>
                  </a:txBody>
                  <a:tcPr anchor="ctr">
                    <a:solidFill>
                      <a:srgbClr val="E7EBF2"/>
                    </a:solidFill>
                  </a:tcPr>
                </a:tc>
                <a:tc>
                  <a:txBody>
                    <a:bodyPr/>
                    <a:lstStyle/>
                    <a:p>
                      <a:pPr algn="ctr"/>
                      <a:r>
                        <a:rPr lang="en-US" dirty="0" smtClean="0"/>
                        <a:t>Childhood</a:t>
                      </a:r>
                      <a:r>
                        <a:rPr lang="en-US" baseline="0" dirty="0" smtClean="0"/>
                        <a:t> Development Services</a:t>
                      </a:r>
                      <a:endParaRPr lang="en-US" dirty="0">
                        <a:solidFill>
                          <a:schemeClr val="tx1"/>
                        </a:solidFill>
                      </a:endParaRPr>
                    </a:p>
                  </a:txBody>
                  <a:tcPr>
                    <a:solidFill>
                      <a:srgbClr val="E7EBF2"/>
                    </a:solidFill>
                  </a:tcPr>
                </a:tc>
              </a:tr>
              <a:tr h="370840">
                <a:tc vMerge="1">
                  <a:txBody>
                    <a:bodyPr/>
                    <a:lstStyle/>
                    <a:p>
                      <a:pPr algn="ctr"/>
                      <a:endParaRPr lang="en-US" dirty="0">
                        <a:solidFill>
                          <a:schemeClr val="tx1"/>
                        </a:solidFill>
                      </a:endParaRPr>
                    </a:p>
                  </a:txBody>
                  <a:tcPr>
                    <a:solidFill>
                      <a:srgbClr val="C8DFF8"/>
                    </a:solidFill>
                  </a:tcPr>
                </a:tc>
                <a:tc>
                  <a:txBody>
                    <a:bodyPr/>
                    <a:lstStyle/>
                    <a:p>
                      <a:pPr algn="ctr"/>
                      <a:r>
                        <a:rPr lang="en-US" dirty="0" smtClean="0"/>
                        <a:t>Social Health Services</a:t>
                      </a:r>
                      <a:endParaRPr lang="en-US" dirty="0">
                        <a:solidFill>
                          <a:schemeClr val="tx1"/>
                        </a:solidFill>
                      </a:endParaRPr>
                    </a:p>
                  </a:txBody>
                  <a:tcPr>
                    <a:solidFill>
                      <a:srgbClr val="E7EBF2"/>
                    </a:solidFill>
                  </a:tcPr>
                </a:tc>
              </a:tr>
              <a:tr h="370840">
                <a:tc vMerge="1">
                  <a:txBody>
                    <a:bodyPr/>
                    <a:lstStyle/>
                    <a:p>
                      <a:pPr algn="ctr"/>
                      <a:endParaRPr lang="en-US" dirty="0">
                        <a:solidFill>
                          <a:schemeClr val="tx1"/>
                        </a:solidFill>
                      </a:endParaRPr>
                    </a:p>
                  </a:txBody>
                  <a:tcPr>
                    <a:solidFill>
                      <a:srgbClr val="C8DFF8"/>
                    </a:solidFill>
                  </a:tcPr>
                </a:tc>
                <a:tc>
                  <a:txBody>
                    <a:bodyPr/>
                    <a:lstStyle/>
                    <a:p>
                      <a:pPr algn="ctr"/>
                      <a:r>
                        <a:rPr lang="en-US" dirty="0" smtClean="0"/>
                        <a:t>Dietetics &amp; Nutrition</a:t>
                      </a:r>
                      <a:endParaRPr lang="en-US" dirty="0">
                        <a:solidFill>
                          <a:schemeClr val="tx1"/>
                        </a:solidFill>
                      </a:endParaRPr>
                    </a:p>
                  </a:txBody>
                  <a:tcPr>
                    <a:solidFill>
                      <a:srgbClr val="E7EBF2"/>
                    </a:solidFill>
                  </a:tcPr>
                </a:tc>
              </a:tr>
              <a:tr h="370840">
                <a:tc>
                  <a:txBody>
                    <a:bodyPr/>
                    <a:lstStyle/>
                    <a:p>
                      <a:pPr algn="ctr"/>
                      <a:r>
                        <a:rPr lang="en-US" b="1" baseline="0" dirty="0" smtClean="0"/>
                        <a:t>Education &amp; Training (x1)</a:t>
                      </a:r>
                      <a:endParaRPr lang="en-US" b="1" baseline="0" dirty="0" smtClean="0">
                        <a:solidFill>
                          <a:schemeClr val="tx1"/>
                        </a:solidFill>
                      </a:endParaRPr>
                    </a:p>
                  </a:txBody>
                  <a:tcPr anchor="ctr">
                    <a:solidFill>
                      <a:srgbClr val="C8DFF8"/>
                    </a:solidFill>
                  </a:tcPr>
                </a:tc>
                <a:tc>
                  <a:txBody>
                    <a:bodyPr/>
                    <a:lstStyle/>
                    <a:p>
                      <a:pPr algn="ctr"/>
                      <a:r>
                        <a:rPr lang="en-US" dirty="0" smtClean="0"/>
                        <a:t>1</a:t>
                      </a:r>
                      <a:r>
                        <a:rPr lang="en-US" baseline="0" dirty="0" smtClean="0"/>
                        <a:t> for all POS</a:t>
                      </a:r>
                      <a:endParaRPr lang="en-US" i="1" dirty="0">
                        <a:solidFill>
                          <a:schemeClr val="tx1"/>
                        </a:solidFill>
                      </a:endParaRPr>
                    </a:p>
                  </a:txBody>
                  <a:tcPr>
                    <a:solidFill>
                      <a:srgbClr val="C8DFF8"/>
                    </a:solidFill>
                  </a:tcPr>
                </a:tc>
              </a:tr>
              <a:tr h="370840">
                <a:tc gridSpan="2">
                  <a:txBody>
                    <a:bodyPr/>
                    <a:lstStyle/>
                    <a:p>
                      <a:pPr algn="ctr"/>
                      <a:r>
                        <a:rPr lang="en-US" b="1" dirty="0" smtClean="0"/>
                        <a:t>+ 1 for aligned Middle School CTE courses</a:t>
                      </a:r>
                      <a:endParaRPr lang="en-US" b="1" dirty="0">
                        <a:solidFill>
                          <a:schemeClr val="tx1"/>
                        </a:solidFill>
                      </a:endParaRPr>
                    </a:p>
                  </a:txBody>
                  <a:tcPr>
                    <a:solidFill>
                      <a:srgbClr val="E7EBF2"/>
                    </a:solidFill>
                  </a:tcPr>
                </a:tc>
                <a:tc hMerge="1">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Footer Placeholder 3"/>
          <p:cNvSpPr>
            <a:spLocks noGrp="1"/>
          </p:cNvSpPr>
          <p:nvPr>
            <p:ph type="ftr" sz="quarter" idx="11"/>
          </p:nvPr>
        </p:nvSpPr>
        <p:spPr/>
        <p:txBody>
          <a:bodyPr/>
          <a:lstStyle/>
          <a:p>
            <a:r>
              <a:rPr lang="en-US" smtClean="0"/>
              <a:t>Realizing Postsecondary and Career Readiness through CTE</a:t>
            </a:r>
            <a:endParaRPr lang="en-US" dirty="0"/>
          </a:p>
        </p:txBody>
      </p:sp>
      <p:sp>
        <p:nvSpPr>
          <p:cNvPr id="5" name="Slide Number Placeholder 4"/>
          <p:cNvSpPr>
            <a:spLocks noGrp="1"/>
          </p:cNvSpPr>
          <p:nvPr>
            <p:ph type="sldNum" sz="quarter" idx="12"/>
          </p:nvPr>
        </p:nvSpPr>
        <p:spPr/>
        <p:txBody>
          <a:bodyPr/>
          <a:lstStyle/>
          <a:p>
            <a:fld id="{BC60D48A-29AD-47AA-A733-9A1782EC8829}" type="slidenum">
              <a:rPr lang="en-US" smtClean="0"/>
              <a:t>34</a:t>
            </a:fld>
            <a:endParaRPr lang="en-US" dirty="0"/>
          </a:p>
        </p:txBody>
      </p:sp>
    </p:spTree>
    <p:extLst>
      <p:ext uri="{BB962C8B-B14F-4D97-AF65-F5344CB8AC3E}">
        <p14:creationId xmlns:p14="http://schemas.microsoft.com/office/powerpoint/2010/main" val="4173743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r>
              <a:rPr lang="en-US" dirty="0" smtClean="0"/>
              <a:t>: Mechatronics</a:t>
            </a:r>
            <a:endParaRPr lang="en-US" dirty="0"/>
          </a:p>
        </p:txBody>
      </p:sp>
      <p:sp>
        <p:nvSpPr>
          <p:cNvPr id="3" name="Content Placeholder 2"/>
          <p:cNvSpPr>
            <a:spLocks noGrp="1"/>
          </p:cNvSpPr>
          <p:nvPr>
            <p:ph idx="1"/>
          </p:nvPr>
        </p:nvSpPr>
        <p:spPr/>
        <p:txBody>
          <a:bodyPr/>
          <a:lstStyle/>
          <a:p>
            <a:r>
              <a:rPr lang="en-US" dirty="0" smtClean="0"/>
              <a:t>Take a few moments to glance at the screening instrument as we’re passing it out.</a:t>
            </a:r>
          </a:p>
          <a:p>
            <a:endParaRPr lang="en-US" dirty="0"/>
          </a:p>
          <a:p>
            <a:endParaRPr lang="en-US" dirty="0" smtClean="0"/>
          </a:p>
          <a:p>
            <a:pPr marL="0" indent="0">
              <a:buNone/>
            </a:pPr>
            <a:r>
              <a:rPr lang="en-US" dirty="0" smtClean="0"/>
              <a:t>This instrument is aligned to the </a:t>
            </a:r>
            <a:r>
              <a:rPr lang="en-US" i="1" dirty="0" smtClean="0"/>
              <a:t>Mechatronics</a:t>
            </a:r>
            <a:r>
              <a:rPr lang="en-US" dirty="0" smtClean="0"/>
              <a:t> program of study (POS) in the Advanced Manufacturing career cluster.</a:t>
            </a:r>
            <a:endParaRPr lang="en-US" dirty="0"/>
          </a:p>
        </p:txBody>
      </p:sp>
      <p:sp>
        <p:nvSpPr>
          <p:cNvPr id="4" name="Footer Placeholder 3"/>
          <p:cNvSpPr>
            <a:spLocks noGrp="1"/>
          </p:cNvSpPr>
          <p:nvPr>
            <p:ph type="ftr" sz="quarter" idx="11"/>
          </p:nvPr>
        </p:nvSpPr>
        <p:spPr/>
        <p:txBody>
          <a:bodyPr/>
          <a:lstStyle/>
          <a:p>
            <a:r>
              <a:rPr lang="en-US" smtClean="0"/>
              <a:t>Realizing Postsecondary and Career Readiness through CTE</a:t>
            </a:r>
            <a:endParaRPr lang="en-US" dirty="0"/>
          </a:p>
        </p:txBody>
      </p:sp>
      <p:sp>
        <p:nvSpPr>
          <p:cNvPr id="5" name="Slide Number Placeholder 4"/>
          <p:cNvSpPr>
            <a:spLocks noGrp="1"/>
          </p:cNvSpPr>
          <p:nvPr>
            <p:ph type="sldNum" sz="quarter" idx="12"/>
          </p:nvPr>
        </p:nvSpPr>
        <p:spPr/>
        <p:txBody>
          <a:bodyPr/>
          <a:lstStyle/>
          <a:p>
            <a:fld id="{BC60D48A-29AD-47AA-A733-9A1782EC8829}" type="slidenum">
              <a:rPr lang="en-US" smtClean="0"/>
              <a:t>35</a:t>
            </a:fld>
            <a:endParaRPr lang="en-US" dirty="0"/>
          </a:p>
        </p:txBody>
      </p:sp>
    </p:spTree>
    <p:extLst>
      <p:ext uri="{BB962C8B-B14F-4D97-AF65-F5344CB8AC3E}">
        <p14:creationId xmlns:p14="http://schemas.microsoft.com/office/powerpoint/2010/main" val="21677191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Walkthrough</a:t>
            </a:r>
            <a:endParaRPr lang="en-US" dirty="0"/>
          </a:p>
        </p:txBody>
      </p:sp>
      <p:sp>
        <p:nvSpPr>
          <p:cNvPr id="3" name="Content Placeholder 2"/>
          <p:cNvSpPr>
            <a:spLocks noGrp="1"/>
          </p:cNvSpPr>
          <p:nvPr>
            <p:ph idx="1"/>
          </p:nvPr>
        </p:nvSpPr>
        <p:spPr>
          <a:xfrm>
            <a:off x="457200" y="1295400"/>
            <a:ext cx="8229600" cy="4953000"/>
          </a:xfrm>
        </p:spPr>
        <p:txBody>
          <a:bodyPr>
            <a:normAutofit/>
          </a:bodyPr>
          <a:lstStyle/>
          <a:p>
            <a:r>
              <a:rPr lang="en-US" dirty="0" smtClean="0"/>
              <a:t>We’re going to walk through each section of the instrument and discuss its negotiable and non-negotiable components, as well as the scoring system associated with each</a:t>
            </a:r>
            <a:r>
              <a:rPr lang="en-US" dirty="0" smtClean="0"/>
              <a:t>.</a:t>
            </a:r>
            <a:endParaRPr lang="en-US" dirty="0" smtClean="0"/>
          </a:p>
          <a:p>
            <a:pPr marL="0" indent="0">
              <a:buNone/>
            </a:pPr>
            <a:endParaRPr lang="en-US" dirty="0"/>
          </a:p>
          <a:p>
            <a:r>
              <a:rPr lang="en-US" dirty="0" smtClean="0"/>
              <a:t>Please raise questions as they come </a:t>
            </a:r>
            <a:r>
              <a:rPr lang="en-US" dirty="0" smtClean="0"/>
              <a:t>up. Feel free to mark up your copy with the conventions we used this morning:</a:t>
            </a:r>
          </a:p>
          <a:p>
            <a:pPr marL="465138" indent="0" defTabSz="465138">
              <a:buNone/>
            </a:pPr>
            <a:r>
              <a:rPr lang="en-US" sz="2800" b="1" dirty="0">
                <a:solidFill>
                  <a:srgbClr val="FF0000"/>
                </a:solidFill>
              </a:rPr>
              <a:t>?</a:t>
            </a:r>
            <a:r>
              <a:rPr lang="en-US" dirty="0"/>
              <a:t>	I have a question about this.</a:t>
            </a:r>
          </a:p>
          <a:p>
            <a:pPr marL="465138" indent="0" defTabSz="465138">
              <a:buNone/>
            </a:pPr>
            <a:r>
              <a:rPr lang="en-US" sz="2800" b="1" dirty="0">
                <a:solidFill>
                  <a:schemeClr val="accent1"/>
                </a:solidFill>
              </a:rPr>
              <a:t>*</a:t>
            </a:r>
            <a:r>
              <a:rPr lang="en-US" dirty="0"/>
              <a:t>	This will be important for me</a:t>
            </a:r>
            <a:r>
              <a:rPr lang="en-US" dirty="0" smtClean="0"/>
              <a:t>.</a:t>
            </a:r>
            <a:endParaRPr lang="en-US" dirty="0" smtClean="0"/>
          </a:p>
          <a:p>
            <a:pPr marL="0" indent="0">
              <a:buNone/>
            </a:pPr>
            <a:endParaRPr lang="en-US" dirty="0"/>
          </a:p>
          <a:p>
            <a:r>
              <a:rPr lang="en-US" dirty="0" smtClean="0"/>
              <a:t>Order of the rubric:</a:t>
            </a:r>
          </a:p>
          <a:p>
            <a:pPr lvl="1"/>
            <a:r>
              <a:rPr lang="en-US" dirty="0" smtClean="0"/>
              <a:t>Section I: Non-</a:t>
            </a:r>
            <a:r>
              <a:rPr lang="en-US" dirty="0" err="1" smtClean="0"/>
              <a:t>negotiables</a:t>
            </a:r>
            <a:endParaRPr lang="en-US" dirty="0" smtClean="0"/>
          </a:p>
          <a:p>
            <a:pPr lvl="1"/>
            <a:r>
              <a:rPr lang="en-US" dirty="0" smtClean="0"/>
              <a:t>Section II: </a:t>
            </a:r>
            <a:r>
              <a:rPr lang="en-US" dirty="0" err="1" smtClean="0"/>
              <a:t>Negotiables</a:t>
            </a:r>
            <a:endParaRPr lang="en-US" dirty="0" smtClean="0"/>
          </a:p>
          <a:p>
            <a:pPr lvl="1"/>
            <a:r>
              <a:rPr lang="en-US" dirty="0" smtClean="0"/>
              <a:t>Section III: Focus area </a:t>
            </a:r>
            <a:r>
              <a:rPr lang="en-US" i="1" dirty="0" smtClean="0"/>
              <a:t>(optional</a:t>
            </a:r>
            <a:r>
              <a:rPr lang="en-US" i="1" dirty="0" smtClean="0"/>
              <a:t>)</a:t>
            </a:r>
            <a:endParaRPr lang="en-US" dirty="0" smtClean="0"/>
          </a:p>
          <a:p>
            <a:endParaRPr lang="en-US" dirty="0" smtClean="0"/>
          </a:p>
        </p:txBody>
      </p:sp>
      <p:sp>
        <p:nvSpPr>
          <p:cNvPr id="4" name="Footer Placeholder 3"/>
          <p:cNvSpPr>
            <a:spLocks noGrp="1"/>
          </p:cNvSpPr>
          <p:nvPr>
            <p:ph type="ftr" sz="quarter" idx="11"/>
          </p:nvPr>
        </p:nvSpPr>
        <p:spPr/>
        <p:txBody>
          <a:bodyPr/>
          <a:lstStyle/>
          <a:p>
            <a:r>
              <a:rPr lang="en-US" smtClean="0"/>
              <a:t>Realizing Postsecondary and Career Readiness through CTE</a:t>
            </a:r>
            <a:endParaRPr lang="en-US" dirty="0"/>
          </a:p>
        </p:txBody>
      </p:sp>
      <p:sp>
        <p:nvSpPr>
          <p:cNvPr id="5" name="Slide Number Placeholder 4"/>
          <p:cNvSpPr>
            <a:spLocks noGrp="1"/>
          </p:cNvSpPr>
          <p:nvPr>
            <p:ph type="sldNum" sz="quarter" idx="12"/>
          </p:nvPr>
        </p:nvSpPr>
        <p:spPr/>
        <p:txBody>
          <a:bodyPr/>
          <a:lstStyle/>
          <a:p>
            <a:fld id="{BC60D48A-29AD-47AA-A733-9A1782EC8829}" type="slidenum">
              <a:rPr lang="en-US" smtClean="0"/>
              <a:t>36</a:t>
            </a:fld>
            <a:endParaRPr lang="en-US" dirty="0"/>
          </a:p>
        </p:txBody>
      </p:sp>
    </p:spTree>
    <p:extLst>
      <p:ext uri="{BB962C8B-B14F-4D97-AF65-F5344CB8AC3E}">
        <p14:creationId xmlns:p14="http://schemas.microsoft.com/office/powerpoint/2010/main" val="39316088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I: Non-</a:t>
            </a:r>
            <a:r>
              <a:rPr lang="en-US" dirty="0" err="1" smtClean="0"/>
              <a:t>negotiables</a:t>
            </a:r>
            <a:endParaRPr lang="en-US" dirty="0"/>
          </a:p>
        </p:txBody>
      </p:sp>
      <p:sp>
        <p:nvSpPr>
          <p:cNvPr id="3" name="Content Placeholder 2"/>
          <p:cNvSpPr>
            <a:spLocks noGrp="1"/>
          </p:cNvSpPr>
          <p:nvPr>
            <p:ph idx="1"/>
          </p:nvPr>
        </p:nvSpPr>
        <p:spPr/>
        <p:txBody>
          <a:bodyPr/>
          <a:lstStyle/>
          <a:p>
            <a:pPr marL="0" indent="0">
              <a:buNone/>
            </a:pPr>
            <a:r>
              <a:rPr lang="en-US" dirty="0" smtClean="0"/>
              <a:t>Take 5 minutes to read this section on your own.</a:t>
            </a:r>
          </a:p>
          <a:p>
            <a:endParaRPr lang="en-US" dirty="0"/>
          </a:p>
          <a:p>
            <a:r>
              <a:rPr lang="en-US" dirty="0" smtClean="0"/>
              <a:t>Focus</a:t>
            </a:r>
          </a:p>
          <a:p>
            <a:endParaRPr lang="en-US" dirty="0" smtClean="0"/>
          </a:p>
          <a:p>
            <a:r>
              <a:rPr lang="en-US" dirty="0" smtClean="0"/>
              <a:t>Rigor</a:t>
            </a:r>
          </a:p>
          <a:p>
            <a:endParaRPr lang="en-US" dirty="0" smtClean="0"/>
          </a:p>
          <a:p>
            <a:r>
              <a:rPr lang="en-US" dirty="0" smtClean="0"/>
              <a:t>Postsecondary and Career Readiness</a:t>
            </a:r>
          </a:p>
          <a:p>
            <a:pPr marL="0" indent="0">
              <a:buNone/>
            </a:pPr>
            <a:endParaRPr lang="en-US" dirty="0" smtClean="0"/>
          </a:p>
          <a:p>
            <a:pPr marL="0" indent="0">
              <a:buNone/>
            </a:pPr>
            <a:endParaRPr lang="en-US" dirty="0"/>
          </a:p>
          <a:p>
            <a:pPr marL="0" indent="0">
              <a:buNone/>
            </a:pPr>
            <a:r>
              <a:rPr lang="en-US" i="1" dirty="0" smtClean="0"/>
              <a:t>**Aligned materials must meet all three non-negotiable components in order to be eligible for consideration!**</a:t>
            </a:r>
            <a:endParaRPr lang="en-US" i="1" dirty="0"/>
          </a:p>
        </p:txBody>
      </p:sp>
      <p:sp>
        <p:nvSpPr>
          <p:cNvPr id="4" name="Footer Placeholder 3"/>
          <p:cNvSpPr>
            <a:spLocks noGrp="1"/>
          </p:cNvSpPr>
          <p:nvPr>
            <p:ph type="ftr" sz="quarter" idx="11"/>
          </p:nvPr>
        </p:nvSpPr>
        <p:spPr/>
        <p:txBody>
          <a:bodyPr/>
          <a:lstStyle/>
          <a:p>
            <a:r>
              <a:rPr lang="en-US" smtClean="0"/>
              <a:t>Realizing Postsecondary and Career Readiness through CTE</a:t>
            </a:r>
            <a:endParaRPr lang="en-US" dirty="0"/>
          </a:p>
        </p:txBody>
      </p:sp>
      <p:sp>
        <p:nvSpPr>
          <p:cNvPr id="5" name="Slide Number Placeholder 4"/>
          <p:cNvSpPr>
            <a:spLocks noGrp="1"/>
          </p:cNvSpPr>
          <p:nvPr>
            <p:ph type="sldNum" sz="quarter" idx="12"/>
          </p:nvPr>
        </p:nvSpPr>
        <p:spPr/>
        <p:txBody>
          <a:bodyPr/>
          <a:lstStyle/>
          <a:p>
            <a:fld id="{BC60D48A-29AD-47AA-A733-9A1782EC8829}" type="slidenum">
              <a:rPr lang="en-US" smtClean="0"/>
              <a:t>37</a:t>
            </a:fld>
            <a:endParaRPr lang="en-US" dirty="0"/>
          </a:p>
        </p:txBody>
      </p:sp>
    </p:spTree>
    <p:extLst>
      <p:ext uri="{BB962C8B-B14F-4D97-AF65-F5344CB8AC3E}">
        <p14:creationId xmlns:p14="http://schemas.microsoft.com/office/powerpoint/2010/main" val="38681477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II: </a:t>
            </a:r>
            <a:r>
              <a:rPr lang="en-US" dirty="0" err="1" smtClean="0"/>
              <a:t>Negotiables</a:t>
            </a:r>
            <a:endParaRPr lang="en-US" dirty="0"/>
          </a:p>
        </p:txBody>
      </p:sp>
      <p:sp>
        <p:nvSpPr>
          <p:cNvPr id="3" name="Content Placeholder 2"/>
          <p:cNvSpPr>
            <a:spLocks noGrp="1"/>
          </p:cNvSpPr>
          <p:nvPr>
            <p:ph idx="1"/>
          </p:nvPr>
        </p:nvSpPr>
        <p:spPr/>
        <p:txBody>
          <a:bodyPr/>
          <a:lstStyle/>
          <a:p>
            <a:pPr marL="0" indent="0">
              <a:buNone/>
            </a:pPr>
            <a:r>
              <a:rPr lang="en-US" dirty="0" smtClean="0"/>
              <a:t>Take 5 minutes to read this section on your own.</a:t>
            </a:r>
          </a:p>
          <a:p>
            <a:pPr marL="0" indent="0">
              <a:buNone/>
            </a:pPr>
            <a:endParaRPr lang="en-US" dirty="0" smtClean="0"/>
          </a:p>
          <a:p>
            <a:r>
              <a:rPr lang="en-US" dirty="0" smtClean="0"/>
              <a:t>Additional Alignment Criteria</a:t>
            </a:r>
          </a:p>
          <a:p>
            <a:endParaRPr lang="en-US" dirty="0" smtClean="0"/>
          </a:p>
          <a:p>
            <a:r>
              <a:rPr lang="en-US" dirty="0" smtClean="0"/>
              <a:t>Sequence and Progression of Standards</a:t>
            </a:r>
          </a:p>
          <a:p>
            <a:endParaRPr lang="en-US" dirty="0" smtClean="0"/>
          </a:p>
          <a:p>
            <a:r>
              <a:rPr lang="en-US" dirty="0" smtClean="0"/>
              <a:t>Teacher Supports</a:t>
            </a:r>
          </a:p>
          <a:p>
            <a:endParaRPr lang="en-US" dirty="0"/>
          </a:p>
          <a:p>
            <a:r>
              <a:rPr lang="en-US" dirty="0" smtClean="0"/>
              <a:t>Usability</a:t>
            </a:r>
          </a:p>
          <a:p>
            <a:endParaRPr lang="en-US" dirty="0"/>
          </a:p>
          <a:p>
            <a:r>
              <a:rPr lang="en-US" dirty="0" smtClean="0"/>
              <a:t>Assessments</a:t>
            </a:r>
            <a:endParaRPr lang="en-US" dirty="0"/>
          </a:p>
        </p:txBody>
      </p:sp>
      <p:sp>
        <p:nvSpPr>
          <p:cNvPr id="4" name="Footer Placeholder 3"/>
          <p:cNvSpPr>
            <a:spLocks noGrp="1"/>
          </p:cNvSpPr>
          <p:nvPr>
            <p:ph type="ftr" sz="quarter" idx="11"/>
          </p:nvPr>
        </p:nvSpPr>
        <p:spPr/>
        <p:txBody>
          <a:bodyPr/>
          <a:lstStyle/>
          <a:p>
            <a:r>
              <a:rPr lang="en-US" smtClean="0"/>
              <a:t>Realizing Postsecondary and Career Readiness through CTE</a:t>
            </a:r>
            <a:endParaRPr lang="en-US" dirty="0"/>
          </a:p>
        </p:txBody>
      </p:sp>
      <p:sp>
        <p:nvSpPr>
          <p:cNvPr id="5" name="Slide Number Placeholder 4"/>
          <p:cNvSpPr>
            <a:spLocks noGrp="1"/>
          </p:cNvSpPr>
          <p:nvPr>
            <p:ph type="sldNum" sz="quarter" idx="12"/>
          </p:nvPr>
        </p:nvSpPr>
        <p:spPr/>
        <p:txBody>
          <a:bodyPr/>
          <a:lstStyle/>
          <a:p>
            <a:fld id="{BC60D48A-29AD-47AA-A733-9A1782EC8829}" type="slidenum">
              <a:rPr lang="en-US" smtClean="0"/>
              <a:t>38</a:t>
            </a:fld>
            <a:endParaRPr lang="en-US" dirty="0"/>
          </a:p>
        </p:txBody>
      </p:sp>
    </p:spTree>
    <p:extLst>
      <p:ext uri="{BB962C8B-B14F-4D97-AF65-F5344CB8AC3E}">
        <p14:creationId xmlns:p14="http://schemas.microsoft.com/office/powerpoint/2010/main" val="30160088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III: Focus Area</a:t>
            </a:r>
            <a:endParaRPr lang="en-US" dirty="0"/>
          </a:p>
        </p:txBody>
      </p:sp>
      <p:sp>
        <p:nvSpPr>
          <p:cNvPr id="3" name="Content Placeholder 2"/>
          <p:cNvSpPr>
            <a:spLocks noGrp="1"/>
          </p:cNvSpPr>
          <p:nvPr>
            <p:ph idx="1"/>
          </p:nvPr>
        </p:nvSpPr>
        <p:spPr/>
        <p:txBody>
          <a:bodyPr/>
          <a:lstStyle/>
          <a:p>
            <a:r>
              <a:rPr lang="en-US" dirty="0" smtClean="0"/>
              <a:t>This is an optional section of the instrument designed to </a:t>
            </a:r>
            <a:r>
              <a:rPr lang="en-US" dirty="0"/>
              <a:t>capture qualitative observations on an additional area of focus, if presented in the </a:t>
            </a:r>
            <a:r>
              <a:rPr lang="en-US" dirty="0" smtClean="0"/>
              <a:t>materials.</a:t>
            </a:r>
          </a:p>
          <a:p>
            <a:endParaRPr lang="en-US" dirty="0"/>
          </a:p>
          <a:p>
            <a:r>
              <a:rPr lang="en-US" dirty="0" smtClean="0"/>
              <a:t>For example, a Mechatronics textbook (or suite of textbooks, spanning multiple grade levels) could have a distinct focus in robotics. The instrument allows reviewers to recognize such a focus as a distinguishing aspect or additional value offered by this book.</a:t>
            </a:r>
            <a:endParaRPr lang="en-US" dirty="0"/>
          </a:p>
        </p:txBody>
      </p:sp>
      <p:sp>
        <p:nvSpPr>
          <p:cNvPr id="4" name="Footer Placeholder 3"/>
          <p:cNvSpPr>
            <a:spLocks noGrp="1"/>
          </p:cNvSpPr>
          <p:nvPr>
            <p:ph type="ftr" sz="quarter" idx="11"/>
          </p:nvPr>
        </p:nvSpPr>
        <p:spPr/>
        <p:txBody>
          <a:bodyPr/>
          <a:lstStyle/>
          <a:p>
            <a:r>
              <a:rPr lang="en-US" smtClean="0"/>
              <a:t>Realizing Postsecondary and Career Readiness through CTE</a:t>
            </a:r>
            <a:endParaRPr lang="en-US" dirty="0"/>
          </a:p>
        </p:txBody>
      </p:sp>
      <p:sp>
        <p:nvSpPr>
          <p:cNvPr id="5" name="Slide Number Placeholder 4"/>
          <p:cNvSpPr>
            <a:spLocks noGrp="1"/>
          </p:cNvSpPr>
          <p:nvPr>
            <p:ph type="sldNum" sz="quarter" idx="12"/>
          </p:nvPr>
        </p:nvSpPr>
        <p:spPr/>
        <p:txBody>
          <a:bodyPr/>
          <a:lstStyle/>
          <a:p>
            <a:fld id="{BC60D48A-29AD-47AA-A733-9A1782EC8829}" type="slidenum">
              <a:rPr lang="en-US" smtClean="0"/>
              <a:t>39</a:t>
            </a:fld>
            <a:endParaRPr lang="en-US" dirty="0"/>
          </a:p>
        </p:txBody>
      </p:sp>
    </p:spTree>
    <p:extLst>
      <p:ext uri="{BB962C8B-B14F-4D97-AF65-F5344CB8AC3E}">
        <p14:creationId xmlns:p14="http://schemas.microsoft.com/office/powerpoint/2010/main" val="194306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BC60D48A-29AD-47AA-A733-9A1782EC8829}" type="slidenum">
              <a:rPr lang="en-US" smtClean="0"/>
              <a:pPr/>
              <a:t>4</a:t>
            </a:fld>
            <a:endParaRPr lang="en-US" dirty="0"/>
          </a:p>
        </p:txBody>
      </p:sp>
      <p:pic>
        <p:nvPicPr>
          <p:cNvPr id="2" name="Picture 1"/>
          <p:cNvPicPr>
            <a:picLocks noChangeAspect="1"/>
          </p:cNvPicPr>
          <p:nvPr/>
        </p:nvPicPr>
        <p:blipFill rotWithShape="1">
          <a:blip r:embed="rId3" cstate="print"/>
          <a:srcRect l="9412" t="9375" r="1176" b="5208"/>
          <a:stretch/>
        </p:blipFill>
        <p:spPr>
          <a:xfrm>
            <a:off x="193288" y="914400"/>
            <a:ext cx="8757424" cy="4724400"/>
          </a:xfrm>
          <a:prstGeom prst="rect">
            <a:avLst/>
          </a:prstGeom>
        </p:spPr>
      </p:pic>
      <p:sp>
        <p:nvSpPr>
          <p:cNvPr id="9" name="Footer Placeholder 3"/>
          <p:cNvSpPr>
            <a:spLocks noGrp="1"/>
          </p:cNvSpPr>
          <p:nvPr>
            <p:ph type="ftr" sz="quarter" idx="11"/>
          </p:nvPr>
        </p:nvSpPr>
        <p:spPr>
          <a:xfrm>
            <a:off x="381000" y="6416675"/>
            <a:ext cx="5638800" cy="365125"/>
          </a:xfrm>
        </p:spPr>
        <p:txBody>
          <a:bodyPr/>
          <a:lstStyle/>
          <a:p>
            <a:r>
              <a:rPr lang="en-US" dirty="0" smtClean="0"/>
              <a:t>Realizing Postsecondary and Career Readiness through CTE</a:t>
            </a:r>
            <a:endParaRPr lang="en-US" dirty="0"/>
          </a:p>
        </p:txBody>
      </p:sp>
    </p:spTree>
    <p:extLst>
      <p:ext uri="{BB962C8B-B14F-4D97-AF65-F5344CB8AC3E}">
        <p14:creationId xmlns:p14="http://schemas.microsoft.com/office/powerpoint/2010/main" val="727579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Time</a:t>
            </a:r>
            <a:endParaRPr lang="en-US" dirty="0"/>
          </a:p>
        </p:txBody>
      </p:sp>
      <p:sp>
        <p:nvSpPr>
          <p:cNvPr id="3" name="Content Placeholder 2"/>
          <p:cNvSpPr>
            <a:spLocks noGrp="1"/>
          </p:cNvSpPr>
          <p:nvPr>
            <p:ph idx="1"/>
          </p:nvPr>
        </p:nvSpPr>
        <p:spPr>
          <a:xfrm>
            <a:off x="457200" y="1371600"/>
            <a:ext cx="8229600" cy="4724400"/>
          </a:xfrm>
        </p:spPr>
        <p:txBody>
          <a:bodyPr>
            <a:normAutofit/>
          </a:bodyPr>
          <a:lstStyle/>
          <a:p>
            <a:r>
              <a:rPr lang="en-US" dirty="0" smtClean="0"/>
              <a:t>Now that we’ve walked through a sample instrument, take some time to discuss at your tables. Some key questions you may want to consider include the following:</a:t>
            </a:r>
          </a:p>
          <a:p>
            <a:endParaRPr lang="en-US" dirty="0"/>
          </a:p>
          <a:p>
            <a:pPr lvl="1"/>
            <a:r>
              <a:rPr lang="en-US" dirty="0" smtClean="0"/>
              <a:t>How does the design of the instrument impact how we will approach drafting our materials?</a:t>
            </a:r>
          </a:p>
          <a:p>
            <a:pPr lvl="1"/>
            <a:endParaRPr lang="en-US" dirty="0"/>
          </a:p>
          <a:p>
            <a:pPr lvl="1"/>
            <a:r>
              <a:rPr lang="en-US" dirty="0" smtClean="0"/>
              <a:t>What questions do we have about the individual components? About the scoring system?</a:t>
            </a:r>
          </a:p>
          <a:p>
            <a:pPr lvl="1"/>
            <a:endParaRPr lang="en-US" dirty="0"/>
          </a:p>
          <a:p>
            <a:pPr lvl="1"/>
            <a:r>
              <a:rPr lang="en-US" dirty="0" smtClean="0"/>
              <a:t>What resources will we consult to develop our textbooks? Given the emphasis on literacy in technical contexts (and, where appropriate, on math), how will we support teachers with the activities and texts we include in our materials?</a:t>
            </a:r>
          </a:p>
        </p:txBody>
      </p:sp>
      <p:sp>
        <p:nvSpPr>
          <p:cNvPr id="4" name="Footer Placeholder 3"/>
          <p:cNvSpPr>
            <a:spLocks noGrp="1"/>
          </p:cNvSpPr>
          <p:nvPr>
            <p:ph type="ftr" sz="quarter" idx="11"/>
          </p:nvPr>
        </p:nvSpPr>
        <p:spPr/>
        <p:txBody>
          <a:bodyPr/>
          <a:lstStyle/>
          <a:p>
            <a:r>
              <a:rPr lang="en-US" smtClean="0"/>
              <a:t>Realizing Postsecondary and Career Readiness through CTE</a:t>
            </a:r>
            <a:endParaRPr lang="en-US" dirty="0"/>
          </a:p>
        </p:txBody>
      </p:sp>
      <p:sp>
        <p:nvSpPr>
          <p:cNvPr id="5" name="Slide Number Placeholder 4"/>
          <p:cNvSpPr>
            <a:spLocks noGrp="1"/>
          </p:cNvSpPr>
          <p:nvPr>
            <p:ph type="sldNum" sz="quarter" idx="12"/>
          </p:nvPr>
        </p:nvSpPr>
        <p:spPr/>
        <p:txBody>
          <a:bodyPr/>
          <a:lstStyle/>
          <a:p>
            <a:fld id="{BC60D48A-29AD-47AA-A733-9A1782EC8829}" type="slidenum">
              <a:rPr lang="en-US" smtClean="0"/>
              <a:t>40</a:t>
            </a:fld>
            <a:endParaRPr lang="en-US" dirty="0"/>
          </a:p>
        </p:txBody>
      </p:sp>
    </p:spTree>
    <p:extLst>
      <p:ext uri="{BB962C8B-B14F-4D97-AF65-F5344CB8AC3E}">
        <p14:creationId xmlns:p14="http://schemas.microsoft.com/office/powerpoint/2010/main" val="37546125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Q&amp;A</a:t>
            </a:r>
            <a:endParaRPr lang="en-US" dirty="0"/>
          </a:p>
        </p:txBody>
      </p:sp>
      <p:sp>
        <p:nvSpPr>
          <p:cNvPr id="4" name="Footer Placeholder 3"/>
          <p:cNvSpPr>
            <a:spLocks noGrp="1"/>
          </p:cNvSpPr>
          <p:nvPr>
            <p:ph type="ftr" sz="quarter" idx="11"/>
          </p:nvPr>
        </p:nvSpPr>
        <p:spPr/>
        <p:txBody>
          <a:bodyPr/>
          <a:lstStyle/>
          <a:p>
            <a:r>
              <a:rPr lang="en-US" smtClean="0"/>
              <a:t>Realizing Postsecondary and Career Readiness through CTE</a:t>
            </a:r>
            <a:endParaRPr lang="en-US"/>
          </a:p>
        </p:txBody>
      </p:sp>
      <p:sp>
        <p:nvSpPr>
          <p:cNvPr id="5" name="Slide Number Placeholder 4"/>
          <p:cNvSpPr>
            <a:spLocks noGrp="1"/>
          </p:cNvSpPr>
          <p:nvPr>
            <p:ph type="sldNum" sz="quarter" idx="12"/>
          </p:nvPr>
        </p:nvSpPr>
        <p:spPr/>
        <p:txBody>
          <a:bodyPr/>
          <a:lstStyle/>
          <a:p>
            <a:fld id="{BC60D48A-29AD-47AA-A733-9A1782EC8829}" type="slidenum">
              <a:rPr lang="en-US" smtClean="0"/>
              <a:t>41</a:t>
            </a:fld>
            <a:endParaRPr lang="en-US"/>
          </a:p>
        </p:txBody>
      </p:sp>
    </p:spTree>
    <p:extLst>
      <p:ext uri="{BB962C8B-B14F-4D97-AF65-F5344CB8AC3E}">
        <p14:creationId xmlns:p14="http://schemas.microsoft.com/office/powerpoint/2010/main" val="26128705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Realizing Postsecondary and Career Readiness through CTE</a:t>
            </a:r>
            <a:endParaRPr lang="en-US"/>
          </a:p>
        </p:txBody>
      </p:sp>
      <p:sp>
        <p:nvSpPr>
          <p:cNvPr id="5" name="Slide Number Placeholder 4"/>
          <p:cNvSpPr>
            <a:spLocks noGrp="1"/>
          </p:cNvSpPr>
          <p:nvPr>
            <p:ph type="sldNum" sz="quarter" idx="12"/>
          </p:nvPr>
        </p:nvSpPr>
        <p:spPr/>
        <p:txBody>
          <a:bodyPr/>
          <a:lstStyle/>
          <a:p>
            <a:fld id="{BC60D48A-29AD-47AA-A733-9A1782EC8829}" type="slidenum">
              <a:rPr lang="en-US" smtClean="0"/>
              <a:t>42</a:t>
            </a:fld>
            <a:endParaRPr lang="en-US"/>
          </a:p>
        </p:txBody>
      </p:sp>
      <p:sp>
        <p:nvSpPr>
          <p:cNvPr id="7" name="Text Placeholder 2"/>
          <p:cNvSpPr>
            <a:spLocks noGrp="1"/>
          </p:cNvSpPr>
          <p:nvPr/>
        </p:nvSpPr>
        <p:spPr>
          <a:xfrm>
            <a:off x="702426" y="685800"/>
            <a:ext cx="7772400" cy="5181600"/>
          </a:xfrm>
          <a:prstGeom prst="rect">
            <a:avLst/>
          </a:prstGeom>
        </p:spPr>
        <p:txBody>
          <a:bodyPr vert="horz" lIns="91440" tIns="45720" rIns="91440" bIns="45720" rtlCol="0" anchor="t" anchorCtr="0">
            <a:normAutofit lnSpcReduction="10000"/>
          </a:bodyPr>
          <a:lstStyle>
            <a:lvl1pPr marL="0" indent="0" algn="ctr" defTabSz="914400" rtl="0" eaLnBrk="1" latinLnBrk="0" hangingPunct="1">
              <a:spcBef>
                <a:spcPts val="0"/>
              </a:spcBef>
              <a:buClr>
                <a:schemeClr val="accent1"/>
              </a:buClr>
              <a:buSzPct val="110000"/>
              <a:buFont typeface="Wingdings" pitchFamily="2" charset="2"/>
              <a:buNone/>
              <a:defRPr sz="1800" kern="1200">
                <a:solidFill>
                  <a:schemeClr val="tx1"/>
                </a:solidFill>
                <a:latin typeface="Tahoma" pitchFamily="34" charset="0"/>
                <a:ea typeface="Tahoma" pitchFamily="34" charset="0"/>
                <a:cs typeface="Tahoma" pitchFamily="34" charset="0"/>
              </a:defRPr>
            </a:lvl1pPr>
            <a:lvl2pPr marL="457200" indent="0" algn="l" defTabSz="914400" rtl="0" eaLnBrk="1" latinLnBrk="0" hangingPunct="1">
              <a:spcBef>
                <a:spcPct val="20000"/>
              </a:spcBef>
              <a:buClr>
                <a:schemeClr val="accent1"/>
              </a:buClr>
              <a:buSzPct val="110000"/>
              <a:buFont typeface="Arial" pitchFamily="34" charset="0"/>
              <a:buNone/>
              <a:defRPr sz="1800" kern="1200">
                <a:solidFill>
                  <a:schemeClr val="tx1">
                    <a:tint val="75000"/>
                  </a:schemeClr>
                </a:solidFill>
                <a:latin typeface="Tahoma" pitchFamily="34" charset="0"/>
                <a:ea typeface="Tahoma" pitchFamily="34" charset="0"/>
                <a:cs typeface="Tahoma" pitchFamily="34" charset="0"/>
              </a:defRPr>
            </a:lvl2pPr>
            <a:lvl3pPr marL="914400" indent="0" algn="l" defTabSz="914400" rtl="0" eaLnBrk="1" latinLnBrk="0" hangingPunct="1">
              <a:spcBef>
                <a:spcPct val="20000"/>
              </a:spcBef>
              <a:buClr>
                <a:schemeClr val="accent1"/>
              </a:buClr>
              <a:buSzPct val="110000"/>
              <a:buFont typeface="Tahoma" pitchFamily="34" charset="0"/>
              <a:buNone/>
              <a:defRPr sz="1600" kern="1200">
                <a:solidFill>
                  <a:schemeClr val="tx1">
                    <a:tint val="75000"/>
                  </a:schemeClr>
                </a:solidFill>
                <a:latin typeface="Tahoma" pitchFamily="34" charset="0"/>
                <a:ea typeface="Tahoma" pitchFamily="34" charset="0"/>
                <a:cs typeface="Tahoma" pitchFamily="34" charset="0"/>
              </a:defRPr>
            </a:lvl3pPr>
            <a:lvl4pPr marL="1371600" indent="0" algn="l" defTabSz="914400" rtl="0" eaLnBrk="1" latinLnBrk="0" hangingPunct="1">
              <a:spcBef>
                <a:spcPct val="20000"/>
              </a:spcBef>
              <a:buClr>
                <a:schemeClr val="accent1"/>
              </a:buClr>
              <a:buSzPct val="110000"/>
              <a:buFont typeface="Arial" pitchFamily="34" charset="0"/>
              <a:buNone/>
              <a:defRPr sz="1400" kern="1200">
                <a:solidFill>
                  <a:schemeClr val="tx1">
                    <a:tint val="75000"/>
                  </a:schemeClr>
                </a:solidFill>
                <a:latin typeface="Tahoma" pitchFamily="34" charset="0"/>
                <a:ea typeface="Tahoma" pitchFamily="34" charset="0"/>
                <a:cs typeface="Tahoma" pitchFamily="34" charset="0"/>
              </a:defRPr>
            </a:lvl4pPr>
            <a:lvl5pPr marL="1828800" indent="0" algn="l" defTabSz="914400" rtl="0" eaLnBrk="1" latinLnBrk="0" hangingPunct="1">
              <a:spcBef>
                <a:spcPct val="20000"/>
              </a:spcBef>
              <a:buClr>
                <a:schemeClr val="accent1"/>
              </a:buClr>
              <a:buSzPct val="110000"/>
              <a:buFont typeface="Courier New" pitchFamily="49" charset="0"/>
              <a:buNone/>
              <a:defRPr sz="1400" kern="1200">
                <a:solidFill>
                  <a:schemeClr val="tx1">
                    <a:tint val="75000"/>
                  </a:schemeClr>
                </a:solidFill>
                <a:latin typeface="Tahoma" pitchFamily="34" charset="0"/>
                <a:ea typeface="Tahoma" pitchFamily="34" charset="0"/>
                <a:cs typeface="Tahoma"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sz="2600" b="1" dirty="0" smtClean="0"/>
              <a:t>Thomas Gibney</a:t>
            </a:r>
            <a:endParaRPr lang="en-US" sz="2600" dirty="0" smtClean="0"/>
          </a:p>
          <a:p>
            <a:r>
              <a:rPr lang="en-US" sz="1900" dirty="0" smtClean="0"/>
              <a:t>Program Manager, Student Success</a:t>
            </a:r>
          </a:p>
          <a:p>
            <a:r>
              <a:rPr lang="en-US" sz="1900" dirty="0" smtClean="0"/>
              <a:t>Division of Career and Technical Education</a:t>
            </a:r>
          </a:p>
          <a:p>
            <a:r>
              <a:rPr lang="en-US" sz="1900" dirty="0" smtClean="0"/>
              <a:t>Tennessee Department of Education</a:t>
            </a:r>
            <a:endParaRPr lang="en-US" sz="1900" dirty="0" smtClean="0">
              <a:hlinkClick r:id=""/>
            </a:endParaRPr>
          </a:p>
          <a:p>
            <a:r>
              <a:rPr lang="en-US" sz="1900" dirty="0" smtClean="0">
                <a:hlinkClick r:id="rId3"/>
              </a:rPr>
              <a:t>Thomas.Gibney@tn.gov</a:t>
            </a:r>
            <a:r>
              <a:rPr lang="en-US" sz="1900" dirty="0" smtClean="0"/>
              <a:t>  </a:t>
            </a:r>
            <a:endParaRPr lang="en-US" sz="1900" dirty="0"/>
          </a:p>
          <a:p>
            <a:r>
              <a:rPr lang="en-US" sz="1900" dirty="0"/>
              <a:t>(615) </a:t>
            </a:r>
            <a:r>
              <a:rPr lang="en-US" sz="1900" dirty="0" smtClean="0"/>
              <a:t>253-3223</a:t>
            </a:r>
            <a:endParaRPr lang="en-US" sz="2000" dirty="0" smtClean="0"/>
          </a:p>
          <a:p>
            <a:endParaRPr lang="en-US" sz="2000" dirty="0" smtClean="0"/>
          </a:p>
          <a:p>
            <a:r>
              <a:rPr lang="en-US" sz="2600" b="1" dirty="0" smtClean="0"/>
              <a:t>Deborah Thompson </a:t>
            </a:r>
            <a:endParaRPr lang="en-US" sz="2600" b="1" dirty="0"/>
          </a:p>
          <a:p>
            <a:r>
              <a:rPr lang="en-US" sz="1900" dirty="0"/>
              <a:t>Career Cluster Consultant </a:t>
            </a:r>
          </a:p>
          <a:p>
            <a:r>
              <a:rPr lang="en-US" sz="1900" dirty="0" smtClean="0"/>
              <a:t>Division </a:t>
            </a:r>
            <a:r>
              <a:rPr lang="en-US" sz="1900" dirty="0"/>
              <a:t>of Career and </a:t>
            </a:r>
            <a:r>
              <a:rPr lang="en-US" sz="1900" dirty="0" smtClean="0"/>
              <a:t>Technical Education</a:t>
            </a:r>
            <a:endParaRPr lang="en-US" sz="1900" dirty="0"/>
          </a:p>
          <a:p>
            <a:r>
              <a:rPr lang="en-US" sz="1900" dirty="0"/>
              <a:t>Tennessee Department of </a:t>
            </a:r>
            <a:r>
              <a:rPr lang="en-US" sz="1900" dirty="0" smtClean="0"/>
              <a:t>Education</a:t>
            </a:r>
            <a:endParaRPr lang="en-US" sz="1900" dirty="0">
              <a:hlinkClick r:id=""/>
            </a:endParaRPr>
          </a:p>
          <a:p>
            <a:r>
              <a:rPr lang="en-US" sz="1900" dirty="0" smtClean="0">
                <a:hlinkClick r:id="rId4"/>
              </a:rPr>
              <a:t>Deborah.Thompson@tn.gov</a:t>
            </a:r>
            <a:r>
              <a:rPr lang="en-US" sz="1900" dirty="0" smtClean="0"/>
              <a:t>  </a:t>
            </a:r>
            <a:endParaRPr lang="en-US" sz="1900" dirty="0"/>
          </a:p>
          <a:p>
            <a:r>
              <a:rPr lang="en-US" sz="1900" dirty="0"/>
              <a:t>(615) </a:t>
            </a:r>
            <a:r>
              <a:rPr lang="en-US" sz="1900" dirty="0" smtClean="0"/>
              <a:t>532-2840</a:t>
            </a:r>
          </a:p>
          <a:p>
            <a:endParaRPr lang="en-US" sz="1900" dirty="0" smtClean="0"/>
          </a:p>
          <a:p>
            <a:endParaRPr lang="en-US" sz="1900" dirty="0" smtClean="0"/>
          </a:p>
          <a:p>
            <a:r>
              <a:rPr lang="en-US" sz="2000" dirty="0">
                <a:hlinkClick r:id="rId5"/>
              </a:rPr>
              <a:t>www.tn.gov/education/cte</a:t>
            </a:r>
            <a:endParaRPr lang="en-US" sz="2000" dirty="0"/>
          </a:p>
          <a:p>
            <a:r>
              <a:rPr lang="en-US" sz="2000" dirty="0">
                <a:hlinkClick r:id="rId6"/>
              </a:rPr>
              <a:t>www.TNCore.org</a:t>
            </a:r>
            <a:r>
              <a:rPr lang="en-US" sz="2000" dirty="0"/>
              <a:t> </a:t>
            </a:r>
          </a:p>
        </p:txBody>
      </p:sp>
    </p:spTree>
    <p:extLst>
      <p:ext uri="{BB962C8B-B14F-4D97-AF65-F5344CB8AC3E}">
        <p14:creationId xmlns:p14="http://schemas.microsoft.com/office/powerpoint/2010/main" val="17847474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2819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 y="76200"/>
            <a:ext cx="8832884" cy="6019800"/>
          </a:xfrm>
          <a:prstGeom prst="rect">
            <a:avLst/>
          </a:prstGeom>
          <a:solidFill>
            <a:schemeClr val="bg1">
              <a:alpha val="1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65"/>
            <a:endParaRPr lang="en-US" dirty="0">
              <a:solidFill>
                <a:prstClr val="white"/>
              </a:solidFill>
            </a:endParaRPr>
          </a:p>
        </p:txBody>
      </p:sp>
      <p:sp>
        <p:nvSpPr>
          <p:cNvPr id="10" name="Rectangle 9"/>
          <p:cNvSpPr/>
          <p:nvPr/>
        </p:nvSpPr>
        <p:spPr>
          <a:xfrm>
            <a:off x="627221" y="334347"/>
            <a:ext cx="7737001" cy="3942184"/>
          </a:xfrm>
          <a:prstGeom prst="rect">
            <a:avLst/>
          </a:prstGeom>
          <a:solidFill>
            <a:schemeClr val="accent6">
              <a:alpha val="10000"/>
            </a:schemeClr>
          </a:solidFill>
          <a:ln>
            <a:solidFill>
              <a:schemeClr val="accent6">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65"/>
            <a:endParaRPr lang="en-US" dirty="0">
              <a:solidFill>
                <a:prstClr val="white"/>
              </a:solidFill>
            </a:endParaRPr>
          </a:p>
        </p:txBody>
      </p:sp>
      <p:sp>
        <p:nvSpPr>
          <p:cNvPr id="12" name="Oval 11"/>
          <p:cNvSpPr/>
          <p:nvPr/>
        </p:nvSpPr>
        <p:spPr>
          <a:xfrm>
            <a:off x="3961581" y="455645"/>
            <a:ext cx="3974798" cy="3493381"/>
          </a:xfrm>
          <a:prstGeom prst="ellipse">
            <a:avLst/>
          </a:prstGeom>
          <a:solidFill>
            <a:schemeClr val="accent2">
              <a:lumMod val="20000"/>
              <a:lumOff val="80000"/>
              <a:alpha val="3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defTabSz="913865"/>
            <a:endParaRPr lang="en-US" dirty="0">
              <a:solidFill>
                <a:prstClr val="white"/>
              </a:solidFill>
            </a:endParaRPr>
          </a:p>
        </p:txBody>
      </p:sp>
      <p:sp>
        <p:nvSpPr>
          <p:cNvPr id="15" name="TextBox 14"/>
          <p:cNvSpPr txBox="1"/>
          <p:nvPr/>
        </p:nvSpPr>
        <p:spPr>
          <a:xfrm>
            <a:off x="4748277" y="612631"/>
            <a:ext cx="2359484" cy="779985"/>
          </a:xfrm>
          <a:prstGeom prst="rect">
            <a:avLst/>
          </a:prstGeom>
          <a:noFill/>
        </p:spPr>
        <p:txBody>
          <a:bodyPr wrap="square" lIns="101882" tIns="50941" rIns="101882" bIns="50941" rtlCol="0">
            <a:spAutoFit/>
          </a:bodyPr>
          <a:lstStyle/>
          <a:p>
            <a:pPr algn="ctr" defTabSz="913865"/>
            <a:r>
              <a:rPr lang="en-US" sz="2200" b="1" dirty="0" smtClean="0">
                <a:solidFill>
                  <a:srgbClr val="9BBB59">
                    <a:lumMod val="50000"/>
                  </a:srgbClr>
                </a:solidFill>
              </a:rPr>
              <a:t>Career &amp; Technical Education</a:t>
            </a:r>
          </a:p>
        </p:txBody>
      </p:sp>
      <p:sp>
        <p:nvSpPr>
          <p:cNvPr id="17" name="TextBox 16"/>
          <p:cNvSpPr txBox="1"/>
          <p:nvPr/>
        </p:nvSpPr>
        <p:spPr>
          <a:xfrm>
            <a:off x="4112442" y="2525867"/>
            <a:ext cx="1002507" cy="749208"/>
          </a:xfrm>
          <a:prstGeom prst="rect">
            <a:avLst/>
          </a:prstGeom>
          <a:noFill/>
        </p:spPr>
        <p:txBody>
          <a:bodyPr wrap="square" lIns="101882" tIns="50941" rIns="101882" bIns="50941" rtlCol="0">
            <a:spAutoFit/>
          </a:bodyPr>
          <a:lstStyle/>
          <a:p>
            <a:pPr algn="ctr" defTabSz="913865"/>
            <a:r>
              <a:rPr lang="en-US" sz="1400" b="1" dirty="0" smtClean="0">
                <a:solidFill>
                  <a:prstClr val="black"/>
                </a:solidFill>
              </a:rPr>
              <a:t>Work-</a:t>
            </a:r>
          </a:p>
          <a:p>
            <a:pPr algn="ctr" defTabSz="913865"/>
            <a:r>
              <a:rPr lang="en-US" sz="1400" b="1" dirty="0" smtClean="0">
                <a:solidFill>
                  <a:prstClr val="black"/>
                </a:solidFill>
              </a:rPr>
              <a:t>Based</a:t>
            </a:r>
          </a:p>
          <a:p>
            <a:pPr algn="ctr" defTabSz="913865"/>
            <a:r>
              <a:rPr lang="en-US" sz="1400" b="1" dirty="0" smtClean="0">
                <a:solidFill>
                  <a:prstClr val="black"/>
                </a:solidFill>
              </a:rPr>
              <a:t>Learning</a:t>
            </a:r>
            <a:endParaRPr lang="en-US" sz="1400" b="1" dirty="0">
              <a:solidFill>
                <a:prstClr val="black"/>
              </a:solidFill>
            </a:endParaRPr>
          </a:p>
        </p:txBody>
      </p:sp>
      <p:sp>
        <p:nvSpPr>
          <p:cNvPr id="19" name="TextBox 18"/>
          <p:cNvSpPr txBox="1"/>
          <p:nvPr/>
        </p:nvSpPr>
        <p:spPr>
          <a:xfrm>
            <a:off x="4016787" y="1013497"/>
            <a:ext cx="1290429" cy="318321"/>
          </a:xfrm>
          <a:prstGeom prst="rect">
            <a:avLst/>
          </a:prstGeom>
          <a:noFill/>
        </p:spPr>
        <p:txBody>
          <a:bodyPr wrap="square" lIns="101882" tIns="50941" rIns="101882" bIns="50941" rtlCol="0">
            <a:spAutoFit/>
          </a:bodyPr>
          <a:lstStyle/>
          <a:p>
            <a:pPr algn="ctr" defTabSz="913865"/>
            <a:r>
              <a:rPr lang="en-US" sz="1400" b="1" dirty="0">
                <a:solidFill>
                  <a:prstClr val="black"/>
                </a:solidFill>
              </a:rPr>
              <a:t>DC/DE</a:t>
            </a:r>
          </a:p>
        </p:txBody>
      </p:sp>
      <p:sp>
        <p:nvSpPr>
          <p:cNvPr id="20" name="TextBox 19"/>
          <p:cNvSpPr txBox="1"/>
          <p:nvPr/>
        </p:nvSpPr>
        <p:spPr>
          <a:xfrm>
            <a:off x="4004197" y="1757917"/>
            <a:ext cx="1290429" cy="451883"/>
          </a:xfrm>
          <a:prstGeom prst="rect">
            <a:avLst/>
          </a:prstGeom>
          <a:noFill/>
        </p:spPr>
        <p:txBody>
          <a:bodyPr wrap="square" lIns="101882" tIns="50941" rIns="101882" bIns="50941" rtlCol="0">
            <a:spAutoFit/>
          </a:bodyPr>
          <a:lstStyle/>
          <a:p>
            <a:pPr algn="ctr" defTabSz="913865">
              <a:lnSpc>
                <a:spcPct val="80000"/>
              </a:lnSpc>
            </a:pPr>
            <a:r>
              <a:rPr lang="en-US" sz="1400" b="1" dirty="0">
                <a:solidFill>
                  <a:prstClr val="black"/>
                </a:solidFill>
              </a:rPr>
              <a:t>Project Based Learning</a:t>
            </a:r>
          </a:p>
        </p:txBody>
      </p:sp>
      <p:sp>
        <p:nvSpPr>
          <p:cNvPr id="21" name="TextBox 20"/>
          <p:cNvSpPr txBox="1"/>
          <p:nvPr/>
        </p:nvSpPr>
        <p:spPr>
          <a:xfrm>
            <a:off x="4876800" y="3048000"/>
            <a:ext cx="1290429" cy="533764"/>
          </a:xfrm>
          <a:prstGeom prst="rect">
            <a:avLst/>
          </a:prstGeom>
          <a:noFill/>
        </p:spPr>
        <p:txBody>
          <a:bodyPr wrap="square" lIns="101882" tIns="50941" rIns="101882" bIns="50941" rtlCol="0">
            <a:spAutoFit/>
          </a:bodyPr>
          <a:lstStyle/>
          <a:p>
            <a:pPr algn="ctr" defTabSz="913865"/>
            <a:r>
              <a:rPr lang="en-US" sz="1400" b="1" dirty="0" smtClean="0">
                <a:solidFill>
                  <a:prstClr val="black"/>
                </a:solidFill>
              </a:rPr>
              <a:t>Student Activities </a:t>
            </a:r>
            <a:endParaRPr lang="en-US" sz="1400" b="1" dirty="0">
              <a:solidFill>
                <a:prstClr val="black"/>
              </a:solidFill>
            </a:endParaRPr>
          </a:p>
        </p:txBody>
      </p:sp>
      <p:sp>
        <p:nvSpPr>
          <p:cNvPr id="22" name="TextBox 21"/>
          <p:cNvSpPr txBox="1"/>
          <p:nvPr/>
        </p:nvSpPr>
        <p:spPr>
          <a:xfrm>
            <a:off x="5327918" y="3609392"/>
            <a:ext cx="1290429" cy="318321"/>
          </a:xfrm>
          <a:prstGeom prst="rect">
            <a:avLst/>
          </a:prstGeom>
          <a:noFill/>
        </p:spPr>
        <p:txBody>
          <a:bodyPr wrap="square" lIns="101882" tIns="50941" rIns="101882" bIns="50941" rtlCol="0">
            <a:spAutoFit/>
          </a:bodyPr>
          <a:lstStyle/>
          <a:p>
            <a:pPr algn="ctr" defTabSz="913865"/>
            <a:r>
              <a:rPr lang="en-US" sz="1400" b="1" dirty="0">
                <a:solidFill>
                  <a:prstClr val="black"/>
                </a:solidFill>
              </a:rPr>
              <a:t>SAE</a:t>
            </a:r>
          </a:p>
        </p:txBody>
      </p:sp>
      <p:sp>
        <p:nvSpPr>
          <p:cNvPr id="25" name="TextBox 24"/>
          <p:cNvSpPr txBox="1"/>
          <p:nvPr/>
        </p:nvSpPr>
        <p:spPr>
          <a:xfrm>
            <a:off x="4016787" y="1358079"/>
            <a:ext cx="1290429" cy="318321"/>
          </a:xfrm>
          <a:prstGeom prst="rect">
            <a:avLst/>
          </a:prstGeom>
          <a:noFill/>
        </p:spPr>
        <p:txBody>
          <a:bodyPr wrap="square" lIns="101882" tIns="50941" rIns="101882" bIns="50941" rtlCol="0">
            <a:spAutoFit/>
          </a:bodyPr>
          <a:lstStyle/>
          <a:p>
            <a:pPr algn="ctr" defTabSz="913865"/>
            <a:r>
              <a:rPr lang="en-US" sz="1400" b="1" dirty="0">
                <a:solidFill>
                  <a:prstClr val="black"/>
                </a:solidFill>
              </a:rPr>
              <a:t>STEM</a:t>
            </a:r>
          </a:p>
        </p:txBody>
      </p:sp>
      <p:sp>
        <p:nvSpPr>
          <p:cNvPr id="28" name="TextBox 27"/>
          <p:cNvSpPr txBox="1"/>
          <p:nvPr/>
        </p:nvSpPr>
        <p:spPr>
          <a:xfrm>
            <a:off x="5247734" y="1783537"/>
            <a:ext cx="1290429" cy="533764"/>
          </a:xfrm>
          <a:prstGeom prst="rect">
            <a:avLst/>
          </a:prstGeom>
          <a:noFill/>
        </p:spPr>
        <p:txBody>
          <a:bodyPr wrap="square" lIns="101882" tIns="50941" rIns="101882" bIns="50941" rtlCol="0">
            <a:spAutoFit/>
          </a:bodyPr>
          <a:lstStyle/>
          <a:p>
            <a:pPr algn="ctr" defTabSz="913865"/>
            <a:r>
              <a:rPr lang="en-US" sz="1400" b="1" dirty="0" smtClean="0">
                <a:solidFill>
                  <a:prstClr val="black"/>
                </a:solidFill>
              </a:rPr>
              <a:t>Technical Skill Attainment</a:t>
            </a:r>
            <a:endParaRPr lang="en-US" sz="1400" b="1" dirty="0">
              <a:solidFill>
                <a:prstClr val="black"/>
              </a:solidFill>
            </a:endParaRPr>
          </a:p>
        </p:txBody>
      </p:sp>
      <p:sp>
        <p:nvSpPr>
          <p:cNvPr id="33" name="TextBox 32"/>
          <p:cNvSpPr txBox="1"/>
          <p:nvPr/>
        </p:nvSpPr>
        <p:spPr>
          <a:xfrm rot="16200000">
            <a:off x="-878390" y="1870186"/>
            <a:ext cx="3699588" cy="749208"/>
          </a:xfrm>
          <a:prstGeom prst="rect">
            <a:avLst/>
          </a:prstGeom>
          <a:noFill/>
        </p:spPr>
        <p:txBody>
          <a:bodyPr wrap="square" lIns="101882" tIns="50941" rIns="101882" bIns="50941" rtlCol="0">
            <a:spAutoFit/>
          </a:bodyPr>
          <a:lstStyle/>
          <a:p>
            <a:pPr algn="ctr" defTabSz="913865"/>
            <a:r>
              <a:rPr lang="en-US" sz="2100" b="1" dirty="0" smtClean="0">
                <a:solidFill>
                  <a:srgbClr val="F79646">
                    <a:lumMod val="75000"/>
                  </a:srgbClr>
                </a:solidFill>
              </a:rPr>
              <a:t>Tennessee </a:t>
            </a:r>
          </a:p>
          <a:p>
            <a:pPr algn="ctr" defTabSz="913865"/>
            <a:r>
              <a:rPr lang="en-US" sz="2100" b="1" dirty="0" smtClean="0">
                <a:solidFill>
                  <a:srgbClr val="F79646">
                    <a:lumMod val="75000"/>
                  </a:srgbClr>
                </a:solidFill>
              </a:rPr>
              <a:t>State Standards</a:t>
            </a:r>
            <a:endParaRPr lang="en-US" sz="2100" b="1" dirty="0">
              <a:solidFill>
                <a:srgbClr val="F79646">
                  <a:lumMod val="75000"/>
                </a:srgbClr>
              </a:solidFill>
            </a:endParaRPr>
          </a:p>
        </p:txBody>
      </p:sp>
      <p:sp>
        <p:nvSpPr>
          <p:cNvPr id="35" name="TextBox 34"/>
          <p:cNvSpPr txBox="1"/>
          <p:nvPr/>
        </p:nvSpPr>
        <p:spPr>
          <a:xfrm>
            <a:off x="627221" y="3766015"/>
            <a:ext cx="2001200" cy="533764"/>
          </a:xfrm>
          <a:prstGeom prst="rect">
            <a:avLst/>
          </a:prstGeom>
          <a:noFill/>
        </p:spPr>
        <p:txBody>
          <a:bodyPr wrap="square" lIns="101882" tIns="50941" rIns="101882" bIns="50941" rtlCol="0">
            <a:spAutoFit/>
          </a:bodyPr>
          <a:lstStyle/>
          <a:p>
            <a:pPr algn="ctr" defTabSz="913865"/>
            <a:r>
              <a:rPr lang="en-US" sz="1400" b="1" dirty="0" smtClean="0">
                <a:solidFill>
                  <a:prstClr val="black"/>
                </a:solidFill>
              </a:rPr>
              <a:t>Standards / Instruction</a:t>
            </a:r>
          </a:p>
          <a:p>
            <a:pPr algn="ctr" defTabSz="913865"/>
            <a:r>
              <a:rPr lang="en-US" sz="1400" b="1" dirty="0" smtClean="0">
                <a:solidFill>
                  <a:prstClr val="black"/>
                </a:solidFill>
              </a:rPr>
              <a:t>Assessments</a:t>
            </a:r>
          </a:p>
        </p:txBody>
      </p:sp>
      <p:sp>
        <p:nvSpPr>
          <p:cNvPr id="36" name="TextBox 35"/>
          <p:cNvSpPr txBox="1"/>
          <p:nvPr/>
        </p:nvSpPr>
        <p:spPr>
          <a:xfrm>
            <a:off x="6432028" y="3791339"/>
            <a:ext cx="2001200" cy="533764"/>
          </a:xfrm>
          <a:prstGeom prst="rect">
            <a:avLst/>
          </a:prstGeom>
          <a:noFill/>
        </p:spPr>
        <p:txBody>
          <a:bodyPr wrap="square" lIns="101882" tIns="50941" rIns="101882" bIns="50941" rtlCol="0">
            <a:spAutoFit/>
          </a:bodyPr>
          <a:lstStyle/>
          <a:p>
            <a:pPr algn="ctr" defTabSz="913865"/>
            <a:r>
              <a:rPr lang="en-US" sz="1400" b="1" dirty="0" smtClean="0"/>
              <a:t>PD / Training</a:t>
            </a:r>
          </a:p>
          <a:p>
            <a:pPr algn="ctr" defTabSz="913865"/>
            <a:r>
              <a:rPr lang="en-US" sz="1400" b="1" dirty="0" smtClean="0"/>
              <a:t>Learning Environment</a:t>
            </a:r>
          </a:p>
        </p:txBody>
      </p:sp>
      <p:sp>
        <p:nvSpPr>
          <p:cNvPr id="38" name="TextBox 37"/>
          <p:cNvSpPr txBox="1"/>
          <p:nvPr/>
        </p:nvSpPr>
        <p:spPr>
          <a:xfrm>
            <a:off x="5422650" y="2365087"/>
            <a:ext cx="1685111" cy="318321"/>
          </a:xfrm>
          <a:prstGeom prst="rect">
            <a:avLst/>
          </a:prstGeom>
          <a:noFill/>
        </p:spPr>
        <p:txBody>
          <a:bodyPr wrap="square" lIns="101882" tIns="50941" rIns="101882" bIns="50941" rtlCol="0">
            <a:spAutoFit/>
          </a:bodyPr>
          <a:lstStyle/>
          <a:p>
            <a:pPr algn="ctr" defTabSz="913865"/>
            <a:r>
              <a:rPr lang="en-US" sz="1400" b="1" dirty="0" smtClean="0">
                <a:solidFill>
                  <a:prstClr val="black"/>
                </a:solidFill>
              </a:rPr>
              <a:t>Sequential Courses </a:t>
            </a:r>
            <a:endParaRPr lang="en-US" sz="1400" b="1" dirty="0">
              <a:solidFill>
                <a:prstClr val="black"/>
              </a:solidFill>
            </a:endParaRPr>
          </a:p>
        </p:txBody>
      </p:sp>
      <p:grpSp>
        <p:nvGrpSpPr>
          <p:cNvPr id="2" name="Group 1"/>
          <p:cNvGrpSpPr/>
          <p:nvPr/>
        </p:nvGrpSpPr>
        <p:grpSpPr>
          <a:xfrm>
            <a:off x="1359202" y="408256"/>
            <a:ext cx="3974798" cy="3493381"/>
            <a:chOff x="1325517" y="394996"/>
            <a:chExt cx="3974798" cy="3493381"/>
          </a:xfrm>
        </p:grpSpPr>
        <p:sp>
          <p:nvSpPr>
            <p:cNvPr id="11" name="Oval 10"/>
            <p:cNvSpPr/>
            <p:nvPr/>
          </p:nvSpPr>
          <p:spPr>
            <a:xfrm>
              <a:off x="1325517" y="394996"/>
              <a:ext cx="3974798" cy="3493381"/>
            </a:xfrm>
            <a:prstGeom prst="ellipse">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defTabSz="913865"/>
              <a:endParaRPr lang="en-US" dirty="0">
                <a:solidFill>
                  <a:prstClr val="white"/>
                </a:solidFill>
              </a:endParaRPr>
            </a:p>
          </p:txBody>
        </p:sp>
        <p:sp>
          <p:nvSpPr>
            <p:cNvPr id="14" name="TextBox 13"/>
            <p:cNvSpPr txBox="1"/>
            <p:nvPr/>
          </p:nvSpPr>
          <p:spPr>
            <a:xfrm>
              <a:off x="2084592" y="637592"/>
              <a:ext cx="2353136" cy="441431"/>
            </a:xfrm>
            <a:prstGeom prst="rect">
              <a:avLst/>
            </a:prstGeom>
            <a:noFill/>
          </p:spPr>
          <p:txBody>
            <a:bodyPr wrap="square" lIns="101882" tIns="50941" rIns="101882" bIns="50941" rtlCol="0">
              <a:spAutoFit/>
            </a:bodyPr>
            <a:lstStyle/>
            <a:p>
              <a:pPr algn="ctr" defTabSz="913865"/>
              <a:r>
                <a:rPr lang="en-US" sz="2200" b="1" dirty="0" smtClean="0">
                  <a:solidFill>
                    <a:srgbClr val="4F81BD"/>
                  </a:solidFill>
                </a:rPr>
                <a:t>General Education</a:t>
              </a:r>
            </a:p>
          </p:txBody>
        </p:sp>
        <p:sp>
          <p:nvSpPr>
            <p:cNvPr id="23" name="TextBox 22"/>
            <p:cNvSpPr txBox="1"/>
            <p:nvPr/>
          </p:nvSpPr>
          <p:spPr>
            <a:xfrm>
              <a:off x="2920278" y="2892355"/>
              <a:ext cx="1290429" cy="318321"/>
            </a:xfrm>
            <a:prstGeom prst="rect">
              <a:avLst/>
            </a:prstGeom>
            <a:noFill/>
          </p:spPr>
          <p:txBody>
            <a:bodyPr wrap="square" lIns="101882" tIns="50941" rIns="101882" bIns="50941" rtlCol="0">
              <a:spAutoFit/>
            </a:bodyPr>
            <a:lstStyle/>
            <a:p>
              <a:pPr algn="ctr" defTabSz="913865"/>
              <a:r>
                <a:rPr lang="en-US" sz="1400" b="1" dirty="0" smtClean="0">
                  <a:solidFill>
                    <a:prstClr val="black"/>
                  </a:solidFill>
                </a:rPr>
                <a:t>Citizenship</a:t>
              </a:r>
              <a:endParaRPr lang="en-US" sz="1400" b="1" dirty="0">
                <a:solidFill>
                  <a:prstClr val="black"/>
                </a:solidFill>
              </a:endParaRPr>
            </a:p>
          </p:txBody>
        </p:sp>
        <p:sp>
          <p:nvSpPr>
            <p:cNvPr id="29" name="TextBox 28"/>
            <p:cNvSpPr txBox="1"/>
            <p:nvPr/>
          </p:nvSpPr>
          <p:spPr>
            <a:xfrm>
              <a:off x="1739559" y="1244081"/>
              <a:ext cx="1290429" cy="318321"/>
            </a:xfrm>
            <a:prstGeom prst="rect">
              <a:avLst/>
            </a:prstGeom>
            <a:noFill/>
          </p:spPr>
          <p:txBody>
            <a:bodyPr wrap="square" lIns="101882" tIns="50941" rIns="101882" bIns="50941" rtlCol="0">
              <a:spAutoFit/>
            </a:bodyPr>
            <a:lstStyle/>
            <a:p>
              <a:pPr algn="ctr" defTabSz="913865"/>
              <a:r>
                <a:rPr lang="en-US" sz="1400" b="1" dirty="0" smtClean="0">
                  <a:solidFill>
                    <a:prstClr val="black"/>
                  </a:solidFill>
                </a:rPr>
                <a:t>Math Courses</a:t>
              </a:r>
              <a:endParaRPr lang="en-US" sz="1400" b="1" dirty="0">
                <a:solidFill>
                  <a:prstClr val="black"/>
                </a:solidFill>
              </a:endParaRPr>
            </a:p>
          </p:txBody>
        </p:sp>
        <p:sp>
          <p:nvSpPr>
            <p:cNvPr id="30" name="TextBox 29"/>
            <p:cNvSpPr txBox="1"/>
            <p:nvPr/>
          </p:nvSpPr>
          <p:spPr>
            <a:xfrm>
              <a:off x="2636649" y="1607975"/>
              <a:ext cx="1290429" cy="318321"/>
            </a:xfrm>
            <a:prstGeom prst="rect">
              <a:avLst/>
            </a:prstGeom>
            <a:noFill/>
          </p:spPr>
          <p:txBody>
            <a:bodyPr wrap="square" lIns="101882" tIns="50941" rIns="101882" bIns="50941" rtlCol="0">
              <a:spAutoFit/>
            </a:bodyPr>
            <a:lstStyle/>
            <a:p>
              <a:pPr algn="ctr" defTabSz="913865"/>
              <a:r>
                <a:rPr lang="en-US" sz="1400" b="1" dirty="0" smtClean="0">
                  <a:solidFill>
                    <a:prstClr val="black"/>
                  </a:solidFill>
                </a:rPr>
                <a:t>ELA Courses</a:t>
              </a:r>
              <a:endParaRPr lang="en-US" sz="1400" b="1" dirty="0">
                <a:solidFill>
                  <a:prstClr val="black"/>
                </a:solidFill>
              </a:endParaRPr>
            </a:p>
          </p:txBody>
        </p:sp>
        <p:sp>
          <p:nvSpPr>
            <p:cNvPr id="31" name="TextBox 30"/>
            <p:cNvSpPr txBox="1"/>
            <p:nvPr/>
          </p:nvSpPr>
          <p:spPr>
            <a:xfrm>
              <a:off x="1394524" y="1911221"/>
              <a:ext cx="1290429" cy="533764"/>
            </a:xfrm>
            <a:prstGeom prst="rect">
              <a:avLst/>
            </a:prstGeom>
            <a:noFill/>
          </p:spPr>
          <p:txBody>
            <a:bodyPr wrap="square" lIns="101882" tIns="50941" rIns="101882" bIns="50941" rtlCol="0">
              <a:spAutoFit/>
            </a:bodyPr>
            <a:lstStyle/>
            <a:p>
              <a:pPr algn="ctr" defTabSz="913865"/>
              <a:r>
                <a:rPr lang="en-US" sz="1400" b="1" dirty="0">
                  <a:solidFill>
                    <a:prstClr val="black"/>
                  </a:solidFill>
                </a:rPr>
                <a:t>Social </a:t>
              </a:r>
              <a:r>
                <a:rPr lang="en-US" sz="1400" b="1" dirty="0" smtClean="0">
                  <a:solidFill>
                    <a:prstClr val="black"/>
                  </a:solidFill>
                </a:rPr>
                <a:t>Studies Courses</a:t>
              </a:r>
              <a:endParaRPr lang="en-US" sz="1400" b="1" dirty="0">
                <a:solidFill>
                  <a:prstClr val="black"/>
                </a:solidFill>
              </a:endParaRPr>
            </a:p>
          </p:txBody>
        </p:sp>
        <p:sp>
          <p:nvSpPr>
            <p:cNvPr id="32" name="TextBox 31"/>
            <p:cNvSpPr txBox="1"/>
            <p:nvPr/>
          </p:nvSpPr>
          <p:spPr>
            <a:xfrm>
              <a:off x="2384773" y="2238933"/>
              <a:ext cx="1290429" cy="533764"/>
            </a:xfrm>
            <a:prstGeom prst="rect">
              <a:avLst/>
            </a:prstGeom>
            <a:noFill/>
          </p:spPr>
          <p:txBody>
            <a:bodyPr wrap="square" lIns="101882" tIns="50941" rIns="101882" bIns="50941" rtlCol="0">
              <a:spAutoFit/>
            </a:bodyPr>
            <a:lstStyle/>
            <a:p>
              <a:pPr algn="ctr" defTabSz="913865"/>
              <a:r>
                <a:rPr lang="en-US" sz="1400" b="1" dirty="0" smtClean="0">
                  <a:solidFill>
                    <a:prstClr val="black"/>
                  </a:solidFill>
                </a:rPr>
                <a:t>Science Courses</a:t>
              </a:r>
              <a:endParaRPr lang="en-US" sz="1400" b="1" dirty="0">
                <a:solidFill>
                  <a:prstClr val="black"/>
                </a:solidFill>
              </a:endParaRPr>
            </a:p>
          </p:txBody>
        </p:sp>
        <p:sp>
          <p:nvSpPr>
            <p:cNvPr id="39" name="TextBox 38"/>
            <p:cNvSpPr txBox="1"/>
            <p:nvPr/>
          </p:nvSpPr>
          <p:spPr>
            <a:xfrm>
              <a:off x="2674231" y="3335724"/>
              <a:ext cx="1518152" cy="533764"/>
            </a:xfrm>
            <a:prstGeom prst="rect">
              <a:avLst/>
            </a:prstGeom>
            <a:noFill/>
          </p:spPr>
          <p:txBody>
            <a:bodyPr wrap="square" lIns="101882" tIns="50941" rIns="101882" bIns="50941" rtlCol="0">
              <a:spAutoFit/>
            </a:bodyPr>
            <a:lstStyle/>
            <a:p>
              <a:pPr algn="ctr" defTabSz="913865"/>
              <a:r>
                <a:rPr lang="en-US" sz="1400" b="1" dirty="0" smtClean="0">
                  <a:solidFill>
                    <a:prstClr val="black"/>
                  </a:solidFill>
                </a:rPr>
                <a:t>Communication Skills</a:t>
              </a:r>
            </a:p>
          </p:txBody>
        </p:sp>
      </p:grpSp>
      <p:sp>
        <p:nvSpPr>
          <p:cNvPr id="40" name="TextBox 39"/>
          <p:cNvSpPr txBox="1"/>
          <p:nvPr/>
        </p:nvSpPr>
        <p:spPr>
          <a:xfrm>
            <a:off x="3871872" y="2235072"/>
            <a:ext cx="1497450" cy="279528"/>
          </a:xfrm>
          <a:prstGeom prst="rect">
            <a:avLst/>
          </a:prstGeom>
          <a:noFill/>
        </p:spPr>
        <p:txBody>
          <a:bodyPr wrap="square" lIns="101882" tIns="50941" rIns="101882" bIns="50941" rtlCol="0">
            <a:spAutoFit/>
          </a:bodyPr>
          <a:lstStyle/>
          <a:p>
            <a:pPr algn="ctr" defTabSz="913865">
              <a:lnSpc>
                <a:spcPct val="80000"/>
              </a:lnSpc>
            </a:pPr>
            <a:r>
              <a:rPr lang="en-US" sz="1400" b="1" dirty="0" smtClean="0">
                <a:solidFill>
                  <a:prstClr val="black"/>
                </a:solidFill>
              </a:rPr>
              <a:t>Writing Prompts</a:t>
            </a:r>
            <a:endParaRPr lang="en-US" sz="1400" b="1" dirty="0">
              <a:solidFill>
                <a:prstClr val="black"/>
              </a:solidFill>
            </a:endParaRPr>
          </a:p>
        </p:txBody>
      </p:sp>
      <p:sp>
        <p:nvSpPr>
          <p:cNvPr id="41" name="TextBox 40"/>
          <p:cNvSpPr txBox="1"/>
          <p:nvPr/>
        </p:nvSpPr>
        <p:spPr>
          <a:xfrm>
            <a:off x="6180723" y="2775821"/>
            <a:ext cx="1295400" cy="523220"/>
          </a:xfrm>
          <a:prstGeom prst="rect">
            <a:avLst/>
          </a:prstGeom>
          <a:noFill/>
        </p:spPr>
        <p:txBody>
          <a:bodyPr wrap="square" lIns="91387" tIns="45693" rIns="91387" bIns="45693" rtlCol="0">
            <a:spAutoFit/>
          </a:bodyPr>
          <a:lstStyle/>
          <a:p>
            <a:pPr algn="ctr" defTabSz="913865"/>
            <a:r>
              <a:rPr lang="en-US" sz="1400" b="1" dirty="0">
                <a:solidFill>
                  <a:prstClr val="black"/>
                </a:solidFill>
              </a:rPr>
              <a:t>Industry Certifications</a:t>
            </a:r>
          </a:p>
        </p:txBody>
      </p:sp>
      <p:sp>
        <p:nvSpPr>
          <p:cNvPr id="42" name="TextBox 41"/>
          <p:cNvSpPr txBox="1"/>
          <p:nvPr/>
        </p:nvSpPr>
        <p:spPr>
          <a:xfrm>
            <a:off x="6635044" y="1643178"/>
            <a:ext cx="1295400" cy="738609"/>
          </a:xfrm>
          <a:prstGeom prst="rect">
            <a:avLst/>
          </a:prstGeom>
          <a:noFill/>
        </p:spPr>
        <p:txBody>
          <a:bodyPr wrap="square" lIns="91387" tIns="45693" rIns="91387" bIns="45693" rtlCol="0">
            <a:spAutoFit/>
          </a:bodyPr>
          <a:lstStyle/>
          <a:p>
            <a:pPr algn="ctr" defTabSz="913865"/>
            <a:r>
              <a:rPr lang="en-US" sz="1400" b="1" dirty="0" smtClean="0">
                <a:solidFill>
                  <a:prstClr val="black"/>
                </a:solidFill>
              </a:rPr>
              <a:t>Career Cluster</a:t>
            </a:r>
          </a:p>
          <a:p>
            <a:pPr algn="ctr" defTabSz="913865"/>
            <a:r>
              <a:rPr lang="en-US" sz="1400" b="1" dirty="0" smtClean="0">
                <a:solidFill>
                  <a:prstClr val="black"/>
                </a:solidFill>
              </a:rPr>
              <a:t>Programs of Study</a:t>
            </a:r>
            <a:endParaRPr lang="en-US" sz="1400" b="1" dirty="0">
              <a:solidFill>
                <a:prstClr val="black"/>
              </a:solidFill>
            </a:endParaRPr>
          </a:p>
        </p:txBody>
      </p:sp>
      <p:sp>
        <p:nvSpPr>
          <p:cNvPr id="46" name="TextBox 45"/>
          <p:cNvSpPr txBox="1"/>
          <p:nvPr/>
        </p:nvSpPr>
        <p:spPr>
          <a:xfrm>
            <a:off x="5185741" y="1349920"/>
            <a:ext cx="1775734" cy="318321"/>
          </a:xfrm>
          <a:prstGeom prst="rect">
            <a:avLst/>
          </a:prstGeom>
          <a:noFill/>
        </p:spPr>
        <p:txBody>
          <a:bodyPr wrap="square" lIns="101882" tIns="50941" rIns="101882" bIns="50941" rtlCol="0">
            <a:spAutoFit/>
          </a:bodyPr>
          <a:lstStyle/>
          <a:p>
            <a:pPr algn="ctr" defTabSz="913865"/>
            <a:r>
              <a:rPr lang="en-US" sz="1400" b="1" dirty="0" smtClean="0">
                <a:solidFill>
                  <a:prstClr val="black"/>
                </a:solidFill>
              </a:rPr>
              <a:t>Academic Learning</a:t>
            </a:r>
            <a:endParaRPr lang="en-US" sz="1400" b="1" dirty="0">
              <a:solidFill>
                <a:prstClr val="black"/>
              </a:solidFill>
            </a:endParaRPr>
          </a:p>
        </p:txBody>
      </p:sp>
      <p:sp>
        <p:nvSpPr>
          <p:cNvPr id="49" name="Slide Number Placeholder 48"/>
          <p:cNvSpPr>
            <a:spLocks noGrp="1"/>
          </p:cNvSpPr>
          <p:nvPr>
            <p:ph type="sldNum" sz="quarter" idx="12"/>
          </p:nvPr>
        </p:nvSpPr>
        <p:spPr/>
        <p:txBody>
          <a:bodyPr/>
          <a:lstStyle/>
          <a:p>
            <a:fld id="{2C131BA8-DB0D-4AF2-BF4B-2F3705D71272}" type="slidenum">
              <a:rPr lang="en-US" smtClean="0"/>
              <a:pPr/>
              <a:t>5</a:t>
            </a:fld>
            <a:endParaRPr lang="en-US"/>
          </a:p>
        </p:txBody>
      </p:sp>
      <p:sp>
        <p:nvSpPr>
          <p:cNvPr id="47" name="TextBox 46"/>
          <p:cNvSpPr txBox="1"/>
          <p:nvPr/>
        </p:nvSpPr>
        <p:spPr>
          <a:xfrm>
            <a:off x="6477785" y="5092245"/>
            <a:ext cx="2397018" cy="830997"/>
          </a:xfrm>
          <a:prstGeom prst="rect">
            <a:avLst/>
          </a:prstGeom>
          <a:solidFill>
            <a:schemeClr val="accent2">
              <a:lumMod val="20000"/>
              <a:lumOff val="80000"/>
            </a:schemeClr>
          </a:solidFill>
          <a:ln>
            <a:solidFill>
              <a:schemeClr val="accent1"/>
            </a:solidFill>
          </a:ln>
        </p:spPr>
        <p:txBody>
          <a:bodyPr wrap="square" rtlCol="0">
            <a:spAutoFit/>
          </a:bodyPr>
          <a:lstStyle/>
          <a:p>
            <a:pPr algn="ctr"/>
            <a:r>
              <a:rPr lang="en-US" sz="1600" b="1" i="1" dirty="0" smtClean="0">
                <a:solidFill>
                  <a:schemeClr val="accent1">
                    <a:lumMod val="75000"/>
                  </a:schemeClr>
                </a:solidFill>
                <a:latin typeface="Arial Narrow" panose="020B0606020202030204" pitchFamily="34" charset="0"/>
              </a:rPr>
              <a:t>Robust, Aligned Academic/Career Student Learning Pathway</a:t>
            </a:r>
            <a:endParaRPr lang="en-US" sz="1600" b="1" i="1" dirty="0">
              <a:solidFill>
                <a:schemeClr val="accent1">
                  <a:lumMod val="75000"/>
                </a:schemeClr>
              </a:solidFill>
              <a:latin typeface="Arial Narrow" panose="020B0606020202030204" pitchFamily="34" charset="0"/>
            </a:endParaRPr>
          </a:p>
        </p:txBody>
      </p:sp>
      <p:grpSp>
        <p:nvGrpSpPr>
          <p:cNvPr id="3" name="Group 2"/>
          <p:cNvGrpSpPr/>
          <p:nvPr/>
        </p:nvGrpSpPr>
        <p:grpSpPr>
          <a:xfrm>
            <a:off x="2502202" y="2514600"/>
            <a:ext cx="3974798" cy="3493381"/>
            <a:chOff x="2473928" y="2457059"/>
            <a:chExt cx="3974798" cy="3493381"/>
          </a:xfrm>
        </p:grpSpPr>
        <p:sp>
          <p:nvSpPr>
            <p:cNvPr id="16" name="TextBox 15"/>
            <p:cNvSpPr txBox="1"/>
            <p:nvPr/>
          </p:nvSpPr>
          <p:spPr>
            <a:xfrm>
              <a:off x="3611865" y="5165697"/>
              <a:ext cx="2049505" cy="703578"/>
            </a:xfrm>
            <a:prstGeom prst="rect">
              <a:avLst/>
            </a:prstGeom>
            <a:noFill/>
          </p:spPr>
          <p:txBody>
            <a:bodyPr wrap="square" lIns="101882" tIns="50941" rIns="101882" bIns="50941" rtlCol="0">
              <a:spAutoFit/>
            </a:bodyPr>
            <a:lstStyle/>
            <a:p>
              <a:pPr algn="ctr" defTabSz="913865"/>
              <a:r>
                <a:rPr lang="en-US" sz="2200" b="1" dirty="0" smtClean="0">
                  <a:solidFill>
                    <a:srgbClr val="C0504D">
                      <a:lumMod val="75000"/>
                    </a:srgbClr>
                  </a:solidFill>
                </a:rPr>
                <a:t>21</a:t>
              </a:r>
              <a:r>
                <a:rPr lang="en-US" sz="2200" b="1" baseline="30000" dirty="0" smtClean="0">
                  <a:solidFill>
                    <a:srgbClr val="C0504D">
                      <a:lumMod val="75000"/>
                    </a:srgbClr>
                  </a:solidFill>
                </a:rPr>
                <a:t>st</a:t>
              </a:r>
              <a:r>
                <a:rPr lang="en-US" sz="2200" b="1" dirty="0" smtClean="0">
                  <a:solidFill>
                    <a:srgbClr val="C0504D">
                      <a:lumMod val="75000"/>
                    </a:srgbClr>
                  </a:solidFill>
                </a:rPr>
                <a:t> Century Skills</a:t>
              </a:r>
            </a:p>
          </p:txBody>
        </p:sp>
        <p:sp>
          <p:nvSpPr>
            <p:cNvPr id="24" name="TextBox 23"/>
            <p:cNvSpPr txBox="1"/>
            <p:nvPr/>
          </p:nvSpPr>
          <p:spPr>
            <a:xfrm>
              <a:off x="2901780" y="4486006"/>
              <a:ext cx="1290429" cy="533764"/>
            </a:xfrm>
            <a:prstGeom prst="rect">
              <a:avLst/>
            </a:prstGeom>
            <a:noFill/>
          </p:spPr>
          <p:txBody>
            <a:bodyPr wrap="square" lIns="101882" tIns="50941" rIns="101882" bIns="50941" rtlCol="0">
              <a:spAutoFit/>
            </a:bodyPr>
            <a:lstStyle/>
            <a:p>
              <a:pPr algn="ctr" defTabSz="913865"/>
              <a:r>
                <a:rPr lang="en-US" sz="1400" b="1" dirty="0">
                  <a:solidFill>
                    <a:prstClr val="black"/>
                  </a:solidFill>
                </a:rPr>
                <a:t>Team </a:t>
              </a:r>
              <a:r>
                <a:rPr lang="en-US" sz="1400" b="1" dirty="0" smtClean="0">
                  <a:solidFill>
                    <a:prstClr val="black"/>
                  </a:solidFill>
                </a:rPr>
                <a:t>Work / Collaboration</a:t>
              </a:r>
              <a:endParaRPr lang="en-US" sz="1400" b="1" dirty="0">
                <a:solidFill>
                  <a:prstClr val="black"/>
                </a:solidFill>
              </a:endParaRPr>
            </a:p>
          </p:txBody>
        </p:sp>
        <p:sp>
          <p:nvSpPr>
            <p:cNvPr id="26" name="TextBox 25"/>
            <p:cNvSpPr txBox="1"/>
            <p:nvPr/>
          </p:nvSpPr>
          <p:spPr>
            <a:xfrm>
              <a:off x="5058017" y="4389950"/>
              <a:ext cx="1290429" cy="318321"/>
            </a:xfrm>
            <a:prstGeom prst="rect">
              <a:avLst/>
            </a:prstGeom>
            <a:noFill/>
          </p:spPr>
          <p:txBody>
            <a:bodyPr wrap="square" lIns="101882" tIns="50941" rIns="101882" bIns="50941" rtlCol="0">
              <a:spAutoFit/>
            </a:bodyPr>
            <a:lstStyle/>
            <a:p>
              <a:pPr algn="ctr" defTabSz="913865"/>
              <a:r>
                <a:rPr lang="en-US" sz="1400" b="1" dirty="0">
                  <a:solidFill>
                    <a:prstClr val="black"/>
                  </a:solidFill>
                </a:rPr>
                <a:t>Work Ethic</a:t>
              </a:r>
            </a:p>
          </p:txBody>
        </p:sp>
        <p:sp>
          <p:nvSpPr>
            <p:cNvPr id="27" name="TextBox 26"/>
            <p:cNvSpPr txBox="1"/>
            <p:nvPr/>
          </p:nvSpPr>
          <p:spPr>
            <a:xfrm>
              <a:off x="2568539" y="4000426"/>
              <a:ext cx="1821782" cy="318321"/>
            </a:xfrm>
            <a:prstGeom prst="rect">
              <a:avLst/>
            </a:prstGeom>
            <a:noFill/>
          </p:spPr>
          <p:txBody>
            <a:bodyPr wrap="square" lIns="101882" tIns="50941" rIns="101882" bIns="50941" rtlCol="0">
              <a:spAutoFit/>
            </a:bodyPr>
            <a:lstStyle/>
            <a:p>
              <a:pPr algn="ctr" defTabSz="913865"/>
              <a:r>
                <a:rPr lang="en-US" sz="1400" b="1" dirty="0">
                  <a:solidFill>
                    <a:prstClr val="black"/>
                  </a:solidFill>
                </a:rPr>
                <a:t>Technology Fluency</a:t>
              </a:r>
            </a:p>
          </p:txBody>
        </p:sp>
        <p:sp>
          <p:nvSpPr>
            <p:cNvPr id="43" name="TextBox 42"/>
            <p:cNvSpPr txBox="1"/>
            <p:nvPr/>
          </p:nvSpPr>
          <p:spPr>
            <a:xfrm>
              <a:off x="4088003" y="3602282"/>
              <a:ext cx="976319" cy="533764"/>
            </a:xfrm>
            <a:prstGeom prst="rect">
              <a:avLst/>
            </a:prstGeom>
            <a:noFill/>
          </p:spPr>
          <p:txBody>
            <a:bodyPr wrap="square" lIns="101882" tIns="50941" rIns="101882" bIns="50941" rtlCol="0">
              <a:spAutoFit/>
            </a:bodyPr>
            <a:lstStyle/>
            <a:p>
              <a:pPr algn="ctr" defTabSz="913865"/>
              <a:r>
                <a:rPr lang="en-US" sz="1400" b="1" dirty="0" smtClean="0">
                  <a:solidFill>
                    <a:prstClr val="black"/>
                  </a:solidFill>
                </a:rPr>
                <a:t>Problem </a:t>
              </a:r>
            </a:p>
            <a:p>
              <a:pPr algn="ctr" defTabSz="913865"/>
              <a:r>
                <a:rPr lang="en-US" sz="1400" b="1" dirty="0" smtClean="0">
                  <a:solidFill>
                    <a:prstClr val="black"/>
                  </a:solidFill>
                </a:rPr>
                <a:t>Solving</a:t>
              </a:r>
              <a:endParaRPr lang="en-US" sz="1400" b="1" dirty="0">
                <a:solidFill>
                  <a:prstClr val="black"/>
                </a:solidFill>
              </a:endParaRPr>
            </a:p>
          </p:txBody>
        </p:sp>
        <p:sp>
          <p:nvSpPr>
            <p:cNvPr id="44" name="TextBox 43"/>
            <p:cNvSpPr txBox="1"/>
            <p:nvPr/>
          </p:nvSpPr>
          <p:spPr>
            <a:xfrm>
              <a:off x="4756308" y="4013315"/>
              <a:ext cx="1290429" cy="318321"/>
            </a:xfrm>
            <a:prstGeom prst="rect">
              <a:avLst/>
            </a:prstGeom>
            <a:noFill/>
          </p:spPr>
          <p:txBody>
            <a:bodyPr wrap="square" lIns="101882" tIns="50941" rIns="101882" bIns="50941" rtlCol="0">
              <a:spAutoFit/>
            </a:bodyPr>
            <a:lstStyle/>
            <a:p>
              <a:pPr algn="ctr" defTabSz="913865"/>
              <a:r>
                <a:rPr lang="en-US" sz="1400" b="1" dirty="0" smtClean="0">
                  <a:solidFill>
                    <a:prstClr val="black"/>
                  </a:solidFill>
                </a:rPr>
                <a:t>Creativity</a:t>
              </a:r>
              <a:endParaRPr lang="en-US" sz="1400" b="1" dirty="0">
                <a:solidFill>
                  <a:prstClr val="black"/>
                </a:solidFill>
              </a:endParaRPr>
            </a:p>
          </p:txBody>
        </p:sp>
        <p:sp>
          <p:nvSpPr>
            <p:cNvPr id="13" name="Oval 12"/>
            <p:cNvSpPr/>
            <p:nvPr/>
          </p:nvSpPr>
          <p:spPr>
            <a:xfrm>
              <a:off x="2473928" y="2457059"/>
              <a:ext cx="3974798" cy="3493381"/>
            </a:xfrm>
            <a:prstGeom prst="ellipse">
              <a:avLst/>
            </a:prstGeom>
            <a:solidFill>
              <a:schemeClr val="accent2">
                <a:alpha val="3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defTabSz="913865"/>
              <a:endParaRPr lang="en-US" dirty="0">
                <a:solidFill>
                  <a:prstClr val="white"/>
                </a:solidFill>
              </a:endParaRPr>
            </a:p>
          </p:txBody>
        </p:sp>
        <p:sp>
          <p:nvSpPr>
            <p:cNvPr id="45" name="TextBox 44"/>
            <p:cNvSpPr txBox="1"/>
            <p:nvPr/>
          </p:nvSpPr>
          <p:spPr>
            <a:xfrm>
              <a:off x="4216292" y="4662012"/>
              <a:ext cx="1290429" cy="533764"/>
            </a:xfrm>
            <a:prstGeom prst="rect">
              <a:avLst/>
            </a:prstGeom>
            <a:noFill/>
          </p:spPr>
          <p:txBody>
            <a:bodyPr wrap="square" lIns="101882" tIns="50941" rIns="101882" bIns="50941" rtlCol="0">
              <a:spAutoFit/>
            </a:bodyPr>
            <a:lstStyle/>
            <a:p>
              <a:pPr algn="ctr" defTabSz="913865"/>
              <a:r>
                <a:rPr lang="en-US" sz="1400" b="1" dirty="0" smtClean="0">
                  <a:solidFill>
                    <a:prstClr val="black"/>
                  </a:solidFill>
                </a:rPr>
                <a:t>Critical</a:t>
              </a:r>
            </a:p>
            <a:p>
              <a:pPr algn="ctr" defTabSz="913865"/>
              <a:r>
                <a:rPr lang="en-US" sz="1400" b="1" dirty="0" smtClean="0">
                  <a:solidFill>
                    <a:prstClr val="black"/>
                  </a:solidFill>
                </a:rPr>
                <a:t>Thinking</a:t>
              </a:r>
              <a:endParaRPr lang="en-US" sz="1400" b="1" dirty="0">
                <a:solidFill>
                  <a:prstClr val="black"/>
                </a:solidFill>
              </a:endParaRPr>
            </a:p>
          </p:txBody>
        </p:sp>
      </p:grpSp>
      <p:sp>
        <p:nvSpPr>
          <p:cNvPr id="48" name="Footer Placeholder 3"/>
          <p:cNvSpPr>
            <a:spLocks noGrp="1"/>
          </p:cNvSpPr>
          <p:nvPr>
            <p:ph type="ftr" sz="quarter" idx="11"/>
          </p:nvPr>
        </p:nvSpPr>
        <p:spPr>
          <a:xfrm>
            <a:off x="381000" y="6416675"/>
            <a:ext cx="5638800" cy="365125"/>
          </a:xfrm>
        </p:spPr>
        <p:txBody>
          <a:bodyPr/>
          <a:lstStyle/>
          <a:p>
            <a:r>
              <a:rPr lang="en-US" dirty="0" smtClean="0"/>
              <a:t>Realizing Postsecondary and Career Readiness through CTE</a:t>
            </a:r>
            <a:endParaRPr lang="en-US" dirty="0"/>
          </a:p>
        </p:txBody>
      </p:sp>
    </p:spTree>
    <p:extLst>
      <p:ext uri="{BB962C8B-B14F-4D97-AF65-F5344CB8AC3E}">
        <p14:creationId xmlns:p14="http://schemas.microsoft.com/office/powerpoint/2010/main" val="2613635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C60D48A-29AD-47AA-A733-9A1782EC8829}" type="slidenum">
              <a:rPr lang="en-US" smtClean="0"/>
              <a:pPr/>
              <a:t>6</a:t>
            </a:fld>
            <a:endParaRPr lang="en-US"/>
          </a:p>
        </p:txBody>
      </p:sp>
      <p:pic>
        <p:nvPicPr>
          <p:cNvPr id="4" name="Picture 3"/>
          <p:cNvPicPr>
            <a:picLocks noChangeAspect="1"/>
          </p:cNvPicPr>
          <p:nvPr/>
        </p:nvPicPr>
        <p:blipFill rotWithShape="1">
          <a:blip r:embed="rId3"/>
          <a:srcRect l="25403" t="24999" r="7248" b="27084"/>
          <a:stretch/>
        </p:blipFill>
        <p:spPr>
          <a:xfrm>
            <a:off x="168322" y="914400"/>
            <a:ext cx="8763000" cy="3505200"/>
          </a:xfrm>
          <a:prstGeom prst="rect">
            <a:avLst/>
          </a:prstGeom>
        </p:spPr>
      </p:pic>
      <p:sp>
        <p:nvSpPr>
          <p:cNvPr id="6" name="Title 1"/>
          <p:cNvSpPr txBox="1">
            <a:spLocks/>
          </p:cNvSpPr>
          <p:nvPr/>
        </p:nvSpPr>
        <p:spPr>
          <a:xfrm>
            <a:off x="0" y="152400"/>
            <a:ext cx="9144000" cy="457200"/>
          </a:xfrm>
          <a:prstGeom prst="rect">
            <a:avLst/>
          </a:prstGeom>
          <a:solidFill>
            <a:schemeClr val="accent2">
              <a:lumMod val="20000"/>
              <a:lumOff val="80000"/>
            </a:schemeClr>
          </a:solidFill>
          <a:ln>
            <a:solidFill>
              <a:schemeClr val="accent2">
                <a:lumMod val="75000"/>
              </a:schemeClr>
            </a:solid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accent2">
                    <a:lumMod val="50000"/>
                  </a:schemeClr>
                </a:solidFill>
              </a:rPr>
              <a:t>CTE Division: Theory of Action</a:t>
            </a:r>
            <a:endParaRPr lang="en-US" sz="2800" b="1" dirty="0">
              <a:solidFill>
                <a:schemeClr val="accent2">
                  <a:lumMod val="50000"/>
                </a:schemeClr>
              </a:solidFill>
            </a:endParaRPr>
          </a:p>
        </p:txBody>
      </p:sp>
      <p:sp>
        <p:nvSpPr>
          <p:cNvPr id="8" name="Rectangle 7"/>
          <p:cNvSpPr/>
          <p:nvPr/>
        </p:nvSpPr>
        <p:spPr>
          <a:xfrm>
            <a:off x="0" y="624385"/>
            <a:ext cx="9144000" cy="5410200"/>
          </a:xfrm>
          <a:prstGeom prst="rect">
            <a:avLst/>
          </a:prstGeom>
          <a:solidFill>
            <a:schemeClr val="bg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4"/>
          <a:srcRect l="25403" t="21875" r="58199" b="30209"/>
          <a:stretch/>
        </p:blipFill>
        <p:spPr>
          <a:xfrm>
            <a:off x="3314700" y="1676400"/>
            <a:ext cx="2438400" cy="4005943"/>
          </a:xfrm>
          <a:prstGeom prst="rect">
            <a:avLst/>
          </a:prstGeom>
        </p:spPr>
      </p:pic>
      <p:sp>
        <p:nvSpPr>
          <p:cNvPr id="10" name="Footer Placeholder 1"/>
          <p:cNvSpPr>
            <a:spLocks noGrp="1"/>
          </p:cNvSpPr>
          <p:nvPr/>
        </p:nvSpPr>
        <p:spPr>
          <a:xfrm>
            <a:off x="228600" y="6416674"/>
            <a:ext cx="56388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Tahoma" pitchFamily="34" charset="0"/>
                <a:ea typeface="Tahoma" pitchFamily="34" charset="0"/>
                <a:cs typeface="Tahom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Realizing Postsecondary &amp; Career Readiness Through CTE</a:t>
            </a:r>
            <a:endParaRPr lang="en-US" dirty="0"/>
          </a:p>
        </p:txBody>
      </p:sp>
    </p:spTree>
    <p:extLst>
      <p:ext uri="{BB962C8B-B14F-4D97-AF65-F5344CB8AC3E}">
        <p14:creationId xmlns:p14="http://schemas.microsoft.com/office/powerpoint/2010/main" val="64912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BC60D48A-29AD-47AA-A733-9A1782EC8829}" type="slidenum">
              <a:rPr lang="en-US" smtClean="0"/>
              <a:pPr/>
              <a:t>7</a:t>
            </a:fld>
            <a:endParaRPr lang="en-US" dirty="0"/>
          </a:p>
        </p:txBody>
      </p:sp>
      <p:pic>
        <p:nvPicPr>
          <p:cNvPr id="3073" name="Picture 2"/>
          <p:cNvPicPr>
            <a:picLocks noChangeAspect="1" noChangeArrowheads="1"/>
          </p:cNvPicPr>
          <p:nvPr/>
        </p:nvPicPr>
        <p:blipFill>
          <a:blip r:embed="rId3" cstate="print"/>
          <a:srcRect l="9167" t="37038" r="7500" b="7407"/>
          <a:stretch>
            <a:fillRect/>
          </a:stretch>
        </p:blipFill>
        <p:spPr bwMode="auto">
          <a:xfrm>
            <a:off x="228600" y="2133600"/>
            <a:ext cx="8328531" cy="3124200"/>
          </a:xfrm>
          <a:prstGeom prst="rect">
            <a:avLst/>
          </a:prstGeom>
          <a:noFill/>
        </p:spPr>
      </p:pic>
      <p:sp>
        <p:nvSpPr>
          <p:cNvPr id="9" name="Title 1"/>
          <p:cNvSpPr txBox="1">
            <a:spLocks/>
          </p:cNvSpPr>
          <p:nvPr/>
        </p:nvSpPr>
        <p:spPr>
          <a:xfrm>
            <a:off x="11723" y="320897"/>
            <a:ext cx="9144000" cy="533400"/>
          </a:xfrm>
          <a:prstGeom prst="rect">
            <a:avLst/>
          </a:prstGeom>
          <a:noFill/>
          <a:ln>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smtClean="0">
                <a:latin typeface="Tahoma" panose="020B0604030504040204" pitchFamily="34" charset="0"/>
                <a:ea typeface="Tahoma" panose="020B0604030504040204" pitchFamily="34" charset="0"/>
                <a:cs typeface="Tahoma" panose="020B0604030504040204" pitchFamily="34" charset="0"/>
              </a:rPr>
              <a:t>Redefining Student Learning</a:t>
            </a:r>
            <a:endParaRPr lang="en-US" sz="26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304800" y="1294992"/>
            <a:ext cx="8305800" cy="580069"/>
          </a:xfrm>
          <a:prstGeom prst="rect">
            <a:avLst/>
          </a:prstGeom>
          <a:noFill/>
          <a:ln>
            <a:noFill/>
          </a:ln>
        </p:spPr>
        <p:txBody>
          <a:bodyPr wrap="square" rtlCol="0">
            <a:spAutoFit/>
          </a:bodyPr>
          <a:lstStyle/>
          <a:p>
            <a:pPr algn="ctr"/>
            <a:r>
              <a:rPr lang="en-US" sz="1600" dirty="0" smtClean="0">
                <a:solidFill>
                  <a:srgbClr val="006699"/>
                </a:solidFill>
                <a:latin typeface="Arial Rounded MT Bold" panose="020F0704030504030204" pitchFamily="34" charset="0"/>
              </a:rPr>
              <a:t>To meet the needs of Tennessee, our state’s Career &amp; Technical Education must be a Robust, Aligned Academic/Career Learning Pathway</a:t>
            </a:r>
            <a:endParaRPr lang="en-US" sz="1600" dirty="0">
              <a:solidFill>
                <a:srgbClr val="006699"/>
              </a:solidFill>
              <a:latin typeface="Arial Rounded MT Bold" panose="020F0704030504030204" pitchFamily="34" charset="0"/>
            </a:endParaRPr>
          </a:p>
        </p:txBody>
      </p:sp>
      <p:sp>
        <p:nvSpPr>
          <p:cNvPr id="7" name="TextBox 6"/>
          <p:cNvSpPr txBox="1"/>
          <p:nvPr/>
        </p:nvSpPr>
        <p:spPr>
          <a:xfrm>
            <a:off x="-38100" y="5965195"/>
            <a:ext cx="4038600" cy="261610"/>
          </a:xfrm>
          <a:prstGeom prst="rect">
            <a:avLst/>
          </a:prstGeom>
          <a:noFill/>
        </p:spPr>
        <p:txBody>
          <a:bodyPr wrap="square" rtlCol="0">
            <a:spAutoFit/>
          </a:bodyPr>
          <a:lstStyle/>
          <a:p>
            <a:r>
              <a:rPr lang="en-US" sz="1100" dirty="0"/>
              <a:t>Image Credit: Corporate Voices for Working Families </a:t>
            </a:r>
          </a:p>
        </p:txBody>
      </p:sp>
      <p:sp>
        <p:nvSpPr>
          <p:cNvPr id="10" name="Footer Placeholder 1"/>
          <p:cNvSpPr>
            <a:spLocks noGrp="1"/>
          </p:cNvSpPr>
          <p:nvPr/>
        </p:nvSpPr>
        <p:spPr>
          <a:xfrm>
            <a:off x="228600" y="6416674"/>
            <a:ext cx="56388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Tahoma" pitchFamily="34" charset="0"/>
                <a:ea typeface="Tahoma" pitchFamily="34" charset="0"/>
                <a:cs typeface="Tahom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Realizing Postsecondary &amp; Career Readiness Through CTE</a:t>
            </a:r>
            <a:endParaRPr lang="en-US" dirty="0"/>
          </a:p>
        </p:txBody>
      </p:sp>
    </p:spTree>
    <p:extLst>
      <p:ext uri="{BB962C8B-B14F-4D97-AF65-F5344CB8AC3E}">
        <p14:creationId xmlns:p14="http://schemas.microsoft.com/office/powerpoint/2010/main" val="3516809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C60D48A-29AD-47AA-A733-9A1782EC8829}" type="slidenum">
              <a:rPr lang="en-US" smtClean="0"/>
              <a:t>8</a:t>
            </a:fld>
            <a:endParaRPr lang="en-US" dirty="0"/>
          </a:p>
        </p:txBody>
      </p:sp>
      <p:sp>
        <p:nvSpPr>
          <p:cNvPr id="7" name="Freeform 2"/>
          <p:cNvSpPr>
            <a:spLocks/>
          </p:cNvSpPr>
          <p:nvPr/>
        </p:nvSpPr>
        <p:spPr bwMode="auto">
          <a:xfrm>
            <a:off x="3055712" y="1899122"/>
            <a:ext cx="2584054" cy="2588779"/>
          </a:xfrm>
          <a:custGeom>
            <a:avLst/>
            <a:gdLst>
              <a:gd name="T0" fmla="*/ 912 w 1690"/>
              <a:gd name="T1" fmla="*/ 202 h 1862"/>
              <a:gd name="T2" fmla="*/ 936 w 1690"/>
              <a:gd name="T3" fmla="*/ 146 h 1862"/>
              <a:gd name="T4" fmla="*/ 990 w 1690"/>
              <a:gd name="T5" fmla="*/ 84 h 1862"/>
              <a:gd name="T6" fmla="*/ 958 w 1690"/>
              <a:gd name="T7" fmla="*/ 30 h 1862"/>
              <a:gd name="T8" fmla="*/ 828 w 1690"/>
              <a:gd name="T9" fmla="*/ 0 h 1862"/>
              <a:gd name="T10" fmla="*/ 712 w 1690"/>
              <a:gd name="T11" fmla="*/ 54 h 1862"/>
              <a:gd name="T12" fmla="*/ 710 w 1690"/>
              <a:gd name="T13" fmla="*/ 112 h 1862"/>
              <a:gd name="T14" fmla="*/ 778 w 1690"/>
              <a:gd name="T15" fmla="*/ 172 h 1862"/>
              <a:gd name="T16" fmla="*/ 756 w 1690"/>
              <a:gd name="T17" fmla="*/ 224 h 1862"/>
              <a:gd name="T18" fmla="*/ 268 w 1690"/>
              <a:gd name="T19" fmla="*/ 514 h 1862"/>
              <a:gd name="T20" fmla="*/ 212 w 1690"/>
              <a:gd name="T21" fmla="*/ 506 h 1862"/>
              <a:gd name="T22" fmla="*/ 196 w 1690"/>
              <a:gd name="T23" fmla="*/ 416 h 1862"/>
              <a:gd name="T24" fmla="*/ 142 w 1690"/>
              <a:gd name="T25" fmla="*/ 388 h 1862"/>
              <a:gd name="T26" fmla="*/ 40 w 1690"/>
              <a:gd name="T27" fmla="*/ 462 h 1862"/>
              <a:gd name="T28" fmla="*/ 0 w 1690"/>
              <a:gd name="T29" fmla="*/ 590 h 1862"/>
              <a:gd name="T30" fmla="*/ 30 w 1690"/>
              <a:gd name="T31" fmla="*/ 644 h 1862"/>
              <a:gd name="T32" fmla="*/ 112 w 1690"/>
              <a:gd name="T33" fmla="*/ 628 h 1862"/>
              <a:gd name="T34" fmla="*/ 172 w 1690"/>
              <a:gd name="T35" fmla="*/ 636 h 1862"/>
              <a:gd name="T36" fmla="*/ 178 w 1690"/>
              <a:gd name="T37" fmla="*/ 1152 h 1862"/>
              <a:gd name="T38" fmla="*/ 172 w 1690"/>
              <a:gd name="T39" fmla="*/ 1236 h 1862"/>
              <a:gd name="T40" fmla="*/ 104 w 1690"/>
              <a:gd name="T41" fmla="*/ 1230 h 1862"/>
              <a:gd name="T42" fmla="*/ 36 w 1690"/>
              <a:gd name="T43" fmla="*/ 1222 h 1862"/>
              <a:gd name="T44" fmla="*/ 6 w 1690"/>
              <a:gd name="T45" fmla="*/ 1302 h 1862"/>
              <a:gd name="T46" fmla="*/ 60 w 1690"/>
              <a:gd name="T47" fmla="*/ 1424 h 1862"/>
              <a:gd name="T48" fmla="*/ 160 w 1690"/>
              <a:gd name="T49" fmla="*/ 1480 h 1862"/>
              <a:gd name="T50" fmla="*/ 204 w 1690"/>
              <a:gd name="T51" fmla="*/ 1442 h 1862"/>
              <a:gd name="T52" fmla="*/ 226 w 1690"/>
              <a:gd name="T53" fmla="*/ 1354 h 1862"/>
              <a:gd name="T54" fmla="*/ 296 w 1690"/>
              <a:gd name="T55" fmla="*/ 1368 h 1862"/>
              <a:gd name="T56" fmla="*/ 766 w 1690"/>
              <a:gd name="T57" fmla="*/ 1644 h 1862"/>
              <a:gd name="T58" fmla="*/ 776 w 1690"/>
              <a:gd name="T59" fmla="*/ 1698 h 1862"/>
              <a:gd name="T60" fmla="*/ 706 w 1690"/>
              <a:gd name="T61" fmla="*/ 1758 h 1862"/>
              <a:gd name="T62" fmla="*/ 718 w 1690"/>
              <a:gd name="T63" fmla="*/ 1818 h 1862"/>
              <a:gd name="T64" fmla="*/ 846 w 1690"/>
              <a:gd name="T65" fmla="*/ 1862 h 1862"/>
              <a:gd name="T66" fmla="*/ 966 w 1690"/>
              <a:gd name="T67" fmla="*/ 1826 h 1862"/>
              <a:gd name="T68" fmla="*/ 990 w 1690"/>
              <a:gd name="T69" fmla="*/ 1766 h 1862"/>
              <a:gd name="T70" fmla="*/ 922 w 1690"/>
              <a:gd name="T71" fmla="*/ 1704 h 1862"/>
              <a:gd name="T72" fmla="*/ 918 w 1690"/>
              <a:gd name="T73" fmla="*/ 1652 h 1862"/>
              <a:gd name="T74" fmla="*/ 1386 w 1690"/>
              <a:gd name="T75" fmla="*/ 1380 h 1862"/>
              <a:gd name="T76" fmla="*/ 1456 w 1690"/>
              <a:gd name="T77" fmla="*/ 1350 h 1862"/>
              <a:gd name="T78" fmla="*/ 1484 w 1690"/>
              <a:gd name="T79" fmla="*/ 1430 h 1862"/>
              <a:gd name="T80" fmla="*/ 1520 w 1690"/>
              <a:gd name="T81" fmla="*/ 1480 h 1862"/>
              <a:gd name="T82" fmla="*/ 1614 w 1690"/>
              <a:gd name="T83" fmla="*/ 1444 h 1862"/>
              <a:gd name="T84" fmla="*/ 1680 w 1690"/>
              <a:gd name="T85" fmla="*/ 1330 h 1862"/>
              <a:gd name="T86" fmla="*/ 1664 w 1690"/>
              <a:gd name="T87" fmla="*/ 1232 h 1862"/>
              <a:gd name="T88" fmla="*/ 1602 w 1690"/>
              <a:gd name="T89" fmla="*/ 1224 h 1862"/>
              <a:gd name="T90" fmla="*/ 1520 w 1690"/>
              <a:gd name="T91" fmla="*/ 1240 h 1862"/>
              <a:gd name="T92" fmla="*/ 1510 w 1690"/>
              <a:gd name="T93" fmla="*/ 1164 h 1862"/>
              <a:gd name="T94" fmla="*/ 1512 w 1690"/>
              <a:gd name="T95" fmla="*/ 634 h 1862"/>
              <a:gd name="T96" fmla="*/ 1562 w 1690"/>
              <a:gd name="T97" fmla="*/ 612 h 1862"/>
              <a:gd name="T98" fmla="*/ 1648 w 1690"/>
              <a:gd name="T99" fmla="*/ 640 h 1862"/>
              <a:gd name="T100" fmla="*/ 1688 w 1690"/>
              <a:gd name="T101" fmla="*/ 590 h 1862"/>
              <a:gd name="T102" fmla="*/ 1660 w 1690"/>
              <a:gd name="T103" fmla="*/ 468 h 1862"/>
              <a:gd name="T104" fmla="*/ 1556 w 1690"/>
              <a:gd name="T105" fmla="*/ 378 h 1862"/>
              <a:gd name="T106" fmla="*/ 1498 w 1690"/>
              <a:gd name="T107" fmla="*/ 400 h 1862"/>
              <a:gd name="T108" fmla="*/ 1482 w 1690"/>
              <a:gd name="T109" fmla="*/ 488 h 1862"/>
              <a:gd name="T110" fmla="*/ 1432 w 1690"/>
              <a:gd name="T111" fmla="*/ 510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90" h="1862">
                <a:moveTo>
                  <a:pt x="982" y="242"/>
                </a:moveTo>
                <a:lnTo>
                  <a:pt x="982" y="242"/>
                </a:lnTo>
                <a:lnTo>
                  <a:pt x="960" y="236"/>
                </a:lnTo>
                <a:lnTo>
                  <a:pt x="936" y="224"/>
                </a:lnTo>
                <a:lnTo>
                  <a:pt x="926" y="218"/>
                </a:lnTo>
                <a:lnTo>
                  <a:pt x="918" y="212"/>
                </a:lnTo>
                <a:lnTo>
                  <a:pt x="912" y="202"/>
                </a:lnTo>
                <a:lnTo>
                  <a:pt x="910" y="194"/>
                </a:lnTo>
                <a:lnTo>
                  <a:pt x="910" y="194"/>
                </a:lnTo>
                <a:lnTo>
                  <a:pt x="912" y="182"/>
                </a:lnTo>
                <a:lnTo>
                  <a:pt x="914" y="172"/>
                </a:lnTo>
                <a:lnTo>
                  <a:pt x="918" y="164"/>
                </a:lnTo>
                <a:lnTo>
                  <a:pt x="922" y="158"/>
                </a:lnTo>
                <a:lnTo>
                  <a:pt x="936" y="146"/>
                </a:lnTo>
                <a:lnTo>
                  <a:pt x="950" y="138"/>
                </a:lnTo>
                <a:lnTo>
                  <a:pt x="964" y="130"/>
                </a:lnTo>
                <a:lnTo>
                  <a:pt x="978" y="120"/>
                </a:lnTo>
                <a:lnTo>
                  <a:pt x="982" y="112"/>
                </a:lnTo>
                <a:lnTo>
                  <a:pt x="986" y="104"/>
                </a:lnTo>
                <a:lnTo>
                  <a:pt x="990" y="96"/>
                </a:lnTo>
                <a:lnTo>
                  <a:pt x="990" y="84"/>
                </a:lnTo>
                <a:lnTo>
                  <a:pt x="990" y="84"/>
                </a:lnTo>
                <a:lnTo>
                  <a:pt x="990" y="72"/>
                </a:lnTo>
                <a:lnTo>
                  <a:pt x="986" y="62"/>
                </a:lnTo>
                <a:lnTo>
                  <a:pt x="982" y="54"/>
                </a:lnTo>
                <a:lnTo>
                  <a:pt x="974" y="44"/>
                </a:lnTo>
                <a:lnTo>
                  <a:pt x="966" y="36"/>
                </a:lnTo>
                <a:lnTo>
                  <a:pt x="958" y="30"/>
                </a:lnTo>
                <a:lnTo>
                  <a:pt x="936" y="18"/>
                </a:lnTo>
                <a:lnTo>
                  <a:pt x="912" y="10"/>
                </a:lnTo>
                <a:lnTo>
                  <a:pt x="888" y="4"/>
                </a:lnTo>
                <a:lnTo>
                  <a:pt x="866" y="0"/>
                </a:lnTo>
                <a:lnTo>
                  <a:pt x="846" y="0"/>
                </a:lnTo>
                <a:lnTo>
                  <a:pt x="846" y="0"/>
                </a:lnTo>
                <a:lnTo>
                  <a:pt x="828" y="0"/>
                </a:lnTo>
                <a:lnTo>
                  <a:pt x="804" y="4"/>
                </a:lnTo>
                <a:lnTo>
                  <a:pt x="780" y="10"/>
                </a:lnTo>
                <a:lnTo>
                  <a:pt x="756" y="18"/>
                </a:lnTo>
                <a:lnTo>
                  <a:pt x="736" y="30"/>
                </a:lnTo>
                <a:lnTo>
                  <a:pt x="726" y="36"/>
                </a:lnTo>
                <a:lnTo>
                  <a:pt x="718" y="44"/>
                </a:lnTo>
                <a:lnTo>
                  <a:pt x="712" y="54"/>
                </a:lnTo>
                <a:lnTo>
                  <a:pt x="706" y="62"/>
                </a:lnTo>
                <a:lnTo>
                  <a:pt x="704" y="72"/>
                </a:lnTo>
                <a:lnTo>
                  <a:pt x="702" y="84"/>
                </a:lnTo>
                <a:lnTo>
                  <a:pt x="702" y="84"/>
                </a:lnTo>
                <a:lnTo>
                  <a:pt x="704" y="96"/>
                </a:lnTo>
                <a:lnTo>
                  <a:pt x="706" y="104"/>
                </a:lnTo>
                <a:lnTo>
                  <a:pt x="710" y="112"/>
                </a:lnTo>
                <a:lnTo>
                  <a:pt x="716" y="120"/>
                </a:lnTo>
                <a:lnTo>
                  <a:pt x="728" y="130"/>
                </a:lnTo>
                <a:lnTo>
                  <a:pt x="742" y="138"/>
                </a:lnTo>
                <a:lnTo>
                  <a:pt x="758" y="146"/>
                </a:lnTo>
                <a:lnTo>
                  <a:pt x="770" y="158"/>
                </a:lnTo>
                <a:lnTo>
                  <a:pt x="776" y="164"/>
                </a:lnTo>
                <a:lnTo>
                  <a:pt x="778" y="172"/>
                </a:lnTo>
                <a:lnTo>
                  <a:pt x="782" y="182"/>
                </a:lnTo>
                <a:lnTo>
                  <a:pt x="782" y="194"/>
                </a:lnTo>
                <a:lnTo>
                  <a:pt x="782" y="194"/>
                </a:lnTo>
                <a:lnTo>
                  <a:pt x="780" y="202"/>
                </a:lnTo>
                <a:lnTo>
                  <a:pt x="774" y="212"/>
                </a:lnTo>
                <a:lnTo>
                  <a:pt x="766" y="218"/>
                </a:lnTo>
                <a:lnTo>
                  <a:pt x="756" y="224"/>
                </a:lnTo>
                <a:lnTo>
                  <a:pt x="734" y="236"/>
                </a:lnTo>
                <a:lnTo>
                  <a:pt x="712" y="242"/>
                </a:lnTo>
                <a:lnTo>
                  <a:pt x="446" y="238"/>
                </a:lnTo>
                <a:lnTo>
                  <a:pt x="306" y="484"/>
                </a:lnTo>
                <a:lnTo>
                  <a:pt x="306" y="484"/>
                </a:lnTo>
                <a:lnTo>
                  <a:pt x="288" y="500"/>
                </a:lnTo>
                <a:lnTo>
                  <a:pt x="268" y="514"/>
                </a:lnTo>
                <a:lnTo>
                  <a:pt x="258" y="518"/>
                </a:lnTo>
                <a:lnTo>
                  <a:pt x="248" y="522"/>
                </a:lnTo>
                <a:lnTo>
                  <a:pt x="238" y="522"/>
                </a:lnTo>
                <a:lnTo>
                  <a:pt x="230" y="520"/>
                </a:lnTo>
                <a:lnTo>
                  <a:pt x="230" y="520"/>
                </a:lnTo>
                <a:lnTo>
                  <a:pt x="220" y="514"/>
                </a:lnTo>
                <a:lnTo>
                  <a:pt x="212" y="506"/>
                </a:lnTo>
                <a:lnTo>
                  <a:pt x="208" y="498"/>
                </a:lnTo>
                <a:lnTo>
                  <a:pt x="204" y="490"/>
                </a:lnTo>
                <a:lnTo>
                  <a:pt x="200" y="474"/>
                </a:lnTo>
                <a:lnTo>
                  <a:pt x="200" y="458"/>
                </a:lnTo>
                <a:lnTo>
                  <a:pt x="200" y="442"/>
                </a:lnTo>
                <a:lnTo>
                  <a:pt x="198" y="424"/>
                </a:lnTo>
                <a:lnTo>
                  <a:pt x="196" y="416"/>
                </a:lnTo>
                <a:lnTo>
                  <a:pt x="190" y="410"/>
                </a:lnTo>
                <a:lnTo>
                  <a:pt x="184" y="402"/>
                </a:lnTo>
                <a:lnTo>
                  <a:pt x="174" y="396"/>
                </a:lnTo>
                <a:lnTo>
                  <a:pt x="174" y="396"/>
                </a:lnTo>
                <a:lnTo>
                  <a:pt x="164" y="390"/>
                </a:lnTo>
                <a:lnTo>
                  <a:pt x="154" y="388"/>
                </a:lnTo>
                <a:lnTo>
                  <a:pt x="142" y="388"/>
                </a:lnTo>
                <a:lnTo>
                  <a:pt x="132" y="390"/>
                </a:lnTo>
                <a:lnTo>
                  <a:pt x="122" y="392"/>
                </a:lnTo>
                <a:lnTo>
                  <a:pt x="110" y="398"/>
                </a:lnTo>
                <a:lnTo>
                  <a:pt x="90" y="410"/>
                </a:lnTo>
                <a:lnTo>
                  <a:pt x="70" y="426"/>
                </a:lnTo>
                <a:lnTo>
                  <a:pt x="54" y="444"/>
                </a:lnTo>
                <a:lnTo>
                  <a:pt x="40" y="462"/>
                </a:lnTo>
                <a:lnTo>
                  <a:pt x="30" y="478"/>
                </a:lnTo>
                <a:lnTo>
                  <a:pt x="30" y="478"/>
                </a:lnTo>
                <a:lnTo>
                  <a:pt x="20" y="496"/>
                </a:lnTo>
                <a:lnTo>
                  <a:pt x="12" y="516"/>
                </a:lnTo>
                <a:lnTo>
                  <a:pt x="4" y="540"/>
                </a:lnTo>
                <a:lnTo>
                  <a:pt x="0" y="566"/>
                </a:lnTo>
                <a:lnTo>
                  <a:pt x="0" y="590"/>
                </a:lnTo>
                <a:lnTo>
                  <a:pt x="2" y="602"/>
                </a:lnTo>
                <a:lnTo>
                  <a:pt x="4" y="612"/>
                </a:lnTo>
                <a:lnTo>
                  <a:pt x="8" y="622"/>
                </a:lnTo>
                <a:lnTo>
                  <a:pt x="14" y="630"/>
                </a:lnTo>
                <a:lnTo>
                  <a:pt x="20" y="638"/>
                </a:lnTo>
                <a:lnTo>
                  <a:pt x="30" y="644"/>
                </a:lnTo>
                <a:lnTo>
                  <a:pt x="30" y="644"/>
                </a:lnTo>
                <a:lnTo>
                  <a:pt x="40" y="650"/>
                </a:lnTo>
                <a:lnTo>
                  <a:pt x="50" y="652"/>
                </a:lnTo>
                <a:lnTo>
                  <a:pt x="58" y="652"/>
                </a:lnTo>
                <a:lnTo>
                  <a:pt x="68" y="652"/>
                </a:lnTo>
                <a:lnTo>
                  <a:pt x="82" y="646"/>
                </a:lnTo>
                <a:lnTo>
                  <a:pt x="98" y="638"/>
                </a:lnTo>
                <a:lnTo>
                  <a:pt x="112" y="628"/>
                </a:lnTo>
                <a:lnTo>
                  <a:pt x="128" y="624"/>
                </a:lnTo>
                <a:lnTo>
                  <a:pt x="136" y="622"/>
                </a:lnTo>
                <a:lnTo>
                  <a:pt x="144" y="622"/>
                </a:lnTo>
                <a:lnTo>
                  <a:pt x="154" y="626"/>
                </a:lnTo>
                <a:lnTo>
                  <a:pt x="166" y="630"/>
                </a:lnTo>
                <a:lnTo>
                  <a:pt x="166" y="630"/>
                </a:lnTo>
                <a:lnTo>
                  <a:pt x="172" y="636"/>
                </a:lnTo>
                <a:lnTo>
                  <a:pt x="176" y="646"/>
                </a:lnTo>
                <a:lnTo>
                  <a:pt x="178" y="656"/>
                </a:lnTo>
                <a:lnTo>
                  <a:pt x="180" y="668"/>
                </a:lnTo>
                <a:lnTo>
                  <a:pt x="176" y="692"/>
                </a:lnTo>
                <a:lnTo>
                  <a:pt x="172" y="714"/>
                </a:lnTo>
                <a:lnTo>
                  <a:pt x="48" y="928"/>
                </a:lnTo>
                <a:lnTo>
                  <a:pt x="178" y="1152"/>
                </a:lnTo>
                <a:lnTo>
                  <a:pt x="178" y="1152"/>
                </a:lnTo>
                <a:lnTo>
                  <a:pt x="184" y="1174"/>
                </a:lnTo>
                <a:lnTo>
                  <a:pt x="186" y="1200"/>
                </a:lnTo>
                <a:lnTo>
                  <a:pt x="186" y="1212"/>
                </a:lnTo>
                <a:lnTo>
                  <a:pt x="184" y="1222"/>
                </a:lnTo>
                <a:lnTo>
                  <a:pt x="178" y="1230"/>
                </a:lnTo>
                <a:lnTo>
                  <a:pt x="172" y="1236"/>
                </a:lnTo>
                <a:lnTo>
                  <a:pt x="172" y="1236"/>
                </a:lnTo>
                <a:lnTo>
                  <a:pt x="162" y="1242"/>
                </a:lnTo>
                <a:lnTo>
                  <a:pt x="152" y="1244"/>
                </a:lnTo>
                <a:lnTo>
                  <a:pt x="142" y="1246"/>
                </a:lnTo>
                <a:lnTo>
                  <a:pt x="134" y="1244"/>
                </a:lnTo>
                <a:lnTo>
                  <a:pt x="118" y="1238"/>
                </a:lnTo>
                <a:lnTo>
                  <a:pt x="104" y="1230"/>
                </a:lnTo>
                <a:lnTo>
                  <a:pt x="90" y="1222"/>
                </a:lnTo>
                <a:lnTo>
                  <a:pt x="74" y="1216"/>
                </a:lnTo>
                <a:lnTo>
                  <a:pt x="66" y="1214"/>
                </a:lnTo>
                <a:lnTo>
                  <a:pt x="56" y="1216"/>
                </a:lnTo>
                <a:lnTo>
                  <a:pt x="48" y="1218"/>
                </a:lnTo>
                <a:lnTo>
                  <a:pt x="36" y="1222"/>
                </a:lnTo>
                <a:lnTo>
                  <a:pt x="36" y="1222"/>
                </a:lnTo>
                <a:lnTo>
                  <a:pt x="28" y="1228"/>
                </a:lnTo>
                <a:lnTo>
                  <a:pt x="20" y="1236"/>
                </a:lnTo>
                <a:lnTo>
                  <a:pt x="14" y="1246"/>
                </a:lnTo>
                <a:lnTo>
                  <a:pt x="10" y="1256"/>
                </a:lnTo>
                <a:lnTo>
                  <a:pt x="8" y="1266"/>
                </a:lnTo>
                <a:lnTo>
                  <a:pt x="6" y="1278"/>
                </a:lnTo>
                <a:lnTo>
                  <a:pt x="6" y="1302"/>
                </a:lnTo>
                <a:lnTo>
                  <a:pt x="12" y="1328"/>
                </a:lnTo>
                <a:lnTo>
                  <a:pt x="18" y="1350"/>
                </a:lnTo>
                <a:lnTo>
                  <a:pt x="26" y="1372"/>
                </a:lnTo>
                <a:lnTo>
                  <a:pt x="36" y="1390"/>
                </a:lnTo>
                <a:lnTo>
                  <a:pt x="36" y="1390"/>
                </a:lnTo>
                <a:lnTo>
                  <a:pt x="46" y="1406"/>
                </a:lnTo>
                <a:lnTo>
                  <a:pt x="60" y="1424"/>
                </a:lnTo>
                <a:lnTo>
                  <a:pt x="78" y="1442"/>
                </a:lnTo>
                <a:lnTo>
                  <a:pt x="96" y="1458"/>
                </a:lnTo>
                <a:lnTo>
                  <a:pt x="118" y="1470"/>
                </a:lnTo>
                <a:lnTo>
                  <a:pt x="128" y="1474"/>
                </a:lnTo>
                <a:lnTo>
                  <a:pt x="138" y="1478"/>
                </a:lnTo>
                <a:lnTo>
                  <a:pt x="150" y="1480"/>
                </a:lnTo>
                <a:lnTo>
                  <a:pt x="160" y="1480"/>
                </a:lnTo>
                <a:lnTo>
                  <a:pt x="170" y="1476"/>
                </a:lnTo>
                <a:lnTo>
                  <a:pt x="180" y="1472"/>
                </a:lnTo>
                <a:lnTo>
                  <a:pt x="180" y="1472"/>
                </a:lnTo>
                <a:lnTo>
                  <a:pt x="190" y="1466"/>
                </a:lnTo>
                <a:lnTo>
                  <a:pt x="196" y="1458"/>
                </a:lnTo>
                <a:lnTo>
                  <a:pt x="202" y="1450"/>
                </a:lnTo>
                <a:lnTo>
                  <a:pt x="204" y="1442"/>
                </a:lnTo>
                <a:lnTo>
                  <a:pt x="208" y="1426"/>
                </a:lnTo>
                <a:lnTo>
                  <a:pt x="208" y="1410"/>
                </a:lnTo>
                <a:lnTo>
                  <a:pt x="208" y="1392"/>
                </a:lnTo>
                <a:lnTo>
                  <a:pt x="210" y="1376"/>
                </a:lnTo>
                <a:lnTo>
                  <a:pt x="214" y="1368"/>
                </a:lnTo>
                <a:lnTo>
                  <a:pt x="218" y="1362"/>
                </a:lnTo>
                <a:lnTo>
                  <a:pt x="226" y="1354"/>
                </a:lnTo>
                <a:lnTo>
                  <a:pt x="236" y="1348"/>
                </a:lnTo>
                <a:lnTo>
                  <a:pt x="236" y="1348"/>
                </a:lnTo>
                <a:lnTo>
                  <a:pt x="244" y="1344"/>
                </a:lnTo>
                <a:lnTo>
                  <a:pt x="254" y="1346"/>
                </a:lnTo>
                <a:lnTo>
                  <a:pt x="264" y="1348"/>
                </a:lnTo>
                <a:lnTo>
                  <a:pt x="276" y="1354"/>
                </a:lnTo>
                <a:lnTo>
                  <a:pt x="296" y="1368"/>
                </a:lnTo>
                <a:lnTo>
                  <a:pt x="312" y="1384"/>
                </a:lnTo>
                <a:lnTo>
                  <a:pt x="448" y="1620"/>
                </a:lnTo>
                <a:lnTo>
                  <a:pt x="712" y="1620"/>
                </a:lnTo>
                <a:lnTo>
                  <a:pt x="712" y="1620"/>
                </a:lnTo>
                <a:lnTo>
                  <a:pt x="734" y="1628"/>
                </a:lnTo>
                <a:lnTo>
                  <a:pt x="756" y="1638"/>
                </a:lnTo>
                <a:lnTo>
                  <a:pt x="766" y="1644"/>
                </a:lnTo>
                <a:lnTo>
                  <a:pt x="774" y="1652"/>
                </a:lnTo>
                <a:lnTo>
                  <a:pt x="780" y="1660"/>
                </a:lnTo>
                <a:lnTo>
                  <a:pt x="782" y="1668"/>
                </a:lnTo>
                <a:lnTo>
                  <a:pt x="782" y="1668"/>
                </a:lnTo>
                <a:lnTo>
                  <a:pt x="782" y="1680"/>
                </a:lnTo>
                <a:lnTo>
                  <a:pt x="778" y="1690"/>
                </a:lnTo>
                <a:lnTo>
                  <a:pt x="776" y="1698"/>
                </a:lnTo>
                <a:lnTo>
                  <a:pt x="770" y="1704"/>
                </a:lnTo>
                <a:lnTo>
                  <a:pt x="758" y="1716"/>
                </a:lnTo>
                <a:lnTo>
                  <a:pt x="742" y="1724"/>
                </a:lnTo>
                <a:lnTo>
                  <a:pt x="728" y="1732"/>
                </a:lnTo>
                <a:lnTo>
                  <a:pt x="716" y="1742"/>
                </a:lnTo>
                <a:lnTo>
                  <a:pt x="710" y="1750"/>
                </a:lnTo>
                <a:lnTo>
                  <a:pt x="706" y="1758"/>
                </a:lnTo>
                <a:lnTo>
                  <a:pt x="704" y="1766"/>
                </a:lnTo>
                <a:lnTo>
                  <a:pt x="702" y="1778"/>
                </a:lnTo>
                <a:lnTo>
                  <a:pt x="702" y="1778"/>
                </a:lnTo>
                <a:lnTo>
                  <a:pt x="704" y="1790"/>
                </a:lnTo>
                <a:lnTo>
                  <a:pt x="706" y="1800"/>
                </a:lnTo>
                <a:lnTo>
                  <a:pt x="712" y="1810"/>
                </a:lnTo>
                <a:lnTo>
                  <a:pt x="718" y="1818"/>
                </a:lnTo>
                <a:lnTo>
                  <a:pt x="726" y="1826"/>
                </a:lnTo>
                <a:lnTo>
                  <a:pt x="736" y="1832"/>
                </a:lnTo>
                <a:lnTo>
                  <a:pt x="756" y="1844"/>
                </a:lnTo>
                <a:lnTo>
                  <a:pt x="780" y="1852"/>
                </a:lnTo>
                <a:lnTo>
                  <a:pt x="804" y="1858"/>
                </a:lnTo>
                <a:lnTo>
                  <a:pt x="828" y="1862"/>
                </a:lnTo>
                <a:lnTo>
                  <a:pt x="846" y="1862"/>
                </a:lnTo>
                <a:lnTo>
                  <a:pt x="846" y="1862"/>
                </a:lnTo>
                <a:lnTo>
                  <a:pt x="866" y="1862"/>
                </a:lnTo>
                <a:lnTo>
                  <a:pt x="888" y="1858"/>
                </a:lnTo>
                <a:lnTo>
                  <a:pt x="912" y="1852"/>
                </a:lnTo>
                <a:lnTo>
                  <a:pt x="936" y="1844"/>
                </a:lnTo>
                <a:lnTo>
                  <a:pt x="958" y="1832"/>
                </a:lnTo>
                <a:lnTo>
                  <a:pt x="966" y="1826"/>
                </a:lnTo>
                <a:lnTo>
                  <a:pt x="974" y="1818"/>
                </a:lnTo>
                <a:lnTo>
                  <a:pt x="982" y="1810"/>
                </a:lnTo>
                <a:lnTo>
                  <a:pt x="986" y="1800"/>
                </a:lnTo>
                <a:lnTo>
                  <a:pt x="990" y="1790"/>
                </a:lnTo>
                <a:lnTo>
                  <a:pt x="990" y="1778"/>
                </a:lnTo>
                <a:lnTo>
                  <a:pt x="990" y="1778"/>
                </a:lnTo>
                <a:lnTo>
                  <a:pt x="990" y="1766"/>
                </a:lnTo>
                <a:lnTo>
                  <a:pt x="986" y="1758"/>
                </a:lnTo>
                <a:lnTo>
                  <a:pt x="982" y="1750"/>
                </a:lnTo>
                <a:lnTo>
                  <a:pt x="978" y="1742"/>
                </a:lnTo>
                <a:lnTo>
                  <a:pt x="964" y="1732"/>
                </a:lnTo>
                <a:lnTo>
                  <a:pt x="950" y="1724"/>
                </a:lnTo>
                <a:lnTo>
                  <a:pt x="936" y="1716"/>
                </a:lnTo>
                <a:lnTo>
                  <a:pt x="922" y="1704"/>
                </a:lnTo>
                <a:lnTo>
                  <a:pt x="918" y="1698"/>
                </a:lnTo>
                <a:lnTo>
                  <a:pt x="914" y="1690"/>
                </a:lnTo>
                <a:lnTo>
                  <a:pt x="912" y="1680"/>
                </a:lnTo>
                <a:lnTo>
                  <a:pt x="910" y="1668"/>
                </a:lnTo>
                <a:lnTo>
                  <a:pt x="910" y="1668"/>
                </a:lnTo>
                <a:lnTo>
                  <a:pt x="912" y="1660"/>
                </a:lnTo>
                <a:lnTo>
                  <a:pt x="918" y="1652"/>
                </a:lnTo>
                <a:lnTo>
                  <a:pt x="926" y="1644"/>
                </a:lnTo>
                <a:lnTo>
                  <a:pt x="936" y="1638"/>
                </a:lnTo>
                <a:lnTo>
                  <a:pt x="960" y="1628"/>
                </a:lnTo>
                <a:lnTo>
                  <a:pt x="982" y="1620"/>
                </a:lnTo>
                <a:lnTo>
                  <a:pt x="1248" y="1620"/>
                </a:lnTo>
                <a:lnTo>
                  <a:pt x="1386" y="1380"/>
                </a:lnTo>
                <a:lnTo>
                  <a:pt x="1386" y="1380"/>
                </a:lnTo>
                <a:lnTo>
                  <a:pt x="1402" y="1366"/>
                </a:lnTo>
                <a:lnTo>
                  <a:pt x="1420" y="1354"/>
                </a:lnTo>
                <a:lnTo>
                  <a:pt x="1430" y="1350"/>
                </a:lnTo>
                <a:lnTo>
                  <a:pt x="1440" y="1348"/>
                </a:lnTo>
                <a:lnTo>
                  <a:pt x="1448" y="1348"/>
                </a:lnTo>
                <a:lnTo>
                  <a:pt x="1456" y="1350"/>
                </a:lnTo>
                <a:lnTo>
                  <a:pt x="1456" y="1350"/>
                </a:lnTo>
                <a:lnTo>
                  <a:pt x="1464" y="1356"/>
                </a:lnTo>
                <a:lnTo>
                  <a:pt x="1472" y="1364"/>
                </a:lnTo>
                <a:lnTo>
                  <a:pt x="1478" y="1372"/>
                </a:lnTo>
                <a:lnTo>
                  <a:pt x="1480" y="1380"/>
                </a:lnTo>
                <a:lnTo>
                  <a:pt x="1484" y="1396"/>
                </a:lnTo>
                <a:lnTo>
                  <a:pt x="1484" y="1412"/>
                </a:lnTo>
                <a:lnTo>
                  <a:pt x="1484" y="1430"/>
                </a:lnTo>
                <a:lnTo>
                  <a:pt x="1486" y="1446"/>
                </a:lnTo>
                <a:lnTo>
                  <a:pt x="1490" y="1454"/>
                </a:lnTo>
                <a:lnTo>
                  <a:pt x="1494" y="1460"/>
                </a:lnTo>
                <a:lnTo>
                  <a:pt x="1502" y="1468"/>
                </a:lnTo>
                <a:lnTo>
                  <a:pt x="1510" y="1474"/>
                </a:lnTo>
                <a:lnTo>
                  <a:pt x="1510" y="1474"/>
                </a:lnTo>
                <a:lnTo>
                  <a:pt x="1520" y="1480"/>
                </a:lnTo>
                <a:lnTo>
                  <a:pt x="1530" y="1482"/>
                </a:lnTo>
                <a:lnTo>
                  <a:pt x="1542" y="1482"/>
                </a:lnTo>
                <a:lnTo>
                  <a:pt x="1552" y="1480"/>
                </a:lnTo>
                <a:lnTo>
                  <a:pt x="1564" y="1478"/>
                </a:lnTo>
                <a:lnTo>
                  <a:pt x="1574" y="1474"/>
                </a:lnTo>
                <a:lnTo>
                  <a:pt x="1594" y="1460"/>
                </a:lnTo>
                <a:lnTo>
                  <a:pt x="1614" y="1444"/>
                </a:lnTo>
                <a:lnTo>
                  <a:pt x="1630" y="1426"/>
                </a:lnTo>
                <a:lnTo>
                  <a:pt x="1644" y="1408"/>
                </a:lnTo>
                <a:lnTo>
                  <a:pt x="1656" y="1392"/>
                </a:lnTo>
                <a:lnTo>
                  <a:pt x="1656" y="1392"/>
                </a:lnTo>
                <a:lnTo>
                  <a:pt x="1664" y="1374"/>
                </a:lnTo>
                <a:lnTo>
                  <a:pt x="1672" y="1354"/>
                </a:lnTo>
                <a:lnTo>
                  <a:pt x="1680" y="1330"/>
                </a:lnTo>
                <a:lnTo>
                  <a:pt x="1684" y="1306"/>
                </a:lnTo>
                <a:lnTo>
                  <a:pt x="1684" y="1280"/>
                </a:lnTo>
                <a:lnTo>
                  <a:pt x="1684" y="1270"/>
                </a:lnTo>
                <a:lnTo>
                  <a:pt x="1680" y="1258"/>
                </a:lnTo>
                <a:lnTo>
                  <a:pt x="1676" y="1248"/>
                </a:lnTo>
                <a:lnTo>
                  <a:pt x="1670" y="1240"/>
                </a:lnTo>
                <a:lnTo>
                  <a:pt x="1664" y="1232"/>
                </a:lnTo>
                <a:lnTo>
                  <a:pt x="1654" y="1226"/>
                </a:lnTo>
                <a:lnTo>
                  <a:pt x="1654" y="1226"/>
                </a:lnTo>
                <a:lnTo>
                  <a:pt x="1644" y="1220"/>
                </a:lnTo>
                <a:lnTo>
                  <a:pt x="1634" y="1218"/>
                </a:lnTo>
                <a:lnTo>
                  <a:pt x="1626" y="1218"/>
                </a:lnTo>
                <a:lnTo>
                  <a:pt x="1618" y="1218"/>
                </a:lnTo>
                <a:lnTo>
                  <a:pt x="1602" y="1224"/>
                </a:lnTo>
                <a:lnTo>
                  <a:pt x="1588" y="1234"/>
                </a:lnTo>
                <a:lnTo>
                  <a:pt x="1572" y="1242"/>
                </a:lnTo>
                <a:lnTo>
                  <a:pt x="1558" y="1248"/>
                </a:lnTo>
                <a:lnTo>
                  <a:pt x="1548" y="1248"/>
                </a:lnTo>
                <a:lnTo>
                  <a:pt x="1540" y="1248"/>
                </a:lnTo>
                <a:lnTo>
                  <a:pt x="1530" y="1244"/>
                </a:lnTo>
                <a:lnTo>
                  <a:pt x="1520" y="1240"/>
                </a:lnTo>
                <a:lnTo>
                  <a:pt x="1520" y="1240"/>
                </a:lnTo>
                <a:lnTo>
                  <a:pt x="1514" y="1234"/>
                </a:lnTo>
                <a:lnTo>
                  <a:pt x="1508" y="1226"/>
                </a:lnTo>
                <a:lnTo>
                  <a:pt x="1506" y="1218"/>
                </a:lnTo>
                <a:lnTo>
                  <a:pt x="1506" y="1208"/>
                </a:lnTo>
                <a:lnTo>
                  <a:pt x="1506" y="1186"/>
                </a:lnTo>
                <a:lnTo>
                  <a:pt x="1510" y="1164"/>
                </a:lnTo>
                <a:lnTo>
                  <a:pt x="1648" y="928"/>
                </a:lnTo>
                <a:lnTo>
                  <a:pt x="1516" y="700"/>
                </a:lnTo>
                <a:lnTo>
                  <a:pt x="1516" y="700"/>
                </a:lnTo>
                <a:lnTo>
                  <a:pt x="1512" y="678"/>
                </a:lnTo>
                <a:lnTo>
                  <a:pt x="1510" y="656"/>
                </a:lnTo>
                <a:lnTo>
                  <a:pt x="1510" y="644"/>
                </a:lnTo>
                <a:lnTo>
                  <a:pt x="1512" y="634"/>
                </a:lnTo>
                <a:lnTo>
                  <a:pt x="1518" y="626"/>
                </a:lnTo>
                <a:lnTo>
                  <a:pt x="1524" y="620"/>
                </a:lnTo>
                <a:lnTo>
                  <a:pt x="1524" y="620"/>
                </a:lnTo>
                <a:lnTo>
                  <a:pt x="1534" y="616"/>
                </a:lnTo>
                <a:lnTo>
                  <a:pt x="1544" y="612"/>
                </a:lnTo>
                <a:lnTo>
                  <a:pt x="1552" y="612"/>
                </a:lnTo>
                <a:lnTo>
                  <a:pt x="1562" y="612"/>
                </a:lnTo>
                <a:lnTo>
                  <a:pt x="1576" y="618"/>
                </a:lnTo>
                <a:lnTo>
                  <a:pt x="1592" y="626"/>
                </a:lnTo>
                <a:lnTo>
                  <a:pt x="1606" y="636"/>
                </a:lnTo>
                <a:lnTo>
                  <a:pt x="1622" y="642"/>
                </a:lnTo>
                <a:lnTo>
                  <a:pt x="1630" y="642"/>
                </a:lnTo>
                <a:lnTo>
                  <a:pt x="1638" y="642"/>
                </a:lnTo>
                <a:lnTo>
                  <a:pt x="1648" y="640"/>
                </a:lnTo>
                <a:lnTo>
                  <a:pt x="1658" y="634"/>
                </a:lnTo>
                <a:lnTo>
                  <a:pt x="1658" y="634"/>
                </a:lnTo>
                <a:lnTo>
                  <a:pt x="1668" y="628"/>
                </a:lnTo>
                <a:lnTo>
                  <a:pt x="1676" y="620"/>
                </a:lnTo>
                <a:lnTo>
                  <a:pt x="1682" y="612"/>
                </a:lnTo>
                <a:lnTo>
                  <a:pt x="1686" y="602"/>
                </a:lnTo>
                <a:lnTo>
                  <a:pt x="1688" y="590"/>
                </a:lnTo>
                <a:lnTo>
                  <a:pt x="1690" y="580"/>
                </a:lnTo>
                <a:lnTo>
                  <a:pt x="1688" y="554"/>
                </a:lnTo>
                <a:lnTo>
                  <a:pt x="1684" y="530"/>
                </a:lnTo>
                <a:lnTo>
                  <a:pt x="1678" y="506"/>
                </a:lnTo>
                <a:lnTo>
                  <a:pt x="1668" y="486"/>
                </a:lnTo>
                <a:lnTo>
                  <a:pt x="1660" y="468"/>
                </a:lnTo>
                <a:lnTo>
                  <a:pt x="1660" y="468"/>
                </a:lnTo>
                <a:lnTo>
                  <a:pt x="1650" y="452"/>
                </a:lnTo>
                <a:lnTo>
                  <a:pt x="1636" y="434"/>
                </a:lnTo>
                <a:lnTo>
                  <a:pt x="1618" y="416"/>
                </a:lnTo>
                <a:lnTo>
                  <a:pt x="1598" y="400"/>
                </a:lnTo>
                <a:lnTo>
                  <a:pt x="1578" y="386"/>
                </a:lnTo>
                <a:lnTo>
                  <a:pt x="1568" y="382"/>
                </a:lnTo>
                <a:lnTo>
                  <a:pt x="1556" y="378"/>
                </a:lnTo>
                <a:lnTo>
                  <a:pt x="1546" y="378"/>
                </a:lnTo>
                <a:lnTo>
                  <a:pt x="1536" y="378"/>
                </a:lnTo>
                <a:lnTo>
                  <a:pt x="1524" y="380"/>
                </a:lnTo>
                <a:lnTo>
                  <a:pt x="1514" y="386"/>
                </a:lnTo>
                <a:lnTo>
                  <a:pt x="1514" y="386"/>
                </a:lnTo>
                <a:lnTo>
                  <a:pt x="1506" y="392"/>
                </a:lnTo>
                <a:lnTo>
                  <a:pt x="1498" y="400"/>
                </a:lnTo>
                <a:lnTo>
                  <a:pt x="1494" y="406"/>
                </a:lnTo>
                <a:lnTo>
                  <a:pt x="1490" y="414"/>
                </a:lnTo>
                <a:lnTo>
                  <a:pt x="1488" y="430"/>
                </a:lnTo>
                <a:lnTo>
                  <a:pt x="1488" y="448"/>
                </a:lnTo>
                <a:lnTo>
                  <a:pt x="1488" y="464"/>
                </a:lnTo>
                <a:lnTo>
                  <a:pt x="1486" y="480"/>
                </a:lnTo>
                <a:lnTo>
                  <a:pt x="1482" y="488"/>
                </a:lnTo>
                <a:lnTo>
                  <a:pt x="1476" y="496"/>
                </a:lnTo>
                <a:lnTo>
                  <a:pt x="1470" y="502"/>
                </a:lnTo>
                <a:lnTo>
                  <a:pt x="1460" y="510"/>
                </a:lnTo>
                <a:lnTo>
                  <a:pt x="1460" y="510"/>
                </a:lnTo>
                <a:lnTo>
                  <a:pt x="1452" y="512"/>
                </a:lnTo>
                <a:lnTo>
                  <a:pt x="1442" y="512"/>
                </a:lnTo>
                <a:lnTo>
                  <a:pt x="1432" y="510"/>
                </a:lnTo>
                <a:lnTo>
                  <a:pt x="1422" y="504"/>
                </a:lnTo>
                <a:lnTo>
                  <a:pt x="1404" y="490"/>
                </a:lnTo>
                <a:lnTo>
                  <a:pt x="1386" y="476"/>
                </a:lnTo>
                <a:lnTo>
                  <a:pt x="1246" y="236"/>
                </a:lnTo>
                <a:lnTo>
                  <a:pt x="982" y="242"/>
                </a:lnTo>
                <a:close/>
              </a:path>
            </a:pathLst>
          </a:custGeom>
          <a:solidFill>
            <a:schemeClr val="bg1"/>
          </a:solidFill>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a:lstStyle/>
          <a:p>
            <a:endParaRPr lang="en-US" dirty="0"/>
          </a:p>
        </p:txBody>
      </p:sp>
      <p:grpSp>
        <p:nvGrpSpPr>
          <p:cNvPr id="22" name="Group 21"/>
          <p:cNvGrpSpPr/>
          <p:nvPr/>
        </p:nvGrpSpPr>
        <p:grpSpPr>
          <a:xfrm>
            <a:off x="4951082" y="3182820"/>
            <a:ext cx="2444957" cy="1920650"/>
            <a:chOff x="4951082" y="3182820"/>
            <a:chExt cx="2444957" cy="1920650"/>
          </a:xfrm>
        </p:grpSpPr>
        <p:sp>
          <p:nvSpPr>
            <p:cNvPr id="11" name="Freeform 6"/>
            <p:cNvSpPr>
              <a:spLocks/>
            </p:cNvSpPr>
            <p:nvPr/>
          </p:nvSpPr>
          <p:spPr bwMode="auto">
            <a:xfrm>
              <a:off x="4951082" y="3182820"/>
              <a:ext cx="2444957" cy="1920650"/>
            </a:xfrm>
            <a:custGeom>
              <a:avLst/>
              <a:gdLst>
                <a:gd name="T0" fmla="*/ 908 w 1600"/>
                <a:gd name="T1" fmla="*/ 4 h 1382"/>
                <a:gd name="T2" fmla="*/ 892 w 1600"/>
                <a:gd name="T3" fmla="*/ 10 h 1382"/>
                <a:gd name="T4" fmla="*/ 884 w 1600"/>
                <a:gd name="T5" fmla="*/ 14 h 1382"/>
                <a:gd name="T6" fmla="*/ 876 w 1600"/>
                <a:gd name="T7" fmla="*/ 18 h 1382"/>
                <a:gd name="T8" fmla="*/ 870 w 1600"/>
                <a:gd name="T9" fmla="*/ 22 h 1382"/>
                <a:gd name="T10" fmla="*/ 862 w 1600"/>
                <a:gd name="T11" fmla="*/ 28 h 1382"/>
                <a:gd name="T12" fmla="*/ 858 w 1600"/>
                <a:gd name="T13" fmla="*/ 34 h 1382"/>
                <a:gd name="T14" fmla="*/ 856 w 1600"/>
                <a:gd name="T15" fmla="*/ 40 h 1382"/>
                <a:gd name="T16" fmla="*/ 854 w 1600"/>
                <a:gd name="T17" fmla="*/ 46 h 1382"/>
                <a:gd name="T18" fmla="*/ 856 w 1600"/>
                <a:gd name="T19" fmla="*/ 58 h 1382"/>
                <a:gd name="T20" fmla="*/ 856 w 1600"/>
                <a:gd name="T21" fmla="*/ 64 h 1382"/>
                <a:gd name="T22" fmla="*/ 866 w 1600"/>
                <a:gd name="T23" fmla="*/ 82 h 1382"/>
                <a:gd name="T24" fmla="*/ 906 w 1600"/>
                <a:gd name="T25" fmla="*/ 110 h 1382"/>
                <a:gd name="T26" fmla="*/ 914 w 1600"/>
                <a:gd name="T27" fmla="*/ 114 h 1382"/>
                <a:gd name="T28" fmla="*/ 924 w 1600"/>
                <a:gd name="T29" fmla="*/ 124 h 1382"/>
                <a:gd name="T30" fmla="*/ 928 w 1600"/>
                <a:gd name="T31" fmla="*/ 130 h 1382"/>
                <a:gd name="T32" fmla="*/ 934 w 1600"/>
                <a:gd name="T33" fmla="*/ 146 h 1382"/>
                <a:gd name="T34" fmla="*/ 934 w 1600"/>
                <a:gd name="T35" fmla="*/ 156 h 1382"/>
                <a:gd name="T36" fmla="*/ 910 w 1600"/>
                <a:gd name="T37" fmla="*/ 204 h 1382"/>
                <a:gd name="T38" fmla="*/ 790 w 1600"/>
                <a:gd name="T39" fmla="*/ 240 h 1382"/>
                <a:gd name="T40" fmla="*/ 680 w 1600"/>
                <a:gd name="T41" fmla="*/ 210 h 1382"/>
                <a:gd name="T42" fmla="*/ 646 w 1600"/>
                <a:gd name="T43" fmla="*/ 156 h 1382"/>
                <a:gd name="T44" fmla="*/ 648 w 1600"/>
                <a:gd name="T45" fmla="*/ 148 h 1382"/>
                <a:gd name="T46" fmla="*/ 650 w 1600"/>
                <a:gd name="T47" fmla="*/ 138 h 1382"/>
                <a:gd name="T48" fmla="*/ 656 w 1600"/>
                <a:gd name="T49" fmla="*/ 124 h 1382"/>
                <a:gd name="T50" fmla="*/ 662 w 1600"/>
                <a:gd name="T51" fmla="*/ 118 h 1382"/>
                <a:gd name="T52" fmla="*/ 672 w 1600"/>
                <a:gd name="T53" fmla="*/ 110 h 1382"/>
                <a:gd name="T54" fmla="*/ 702 w 1600"/>
                <a:gd name="T55" fmla="*/ 92 h 1382"/>
                <a:gd name="T56" fmla="*/ 724 w 1600"/>
                <a:gd name="T57" fmla="*/ 64 h 1382"/>
                <a:gd name="T58" fmla="*/ 726 w 1600"/>
                <a:gd name="T59" fmla="*/ 58 h 1382"/>
                <a:gd name="T60" fmla="*/ 726 w 1600"/>
                <a:gd name="T61" fmla="*/ 46 h 1382"/>
                <a:gd name="T62" fmla="*/ 726 w 1600"/>
                <a:gd name="T63" fmla="*/ 40 h 1382"/>
                <a:gd name="T64" fmla="*/ 722 w 1600"/>
                <a:gd name="T65" fmla="*/ 34 h 1382"/>
                <a:gd name="T66" fmla="*/ 718 w 1600"/>
                <a:gd name="T67" fmla="*/ 28 h 1382"/>
                <a:gd name="T68" fmla="*/ 710 w 1600"/>
                <a:gd name="T69" fmla="*/ 22 h 1382"/>
                <a:gd name="T70" fmla="*/ 704 w 1600"/>
                <a:gd name="T71" fmla="*/ 18 h 1382"/>
                <a:gd name="T72" fmla="*/ 696 w 1600"/>
                <a:gd name="T73" fmla="*/ 14 h 1382"/>
                <a:gd name="T74" fmla="*/ 688 w 1600"/>
                <a:gd name="T75" fmla="*/ 10 h 1382"/>
                <a:gd name="T76" fmla="*/ 674 w 1600"/>
                <a:gd name="T77" fmla="*/ 4 h 1382"/>
                <a:gd name="T78" fmla="*/ 402 w 1600"/>
                <a:gd name="T79" fmla="*/ 2 h 1382"/>
                <a:gd name="T80" fmla="*/ 262 w 1600"/>
                <a:gd name="T81" fmla="*/ 300 h 1382"/>
                <a:gd name="T82" fmla="*/ 302 w 1600"/>
                <a:gd name="T83" fmla="*/ 322 h 1382"/>
                <a:gd name="T84" fmla="*/ 380 w 1600"/>
                <a:gd name="T85" fmla="*/ 292 h 1382"/>
                <a:gd name="T86" fmla="*/ 424 w 1600"/>
                <a:gd name="T87" fmla="*/ 314 h 1382"/>
                <a:gd name="T88" fmla="*/ 434 w 1600"/>
                <a:gd name="T89" fmla="*/ 404 h 1382"/>
                <a:gd name="T90" fmla="*/ 384 w 1600"/>
                <a:gd name="T91" fmla="*/ 500 h 1382"/>
                <a:gd name="T92" fmla="*/ 296 w 1600"/>
                <a:gd name="T93" fmla="*/ 556 h 1382"/>
                <a:gd name="T94" fmla="*/ 248 w 1600"/>
                <a:gd name="T95" fmla="*/ 534 h 1382"/>
                <a:gd name="T96" fmla="*/ 234 w 1600"/>
                <a:gd name="T97" fmla="*/ 454 h 1382"/>
                <a:gd name="T98" fmla="*/ 202 w 1600"/>
                <a:gd name="T99" fmla="*/ 422 h 1382"/>
                <a:gd name="T100" fmla="*/ 4 w 1600"/>
                <a:gd name="T101" fmla="*/ 690 h 1382"/>
                <a:gd name="T102" fmla="*/ 146 w 1600"/>
                <a:gd name="T103" fmla="*/ 930 h 1382"/>
                <a:gd name="T104" fmla="*/ 198 w 1600"/>
                <a:gd name="T105" fmla="*/ 954 h 1382"/>
                <a:gd name="T106" fmla="*/ 228 w 1600"/>
                <a:gd name="T107" fmla="*/ 922 h 1382"/>
                <a:gd name="T108" fmla="*/ 242 w 1600"/>
                <a:gd name="T109" fmla="*/ 842 h 1382"/>
                <a:gd name="T110" fmla="*/ 286 w 1600"/>
                <a:gd name="T111" fmla="*/ 820 h 1382"/>
                <a:gd name="T112" fmla="*/ 372 w 1600"/>
                <a:gd name="T113" fmla="*/ 866 h 1382"/>
                <a:gd name="T114" fmla="*/ 424 w 1600"/>
                <a:gd name="T115" fmla="*/ 948 h 1382"/>
                <a:gd name="T116" fmla="*/ 428 w 1600"/>
                <a:gd name="T117" fmla="*/ 1054 h 1382"/>
                <a:gd name="T118" fmla="*/ 376 w 1600"/>
                <a:gd name="T119" fmla="*/ 1084 h 1382"/>
                <a:gd name="T120" fmla="*/ 308 w 1600"/>
                <a:gd name="T121" fmla="*/ 1056 h 1382"/>
                <a:gd name="T122" fmla="*/ 264 w 1600"/>
                <a:gd name="T123" fmla="*/ 1068 h 1382"/>
                <a:gd name="T124" fmla="*/ 402 w 1600"/>
                <a:gd name="T125" fmla="*/ 1382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0" h="1382">
                  <a:moveTo>
                    <a:pt x="1200" y="2"/>
                  </a:moveTo>
                  <a:lnTo>
                    <a:pt x="912" y="2"/>
                  </a:lnTo>
                  <a:lnTo>
                    <a:pt x="912" y="2"/>
                  </a:lnTo>
                  <a:lnTo>
                    <a:pt x="912" y="2"/>
                  </a:lnTo>
                  <a:lnTo>
                    <a:pt x="912" y="2"/>
                  </a:lnTo>
                  <a:lnTo>
                    <a:pt x="908" y="4"/>
                  </a:lnTo>
                  <a:lnTo>
                    <a:pt x="908" y="4"/>
                  </a:lnTo>
                  <a:lnTo>
                    <a:pt x="906" y="4"/>
                  </a:lnTo>
                  <a:lnTo>
                    <a:pt x="906" y="4"/>
                  </a:lnTo>
                  <a:lnTo>
                    <a:pt x="894" y="8"/>
                  </a:lnTo>
                  <a:lnTo>
                    <a:pt x="894" y="8"/>
                  </a:lnTo>
                  <a:lnTo>
                    <a:pt x="892" y="10"/>
                  </a:lnTo>
                  <a:lnTo>
                    <a:pt x="892" y="10"/>
                  </a:lnTo>
                  <a:lnTo>
                    <a:pt x="890" y="10"/>
                  </a:lnTo>
                  <a:lnTo>
                    <a:pt x="890" y="10"/>
                  </a:lnTo>
                  <a:lnTo>
                    <a:pt x="886" y="12"/>
                  </a:lnTo>
                  <a:lnTo>
                    <a:pt x="886" y="12"/>
                  </a:lnTo>
                  <a:lnTo>
                    <a:pt x="884" y="14"/>
                  </a:lnTo>
                  <a:lnTo>
                    <a:pt x="884" y="14"/>
                  </a:lnTo>
                  <a:lnTo>
                    <a:pt x="882" y="14"/>
                  </a:lnTo>
                  <a:lnTo>
                    <a:pt x="882" y="14"/>
                  </a:lnTo>
                  <a:lnTo>
                    <a:pt x="880" y="16"/>
                  </a:lnTo>
                  <a:lnTo>
                    <a:pt x="880" y="16"/>
                  </a:lnTo>
                  <a:lnTo>
                    <a:pt x="876" y="18"/>
                  </a:lnTo>
                  <a:lnTo>
                    <a:pt x="876" y="18"/>
                  </a:lnTo>
                  <a:lnTo>
                    <a:pt x="874" y="18"/>
                  </a:lnTo>
                  <a:lnTo>
                    <a:pt x="874" y="18"/>
                  </a:lnTo>
                  <a:lnTo>
                    <a:pt x="870" y="22"/>
                  </a:lnTo>
                  <a:lnTo>
                    <a:pt x="870" y="22"/>
                  </a:lnTo>
                  <a:lnTo>
                    <a:pt x="870" y="22"/>
                  </a:lnTo>
                  <a:lnTo>
                    <a:pt x="870" y="22"/>
                  </a:lnTo>
                  <a:lnTo>
                    <a:pt x="866" y="26"/>
                  </a:lnTo>
                  <a:lnTo>
                    <a:pt x="866" y="26"/>
                  </a:lnTo>
                  <a:lnTo>
                    <a:pt x="864" y="26"/>
                  </a:lnTo>
                  <a:lnTo>
                    <a:pt x="864" y="26"/>
                  </a:lnTo>
                  <a:lnTo>
                    <a:pt x="862" y="28"/>
                  </a:lnTo>
                  <a:lnTo>
                    <a:pt x="862" y="28"/>
                  </a:lnTo>
                  <a:lnTo>
                    <a:pt x="862" y="30"/>
                  </a:lnTo>
                  <a:lnTo>
                    <a:pt x="862" y="30"/>
                  </a:lnTo>
                  <a:lnTo>
                    <a:pt x="860" y="32"/>
                  </a:lnTo>
                  <a:lnTo>
                    <a:pt x="860" y="32"/>
                  </a:lnTo>
                  <a:lnTo>
                    <a:pt x="858" y="34"/>
                  </a:lnTo>
                  <a:lnTo>
                    <a:pt x="858" y="34"/>
                  </a:lnTo>
                  <a:lnTo>
                    <a:pt x="856" y="36"/>
                  </a:lnTo>
                  <a:lnTo>
                    <a:pt x="856" y="36"/>
                  </a:lnTo>
                  <a:lnTo>
                    <a:pt x="856" y="38"/>
                  </a:lnTo>
                  <a:lnTo>
                    <a:pt x="856" y="38"/>
                  </a:lnTo>
                  <a:lnTo>
                    <a:pt x="856" y="40"/>
                  </a:lnTo>
                  <a:lnTo>
                    <a:pt x="856" y="40"/>
                  </a:lnTo>
                  <a:lnTo>
                    <a:pt x="854" y="42"/>
                  </a:lnTo>
                  <a:lnTo>
                    <a:pt x="854" y="42"/>
                  </a:lnTo>
                  <a:lnTo>
                    <a:pt x="854" y="46"/>
                  </a:lnTo>
                  <a:lnTo>
                    <a:pt x="854" y="46"/>
                  </a:lnTo>
                  <a:lnTo>
                    <a:pt x="854" y="46"/>
                  </a:lnTo>
                  <a:lnTo>
                    <a:pt x="854" y="46"/>
                  </a:lnTo>
                  <a:lnTo>
                    <a:pt x="854" y="52"/>
                  </a:lnTo>
                  <a:lnTo>
                    <a:pt x="854" y="52"/>
                  </a:lnTo>
                  <a:lnTo>
                    <a:pt x="854" y="54"/>
                  </a:lnTo>
                  <a:lnTo>
                    <a:pt x="854" y="54"/>
                  </a:lnTo>
                  <a:lnTo>
                    <a:pt x="856" y="58"/>
                  </a:lnTo>
                  <a:lnTo>
                    <a:pt x="856" y="58"/>
                  </a:lnTo>
                  <a:lnTo>
                    <a:pt x="856" y="60"/>
                  </a:lnTo>
                  <a:lnTo>
                    <a:pt x="856" y="60"/>
                  </a:lnTo>
                  <a:lnTo>
                    <a:pt x="856" y="64"/>
                  </a:lnTo>
                  <a:lnTo>
                    <a:pt x="856" y="64"/>
                  </a:lnTo>
                  <a:lnTo>
                    <a:pt x="856" y="64"/>
                  </a:lnTo>
                  <a:lnTo>
                    <a:pt x="856" y="64"/>
                  </a:lnTo>
                  <a:lnTo>
                    <a:pt x="858" y="70"/>
                  </a:lnTo>
                  <a:lnTo>
                    <a:pt x="858" y="70"/>
                  </a:lnTo>
                  <a:lnTo>
                    <a:pt x="858" y="70"/>
                  </a:lnTo>
                  <a:lnTo>
                    <a:pt x="862" y="76"/>
                  </a:lnTo>
                  <a:lnTo>
                    <a:pt x="866" y="82"/>
                  </a:lnTo>
                  <a:lnTo>
                    <a:pt x="878" y="92"/>
                  </a:lnTo>
                  <a:lnTo>
                    <a:pt x="890" y="100"/>
                  </a:lnTo>
                  <a:lnTo>
                    <a:pt x="904" y="108"/>
                  </a:lnTo>
                  <a:lnTo>
                    <a:pt x="904" y="108"/>
                  </a:lnTo>
                  <a:lnTo>
                    <a:pt x="906" y="110"/>
                  </a:lnTo>
                  <a:lnTo>
                    <a:pt x="906" y="110"/>
                  </a:lnTo>
                  <a:lnTo>
                    <a:pt x="908" y="110"/>
                  </a:lnTo>
                  <a:lnTo>
                    <a:pt x="908" y="110"/>
                  </a:lnTo>
                  <a:lnTo>
                    <a:pt x="912" y="114"/>
                  </a:lnTo>
                  <a:lnTo>
                    <a:pt x="912" y="114"/>
                  </a:lnTo>
                  <a:lnTo>
                    <a:pt x="914" y="114"/>
                  </a:lnTo>
                  <a:lnTo>
                    <a:pt x="914" y="114"/>
                  </a:lnTo>
                  <a:lnTo>
                    <a:pt x="918" y="118"/>
                  </a:lnTo>
                  <a:lnTo>
                    <a:pt x="918" y="118"/>
                  </a:lnTo>
                  <a:lnTo>
                    <a:pt x="920" y="120"/>
                  </a:lnTo>
                  <a:lnTo>
                    <a:pt x="920" y="120"/>
                  </a:lnTo>
                  <a:lnTo>
                    <a:pt x="924" y="124"/>
                  </a:lnTo>
                  <a:lnTo>
                    <a:pt x="924" y="124"/>
                  </a:lnTo>
                  <a:lnTo>
                    <a:pt x="924" y="124"/>
                  </a:lnTo>
                  <a:lnTo>
                    <a:pt x="924" y="124"/>
                  </a:lnTo>
                  <a:lnTo>
                    <a:pt x="928" y="130"/>
                  </a:lnTo>
                  <a:lnTo>
                    <a:pt x="928" y="130"/>
                  </a:lnTo>
                  <a:lnTo>
                    <a:pt x="928" y="130"/>
                  </a:lnTo>
                  <a:lnTo>
                    <a:pt x="928" y="130"/>
                  </a:lnTo>
                  <a:lnTo>
                    <a:pt x="930" y="138"/>
                  </a:lnTo>
                  <a:lnTo>
                    <a:pt x="930" y="138"/>
                  </a:lnTo>
                  <a:lnTo>
                    <a:pt x="932" y="138"/>
                  </a:lnTo>
                  <a:lnTo>
                    <a:pt x="932" y="138"/>
                  </a:lnTo>
                  <a:lnTo>
                    <a:pt x="934" y="146"/>
                  </a:lnTo>
                  <a:lnTo>
                    <a:pt x="934" y="146"/>
                  </a:lnTo>
                  <a:lnTo>
                    <a:pt x="934" y="148"/>
                  </a:lnTo>
                  <a:lnTo>
                    <a:pt x="934" y="148"/>
                  </a:lnTo>
                  <a:lnTo>
                    <a:pt x="934" y="156"/>
                  </a:lnTo>
                  <a:lnTo>
                    <a:pt x="934" y="156"/>
                  </a:lnTo>
                  <a:lnTo>
                    <a:pt x="934" y="156"/>
                  </a:lnTo>
                  <a:lnTo>
                    <a:pt x="934" y="156"/>
                  </a:lnTo>
                  <a:lnTo>
                    <a:pt x="934" y="156"/>
                  </a:lnTo>
                  <a:lnTo>
                    <a:pt x="934" y="168"/>
                  </a:lnTo>
                  <a:lnTo>
                    <a:pt x="930" y="178"/>
                  </a:lnTo>
                  <a:lnTo>
                    <a:pt x="926" y="188"/>
                  </a:lnTo>
                  <a:lnTo>
                    <a:pt x="918" y="196"/>
                  </a:lnTo>
                  <a:lnTo>
                    <a:pt x="910" y="204"/>
                  </a:lnTo>
                  <a:lnTo>
                    <a:pt x="902" y="210"/>
                  </a:lnTo>
                  <a:lnTo>
                    <a:pt x="880" y="222"/>
                  </a:lnTo>
                  <a:lnTo>
                    <a:pt x="856" y="230"/>
                  </a:lnTo>
                  <a:lnTo>
                    <a:pt x="832" y="236"/>
                  </a:lnTo>
                  <a:lnTo>
                    <a:pt x="810" y="240"/>
                  </a:lnTo>
                  <a:lnTo>
                    <a:pt x="790" y="240"/>
                  </a:lnTo>
                  <a:lnTo>
                    <a:pt x="790" y="240"/>
                  </a:lnTo>
                  <a:lnTo>
                    <a:pt x="770" y="240"/>
                  </a:lnTo>
                  <a:lnTo>
                    <a:pt x="748" y="236"/>
                  </a:lnTo>
                  <a:lnTo>
                    <a:pt x="724" y="230"/>
                  </a:lnTo>
                  <a:lnTo>
                    <a:pt x="700" y="222"/>
                  </a:lnTo>
                  <a:lnTo>
                    <a:pt x="680" y="210"/>
                  </a:lnTo>
                  <a:lnTo>
                    <a:pt x="670" y="204"/>
                  </a:lnTo>
                  <a:lnTo>
                    <a:pt x="662" y="196"/>
                  </a:lnTo>
                  <a:lnTo>
                    <a:pt x="656" y="188"/>
                  </a:lnTo>
                  <a:lnTo>
                    <a:pt x="650" y="178"/>
                  </a:lnTo>
                  <a:lnTo>
                    <a:pt x="648" y="168"/>
                  </a:lnTo>
                  <a:lnTo>
                    <a:pt x="646" y="156"/>
                  </a:lnTo>
                  <a:lnTo>
                    <a:pt x="646" y="156"/>
                  </a:lnTo>
                  <a:lnTo>
                    <a:pt x="646" y="156"/>
                  </a:lnTo>
                  <a:lnTo>
                    <a:pt x="646" y="156"/>
                  </a:lnTo>
                  <a:lnTo>
                    <a:pt x="646" y="156"/>
                  </a:lnTo>
                  <a:lnTo>
                    <a:pt x="648" y="148"/>
                  </a:lnTo>
                  <a:lnTo>
                    <a:pt x="648" y="148"/>
                  </a:lnTo>
                  <a:lnTo>
                    <a:pt x="648" y="146"/>
                  </a:lnTo>
                  <a:lnTo>
                    <a:pt x="648" y="146"/>
                  </a:lnTo>
                  <a:lnTo>
                    <a:pt x="650" y="138"/>
                  </a:lnTo>
                  <a:lnTo>
                    <a:pt x="650" y="138"/>
                  </a:lnTo>
                  <a:lnTo>
                    <a:pt x="650" y="138"/>
                  </a:lnTo>
                  <a:lnTo>
                    <a:pt x="650" y="138"/>
                  </a:lnTo>
                  <a:lnTo>
                    <a:pt x="652" y="130"/>
                  </a:lnTo>
                  <a:lnTo>
                    <a:pt x="652" y="130"/>
                  </a:lnTo>
                  <a:lnTo>
                    <a:pt x="652" y="130"/>
                  </a:lnTo>
                  <a:lnTo>
                    <a:pt x="652" y="130"/>
                  </a:lnTo>
                  <a:lnTo>
                    <a:pt x="656" y="124"/>
                  </a:lnTo>
                  <a:lnTo>
                    <a:pt x="656" y="124"/>
                  </a:lnTo>
                  <a:lnTo>
                    <a:pt x="656" y="124"/>
                  </a:lnTo>
                  <a:lnTo>
                    <a:pt x="656" y="124"/>
                  </a:lnTo>
                  <a:lnTo>
                    <a:pt x="660" y="120"/>
                  </a:lnTo>
                  <a:lnTo>
                    <a:pt x="660" y="120"/>
                  </a:lnTo>
                  <a:lnTo>
                    <a:pt x="662" y="118"/>
                  </a:lnTo>
                  <a:lnTo>
                    <a:pt x="662" y="118"/>
                  </a:lnTo>
                  <a:lnTo>
                    <a:pt x="666" y="114"/>
                  </a:lnTo>
                  <a:lnTo>
                    <a:pt x="666" y="114"/>
                  </a:lnTo>
                  <a:lnTo>
                    <a:pt x="668" y="114"/>
                  </a:lnTo>
                  <a:lnTo>
                    <a:pt x="668" y="114"/>
                  </a:lnTo>
                  <a:lnTo>
                    <a:pt x="672" y="110"/>
                  </a:lnTo>
                  <a:lnTo>
                    <a:pt x="672" y="110"/>
                  </a:lnTo>
                  <a:lnTo>
                    <a:pt x="674" y="110"/>
                  </a:lnTo>
                  <a:lnTo>
                    <a:pt x="674" y="110"/>
                  </a:lnTo>
                  <a:lnTo>
                    <a:pt x="676" y="108"/>
                  </a:lnTo>
                  <a:lnTo>
                    <a:pt x="676" y="108"/>
                  </a:lnTo>
                  <a:lnTo>
                    <a:pt x="690" y="100"/>
                  </a:lnTo>
                  <a:lnTo>
                    <a:pt x="702" y="92"/>
                  </a:lnTo>
                  <a:lnTo>
                    <a:pt x="714" y="82"/>
                  </a:lnTo>
                  <a:lnTo>
                    <a:pt x="718" y="76"/>
                  </a:lnTo>
                  <a:lnTo>
                    <a:pt x="722" y="70"/>
                  </a:lnTo>
                  <a:lnTo>
                    <a:pt x="722" y="70"/>
                  </a:lnTo>
                  <a:lnTo>
                    <a:pt x="724" y="64"/>
                  </a:lnTo>
                  <a:lnTo>
                    <a:pt x="724" y="64"/>
                  </a:lnTo>
                  <a:lnTo>
                    <a:pt x="724" y="64"/>
                  </a:lnTo>
                  <a:lnTo>
                    <a:pt x="724" y="64"/>
                  </a:lnTo>
                  <a:lnTo>
                    <a:pt x="724" y="60"/>
                  </a:lnTo>
                  <a:lnTo>
                    <a:pt x="724" y="60"/>
                  </a:lnTo>
                  <a:lnTo>
                    <a:pt x="726" y="58"/>
                  </a:lnTo>
                  <a:lnTo>
                    <a:pt x="726" y="58"/>
                  </a:lnTo>
                  <a:lnTo>
                    <a:pt x="726" y="54"/>
                  </a:lnTo>
                  <a:lnTo>
                    <a:pt x="726" y="54"/>
                  </a:lnTo>
                  <a:lnTo>
                    <a:pt x="726" y="52"/>
                  </a:lnTo>
                  <a:lnTo>
                    <a:pt x="726" y="52"/>
                  </a:lnTo>
                  <a:lnTo>
                    <a:pt x="726" y="46"/>
                  </a:lnTo>
                  <a:lnTo>
                    <a:pt x="726" y="46"/>
                  </a:lnTo>
                  <a:lnTo>
                    <a:pt x="726" y="46"/>
                  </a:lnTo>
                  <a:lnTo>
                    <a:pt x="726" y="46"/>
                  </a:lnTo>
                  <a:lnTo>
                    <a:pt x="726" y="42"/>
                  </a:lnTo>
                  <a:lnTo>
                    <a:pt x="726" y="42"/>
                  </a:lnTo>
                  <a:lnTo>
                    <a:pt x="726" y="40"/>
                  </a:lnTo>
                  <a:lnTo>
                    <a:pt x="726" y="40"/>
                  </a:lnTo>
                  <a:lnTo>
                    <a:pt x="724" y="38"/>
                  </a:lnTo>
                  <a:lnTo>
                    <a:pt x="724" y="38"/>
                  </a:lnTo>
                  <a:lnTo>
                    <a:pt x="724" y="36"/>
                  </a:lnTo>
                  <a:lnTo>
                    <a:pt x="724" y="36"/>
                  </a:lnTo>
                  <a:lnTo>
                    <a:pt x="722" y="34"/>
                  </a:lnTo>
                  <a:lnTo>
                    <a:pt x="722" y="34"/>
                  </a:lnTo>
                  <a:lnTo>
                    <a:pt x="722" y="32"/>
                  </a:lnTo>
                  <a:lnTo>
                    <a:pt x="722" y="32"/>
                  </a:lnTo>
                  <a:lnTo>
                    <a:pt x="720" y="30"/>
                  </a:lnTo>
                  <a:lnTo>
                    <a:pt x="720" y="30"/>
                  </a:lnTo>
                  <a:lnTo>
                    <a:pt x="718" y="28"/>
                  </a:lnTo>
                  <a:lnTo>
                    <a:pt x="718" y="28"/>
                  </a:lnTo>
                  <a:lnTo>
                    <a:pt x="716" y="26"/>
                  </a:lnTo>
                  <a:lnTo>
                    <a:pt x="716" y="26"/>
                  </a:lnTo>
                  <a:lnTo>
                    <a:pt x="714" y="26"/>
                  </a:lnTo>
                  <a:lnTo>
                    <a:pt x="714" y="26"/>
                  </a:lnTo>
                  <a:lnTo>
                    <a:pt x="710" y="22"/>
                  </a:lnTo>
                  <a:lnTo>
                    <a:pt x="710" y="22"/>
                  </a:lnTo>
                  <a:lnTo>
                    <a:pt x="710" y="22"/>
                  </a:lnTo>
                  <a:lnTo>
                    <a:pt x="710" y="22"/>
                  </a:lnTo>
                  <a:lnTo>
                    <a:pt x="706" y="18"/>
                  </a:lnTo>
                  <a:lnTo>
                    <a:pt x="706" y="18"/>
                  </a:lnTo>
                  <a:lnTo>
                    <a:pt x="704" y="18"/>
                  </a:lnTo>
                  <a:lnTo>
                    <a:pt x="704" y="18"/>
                  </a:lnTo>
                  <a:lnTo>
                    <a:pt x="702" y="16"/>
                  </a:lnTo>
                  <a:lnTo>
                    <a:pt x="702" y="16"/>
                  </a:lnTo>
                  <a:lnTo>
                    <a:pt x="700" y="14"/>
                  </a:lnTo>
                  <a:lnTo>
                    <a:pt x="700" y="14"/>
                  </a:lnTo>
                  <a:lnTo>
                    <a:pt x="696" y="14"/>
                  </a:lnTo>
                  <a:lnTo>
                    <a:pt x="696" y="14"/>
                  </a:lnTo>
                  <a:lnTo>
                    <a:pt x="694" y="12"/>
                  </a:lnTo>
                  <a:lnTo>
                    <a:pt x="694" y="12"/>
                  </a:lnTo>
                  <a:lnTo>
                    <a:pt x="692" y="10"/>
                  </a:lnTo>
                  <a:lnTo>
                    <a:pt x="692" y="10"/>
                  </a:lnTo>
                  <a:lnTo>
                    <a:pt x="688" y="10"/>
                  </a:lnTo>
                  <a:lnTo>
                    <a:pt x="688" y="10"/>
                  </a:lnTo>
                  <a:lnTo>
                    <a:pt x="686" y="8"/>
                  </a:lnTo>
                  <a:lnTo>
                    <a:pt x="686" y="8"/>
                  </a:lnTo>
                  <a:lnTo>
                    <a:pt x="674" y="4"/>
                  </a:lnTo>
                  <a:lnTo>
                    <a:pt x="674" y="4"/>
                  </a:lnTo>
                  <a:lnTo>
                    <a:pt x="674" y="4"/>
                  </a:lnTo>
                  <a:lnTo>
                    <a:pt x="674" y="4"/>
                  </a:lnTo>
                  <a:lnTo>
                    <a:pt x="668" y="2"/>
                  </a:lnTo>
                  <a:lnTo>
                    <a:pt x="668" y="2"/>
                  </a:lnTo>
                  <a:lnTo>
                    <a:pt x="668" y="2"/>
                  </a:lnTo>
                  <a:lnTo>
                    <a:pt x="402" y="2"/>
                  </a:lnTo>
                  <a:lnTo>
                    <a:pt x="402" y="2"/>
                  </a:lnTo>
                  <a:lnTo>
                    <a:pt x="402" y="2"/>
                  </a:lnTo>
                  <a:lnTo>
                    <a:pt x="264" y="238"/>
                  </a:lnTo>
                  <a:lnTo>
                    <a:pt x="264" y="238"/>
                  </a:lnTo>
                  <a:lnTo>
                    <a:pt x="260" y="260"/>
                  </a:lnTo>
                  <a:lnTo>
                    <a:pt x="260" y="282"/>
                  </a:lnTo>
                  <a:lnTo>
                    <a:pt x="260" y="292"/>
                  </a:lnTo>
                  <a:lnTo>
                    <a:pt x="262" y="300"/>
                  </a:lnTo>
                  <a:lnTo>
                    <a:pt x="268" y="308"/>
                  </a:lnTo>
                  <a:lnTo>
                    <a:pt x="274" y="314"/>
                  </a:lnTo>
                  <a:lnTo>
                    <a:pt x="274" y="314"/>
                  </a:lnTo>
                  <a:lnTo>
                    <a:pt x="284" y="318"/>
                  </a:lnTo>
                  <a:lnTo>
                    <a:pt x="294" y="322"/>
                  </a:lnTo>
                  <a:lnTo>
                    <a:pt x="302" y="322"/>
                  </a:lnTo>
                  <a:lnTo>
                    <a:pt x="312" y="322"/>
                  </a:lnTo>
                  <a:lnTo>
                    <a:pt x="326" y="316"/>
                  </a:lnTo>
                  <a:lnTo>
                    <a:pt x="342" y="308"/>
                  </a:lnTo>
                  <a:lnTo>
                    <a:pt x="356" y="298"/>
                  </a:lnTo>
                  <a:lnTo>
                    <a:pt x="372" y="292"/>
                  </a:lnTo>
                  <a:lnTo>
                    <a:pt x="380" y="292"/>
                  </a:lnTo>
                  <a:lnTo>
                    <a:pt x="388" y="292"/>
                  </a:lnTo>
                  <a:lnTo>
                    <a:pt x="398" y="294"/>
                  </a:lnTo>
                  <a:lnTo>
                    <a:pt x="408" y="300"/>
                  </a:lnTo>
                  <a:lnTo>
                    <a:pt x="408" y="300"/>
                  </a:lnTo>
                  <a:lnTo>
                    <a:pt x="418" y="306"/>
                  </a:lnTo>
                  <a:lnTo>
                    <a:pt x="424" y="314"/>
                  </a:lnTo>
                  <a:lnTo>
                    <a:pt x="430" y="322"/>
                  </a:lnTo>
                  <a:lnTo>
                    <a:pt x="434" y="332"/>
                  </a:lnTo>
                  <a:lnTo>
                    <a:pt x="438" y="344"/>
                  </a:lnTo>
                  <a:lnTo>
                    <a:pt x="438" y="354"/>
                  </a:lnTo>
                  <a:lnTo>
                    <a:pt x="438" y="380"/>
                  </a:lnTo>
                  <a:lnTo>
                    <a:pt x="434" y="404"/>
                  </a:lnTo>
                  <a:lnTo>
                    <a:pt x="426" y="428"/>
                  </a:lnTo>
                  <a:lnTo>
                    <a:pt x="418" y="448"/>
                  </a:lnTo>
                  <a:lnTo>
                    <a:pt x="410" y="466"/>
                  </a:lnTo>
                  <a:lnTo>
                    <a:pt x="410" y="466"/>
                  </a:lnTo>
                  <a:lnTo>
                    <a:pt x="398" y="482"/>
                  </a:lnTo>
                  <a:lnTo>
                    <a:pt x="384" y="500"/>
                  </a:lnTo>
                  <a:lnTo>
                    <a:pt x="368" y="518"/>
                  </a:lnTo>
                  <a:lnTo>
                    <a:pt x="348" y="534"/>
                  </a:lnTo>
                  <a:lnTo>
                    <a:pt x="328" y="548"/>
                  </a:lnTo>
                  <a:lnTo>
                    <a:pt x="318" y="552"/>
                  </a:lnTo>
                  <a:lnTo>
                    <a:pt x="306" y="554"/>
                  </a:lnTo>
                  <a:lnTo>
                    <a:pt x="296" y="556"/>
                  </a:lnTo>
                  <a:lnTo>
                    <a:pt x="284" y="556"/>
                  </a:lnTo>
                  <a:lnTo>
                    <a:pt x="274" y="554"/>
                  </a:lnTo>
                  <a:lnTo>
                    <a:pt x="264" y="548"/>
                  </a:lnTo>
                  <a:lnTo>
                    <a:pt x="264" y="548"/>
                  </a:lnTo>
                  <a:lnTo>
                    <a:pt x="256" y="542"/>
                  </a:lnTo>
                  <a:lnTo>
                    <a:pt x="248" y="534"/>
                  </a:lnTo>
                  <a:lnTo>
                    <a:pt x="244" y="528"/>
                  </a:lnTo>
                  <a:lnTo>
                    <a:pt x="240" y="520"/>
                  </a:lnTo>
                  <a:lnTo>
                    <a:pt x="238" y="504"/>
                  </a:lnTo>
                  <a:lnTo>
                    <a:pt x="238" y="486"/>
                  </a:lnTo>
                  <a:lnTo>
                    <a:pt x="238" y="470"/>
                  </a:lnTo>
                  <a:lnTo>
                    <a:pt x="234" y="454"/>
                  </a:lnTo>
                  <a:lnTo>
                    <a:pt x="232" y="446"/>
                  </a:lnTo>
                  <a:lnTo>
                    <a:pt x="226" y="438"/>
                  </a:lnTo>
                  <a:lnTo>
                    <a:pt x="218" y="430"/>
                  </a:lnTo>
                  <a:lnTo>
                    <a:pt x="210" y="424"/>
                  </a:lnTo>
                  <a:lnTo>
                    <a:pt x="210" y="424"/>
                  </a:lnTo>
                  <a:lnTo>
                    <a:pt x="202" y="422"/>
                  </a:lnTo>
                  <a:lnTo>
                    <a:pt x="194" y="422"/>
                  </a:lnTo>
                  <a:lnTo>
                    <a:pt x="184" y="424"/>
                  </a:lnTo>
                  <a:lnTo>
                    <a:pt x="174" y="428"/>
                  </a:lnTo>
                  <a:lnTo>
                    <a:pt x="156" y="440"/>
                  </a:lnTo>
                  <a:lnTo>
                    <a:pt x="140" y="454"/>
                  </a:lnTo>
                  <a:lnTo>
                    <a:pt x="4" y="690"/>
                  </a:lnTo>
                  <a:lnTo>
                    <a:pt x="0" y="690"/>
                  </a:lnTo>
                  <a:lnTo>
                    <a:pt x="2" y="694"/>
                  </a:lnTo>
                  <a:lnTo>
                    <a:pt x="4" y="694"/>
                  </a:lnTo>
                  <a:lnTo>
                    <a:pt x="132" y="918"/>
                  </a:lnTo>
                  <a:lnTo>
                    <a:pt x="132" y="918"/>
                  </a:lnTo>
                  <a:lnTo>
                    <a:pt x="146" y="930"/>
                  </a:lnTo>
                  <a:lnTo>
                    <a:pt x="160" y="942"/>
                  </a:lnTo>
                  <a:lnTo>
                    <a:pt x="176" y="950"/>
                  </a:lnTo>
                  <a:lnTo>
                    <a:pt x="184" y="954"/>
                  </a:lnTo>
                  <a:lnTo>
                    <a:pt x="192" y="954"/>
                  </a:lnTo>
                  <a:lnTo>
                    <a:pt x="192" y="954"/>
                  </a:lnTo>
                  <a:lnTo>
                    <a:pt x="198" y="954"/>
                  </a:lnTo>
                  <a:lnTo>
                    <a:pt x="202" y="952"/>
                  </a:lnTo>
                  <a:lnTo>
                    <a:pt x="202" y="952"/>
                  </a:lnTo>
                  <a:lnTo>
                    <a:pt x="212" y="944"/>
                  </a:lnTo>
                  <a:lnTo>
                    <a:pt x="220" y="938"/>
                  </a:lnTo>
                  <a:lnTo>
                    <a:pt x="224" y="930"/>
                  </a:lnTo>
                  <a:lnTo>
                    <a:pt x="228" y="922"/>
                  </a:lnTo>
                  <a:lnTo>
                    <a:pt x="230" y="906"/>
                  </a:lnTo>
                  <a:lnTo>
                    <a:pt x="230" y="890"/>
                  </a:lnTo>
                  <a:lnTo>
                    <a:pt x="230" y="872"/>
                  </a:lnTo>
                  <a:lnTo>
                    <a:pt x="234" y="856"/>
                  </a:lnTo>
                  <a:lnTo>
                    <a:pt x="236" y="848"/>
                  </a:lnTo>
                  <a:lnTo>
                    <a:pt x="242" y="842"/>
                  </a:lnTo>
                  <a:lnTo>
                    <a:pt x="248" y="834"/>
                  </a:lnTo>
                  <a:lnTo>
                    <a:pt x="258" y="828"/>
                  </a:lnTo>
                  <a:lnTo>
                    <a:pt x="258" y="828"/>
                  </a:lnTo>
                  <a:lnTo>
                    <a:pt x="272" y="822"/>
                  </a:lnTo>
                  <a:lnTo>
                    <a:pt x="286" y="820"/>
                  </a:lnTo>
                  <a:lnTo>
                    <a:pt x="286" y="820"/>
                  </a:lnTo>
                  <a:lnTo>
                    <a:pt x="296" y="820"/>
                  </a:lnTo>
                  <a:lnTo>
                    <a:pt x="304" y="822"/>
                  </a:lnTo>
                  <a:lnTo>
                    <a:pt x="322" y="828"/>
                  </a:lnTo>
                  <a:lnTo>
                    <a:pt x="340" y="838"/>
                  </a:lnTo>
                  <a:lnTo>
                    <a:pt x="358" y="852"/>
                  </a:lnTo>
                  <a:lnTo>
                    <a:pt x="372" y="866"/>
                  </a:lnTo>
                  <a:lnTo>
                    <a:pt x="386" y="882"/>
                  </a:lnTo>
                  <a:lnTo>
                    <a:pt x="398" y="896"/>
                  </a:lnTo>
                  <a:lnTo>
                    <a:pt x="406" y="910"/>
                  </a:lnTo>
                  <a:lnTo>
                    <a:pt x="406" y="910"/>
                  </a:lnTo>
                  <a:lnTo>
                    <a:pt x="414" y="928"/>
                  </a:lnTo>
                  <a:lnTo>
                    <a:pt x="424" y="948"/>
                  </a:lnTo>
                  <a:lnTo>
                    <a:pt x="430" y="972"/>
                  </a:lnTo>
                  <a:lnTo>
                    <a:pt x="434" y="996"/>
                  </a:lnTo>
                  <a:lnTo>
                    <a:pt x="436" y="1022"/>
                  </a:lnTo>
                  <a:lnTo>
                    <a:pt x="434" y="1032"/>
                  </a:lnTo>
                  <a:lnTo>
                    <a:pt x="432" y="1044"/>
                  </a:lnTo>
                  <a:lnTo>
                    <a:pt x="428" y="1054"/>
                  </a:lnTo>
                  <a:lnTo>
                    <a:pt x="422" y="1062"/>
                  </a:lnTo>
                  <a:lnTo>
                    <a:pt x="414" y="1070"/>
                  </a:lnTo>
                  <a:lnTo>
                    <a:pt x="404" y="1076"/>
                  </a:lnTo>
                  <a:lnTo>
                    <a:pt x="404" y="1076"/>
                  </a:lnTo>
                  <a:lnTo>
                    <a:pt x="390" y="1082"/>
                  </a:lnTo>
                  <a:lnTo>
                    <a:pt x="376" y="1084"/>
                  </a:lnTo>
                  <a:lnTo>
                    <a:pt x="376" y="1084"/>
                  </a:lnTo>
                  <a:lnTo>
                    <a:pt x="366" y="1084"/>
                  </a:lnTo>
                  <a:lnTo>
                    <a:pt x="354" y="1080"/>
                  </a:lnTo>
                  <a:lnTo>
                    <a:pt x="336" y="1070"/>
                  </a:lnTo>
                  <a:lnTo>
                    <a:pt x="318" y="1060"/>
                  </a:lnTo>
                  <a:lnTo>
                    <a:pt x="308" y="1056"/>
                  </a:lnTo>
                  <a:lnTo>
                    <a:pt x="296" y="1054"/>
                  </a:lnTo>
                  <a:lnTo>
                    <a:pt x="296" y="1054"/>
                  </a:lnTo>
                  <a:lnTo>
                    <a:pt x="284" y="1056"/>
                  </a:lnTo>
                  <a:lnTo>
                    <a:pt x="270" y="1062"/>
                  </a:lnTo>
                  <a:lnTo>
                    <a:pt x="270" y="1062"/>
                  </a:lnTo>
                  <a:lnTo>
                    <a:pt x="264" y="1068"/>
                  </a:lnTo>
                  <a:lnTo>
                    <a:pt x="258" y="1076"/>
                  </a:lnTo>
                  <a:lnTo>
                    <a:pt x="256" y="1086"/>
                  </a:lnTo>
                  <a:lnTo>
                    <a:pt x="256" y="1096"/>
                  </a:lnTo>
                  <a:lnTo>
                    <a:pt x="258" y="1120"/>
                  </a:lnTo>
                  <a:lnTo>
                    <a:pt x="262" y="1142"/>
                  </a:lnTo>
                  <a:lnTo>
                    <a:pt x="402" y="1382"/>
                  </a:lnTo>
                  <a:lnTo>
                    <a:pt x="1200" y="1382"/>
                  </a:lnTo>
                  <a:lnTo>
                    <a:pt x="1600" y="690"/>
                  </a:lnTo>
                  <a:lnTo>
                    <a:pt x="1200" y="0"/>
                  </a:lnTo>
                  <a:lnTo>
                    <a:pt x="1200" y="0"/>
                  </a:lnTo>
                  <a:lnTo>
                    <a:pt x="1200" y="2"/>
                  </a:lnTo>
                  <a:close/>
                </a:path>
              </a:pathLst>
            </a:custGeom>
            <a:solidFill>
              <a:srgbClr val="CCCCFF"/>
            </a:solidFill>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a:lstStyle/>
            <a:p>
              <a:endParaRPr lang="en-US" dirty="0"/>
            </a:p>
          </p:txBody>
        </p:sp>
        <p:sp>
          <p:nvSpPr>
            <p:cNvPr id="13" name="Text Box 9"/>
            <p:cNvSpPr txBox="1">
              <a:spLocks noChangeArrowheads="1"/>
            </p:cNvSpPr>
            <p:nvPr/>
          </p:nvSpPr>
          <p:spPr bwMode="auto">
            <a:xfrm>
              <a:off x="5379183" y="3657600"/>
              <a:ext cx="178473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GB" b="1" dirty="0" smtClean="0">
                  <a:solidFill>
                    <a:srgbClr val="000000"/>
                  </a:solidFill>
                </a:rPr>
                <a:t>Rigorous, Relevant Courses and Student Plan</a:t>
              </a:r>
              <a:endParaRPr lang="en-GB" b="1" dirty="0">
                <a:solidFill>
                  <a:srgbClr val="000000"/>
                </a:solidFill>
              </a:endParaRPr>
            </a:p>
          </p:txBody>
        </p:sp>
      </p:grpSp>
      <p:grpSp>
        <p:nvGrpSpPr>
          <p:cNvPr id="24" name="Group 23"/>
          <p:cNvGrpSpPr/>
          <p:nvPr/>
        </p:nvGrpSpPr>
        <p:grpSpPr>
          <a:xfrm>
            <a:off x="3129118" y="316100"/>
            <a:ext cx="2501770" cy="1927776"/>
            <a:chOff x="3129118" y="316100"/>
            <a:chExt cx="2501770" cy="1927776"/>
          </a:xfrm>
        </p:grpSpPr>
        <p:sp>
          <p:nvSpPr>
            <p:cNvPr id="12" name="Freeform 7"/>
            <p:cNvSpPr>
              <a:spLocks/>
            </p:cNvSpPr>
            <p:nvPr/>
          </p:nvSpPr>
          <p:spPr bwMode="auto">
            <a:xfrm>
              <a:off x="3129118" y="316100"/>
              <a:ext cx="2501770" cy="1927776"/>
            </a:xfrm>
            <a:custGeom>
              <a:avLst/>
              <a:gdLst>
                <a:gd name="T0" fmla="*/ 198 w 1636"/>
                <a:gd name="T1" fmla="*/ 906 h 1386"/>
                <a:gd name="T2" fmla="*/ 214 w 1636"/>
                <a:gd name="T3" fmla="*/ 868 h 1386"/>
                <a:gd name="T4" fmla="*/ 214 w 1636"/>
                <a:gd name="T5" fmla="*/ 834 h 1386"/>
                <a:gd name="T6" fmla="*/ 232 w 1636"/>
                <a:gd name="T7" fmla="*/ 800 h 1386"/>
                <a:gd name="T8" fmla="*/ 260 w 1636"/>
                <a:gd name="T9" fmla="*/ 786 h 1386"/>
                <a:gd name="T10" fmla="*/ 302 w 1636"/>
                <a:gd name="T11" fmla="*/ 794 h 1386"/>
                <a:gd name="T12" fmla="*/ 374 w 1636"/>
                <a:gd name="T13" fmla="*/ 860 h 1386"/>
                <a:gd name="T14" fmla="*/ 406 w 1636"/>
                <a:gd name="T15" fmla="*/ 924 h 1386"/>
                <a:gd name="T16" fmla="*/ 414 w 1636"/>
                <a:gd name="T17" fmla="*/ 982 h 1386"/>
                <a:gd name="T18" fmla="*/ 404 w 1636"/>
                <a:gd name="T19" fmla="*/ 1032 h 1386"/>
                <a:gd name="T20" fmla="*/ 384 w 1636"/>
                <a:gd name="T21" fmla="*/ 1050 h 1386"/>
                <a:gd name="T22" fmla="*/ 346 w 1636"/>
                <a:gd name="T23" fmla="*/ 1058 h 1386"/>
                <a:gd name="T24" fmla="*/ 286 w 1636"/>
                <a:gd name="T25" fmla="*/ 1028 h 1386"/>
                <a:gd name="T26" fmla="*/ 248 w 1636"/>
                <a:gd name="T27" fmla="*/ 1036 h 1386"/>
                <a:gd name="T28" fmla="*/ 236 w 1636"/>
                <a:gd name="T29" fmla="*/ 1058 h 1386"/>
                <a:gd name="T30" fmla="*/ 240 w 1636"/>
                <a:gd name="T31" fmla="*/ 1102 h 1386"/>
                <a:gd name="T32" fmla="*/ 400 w 1636"/>
                <a:gd name="T33" fmla="*/ 1382 h 1386"/>
                <a:gd name="T34" fmla="*/ 664 w 1636"/>
                <a:gd name="T35" fmla="*/ 1386 h 1386"/>
                <a:gd name="T36" fmla="*/ 726 w 1636"/>
                <a:gd name="T37" fmla="*/ 1356 h 1386"/>
                <a:gd name="T38" fmla="*/ 734 w 1636"/>
                <a:gd name="T39" fmla="*/ 1326 h 1386"/>
                <a:gd name="T40" fmla="*/ 710 w 1636"/>
                <a:gd name="T41" fmla="*/ 1290 h 1386"/>
                <a:gd name="T42" fmla="*/ 662 w 1636"/>
                <a:gd name="T43" fmla="*/ 1256 h 1386"/>
                <a:gd name="T44" fmla="*/ 654 w 1636"/>
                <a:gd name="T45" fmla="*/ 1228 h 1386"/>
                <a:gd name="T46" fmla="*/ 670 w 1636"/>
                <a:gd name="T47" fmla="*/ 1188 h 1386"/>
                <a:gd name="T48" fmla="*/ 732 w 1636"/>
                <a:gd name="T49" fmla="*/ 1154 h 1386"/>
                <a:gd name="T50" fmla="*/ 798 w 1636"/>
                <a:gd name="T51" fmla="*/ 1144 h 1386"/>
                <a:gd name="T52" fmla="*/ 888 w 1636"/>
                <a:gd name="T53" fmla="*/ 1162 h 1386"/>
                <a:gd name="T54" fmla="*/ 934 w 1636"/>
                <a:gd name="T55" fmla="*/ 1198 h 1386"/>
                <a:gd name="T56" fmla="*/ 942 w 1636"/>
                <a:gd name="T57" fmla="*/ 1228 h 1386"/>
                <a:gd name="T58" fmla="*/ 930 w 1636"/>
                <a:gd name="T59" fmla="*/ 1264 h 1386"/>
                <a:gd name="T60" fmla="*/ 874 w 1636"/>
                <a:gd name="T61" fmla="*/ 1302 h 1386"/>
                <a:gd name="T62" fmla="*/ 862 w 1636"/>
                <a:gd name="T63" fmla="*/ 1338 h 1386"/>
                <a:gd name="T64" fmla="*/ 878 w 1636"/>
                <a:gd name="T65" fmla="*/ 1362 h 1386"/>
                <a:gd name="T66" fmla="*/ 1194 w 1636"/>
                <a:gd name="T67" fmla="*/ 1386 h 1386"/>
                <a:gd name="T68" fmla="*/ 1202 w 1636"/>
                <a:gd name="T69" fmla="*/ 1378 h 1386"/>
                <a:gd name="T70" fmla="*/ 1340 w 1636"/>
                <a:gd name="T71" fmla="*/ 1138 h 1386"/>
                <a:gd name="T72" fmla="*/ 1394 w 1636"/>
                <a:gd name="T73" fmla="*/ 1104 h 1386"/>
                <a:gd name="T74" fmla="*/ 1420 w 1636"/>
                <a:gd name="T75" fmla="*/ 1114 h 1386"/>
                <a:gd name="T76" fmla="*/ 1438 w 1636"/>
                <a:gd name="T77" fmla="*/ 1152 h 1386"/>
                <a:gd name="T78" fmla="*/ 1444 w 1636"/>
                <a:gd name="T79" fmla="*/ 1210 h 1386"/>
                <a:gd name="T80" fmla="*/ 1466 w 1636"/>
                <a:gd name="T81" fmla="*/ 1232 h 1386"/>
                <a:gd name="T82" fmla="*/ 1506 w 1636"/>
                <a:gd name="T83" fmla="*/ 1238 h 1386"/>
                <a:gd name="T84" fmla="*/ 1568 w 1636"/>
                <a:gd name="T85" fmla="*/ 1202 h 1386"/>
                <a:gd name="T86" fmla="*/ 1610 w 1636"/>
                <a:gd name="T87" fmla="*/ 1150 h 1386"/>
                <a:gd name="T88" fmla="*/ 1632 w 1636"/>
                <a:gd name="T89" fmla="*/ 1094 h 1386"/>
                <a:gd name="T90" fmla="*/ 1634 w 1636"/>
                <a:gd name="T91" fmla="*/ 1026 h 1386"/>
                <a:gd name="T92" fmla="*/ 1606 w 1636"/>
                <a:gd name="T93" fmla="*/ 990 h 1386"/>
                <a:gd name="T94" fmla="*/ 1570 w 1636"/>
                <a:gd name="T95" fmla="*/ 984 h 1386"/>
                <a:gd name="T96" fmla="*/ 1510 w 1636"/>
                <a:gd name="T97" fmla="*/ 1012 h 1386"/>
                <a:gd name="T98" fmla="*/ 1472 w 1636"/>
                <a:gd name="T99" fmla="*/ 1004 h 1386"/>
                <a:gd name="T100" fmla="*/ 1458 w 1636"/>
                <a:gd name="T101" fmla="*/ 982 h 1386"/>
                <a:gd name="T102" fmla="*/ 1464 w 1636"/>
                <a:gd name="T103" fmla="*/ 926 h 1386"/>
                <a:gd name="T104" fmla="*/ 1582 w 1636"/>
                <a:gd name="T105" fmla="*/ 668 h 1386"/>
                <a:gd name="T106" fmla="*/ 322 w 1636"/>
                <a:gd name="T107" fmla="*/ 132 h 1386"/>
                <a:gd name="T108" fmla="*/ 132 w 1636"/>
                <a:gd name="T109" fmla="*/ 902 h 1386"/>
                <a:gd name="T110" fmla="*/ 176 w 1636"/>
                <a:gd name="T111" fmla="*/ 920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36" h="1386">
                  <a:moveTo>
                    <a:pt x="184" y="918"/>
                  </a:moveTo>
                  <a:lnTo>
                    <a:pt x="184" y="918"/>
                  </a:lnTo>
                  <a:lnTo>
                    <a:pt x="192" y="912"/>
                  </a:lnTo>
                  <a:lnTo>
                    <a:pt x="198" y="906"/>
                  </a:lnTo>
                  <a:lnTo>
                    <a:pt x="204" y="900"/>
                  </a:lnTo>
                  <a:lnTo>
                    <a:pt x="208" y="894"/>
                  </a:lnTo>
                  <a:lnTo>
                    <a:pt x="212" y="882"/>
                  </a:lnTo>
                  <a:lnTo>
                    <a:pt x="214" y="868"/>
                  </a:lnTo>
                  <a:lnTo>
                    <a:pt x="214" y="868"/>
                  </a:lnTo>
                  <a:lnTo>
                    <a:pt x="212" y="850"/>
                  </a:lnTo>
                  <a:lnTo>
                    <a:pt x="212" y="850"/>
                  </a:lnTo>
                  <a:lnTo>
                    <a:pt x="214" y="834"/>
                  </a:lnTo>
                  <a:lnTo>
                    <a:pt x="216" y="820"/>
                  </a:lnTo>
                  <a:lnTo>
                    <a:pt x="220" y="812"/>
                  </a:lnTo>
                  <a:lnTo>
                    <a:pt x="224" y="806"/>
                  </a:lnTo>
                  <a:lnTo>
                    <a:pt x="232" y="800"/>
                  </a:lnTo>
                  <a:lnTo>
                    <a:pt x="240" y="794"/>
                  </a:lnTo>
                  <a:lnTo>
                    <a:pt x="240" y="794"/>
                  </a:lnTo>
                  <a:lnTo>
                    <a:pt x="250" y="788"/>
                  </a:lnTo>
                  <a:lnTo>
                    <a:pt x="260" y="786"/>
                  </a:lnTo>
                  <a:lnTo>
                    <a:pt x="270" y="786"/>
                  </a:lnTo>
                  <a:lnTo>
                    <a:pt x="282" y="786"/>
                  </a:lnTo>
                  <a:lnTo>
                    <a:pt x="292" y="790"/>
                  </a:lnTo>
                  <a:lnTo>
                    <a:pt x="302" y="794"/>
                  </a:lnTo>
                  <a:lnTo>
                    <a:pt x="324" y="808"/>
                  </a:lnTo>
                  <a:lnTo>
                    <a:pt x="344" y="824"/>
                  </a:lnTo>
                  <a:lnTo>
                    <a:pt x="360" y="842"/>
                  </a:lnTo>
                  <a:lnTo>
                    <a:pt x="374" y="860"/>
                  </a:lnTo>
                  <a:lnTo>
                    <a:pt x="384" y="876"/>
                  </a:lnTo>
                  <a:lnTo>
                    <a:pt x="384" y="876"/>
                  </a:lnTo>
                  <a:lnTo>
                    <a:pt x="396" y="898"/>
                  </a:lnTo>
                  <a:lnTo>
                    <a:pt x="406" y="924"/>
                  </a:lnTo>
                  <a:lnTo>
                    <a:pt x="412" y="954"/>
                  </a:lnTo>
                  <a:lnTo>
                    <a:pt x="414" y="968"/>
                  </a:lnTo>
                  <a:lnTo>
                    <a:pt x="414" y="982"/>
                  </a:lnTo>
                  <a:lnTo>
                    <a:pt x="414" y="982"/>
                  </a:lnTo>
                  <a:lnTo>
                    <a:pt x="414" y="1004"/>
                  </a:lnTo>
                  <a:lnTo>
                    <a:pt x="412" y="1014"/>
                  </a:lnTo>
                  <a:lnTo>
                    <a:pt x="408" y="1022"/>
                  </a:lnTo>
                  <a:lnTo>
                    <a:pt x="404" y="1032"/>
                  </a:lnTo>
                  <a:lnTo>
                    <a:pt x="398" y="1038"/>
                  </a:lnTo>
                  <a:lnTo>
                    <a:pt x="392" y="1046"/>
                  </a:lnTo>
                  <a:lnTo>
                    <a:pt x="384" y="1050"/>
                  </a:lnTo>
                  <a:lnTo>
                    <a:pt x="384" y="1050"/>
                  </a:lnTo>
                  <a:lnTo>
                    <a:pt x="374" y="1056"/>
                  </a:lnTo>
                  <a:lnTo>
                    <a:pt x="364" y="1058"/>
                  </a:lnTo>
                  <a:lnTo>
                    <a:pt x="354" y="1058"/>
                  </a:lnTo>
                  <a:lnTo>
                    <a:pt x="346" y="1058"/>
                  </a:lnTo>
                  <a:lnTo>
                    <a:pt x="330" y="1052"/>
                  </a:lnTo>
                  <a:lnTo>
                    <a:pt x="316" y="1042"/>
                  </a:lnTo>
                  <a:lnTo>
                    <a:pt x="302" y="1034"/>
                  </a:lnTo>
                  <a:lnTo>
                    <a:pt x="286" y="1028"/>
                  </a:lnTo>
                  <a:lnTo>
                    <a:pt x="278" y="1028"/>
                  </a:lnTo>
                  <a:lnTo>
                    <a:pt x="268" y="1028"/>
                  </a:lnTo>
                  <a:lnTo>
                    <a:pt x="258" y="1032"/>
                  </a:lnTo>
                  <a:lnTo>
                    <a:pt x="248" y="1036"/>
                  </a:lnTo>
                  <a:lnTo>
                    <a:pt x="248" y="1036"/>
                  </a:lnTo>
                  <a:lnTo>
                    <a:pt x="242" y="1042"/>
                  </a:lnTo>
                  <a:lnTo>
                    <a:pt x="238" y="1048"/>
                  </a:lnTo>
                  <a:lnTo>
                    <a:pt x="236" y="1058"/>
                  </a:lnTo>
                  <a:lnTo>
                    <a:pt x="234" y="1068"/>
                  </a:lnTo>
                  <a:lnTo>
                    <a:pt x="234" y="1068"/>
                  </a:lnTo>
                  <a:lnTo>
                    <a:pt x="236" y="1086"/>
                  </a:lnTo>
                  <a:lnTo>
                    <a:pt x="240" y="1102"/>
                  </a:lnTo>
                  <a:lnTo>
                    <a:pt x="398" y="1378"/>
                  </a:lnTo>
                  <a:lnTo>
                    <a:pt x="402" y="1378"/>
                  </a:lnTo>
                  <a:lnTo>
                    <a:pt x="402" y="1380"/>
                  </a:lnTo>
                  <a:lnTo>
                    <a:pt x="400" y="1382"/>
                  </a:lnTo>
                  <a:lnTo>
                    <a:pt x="400" y="1382"/>
                  </a:lnTo>
                  <a:lnTo>
                    <a:pt x="402" y="1386"/>
                  </a:lnTo>
                  <a:lnTo>
                    <a:pt x="664" y="1386"/>
                  </a:lnTo>
                  <a:lnTo>
                    <a:pt x="664" y="1386"/>
                  </a:lnTo>
                  <a:lnTo>
                    <a:pt x="686" y="1380"/>
                  </a:lnTo>
                  <a:lnTo>
                    <a:pt x="708" y="1368"/>
                  </a:lnTo>
                  <a:lnTo>
                    <a:pt x="718" y="1362"/>
                  </a:lnTo>
                  <a:lnTo>
                    <a:pt x="726" y="1356"/>
                  </a:lnTo>
                  <a:lnTo>
                    <a:pt x="732" y="1346"/>
                  </a:lnTo>
                  <a:lnTo>
                    <a:pt x="734" y="1338"/>
                  </a:lnTo>
                  <a:lnTo>
                    <a:pt x="734" y="1338"/>
                  </a:lnTo>
                  <a:lnTo>
                    <a:pt x="734" y="1326"/>
                  </a:lnTo>
                  <a:lnTo>
                    <a:pt x="730" y="1316"/>
                  </a:lnTo>
                  <a:lnTo>
                    <a:pt x="728" y="1308"/>
                  </a:lnTo>
                  <a:lnTo>
                    <a:pt x="722" y="1302"/>
                  </a:lnTo>
                  <a:lnTo>
                    <a:pt x="710" y="1290"/>
                  </a:lnTo>
                  <a:lnTo>
                    <a:pt x="694" y="1282"/>
                  </a:lnTo>
                  <a:lnTo>
                    <a:pt x="680" y="1274"/>
                  </a:lnTo>
                  <a:lnTo>
                    <a:pt x="668" y="1264"/>
                  </a:lnTo>
                  <a:lnTo>
                    <a:pt x="662" y="1256"/>
                  </a:lnTo>
                  <a:lnTo>
                    <a:pt x="658" y="1248"/>
                  </a:lnTo>
                  <a:lnTo>
                    <a:pt x="656" y="1240"/>
                  </a:lnTo>
                  <a:lnTo>
                    <a:pt x="654" y="1228"/>
                  </a:lnTo>
                  <a:lnTo>
                    <a:pt x="654" y="1228"/>
                  </a:lnTo>
                  <a:lnTo>
                    <a:pt x="656" y="1216"/>
                  </a:lnTo>
                  <a:lnTo>
                    <a:pt x="658" y="1206"/>
                  </a:lnTo>
                  <a:lnTo>
                    <a:pt x="664" y="1198"/>
                  </a:lnTo>
                  <a:lnTo>
                    <a:pt x="670" y="1188"/>
                  </a:lnTo>
                  <a:lnTo>
                    <a:pt x="678" y="1180"/>
                  </a:lnTo>
                  <a:lnTo>
                    <a:pt x="688" y="1174"/>
                  </a:lnTo>
                  <a:lnTo>
                    <a:pt x="708" y="1162"/>
                  </a:lnTo>
                  <a:lnTo>
                    <a:pt x="732" y="1154"/>
                  </a:lnTo>
                  <a:lnTo>
                    <a:pt x="756" y="1148"/>
                  </a:lnTo>
                  <a:lnTo>
                    <a:pt x="780" y="1144"/>
                  </a:lnTo>
                  <a:lnTo>
                    <a:pt x="798" y="1144"/>
                  </a:lnTo>
                  <a:lnTo>
                    <a:pt x="798" y="1144"/>
                  </a:lnTo>
                  <a:lnTo>
                    <a:pt x="818" y="1144"/>
                  </a:lnTo>
                  <a:lnTo>
                    <a:pt x="840" y="1148"/>
                  </a:lnTo>
                  <a:lnTo>
                    <a:pt x="864" y="1154"/>
                  </a:lnTo>
                  <a:lnTo>
                    <a:pt x="888" y="1162"/>
                  </a:lnTo>
                  <a:lnTo>
                    <a:pt x="910" y="1174"/>
                  </a:lnTo>
                  <a:lnTo>
                    <a:pt x="918" y="1180"/>
                  </a:lnTo>
                  <a:lnTo>
                    <a:pt x="926" y="1188"/>
                  </a:lnTo>
                  <a:lnTo>
                    <a:pt x="934" y="1198"/>
                  </a:lnTo>
                  <a:lnTo>
                    <a:pt x="938" y="1206"/>
                  </a:lnTo>
                  <a:lnTo>
                    <a:pt x="942" y="1216"/>
                  </a:lnTo>
                  <a:lnTo>
                    <a:pt x="942" y="1228"/>
                  </a:lnTo>
                  <a:lnTo>
                    <a:pt x="942" y="1228"/>
                  </a:lnTo>
                  <a:lnTo>
                    <a:pt x="942" y="1240"/>
                  </a:lnTo>
                  <a:lnTo>
                    <a:pt x="938" y="1248"/>
                  </a:lnTo>
                  <a:lnTo>
                    <a:pt x="934" y="1256"/>
                  </a:lnTo>
                  <a:lnTo>
                    <a:pt x="930" y="1264"/>
                  </a:lnTo>
                  <a:lnTo>
                    <a:pt x="916" y="1274"/>
                  </a:lnTo>
                  <a:lnTo>
                    <a:pt x="902" y="1282"/>
                  </a:lnTo>
                  <a:lnTo>
                    <a:pt x="888" y="1290"/>
                  </a:lnTo>
                  <a:lnTo>
                    <a:pt x="874" y="1302"/>
                  </a:lnTo>
                  <a:lnTo>
                    <a:pt x="870" y="1308"/>
                  </a:lnTo>
                  <a:lnTo>
                    <a:pt x="866" y="1316"/>
                  </a:lnTo>
                  <a:lnTo>
                    <a:pt x="864" y="1326"/>
                  </a:lnTo>
                  <a:lnTo>
                    <a:pt x="862" y="1338"/>
                  </a:lnTo>
                  <a:lnTo>
                    <a:pt x="862" y="1338"/>
                  </a:lnTo>
                  <a:lnTo>
                    <a:pt x="864" y="1346"/>
                  </a:lnTo>
                  <a:lnTo>
                    <a:pt x="870" y="1356"/>
                  </a:lnTo>
                  <a:lnTo>
                    <a:pt x="878" y="1362"/>
                  </a:lnTo>
                  <a:lnTo>
                    <a:pt x="888" y="1368"/>
                  </a:lnTo>
                  <a:lnTo>
                    <a:pt x="912" y="1380"/>
                  </a:lnTo>
                  <a:lnTo>
                    <a:pt x="934" y="1386"/>
                  </a:lnTo>
                  <a:lnTo>
                    <a:pt x="1194" y="1386"/>
                  </a:lnTo>
                  <a:lnTo>
                    <a:pt x="1198" y="1380"/>
                  </a:lnTo>
                  <a:lnTo>
                    <a:pt x="1198" y="1380"/>
                  </a:lnTo>
                  <a:lnTo>
                    <a:pt x="1198" y="1378"/>
                  </a:lnTo>
                  <a:lnTo>
                    <a:pt x="1202" y="1378"/>
                  </a:lnTo>
                  <a:lnTo>
                    <a:pt x="1204" y="1372"/>
                  </a:lnTo>
                  <a:lnTo>
                    <a:pt x="1240" y="1310"/>
                  </a:lnTo>
                  <a:lnTo>
                    <a:pt x="1340" y="1138"/>
                  </a:lnTo>
                  <a:lnTo>
                    <a:pt x="1340" y="1138"/>
                  </a:lnTo>
                  <a:lnTo>
                    <a:pt x="1356" y="1124"/>
                  </a:lnTo>
                  <a:lnTo>
                    <a:pt x="1376" y="1112"/>
                  </a:lnTo>
                  <a:lnTo>
                    <a:pt x="1384" y="1108"/>
                  </a:lnTo>
                  <a:lnTo>
                    <a:pt x="1394" y="1104"/>
                  </a:lnTo>
                  <a:lnTo>
                    <a:pt x="1402" y="1104"/>
                  </a:lnTo>
                  <a:lnTo>
                    <a:pt x="1410" y="1108"/>
                  </a:lnTo>
                  <a:lnTo>
                    <a:pt x="1410" y="1108"/>
                  </a:lnTo>
                  <a:lnTo>
                    <a:pt x="1420" y="1114"/>
                  </a:lnTo>
                  <a:lnTo>
                    <a:pt x="1426" y="1122"/>
                  </a:lnTo>
                  <a:lnTo>
                    <a:pt x="1432" y="1128"/>
                  </a:lnTo>
                  <a:lnTo>
                    <a:pt x="1436" y="1136"/>
                  </a:lnTo>
                  <a:lnTo>
                    <a:pt x="1438" y="1152"/>
                  </a:lnTo>
                  <a:lnTo>
                    <a:pt x="1438" y="1170"/>
                  </a:lnTo>
                  <a:lnTo>
                    <a:pt x="1438" y="1186"/>
                  </a:lnTo>
                  <a:lnTo>
                    <a:pt x="1440" y="1202"/>
                  </a:lnTo>
                  <a:lnTo>
                    <a:pt x="1444" y="1210"/>
                  </a:lnTo>
                  <a:lnTo>
                    <a:pt x="1448" y="1218"/>
                  </a:lnTo>
                  <a:lnTo>
                    <a:pt x="1456" y="1226"/>
                  </a:lnTo>
                  <a:lnTo>
                    <a:pt x="1466" y="1232"/>
                  </a:lnTo>
                  <a:lnTo>
                    <a:pt x="1466" y="1232"/>
                  </a:lnTo>
                  <a:lnTo>
                    <a:pt x="1476" y="1236"/>
                  </a:lnTo>
                  <a:lnTo>
                    <a:pt x="1486" y="1240"/>
                  </a:lnTo>
                  <a:lnTo>
                    <a:pt x="1496" y="1240"/>
                  </a:lnTo>
                  <a:lnTo>
                    <a:pt x="1506" y="1238"/>
                  </a:lnTo>
                  <a:lnTo>
                    <a:pt x="1518" y="1234"/>
                  </a:lnTo>
                  <a:lnTo>
                    <a:pt x="1528" y="1230"/>
                  </a:lnTo>
                  <a:lnTo>
                    <a:pt x="1550" y="1218"/>
                  </a:lnTo>
                  <a:lnTo>
                    <a:pt x="1568" y="1202"/>
                  </a:lnTo>
                  <a:lnTo>
                    <a:pt x="1586" y="1184"/>
                  </a:lnTo>
                  <a:lnTo>
                    <a:pt x="1600" y="1166"/>
                  </a:lnTo>
                  <a:lnTo>
                    <a:pt x="1610" y="1150"/>
                  </a:lnTo>
                  <a:lnTo>
                    <a:pt x="1610" y="1150"/>
                  </a:lnTo>
                  <a:lnTo>
                    <a:pt x="1618" y="1132"/>
                  </a:lnTo>
                  <a:lnTo>
                    <a:pt x="1628" y="1112"/>
                  </a:lnTo>
                  <a:lnTo>
                    <a:pt x="1628" y="1112"/>
                  </a:lnTo>
                  <a:lnTo>
                    <a:pt x="1632" y="1094"/>
                  </a:lnTo>
                  <a:lnTo>
                    <a:pt x="1636" y="1076"/>
                  </a:lnTo>
                  <a:lnTo>
                    <a:pt x="1636" y="1060"/>
                  </a:lnTo>
                  <a:lnTo>
                    <a:pt x="1636" y="1042"/>
                  </a:lnTo>
                  <a:lnTo>
                    <a:pt x="1634" y="1026"/>
                  </a:lnTo>
                  <a:lnTo>
                    <a:pt x="1628" y="1012"/>
                  </a:lnTo>
                  <a:lnTo>
                    <a:pt x="1618" y="1000"/>
                  </a:lnTo>
                  <a:lnTo>
                    <a:pt x="1606" y="990"/>
                  </a:lnTo>
                  <a:lnTo>
                    <a:pt x="1606" y="990"/>
                  </a:lnTo>
                  <a:lnTo>
                    <a:pt x="1596" y="986"/>
                  </a:lnTo>
                  <a:lnTo>
                    <a:pt x="1586" y="984"/>
                  </a:lnTo>
                  <a:lnTo>
                    <a:pt x="1578" y="982"/>
                  </a:lnTo>
                  <a:lnTo>
                    <a:pt x="1570" y="984"/>
                  </a:lnTo>
                  <a:lnTo>
                    <a:pt x="1554" y="990"/>
                  </a:lnTo>
                  <a:lnTo>
                    <a:pt x="1540" y="998"/>
                  </a:lnTo>
                  <a:lnTo>
                    <a:pt x="1524" y="1006"/>
                  </a:lnTo>
                  <a:lnTo>
                    <a:pt x="1510" y="1012"/>
                  </a:lnTo>
                  <a:lnTo>
                    <a:pt x="1500" y="1014"/>
                  </a:lnTo>
                  <a:lnTo>
                    <a:pt x="1492" y="1012"/>
                  </a:lnTo>
                  <a:lnTo>
                    <a:pt x="1482" y="1010"/>
                  </a:lnTo>
                  <a:lnTo>
                    <a:pt x="1472" y="1004"/>
                  </a:lnTo>
                  <a:lnTo>
                    <a:pt x="1472" y="1004"/>
                  </a:lnTo>
                  <a:lnTo>
                    <a:pt x="1464" y="1000"/>
                  </a:lnTo>
                  <a:lnTo>
                    <a:pt x="1460" y="992"/>
                  </a:lnTo>
                  <a:lnTo>
                    <a:pt x="1458" y="982"/>
                  </a:lnTo>
                  <a:lnTo>
                    <a:pt x="1458" y="972"/>
                  </a:lnTo>
                  <a:lnTo>
                    <a:pt x="1458" y="950"/>
                  </a:lnTo>
                  <a:lnTo>
                    <a:pt x="1462" y="928"/>
                  </a:lnTo>
                  <a:lnTo>
                    <a:pt x="1464" y="926"/>
                  </a:lnTo>
                  <a:lnTo>
                    <a:pt x="1464" y="926"/>
                  </a:lnTo>
                  <a:lnTo>
                    <a:pt x="1466" y="920"/>
                  </a:lnTo>
                  <a:lnTo>
                    <a:pt x="1598" y="692"/>
                  </a:lnTo>
                  <a:lnTo>
                    <a:pt x="1582" y="668"/>
                  </a:lnTo>
                  <a:lnTo>
                    <a:pt x="1584" y="668"/>
                  </a:lnTo>
                  <a:lnTo>
                    <a:pt x="1198" y="0"/>
                  </a:lnTo>
                  <a:lnTo>
                    <a:pt x="398" y="0"/>
                  </a:lnTo>
                  <a:lnTo>
                    <a:pt x="322" y="132"/>
                  </a:lnTo>
                  <a:lnTo>
                    <a:pt x="0" y="690"/>
                  </a:lnTo>
                  <a:lnTo>
                    <a:pt x="116" y="888"/>
                  </a:lnTo>
                  <a:lnTo>
                    <a:pt x="116" y="888"/>
                  </a:lnTo>
                  <a:lnTo>
                    <a:pt x="132" y="902"/>
                  </a:lnTo>
                  <a:lnTo>
                    <a:pt x="150" y="914"/>
                  </a:lnTo>
                  <a:lnTo>
                    <a:pt x="160" y="918"/>
                  </a:lnTo>
                  <a:lnTo>
                    <a:pt x="168" y="920"/>
                  </a:lnTo>
                  <a:lnTo>
                    <a:pt x="176" y="920"/>
                  </a:lnTo>
                  <a:lnTo>
                    <a:pt x="184" y="918"/>
                  </a:lnTo>
                  <a:lnTo>
                    <a:pt x="184" y="918"/>
                  </a:lnTo>
                  <a:close/>
                </a:path>
              </a:pathLst>
            </a:cu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a:lstStyle/>
            <a:p>
              <a:endParaRPr lang="en-US" dirty="0"/>
            </a:p>
          </p:txBody>
        </p:sp>
        <p:sp>
          <p:nvSpPr>
            <p:cNvPr id="15" name="Text Box 11"/>
            <p:cNvSpPr txBox="1">
              <a:spLocks noChangeArrowheads="1"/>
            </p:cNvSpPr>
            <p:nvPr/>
          </p:nvSpPr>
          <p:spPr bwMode="auto">
            <a:xfrm>
              <a:off x="3519208" y="533400"/>
              <a:ext cx="181479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2000" b="1" dirty="0" smtClean="0">
                  <a:solidFill>
                    <a:srgbClr val="000000"/>
                  </a:solidFill>
                </a:rPr>
                <a:t>Secondary/ </a:t>
              </a:r>
            </a:p>
            <a:p>
              <a:pPr algn="ctr"/>
              <a:r>
                <a:rPr lang="en-GB" sz="2000" b="1" dirty="0">
                  <a:solidFill>
                    <a:srgbClr val="000000"/>
                  </a:solidFill>
                </a:rPr>
                <a:t>P</a:t>
              </a:r>
              <a:r>
                <a:rPr lang="en-GB" sz="2000" b="1" dirty="0" smtClean="0">
                  <a:solidFill>
                    <a:srgbClr val="000000"/>
                  </a:solidFill>
                </a:rPr>
                <a:t>ostsecondary </a:t>
              </a:r>
            </a:p>
            <a:p>
              <a:pPr algn="ctr"/>
              <a:r>
                <a:rPr lang="en-GB" sz="2000" b="1" dirty="0" smtClean="0">
                  <a:solidFill>
                    <a:srgbClr val="000000"/>
                  </a:solidFill>
                </a:rPr>
                <a:t>Program </a:t>
              </a:r>
            </a:p>
            <a:p>
              <a:pPr algn="ctr"/>
              <a:r>
                <a:rPr lang="en-GB" sz="2000" b="1" dirty="0" smtClean="0">
                  <a:solidFill>
                    <a:srgbClr val="000000"/>
                  </a:solidFill>
                </a:rPr>
                <a:t>Alignment</a:t>
              </a:r>
              <a:endParaRPr lang="en-GB" sz="2000" b="1" dirty="0">
                <a:solidFill>
                  <a:srgbClr val="000000"/>
                </a:solidFill>
              </a:endParaRPr>
            </a:p>
          </p:txBody>
        </p:sp>
      </p:grpSp>
      <p:grpSp>
        <p:nvGrpSpPr>
          <p:cNvPr id="27" name="Group 26"/>
          <p:cNvGrpSpPr/>
          <p:nvPr/>
        </p:nvGrpSpPr>
        <p:grpSpPr>
          <a:xfrm>
            <a:off x="3121282" y="4155618"/>
            <a:ext cx="2493934" cy="1927776"/>
            <a:chOff x="3121282" y="4155618"/>
            <a:chExt cx="2493934" cy="1927776"/>
          </a:xfrm>
        </p:grpSpPr>
        <p:sp>
          <p:nvSpPr>
            <p:cNvPr id="8" name="Freeform 3"/>
            <p:cNvSpPr>
              <a:spLocks/>
            </p:cNvSpPr>
            <p:nvPr/>
          </p:nvSpPr>
          <p:spPr bwMode="auto">
            <a:xfrm>
              <a:off x="3121282" y="4155618"/>
              <a:ext cx="2493934" cy="1927776"/>
            </a:xfrm>
            <a:custGeom>
              <a:avLst/>
              <a:gdLst>
                <a:gd name="T0" fmla="*/ 1602 w 1632"/>
                <a:gd name="T1" fmla="*/ 382 h 1386"/>
                <a:gd name="T2" fmla="*/ 1624 w 1632"/>
                <a:gd name="T3" fmla="*/ 360 h 1386"/>
                <a:gd name="T4" fmla="*/ 1632 w 1632"/>
                <a:gd name="T5" fmla="*/ 302 h 1386"/>
                <a:gd name="T6" fmla="*/ 1602 w 1632"/>
                <a:gd name="T7" fmla="*/ 216 h 1386"/>
                <a:gd name="T8" fmla="*/ 1570 w 1632"/>
                <a:gd name="T9" fmla="*/ 172 h 1386"/>
                <a:gd name="T10" fmla="*/ 1504 w 1632"/>
                <a:gd name="T11" fmla="*/ 128 h 1386"/>
                <a:gd name="T12" fmla="*/ 1474 w 1632"/>
                <a:gd name="T13" fmla="*/ 128 h 1386"/>
                <a:gd name="T14" fmla="*/ 1444 w 1632"/>
                <a:gd name="T15" fmla="*/ 148 h 1386"/>
                <a:gd name="T16" fmla="*/ 1434 w 1632"/>
                <a:gd name="T17" fmla="*/ 196 h 1386"/>
                <a:gd name="T18" fmla="*/ 1422 w 1632"/>
                <a:gd name="T19" fmla="*/ 244 h 1386"/>
                <a:gd name="T20" fmla="*/ 1400 w 1632"/>
                <a:gd name="T21" fmla="*/ 260 h 1386"/>
                <a:gd name="T22" fmla="*/ 1376 w 1632"/>
                <a:gd name="T23" fmla="*/ 258 h 1386"/>
                <a:gd name="T24" fmla="*/ 1200 w 1632"/>
                <a:gd name="T25" fmla="*/ 0 h 1386"/>
                <a:gd name="T26" fmla="*/ 890 w 1632"/>
                <a:gd name="T27" fmla="*/ 18 h 1386"/>
                <a:gd name="T28" fmla="*/ 864 w 1632"/>
                <a:gd name="T29" fmla="*/ 48 h 1386"/>
                <a:gd name="T30" fmla="*/ 872 w 1632"/>
                <a:gd name="T31" fmla="*/ 78 h 1386"/>
                <a:gd name="T32" fmla="*/ 918 w 1632"/>
                <a:gd name="T33" fmla="*/ 112 h 1386"/>
                <a:gd name="T34" fmla="*/ 944 w 1632"/>
                <a:gd name="T35" fmla="*/ 146 h 1386"/>
                <a:gd name="T36" fmla="*/ 940 w 1632"/>
                <a:gd name="T37" fmla="*/ 180 h 1386"/>
                <a:gd name="T38" fmla="*/ 912 w 1632"/>
                <a:gd name="T39" fmla="*/ 212 h 1386"/>
                <a:gd name="T40" fmla="*/ 820 w 1632"/>
                <a:gd name="T41" fmla="*/ 242 h 1386"/>
                <a:gd name="T42" fmla="*/ 758 w 1632"/>
                <a:gd name="T43" fmla="*/ 238 h 1386"/>
                <a:gd name="T44" fmla="*/ 680 w 1632"/>
                <a:gd name="T45" fmla="*/ 206 h 1386"/>
                <a:gd name="T46" fmla="*/ 658 w 1632"/>
                <a:gd name="T47" fmla="*/ 170 h 1386"/>
                <a:gd name="T48" fmla="*/ 660 w 1632"/>
                <a:gd name="T49" fmla="*/ 138 h 1386"/>
                <a:gd name="T50" fmla="*/ 696 w 1632"/>
                <a:gd name="T51" fmla="*/ 104 h 1386"/>
                <a:gd name="T52" fmla="*/ 732 w 1632"/>
                <a:gd name="T53" fmla="*/ 70 h 1386"/>
                <a:gd name="T54" fmla="*/ 734 w 1632"/>
                <a:gd name="T55" fmla="*/ 40 h 1386"/>
                <a:gd name="T56" fmla="*/ 688 w 1632"/>
                <a:gd name="T57" fmla="*/ 8 h 1386"/>
                <a:gd name="T58" fmla="*/ 248 w 1632"/>
                <a:gd name="T59" fmla="*/ 268 h 1386"/>
                <a:gd name="T60" fmla="*/ 242 w 1632"/>
                <a:gd name="T61" fmla="*/ 336 h 1386"/>
                <a:gd name="T62" fmla="*/ 264 w 1632"/>
                <a:gd name="T63" fmla="*/ 356 h 1386"/>
                <a:gd name="T64" fmla="*/ 308 w 1632"/>
                <a:gd name="T65" fmla="*/ 352 h 1386"/>
                <a:gd name="T66" fmla="*/ 360 w 1632"/>
                <a:gd name="T67" fmla="*/ 328 h 1386"/>
                <a:gd name="T68" fmla="*/ 390 w 1632"/>
                <a:gd name="T69" fmla="*/ 336 h 1386"/>
                <a:gd name="T70" fmla="*/ 416 w 1632"/>
                <a:gd name="T71" fmla="*/ 368 h 1386"/>
                <a:gd name="T72" fmla="*/ 414 w 1632"/>
                <a:gd name="T73" fmla="*/ 440 h 1386"/>
                <a:gd name="T74" fmla="*/ 390 w 1632"/>
                <a:gd name="T75" fmla="*/ 502 h 1386"/>
                <a:gd name="T76" fmla="*/ 330 w 1632"/>
                <a:gd name="T77" fmla="*/ 570 h 1386"/>
                <a:gd name="T78" fmla="*/ 276 w 1632"/>
                <a:gd name="T79" fmla="*/ 592 h 1386"/>
                <a:gd name="T80" fmla="*/ 246 w 1632"/>
                <a:gd name="T81" fmla="*/ 586 h 1386"/>
                <a:gd name="T82" fmla="*/ 222 w 1632"/>
                <a:gd name="T83" fmla="*/ 556 h 1386"/>
                <a:gd name="T84" fmla="*/ 216 w 1632"/>
                <a:gd name="T85" fmla="*/ 490 h 1386"/>
                <a:gd name="T86" fmla="*/ 190 w 1632"/>
                <a:gd name="T87" fmla="*/ 460 h 1386"/>
                <a:gd name="T88" fmla="*/ 162 w 1632"/>
                <a:gd name="T89" fmla="*/ 462 h 1386"/>
                <a:gd name="T90" fmla="*/ 4 w 1632"/>
                <a:gd name="T91" fmla="*/ 688 h 1386"/>
                <a:gd name="T92" fmla="*/ 1200 w 1632"/>
                <a:gd name="T93" fmla="*/ 1386 h 1386"/>
                <a:gd name="T94" fmla="*/ 1458 w 1632"/>
                <a:gd name="T95" fmla="*/ 448 h 1386"/>
                <a:gd name="T96" fmla="*/ 1456 w 1632"/>
                <a:gd name="T97" fmla="*/ 382 h 1386"/>
                <a:gd name="T98" fmla="*/ 1482 w 1632"/>
                <a:gd name="T99" fmla="*/ 362 h 1386"/>
                <a:gd name="T100" fmla="*/ 1518 w 1632"/>
                <a:gd name="T101" fmla="*/ 364 h 1386"/>
                <a:gd name="T102" fmla="*/ 1576 w 1632"/>
                <a:gd name="T103" fmla="*/ 390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32" h="1386">
                  <a:moveTo>
                    <a:pt x="1576" y="390"/>
                  </a:moveTo>
                  <a:lnTo>
                    <a:pt x="1576" y="390"/>
                  </a:lnTo>
                  <a:lnTo>
                    <a:pt x="1588" y="388"/>
                  </a:lnTo>
                  <a:lnTo>
                    <a:pt x="1602" y="382"/>
                  </a:lnTo>
                  <a:lnTo>
                    <a:pt x="1602" y="382"/>
                  </a:lnTo>
                  <a:lnTo>
                    <a:pt x="1610" y="376"/>
                  </a:lnTo>
                  <a:lnTo>
                    <a:pt x="1618" y="368"/>
                  </a:lnTo>
                  <a:lnTo>
                    <a:pt x="1624" y="360"/>
                  </a:lnTo>
                  <a:lnTo>
                    <a:pt x="1628" y="350"/>
                  </a:lnTo>
                  <a:lnTo>
                    <a:pt x="1630" y="338"/>
                  </a:lnTo>
                  <a:lnTo>
                    <a:pt x="1632" y="328"/>
                  </a:lnTo>
                  <a:lnTo>
                    <a:pt x="1632" y="302"/>
                  </a:lnTo>
                  <a:lnTo>
                    <a:pt x="1626" y="278"/>
                  </a:lnTo>
                  <a:lnTo>
                    <a:pt x="1620" y="254"/>
                  </a:lnTo>
                  <a:lnTo>
                    <a:pt x="1612" y="234"/>
                  </a:lnTo>
                  <a:lnTo>
                    <a:pt x="1602" y="216"/>
                  </a:lnTo>
                  <a:lnTo>
                    <a:pt x="1602" y="216"/>
                  </a:lnTo>
                  <a:lnTo>
                    <a:pt x="1594" y="202"/>
                  </a:lnTo>
                  <a:lnTo>
                    <a:pt x="1584" y="188"/>
                  </a:lnTo>
                  <a:lnTo>
                    <a:pt x="1570" y="172"/>
                  </a:lnTo>
                  <a:lnTo>
                    <a:pt x="1556" y="158"/>
                  </a:lnTo>
                  <a:lnTo>
                    <a:pt x="1540" y="146"/>
                  </a:lnTo>
                  <a:lnTo>
                    <a:pt x="1522" y="136"/>
                  </a:lnTo>
                  <a:lnTo>
                    <a:pt x="1504" y="128"/>
                  </a:lnTo>
                  <a:lnTo>
                    <a:pt x="1496" y="126"/>
                  </a:lnTo>
                  <a:lnTo>
                    <a:pt x="1486" y="126"/>
                  </a:lnTo>
                  <a:lnTo>
                    <a:pt x="1486" y="126"/>
                  </a:lnTo>
                  <a:lnTo>
                    <a:pt x="1474" y="128"/>
                  </a:lnTo>
                  <a:lnTo>
                    <a:pt x="1460" y="134"/>
                  </a:lnTo>
                  <a:lnTo>
                    <a:pt x="1460" y="134"/>
                  </a:lnTo>
                  <a:lnTo>
                    <a:pt x="1452" y="140"/>
                  </a:lnTo>
                  <a:lnTo>
                    <a:pt x="1444" y="148"/>
                  </a:lnTo>
                  <a:lnTo>
                    <a:pt x="1440" y="154"/>
                  </a:lnTo>
                  <a:lnTo>
                    <a:pt x="1436" y="162"/>
                  </a:lnTo>
                  <a:lnTo>
                    <a:pt x="1434" y="178"/>
                  </a:lnTo>
                  <a:lnTo>
                    <a:pt x="1434" y="196"/>
                  </a:lnTo>
                  <a:lnTo>
                    <a:pt x="1434" y="212"/>
                  </a:lnTo>
                  <a:lnTo>
                    <a:pt x="1432" y="228"/>
                  </a:lnTo>
                  <a:lnTo>
                    <a:pt x="1428" y="236"/>
                  </a:lnTo>
                  <a:lnTo>
                    <a:pt x="1422" y="244"/>
                  </a:lnTo>
                  <a:lnTo>
                    <a:pt x="1416" y="250"/>
                  </a:lnTo>
                  <a:lnTo>
                    <a:pt x="1406" y="258"/>
                  </a:lnTo>
                  <a:lnTo>
                    <a:pt x="1406" y="258"/>
                  </a:lnTo>
                  <a:lnTo>
                    <a:pt x="1400" y="260"/>
                  </a:lnTo>
                  <a:lnTo>
                    <a:pt x="1392" y="260"/>
                  </a:lnTo>
                  <a:lnTo>
                    <a:pt x="1392" y="260"/>
                  </a:lnTo>
                  <a:lnTo>
                    <a:pt x="1384" y="260"/>
                  </a:lnTo>
                  <a:lnTo>
                    <a:pt x="1376" y="258"/>
                  </a:lnTo>
                  <a:lnTo>
                    <a:pt x="1360" y="248"/>
                  </a:lnTo>
                  <a:lnTo>
                    <a:pt x="1344" y="236"/>
                  </a:lnTo>
                  <a:lnTo>
                    <a:pt x="1330" y="224"/>
                  </a:lnTo>
                  <a:lnTo>
                    <a:pt x="1200" y="0"/>
                  </a:lnTo>
                  <a:lnTo>
                    <a:pt x="936" y="0"/>
                  </a:lnTo>
                  <a:lnTo>
                    <a:pt x="936" y="0"/>
                  </a:lnTo>
                  <a:lnTo>
                    <a:pt x="914" y="8"/>
                  </a:lnTo>
                  <a:lnTo>
                    <a:pt x="890" y="18"/>
                  </a:lnTo>
                  <a:lnTo>
                    <a:pt x="880" y="24"/>
                  </a:lnTo>
                  <a:lnTo>
                    <a:pt x="872" y="32"/>
                  </a:lnTo>
                  <a:lnTo>
                    <a:pt x="866" y="40"/>
                  </a:lnTo>
                  <a:lnTo>
                    <a:pt x="864" y="48"/>
                  </a:lnTo>
                  <a:lnTo>
                    <a:pt x="864" y="48"/>
                  </a:lnTo>
                  <a:lnTo>
                    <a:pt x="866" y="60"/>
                  </a:lnTo>
                  <a:lnTo>
                    <a:pt x="868" y="70"/>
                  </a:lnTo>
                  <a:lnTo>
                    <a:pt x="872" y="78"/>
                  </a:lnTo>
                  <a:lnTo>
                    <a:pt x="876" y="84"/>
                  </a:lnTo>
                  <a:lnTo>
                    <a:pt x="890" y="96"/>
                  </a:lnTo>
                  <a:lnTo>
                    <a:pt x="904" y="104"/>
                  </a:lnTo>
                  <a:lnTo>
                    <a:pt x="918" y="112"/>
                  </a:lnTo>
                  <a:lnTo>
                    <a:pt x="932" y="122"/>
                  </a:lnTo>
                  <a:lnTo>
                    <a:pt x="936" y="130"/>
                  </a:lnTo>
                  <a:lnTo>
                    <a:pt x="940" y="138"/>
                  </a:lnTo>
                  <a:lnTo>
                    <a:pt x="944" y="146"/>
                  </a:lnTo>
                  <a:lnTo>
                    <a:pt x="944" y="158"/>
                  </a:lnTo>
                  <a:lnTo>
                    <a:pt x="944" y="158"/>
                  </a:lnTo>
                  <a:lnTo>
                    <a:pt x="944" y="170"/>
                  </a:lnTo>
                  <a:lnTo>
                    <a:pt x="940" y="180"/>
                  </a:lnTo>
                  <a:lnTo>
                    <a:pt x="936" y="190"/>
                  </a:lnTo>
                  <a:lnTo>
                    <a:pt x="928" y="198"/>
                  </a:lnTo>
                  <a:lnTo>
                    <a:pt x="920" y="206"/>
                  </a:lnTo>
                  <a:lnTo>
                    <a:pt x="912" y="212"/>
                  </a:lnTo>
                  <a:lnTo>
                    <a:pt x="890" y="224"/>
                  </a:lnTo>
                  <a:lnTo>
                    <a:pt x="866" y="232"/>
                  </a:lnTo>
                  <a:lnTo>
                    <a:pt x="842" y="238"/>
                  </a:lnTo>
                  <a:lnTo>
                    <a:pt x="820" y="242"/>
                  </a:lnTo>
                  <a:lnTo>
                    <a:pt x="800" y="242"/>
                  </a:lnTo>
                  <a:lnTo>
                    <a:pt x="800" y="242"/>
                  </a:lnTo>
                  <a:lnTo>
                    <a:pt x="782" y="242"/>
                  </a:lnTo>
                  <a:lnTo>
                    <a:pt x="758" y="238"/>
                  </a:lnTo>
                  <a:lnTo>
                    <a:pt x="734" y="232"/>
                  </a:lnTo>
                  <a:lnTo>
                    <a:pt x="710" y="224"/>
                  </a:lnTo>
                  <a:lnTo>
                    <a:pt x="690" y="212"/>
                  </a:lnTo>
                  <a:lnTo>
                    <a:pt x="680" y="206"/>
                  </a:lnTo>
                  <a:lnTo>
                    <a:pt x="672" y="198"/>
                  </a:lnTo>
                  <a:lnTo>
                    <a:pt x="666" y="190"/>
                  </a:lnTo>
                  <a:lnTo>
                    <a:pt x="660" y="180"/>
                  </a:lnTo>
                  <a:lnTo>
                    <a:pt x="658" y="170"/>
                  </a:lnTo>
                  <a:lnTo>
                    <a:pt x="656" y="158"/>
                  </a:lnTo>
                  <a:lnTo>
                    <a:pt x="656" y="158"/>
                  </a:lnTo>
                  <a:lnTo>
                    <a:pt x="658" y="146"/>
                  </a:lnTo>
                  <a:lnTo>
                    <a:pt x="660" y="138"/>
                  </a:lnTo>
                  <a:lnTo>
                    <a:pt x="664" y="130"/>
                  </a:lnTo>
                  <a:lnTo>
                    <a:pt x="670" y="122"/>
                  </a:lnTo>
                  <a:lnTo>
                    <a:pt x="682" y="112"/>
                  </a:lnTo>
                  <a:lnTo>
                    <a:pt x="696" y="104"/>
                  </a:lnTo>
                  <a:lnTo>
                    <a:pt x="712" y="96"/>
                  </a:lnTo>
                  <a:lnTo>
                    <a:pt x="724" y="84"/>
                  </a:lnTo>
                  <a:lnTo>
                    <a:pt x="730" y="78"/>
                  </a:lnTo>
                  <a:lnTo>
                    <a:pt x="732" y="70"/>
                  </a:lnTo>
                  <a:lnTo>
                    <a:pt x="736" y="60"/>
                  </a:lnTo>
                  <a:lnTo>
                    <a:pt x="736" y="48"/>
                  </a:lnTo>
                  <a:lnTo>
                    <a:pt x="736" y="48"/>
                  </a:lnTo>
                  <a:lnTo>
                    <a:pt x="734" y="40"/>
                  </a:lnTo>
                  <a:lnTo>
                    <a:pt x="728" y="32"/>
                  </a:lnTo>
                  <a:lnTo>
                    <a:pt x="720" y="24"/>
                  </a:lnTo>
                  <a:lnTo>
                    <a:pt x="710" y="18"/>
                  </a:lnTo>
                  <a:lnTo>
                    <a:pt x="688" y="8"/>
                  </a:lnTo>
                  <a:lnTo>
                    <a:pt x="666" y="0"/>
                  </a:lnTo>
                  <a:lnTo>
                    <a:pt x="402" y="0"/>
                  </a:lnTo>
                  <a:lnTo>
                    <a:pt x="248" y="268"/>
                  </a:lnTo>
                  <a:lnTo>
                    <a:pt x="248" y="268"/>
                  </a:lnTo>
                  <a:lnTo>
                    <a:pt x="242" y="290"/>
                  </a:lnTo>
                  <a:lnTo>
                    <a:pt x="240" y="314"/>
                  </a:lnTo>
                  <a:lnTo>
                    <a:pt x="240" y="326"/>
                  </a:lnTo>
                  <a:lnTo>
                    <a:pt x="242" y="336"/>
                  </a:lnTo>
                  <a:lnTo>
                    <a:pt x="248" y="344"/>
                  </a:lnTo>
                  <a:lnTo>
                    <a:pt x="254" y="350"/>
                  </a:lnTo>
                  <a:lnTo>
                    <a:pt x="254" y="350"/>
                  </a:lnTo>
                  <a:lnTo>
                    <a:pt x="264" y="356"/>
                  </a:lnTo>
                  <a:lnTo>
                    <a:pt x="274" y="358"/>
                  </a:lnTo>
                  <a:lnTo>
                    <a:pt x="284" y="358"/>
                  </a:lnTo>
                  <a:lnTo>
                    <a:pt x="292" y="358"/>
                  </a:lnTo>
                  <a:lnTo>
                    <a:pt x="308" y="352"/>
                  </a:lnTo>
                  <a:lnTo>
                    <a:pt x="322" y="344"/>
                  </a:lnTo>
                  <a:lnTo>
                    <a:pt x="336" y="336"/>
                  </a:lnTo>
                  <a:lnTo>
                    <a:pt x="352" y="330"/>
                  </a:lnTo>
                  <a:lnTo>
                    <a:pt x="360" y="328"/>
                  </a:lnTo>
                  <a:lnTo>
                    <a:pt x="370" y="328"/>
                  </a:lnTo>
                  <a:lnTo>
                    <a:pt x="378" y="332"/>
                  </a:lnTo>
                  <a:lnTo>
                    <a:pt x="390" y="336"/>
                  </a:lnTo>
                  <a:lnTo>
                    <a:pt x="390" y="336"/>
                  </a:lnTo>
                  <a:lnTo>
                    <a:pt x="398" y="342"/>
                  </a:lnTo>
                  <a:lnTo>
                    <a:pt x="406" y="350"/>
                  </a:lnTo>
                  <a:lnTo>
                    <a:pt x="412" y="358"/>
                  </a:lnTo>
                  <a:lnTo>
                    <a:pt x="416" y="368"/>
                  </a:lnTo>
                  <a:lnTo>
                    <a:pt x="418" y="380"/>
                  </a:lnTo>
                  <a:lnTo>
                    <a:pt x="420" y="392"/>
                  </a:lnTo>
                  <a:lnTo>
                    <a:pt x="418" y="416"/>
                  </a:lnTo>
                  <a:lnTo>
                    <a:pt x="414" y="440"/>
                  </a:lnTo>
                  <a:lnTo>
                    <a:pt x="408" y="464"/>
                  </a:lnTo>
                  <a:lnTo>
                    <a:pt x="400" y="486"/>
                  </a:lnTo>
                  <a:lnTo>
                    <a:pt x="390" y="502"/>
                  </a:lnTo>
                  <a:lnTo>
                    <a:pt x="390" y="502"/>
                  </a:lnTo>
                  <a:lnTo>
                    <a:pt x="380" y="518"/>
                  </a:lnTo>
                  <a:lnTo>
                    <a:pt x="366" y="536"/>
                  </a:lnTo>
                  <a:lnTo>
                    <a:pt x="348" y="554"/>
                  </a:lnTo>
                  <a:lnTo>
                    <a:pt x="330" y="570"/>
                  </a:lnTo>
                  <a:lnTo>
                    <a:pt x="308" y="584"/>
                  </a:lnTo>
                  <a:lnTo>
                    <a:pt x="298" y="588"/>
                  </a:lnTo>
                  <a:lnTo>
                    <a:pt x="288" y="592"/>
                  </a:lnTo>
                  <a:lnTo>
                    <a:pt x="276" y="592"/>
                  </a:lnTo>
                  <a:lnTo>
                    <a:pt x="266" y="592"/>
                  </a:lnTo>
                  <a:lnTo>
                    <a:pt x="256" y="590"/>
                  </a:lnTo>
                  <a:lnTo>
                    <a:pt x="246" y="586"/>
                  </a:lnTo>
                  <a:lnTo>
                    <a:pt x="246" y="586"/>
                  </a:lnTo>
                  <a:lnTo>
                    <a:pt x="236" y="578"/>
                  </a:lnTo>
                  <a:lnTo>
                    <a:pt x="230" y="572"/>
                  </a:lnTo>
                  <a:lnTo>
                    <a:pt x="224" y="564"/>
                  </a:lnTo>
                  <a:lnTo>
                    <a:pt x="222" y="556"/>
                  </a:lnTo>
                  <a:lnTo>
                    <a:pt x="218" y="540"/>
                  </a:lnTo>
                  <a:lnTo>
                    <a:pt x="218" y="522"/>
                  </a:lnTo>
                  <a:lnTo>
                    <a:pt x="218" y="506"/>
                  </a:lnTo>
                  <a:lnTo>
                    <a:pt x="216" y="490"/>
                  </a:lnTo>
                  <a:lnTo>
                    <a:pt x="212" y="482"/>
                  </a:lnTo>
                  <a:lnTo>
                    <a:pt x="206" y="474"/>
                  </a:lnTo>
                  <a:lnTo>
                    <a:pt x="200" y="468"/>
                  </a:lnTo>
                  <a:lnTo>
                    <a:pt x="190" y="460"/>
                  </a:lnTo>
                  <a:lnTo>
                    <a:pt x="190" y="460"/>
                  </a:lnTo>
                  <a:lnTo>
                    <a:pt x="182" y="458"/>
                  </a:lnTo>
                  <a:lnTo>
                    <a:pt x="172" y="458"/>
                  </a:lnTo>
                  <a:lnTo>
                    <a:pt x="162" y="462"/>
                  </a:lnTo>
                  <a:lnTo>
                    <a:pt x="152" y="466"/>
                  </a:lnTo>
                  <a:lnTo>
                    <a:pt x="132" y="480"/>
                  </a:lnTo>
                  <a:lnTo>
                    <a:pt x="116" y="496"/>
                  </a:lnTo>
                  <a:lnTo>
                    <a:pt x="4" y="688"/>
                  </a:lnTo>
                  <a:lnTo>
                    <a:pt x="2" y="688"/>
                  </a:lnTo>
                  <a:lnTo>
                    <a:pt x="0" y="694"/>
                  </a:lnTo>
                  <a:lnTo>
                    <a:pt x="400" y="1386"/>
                  </a:lnTo>
                  <a:lnTo>
                    <a:pt x="1200" y="1386"/>
                  </a:lnTo>
                  <a:lnTo>
                    <a:pt x="1600" y="694"/>
                  </a:lnTo>
                  <a:lnTo>
                    <a:pt x="1598" y="688"/>
                  </a:lnTo>
                  <a:lnTo>
                    <a:pt x="1458" y="448"/>
                  </a:lnTo>
                  <a:lnTo>
                    <a:pt x="1458" y="448"/>
                  </a:lnTo>
                  <a:lnTo>
                    <a:pt x="1454" y="426"/>
                  </a:lnTo>
                  <a:lnTo>
                    <a:pt x="1452" y="402"/>
                  </a:lnTo>
                  <a:lnTo>
                    <a:pt x="1454" y="392"/>
                  </a:lnTo>
                  <a:lnTo>
                    <a:pt x="1456" y="382"/>
                  </a:lnTo>
                  <a:lnTo>
                    <a:pt x="1460" y="374"/>
                  </a:lnTo>
                  <a:lnTo>
                    <a:pt x="1466" y="368"/>
                  </a:lnTo>
                  <a:lnTo>
                    <a:pt x="1466" y="368"/>
                  </a:lnTo>
                  <a:lnTo>
                    <a:pt x="1482" y="362"/>
                  </a:lnTo>
                  <a:lnTo>
                    <a:pt x="1496" y="360"/>
                  </a:lnTo>
                  <a:lnTo>
                    <a:pt x="1496" y="360"/>
                  </a:lnTo>
                  <a:lnTo>
                    <a:pt x="1508" y="360"/>
                  </a:lnTo>
                  <a:lnTo>
                    <a:pt x="1518" y="364"/>
                  </a:lnTo>
                  <a:lnTo>
                    <a:pt x="1536" y="374"/>
                  </a:lnTo>
                  <a:lnTo>
                    <a:pt x="1556" y="384"/>
                  </a:lnTo>
                  <a:lnTo>
                    <a:pt x="1566" y="388"/>
                  </a:lnTo>
                  <a:lnTo>
                    <a:pt x="1576" y="390"/>
                  </a:lnTo>
                  <a:lnTo>
                    <a:pt x="1576" y="390"/>
                  </a:lnTo>
                  <a:close/>
                </a:path>
              </a:pathLst>
            </a:custGeom>
            <a:solidFill>
              <a:schemeClr val="accent1">
                <a:lumMod val="40000"/>
                <a:lumOff val="60000"/>
              </a:schemeClr>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a:lstStyle/>
            <a:p>
              <a:endParaRPr lang="en-US" dirty="0"/>
            </a:p>
          </p:txBody>
        </p:sp>
        <p:sp>
          <p:nvSpPr>
            <p:cNvPr id="16" name="Text Box 13"/>
            <p:cNvSpPr txBox="1">
              <a:spLocks noChangeArrowheads="1"/>
            </p:cNvSpPr>
            <p:nvPr/>
          </p:nvSpPr>
          <p:spPr bwMode="auto">
            <a:xfrm>
              <a:off x="3478511" y="4820472"/>
              <a:ext cx="206479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GB" b="1" dirty="0" smtClean="0">
                  <a:solidFill>
                    <a:srgbClr val="000000"/>
                  </a:solidFill>
                </a:rPr>
                <a:t>“Data Mining” to Drive Decision Making</a:t>
              </a:r>
              <a:endParaRPr lang="en-GB" b="1" dirty="0">
                <a:solidFill>
                  <a:srgbClr val="000000"/>
                </a:solidFill>
              </a:endParaRPr>
            </a:p>
          </p:txBody>
        </p:sp>
      </p:grpSp>
      <p:grpSp>
        <p:nvGrpSpPr>
          <p:cNvPr id="23" name="Group 22"/>
          <p:cNvGrpSpPr/>
          <p:nvPr/>
        </p:nvGrpSpPr>
        <p:grpSpPr>
          <a:xfrm>
            <a:off x="4956958" y="1272862"/>
            <a:ext cx="2444957" cy="2257386"/>
            <a:chOff x="4956958" y="1272862"/>
            <a:chExt cx="2444957" cy="2257386"/>
          </a:xfrm>
        </p:grpSpPr>
        <p:sp>
          <p:nvSpPr>
            <p:cNvPr id="6" name="Freeform 8"/>
            <p:cNvSpPr>
              <a:spLocks/>
            </p:cNvSpPr>
            <p:nvPr/>
          </p:nvSpPr>
          <p:spPr bwMode="auto">
            <a:xfrm>
              <a:off x="4956958" y="1272862"/>
              <a:ext cx="2444957" cy="2257386"/>
            </a:xfrm>
            <a:custGeom>
              <a:avLst/>
              <a:gdLst>
                <a:gd name="T0" fmla="*/ 262 w 1600"/>
                <a:gd name="T1" fmla="*/ 260 h 1624"/>
                <a:gd name="T2" fmla="*/ 286 w 1600"/>
                <a:gd name="T3" fmla="*/ 316 h 1624"/>
                <a:gd name="T4" fmla="*/ 374 w 1600"/>
                <a:gd name="T5" fmla="*/ 290 h 1624"/>
                <a:gd name="T6" fmla="*/ 424 w 1600"/>
                <a:gd name="T7" fmla="*/ 306 h 1624"/>
                <a:gd name="T8" fmla="*/ 430 w 1600"/>
                <a:gd name="T9" fmla="*/ 426 h 1624"/>
                <a:gd name="T10" fmla="*/ 368 w 1600"/>
                <a:gd name="T11" fmla="*/ 524 h 1624"/>
                <a:gd name="T12" fmla="*/ 274 w 1600"/>
                <a:gd name="T13" fmla="*/ 558 h 1624"/>
                <a:gd name="T14" fmla="*/ 238 w 1600"/>
                <a:gd name="T15" fmla="*/ 508 h 1624"/>
                <a:gd name="T16" fmla="*/ 210 w 1600"/>
                <a:gd name="T17" fmla="*/ 430 h 1624"/>
                <a:gd name="T18" fmla="*/ 140 w 1600"/>
                <a:gd name="T19" fmla="*/ 460 h 1624"/>
                <a:gd name="T20" fmla="*/ 140 w 1600"/>
                <a:gd name="T21" fmla="*/ 934 h 1624"/>
                <a:gd name="T22" fmla="*/ 214 w 1600"/>
                <a:gd name="T23" fmla="*/ 968 h 1624"/>
                <a:gd name="T24" fmla="*/ 242 w 1600"/>
                <a:gd name="T25" fmla="*/ 906 h 1624"/>
                <a:gd name="T26" fmla="*/ 268 w 1600"/>
                <a:gd name="T27" fmla="*/ 844 h 1624"/>
                <a:gd name="T28" fmla="*/ 352 w 1600"/>
                <a:gd name="T29" fmla="*/ 858 h 1624"/>
                <a:gd name="T30" fmla="*/ 432 w 1600"/>
                <a:gd name="T31" fmla="*/ 964 h 1624"/>
                <a:gd name="T32" fmla="*/ 430 w 1600"/>
                <a:gd name="T33" fmla="*/ 1078 h 1624"/>
                <a:gd name="T34" fmla="*/ 376 w 1600"/>
                <a:gd name="T35" fmla="*/ 1100 h 1624"/>
                <a:gd name="T36" fmla="*/ 288 w 1600"/>
                <a:gd name="T37" fmla="*/ 1074 h 1624"/>
                <a:gd name="T38" fmla="*/ 266 w 1600"/>
                <a:gd name="T39" fmla="*/ 1136 h 1624"/>
                <a:gd name="T40" fmla="*/ 668 w 1600"/>
                <a:gd name="T41" fmla="*/ 1386 h 1624"/>
                <a:gd name="T42" fmla="*/ 686 w 1600"/>
                <a:gd name="T43" fmla="*/ 1392 h 1624"/>
                <a:gd name="T44" fmla="*/ 696 w 1600"/>
                <a:gd name="T45" fmla="*/ 1398 h 1624"/>
                <a:gd name="T46" fmla="*/ 704 w 1600"/>
                <a:gd name="T47" fmla="*/ 1402 h 1624"/>
                <a:gd name="T48" fmla="*/ 714 w 1600"/>
                <a:gd name="T49" fmla="*/ 1410 h 1624"/>
                <a:gd name="T50" fmla="*/ 720 w 1600"/>
                <a:gd name="T51" fmla="*/ 1414 h 1624"/>
                <a:gd name="T52" fmla="*/ 724 w 1600"/>
                <a:gd name="T53" fmla="*/ 1422 h 1624"/>
                <a:gd name="T54" fmla="*/ 726 w 1600"/>
                <a:gd name="T55" fmla="*/ 1430 h 1624"/>
                <a:gd name="T56" fmla="*/ 726 w 1600"/>
                <a:gd name="T57" fmla="*/ 1436 h 1624"/>
                <a:gd name="T58" fmla="*/ 724 w 1600"/>
                <a:gd name="T59" fmla="*/ 1448 h 1624"/>
                <a:gd name="T60" fmla="*/ 704 w 1600"/>
                <a:gd name="T61" fmla="*/ 1476 h 1624"/>
                <a:gd name="T62" fmla="*/ 672 w 1600"/>
                <a:gd name="T63" fmla="*/ 1494 h 1624"/>
                <a:gd name="T64" fmla="*/ 660 w 1600"/>
                <a:gd name="T65" fmla="*/ 1504 h 1624"/>
                <a:gd name="T66" fmla="*/ 652 w 1600"/>
                <a:gd name="T67" fmla="*/ 1514 h 1624"/>
                <a:gd name="T68" fmla="*/ 648 w 1600"/>
                <a:gd name="T69" fmla="*/ 1530 h 1624"/>
                <a:gd name="T70" fmla="*/ 650 w 1600"/>
                <a:gd name="T71" fmla="*/ 1562 h 1624"/>
                <a:gd name="T72" fmla="*/ 748 w 1600"/>
                <a:gd name="T73" fmla="*/ 1620 h 1624"/>
                <a:gd name="T74" fmla="*/ 880 w 1600"/>
                <a:gd name="T75" fmla="*/ 1606 h 1624"/>
                <a:gd name="T76" fmla="*/ 934 w 1600"/>
                <a:gd name="T77" fmla="*/ 1540 h 1624"/>
                <a:gd name="T78" fmla="*/ 932 w 1600"/>
                <a:gd name="T79" fmla="*/ 1522 h 1624"/>
                <a:gd name="T80" fmla="*/ 924 w 1600"/>
                <a:gd name="T81" fmla="*/ 1508 h 1624"/>
                <a:gd name="T82" fmla="*/ 918 w 1600"/>
                <a:gd name="T83" fmla="*/ 1502 h 1624"/>
                <a:gd name="T84" fmla="*/ 906 w 1600"/>
                <a:gd name="T85" fmla="*/ 1494 h 1624"/>
                <a:gd name="T86" fmla="*/ 862 w 1600"/>
                <a:gd name="T87" fmla="*/ 1460 h 1624"/>
                <a:gd name="T88" fmla="*/ 856 w 1600"/>
                <a:gd name="T89" fmla="*/ 1448 h 1624"/>
                <a:gd name="T90" fmla="*/ 854 w 1600"/>
                <a:gd name="T91" fmla="*/ 1438 h 1624"/>
                <a:gd name="T92" fmla="*/ 854 w 1600"/>
                <a:gd name="T93" fmla="*/ 1430 h 1624"/>
                <a:gd name="T94" fmla="*/ 856 w 1600"/>
                <a:gd name="T95" fmla="*/ 1422 h 1624"/>
                <a:gd name="T96" fmla="*/ 860 w 1600"/>
                <a:gd name="T97" fmla="*/ 1416 h 1624"/>
                <a:gd name="T98" fmla="*/ 866 w 1600"/>
                <a:gd name="T99" fmla="*/ 1410 h 1624"/>
                <a:gd name="T100" fmla="*/ 874 w 1600"/>
                <a:gd name="T101" fmla="*/ 1402 h 1624"/>
                <a:gd name="T102" fmla="*/ 884 w 1600"/>
                <a:gd name="T103" fmla="*/ 1398 h 1624"/>
                <a:gd name="T104" fmla="*/ 892 w 1600"/>
                <a:gd name="T105" fmla="*/ 1394 h 1624"/>
                <a:gd name="T106" fmla="*/ 912 w 1600"/>
                <a:gd name="T107" fmla="*/ 1386 h 1624"/>
                <a:gd name="T108" fmla="*/ 1200 w 1600"/>
                <a:gd name="T109" fmla="*/ 0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0" h="1624">
                  <a:moveTo>
                    <a:pt x="1200" y="0"/>
                  </a:moveTo>
                  <a:lnTo>
                    <a:pt x="402" y="0"/>
                  </a:lnTo>
                  <a:lnTo>
                    <a:pt x="400" y="6"/>
                  </a:lnTo>
                  <a:lnTo>
                    <a:pt x="400" y="8"/>
                  </a:lnTo>
                  <a:lnTo>
                    <a:pt x="266" y="240"/>
                  </a:lnTo>
                  <a:lnTo>
                    <a:pt x="266" y="240"/>
                  </a:lnTo>
                  <a:lnTo>
                    <a:pt x="262" y="260"/>
                  </a:lnTo>
                  <a:lnTo>
                    <a:pt x="262" y="282"/>
                  </a:lnTo>
                  <a:lnTo>
                    <a:pt x="264" y="290"/>
                  </a:lnTo>
                  <a:lnTo>
                    <a:pt x="266" y="298"/>
                  </a:lnTo>
                  <a:lnTo>
                    <a:pt x="270" y="306"/>
                  </a:lnTo>
                  <a:lnTo>
                    <a:pt x="276" y="310"/>
                  </a:lnTo>
                  <a:lnTo>
                    <a:pt x="276" y="310"/>
                  </a:lnTo>
                  <a:lnTo>
                    <a:pt x="286" y="316"/>
                  </a:lnTo>
                  <a:lnTo>
                    <a:pt x="296" y="318"/>
                  </a:lnTo>
                  <a:lnTo>
                    <a:pt x="306" y="320"/>
                  </a:lnTo>
                  <a:lnTo>
                    <a:pt x="314" y="318"/>
                  </a:lnTo>
                  <a:lnTo>
                    <a:pt x="330" y="312"/>
                  </a:lnTo>
                  <a:lnTo>
                    <a:pt x="344" y="304"/>
                  </a:lnTo>
                  <a:lnTo>
                    <a:pt x="358" y="296"/>
                  </a:lnTo>
                  <a:lnTo>
                    <a:pt x="374" y="290"/>
                  </a:lnTo>
                  <a:lnTo>
                    <a:pt x="382" y="288"/>
                  </a:lnTo>
                  <a:lnTo>
                    <a:pt x="392" y="290"/>
                  </a:lnTo>
                  <a:lnTo>
                    <a:pt x="400" y="292"/>
                  </a:lnTo>
                  <a:lnTo>
                    <a:pt x="412" y="296"/>
                  </a:lnTo>
                  <a:lnTo>
                    <a:pt x="412" y="296"/>
                  </a:lnTo>
                  <a:lnTo>
                    <a:pt x="418" y="302"/>
                  </a:lnTo>
                  <a:lnTo>
                    <a:pt x="424" y="306"/>
                  </a:lnTo>
                  <a:lnTo>
                    <a:pt x="434" y="320"/>
                  </a:lnTo>
                  <a:lnTo>
                    <a:pt x="438" y="336"/>
                  </a:lnTo>
                  <a:lnTo>
                    <a:pt x="442" y="352"/>
                  </a:lnTo>
                  <a:lnTo>
                    <a:pt x="442" y="370"/>
                  </a:lnTo>
                  <a:lnTo>
                    <a:pt x="438" y="390"/>
                  </a:lnTo>
                  <a:lnTo>
                    <a:pt x="434" y="408"/>
                  </a:lnTo>
                  <a:lnTo>
                    <a:pt x="430" y="426"/>
                  </a:lnTo>
                  <a:lnTo>
                    <a:pt x="430" y="426"/>
                  </a:lnTo>
                  <a:lnTo>
                    <a:pt x="420" y="450"/>
                  </a:lnTo>
                  <a:lnTo>
                    <a:pt x="410" y="472"/>
                  </a:lnTo>
                  <a:lnTo>
                    <a:pt x="410" y="472"/>
                  </a:lnTo>
                  <a:lnTo>
                    <a:pt x="398" y="488"/>
                  </a:lnTo>
                  <a:lnTo>
                    <a:pt x="384" y="506"/>
                  </a:lnTo>
                  <a:lnTo>
                    <a:pt x="368" y="524"/>
                  </a:lnTo>
                  <a:lnTo>
                    <a:pt x="348" y="540"/>
                  </a:lnTo>
                  <a:lnTo>
                    <a:pt x="328" y="552"/>
                  </a:lnTo>
                  <a:lnTo>
                    <a:pt x="318" y="556"/>
                  </a:lnTo>
                  <a:lnTo>
                    <a:pt x="306" y="560"/>
                  </a:lnTo>
                  <a:lnTo>
                    <a:pt x="296" y="562"/>
                  </a:lnTo>
                  <a:lnTo>
                    <a:pt x="284" y="562"/>
                  </a:lnTo>
                  <a:lnTo>
                    <a:pt x="274" y="558"/>
                  </a:lnTo>
                  <a:lnTo>
                    <a:pt x="264" y="554"/>
                  </a:lnTo>
                  <a:lnTo>
                    <a:pt x="264" y="554"/>
                  </a:lnTo>
                  <a:lnTo>
                    <a:pt x="256" y="548"/>
                  </a:lnTo>
                  <a:lnTo>
                    <a:pt x="248" y="540"/>
                  </a:lnTo>
                  <a:lnTo>
                    <a:pt x="244" y="532"/>
                  </a:lnTo>
                  <a:lnTo>
                    <a:pt x="240" y="524"/>
                  </a:lnTo>
                  <a:lnTo>
                    <a:pt x="238" y="508"/>
                  </a:lnTo>
                  <a:lnTo>
                    <a:pt x="238" y="492"/>
                  </a:lnTo>
                  <a:lnTo>
                    <a:pt x="238" y="474"/>
                  </a:lnTo>
                  <a:lnTo>
                    <a:pt x="234" y="458"/>
                  </a:lnTo>
                  <a:lnTo>
                    <a:pt x="232" y="450"/>
                  </a:lnTo>
                  <a:lnTo>
                    <a:pt x="226" y="444"/>
                  </a:lnTo>
                  <a:lnTo>
                    <a:pt x="218" y="436"/>
                  </a:lnTo>
                  <a:lnTo>
                    <a:pt x="210" y="430"/>
                  </a:lnTo>
                  <a:lnTo>
                    <a:pt x="210" y="430"/>
                  </a:lnTo>
                  <a:lnTo>
                    <a:pt x="202" y="426"/>
                  </a:lnTo>
                  <a:lnTo>
                    <a:pt x="192" y="426"/>
                  </a:lnTo>
                  <a:lnTo>
                    <a:pt x="184" y="430"/>
                  </a:lnTo>
                  <a:lnTo>
                    <a:pt x="174" y="434"/>
                  </a:lnTo>
                  <a:lnTo>
                    <a:pt x="156" y="446"/>
                  </a:lnTo>
                  <a:lnTo>
                    <a:pt x="140" y="460"/>
                  </a:lnTo>
                  <a:lnTo>
                    <a:pt x="40" y="632"/>
                  </a:lnTo>
                  <a:lnTo>
                    <a:pt x="4" y="694"/>
                  </a:lnTo>
                  <a:lnTo>
                    <a:pt x="0" y="694"/>
                  </a:lnTo>
                  <a:lnTo>
                    <a:pt x="0" y="694"/>
                  </a:lnTo>
                  <a:lnTo>
                    <a:pt x="2" y="696"/>
                  </a:lnTo>
                  <a:lnTo>
                    <a:pt x="4" y="696"/>
                  </a:lnTo>
                  <a:lnTo>
                    <a:pt x="140" y="934"/>
                  </a:lnTo>
                  <a:lnTo>
                    <a:pt x="140" y="934"/>
                  </a:lnTo>
                  <a:lnTo>
                    <a:pt x="158" y="948"/>
                  </a:lnTo>
                  <a:lnTo>
                    <a:pt x="176" y="962"/>
                  </a:lnTo>
                  <a:lnTo>
                    <a:pt x="186" y="968"/>
                  </a:lnTo>
                  <a:lnTo>
                    <a:pt x="196" y="970"/>
                  </a:lnTo>
                  <a:lnTo>
                    <a:pt x="206" y="970"/>
                  </a:lnTo>
                  <a:lnTo>
                    <a:pt x="214" y="968"/>
                  </a:lnTo>
                  <a:lnTo>
                    <a:pt x="214" y="968"/>
                  </a:lnTo>
                  <a:lnTo>
                    <a:pt x="224" y="960"/>
                  </a:lnTo>
                  <a:lnTo>
                    <a:pt x="230" y="954"/>
                  </a:lnTo>
                  <a:lnTo>
                    <a:pt x="236" y="946"/>
                  </a:lnTo>
                  <a:lnTo>
                    <a:pt x="240" y="938"/>
                  </a:lnTo>
                  <a:lnTo>
                    <a:pt x="242" y="922"/>
                  </a:lnTo>
                  <a:lnTo>
                    <a:pt x="242" y="906"/>
                  </a:lnTo>
                  <a:lnTo>
                    <a:pt x="242" y="888"/>
                  </a:lnTo>
                  <a:lnTo>
                    <a:pt x="244" y="872"/>
                  </a:lnTo>
                  <a:lnTo>
                    <a:pt x="248" y="864"/>
                  </a:lnTo>
                  <a:lnTo>
                    <a:pt x="252" y="858"/>
                  </a:lnTo>
                  <a:lnTo>
                    <a:pt x="260" y="850"/>
                  </a:lnTo>
                  <a:lnTo>
                    <a:pt x="268" y="844"/>
                  </a:lnTo>
                  <a:lnTo>
                    <a:pt x="268" y="844"/>
                  </a:lnTo>
                  <a:lnTo>
                    <a:pt x="278" y="838"/>
                  </a:lnTo>
                  <a:lnTo>
                    <a:pt x="290" y="836"/>
                  </a:lnTo>
                  <a:lnTo>
                    <a:pt x="300" y="836"/>
                  </a:lnTo>
                  <a:lnTo>
                    <a:pt x="310" y="836"/>
                  </a:lnTo>
                  <a:lnTo>
                    <a:pt x="322" y="840"/>
                  </a:lnTo>
                  <a:lnTo>
                    <a:pt x="332" y="844"/>
                  </a:lnTo>
                  <a:lnTo>
                    <a:pt x="352" y="858"/>
                  </a:lnTo>
                  <a:lnTo>
                    <a:pt x="372" y="874"/>
                  </a:lnTo>
                  <a:lnTo>
                    <a:pt x="390" y="892"/>
                  </a:lnTo>
                  <a:lnTo>
                    <a:pt x="404" y="910"/>
                  </a:lnTo>
                  <a:lnTo>
                    <a:pt x="414" y="926"/>
                  </a:lnTo>
                  <a:lnTo>
                    <a:pt x="414" y="926"/>
                  </a:lnTo>
                  <a:lnTo>
                    <a:pt x="422" y="944"/>
                  </a:lnTo>
                  <a:lnTo>
                    <a:pt x="432" y="964"/>
                  </a:lnTo>
                  <a:lnTo>
                    <a:pt x="438" y="988"/>
                  </a:lnTo>
                  <a:lnTo>
                    <a:pt x="442" y="1012"/>
                  </a:lnTo>
                  <a:lnTo>
                    <a:pt x="444" y="1038"/>
                  </a:lnTo>
                  <a:lnTo>
                    <a:pt x="442" y="1048"/>
                  </a:lnTo>
                  <a:lnTo>
                    <a:pt x="440" y="1060"/>
                  </a:lnTo>
                  <a:lnTo>
                    <a:pt x="436" y="1070"/>
                  </a:lnTo>
                  <a:lnTo>
                    <a:pt x="430" y="1078"/>
                  </a:lnTo>
                  <a:lnTo>
                    <a:pt x="422" y="1086"/>
                  </a:lnTo>
                  <a:lnTo>
                    <a:pt x="412" y="1092"/>
                  </a:lnTo>
                  <a:lnTo>
                    <a:pt x="412" y="1092"/>
                  </a:lnTo>
                  <a:lnTo>
                    <a:pt x="402" y="1098"/>
                  </a:lnTo>
                  <a:lnTo>
                    <a:pt x="392" y="1100"/>
                  </a:lnTo>
                  <a:lnTo>
                    <a:pt x="384" y="1100"/>
                  </a:lnTo>
                  <a:lnTo>
                    <a:pt x="376" y="1100"/>
                  </a:lnTo>
                  <a:lnTo>
                    <a:pt x="360" y="1094"/>
                  </a:lnTo>
                  <a:lnTo>
                    <a:pt x="346" y="1084"/>
                  </a:lnTo>
                  <a:lnTo>
                    <a:pt x="330" y="1076"/>
                  </a:lnTo>
                  <a:lnTo>
                    <a:pt x="316" y="1070"/>
                  </a:lnTo>
                  <a:lnTo>
                    <a:pt x="306" y="1070"/>
                  </a:lnTo>
                  <a:lnTo>
                    <a:pt x="298" y="1070"/>
                  </a:lnTo>
                  <a:lnTo>
                    <a:pt x="288" y="1074"/>
                  </a:lnTo>
                  <a:lnTo>
                    <a:pt x="278" y="1078"/>
                  </a:lnTo>
                  <a:lnTo>
                    <a:pt x="278" y="1078"/>
                  </a:lnTo>
                  <a:lnTo>
                    <a:pt x="272" y="1084"/>
                  </a:lnTo>
                  <a:lnTo>
                    <a:pt x="266" y="1092"/>
                  </a:lnTo>
                  <a:lnTo>
                    <a:pt x="264" y="1102"/>
                  </a:lnTo>
                  <a:lnTo>
                    <a:pt x="264" y="1114"/>
                  </a:lnTo>
                  <a:lnTo>
                    <a:pt x="266" y="1136"/>
                  </a:lnTo>
                  <a:lnTo>
                    <a:pt x="270" y="1158"/>
                  </a:lnTo>
                  <a:lnTo>
                    <a:pt x="402" y="1386"/>
                  </a:lnTo>
                  <a:lnTo>
                    <a:pt x="402" y="1386"/>
                  </a:lnTo>
                  <a:lnTo>
                    <a:pt x="402" y="1386"/>
                  </a:lnTo>
                  <a:lnTo>
                    <a:pt x="668" y="1386"/>
                  </a:lnTo>
                  <a:lnTo>
                    <a:pt x="668" y="1386"/>
                  </a:lnTo>
                  <a:lnTo>
                    <a:pt x="668" y="1386"/>
                  </a:lnTo>
                  <a:lnTo>
                    <a:pt x="668" y="1386"/>
                  </a:lnTo>
                  <a:lnTo>
                    <a:pt x="674" y="1388"/>
                  </a:lnTo>
                  <a:lnTo>
                    <a:pt x="674" y="1388"/>
                  </a:lnTo>
                  <a:lnTo>
                    <a:pt x="674" y="1388"/>
                  </a:lnTo>
                  <a:lnTo>
                    <a:pt x="674" y="1388"/>
                  </a:lnTo>
                  <a:lnTo>
                    <a:pt x="686" y="1392"/>
                  </a:lnTo>
                  <a:lnTo>
                    <a:pt x="686" y="1392"/>
                  </a:lnTo>
                  <a:lnTo>
                    <a:pt x="688" y="1394"/>
                  </a:lnTo>
                  <a:lnTo>
                    <a:pt x="688" y="1394"/>
                  </a:lnTo>
                  <a:lnTo>
                    <a:pt x="692" y="1394"/>
                  </a:lnTo>
                  <a:lnTo>
                    <a:pt x="692" y="1394"/>
                  </a:lnTo>
                  <a:lnTo>
                    <a:pt x="694" y="1396"/>
                  </a:lnTo>
                  <a:lnTo>
                    <a:pt x="694" y="1396"/>
                  </a:lnTo>
                  <a:lnTo>
                    <a:pt x="696" y="1398"/>
                  </a:lnTo>
                  <a:lnTo>
                    <a:pt x="696" y="1398"/>
                  </a:lnTo>
                  <a:lnTo>
                    <a:pt x="700" y="1398"/>
                  </a:lnTo>
                  <a:lnTo>
                    <a:pt x="700" y="1398"/>
                  </a:lnTo>
                  <a:lnTo>
                    <a:pt x="702" y="1400"/>
                  </a:lnTo>
                  <a:lnTo>
                    <a:pt x="702" y="1400"/>
                  </a:lnTo>
                  <a:lnTo>
                    <a:pt x="704" y="1402"/>
                  </a:lnTo>
                  <a:lnTo>
                    <a:pt x="704" y="1402"/>
                  </a:lnTo>
                  <a:lnTo>
                    <a:pt x="706" y="1402"/>
                  </a:lnTo>
                  <a:lnTo>
                    <a:pt x="706" y="1402"/>
                  </a:lnTo>
                  <a:lnTo>
                    <a:pt x="710" y="1406"/>
                  </a:lnTo>
                  <a:lnTo>
                    <a:pt x="710" y="1406"/>
                  </a:lnTo>
                  <a:lnTo>
                    <a:pt x="710" y="1406"/>
                  </a:lnTo>
                  <a:lnTo>
                    <a:pt x="710" y="1406"/>
                  </a:lnTo>
                  <a:lnTo>
                    <a:pt x="714" y="1410"/>
                  </a:lnTo>
                  <a:lnTo>
                    <a:pt x="714" y="1410"/>
                  </a:lnTo>
                  <a:lnTo>
                    <a:pt x="716" y="1410"/>
                  </a:lnTo>
                  <a:lnTo>
                    <a:pt x="716" y="1410"/>
                  </a:lnTo>
                  <a:lnTo>
                    <a:pt x="718" y="1412"/>
                  </a:lnTo>
                  <a:lnTo>
                    <a:pt x="718" y="1412"/>
                  </a:lnTo>
                  <a:lnTo>
                    <a:pt x="720" y="1414"/>
                  </a:lnTo>
                  <a:lnTo>
                    <a:pt x="720" y="1414"/>
                  </a:lnTo>
                  <a:lnTo>
                    <a:pt x="722" y="1416"/>
                  </a:lnTo>
                  <a:lnTo>
                    <a:pt x="722" y="1416"/>
                  </a:lnTo>
                  <a:lnTo>
                    <a:pt x="722" y="1418"/>
                  </a:lnTo>
                  <a:lnTo>
                    <a:pt x="722" y="1418"/>
                  </a:lnTo>
                  <a:lnTo>
                    <a:pt x="724" y="1420"/>
                  </a:lnTo>
                  <a:lnTo>
                    <a:pt x="724" y="1420"/>
                  </a:lnTo>
                  <a:lnTo>
                    <a:pt x="724" y="1422"/>
                  </a:lnTo>
                  <a:lnTo>
                    <a:pt x="724" y="1422"/>
                  </a:lnTo>
                  <a:lnTo>
                    <a:pt x="726" y="1424"/>
                  </a:lnTo>
                  <a:lnTo>
                    <a:pt x="726" y="1424"/>
                  </a:lnTo>
                  <a:lnTo>
                    <a:pt x="726" y="1426"/>
                  </a:lnTo>
                  <a:lnTo>
                    <a:pt x="726" y="1426"/>
                  </a:lnTo>
                  <a:lnTo>
                    <a:pt x="726" y="1430"/>
                  </a:lnTo>
                  <a:lnTo>
                    <a:pt x="726" y="1430"/>
                  </a:lnTo>
                  <a:lnTo>
                    <a:pt x="726" y="1430"/>
                  </a:lnTo>
                  <a:lnTo>
                    <a:pt x="726" y="1430"/>
                  </a:lnTo>
                  <a:lnTo>
                    <a:pt x="726" y="1430"/>
                  </a:lnTo>
                  <a:lnTo>
                    <a:pt x="726" y="1430"/>
                  </a:lnTo>
                  <a:lnTo>
                    <a:pt x="726" y="1430"/>
                  </a:lnTo>
                  <a:lnTo>
                    <a:pt x="726" y="1436"/>
                  </a:lnTo>
                  <a:lnTo>
                    <a:pt x="726" y="1436"/>
                  </a:lnTo>
                  <a:lnTo>
                    <a:pt x="726" y="1438"/>
                  </a:lnTo>
                  <a:lnTo>
                    <a:pt x="726" y="1438"/>
                  </a:lnTo>
                  <a:lnTo>
                    <a:pt x="726" y="1442"/>
                  </a:lnTo>
                  <a:lnTo>
                    <a:pt x="726" y="1442"/>
                  </a:lnTo>
                  <a:lnTo>
                    <a:pt x="724" y="1444"/>
                  </a:lnTo>
                  <a:lnTo>
                    <a:pt x="724" y="1444"/>
                  </a:lnTo>
                  <a:lnTo>
                    <a:pt x="724" y="1448"/>
                  </a:lnTo>
                  <a:lnTo>
                    <a:pt x="724" y="1448"/>
                  </a:lnTo>
                  <a:lnTo>
                    <a:pt x="724" y="1448"/>
                  </a:lnTo>
                  <a:lnTo>
                    <a:pt x="724" y="1448"/>
                  </a:lnTo>
                  <a:lnTo>
                    <a:pt x="720" y="1458"/>
                  </a:lnTo>
                  <a:lnTo>
                    <a:pt x="716" y="1464"/>
                  </a:lnTo>
                  <a:lnTo>
                    <a:pt x="710" y="1470"/>
                  </a:lnTo>
                  <a:lnTo>
                    <a:pt x="704" y="1476"/>
                  </a:lnTo>
                  <a:lnTo>
                    <a:pt x="690" y="1484"/>
                  </a:lnTo>
                  <a:lnTo>
                    <a:pt x="676" y="1492"/>
                  </a:lnTo>
                  <a:lnTo>
                    <a:pt x="676" y="1492"/>
                  </a:lnTo>
                  <a:lnTo>
                    <a:pt x="674" y="1494"/>
                  </a:lnTo>
                  <a:lnTo>
                    <a:pt x="674" y="1494"/>
                  </a:lnTo>
                  <a:lnTo>
                    <a:pt x="672" y="1494"/>
                  </a:lnTo>
                  <a:lnTo>
                    <a:pt x="672" y="1494"/>
                  </a:lnTo>
                  <a:lnTo>
                    <a:pt x="668" y="1498"/>
                  </a:lnTo>
                  <a:lnTo>
                    <a:pt x="668" y="1498"/>
                  </a:lnTo>
                  <a:lnTo>
                    <a:pt x="666" y="1498"/>
                  </a:lnTo>
                  <a:lnTo>
                    <a:pt x="666" y="1498"/>
                  </a:lnTo>
                  <a:lnTo>
                    <a:pt x="662" y="1502"/>
                  </a:lnTo>
                  <a:lnTo>
                    <a:pt x="662" y="1502"/>
                  </a:lnTo>
                  <a:lnTo>
                    <a:pt x="660" y="1504"/>
                  </a:lnTo>
                  <a:lnTo>
                    <a:pt x="660" y="1504"/>
                  </a:lnTo>
                  <a:lnTo>
                    <a:pt x="656" y="1508"/>
                  </a:lnTo>
                  <a:lnTo>
                    <a:pt x="656" y="1508"/>
                  </a:lnTo>
                  <a:lnTo>
                    <a:pt x="656" y="1508"/>
                  </a:lnTo>
                  <a:lnTo>
                    <a:pt x="656" y="1508"/>
                  </a:lnTo>
                  <a:lnTo>
                    <a:pt x="652" y="1514"/>
                  </a:lnTo>
                  <a:lnTo>
                    <a:pt x="652" y="1514"/>
                  </a:lnTo>
                  <a:lnTo>
                    <a:pt x="652" y="1514"/>
                  </a:lnTo>
                  <a:lnTo>
                    <a:pt x="652" y="1514"/>
                  </a:lnTo>
                  <a:lnTo>
                    <a:pt x="650" y="1522"/>
                  </a:lnTo>
                  <a:lnTo>
                    <a:pt x="650" y="1522"/>
                  </a:lnTo>
                  <a:lnTo>
                    <a:pt x="650" y="1522"/>
                  </a:lnTo>
                  <a:lnTo>
                    <a:pt x="650" y="1522"/>
                  </a:lnTo>
                  <a:lnTo>
                    <a:pt x="648" y="1530"/>
                  </a:lnTo>
                  <a:lnTo>
                    <a:pt x="648" y="1530"/>
                  </a:lnTo>
                  <a:lnTo>
                    <a:pt x="648" y="1532"/>
                  </a:lnTo>
                  <a:lnTo>
                    <a:pt x="648" y="1532"/>
                  </a:lnTo>
                  <a:lnTo>
                    <a:pt x="646" y="1540"/>
                  </a:lnTo>
                  <a:lnTo>
                    <a:pt x="646" y="1540"/>
                  </a:lnTo>
                  <a:lnTo>
                    <a:pt x="648" y="1552"/>
                  </a:lnTo>
                  <a:lnTo>
                    <a:pt x="650" y="1562"/>
                  </a:lnTo>
                  <a:lnTo>
                    <a:pt x="656" y="1572"/>
                  </a:lnTo>
                  <a:lnTo>
                    <a:pt x="662" y="1580"/>
                  </a:lnTo>
                  <a:lnTo>
                    <a:pt x="670" y="1588"/>
                  </a:lnTo>
                  <a:lnTo>
                    <a:pt x="680" y="1594"/>
                  </a:lnTo>
                  <a:lnTo>
                    <a:pt x="700" y="1606"/>
                  </a:lnTo>
                  <a:lnTo>
                    <a:pt x="724" y="1614"/>
                  </a:lnTo>
                  <a:lnTo>
                    <a:pt x="748" y="1620"/>
                  </a:lnTo>
                  <a:lnTo>
                    <a:pt x="770" y="1624"/>
                  </a:lnTo>
                  <a:lnTo>
                    <a:pt x="790" y="1624"/>
                  </a:lnTo>
                  <a:lnTo>
                    <a:pt x="790" y="1624"/>
                  </a:lnTo>
                  <a:lnTo>
                    <a:pt x="810" y="1624"/>
                  </a:lnTo>
                  <a:lnTo>
                    <a:pt x="832" y="1620"/>
                  </a:lnTo>
                  <a:lnTo>
                    <a:pt x="856" y="1614"/>
                  </a:lnTo>
                  <a:lnTo>
                    <a:pt x="880" y="1606"/>
                  </a:lnTo>
                  <a:lnTo>
                    <a:pt x="902" y="1594"/>
                  </a:lnTo>
                  <a:lnTo>
                    <a:pt x="910" y="1588"/>
                  </a:lnTo>
                  <a:lnTo>
                    <a:pt x="918" y="1580"/>
                  </a:lnTo>
                  <a:lnTo>
                    <a:pt x="926" y="1572"/>
                  </a:lnTo>
                  <a:lnTo>
                    <a:pt x="930" y="1562"/>
                  </a:lnTo>
                  <a:lnTo>
                    <a:pt x="934" y="1552"/>
                  </a:lnTo>
                  <a:lnTo>
                    <a:pt x="934" y="1540"/>
                  </a:lnTo>
                  <a:lnTo>
                    <a:pt x="934" y="1540"/>
                  </a:lnTo>
                  <a:lnTo>
                    <a:pt x="934" y="1532"/>
                  </a:lnTo>
                  <a:lnTo>
                    <a:pt x="934" y="1532"/>
                  </a:lnTo>
                  <a:lnTo>
                    <a:pt x="934" y="1530"/>
                  </a:lnTo>
                  <a:lnTo>
                    <a:pt x="934" y="1530"/>
                  </a:lnTo>
                  <a:lnTo>
                    <a:pt x="932" y="1522"/>
                  </a:lnTo>
                  <a:lnTo>
                    <a:pt x="932" y="1522"/>
                  </a:lnTo>
                  <a:lnTo>
                    <a:pt x="930" y="1522"/>
                  </a:lnTo>
                  <a:lnTo>
                    <a:pt x="930" y="1522"/>
                  </a:lnTo>
                  <a:lnTo>
                    <a:pt x="928" y="1514"/>
                  </a:lnTo>
                  <a:lnTo>
                    <a:pt x="928" y="1514"/>
                  </a:lnTo>
                  <a:lnTo>
                    <a:pt x="928" y="1514"/>
                  </a:lnTo>
                  <a:lnTo>
                    <a:pt x="928" y="1514"/>
                  </a:lnTo>
                  <a:lnTo>
                    <a:pt x="924" y="1508"/>
                  </a:lnTo>
                  <a:lnTo>
                    <a:pt x="924" y="1508"/>
                  </a:lnTo>
                  <a:lnTo>
                    <a:pt x="924" y="1508"/>
                  </a:lnTo>
                  <a:lnTo>
                    <a:pt x="924" y="1508"/>
                  </a:lnTo>
                  <a:lnTo>
                    <a:pt x="920" y="1504"/>
                  </a:lnTo>
                  <a:lnTo>
                    <a:pt x="920" y="1504"/>
                  </a:lnTo>
                  <a:lnTo>
                    <a:pt x="918" y="1502"/>
                  </a:lnTo>
                  <a:lnTo>
                    <a:pt x="918" y="1502"/>
                  </a:lnTo>
                  <a:lnTo>
                    <a:pt x="914" y="1498"/>
                  </a:lnTo>
                  <a:lnTo>
                    <a:pt x="914" y="1498"/>
                  </a:lnTo>
                  <a:lnTo>
                    <a:pt x="912" y="1498"/>
                  </a:lnTo>
                  <a:lnTo>
                    <a:pt x="912" y="1498"/>
                  </a:lnTo>
                  <a:lnTo>
                    <a:pt x="908" y="1494"/>
                  </a:lnTo>
                  <a:lnTo>
                    <a:pt x="908" y="1494"/>
                  </a:lnTo>
                  <a:lnTo>
                    <a:pt x="906" y="1494"/>
                  </a:lnTo>
                  <a:lnTo>
                    <a:pt x="906" y="1494"/>
                  </a:lnTo>
                  <a:lnTo>
                    <a:pt x="904" y="1492"/>
                  </a:lnTo>
                  <a:lnTo>
                    <a:pt x="904" y="1492"/>
                  </a:lnTo>
                  <a:lnTo>
                    <a:pt x="890" y="1484"/>
                  </a:lnTo>
                  <a:lnTo>
                    <a:pt x="878" y="1476"/>
                  </a:lnTo>
                  <a:lnTo>
                    <a:pt x="866" y="1466"/>
                  </a:lnTo>
                  <a:lnTo>
                    <a:pt x="862" y="1460"/>
                  </a:lnTo>
                  <a:lnTo>
                    <a:pt x="858" y="1454"/>
                  </a:lnTo>
                  <a:lnTo>
                    <a:pt x="858" y="1454"/>
                  </a:lnTo>
                  <a:lnTo>
                    <a:pt x="858" y="1454"/>
                  </a:lnTo>
                  <a:lnTo>
                    <a:pt x="858" y="1454"/>
                  </a:lnTo>
                  <a:lnTo>
                    <a:pt x="856" y="1448"/>
                  </a:lnTo>
                  <a:lnTo>
                    <a:pt x="856" y="1448"/>
                  </a:lnTo>
                  <a:lnTo>
                    <a:pt x="856" y="1448"/>
                  </a:lnTo>
                  <a:lnTo>
                    <a:pt x="856" y="1448"/>
                  </a:lnTo>
                  <a:lnTo>
                    <a:pt x="856" y="1444"/>
                  </a:lnTo>
                  <a:lnTo>
                    <a:pt x="856" y="1444"/>
                  </a:lnTo>
                  <a:lnTo>
                    <a:pt x="856" y="1442"/>
                  </a:lnTo>
                  <a:lnTo>
                    <a:pt x="856" y="1442"/>
                  </a:lnTo>
                  <a:lnTo>
                    <a:pt x="854" y="1438"/>
                  </a:lnTo>
                  <a:lnTo>
                    <a:pt x="854" y="1438"/>
                  </a:lnTo>
                  <a:lnTo>
                    <a:pt x="854" y="1436"/>
                  </a:lnTo>
                  <a:lnTo>
                    <a:pt x="854" y="1436"/>
                  </a:lnTo>
                  <a:lnTo>
                    <a:pt x="854" y="1430"/>
                  </a:lnTo>
                  <a:lnTo>
                    <a:pt x="854" y="1430"/>
                  </a:lnTo>
                  <a:lnTo>
                    <a:pt x="854" y="1430"/>
                  </a:lnTo>
                  <a:lnTo>
                    <a:pt x="854" y="1430"/>
                  </a:lnTo>
                  <a:lnTo>
                    <a:pt x="854" y="1430"/>
                  </a:lnTo>
                  <a:lnTo>
                    <a:pt x="854" y="1430"/>
                  </a:lnTo>
                  <a:lnTo>
                    <a:pt x="854" y="1430"/>
                  </a:lnTo>
                  <a:lnTo>
                    <a:pt x="854" y="1426"/>
                  </a:lnTo>
                  <a:lnTo>
                    <a:pt x="854" y="1426"/>
                  </a:lnTo>
                  <a:lnTo>
                    <a:pt x="856" y="1424"/>
                  </a:lnTo>
                  <a:lnTo>
                    <a:pt x="856" y="1424"/>
                  </a:lnTo>
                  <a:lnTo>
                    <a:pt x="856" y="1422"/>
                  </a:lnTo>
                  <a:lnTo>
                    <a:pt x="856" y="1422"/>
                  </a:lnTo>
                  <a:lnTo>
                    <a:pt x="856" y="1420"/>
                  </a:lnTo>
                  <a:lnTo>
                    <a:pt x="856" y="1420"/>
                  </a:lnTo>
                  <a:lnTo>
                    <a:pt x="858" y="1418"/>
                  </a:lnTo>
                  <a:lnTo>
                    <a:pt x="858" y="1418"/>
                  </a:lnTo>
                  <a:lnTo>
                    <a:pt x="860" y="1416"/>
                  </a:lnTo>
                  <a:lnTo>
                    <a:pt x="860" y="1416"/>
                  </a:lnTo>
                  <a:lnTo>
                    <a:pt x="862" y="1414"/>
                  </a:lnTo>
                  <a:lnTo>
                    <a:pt x="862" y="1414"/>
                  </a:lnTo>
                  <a:lnTo>
                    <a:pt x="862" y="1412"/>
                  </a:lnTo>
                  <a:lnTo>
                    <a:pt x="862" y="1412"/>
                  </a:lnTo>
                  <a:lnTo>
                    <a:pt x="864" y="1410"/>
                  </a:lnTo>
                  <a:lnTo>
                    <a:pt x="864" y="1410"/>
                  </a:lnTo>
                  <a:lnTo>
                    <a:pt x="866" y="1410"/>
                  </a:lnTo>
                  <a:lnTo>
                    <a:pt x="866" y="1410"/>
                  </a:lnTo>
                  <a:lnTo>
                    <a:pt x="870" y="1406"/>
                  </a:lnTo>
                  <a:lnTo>
                    <a:pt x="870" y="1406"/>
                  </a:lnTo>
                  <a:lnTo>
                    <a:pt x="870" y="1406"/>
                  </a:lnTo>
                  <a:lnTo>
                    <a:pt x="870" y="1406"/>
                  </a:lnTo>
                  <a:lnTo>
                    <a:pt x="874" y="1402"/>
                  </a:lnTo>
                  <a:lnTo>
                    <a:pt x="874" y="1402"/>
                  </a:lnTo>
                  <a:lnTo>
                    <a:pt x="876" y="1402"/>
                  </a:lnTo>
                  <a:lnTo>
                    <a:pt x="876" y="1402"/>
                  </a:lnTo>
                  <a:lnTo>
                    <a:pt x="880" y="1400"/>
                  </a:lnTo>
                  <a:lnTo>
                    <a:pt x="880" y="1400"/>
                  </a:lnTo>
                  <a:lnTo>
                    <a:pt x="882" y="1398"/>
                  </a:lnTo>
                  <a:lnTo>
                    <a:pt x="882" y="1398"/>
                  </a:lnTo>
                  <a:lnTo>
                    <a:pt x="884" y="1398"/>
                  </a:lnTo>
                  <a:lnTo>
                    <a:pt x="884" y="1398"/>
                  </a:lnTo>
                  <a:lnTo>
                    <a:pt x="886" y="1396"/>
                  </a:lnTo>
                  <a:lnTo>
                    <a:pt x="886" y="1396"/>
                  </a:lnTo>
                  <a:lnTo>
                    <a:pt x="890" y="1394"/>
                  </a:lnTo>
                  <a:lnTo>
                    <a:pt x="890" y="1394"/>
                  </a:lnTo>
                  <a:lnTo>
                    <a:pt x="892" y="1394"/>
                  </a:lnTo>
                  <a:lnTo>
                    <a:pt x="892" y="1394"/>
                  </a:lnTo>
                  <a:lnTo>
                    <a:pt x="894" y="1392"/>
                  </a:lnTo>
                  <a:lnTo>
                    <a:pt x="894" y="1392"/>
                  </a:lnTo>
                  <a:lnTo>
                    <a:pt x="906" y="1388"/>
                  </a:lnTo>
                  <a:lnTo>
                    <a:pt x="906" y="1388"/>
                  </a:lnTo>
                  <a:lnTo>
                    <a:pt x="908" y="1388"/>
                  </a:lnTo>
                  <a:lnTo>
                    <a:pt x="908" y="1388"/>
                  </a:lnTo>
                  <a:lnTo>
                    <a:pt x="912" y="1386"/>
                  </a:lnTo>
                  <a:lnTo>
                    <a:pt x="912" y="1386"/>
                  </a:lnTo>
                  <a:lnTo>
                    <a:pt x="912" y="1386"/>
                  </a:lnTo>
                  <a:lnTo>
                    <a:pt x="1200" y="1386"/>
                  </a:lnTo>
                  <a:lnTo>
                    <a:pt x="1200" y="1384"/>
                  </a:lnTo>
                  <a:lnTo>
                    <a:pt x="1200" y="1384"/>
                  </a:lnTo>
                  <a:lnTo>
                    <a:pt x="1600" y="694"/>
                  </a:lnTo>
                  <a:lnTo>
                    <a:pt x="1200" y="0"/>
                  </a:lnTo>
                  <a:close/>
                </a:path>
              </a:pathLst>
            </a:custGeom>
            <a:ln w="19050">
              <a:solidFill>
                <a:schemeClr val="accent2">
                  <a:lumMod val="75000"/>
                </a:schemeClr>
              </a:solidFill>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a:lstStyle/>
            <a:p>
              <a:endParaRPr lang="en-US" dirty="0"/>
            </a:p>
          </p:txBody>
        </p:sp>
        <p:sp>
          <p:nvSpPr>
            <p:cNvPr id="17" name="Text Box 14"/>
            <p:cNvSpPr txBox="1">
              <a:spLocks noChangeArrowheads="1"/>
            </p:cNvSpPr>
            <p:nvPr/>
          </p:nvSpPr>
          <p:spPr bwMode="auto">
            <a:xfrm>
              <a:off x="5582045" y="1619071"/>
              <a:ext cx="156999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GB" b="1" dirty="0" smtClean="0">
                  <a:solidFill>
                    <a:srgbClr val="000000"/>
                  </a:solidFill>
                </a:rPr>
                <a:t>Education/ Career</a:t>
              </a:r>
            </a:p>
            <a:p>
              <a:pPr algn="ctr"/>
              <a:r>
                <a:rPr lang="en-GB" b="1" dirty="0" smtClean="0">
                  <a:solidFill>
                    <a:srgbClr val="000000"/>
                  </a:solidFill>
                </a:rPr>
                <a:t>Transition Supports</a:t>
              </a:r>
              <a:endParaRPr lang="en-GB" b="1" dirty="0">
                <a:solidFill>
                  <a:srgbClr val="000000"/>
                </a:solidFill>
              </a:endParaRPr>
            </a:p>
          </p:txBody>
        </p:sp>
      </p:grpSp>
      <p:sp>
        <p:nvSpPr>
          <p:cNvPr id="18" name="Text Box 15"/>
          <p:cNvSpPr txBox="1">
            <a:spLocks noChangeArrowheads="1"/>
          </p:cNvSpPr>
          <p:nvPr/>
        </p:nvSpPr>
        <p:spPr bwMode="auto">
          <a:xfrm>
            <a:off x="3455606" y="2652887"/>
            <a:ext cx="1802194"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GB" sz="2600" b="1" dirty="0" smtClean="0">
                <a:solidFill>
                  <a:srgbClr val="000000"/>
                </a:solidFill>
              </a:rPr>
              <a:t>Sustainable Student Pathways</a:t>
            </a:r>
            <a:endParaRPr lang="en-GB" sz="2600" b="1" dirty="0">
              <a:solidFill>
                <a:srgbClr val="000000"/>
              </a:solidFill>
            </a:endParaRPr>
          </a:p>
        </p:txBody>
      </p:sp>
      <p:grpSp>
        <p:nvGrpSpPr>
          <p:cNvPr id="25" name="Group 24"/>
          <p:cNvGrpSpPr/>
          <p:nvPr/>
        </p:nvGrpSpPr>
        <p:grpSpPr>
          <a:xfrm>
            <a:off x="1295400" y="1272862"/>
            <a:ext cx="2464548" cy="1927776"/>
            <a:chOff x="1295400" y="1272862"/>
            <a:chExt cx="2464548" cy="1927776"/>
          </a:xfrm>
        </p:grpSpPr>
        <p:sp>
          <p:nvSpPr>
            <p:cNvPr id="10" name="Freeform 5"/>
            <p:cNvSpPr>
              <a:spLocks/>
            </p:cNvSpPr>
            <p:nvPr/>
          </p:nvSpPr>
          <p:spPr bwMode="auto">
            <a:xfrm>
              <a:off x="1295400" y="1272862"/>
              <a:ext cx="2464548" cy="1927776"/>
            </a:xfrm>
            <a:custGeom>
              <a:avLst/>
              <a:gdLst>
                <a:gd name="T0" fmla="*/ 694 w 1612"/>
                <a:gd name="T1" fmla="*/ 1382 h 1386"/>
                <a:gd name="T2" fmla="*/ 710 w 1612"/>
                <a:gd name="T3" fmla="*/ 1376 h 1386"/>
                <a:gd name="T4" fmla="*/ 714 w 1612"/>
                <a:gd name="T5" fmla="*/ 1374 h 1386"/>
                <a:gd name="T6" fmla="*/ 720 w 1612"/>
                <a:gd name="T7" fmla="*/ 1370 h 1386"/>
                <a:gd name="T8" fmla="*/ 724 w 1612"/>
                <a:gd name="T9" fmla="*/ 1368 h 1386"/>
                <a:gd name="T10" fmla="*/ 730 w 1612"/>
                <a:gd name="T11" fmla="*/ 1362 h 1386"/>
                <a:gd name="T12" fmla="*/ 734 w 1612"/>
                <a:gd name="T13" fmla="*/ 1360 h 1386"/>
                <a:gd name="T14" fmla="*/ 736 w 1612"/>
                <a:gd name="T15" fmla="*/ 1354 h 1386"/>
                <a:gd name="T16" fmla="*/ 738 w 1612"/>
                <a:gd name="T17" fmla="*/ 1352 h 1386"/>
                <a:gd name="T18" fmla="*/ 740 w 1612"/>
                <a:gd name="T19" fmla="*/ 1346 h 1386"/>
                <a:gd name="T20" fmla="*/ 740 w 1612"/>
                <a:gd name="T21" fmla="*/ 1342 h 1386"/>
                <a:gd name="T22" fmla="*/ 716 w 1612"/>
                <a:gd name="T23" fmla="*/ 1296 h 1386"/>
                <a:gd name="T24" fmla="*/ 664 w 1612"/>
                <a:gd name="T25" fmla="*/ 1254 h 1386"/>
                <a:gd name="T26" fmla="*/ 660 w 1612"/>
                <a:gd name="T27" fmla="*/ 1232 h 1386"/>
                <a:gd name="T28" fmla="*/ 676 w 1612"/>
                <a:gd name="T29" fmla="*/ 1194 h 1386"/>
                <a:gd name="T30" fmla="*/ 762 w 1612"/>
                <a:gd name="T31" fmla="*/ 1152 h 1386"/>
                <a:gd name="T32" fmla="*/ 846 w 1612"/>
                <a:gd name="T33" fmla="*/ 1152 h 1386"/>
                <a:gd name="T34" fmla="*/ 932 w 1612"/>
                <a:gd name="T35" fmla="*/ 1194 h 1386"/>
                <a:gd name="T36" fmla="*/ 948 w 1612"/>
                <a:gd name="T37" fmla="*/ 1232 h 1386"/>
                <a:gd name="T38" fmla="*/ 944 w 1612"/>
                <a:gd name="T39" fmla="*/ 1254 h 1386"/>
                <a:gd name="T40" fmla="*/ 894 w 1612"/>
                <a:gd name="T41" fmla="*/ 1296 h 1386"/>
                <a:gd name="T42" fmla="*/ 868 w 1612"/>
                <a:gd name="T43" fmla="*/ 1342 h 1386"/>
                <a:gd name="T44" fmla="*/ 868 w 1612"/>
                <a:gd name="T45" fmla="*/ 1346 h 1386"/>
                <a:gd name="T46" fmla="*/ 870 w 1612"/>
                <a:gd name="T47" fmla="*/ 1352 h 1386"/>
                <a:gd name="T48" fmla="*/ 872 w 1612"/>
                <a:gd name="T49" fmla="*/ 1354 h 1386"/>
                <a:gd name="T50" fmla="*/ 876 w 1612"/>
                <a:gd name="T51" fmla="*/ 1360 h 1386"/>
                <a:gd name="T52" fmla="*/ 878 w 1612"/>
                <a:gd name="T53" fmla="*/ 1362 h 1386"/>
                <a:gd name="T54" fmla="*/ 884 w 1612"/>
                <a:gd name="T55" fmla="*/ 1368 h 1386"/>
                <a:gd name="T56" fmla="*/ 888 w 1612"/>
                <a:gd name="T57" fmla="*/ 1370 h 1386"/>
                <a:gd name="T58" fmla="*/ 894 w 1612"/>
                <a:gd name="T59" fmla="*/ 1374 h 1386"/>
                <a:gd name="T60" fmla="*/ 898 w 1612"/>
                <a:gd name="T61" fmla="*/ 1376 h 1386"/>
                <a:gd name="T62" fmla="*/ 914 w 1612"/>
                <a:gd name="T63" fmla="*/ 1382 h 1386"/>
                <a:gd name="T64" fmla="*/ 1322 w 1612"/>
                <a:gd name="T65" fmla="*/ 1172 h 1386"/>
                <a:gd name="T66" fmla="*/ 1326 w 1612"/>
                <a:gd name="T67" fmla="*/ 1104 h 1386"/>
                <a:gd name="T68" fmla="*/ 1294 w 1612"/>
                <a:gd name="T69" fmla="*/ 1080 h 1386"/>
                <a:gd name="T70" fmla="*/ 1232 w 1612"/>
                <a:gd name="T71" fmla="*/ 1104 h 1386"/>
                <a:gd name="T72" fmla="*/ 1180 w 1612"/>
                <a:gd name="T73" fmla="*/ 1102 h 1386"/>
                <a:gd name="T74" fmla="*/ 1154 w 1612"/>
                <a:gd name="T75" fmla="*/ 1070 h 1386"/>
                <a:gd name="T76" fmla="*/ 1162 w 1612"/>
                <a:gd name="T77" fmla="*/ 974 h 1386"/>
                <a:gd name="T78" fmla="*/ 1204 w 1612"/>
                <a:gd name="T79" fmla="*/ 902 h 1386"/>
                <a:gd name="T80" fmla="*/ 1282 w 1612"/>
                <a:gd name="T81" fmla="*/ 848 h 1386"/>
                <a:gd name="T82" fmla="*/ 1324 w 1612"/>
                <a:gd name="T83" fmla="*/ 854 h 1386"/>
                <a:gd name="T84" fmla="*/ 1350 w 1612"/>
                <a:gd name="T85" fmla="*/ 900 h 1386"/>
                <a:gd name="T86" fmla="*/ 1362 w 1612"/>
                <a:gd name="T87" fmla="*/ 964 h 1386"/>
                <a:gd name="T88" fmla="*/ 1398 w 1612"/>
                <a:gd name="T89" fmla="*/ 980 h 1386"/>
                <a:gd name="T90" fmla="*/ 1598 w 1612"/>
                <a:gd name="T91" fmla="*/ 696 h 1386"/>
                <a:gd name="T92" fmla="*/ 1432 w 1612"/>
                <a:gd name="T93" fmla="*/ 382 h 1386"/>
                <a:gd name="T94" fmla="*/ 1446 w 1612"/>
                <a:gd name="T95" fmla="*/ 342 h 1386"/>
                <a:gd name="T96" fmla="*/ 1500 w 1612"/>
                <a:gd name="T97" fmla="*/ 340 h 1386"/>
                <a:gd name="T98" fmla="*/ 1562 w 1612"/>
                <a:gd name="T99" fmla="*/ 364 h 1386"/>
                <a:gd name="T100" fmla="*/ 1596 w 1612"/>
                <a:gd name="T101" fmla="*/ 346 h 1386"/>
                <a:gd name="T102" fmla="*/ 1612 w 1612"/>
                <a:gd name="T103" fmla="*/ 296 h 1386"/>
                <a:gd name="T104" fmla="*/ 1582 w 1612"/>
                <a:gd name="T105" fmla="*/ 198 h 1386"/>
                <a:gd name="T106" fmla="*/ 1500 w 1612"/>
                <a:gd name="T107" fmla="*/ 116 h 1386"/>
                <a:gd name="T108" fmla="*/ 1448 w 1612"/>
                <a:gd name="T109" fmla="*/ 110 h 1386"/>
                <a:gd name="T110" fmla="*/ 1416 w 1612"/>
                <a:gd name="T111" fmla="*/ 138 h 1386"/>
                <a:gd name="T112" fmla="*/ 1412 w 1612"/>
                <a:gd name="T113" fmla="*/ 182 h 1386"/>
                <a:gd name="T114" fmla="*/ 1392 w 1612"/>
                <a:gd name="T115" fmla="*/ 234 h 1386"/>
                <a:gd name="T116" fmla="*/ 1360 w 1612"/>
                <a:gd name="T117" fmla="*/ 240 h 1386"/>
                <a:gd name="T118" fmla="*/ 400 w 1612"/>
                <a:gd name="T119" fmla="*/ 0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12" h="1386">
                  <a:moveTo>
                    <a:pt x="674" y="1382"/>
                  </a:moveTo>
                  <a:lnTo>
                    <a:pt x="674" y="1382"/>
                  </a:lnTo>
                  <a:lnTo>
                    <a:pt x="670" y="1382"/>
                  </a:lnTo>
                  <a:lnTo>
                    <a:pt x="694" y="1382"/>
                  </a:lnTo>
                  <a:lnTo>
                    <a:pt x="694" y="1382"/>
                  </a:lnTo>
                  <a:lnTo>
                    <a:pt x="706" y="1378"/>
                  </a:lnTo>
                  <a:lnTo>
                    <a:pt x="706" y="1378"/>
                  </a:lnTo>
                  <a:lnTo>
                    <a:pt x="708" y="1378"/>
                  </a:lnTo>
                  <a:lnTo>
                    <a:pt x="708" y="1378"/>
                  </a:lnTo>
                  <a:lnTo>
                    <a:pt x="710" y="1376"/>
                  </a:lnTo>
                  <a:lnTo>
                    <a:pt x="710" y="1376"/>
                  </a:lnTo>
                  <a:lnTo>
                    <a:pt x="712" y="1374"/>
                  </a:lnTo>
                  <a:lnTo>
                    <a:pt x="712" y="1374"/>
                  </a:lnTo>
                  <a:lnTo>
                    <a:pt x="714" y="1374"/>
                  </a:lnTo>
                  <a:lnTo>
                    <a:pt x="714" y="1374"/>
                  </a:lnTo>
                  <a:lnTo>
                    <a:pt x="716" y="1372"/>
                  </a:lnTo>
                  <a:lnTo>
                    <a:pt x="716" y="1372"/>
                  </a:lnTo>
                  <a:lnTo>
                    <a:pt x="718" y="1372"/>
                  </a:lnTo>
                  <a:lnTo>
                    <a:pt x="718" y="1372"/>
                  </a:lnTo>
                  <a:lnTo>
                    <a:pt x="720" y="1370"/>
                  </a:lnTo>
                  <a:lnTo>
                    <a:pt x="720" y="1370"/>
                  </a:lnTo>
                  <a:lnTo>
                    <a:pt x="722" y="1368"/>
                  </a:lnTo>
                  <a:lnTo>
                    <a:pt x="722" y="1368"/>
                  </a:lnTo>
                  <a:lnTo>
                    <a:pt x="724" y="1368"/>
                  </a:lnTo>
                  <a:lnTo>
                    <a:pt x="724" y="1368"/>
                  </a:lnTo>
                  <a:lnTo>
                    <a:pt x="726" y="1366"/>
                  </a:lnTo>
                  <a:lnTo>
                    <a:pt x="726" y="1366"/>
                  </a:lnTo>
                  <a:lnTo>
                    <a:pt x="730" y="1364"/>
                  </a:lnTo>
                  <a:lnTo>
                    <a:pt x="730" y="1364"/>
                  </a:lnTo>
                  <a:lnTo>
                    <a:pt x="730" y="1362"/>
                  </a:lnTo>
                  <a:lnTo>
                    <a:pt x="730" y="1362"/>
                  </a:lnTo>
                  <a:lnTo>
                    <a:pt x="732" y="1360"/>
                  </a:lnTo>
                  <a:lnTo>
                    <a:pt x="732" y="1360"/>
                  </a:lnTo>
                  <a:lnTo>
                    <a:pt x="734" y="1360"/>
                  </a:lnTo>
                  <a:lnTo>
                    <a:pt x="734" y="1360"/>
                  </a:lnTo>
                  <a:lnTo>
                    <a:pt x="734" y="1358"/>
                  </a:lnTo>
                  <a:lnTo>
                    <a:pt x="734" y="1358"/>
                  </a:lnTo>
                  <a:lnTo>
                    <a:pt x="736" y="1356"/>
                  </a:lnTo>
                  <a:lnTo>
                    <a:pt x="736" y="1356"/>
                  </a:lnTo>
                  <a:lnTo>
                    <a:pt x="736" y="1354"/>
                  </a:lnTo>
                  <a:lnTo>
                    <a:pt x="736" y="1354"/>
                  </a:lnTo>
                  <a:lnTo>
                    <a:pt x="738" y="1354"/>
                  </a:lnTo>
                  <a:lnTo>
                    <a:pt x="738" y="1354"/>
                  </a:lnTo>
                  <a:lnTo>
                    <a:pt x="738" y="1352"/>
                  </a:lnTo>
                  <a:lnTo>
                    <a:pt x="738" y="1352"/>
                  </a:lnTo>
                  <a:lnTo>
                    <a:pt x="740" y="1350"/>
                  </a:lnTo>
                  <a:lnTo>
                    <a:pt x="740" y="1350"/>
                  </a:lnTo>
                  <a:lnTo>
                    <a:pt x="740" y="1348"/>
                  </a:lnTo>
                  <a:lnTo>
                    <a:pt x="740" y="1348"/>
                  </a:lnTo>
                  <a:lnTo>
                    <a:pt x="740" y="1346"/>
                  </a:lnTo>
                  <a:lnTo>
                    <a:pt x="740" y="1346"/>
                  </a:lnTo>
                  <a:lnTo>
                    <a:pt x="740" y="1342"/>
                  </a:lnTo>
                  <a:lnTo>
                    <a:pt x="740" y="1342"/>
                  </a:lnTo>
                  <a:lnTo>
                    <a:pt x="740" y="1342"/>
                  </a:lnTo>
                  <a:lnTo>
                    <a:pt x="740" y="1342"/>
                  </a:lnTo>
                  <a:lnTo>
                    <a:pt x="740" y="1330"/>
                  </a:lnTo>
                  <a:lnTo>
                    <a:pt x="736" y="1320"/>
                  </a:lnTo>
                  <a:lnTo>
                    <a:pt x="734" y="1312"/>
                  </a:lnTo>
                  <a:lnTo>
                    <a:pt x="728" y="1306"/>
                  </a:lnTo>
                  <a:lnTo>
                    <a:pt x="716" y="1296"/>
                  </a:lnTo>
                  <a:lnTo>
                    <a:pt x="700" y="1286"/>
                  </a:lnTo>
                  <a:lnTo>
                    <a:pt x="686" y="1278"/>
                  </a:lnTo>
                  <a:lnTo>
                    <a:pt x="674" y="1268"/>
                  </a:lnTo>
                  <a:lnTo>
                    <a:pt x="668" y="1262"/>
                  </a:lnTo>
                  <a:lnTo>
                    <a:pt x="664" y="1254"/>
                  </a:lnTo>
                  <a:lnTo>
                    <a:pt x="662" y="1244"/>
                  </a:lnTo>
                  <a:lnTo>
                    <a:pt x="660" y="1232"/>
                  </a:lnTo>
                  <a:lnTo>
                    <a:pt x="660" y="1232"/>
                  </a:lnTo>
                  <a:lnTo>
                    <a:pt x="660" y="1232"/>
                  </a:lnTo>
                  <a:lnTo>
                    <a:pt x="660" y="1232"/>
                  </a:lnTo>
                  <a:lnTo>
                    <a:pt x="660" y="1232"/>
                  </a:lnTo>
                  <a:lnTo>
                    <a:pt x="662" y="1222"/>
                  </a:lnTo>
                  <a:lnTo>
                    <a:pt x="664" y="1212"/>
                  </a:lnTo>
                  <a:lnTo>
                    <a:pt x="670" y="1202"/>
                  </a:lnTo>
                  <a:lnTo>
                    <a:pt x="676" y="1194"/>
                  </a:lnTo>
                  <a:lnTo>
                    <a:pt x="684" y="1186"/>
                  </a:lnTo>
                  <a:lnTo>
                    <a:pt x="694" y="1178"/>
                  </a:lnTo>
                  <a:lnTo>
                    <a:pt x="714" y="1166"/>
                  </a:lnTo>
                  <a:lnTo>
                    <a:pt x="738" y="1158"/>
                  </a:lnTo>
                  <a:lnTo>
                    <a:pt x="762" y="1152"/>
                  </a:lnTo>
                  <a:lnTo>
                    <a:pt x="786" y="1150"/>
                  </a:lnTo>
                  <a:lnTo>
                    <a:pt x="804" y="1148"/>
                  </a:lnTo>
                  <a:lnTo>
                    <a:pt x="804" y="1148"/>
                  </a:lnTo>
                  <a:lnTo>
                    <a:pt x="824" y="1150"/>
                  </a:lnTo>
                  <a:lnTo>
                    <a:pt x="846" y="1152"/>
                  </a:lnTo>
                  <a:lnTo>
                    <a:pt x="870" y="1158"/>
                  </a:lnTo>
                  <a:lnTo>
                    <a:pt x="894" y="1166"/>
                  </a:lnTo>
                  <a:lnTo>
                    <a:pt x="916" y="1178"/>
                  </a:lnTo>
                  <a:lnTo>
                    <a:pt x="924" y="1186"/>
                  </a:lnTo>
                  <a:lnTo>
                    <a:pt x="932" y="1194"/>
                  </a:lnTo>
                  <a:lnTo>
                    <a:pt x="940" y="1202"/>
                  </a:lnTo>
                  <a:lnTo>
                    <a:pt x="944" y="1212"/>
                  </a:lnTo>
                  <a:lnTo>
                    <a:pt x="948" y="1222"/>
                  </a:lnTo>
                  <a:lnTo>
                    <a:pt x="948" y="1232"/>
                  </a:lnTo>
                  <a:lnTo>
                    <a:pt x="948" y="1232"/>
                  </a:lnTo>
                  <a:lnTo>
                    <a:pt x="948" y="1232"/>
                  </a:lnTo>
                  <a:lnTo>
                    <a:pt x="948" y="1232"/>
                  </a:lnTo>
                  <a:lnTo>
                    <a:pt x="948" y="1232"/>
                  </a:lnTo>
                  <a:lnTo>
                    <a:pt x="948" y="1244"/>
                  </a:lnTo>
                  <a:lnTo>
                    <a:pt x="944" y="1254"/>
                  </a:lnTo>
                  <a:lnTo>
                    <a:pt x="940" y="1262"/>
                  </a:lnTo>
                  <a:lnTo>
                    <a:pt x="936" y="1268"/>
                  </a:lnTo>
                  <a:lnTo>
                    <a:pt x="922" y="1278"/>
                  </a:lnTo>
                  <a:lnTo>
                    <a:pt x="908" y="1286"/>
                  </a:lnTo>
                  <a:lnTo>
                    <a:pt x="894" y="1296"/>
                  </a:lnTo>
                  <a:lnTo>
                    <a:pt x="880" y="1306"/>
                  </a:lnTo>
                  <a:lnTo>
                    <a:pt x="876" y="1312"/>
                  </a:lnTo>
                  <a:lnTo>
                    <a:pt x="872" y="1320"/>
                  </a:lnTo>
                  <a:lnTo>
                    <a:pt x="870" y="1330"/>
                  </a:lnTo>
                  <a:lnTo>
                    <a:pt x="868" y="1342"/>
                  </a:lnTo>
                  <a:lnTo>
                    <a:pt x="868" y="1342"/>
                  </a:lnTo>
                  <a:lnTo>
                    <a:pt x="868" y="1342"/>
                  </a:lnTo>
                  <a:lnTo>
                    <a:pt x="868" y="1342"/>
                  </a:lnTo>
                  <a:lnTo>
                    <a:pt x="868" y="1346"/>
                  </a:lnTo>
                  <a:lnTo>
                    <a:pt x="868" y="1346"/>
                  </a:lnTo>
                  <a:lnTo>
                    <a:pt x="868" y="1348"/>
                  </a:lnTo>
                  <a:lnTo>
                    <a:pt x="868" y="1348"/>
                  </a:lnTo>
                  <a:lnTo>
                    <a:pt x="870" y="1350"/>
                  </a:lnTo>
                  <a:lnTo>
                    <a:pt x="870" y="1350"/>
                  </a:lnTo>
                  <a:lnTo>
                    <a:pt x="870" y="1352"/>
                  </a:lnTo>
                  <a:lnTo>
                    <a:pt x="870" y="1352"/>
                  </a:lnTo>
                  <a:lnTo>
                    <a:pt x="872" y="1354"/>
                  </a:lnTo>
                  <a:lnTo>
                    <a:pt x="872" y="1354"/>
                  </a:lnTo>
                  <a:lnTo>
                    <a:pt x="872" y="1354"/>
                  </a:lnTo>
                  <a:lnTo>
                    <a:pt x="872" y="1354"/>
                  </a:lnTo>
                  <a:lnTo>
                    <a:pt x="874" y="1356"/>
                  </a:lnTo>
                  <a:lnTo>
                    <a:pt x="874" y="1356"/>
                  </a:lnTo>
                  <a:lnTo>
                    <a:pt x="874" y="1358"/>
                  </a:lnTo>
                  <a:lnTo>
                    <a:pt x="874" y="1358"/>
                  </a:lnTo>
                  <a:lnTo>
                    <a:pt x="876" y="1360"/>
                  </a:lnTo>
                  <a:lnTo>
                    <a:pt x="876" y="1360"/>
                  </a:lnTo>
                  <a:lnTo>
                    <a:pt x="876" y="1360"/>
                  </a:lnTo>
                  <a:lnTo>
                    <a:pt x="876" y="1360"/>
                  </a:lnTo>
                  <a:lnTo>
                    <a:pt x="878" y="1362"/>
                  </a:lnTo>
                  <a:lnTo>
                    <a:pt x="878" y="1362"/>
                  </a:lnTo>
                  <a:lnTo>
                    <a:pt x="880" y="1364"/>
                  </a:lnTo>
                  <a:lnTo>
                    <a:pt x="880" y="1364"/>
                  </a:lnTo>
                  <a:lnTo>
                    <a:pt x="882" y="1366"/>
                  </a:lnTo>
                  <a:lnTo>
                    <a:pt x="882" y="1366"/>
                  </a:lnTo>
                  <a:lnTo>
                    <a:pt x="884" y="1368"/>
                  </a:lnTo>
                  <a:lnTo>
                    <a:pt x="884" y="1368"/>
                  </a:lnTo>
                  <a:lnTo>
                    <a:pt x="886" y="1368"/>
                  </a:lnTo>
                  <a:lnTo>
                    <a:pt x="886" y="1368"/>
                  </a:lnTo>
                  <a:lnTo>
                    <a:pt x="888" y="1370"/>
                  </a:lnTo>
                  <a:lnTo>
                    <a:pt x="888" y="1370"/>
                  </a:lnTo>
                  <a:lnTo>
                    <a:pt x="890" y="1372"/>
                  </a:lnTo>
                  <a:lnTo>
                    <a:pt x="890" y="1372"/>
                  </a:lnTo>
                  <a:lnTo>
                    <a:pt x="892" y="1372"/>
                  </a:lnTo>
                  <a:lnTo>
                    <a:pt x="892" y="1372"/>
                  </a:lnTo>
                  <a:lnTo>
                    <a:pt x="894" y="1374"/>
                  </a:lnTo>
                  <a:lnTo>
                    <a:pt x="894" y="1374"/>
                  </a:lnTo>
                  <a:lnTo>
                    <a:pt x="896" y="1374"/>
                  </a:lnTo>
                  <a:lnTo>
                    <a:pt x="896" y="1374"/>
                  </a:lnTo>
                  <a:lnTo>
                    <a:pt x="898" y="1376"/>
                  </a:lnTo>
                  <a:lnTo>
                    <a:pt x="898" y="1376"/>
                  </a:lnTo>
                  <a:lnTo>
                    <a:pt x="902" y="1378"/>
                  </a:lnTo>
                  <a:lnTo>
                    <a:pt x="902" y="1378"/>
                  </a:lnTo>
                  <a:lnTo>
                    <a:pt x="902" y="1378"/>
                  </a:lnTo>
                  <a:lnTo>
                    <a:pt x="902" y="1378"/>
                  </a:lnTo>
                  <a:lnTo>
                    <a:pt x="914" y="1382"/>
                  </a:lnTo>
                  <a:lnTo>
                    <a:pt x="940" y="1382"/>
                  </a:lnTo>
                  <a:lnTo>
                    <a:pt x="940" y="1382"/>
                  </a:lnTo>
                  <a:lnTo>
                    <a:pt x="934" y="1382"/>
                  </a:lnTo>
                  <a:lnTo>
                    <a:pt x="1198" y="1386"/>
                  </a:lnTo>
                  <a:lnTo>
                    <a:pt x="1322" y="1172"/>
                  </a:lnTo>
                  <a:lnTo>
                    <a:pt x="1322" y="1172"/>
                  </a:lnTo>
                  <a:lnTo>
                    <a:pt x="1326" y="1150"/>
                  </a:lnTo>
                  <a:lnTo>
                    <a:pt x="1330" y="1126"/>
                  </a:lnTo>
                  <a:lnTo>
                    <a:pt x="1328" y="1114"/>
                  </a:lnTo>
                  <a:lnTo>
                    <a:pt x="1326" y="1104"/>
                  </a:lnTo>
                  <a:lnTo>
                    <a:pt x="1322" y="1094"/>
                  </a:lnTo>
                  <a:lnTo>
                    <a:pt x="1316" y="1088"/>
                  </a:lnTo>
                  <a:lnTo>
                    <a:pt x="1316" y="1088"/>
                  </a:lnTo>
                  <a:lnTo>
                    <a:pt x="1304" y="1084"/>
                  </a:lnTo>
                  <a:lnTo>
                    <a:pt x="1294" y="1080"/>
                  </a:lnTo>
                  <a:lnTo>
                    <a:pt x="1286" y="1080"/>
                  </a:lnTo>
                  <a:lnTo>
                    <a:pt x="1278" y="1082"/>
                  </a:lnTo>
                  <a:lnTo>
                    <a:pt x="1262" y="1086"/>
                  </a:lnTo>
                  <a:lnTo>
                    <a:pt x="1248" y="1096"/>
                  </a:lnTo>
                  <a:lnTo>
                    <a:pt x="1232" y="1104"/>
                  </a:lnTo>
                  <a:lnTo>
                    <a:pt x="1218" y="1110"/>
                  </a:lnTo>
                  <a:lnTo>
                    <a:pt x="1208" y="1110"/>
                  </a:lnTo>
                  <a:lnTo>
                    <a:pt x="1200" y="1110"/>
                  </a:lnTo>
                  <a:lnTo>
                    <a:pt x="1190" y="1108"/>
                  </a:lnTo>
                  <a:lnTo>
                    <a:pt x="1180" y="1102"/>
                  </a:lnTo>
                  <a:lnTo>
                    <a:pt x="1180" y="1102"/>
                  </a:lnTo>
                  <a:lnTo>
                    <a:pt x="1170" y="1096"/>
                  </a:lnTo>
                  <a:lnTo>
                    <a:pt x="1164" y="1088"/>
                  </a:lnTo>
                  <a:lnTo>
                    <a:pt x="1158" y="1080"/>
                  </a:lnTo>
                  <a:lnTo>
                    <a:pt x="1154" y="1070"/>
                  </a:lnTo>
                  <a:lnTo>
                    <a:pt x="1152" y="1060"/>
                  </a:lnTo>
                  <a:lnTo>
                    <a:pt x="1150" y="1048"/>
                  </a:lnTo>
                  <a:lnTo>
                    <a:pt x="1150" y="1024"/>
                  </a:lnTo>
                  <a:lnTo>
                    <a:pt x="1154" y="998"/>
                  </a:lnTo>
                  <a:lnTo>
                    <a:pt x="1162" y="974"/>
                  </a:lnTo>
                  <a:lnTo>
                    <a:pt x="1170" y="954"/>
                  </a:lnTo>
                  <a:lnTo>
                    <a:pt x="1180" y="936"/>
                  </a:lnTo>
                  <a:lnTo>
                    <a:pt x="1180" y="936"/>
                  </a:lnTo>
                  <a:lnTo>
                    <a:pt x="1190" y="920"/>
                  </a:lnTo>
                  <a:lnTo>
                    <a:pt x="1204" y="902"/>
                  </a:lnTo>
                  <a:lnTo>
                    <a:pt x="1220" y="884"/>
                  </a:lnTo>
                  <a:lnTo>
                    <a:pt x="1240" y="868"/>
                  </a:lnTo>
                  <a:lnTo>
                    <a:pt x="1260" y="856"/>
                  </a:lnTo>
                  <a:lnTo>
                    <a:pt x="1272" y="850"/>
                  </a:lnTo>
                  <a:lnTo>
                    <a:pt x="1282" y="848"/>
                  </a:lnTo>
                  <a:lnTo>
                    <a:pt x="1292" y="846"/>
                  </a:lnTo>
                  <a:lnTo>
                    <a:pt x="1304" y="846"/>
                  </a:lnTo>
                  <a:lnTo>
                    <a:pt x="1314" y="848"/>
                  </a:lnTo>
                  <a:lnTo>
                    <a:pt x="1324" y="854"/>
                  </a:lnTo>
                  <a:lnTo>
                    <a:pt x="1324" y="854"/>
                  </a:lnTo>
                  <a:lnTo>
                    <a:pt x="1334" y="860"/>
                  </a:lnTo>
                  <a:lnTo>
                    <a:pt x="1340" y="868"/>
                  </a:lnTo>
                  <a:lnTo>
                    <a:pt x="1346" y="874"/>
                  </a:lnTo>
                  <a:lnTo>
                    <a:pt x="1348" y="882"/>
                  </a:lnTo>
                  <a:lnTo>
                    <a:pt x="1350" y="900"/>
                  </a:lnTo>
                  <a:lnTo>
                    <a:pt x="1350" y="916"/>
                  </a:lnTo>
                  <a:lnTo>
                    <a:pt x="1350" y="932"/>
                  </a:lnTo>
                  <a:lnTo>
                    <a:pt x="1354" y="948"/>
                  </a:lnTo>
                  <a:lnTo>
                    <a:pt x="1358" y="956"/>
                  </a:lnTo>
                  <a:lnTo>
                    <a:pt x="1362" y="964"/>
                  </a:lnTo>
                  <a:lnTo>
                    <a:pt x="1370" y="972"/>
                  </a:lnTo>
                  <a:lnTo>
                    <a:pt x="1380" y="978"/>
                  </a:lnTo>
                  <a:lnTo>
                    <a:pt x="1380" y="978"/>
                  </a:lnTo>
                  <a:lnTo>
                    <a:pt x="1388" y="980"/>
                  </a:lnTo>
                  <a:lnTo>
                    <a:pt x="1398" y="980"/>
                  </a:lnTo>
                  <a:lnTo>
                    <a:pt x="1408" y="976"/>
                  </a:lnTo>
                  <a:lnTo>
                    <a:pt x="1418" y="972"/>
                  </a:lnTo>
                  <a:lnTo>
                    <a:pt x="1438" y="958"/>
                  </a:lnTo>
                  <a:lnTo>
                    <a:pt x="1456" y="942"/>
                  </a:lnTo>
                  <a:lnTo>
                    <a:pt x="1598" y="696"/>
                  </a:lnTo>
                  <a:lnTo>
                    <a:pt x="1436" y="418"/>
                  </a:lnTo>
                  <a:lnTo>
                    <a:pt x="1436" y="418"/>
                  </a:lnTo>
                  <a:lnTo>
                    <a:pt x="1434" y="400"/>
                  </a:lnTo>
                  <a:lnTo>
                    <a:pt x="1432" y="382"/>
                  </a:lnTo>
                  <a:lnTo>
                    <a:pt x="1432" y="382"/>
                  </a:lnTo>
                  <a:lnTo>
                    <a:pt x="1432" y="370"/>
                  </a:lnTo>
                  <a:lnTo>
                    <a:pt x="1434" y="358"/>
                  </a:lnTo>
                  <a:lnTo>
                    <a:pt x="1440" y="348"/>
                  </a:lnTo>
                  <a:lnTo>
                    <a:pt x="1446" y="342"/>
                  </a:lnTo>
                  <a:lnTo>
                    <a:pt x="1446" y="342"/>
                  </a:lnTo>
                  <a:lnTo>
                    <a:pt x="1456" y="338"/>
                  </a:lnTo>
                  <a:lnTo>
                    <a:pt x="1466" y="334"/>
                  </a:lnTo>
                  <a:lnTo>
                    <a:pt x="1476" y="334"/>
                  </a:lnTo>
                  <a:lnTo>
                    <a:pt x="1484" y="334"/>
                  </a:lnTo>
                  <a:lnTo>
                    <a:pt x="1500" y="340"/>
                  </a:lnTo>
                  <a:lnTo>
                    <a:pt x="1514" y="348"/>
                  </a:lnTo>
                  <a:lnTo>
                    <a:pt x="1528" y="358"/>
                  </a:lnTo>
                  <a:lnTo>
                    <a:pt x="1544" y="364"/>
                  </a:lnTo>
                  <a:lnTo>
                    <a:pt x="1552" y="364"/>
                  </a:lnTo>
                  <a:lnTo>
                    <a:pt x="1562" y="364"/>
                  </a:lnTo>
                  <a:lnTo>
                    <a:pt x="1572" y="362"/>
                  </a:lnTo>
                  <a:lnTo>
                    <a:pt x="1582" y="356"/>
                  </a:lnTo>
                  <a:lnTo>
                    <a:pt x="1582" y="356"/>
                  </a:lnTo>
                  <a:lnTo>
                    <a:pt x="1590" y="352"/>
                  </a:lnTo>
                  <a:lnTo>
                    <a:pt x="1596" y="346"/>
                  </a:lnTo>
                  <a:lnTo>
                    <a:pt x="1600" y="340"/>
                  </a:lnTo>
                  <a:lnTo>
                    <a:pt x="1604" y="332"/>
                  </a:lnTo>
                  <a:lnTo>
                    <a:pt x="1610" y="316"/>
                  </a:lnTo>
                  <a:lnTo>
                    <a:pt x="1612" y="296"/>
                  </a:lnTo>
                  <a:lnTo>
                    <a:pt x="1612" y="296"/>
                  </a:lnTo>
                  <a:lnTo>
                    <a:pt x="1608" y="268"/>
                  </a:lnTo>
                  <a:lnTo>
                    <a:pt x="1602" y="242"/>
                  </a:lnTo>
                  <a:lnTo>
                    <a:pt x="1592" y="218"/>
                  </a:lnTo>
                  <a:lnTo>
                    <a:pt x="1582" y="198"/>
                  </a:lnTo>
                  <a:lnTo>
                    <a:pt x="1582" y="198"/>
                  </a:lnTo>
                  <a:lnTo>
                    <a:pt x="1572" y="182"/>
                  </a:lnTo>
                  <a:lnTo>
                    <a:pt x="1558" y="164"/>
                  </a:lnTo>
                  <a:lnTo>
                    <a:pt x="1542" y="146"/>
                  </a:lnTo>
                  <a:lnTo>
                    <a:pt x="1522" y="130"/>
                  </a:lnTo>
                  <a:lnTo>
                    <a:pt x="1500" y="116"/>
                  </a:lnTo>
                  <a:lnTo>
                    <a:pt x="1490" y="112"/>
                  </a:lnTo>
                  <a:lnTo>
                    <a:pt x="1480" y="108"/>
                  </a:lnTo>
                  <a:lnTo>
                    <a:pt x="1468" y="108"/>
                  </a:lnTo>
                  <a:lnTo>
                    <a:pt x="1458" y="108"/>
                  </a:lnTo>
                  <a:lnTo>
                    <a:pt x="1448" y="110"/>
                  </a:lnTo>
                  <a:lnTo>
                    <a:pt x="1438" y="116"/>
                  </a:lnTo>
                  <a:lnTo>
                    <a:pt x="1438" y="116"/>
                  </a:lnTo>
                  <a:lnTo>
                    <a:pt x="1430" y="120"/>
                  </a:lnTo>
                  <a:lnTo>
                    <a:pt x="1424" y="126"/>
                  </a:lnTo>
                  <a:lnTo>
                    <a:pt x="1416" y="138"/>
                  </a:lnTo>
                  <a:lnTo>
                    <a:pt x="1412" y="150"/>
                  </a:lnTo>
                  <a:lnTo>
                    <a:pt x="1410" y="164"/>
                  </a:lnTo>
                  <a:lnTo>
                    <a:pt x="1410" y="164"/>
                  </a:lnTo>
                  <a:lnTo>
                    <a:pt x="1412" y="182"/>
                  </a:lnTo>
                  <a:lnTo>
                    <a:pt x="1412" y="182"/>
                  </a:lnTo>
                  <a:lnTo>
                    <a:pt x="1410" y="198"/>
                  </a:lnTo>
                  <a:lnTo>
                    <a:pt x="1408" y="212"/>
                  </a:lnTo>
                  <a:lnTo>
                    <a:pt x="1404" y="220"/>
                  </a:lnTo>
                  <a:lnTo>
                    <a:pt x="1398" y="226"/>
                  </a:lnTo>
                  <a:lnTo>
                    <a:pt x="1392" y="234"/>
                  </a:lnTo>
                  <a:lnTo>
                    <a:pt x="1382" y="240"/>
                  </a:lnTo>
                  <a:lnTo>
                    <a:pt x="1382" y="240"/>
                  </a:lnTo>
                  <a:lnTo>
                    <a:pt x="1376" y="242"/>
                  </a:lnTo>
                  <a:lnTo>
                    <a:pt x="1368" y="242"/>
                  </a:lnTo>
                  <a:lnTo>
                    <a:pt x="1360" y="240"/>
                  </a:lnTo>
                  <a:lnTo>
                    <a:pt x="1352" y="238"/>
                  </a:lnTo>
                  <a:lnTo>
                    <a:pt x="1334" y="228"/>
                  </a:lnTo>
                  <a:lnTo>
                    <a:pt x="1320" y="216"/>
                  </a:lnTo>
                  <a:lnTo>
                    <a:pt x="1198" y="0"/>
                  </a:lnTo>
                  <a:lnTo>
                    <a:pt x="400" y="0"/>
                  </a:lnTo>
                  <a:lnTo>
                    <a:pt x="0" y="694"/>
                  </a:lnTo>
                  <a:lnTo>
                    <a:pt x="398" y="1384"/>
                  </a:lnTo>
                  <a:lnTo>
                    <a:pt x="400" y="1382"/>
                  </a:lnTo>
                  <a:lnTo>
                    <a:pt x="674" y="1382"/>
                  </a:lnTo>
                  <a:close/>
                </a:path>
              </a:pathLst>
            </a:cu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en-US" dirty="0">
                <a:solidFill>
                  <a:schemeClr val="accent2">
                    <a:lumMod val="60000"/>
                    <a:lumOff val="40000"/>
                  </a:schemeClr>
                </a:solidFill>
              </a:endParaRPr>
            </a:p>
          </p:txBody>
        </p:sp>
        <p:sp>
          <p:nvSpPr>
            <p:cNvPr id="19" name="Text Box 12"/>
            <p:cNvSpPr txBox="1">
              <a:spLocks noChangeArrowheads="1"/>
            </p:cNvSpPr>
            <p:nvPr/>
          </p:nvSpPr>
          <p:spPr bwMode="auto">
            <a:xfrm>
              <a:off x="1563014" y="1524000"/>
              <a:ext cx="178439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GB" sz="2000" b="1" dirty="0">
                  <a:solidFill>
                    <a:srgbClr val="000000"/>
                  </a:solidFill>
                </a:rPr>
                <a:t>Early </a:t>
              </a:r>
            </a:p>
            <a:p>
              <a:pPr algn="ctr"/>
              <a:r>
                <a:rPr lang="en-GB" sz="2000" b="1" dirty="0">
                  <a:solidFill>
                    <a:srgbClr val="000000"/>
                  </a:solidFill>
                </a:rPr>
                <a:t>Postsecondary </a:t>
              </a:r>
            </a:p>
            <a:p>
              <a:pPr algn="ctr"/>
              <a:r>
                <a:rPr lang="en-GB" sz="2000" b="1" dirty="0" smtClean="0">
                  <a:solidFill>
                    <a:srgbClr val="000000"/>
                  </a:solidFill>
                </a:rPr>
                <a:t>Opportunities</a:t>
              </a:r>
              <a:endParaRPr lang="en-GB" sz="2000" b="1" dirty="0">
                <a:solidFill>
                  <a:srgbClr val="000000"/>
                </a:solidFill>
              </a:endParaRPr>
            </a:p>
          </p:txBody>
        </p:sp>
      </p:grpSp>
      <p:sp>
        <p:nvSpPr>
          <p:cNvPr id="28" name="TextBox 27"/>
          <p:cNvSpPr txBox="1"/>
          <p:nvPr/>
        </p:nvSpPr>
        <p:spPr>
          <a:xfrm>
            <a:off x="5252646" y="188893"/>
            <a:ext cx="3882768" cy="954107"/>
          </a:xfrm>
          <a:prstGeom prst="rect">
            <a:avLst/>
          </a:prstGeom>
          <a:noFill/>
        </p:spPr>
        <p:txBody>
          <a:bodyPr wrap="square" rtlCol="0">
            <a:spAutoFit/>
          </a:bodyPr>
          <a:lstStyle/>
          <a:p>
            <a:pPr algn="ctr"/>
            <a:r>
              <a:rPr lang="en-US" sz="2800" b="1" dirty="0" smtClean="0">
                <a:latin typeface="Tahoma" panose="020B0604030504040204" pitchFamily="34" charset="0"/>
                <a:ea typeface="Tahoma" panose="020B0604030504040204" pitchFamily="34" charset="0"/>
                <a:cs typeface="Tahoma" panose="020B0604030504040204" pitchFamily="34" charset="0"/>
              </a:rPr>
              <a:t>Student Pathway</a:t>
            </a:r>
          </a:p>
          <a:p>
            <a:pPr algn="ctr"/>
            <a:r>
              <a:rPr lang="en-US" sz="2800" b="1" dirty="0">
                <a:latin typeface="Tahoma" panose="020B0604030504040204" pitchFamily="34" charset="0"/>
                <a:ea typeface="Tahoma" panose="020B0604030504040204" pitchFamily="34" charset="0"/>
                <a:cs typeface="Tahoma" panose="020B0604030504040204" pitchFamily="34" charset="0"/>
              </a:rPr>
              <a:t>Components</a:t>
            </a:r>
          </a:p>
        </p:txBody>
      </p:sp>
      <p:grpSp>
        <p:nvGrpSpPr>
          <p:cNvPr id="20" name="Group 19"/>
          <p:cNvGrpSpPr/>
          <p:nvPr/>
        </p:nvGrpSpPr>
        <p:grpSpPr>
          <a:xfrm>
            <a:off x="1295400" y="2863901"/>
            <a:ext cx="2470424" cy="2250261"/>
            <a:chOff x="1295400" y="2863901"/>
            <a:chExt cx="2470424" cy="2250261"/>
          </a:xfrm>
        </p:grpSpPr>
        <p:grpSp>
          <p:nvGrpSpPr>
            <p:cNvPr id="26" name="Group 25"/>
            <p:cNvGrpSpPr/>
            <p:nvPr/>
          </p:nvGrpSpPr>
          <p:grpSpPr>
            <a:xfrm>
              <a:off x="1295400" y="2863901"/>
              <a:ext cx="2470424" cy="2250261"/>
              <a:chOff x="1295400" y="2863901"/>
              <a:chExt cx="2470424" cy="2250261"/>
            </a:xfrm>
          </p:grpSpPr>
          <p:sp>
            <p:nvSpPr>
              <p:cNvPr id="9" name="Freeform 4"/>
              <p:cNvSpPr>
                <a:spLocks/>
              </p:cNvSpPr>
              <p:nvPr/>
            </p:nvSpPr>
            <p:spPr bwMode="auto">
              <a:xfrm>
                <a:off x="1295400" y="2863901"/>
                <a:ext cx="2470424" cy="2250261"/>
              </a:xfrm>
              <a:custGeom>
                <a:avLst/>
                <a:gdLst>
                  <a:gd name="T0" fmla="*/ 1358 w 1616"/>
                  <a:gd name="T1" fmla="*/ 1392 h 1618"/>
                  <a:gd name="T2" fmla="*/ 1396 w 1616"/>
                  <a:gd name="T3" fmla="*/ 1398 h 1618"/>
                  <a:gd name="T4" fmla="*/ 1414 w 1616"/>
                  <a:gd name="T5" fmla="*/ 1452 h 1618"/>
                  <a:gd name="T6" fmla="*/ 1432 w 1616"/>
                  <a:gd name="T7" fmla="*/ 1508 h 1618"/>
                  <a:gd name="T8" fmla="*/ 1472 w 1616"/>
                  <a:gd name="T9" fmla="*/ 1522 h 1618"/>
                  <a:gd name="T10" fmla="*/ 1544 w 1616"/>
                  <a:gd name="T11" fmla="*/ 1484 h 1618"/>
                  <a:gd name="T12" fmla="*/ 1596 w 1616"/>
                  <a:gd name="T13" fmla="*/ 1416 h 1618"/>
                  <a:gd name="T14" fmla="*/ 1614 w 1616"/>
                  <a:gd name="T15" fmla="*/ 1310 h 1618"/>
                  <a:gd name="T16" fmla="*/ 1586 w 1616"/>
                  <a:gd name="T17" fmla="*/ 1266 h 1618"/>
                  <a:gd name="T18" fmla="*/ 1548 w 1616"/>
                  <a:gd name="T19" fmla="*/ 1260 h 1618"/>
                  <a:gd name="T20" fmla="*/ 1480 w 1616"/>
                  <a:gd name="T21" fmla="*/ 1288 h 1618"/>
                  <a:gd name="T22" fmla="*/ 1444 w 1616"/>
                  <a:gd name="T23" fmla="*/ 1274 h 1618"/>
                  <a:gd name="T24" fmla="*/ 1444 w 1616"/>
                  <a:gd name="T25" fmla="*/ 1198 h 1618"/>
                  <a:gd name="T26" fmla="*/ 1462 w 1616"/>
                  <a:gd name="T27" fmla="*/ 694 h 1618"/>
                  <a:gd name="T28" fmla="*/ 1394 w 1616"/>
                  <a:gd name="T29" fmla="*/ 654 h 1618"/>
                  <a:gd name="T30" fmla="*/ 1364 w 1616"/>
                  <a:gd name="T31" fmla="*/ 678 h 1618"/>
                  <a:gd name="T32" fmla="*/ 1354 w 1616"/>
                  <a:gd name="T33" fmla="*/ 752 h 1618"/>
                  <a:gd name="T34" fmla="*/ 1330 w 1616"/>
                  <a:gd name="T35" fmla="*/ 782 h 1618"/>
                  <a:gd name="T36" fmla="*/ 1278 w 1616"/>
                  <a:gd name="T37" fmla="*/ 784 h 1618"/>
                  <a:gd name="T38" fmla="*/ 1196 w 1616"/>
                  <a:gd name="T39" fmla="*/ 716 h 1618"/>
                  <a:gd name="T40" fmla="*/ 1162 w 1616"/>
                  <a:gd name="T41" fmla="*/ 638 h 1618"/>
                  <a:gd name="T42" fmla="*/ 1164 w 1616"/>
                  <a:gd name="T43" fmla="*/ 556 h 1618"/>
                  <a:gd name="T44" fmla="*/ 1198 w 1616"/>
                  <a:gd name="T45" fmla="*/ 528 h 1618"/>
                  <a:gd name="T46" fmla="*/ 1254 w 1616"/>
                  <a:gd name="T47" fmla="*/ 540 h 1618"/>
                  <a:gd name="T48" fmla="*/ 1312 w 1616"/>
                  <a:gd name="T49" fmla="*/ 552 h 1618"/>
                  <a:gd name="T50" fmla="*/ 1336 w 1616"/>
                  <a:gd name="T51" fmla="*/ 522 h 1618"/>
                  <a:gd name="T52" fmla="*/ 1198 w 1616"/>
                  <a:gd name="T53" fmla="*/ 238 h 1618"/>
                  <a:gd name="T54" fmla="*/ 902 w 1616"/>
                  <a:gd name="T55" fmla="*/ 230 h 1618"/>
                  <a:gd name="T56" fmla="*/ 896 w 1616"/>
                  <a:gd name="T57" fmla="*/ 226 h 1618"/>
                  <a:gd name="T58" fmla="*/ 890 w 1616"/>
                  <a:gd name="T59" fmla="*/ 224 h 1618"/>
                  <a:gd name="T60" fmla="*/ 886 w 1616"/>
                  <a:gd name="T61" fmla="*/ 220 h 1618"/>
                  <a:gd name="T62" fmla="*/ 880 w 1616"/>
                  <a:gd name="T63" fmla="*/ 216 h 1618"/>
                  <a:gd name="T64" fmla="*/ 876 w 1616"/>
                  <a:gd name="T65" fmla="*/ 212 h 1618"/>
                  <a:gd name="T66" fmla="*/ 874 w 1616"/>
                  <a:gd name="T67" fmla="*/ 208 h 1618"/>
                  <a:gd name="T68" fmla="*/ 872 w 1616"/>
                  <a:gd name="T69" fmla="*/ 206 h 1618"/>
                  <a:gd name="T70" fmla="*/ 868 w 1616"/>
                  <a:gd name="T71" fmla="*/ 200 h 1618"/>
                  <a:gd name="T72" fmla="*/ 868 w 1616"/>
                  <a:gd name="T73" fmla="*/ 194 h 1618"/>
                  <a:gd name="T74" fmla="*/ 868 w 1616"/>
                  <a:gd name="T75" fmla="*/ 194 h 1618"/>
                  <a:gd name="T76" fmla="*/ 894 w 1616"/>
                  <a:gd name="T77" fmla="*/ 148 h 1618"/>
                  <a:gd name="T78" fmla="*/ 944 w 1616"/>
                  <a:gd name="T79" fmla="*/ 106 h 1618"/>
                  <a:gd name="T80" fmla="*/ 944 w 1616"/>
                  <a:gd name="T81" fmla="*/ 64 h 1618"/>
                  <a:gd name="T82" fmla="*/ 894 w 1616"/>
                  <a:gd name="T83" fmla="*/ 18 h 1618"/>
                  <a:gd name="T84" fmla="*/ 804 w 1616"/>
                  <a:gd name="T85" fmla="*/ 0 h 1618"/>
                  <a:gd name="T86" fmla="*/ 694 w 1616"/>
                  <a:gd name="T87" fmla="*/ 30 h 1618"/>
                  <a:gd name="T88" fmla="*/ 662 w 1616"/>
                  <a:gd name="T89" fmla="*/ 74 h 1618"/>
                  <a:gd name="T90" fmla="*/ 668 w 1616"/>
                  <a:gd name="T91" fmla="*/ 114 h 1618"/>
                  <a:gd name="T92" fmla="*/ 728 w 1616"/>
                  <a:gd name="T93" fmla="*/ 158 h 1618"/>
                  <a:gd name="T94" fmla="*/ 740 w 1616"/>
                  <a:gd name="T95" fmla="*/ 194 h 1618"/>
                  <a:gd name="T96" fmla="*/ 740 w 1616"/>
                  <a:gd name="T97" fmla="*/ 194 h 1618"/>
                  <a:gd name="T98" fmla="*/ 740 w 1616"/>
                  <a:gd name="T99" fmla="*/ 202 h 1618"/>
                  <a:gd name="T100" fmla="*/ 738 w 1616"/>
                  <a:gd name="T101" fmla="*/ 206 h 1618"/>
                  <a:gd name="T102" fmla="*/ 734 w 1616"/>
                  <a:gd name="T103" fmla="*/ 210 h 1618"/>
                  <a:gd name="T104" fmla="*/ 732 w 1616"/>
                  <a:gd name="T105" fmla="*/ 212 h 1618"/>
                  <a:gd name="T106" fmla="*/ 726 w 1616"/>
                  <a:gd name="T107" fmla="*/ 218 h 1618"/>
                  <a:gd name="T108" fmla="*/ 722 w 1616"/>
                  <a:gd name="T109" fmla="*/ 220 h 1618"/>
                  <a:gd name="T110" fmla="*/ 716 w 1616"/>
                  <a:gd name="T111" fmla="*/ 224 h 1618"/>
                  <a:gd name="T112" fmla="*/ 712 w 1616"/>
                  <a:gd name="T113" fmla="*/ 226 h 1618"/>
                  <a:gd name="T114" fmla="*/ 706 w 1616"/>
                  <a:gd name="T115" fmla="*/ 230 h 1618"/>
                  <a:gd name="T116" fmla="*/ 0 w 1616"/>
                  <a:gd name="T117" fmla="*/ 926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16" h="1618">
                    <a:moveTo>
                      <a:pt x="1312" y="1426"/>
                    </a:moveTo>
                    <a:lnTo>
                      <a:pt x="1312" y="1426"/>
                    </a:lnTo>
                    <a:lnTo>
                      <a:pt x="1328" y="1410"/>
                    </a:lnTo>
                    <a:lnTo>
                      <a:pt x="1348" y="1396"/>
                    </a:lnTo>
                    <a:lnTo>
                      <a:pt x="1358" y="1392"/>
                    </a:lnTo>
                    <a:lnTo>
                      <a:pt x="1368" y="1388"/>
                    </a:lnTo>
                    <a:lnTo>
                      <a:pt x="1378" y="1388"/>
                    </a:lnTo>
                    <a:lnTo>
                      <a:pt x="1386" y="1390"/>
                    </a:lnTo>
                    <a:lnTo>
                      <a:pt x="1386" y="1390"/>
                    </a:lnTo>
                    <a:lnTo>
                      <a:pt x="1396" y="1398"/>
                    </a:lnTo>
                    <a:lnTo>
                      <a:pt x="1402" y="1404"/>
                    </a:lnTo>
                    <a:lnTo>
                      <a:pt x="1408" y="1412"/>
                    </a:lnTo>
                    <a:lnTo>
                      <a:pt x="1412" y="1420"/>
                    </a:lnTo>
                    <a:lnTo>
                      <a:pt x="1414" y="1436"/>
                    </a:lnTo>
                    <a:lnTo>
                      <a:pt x="1414" y="1452"/>
                    </a:lnTo>
                    <a:lnTo>
                      <a:pt x="1414" y="1470"/>
                    </a:lnTo>
                    <a:lnTo>
                      <a:pt x="1418" y="1486"/>
                    </a:lnTo>
                    <a:lnTo>
                      <a:pt x="1420" y="1494"/>
                    </a:lnTo>
                    <a:lnTo>
                      <a:pt x="1426" y="1502"/>
                    </a:lnTo>
                    <a:lnTo>
                      <a:pt x="1432" y="1508"/>
                    </a:lnTo>
                    <a:lnTo>
                      <a:pt x="1442" y="1516"/>
                    </a:lnTo>
                    <a:lnTo>
                      <a:pt x="1442" y="1516"/>
                    </a:lnTo>
                    <a:lnTo>
                      <a:pt x="1452" y="1520"/>
                    </a:lnTo>
                    <a:lnTo>
                      <a:pt x="1462" y="1522"/>
                    </a:lnTo>
                    <a:lnTo>
                      <a:pt x="1472" y="1522"/>
                    </a:lnTo>
                    <a:lnTo>
                      <a:pt x="1484" y="1522"/>
                    </a:lnTo>
                    <a:lnTo>
                      <a:pt x="1494" y="1518"/>
                    </a:lnTo>
                    <a:lnTo>
                      <a:pt x="1504" y="1514"/>
                    </a:lnTo>
                    <a:lnTo>
                      <a:pt x="1526" y="1500"/>
                    </a:lnTo>
                    <a:lnTo>
                      <a:pt x="1544" y="1484"/>
                    </a:lnTo>
                    <a:lnTo>
                      <a:pt x="1562" y="1466"/>
                    </a:lnTo>
                    <a:lnTo>
                      <a:pt x="1576" y="1448"/>
                    </a:lnTo>
                    <a:lnTo>
                      <a:pt x="1586" y="1432"/>
                    </a:lnTo>
                    <a:lnTo>
                      <a:pt x="1586" y="1432"/>
                    </a:lnTo>
                    <a:lnTo>
                      <a:pt x="1596" y="1416"/>
                    </a:lnTo>
                    <a:lnTo>
                      <a:pt x="1604" y="1394"/>
                    </a:lnTo>
                    <a:lnTo>
                      <a:pt x="1610" y="1370"/>
                    </a:lnTo>
                    <a:lnTo>
                      <a:pt x="1614" y="1346"/>
                    </a:lnTo>
                    <a:lnTo>
                      <a:pt x="1616" y="1322"/>
                    </a:lnTo>
                    <a:lnTo>
                      <a:pt x="1614" y="1310"/>
                    </a:lnTo>
                    <a:lnTo>
                      <a:pt x="1612" y="1298"/>
                    </a:lnTo>
                    <a:lnTo>
                      <a:pt x="1608" y="1288"/>
                    </a:lnTo>
                    <a:lnTo>
                      <a:pt x="1602" y="1280"/>
                    </a:lnTo>
                    <a:lnTo>
                      <a:pt x="1594" y="1272"/>
                    </a:lnTo>
                    <a:lnTo>
                      <a:pt x="1586" y="1266"/>
                    </a:lnTo>
                    <a:lnTo>
                      <a:pt x="1586" y="1266"/>
                    </a:lnTo>
                    <a:lnTo>
                      <a:pt x="1574" y="1262"/>
                    </a:lnTo>
                    <a:lnTo>
                      <a:pt x="1566" y="1258"/>
                    </a:lnTo>
                    <a:lnTo>
                      <a:pt x="1556" y="1258"/>
                    </a:lnTo>
                    <a:lnTo>
                      <a:pt x="1548" y="1260"/>
                    </a:lnTo>
                    <a:lnTo>
                      <a:pt x="1532" y="1266"/>
                    </a:lnTo>
                    <a:lnTo>
                      <a:pt x="1518" y="1274"/>
                    </a:lnTo>
                    <a:lnTo>
                      <a:pt x="1504" y="1282"/>
                    </a:lnTo>
                    <a:lnTo>
                      <a:pt x="1488" y="1288"/>
                    </a:lnTo>
                    <a:lnTo>
                      <a:pt x="1480" y="1288"/>
                    </a:lnTo>
                    <a:lnTo>
                      <a:pt x="1470" y="1288"/>
                    </a:lnTo>
                    <a:lnTo>
                      <a:pt x="1460" y="1286"/>
                    </a:lnTo>
                    <a:lnTo>
                      <a:pt x="1450" y="1280"/>
                    </a:lnTo>
                    <a:lnTo>
                      <a:pt x="1450" y="1280"/>
                    </a:lnTo>
                    <a:lnTo>
                      <a:pt x="1444" y="1274"/>
                    </a:lnTo>
                    <a:lnTo>
                      <a:pt x="1438" y="1266"/>
                    </a:lnTo>
                    <a:lnTo>
                      <a:pt x="1436" y="1256"/>
                    </a:lnTo>
                    <a:lnTo>
                      <a:pt x="1436" y="1244"/>
                    </a:lnTo>
                    <a:lnTo>
                      <a:pt x="1438" y="1220"/>
                    </a:lnTo>
                    <a:lnTo>
                      <a:pt x="1444" y="1198"/>
                    </a:lnTo>
                    <a:lnTo>
                      <a:pt x="1598" y="930"/>
                    </a:lnTo>
                    <a:lnTo>
                      <a:pt x="1600" y="926"/>
                    </a:lnTo>
                    <a:lnTo>
                      <a:pt x="1596" y="926"/>
                    </a:lnTo>
                    <a:lnTo>
                      <a:pt x="1462" y="694"/>
                    </a:lnTo>
                    <a:lnTo>
                      <a:pt x="1462" y="694"/>
                    </a:lnTo>
                    <a:lnTo>
                      <a:pt x="1446" y="678"/>
                    </a:lnTo>
                    <a:lnTo>
                      <a:pt x="1426" y="664"/>
                    </a:lnTo>
                    <a:lnTo>
                      <a:pt x="1414" y="658"/>
                    </a:lnTo>
                    <a:lnTo>
                      <a:pt x="1404" y="656"/>
                    </a:lnTo>
                    <a:lnTo>
                      <a:pt x="1394" y="654"/>
                    </a:lnTo>
                    <a:lnTo>
                      <a:pt x="1386" y="658"/>
                    </a:lnTo>
                    <a:lnTo>
                      <a:pt x="1386" y="658"/>
                    </a:lnTo>
                    <a:lnTo>
                      <a:pt x="1376" y="664"/>
                    </a:lnTo>
                    <a:lnTo>
                      <a:pt x="1368" y="672"/>
                    </a:lnTo>
                    <a:lnTo>
                      <a:pt x="1364" y="678"/>
                    </a:lnTo>
                    <a:lnTo>
                      <a:pt x="1360" y="686"/>
                    </a:lnTo>
                    <a:lnTo>
                      <a:pt x="1358" y="702"/>
                    </a:lnTo>
                    <a:lnTo>
                      <a:pt x="1358" y="720"/>
                    </a:lnTo>
                    <a:lnTo>
                      <a:pt x="1358" y="736"/>
                    </a:lnTo>
                    <a:lnTo>
                      <a:pt x="1354" y="752"/>
                    </a:lnTo>
                    <a:lnTo>
                      <a:pt x="1352" y="760"/>
                    </a:lnTo>
                    <a:lnTo>
                      <a:pt x="1346" y="768"/>
                    </a:lnTo>
                    <a:lnTo>
                      <a:pt x="1340" y="776"/>
                    </a:lnTo>
                    <a:lnTo>
                      <a:pt x="1330" y="782"/>
                    </a:lnTo>
                    <a:lnTo>
                      <a:pt x="1330" y="782"/>
                    </a:lnTo>
                    <a:lnTo>
                      <a:pt x="1320" y="786"/>
                    </a:lnTo>
                    <a:lnTo>
                      <a:pt x="1310" y="790"/>
                    </a:lnTo>
                    <a:lnTo>
                      <a:pt x="1300" y="790"/>
                    </a:lnTo>
                    <a:lnTo>
                      <a:pt x="1288" y="788"/>
                    </a:lnTo>
                    <a:lnTo>
                      <a:pt x="1278" y="784"/>
                    </a:lnTo>
                    <a:lnTo>
                      <a:pt x="1268" y="780"/>
                    </a:lnTo>
                    <a:lnTo>
                      <a:pt x="1246" y="768"/>
                    </a:lnTo>
                    <a:lnTo>
                      <a:pt x="1228" y="752"/>
                    </a:lnTo>
                    <a:lnTo>
                      <a:pt x="1210" y="734"/>
                    </a:lnTo>
                    <a:lnTo>
                      <a:pt x="1196" y="716"/>
                    </a:lnTo>
                    <a:lnTo>
                      <a:pt x="1186" y="700"/>
                    </a:lnTo>
                    <a:lnTo>
                      <a:pt x="1186" y="700"/>
                    </a:lnTo>
                    <a:lnTo>
                      <a:pt x="1176" y="682"/>
                    </a:lnTo>
                    <a:lnTo>
                      <a:pt x="1168" y="660"/>
                    </a:lnTo>
                    <a:lnTo>
                      <a:pt x="1162" y="638"/>
                    </a:lnTo>
                    <a:lnTo>
                      <a:pt x="1156" y="612"/>
                    </a:lnTo>
                    <a:lnTo>
                      <a:pt x="1156" y="588"/>
                    </a:lnTo>
                    <a:lnTo>
                      <a:pt x="1158" y="576"/>
                    </a:lnTo>
                    <a:lnTo>
                      <a:pt x="1160" y="566"/>
                    </a:lnTo>
                    <a:lnTo>
                      <a:pt x="1164" y="556"/>
                    </a:lnTo>
                    <a:lnTo>
                      <a:pt x="1170" y="546"/>
                    </a:lnTo>
                    <a:lnTo>
                      <a:pt x="1178" y="538"/>
                    </a:lnTo>
                    <a:lnTo>
                      <a:pt x="1186" y="532"/>
                    </a:lnTo>
                    <a:lnTo>
                      <a:pt x="1186" y="532"/>
                    </a:lnTo>
                    <a:lnTo>
                      <a:pt x="1198" y="528"/>
                    </a:lnTo>
                    <a:lnTo>
                      <a:pt x="1206" y="526"/>
                    </a:lnTo>
                    <a:lnTo>
                      <a:pt x="1216" y="524"/>
                    </a:lnTo>
                    <a:lnTo>
                      <a:pt x="1224" y="526"/>
                    </a:lnTo>
                    <a:lnTo>
                      <a:pt x="1240" y="532"/>
                    </a:lnTo>
                    <a:lnTo>
                      <a:pt x="1254" y="540"/>
                    </a:lnTo>
                    <a:lnTo>
                      <a:pt x="1268" y="548"/>
                    </a:lnTo>
                    <a:lnTo>
                      <a:pt x="1284" y="554"/>
                    </a:lnTo>
                    <a:lnTo>
                      <a:pt x="1292" y="556"/>
                    </a:lnTo>
                    <a:lnTo>
                      <a:pt x="1302" y="554"/>
                    </a:lnTo>
                    <a:lnTo>
                      <a:pt x="1312" y="552"/>
                    </a:lnTo>
                    <a:lnTo>
                      <a:pt x="1322" y="546"/>
                    </a:lnTo>
                    <a:lnTo>
                      <a:pt x="1322" y="546"/>
                    </a:lnTo>
                    <a:lnTo>
                      <a:pt x="1328" y="540"/>
                    </a:lnTo>
                    <a:lnTo>
                      <a:pt x="1334" y="532"/>
                    </a:lnTo>
                    <a:lnTo>
                      <a:pt x="1336" y="522"/>
                    </a:lnTo>
                    <a:lnTo>
                      <a:pt x="1336" y="510"/>
                    </a:lnTo>
                    <a:lnTo>
                      <a:pt x="1334" y="484"/>
                    </a:lnTo>
                    <a:lnTo>
                      <a:pt x="1328" y="462"/>
                    </a:lnTo>
                    <a:lnTo>
                      <a:pt x="1198" y="238"/>
                    </a:lnTo>
                    <a:lnTo>
                      <a:pt x="1198" y="238"/>
                    </a:lnTo>
                    <a:lnTo>
                      <a:pt x="924" y="238"/>
                    </a:lnTo>
                    <a:lnTo>
                      <a:pt x="924" y="238"/>
                    </a:lnTo>
                    <a:lnTo>
                      <a:pt x="902" y="230"/>
                    </a:lnTo>
                    <a:lnTo>
                      <a:pt x="902" y="230"/>
                    </a:lnTo>
                    <a:lnTo>
                      <a:pt x="902" y="230"/>
                    </a:lnTo>
                    <a:lnTo>
                      <a:pt x="902" y="230"/>
                    </a:lnTo>
                    <a:lnTo>
                      <a:pt x="898" y="228"/>
                    </a:lnTo>
                    <a:lnTo>
                      <a:pt x="898" y="228"/>
                    </a:lnTo>
                    <a:lnTo>
                      <a:pt x="896" y="226"/>
                    </a:lnTo>
                    <a:lnTo>
                      <a:pt x="896" y="226"/>
                    </a:lnTo>
                    <a:lnTo>
                      <a:pt x="894" y="226"/>
                    </a:lnTo>
                    <a:lnTo>
                      <a:pt x="894" y="226"/>
                    </a:lnTo>
                    <a:lnTo>
                      <a:pt x="892" y="224"/>
                    </a:lnTo>
                    <a:lnTo>
                      <a:pt x="892" y="224"/>
                    </a:lnTo>
                    <a:lnTo>
                      <a:pt x="890" y="224"/>
                    </a:lnTo>
                    <a:lnTo>
                      <a:pt x="890" y="224"/>
                    </a:lnTo>
                    <a:lnTo>
                      <a:pt x="888" y="222"/>
                    </a:lnTo>
                    <a:lnTo>
                      <a:pt x="888" y="222"/>
                    </a:lnTo>
                    <a:lnTo>
                      <a:pt x="886" y="220"/>
                    </a:lnTo>
                    <a:lnTo>
                      <a:pt x="886" y="220"/>
                    </a:lnTo>
                    <a:lnTo>
                      <a:pt x="884" y="220"/>
                    </a:lnTo>
                    <a:lnTo>
                      <a:pt x="884" y="220"/>
                    </a:lnTo>
                    <a:lnTo>
                      <a:pt x="882" y="218"/>
                    </a:lnTo>
                    <a:lnTo>
                      <a:pt x="882" y="218"/>
                    </a:lnTo>
                    <a:lnTo>
                      <a:pt x="880" y="216"/>
                    </a:lnTo>
                    <a:lnTo>
                      <a:pt x="880" y="216"/>
                    </a:lnTo>
                    <a:lnTo>
                      <a:pt x="878" y="214"/>
                    </a:lnTo>
                    <a:lnTo>
                      <a:pt x="878" y="214"/>
                    </a:lnTo>
                    <a:lnTo>
                      <a:pt x="876" y="212"/>
                    </a:lnTo>
                    <a:lnTo>
                      <a:pt x="876" y="212"/>
                    </a:lnTo>
                    <a:lnTo>
                      <a:pt x="876" y="212"/>
                    </a:lnTo>
                    <a:lnTo>
                      <a:pt x="876" y="212"/>
                    </a:lnTo>
                    <a:lnTo>
                      <a:pt x="874" y="210"/>
                    </a:lnTo>
                    <a:lnTo>
                      <a:pt x="874" y="210"/>
                    </a:lnTo>
                    <a:lnTo>
                      <a:pt x="874" y="208"/>
                    </a:lnTo>
                    <a:lnTo>
                      <a:pt x="874" y="208"/>
                    </a:lnTo>
                    <a:lnTo>
                      <a:pt x="872" y="206"/>
                    </a:lnTo>
                    <a:lnTo>
                      <a:pt x="872" y="206"/>
                    </a:lnTo>
                    <a:lnTo>
                      <a:pt x="872" y="206"/>
                    </a:lnTo>
                    <a:lnTo>
                      <a:pt x="872" y="206"/>
                    </a:lnTo>
                    <a:lnTo>
                      <a:pt x="870" y="204"/>
                    </a:lnTo>
                    <a:lnTo>
                      <a:pt x="870" y="204"/>
                    </a:lnTo>
                    <a:lnTo>
                      <a:pt x="870" y="202"/>
                    </a:lnTo>
                    <a:lnTo>
                      <a:pt x="870" y="202"/>
                    </a:lnTo>
                    <a:lnTo>
                      <a:pt x="868" y="200"/>
                    </a:lnTo>
                    <a:lnTo>
                      <a:pt x="868" y="200"/>
                    </a:lnTo>
                    <a:lnTo>
                      <a:pt x="868" y="198"/>
                    </a:lnTo>
                    <a:lnTo>
                      <a:pt x="868" y="198"/>
                    </a:lnTo>
                    <a:lnTo>
                      <a:pt x="868" y="194"/>
                    </a:lnTo>
                    <a:lnTo>
                      <a:pt x="868" y="194"/>
                    </a:lnTo>
                    <a:lnTo>
                      <a:pt x="868" y="194"/>
                    </a:lnTo>
                    <a:lnTo>
                      <a:pt x="868" y="194"/>
                    </a:lnTo>
                    <a:lnTo>
                      <a:pt x="868" y="194"/>
                    </a:lnTo>
                    <a:lnTo>
                      <a:pt x="868" y="194"/>
                    </a:lnTo>
                    <a:lnTo>
                      <a:pt x="868" y="194"/>
                    </a:lnTo>
                    <a:lnTo>
                      <a:pt x="870" y="182"/>
                    </a:lnTo>
                    <a:lnTo>
                      <a:pt x="872" y="172"/>
                    </a:lnTo>
                    <a:lnTo>
                      <a:pt x="876" y="164"/>
                    </a:lnTo>
                    <a:lnTo>
                      <a:pt x="880" y="158"/>
                    </a:lnTo>
                    <a:lnTo>
                      <a:pt x="894" y="148"/>
                    </a:lnTo>
                    <a:lnTo>
                      <a:pt x="908" y="138"/>
                    </a:lnTo>
                    <a:lnTo>
                      <a:pt x="922" y="130"/>
                    </a:lnTo>
                    <a:lnTo>
                      <a:pt x="936" y="120"/>
                    </a:lnTo>
                    <a:lnTo>
                      <a:pt x="940" y="114"/>
                    </a:lnTo>
                    <a:lnTo>
                      <a:pt x="944" y="106"/>
                    </a:lnTo>
                    <a:lnTo>
                      <a:pt x="948" y="96"/>
                    </a:lnTo>
                    <a:lnTo>
                      <a:pt x="948" y="84"/>
                    </a:lnTo>
                    <a:lnTo>
                      <a:pt x="948" y="84"/>
                    </a:lnTo>
                    <a:lnTo>
                      <a:pt x="948" y="74"/>
                    </a:lnTo>
                    <a:lnTo>
                      <a:pt x="944" y="64"/>
                    </a:lnTo>
                    <a:lnTo>
                      <a:pt x="940" y="54"/>
                    </a:lnTo>
                    <a:lnTo>
                      <a:pt x="932" y="46"/>
                    </a:lnTo>
                    <a:lnTo>
                      <a:pt x="924" y="38"/>
                    </a:lnTo>
                    <a:lnTo>
                      <a:pt x="916" y="30"/>
                    </a:lnTo>
                    <a:lnTo>
                      <a:pt x="894" y="18"/>
                    </a:lnTo>
                    <a:lnTo>
                      <a:pt x="870" y="10"/>
                    </a:lnTo>
                    <a:lnTo>
                      <a:pt x="846" y="4"/>
                    </a:lnTo>
                    <a:lnTo>
                      <a:pt x="824" y="2"/>
                    </a:lnTo>
                    <a:lnTo>
                      <a:pt x="804" y="0"/>
                    </a:lnTo>
                    <a:lnTo>
                      <a:pt x="804" y="0"/>
                    </a:lnTo>
                    <a:lnTo>
                      <a:pt x="786" y="2"/>
                    </a:lnTo>
                    <a:lnTo>
                      <a:pt x="762" y="4"/>
                    </a:lnTo>
                    <a:lnTo>
                      <a:pt x="738" y="10"/>
                    </a:lnTo>
                    <a:lnTo>
                      <a:pt x="714" y="18"/>
                    </a:lnTo>
                    <a:lnTo>
                      <a:pt x="694" y="30"/>
                    </a:lnTo>
                    <a:lnTo>
                      <a:pt x="684" y="38"/>
                    </a:lnTo>
                    <a:lnTo>
                      <a:pt x="676" y="46"/>
                    </a:lnTo>
                    <a:lnTo>
                      <a:pt x="670" y="54"/>
                    </a:lnTo>
                    <a:lnTo>
                      <a:pt x="664" y="64"/>
                    </a:lnTo>
                    <a:lnTo>
                      <a:pt x="662" y="74"/>
                    </a:lnTo>
                    <a:lnTo>
                      <a:pt x="660" y="84"/>
                    </a:lnTo>
                    <a:lnTo>
                      <a:pt x="660" y="84"/>
                    </a:lnTo>
                    <a:lnTo>
                      <a:pt x="662" y="96"/>
                    </a:lnTo>
                    <a:lnTo>
                      <a:pt x="664" y="106"/>
                    </a:lnTo>
                    <a:lnTo>
                      <a:pt x="668" y="114"/>
                    </a:lnTo>
                    <a:lnTo>
                      <a:pt x="674" y="120"/>
                    </a:lnTo>
                    <a:lnTo>
                      <a:pt x="686" y="130"/>
                    </a:lnTo>
                    <a:lnTo>
                      <a:pt x="700" y="138"/>
                    </a:lnTo>
                    <a:lnTo>
                      <a:pt x="716" y="148"/>
                    </a:lnTo>
                    <a:lnTo>
                      <a:pt x="728" y="158"/>
                    </a:lnTo>
                    <a:lnTo>
                      <a:pt x="734" y="164"/>
                    </a:lnTo>
                    <a:lnTo>
                      <a:pt x="736" y="172"/>
                    </a:lnTo>
                    <a:lnTo>
                      <a:pt x="740" y="182"/>
                    </a:lnTo>
                    <a:lnTo>
                      <a:pt x="740" y="194"/>
                    </a:lnTo>
                    <a:lnTo>
                      <a:pt x="740" y="194"/>
                    </a:lnTo>
                    <a:lnTo>
                      <a:pt x="740" y="194"/>
                    </a:lnTo>
                    <a:lnTo>
                      <a:pt x="740" y="194"/>
                    </a:lnTo>
                    <a:lnTo>
                      <a:pt x="740" y="194"/>
                    </a:lnTo>
                    <a:lnTo>
                      <a:pt x="740" y="194"/>
                    </a:lnTo>
                    <a:lnTo>
                      <a:pt x="740" y="194"/>
                    </a:lnTo>
                    <a:lnTo>
                      <a:pt x="740" y="198"/>
                    </a:lnTo>
                    <a:lnTo>
                      <a:pt x="740" y="198"/>
                    </a:lnTo>
                    <a:lnTo>
                      <a:pt x="740" y="200"/>
                    </a:lnTo>
                    <a:lnTo>
                      <a:pt x="740" y="200"/>
                    </a:lnTo>
                    <a:lnTo>
                      <a:pt x="740" y="202"/>
                    </a:lnTo>
                    <a:lnTo>
                      <a:pt x="740" y="202"/>
                    </a:lnTo>
                    <a:lnTo>
                      <a:pt x="738" y="204"/>
                    </a:lnTo>
                    <a:lnTo>
                      <a:pt x="738" y="204"/>
                    </a:lnTo>
                    <a:lnTo>
                      <a:pt x="738" y="206"/>
                    </a:lnTo>
                    <a:lnTo>
                      <a:pt x="738" y="206"/>
                    </a:lnTo>
                    <a:lnTo>
                      <a:pt x="736" y="206"/>
                    </a:lnTo>
                    <a:lnTo>
                      <a:pt x="736" y="206"/>
                    </a:lnTo>
                    <a:lnTo>
                      <a:pt x="736" y="208"/>
                    </a:lnTo>
                    <a:lnTo>
                      <a:pt x="736" y="208"/>
                    </a:lnTo>
                    <a:lnTo>
                      <a:pt x="734" y="210"/>
                    </a:lnTo>
                    <a:lnTo>
                      <a:pt x="734" y="210"/>
                    </a:lnTo>
                    <a:lnTo>
                      <a:pt x="734" y="212"/>
                    </a:lnTo>
                    <a:lnTo>
                      <a:pt x="734" y="212"/>
                    </a:lnTo>
                    <a:lnTo>
                      <a:pt x="732" y="212"/>
                    </a:lnTo>
                    <a:lnTo>
                      <a:pt x="732" y="212"/>
                    </a:lnTo>
                    <a:lnTo>
                      <a:pt x="730" y="214"/>
                    </a:lnTo>
                    <a:lnTo>
                      <a:pt x="730" y="214"/>
                    </a:lnTo>
                    <a:lnTo>
                      <a:pt x="730" y="216"/>
                    </a:lnTo>
                    <a:lnTo>
                      <a:pt x="730" y="216"/>
                    </a:lnTo>
                    <a:lnTo>
                      <a:pt x="726" y="218"/>
                    </a:lnTo>
                    <a:lnTo>
                      <a:pt x="726" y="218"/>
                    </a:lnTo>
                    <a:lnTo>
                      <a:pt x="724" y="220"/>
                    </a:lnTo>
                    <a:lnTo>
                      <a:pt x="724" y="220"/>
                    </a:lnTo>
                    <a:lnTo>
                      <a:pt x="722" y="220"/>
                    </a:lnTo>
                    <a:lnTo>
                      <a:pt x="722" y="220"/>
                    </a:lnTo>
                    <a:lnTo>
                      <a:pt x="720" y="222"/>
                    </a:lnTo>
                    <a:lnTo>
                      <a:pt x="720" y="222"/>
                    </a:lnTo>
                    <a:lnTo>
                      <a:pt x="718" y="224"/>
                    </a:lnTo>
                    <a:lnTo>
                      <a:pt x="718" y="224"/>
                    </a:lnTo>
                    <a:lnTo>
                      <a:pt x="716" y="224"/>
                    </a:lnTo>
                    <a:lnTo>
                      <a:pt x="716" y="224"/>
                    </a:lnTo>
                    <a:lnTo>
                      <a:pt x="714" y="226"/>
                    </a:lnTo>
                    <a:lnTo>
                      <a:pt x="714" y="226"/>
                    </a:lnTo>
                    <a:lnTo>
                      <a:pt x="712" y="226"/>
                    </a:lnTo>
                    <a:lnTo>
                      <a:pt x="712" y="226"/>
                    </a:lnTo>
                    <a:lnTo>
                      <a:pt x="710" y="228"/>
                    </a:lnTo>
                    <a:lnTo>
                      <a:pt x="710" y="228"/>
                    </a:lnTo>
                    <a:lnTo>
                      <a:pt x="708" y="230"/>
                    </a:lnTo>
                    <a:lnTo>
                      <a:pt x="708" y="230"/>
                    </a:lnTo>
                    <a:lnTo>
                      <a:pt x="706" y="230"/>
                    </a:lnTo>
                    <a:lnTo>
                      <a:pt x="706" y="230"/>
                    </a:lnTo>
                    <a:lnTo>
                      <a:pt x="684" y="238"/>
                    </a:lnTo>
                    <a:lnTo>
                      <a:pt x="400" y="238"/>
                    </a:lnTo>
                    <a:lnTo>
                      <a:pt x="398" y="236"/>
                    </a:lnTo>
                    <a:lnTo>
                      <a:pt x="0" y="926"/>
                    </a:lnTo>
                    <a:lnTo>
                      <a:pt x="400" y="1618"/>
                    </a:lnTo>
                    <a:lnTo>
                      <a:pt x="1198" y="1618"/>
                    </a:lnTo>
                    <a:lnTo>
                      <a:pt x="1200" y="1618"/>
                    </a:lnTo>
                    <a:lnTo>
                      <a:pt x="1312" y="1426"/>
                    </a:lnTo>
                    <a:close/>
                  </a:path>
                </a:pathLst>
              </a:custGeom>
              <a:solidFill>
                <a:schemeClr val="bg1">
                  <a:lumMod val="85000"/>
                </a:schemeClr>
              </a:solidFill>
              <a:ln w="19050">
                <a:solidFill>
                  <a:schemeClr val="bg2">
                    <a:lumMod val="75000"/>
                  </a:schemeClr>
                </a:solidFill>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a:lstStyle/>
              <a:p>
                <a:endParaRPr lang="en-US" dirty="0"/>
              </a:p>
            </p:txBody>
          </p:sp>
          <p:sp>
            <p:nvSpPr>
              <p:cNvPr id="14" name="Text Box 10"/>
              <p:cNvSpPr txBox="1">
                <a:spLocks noChangeArrowheads="1"/>
              </p:cNvSpPr>
              <p:nvPr/>
            </p:nvSpPr>
            <p:spPr bwMode="auto">
              <a:xfrm>
                <a:off x="2351192" y="36090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endParaRPr lang="en-GB" b="1" dirty="0">
                  <a:solidFill>
                    <a:srgbClr val="000000"/>
                  </a:solidFill>
                </a:endParaRPr>
              </a:p>
            </p:txBody>
          </p:sp>
        </p:grpSp>
        <p:sp>
          <p:nvSpPr>
            <p:cNvPr id="4" name="Rectangle 3"/>
            <p:cNvSpPr/>
            <p:nvPr/>
          </p:nvSpPr>
          <p:spPr>
            <a:xfrm>
              <a:off x="1801833" y="3532639"/>
              <a:ext cx="1376128" cy="1200329"/>
            </a:xfrm>
            <a:prstGeom prst="rect">
              <a:avLst/>
            </a:prstGeom>
          </p:spPr>
          <p:txBody>
            <a:bodyPr wrap="square">
              <a:spAutoFit/>
            </a:bodyPr>
            <a:lstStyle/>
            <a:p>
              <a:pPr algn="ctr"/>
              <a:r>
                <a:rPr lang="en-GB" b="1" dirty="0">
                  <a:solidFill>
                    <a:srgbClr val="000000"/>
                  </a:solidFill>
                </a:rPr>
                <a:t>Education and Industry Alignment</a:t>
              </a:r>
            </a:p>
          </p:txBody>
        </p:sp>
      </p:grpSp>
      <p:sp>
        <p:nvSpPr>
          <p:cNvPr id="29" name="Footer Placeholder 3"/>
          <p:cNvSpPr>
            <a:spLocks noGrp="1"/>
          </p:cNvSpPr>
          <p:nvPr>
            <p:ph type="ftr" sz="quarter" idx="11"/>
          </p:nvPr>
        </p:nvSpPr>
        <p:spPr>
          <a:xfrm>
            <a:off x="381000" y="6416675"/>
            <a:ext cx="5638800" cy="365125"/>
          </a:xfrm>
        </p:spPr>
        <p:txBody>
          <a:bodyPr/>
          <a:lstStyle/>
          <a:p>
            <a:r>
              <a:rPr lang="en-US" dirty="0" smtClean="0"/>
              <a:t>Realizing Postsecondary and Career Readiness through CTE</a:t>
            </a:r>
            <a:endParaRPr lang="en-US" dirty="0"/>
          </a:p>
        </p:txBody>
      </p:sp>
    </p:spTree>
    <p:extLst>
      <p:ext uri="{BB962C8B-B14F-4D97-AF65-F5344CB8AC3E}">
        <p14:creationId xmlns:p14="http://schemas.microsoft.com/office/powerpoint/2010/main" val="156348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heel(1)">
                                      <p:cBhvr>
                                        <p:cTn id="18" dur="10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randombar(horizont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a Pathway look like?</a:t>
            </a:r>
            <a:endParaRPr lang="en-US" dirty="0"/>
          </a:p>
        </p:txBody>
      </p:sp>
      <p:sp>
        <p:nvSpPr>
          <p:cNvPr id="4" name="Footer Placeholder 3"/>
          <p:cNvSpPr>
            <a:spLocks noGrp="1"/>
          </p:cNvSpPr>
          <p:nvPr>
            <p:ph type="ftr" sz="quarter" idx="11"/>
          </p:nvPr>
        </p:nvSpPr>
        <p:spPr/>
        <p:txBody>
          <a:bodyPr/>
          <a:lstStyle/>
          <a:p>
            <a:r>
              <a:rPr lang="en-US" smtClean="0"/>
              <a:t>Realizing Postsecondary and Career Readiness</a:t>
            </a:r>
            <a:endParaRPr lang="en-US" dirty="0"/>
          </a:p>
        </p:txBody>
      </p:sp>
      <p:sp>
        <p:nvSpPr>
          <p:cNvPr id="5" name="Slide Number Placeholder 4"/>
          <p:cNvSpPr>
            <a:spLocks noGrp="1"/>
          </p:cNvSpPr>
          <p:nvPr>
            <p:ph type="sldNum" sz="quarter" idx="12"/>
          </p:nvPr>
        </p:nvSpPr>
        <p:spPr/>
        <p:txBody>
          <a:bodyPr/>
          <a:lstStyle/>
          <a:p>
            <a:fld id="{BC60D48A-29AD-47AA-A733-9A1782EC8829}" type="slidenum">
              <a:rPr lang="en-US" smtClean="0"/>
              <a:t>9</a:t>
            </a:fld>
            <a:endParaRPr lang="en-US" dirty="0"/>
          </a:p>
        </p:txBody>
      </p:sp>
      <p:sp>
        <p:nvSpPr>
          <p:cNvPr id="6" name="Freeform 5"/>
          <p:cNvSpPr/>
          <p:nvPr/>
        </p:nvSpPr>
        <p:spPr>
          <a:xfrm>
            <a:off x="1195996" y="1689212"/>
            <a:ext cx="4264745" cy="4179841"/>
          </a:xfrm>
          <a:custGeom>
            <a:avLst/>
            <a:gdLst>
              <a:gd name="connsiteX0" fmla="*/ 0 w 3615664"/>
              <a:gd name="connsiteY0" fmla="*/ 1101440 h 4405761"/>
              <a:gd name="connsiteX1" fmla="*/ 1807832 w 3615664"/>
              <a:gd name="connsiteY1" fmla="*/ 1101440 h 4405761"/>
              <a:gd name="connsiteX2" fmla="*/ 1807832 w 3615664"/>
              <a:gd name="connsiteY2" fmla="*/ 0 h 4405761"/>
              <a:gd name="connsiteX3" fmla="*/ 3615664 w 3615664"/>
              <a:gd name="connsiteY3" fmla="*/ 2202881 h 4405761"/>
              <a:gd name="connsiteX4" fmla="*/ 1807832 w 3615664"/>
              <a:gd name="connsiteY4" fmla="*/ 4405761 h 4405761"/>
              <a:gd name="connsiteX5" fmla="*/ 1807832 w 3615664"/>
              <a:gd name="connsiteY5" fmla="*/ 3304321 h 4405761"/>
              <a:gd name="connsiteX6" fmla="*/ 0 w 3615664"/>
              <a:gd name="connsiteY6" fmla="*/ 3304321 h 4405761"/>
              <a:gd name="connsiteX7" fmla="*/ 0 w 3615664"/>
              <a:gd name="connsiteY7" fmla="*/ 1101440 h 440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5664" h="4405761">
                <a:moveTo>
                  <a:pt x="0" y="1101440"/>
                </a:moveTo>
                <a:lnTo>
                  <a:pt x="1807832" y="1101440"/>
                </a:lnTo>
                <a:lnTo>
                  <a:pt x="1807832" y="0"/>
                </a:lnTo>
                <a:lnTo>
                  <a:pt x="3615664" y="2202881"/>
                </a:lnTo>
                <a:lnTo>
                  <a:pt x="1807832" y="4405761"/>
                </a:lnTo>
                <a:lnTo>
                  <a:pt x="1807832" y="3304321"/>
                </a:lnTo>
                <a:lnTo>
                  <a:pt x="0" y="3304321"/>
                </a:lnTo>
                <a:lnTo>
                  <a:pt x="0" y="1101440"/>
                </a:lnTo>
                <a:close/>
              </a:path>
            </a:pathLst>
          </a:custGeom>
          <a:solidFill>
            <a:schemeClr val="accent2">
              <a:lumMod val="40000"/>
              <a:lumOff val="60000"/>
            </a:schemeClr>
          </a:solidFill>
          <a:ln>
            <a:solidFill>
              <a:schemeClr val="accent2">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9530" tIns="1150970" rIns="1157916" bIns="1295364" numCol="1" spcCol="1270" anchor="ctr" anchorCtr="0">
            <a:noAutofit/>
          </a:bodyPr>
          <a:lstStyle/>
          <a:p>
            <a:pPr defTabSz="577850">
              <a:lnSpc>
                <a:spcPct val="90000"/>
              </a:lnSpc>
              <a:spcBef>
                <a:spcPct val="0"/>
              </a:spcBef>
            </a:pPr>
            <a:r>
              <a:rPr lang="en-US" sz="1400" b="1" kern="1200" dirty="0" smtClean="0">
                <a:solidFill>
                  <a:srgbClr val="002060"/>
                </a:solidFill>
              </a:rPr>
              <a:t>High School:</a:t>
            </a:r>
            <a:br>
              <a:rPr lang="en-US" sz="1400" b="1" kern="1200" dirty="0" smtClean="0">
                <a:solidFill>
                  <a:srgbClr val="002060"/>
                </a:solidFill>
              </a:rPr>
            </a:br>
            <a:r>
              <a:rPr lang="en-US" sz="1400" b="1" kern="1200" dirty="0" smtClean="0">
                <a:solidFill>
                  <a:srgbClr val="002060"/>
                </a:solidFill>
              </a:rPr>
              <a:t>Academic Core &amp; </a:t>
            </a:r>
          </a:p>
          <a:p>
            <a:pPr defTabSz="577850">
              <a:lnSpc>
                <a:spcPct val="90000"/>
              </a:lnSpc>
              <a:spcBef>
                <a:spcPct val="0"/>
              </a:spcBef>
              <a:spcAft>
                <a:spcPct val="35000"/>
              </a:spcAft>
            </a:pPr>
            <a:r>
              <a:rPr lang="en-US" sz="1400" b="1" kern="1200" dirty="0" smtClean="0">
                <a:solidFill>
                  <a:srgbClr val="002060"/>
                </a:solidFill>
              </a:rPr>
              <a:t>Elective Focus</a:t>
            </a:r>
            <a:br>
              <a:rPr lang="en-US" sz="1400" b="1" kern="1200" dirty="0" smtClean="0">
                <a:solidFill>
                  <a:srgbClr val="002060"/>
                </a:solidFill>
              </a:rPr>
            </a:br>
            <a:endParaRPr lang="en-US" sz="1400" b="1" kern="1200" dirty="0" smtClean="0">
              <a:solidFill>
                <a:srgbClr val="002060"/>
              </a:solidFill>
            </a:endParaRPr>
          </a:p>
          <a:p>
            <a:pPr defTabSz="577850">
              <a:lnSpc>
                <a:spcPct val="90000"/>
              </a:lnSpc>
              <a:spcBef>
                <a:spcPct val="0"/>
              </a:spcBef>
              <a:spcAft>
                <a:spcPct val="35000"/>
              </a:spcAft>
            </a:pPr>
            <a:r>
              <a:rPr lang="en-US" sz="1400" b="1" dirty="0" smtClean="0">
                <a:solidFill>
                  <a:srgbClr val="002060"/>
                </a:solidFill>
              </a:rPr>
              <a:t>Career </a:t>
            </a:r>
            <a:r>
              <a:rPr lang="en-US" sz="1400" b="1" dirty="0">
                <a:solidFill>
                  <a:srgbClr val="002060"/>
                </a:solidFill>
              </a:rPr>
              <a:t>Cluster: </a:t>
            </a:r>
            <a:br>
              <a:rPr lang="en-US" sz="1400" b="1" dirty="0">
                <a:solidFill>
                  <a:srgbClr val="002060"/>
                </a:solidFill>
              </a:rPr>
            </a:br>
            <a:r>
              <a:rPr lang="en-US" sz="1400" b="1" i="1" dirty="0" smtClean="0">
                <a:solidFill>
                  <a:srgbClr val="002060"/>
                </a:solidFill>
              </a:rPr>
              <a:t>Advanced </a:t>
            </a:r>
            <a:r>
              <a:rPr lang="en-US" sz="1400" b="1" i="1" dirty="0">
                <a:solidFill>
                  <a:srgbClr val="002060"/>
                </a:solidFill>
              </a:rPr>
              <a:t>Manufacturing</a:t>
            </a:r>
          </a:p>
          <a:p>
            <a:pPr defTabSz="577850">
              <a:lnSpc>
                <a:spcPct val="90000"/>
              </a:lnSpc>
              <a:spcBef>
                <a:spcPct val="0"/>
              </a:spcBef>
              <a:spcAft>
                <a:spcPct val="35000"/>
              </a:spcAft>
            </a:pPr>
            <a:r>
              <a:rPr lang="en-US" sz="1400" b="1" dirty="0" smtClean="0">
                <a:solidFill>
                  <a:srgbClr val="002060"/>
                </a:solidFill>
              </a:rPr>
              <a:t>Program </a:t>
            </a:r>
            <a:r>
              <a:rPr lang="en-US" sz="1400" b="1" dirty="0">
                <a:solidFill>
                  <a:srgbClr val="002060"/>
                </a:solidFill>
              </a:rPr>
              <a:t>of Study: </a:t>
            </a:r>
            <a:br>
              <a:rPr lang="en-US" sz="1400" b="1" dirty="0">
                <a:solidFill>
                  <a:srgbClr val="002060"/>
                </a:solidFill>
              </a:rPr>
            </a:br>
            <a:r>
              <a:rPr lang="en-US" sz="1400" b="1" i="1" dirty="0" smtClean="0">
                <a:solidFill>
                  <a:srgbClr val="002060"/>
                </a:solidFill>
              </a:rPr>
              <a:t>Mechatronics</a:t>
            </a:r>
            <a:endParaRPr lang="en-US" sz="1400" b="1" i="1" dirty="0">
              <a:solidFill>
                <a:srgbClr val="002060"/>
              </a:solidFill>
            </a:endParaRPr>
          </a:p>
        </p:txBody>
      </p:sp>
      <p:sp>
        <p:nvSpPr>
          <p:cNvPr id="7" name="Freeform 6"/>
          <p:cNvSpPr/>
          <p:nvPr/>
        </p:nvSpPr>
        <p:spPr>
          <a:xfrm>
            <a:off x="7751300" y="4704043"/>
            <a:ext cx="1232635" cy="704576"/>
          </a:xfrm>
          <a:custGeom>
            <a:avLst/>
            <a:gdLst>
              <a:gd name="connsiteX0" fmla="*/ 0 w 1328861"/>
              <a:gd name="connsiteY0" fmla="*/ 0 h 728710"/>
              <a:gd name="connsiteX1" fmla="*/ 1328861 w 1328861"/>
              <a:gd name="connsiteY1" fmla="*/ 0 h 728710"/>
              <a:gd name="connsiteX2" fmla="*/ 1328861 w 1328861"/>
              <a:gd name="connsiteY2" fmla="*/ 728710 h 728710"/>
              <a:gd name="connsiteX3" fmla="*/ 0 w 1328861"/>
              <a:gd name="connsiteY3" fmla="*/ 728710 h 728710"/>
              <a:gd name="connsiteX4" fmla="*/ 0 w 1328861"/>
              <a:gd name="connsiteY4" fmla="*/ 0 h 728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861" h="728710">
                <a:moveTo>
                  <a:pt x="0" y="0"/>
                </a:moveTo>
                <a:lnTo>
                  <a:pt x="1328861" y="0"/>
                </a:lnTo>
                <a:lnTo>
                  <a:pt x="1328861" y="728710"/>
                </a:lnTo>
                <a:lnTo>
                  <a:pt x="0" y="728710"/>
                </a:lnTo>
                <a:lnTo>
                  <a:pt x="0" y="0"/>
                </a:lnTo>
                <a:close/>
              </a:path>
            </a:pathLst>
          </a:custGeom>
          <a:solidFill>
            <a:srgbClr val="002060"/>
          </a:solidFill>
          <a:ln>
            <a:solidFill>
              <a:schemeClr val="accent1">
                <a:lumMod val="5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lvl="0" algn="ctr" defTabSz="622300">
              <a:lnSpc>
                <a:spcPct val="90000"/>
              </a:lnSpc>
              <a:spcBef>
                <a:spcPct val="0"/>
              </a:spcBef>
            </a:pPr>
            <a:r>
              <a:rPr lang="en-US" sz="1400" b="1" kern="1200" dirty="0" smtClean="0">
                <a:solidFill>
                  <a:schemeClr val="bg1"/>
                </a:solidFill>
              </a:rPr>
              <a:t>Mechatronics Engineer</a:t>
            </a:r>
          </a:p>
          <a:p>
            <a:pPr lvl="0" algn="ctr" defTabSz="622300">
              <a:lnSpc>
                <a:spcPct val="90000"/>
              </a:lnSpc>
              <a:spcBef>
                <a:spcPct val="0"/>
              </a:spcBef>
            </a:pPr>
            <a:r>
              <a:rPr lang="en-US" sz="1400" b="1" kern="1200" dirty="0" smtClean="0">
                <a:solidFill>
                  <a:schemeClr val="bg1"/>
                </a:solidFill>
              </a:rPr>
              <a:t>$82,440</a:t>
            </a:r>
            <a:endParaRPr lang="en-US" sz="2200" kern="1200" dirty="0">
              <a:solidFill>
                <a:schemeClr val="bg1"/>
              </a:solidFill>
            </a:endParaRPr>
          </a:p>
        </p:txBody>
      </p:sp>
      <p:sp>
        <p:nvSpPr>
          <p:cNvPr id="8" name="Freeform 7"/>
          <p:cNvSpPr/>
          <p:nvPr/>
        </p:nvSpPr>
        <p:spPr>
          <a:xfrm>
            <a:off x="6787227" y="3307920"/>
            <a:ext cx="1130834" cy="896926"/>
          </a:xfrm>
          <a:custGeom>
            <a:avLst/>
            <a:gdLst>
              <a:gd name="connsiteX0" fmla="*/ 0 w 1165239"/>
              <a:gd name="connsiteY0" fmla="*/ 0 h 894269"/>
              <a:gd name="connsiteX1" fmla="*/ 1165239 w 1165239"/>
              <a:gd name="connsiteY1" fmla="*/ 0 h 894269"/>
              <a:gd name="connsiteX2" fmla="*/ 1165239 w 1165239"/>
              <a:gd name="connsiteY2" fmla="*/ 894269 h 894269"/>
              <a:gd name="connsiteX3" fmla="*/ 0 w 1165239"/>
              <a:gd name="connsiteY3" fmla="*/ 894269 h 894269"/>
              <a:gd name="connsiteX4" fmla="*/ 0 w 1165239"/>
              <a:gd name="connsiteY4" fmla="*/ 0 h 894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5239" h="894269">
                <a:moveTo>
                  <a:pt x="0" y="0"/>
                </a:moveTo>
                <a:lnTo>
                  <a:pt x="1165239" y="0"/>
                </a:lnTo>
                <a:lnTo>
                  <a:pt x="1165239" y="894269"/>
                </a:lnTo>
                <a:lnTo>
                  <a:pt x="0" y="894269"/>
                </a:lnTo>
                <a:lnTo>
                  <a:pt x="0" y="0"/>
                </a:lnTo>
                <a:close/>
              </a:path>
            </a:pathLst>
          </a:custGeom>
          <a:solidFill>
            <a:schemeClr val="accent3">
              <a:lumMod val="50000"/>
            </a:schemeClr>
          </a:solidFill>
          <a:ln>
            <a:solidFill>
              <a:schemeClr val="accent3">
                <a:lumMod val="25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lvl="0" algn="ctr" defTabSz="622300">
              <a:lnSpc>
                <a:spcPct val="90000"/>
              </a:lnSpc>
              <a:spcBef>
                <a:spcPct val="0"/>
              </a:spcBef>
            </a:pPr>
            <a:r>
              <a:rPr lang="en-US" sz="1400" b="1" kern="1200" dirty="0" smtClean="0">
                <a:solidFill>
                  <a:schemeClr val="bg1"/>
                </a:solidFill>
              </a:rPr>
              <a:t>Mechanical Engineering Technician</a:t>
            </a:r>
          </a:p>
          <a:p>
            <a:pPr lvl="0" algn="ctr" defTabSz="622300">
              <a:lnSpc>
                <a:spcPct val="90000"/>
              </a:lnSpc>
              <a:spcBef>
                <a:spcPct val="0"/>
              </a:spcBef>
            </a:pPr>
            <a:r>
              <a:rPr lang="en-US" sz="1400" b="1" kern="1200" dirty="0" smtClean="0">
                <a:solidFill>
                  <a:schemeClr val="bg1"/>
                </a:solidFill>
              </a:rPr>
              <a:t>$50,660</a:t>
            </a:r>
            <a:endParaRPr lang="en-US" sz="1400" b="1" kern="1200" dirty="0">
              <a:solidFill>
                <a:schemeClr val="bg1"/>
              </a:solidFill>
            </a:endParaRPr>
          </a:p>
        </p:txBody>
      </p:sp>
      <p:sp>
        <p:nvSpPr>
          <p:cNvPr id="9" name="Freeform 8"/>
          <p:cNvSpPr/>
          <p:nvPr/>
        </p:nvSpPr>
        <p:spPr>
          <a:xfrm>
            <a:off x="3566712" y="4419408"/>
            <a:ext cx="4170818" cy="1273847"/>
          </a:xfrm>
          <a:custGeom>
            <a:avLst/>
            <a:gdLst>
              <a:gd name="connsiteX0" fmla="*/ 0 w 5095822"/>
              <a:gd name="connsiteY0" fmla="*/ 406407 h 1625627"/>
              <a:gd name="connsiteX1" fmla="*/ 4283009 w 5095822"/>
              <a:gd name="connsiteY1" fmla="*/ 406407 h 1625627"/>
              <a:gd name="connsiteX2" fmla="*/ 4283009 w 5095822"/>
              <a:gd name="connsiteY2" fmla="*/ 0 h 1625627"/>
              <a:gd name="connsiteX3" fmla="*/ 5095822 w 5095822"/>
              <a:gd name="connsiteY3" fmla="*/ 812814 h 1625627"/>
              <a:gd name="connsiteX4" fmla="*/ 4283009 w 5095822"/>
              <a:gd name="connsiteY4" fmla="*/ 1625627 h 1625627"/>
              <a:gd name="connsiteX5" fmla="*/ 4283009 w 5095822"/>
              <a:gd name="connsiteY5" fmla="*/ 1219220 h 1625627"/>
              <a:gd name="connsiteX6" fmla="*/ 0 w 5095822"/>
              <a:gd name="connsiteY6" fmla="*/ 1219220 h 1625627"/>
              <a:gd name="connsiteX7" fmla="*/ 0 w 5095822"/>
              <a:gd name="connsiteY7" fmla="*/ 406407 h 162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95822" h="1625627">
                <a:moveTo>
                  <a:pt x="0" y="406407"/>
                </a:moveTo>
                <a:lnTo>
                  <a:pt x="4283009" y="406407"/>
                </a:lnTo>
                <a:lnTo>
                  <a:pt x="4283009" y="0"/>
                </a:lnTo>
                <a:lnTo>
                  <a:pt x="5095822" y="812814"/>
                </a:lnTo>
                <a:lnTo>
                  <a:pt x="4283009" y="1625627"/>
                </a:lnTo>
                <a:lnTo>
                  <a:pt x="4283009" y="1219220"/>
                </a:lnTo>
                <a:lnTo>
                  <a:pt x="0" y="1219220"/>
                </a:lnTo>
                <a:lnTo>
                  <a:pt x="0" y="406407"/>
                </a:lnTo>
                <a:close/>
              </a:path>
            </a:pathLst>
          </a:custGeom>
          <a:solidFill>
            <a:srgbClr val="002060"/>
          </a:solidFill>
          <a:ln>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9530" tIns="455937" rIns="660407" bIns="600331" numCol="1" spcCol="1270" anchor="ctr" anchorCtr="0">
            <a:noAutofit/>
          </a:bodyPr>
          <a:lstStyle/>
          <a:p>
            <a:pPr lvl="0" algn="l" defTabSz="577850">
              <a:lnSpc>
                <a:spcPct val="90000"/>
              </a:lnSpc>
              <a:spcBef>
                <a:spcPct val="0"/>
              </a:spcBef>
              <a:spcAft>
                <a:spcPct val="35000"/>
              </a:spcAft>
            </a:pPr>
            <a:r>
              <a:rPr lang="en-US" sz="1400" b="1" kern="1200" dirty="0" smtClean="0">
                <a:effectLst>
                  <a:outerShdw blurRad="38100" dist="38100" dir="2700000" algn="tl">
                    <a:srgbClr val="000000">
                      <a:alpha val="43137"/>
                    </a:srgbClr>
                  </a:outerShdw>
                </a:effectLst>
              </a:rPr>
              <a:t>University or College </a:t>
            </a:r>
            <a:r>
              <a:rPr lang="en-US" sz="1300" b="1" kern="1200" dirty="0" smtClean="0">
                <a:effectLst>
                  <a:outerShdw blurRad="38100" dist="38100" dir="2700000" algn="tl">
                    <a:srgbClr val="000000">
                      <a:alpha val="43137"/>
                    </a:srgbClr>
                  </a:outerShdw>
                </a:effectLst>
              </a:rPr>
              <a:t/>
            </a:r>
            <a:br>
              <a:rPr lang="en-US" sz="1300" b="1" kern="1200" dirty="0" smtClean="0">
                <a:effectLst>
                  <a:outerShdw blurRad="38100" dist="38100" dir="2700000" algn="tl">
                    <a:srgbClr val="000000">
                      <a:alpha val="43137"/>
                    </a:srgbClr>
                  </a:outerShdw>
                </a:effectLst>
              </a:rPr>
            </a:br>
            <a:r>
              <a:rPr lang="en-US" sz="1300" b="1" kern="1200" dirty="0" smtClean="0">
                <a:effectLst>
                  <a:outerShdw blurRad="38100" dist="38100" dir="2700000" algn="tl">
                    <a:srgbClr val="000000">
                      <a:alpha val="43137"/>
                    </a:srgbClr>
                  </a:outerShdw>
                </a:effectLst>
              </a:rPr>
              <a:t>(B.A./B.S)</a:t>
            </a:r>
            <a:endParaRPr lang="en-US" sz="1300" kern="1200" dirty="0">
              <a:effectLst>
                <a:outerShdw blurRad="38100" dist="38100" dir="2700000" algn="tl">
                  <a:srgbClr val="000000">
                    <a:alpha val="43137"/>
                  </a:srgbClr>
                </a:outerShdw>
              </a:effectLst>
            </a:endParaRPr>
          </a:p>
        </p:txBody>
      </p:sp>
      <p:sp>
        <p:nvSpPr>
          <p:cNvPr id="10" name="Freeform 9"/>
          <p:cNvSpPr/>
          <p:nvPr/>
        </p:nvSpPr>
        <p:spPr>
          <a:xfrm>
            <a:off x="5867400" y="2170720"/>
            <a:ext cx="1199645" cy="537211"/>
          </a:xfrm>
          <a:custGeom>
            <a:avLst/>
            <a:gdLst>
              <a:gd name="connsiteX0" fmla="*/ 0 w 1236143"/>
              <a:gd name="connsiteY0" fmla="*/ 0 h 618275"/>
              <a:gd name="connsiteX1" fmla="*/ 1236143 w 1236143"/>
              <a:gd name="connsiteY1" fmla="*/ 0 h 618275"/>
              <a:gd name="connsiteX2" fmla="*/ 1236143 w 1236143"/>
              <a:gd name="connsiteY2" fmla="*/ 618275 h 618275"/>
              <a:gd name="connsiteX3" fmla="*/ 0 w 1236143"/>
              <a:gd name="connsiteY3" fmla="*/ 618275 h 618275"/>
              <a:gd name="connsiteX4" fmla="*/ 0 w 1236143"/>
              <a:gd name="connsiteY4" fmla="*/ 0 h 618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143" h="618275">
                <a:moveTo>
                  <a:pt x="0" y="0"/>
                </a:moveTo>
                <a:lnTo>
                  <a:pt x="1236143" y="0"/>
                </a:lnTo>
                <a:lnTo>
                  <a:pt x="1236143" y="618275"/>
                </a:lnTo>
                <a:lnTo>
                  <a:pt x="0" y="618275"/>
                </a:lnTo>
                <a:lnTo>
                  <a:pt x="0" y="0"/>
                </a:lnTo>
                <a:close/>
              </a:path>
            </a:pathLst>
          </a:custGeom>
          <a:solidFill>
            <a:schemeClr val="accent1">
              <a:lumMod val="40000"/>
              <a:lumOff val="60000"/>
            </a:schemeClr>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lvl="0" algn="ctr" defTabSz="622300">
              <a:spcBef>
                <a:spcPct val="0"/>
              </a:spcBef>
            </a:pPr>
            <a:r>
              <a:rPr lang="en-US" sz="1400" b="1" kern="1200" dirty="0" smtClean="0">
                <a:solidFill>
                  <a:srgbClr val="002060"/>
                </a:solidFill>
              </a:rPr>
              <a:t>CNC Operator</a:t>
            </a:r>
            <a:endParaRPr lang="en-US" sz="1400" b="1" kern="1200" dirty="0">
              <a:solidFill>
                <a:srgbClr val="002060"/>
              </a:solidFill>
            </a:endParaRPr>
          </a:p>
          <a:p>
            <a:pPr lvl="0" algn="ctr" defTabSz="622300">
              <a:spcBef>
                <a:spcPct val="0"/>
              </a:spcBef>
            </a:pPr>
            <a:r>
              <a:rPr lang="en-US" sz="1400" b="1" kern="1200" dirty="0" smtClean="0">
                <a:solidFill>
                  <a:srgbClr val="002060"/>
                </a:solidFill>
              </a:rPr>
              <a:t>$35,580</a:t>
            </a:r>
            <a:endParaRPr lang="en-US" sz="1400" b="1" kern="1200" dirty="0">
              <a:solidFill>
                <a:srgbClr val="002060"/>
              </a:solidFill>
            </a:endParaRPr>
          </a:p>
        </p:txBody>
      </p:sp>
      <p:sp>
        <p:nvSpPr>
          <p:cNvPr id="11" name="Freeform 10"/>
          <p:cNvSpPr/>
          <p:nvPr/>
        </p:nvSpPr>
        <p:spPr>
          <a:xfrm>
            <a:off x="3566712" y="3115085"/>
            <a:ext cx="3191885" cy="1304323"/>
          </a:xfrm>
          <a:custGeom>
            <a:avLst/>
            <a:gdLst>
              <a:gd name="connsiteX0" fmla="*/ 0 w 3334077"/>
              <a:gd name="connsiteY0" fmla="*/ 377877 h 1511508"/>
              <a:gd name="connsiteX1" fmla="*/ 2578323 w 3334077"/>
              <a:gd name="connsiteY1" fmla="*/ 377877 h 1511508"/>
              <a:gd name="connsiteX2" fmla="*/ 2578323 w 3334077"/>
              <a:gd name="connsiteY2" fmla="*/ 0 h 1511508"/>
              <a:gd name="connsiteX3" fmla="*/ 3334077 w 3334077"/>
              <a:gd name="connsiteY3" fmla="*/ 755754 h 1511508"/>
              <a:gd name="connsiteX4" fmla="*/ 2578323 w 3334077"/>
              <a:gd name="connsiteY4" fmla="*/ 1511508 h 1511508"/>
              <a:gd name="connsiteX5" fmla="*/ 2578323 w 3334077"/>
              <a:gd name="connsiteY5" fmla="*/ 1133631 h 1511508"/>
              <a:gd name="connsiteX6" fmla="*/ 0 w 3334077"/>
              <a:gd name="connsiteY6" fmla="*/ 1133631 h 1511508"/>
              <a:gd name="connsiteX7" fmla="*/ 0 w 3334077"/>
              <a:gd name="connsiteY7" fmla="*/ 377877 h 1511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4077" h="1511508">
                <a:moveTo>
                  <a:pt x="0" y="377877"/>
                </a:moveTo>
                <a:lnTo>
                  <a:pt x="2578323" y="377877"/>
                </a:lnTo>
                <a:lnTo>
                  <a:pt x="2578323" y="0"/>
                </a:lnTo>
                <a:lnTo>
                  <a:pt x="3334077" y="755754"/>
                </a:lnTo>
                <a:lnTo>
                  <a:pt x="2578323" y="1511508"/>
                </a:lnTo>
                <a:lnTo>
                  <a:pt x="2578323" y="1133631"/>
                </a:lnTo>
                <a:lnTo>
                  <a:pt x="0" y="1133631"/>
                </a:lnTo>
                <a:lnTo>
                  <a:pt x="0" y="377877"/>
                </a:lnTo>
                <a:close/>
              </a:path>
            </a:pathLst>
          </a:custGeom>
          <a:solidFill>
            <a:schemeClr val="accent3">
              <a:lumMod val="50000"/>
            </a:schemeClr>
          </a:solidFill>
          <a:ln>
            <a:solidFill>
              <a:schemeClr val="accent3">
                <a:lumMod val="2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9530" tIns="427407" rIns="631877" bIns="571801" numCol="1" spcCol="1270" anchor="ctr" anchorCtr="0">
            <a:noAutofit/>
          </a:bodyPr>
          <a:lstStyle/>
          <a:p>
            <a:pPr lvl="0" algn="l" defTabSz="577850">
              <a:lnSpc>
                <a:spcPct val="90000"/>
              </a:lnSpc>
              <a:spcBef>
                <a:spcPct val="0"/>
              </a:spcBef>
              <a:spcAft>
                <a:spcPct val="35000"/>
              </a:spcAft>
            </a:pPr>
            <a:r>
              <a:rPr lang="en-US" sz="1400" b="1" kern="1200" dirty="0" smtClean="0">
                <a:effectLst>
                  <a:outerShdw blurRad="38100" dist="38100" dir="2700000" algn="tl">
                    <a:srgbClr val="000000">
                      <a:alpha val="43137"/>
                    </a:srgbClr>
                  </a:outerShdw>
                </a:effectLst>
              </a:rPr>
              <a:t>Community College </a:t>
            </a:r>
            <a:r>
              <a:rPr lang="en-US" sz="1300" b="1" kern="1200" dirty="0" smtClean="0">
                <a:effectLst>
                  <a:outerShdw blurRad="38100" dist="38100" dir="2700000" algn="tl">
                    <a:srgbClr val="000000">
                      <a:alpha val="43137"/>
                    </a:srgbClr>
                  </a:outerShdw>
                </a:effectLst>
              </a:rPr>
              <a:t/>
            </a:r>
            <a:br>
              <a:rPr lang="en-US" sz="1300" b="1" kern="1200" dirty="0" smtClean="0">
                <a:effectLst>
                  <a:outerShdw blurRad="38100" dist="38100" dir="2700000" algn="tl">
                    <a:srgbClr val="000000">
                      <a:alpha val="43137"/>
                    </a:srgbClr>
                  </a:outerShdw>
                </a:effectLst>
              </a:rPr>
            </a:br>
            <a:r>
              <a:rPr lang="en-US" sz="1300" b="1" kern="1200" dirty="0" smtClean="0">
                <a:effectLst>
                  <a:outerShdw blurRad="38100" dist="38100" dir="2700000" algn="tl">
                    <a:srgbClr val="000000">
                      <a:alpha val="43137"/>
                    </a:srgbClr>
                  </a:outerShdw>
                </a:effectLst>
              </a:rPr>
              <a:t>(A.A./A.S)</a:t>
            </a:r>
            <a:endParaRPr lang="en-US" sz="1300" kern="1200" dirty="0">
              <a:effectLst>
                <a:outerShdw blurRad="38100" dist="38100" dir="2700000" algn="tl">
                  <a:srgbClr val="000000">
                    <a:alpha val="43137"/>
                  </a:srgbClr>
                </a:outerShdw>
              </a:effectLst>
            </a:endParaRPr>
          </a:p>
        </p:txBody>
      </p:sp>
      <p:sp>
        <p:nvSpPr>
          <p:cNvPr id="12" name="Rectangle 11"/>
          <p:cNvSpPr/>
          <p:nvPr/>
        </p:nvSpPr>
        <p:spPr>
          <a:xfrm>
            <a:off x="59991" y="2744853"/>
            <a:ext cx="1159208" cy="209457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2060"/>
                </a:solidFill>
              </a:rPr>
              <a:t>Middle School: Academic Foundation and Career Exploration</a:t>
            </a:r>
            <a:endParaRPr lang="en-US" sz="1400" b="1" dirty="0">
              <a:solidFill>
                <a:srgbClr val="002060"/>
              </a:solidFill>
            </a:endParaRPr>
          </a:p>
        </p:txBody>
      </p:sp>
      <p:sp>
        <p:nvSpPr>
          <p:cNvPr id="15" name="Freeform 14"/>
          <p:cNvSpPr/>
          <p:nvPr/>
        </p:nvSpPr>
        <p:spPr>
          <a:xfrm>
            <a:off x="3566712" y="1830749"/>
            <a:ext cx="2300688" cy="1217155"/>
          </a:xfrm>
          <a:custGeom>
            <a:avLst/>
            <a:gdLst>
              <a:gd name="connsiteX0" fmla="*/ 0 w 3334077"/>
              <a:gd name="connsiteY0" fmla="*/ 377877 h 1511508"/>
              <a:gd name="connsiteX1" fmla="*/ 2578323 w 3334077"/>
              <a:gd name="connsiteY1" fmla="*/ 377877 h 1511508"/>
              <a:gd name="connsiteX2" fmla="*/ 2578323 w 3334077"/>
              <a:gd name="connsiteY2" fmla="*/ 0 h 1511508"/>
              <a:gd name="connsiteX3" fmla="*/ 3334077 w 3334077"/>
              <a:gd name="connsiteY3" fmla="*/ 755754 h 1511508"/>
              <a:gd name="connsiteX4" fmla="*/ 2578323 w 3334077"/>
              <a:gd name="connsiteY4" fmla="*/ 1511508 h 1511508"/>
              <a:gd name="connsiteX5" fmla="*/ 2578323 w 3334077"/>
              <a:gd name="connsiteY5" fmla="*/ 1133631 h 1511508"/>
              <a:gd name="connsiteX6" fmla="*/ 0 w 3334077"/>
              <a:gd name="connsiteY6" fmla="*/ 1133631 h 1511508"/>
              <a:gd name="connsiteX7" fmla="*/ 0 w 3334077"/>
              <a:gd name="connsiteY7" fmla="*/ 377877 h 1511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4077" h="1511508">
                <a:moveTo>
                  <a:pt x="0" y="377877"/>
                </a:moveTo>
                <a:lnTo>
                  <a:pt x="2578323" y="377877"/>
                </a:lnTo>
                <a:lnTo>
                  <a:pt x="2578323" y="0"/>
                </a:lnTo>
                <a:lnTo>
                  <a:pt x="3334077" y="755754"/>
                </a:lnTo>
                <a:lnTo>
                  <a:pt x="2578323" y="1511508"/>
                </a:lnTo>
                <a:lnTo>
                  <a:pt x="2578323" y="1133631"/>
                </a:lnTo>
                <a:lnTo>
                  <a:pt x="0" y="1133631"/>
                </a:lnTo>
                <a:lnTo>
                  <a:pt x="0" y="377877"/>
                </a:lnTo>
                <a:close/>
              </a:path>
            </a:pathLst>
          </a:custGeom>
          <a:solidFill>
            <a:schemeClr val="accent1">
              <a:lumMod val="40000"/>
              <a:lumOff val="60000"/>
            </a:schemeClr>
          </a:solidFill>
          <a:ln>
            <a:solidFill>
              <a:schemeClr val="accent2">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9530" tIns="427407" rIns="631877" bIns="571801" numCol="1" spcCol="1270" anchor="ctr" anchorCtr="0">
            <a:noAutofit/>
          </a:bodyPr>
          <a:lstStyle/>
          <a:p>
            <a:pPr lvl="0" algn="l" defTabSz="577850">
              <a:lnSpc>
                <a:spcPct val="90000"/>
              </a:lnSpc>
              <a:spcBef>
                <a:spcPct val="0"/>
              </a:spcBef>
            </a:pPr>
            <a:r>
              <a:rPr lang="en-US" sz="1400" b="1" kern="1200" dirty="0" smtClean="0">
                <a:solidFill>
                  <a:srgbClr val="002060"/>
                </a:solidFill>
              </a:rPr>
              <a:t>Technology College </a:t>
            </a:r>
            <a:r>
              <a:rPr lang="en-US" sz="1300" b="1" kern="1200" dirty="0" smtClean="0">
                <a:solidFill>
                  <a:srgbClr val="002060"/>
                </a:solidFill>
              </a:rPr>
              <a:t/>
            </a:r>
            <a:br>
              <a:rPr lang="en-US" sz="1300" b="1" kern="1200" dirty="0" smtClean="0">
                <a:solidFill>
                  <a:srgbClr val="002060"/>
                </a:solidFill>
              </a:rPr>
            </a:br>
            <a:r>
              <a:rPr lang="en-US" sz="1300" b="1" kern="1200" dirty="0" smtClean="0">
                <a:solidFill>
                  <a:srgbClr val="002060"/>
                </a:solidFill>
              </a:rPr>
              <a:t>(Industry Certification)</a:t>
            </a:r>
            <a:endParaRPr lang="en-US" sz="1300" kern="1200" dirty="0">
              <a:solidFill>
                <a:srgbClr val="002060"/>
              </a:solidFill>
            </a:endParaRPr>
          </a:p>
        </p:txBody>
      </p:sp>
      <p:sp>
        <p:nvSpPr>
          <p:cNvPr id="13" name="TextBox 12"/>
          <p:cNvSpPr txBox="1"/>
          <p:nvPr/>
        </p:nvSpPr>
        <p:spPr>
          <a:xfrm>
            <a:off x="4510697" y="5526777"/>
            <a:ext cx="4495800" cy="307777"/>
          </a:xfrm>
          <a:prstGeom prst="rect">
            <a:avLst/>
          </a:prstGeom>
          <a:solidFill>
            <a:schemeClr val="accent2">
              <a:lumMod val="20000"/>
              <a:lumOff val="80000"/>
            </a:schemeClr>
          </a:solidFill>
          <a:ln>
            <a:solidFill>
              <a:schemeClr val="accent1"/>
            </a:solidFill>
          </a:ln>
        </p:spPr>
        <p:txBody>
          <a:bodyPr wrap="square" rtlCol="0">
            <a:spAutoFit/>
          </a:bodyPr>
          <a:lstStyle/>
          <a:p>
            <a:pPr algn="ctr"/>
            <a:r>
              <a:rPr lang="en-US" sz="1400" b="1" i="1" u="sng" dirty="0" smtClean="0">
                <a:latin typeface="Arial Narrow" panose="020B0606020202030204" pitchFamily="34" charset="0"/>
              </a:rPr>
              <a:t>Robust</a:t>
            </a:r>
            <a:r>
              <a:rPr lang="en-US" sz="1400" b="1" i="1" dirty="0" smtClean="0">
                <a:latin typeface="Arial Narrow" panose="020B0606020202030204" pitchFamily="34" charset="0"/>
              </a:rPr>
              <a:t>, </a:t>
            </a:r>
            <a:r>
              <a:rPr lang="en-US" sz="1400" b="1" i="1" u="sng" dirty="0" smtClean="0">
                <a:latin typeface="Arial Narrow" panose="020B0606020202030204" pitchFamily="34" charset="0"/>
              </a:rPr>
              <a:t>Aligned</a:t>
            </a:r>
            <a:r>
              <a:rPr lang="en-US" sz="1400" b="1" i="1" dirty="0" smtClean="0">
                <a:latin typeface="Arial Narrow" panose="020B0606020202030204" pitchFamily="34" charset="0"/>
              </a:rPr>
              <a:t> Academic/Career 7</a:t>
            </a:r>
            <a:r>
              <a:rPr lang="en-US" sz="1400" b="1" i="1" baseline="30000" dirty="0" smtClean="0">
                <a:latin typeface="Arial Narrow" panose="020B0606020202030204" pitchFamily="34" charset="0"/>
              </a:rPr>
              <a:t>th</a:t>
            </a:r>
            <a:r>
              <a:rPr lang="en-US" sz="1400" b="1" i="1" dirty="0" smtClean="0">
                <a:latin typeface="Arial Narrow" panose="020B0606020202030204" pitchFamily="34" charset="0"/>
              </a:rPr>
              <a:t>-16</a:t>
            </a:r>
            <a:r>
              <a:rPr lang="en-US" sz="1400" b="1" i="1" baseline="30000" dirty="0" smtClean="0">
                <a:latin typeface="Arial Narrow" panose="020B0606020202030204" pitchFamily="34" charset="0"/>
              </a:rPr>
              <a:t>th</a:t>
            </a:r>
            <a:r>
              <a:rPr lang="en-US" sz="1400" b="1" i="1" dirty="0" smtClean="0">
                <a:latin typeface="Arial Narrow" panose="020B0606020202030204" pitchFamily="34" charset="0"/>
              </a:rPr>
              <a:t> Learning Pathway</a:t>
            </a:r>
            <a:endParaRPr lang="en-US" sz="1400" b="1" i="1" dirty="0">
              <a:latin typeface="Arial Narrow" panose="020B0606020202030204" pitchFamily="34" charset="0"/>
            </a:endParaRPr>
          </a:p>
        </p:txBody>
      </p:sp>
      <p:sp>
        <p:nvSpPr>
          <p:cNvPr id="16" name="Rectangle 15"/>
          <p:cNvSpPr/>
          <p:nvPr/>
        </p:nvSpPr>
        <p:spPr>
          <a:xfrm>
            <a:off x="94948" y="1295400"/>
            <a:ext cx="3064209" cy="1289116"/>
          </a:xfrm>
          <a:prstGeom prst="rect">
            <a:avLst/>
          </a:prstGeom>
          <a:ln w="28575">
            <a:solidFill>
              <a:schemeClr val="accent2">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lvl="0" algn="ctr" defTabSz="622300">
              <a:spcBef>
                <a:spcPct val="0"/>
              </a:spcBef>
            </a:pPr>
            <a:r>
              <a:rPr lang="en-US" sz="1400" b="1" u="sng" kern="1200" dirty="0" smtClean="0">
                <a:solidFill>
                  <a:srgbClr val="002060"/>
                </a:solidFill>
              </a:rPr>
              <a:t>RELEVANCE</a:t>
            </a:r>
          </a:p>
          <a:p>
            <a:pPr marL="285750" lvl="0" indent="-285750" defTabSz="622300">
              <a:spcBef>
                <a:spcPct val="0"/>
              </a:spcBef>
              <a:buFont typeface="Arial" panose="020B0604020202020204" pitchFamily="34" charset="0"/>
              <a:buChar char="•"/>
            </a:pPr>
            <a:r>
              <a:rPr lang="en-US" sz="1300" b="1" kern="1200" dirty="0" smtClean="0">
                <a:solidFill>
                  <a:schemeClr val="accent4">
                    <a:lumMod val="50000"/>
                  </a:schemeClr>
                </a:solidFill>
              </a:rPr>
              <a:t>Work-Based Learning </a:t>
            </a:r>
            <a:r>
              <a:rPr lang="en-US" sz="1300" b="1" dirty="0" smtClean="0">
                <a:solidFill>
                  <a:schemeClr val="accent4">
                    <a:lumMod val="50000"/>
                  </a:schemeClr>
                </a:solidFill>
              </a:rPr>
              <a:t>(grades 7-14)</a:t>
            </a:r>
            <a:endParaRPr lang="en-US" sz="1300" b="1" kern="1200" dirty="0" smtClean="0">
              <a:solidFill>
                <a:schemeClr val="accent4">
                  <a:lumMod val="50000"/>
                </a:schemeClr>
              </a:solidFill>
            </a:endParaRPr>
          </a:p>
          <a:p>
            <a:pPr marL="285750" lvl="0" indent="-285750" defTabSz="622300">
              <a:spcBef>
                <a:spcPct val="0"/>
              </a:spcBef>
              <a:buFont typeface="Arial" panose="020B0604020202020204" pitchFamily="34" charset="0"/>
              <a:buChar char="•"/>
            </a:pPr>
            <a:r>
              <a:rPr lang="en-US" sz="1300" b="1" dirty="0" smtClean="0">
                <a:solidFill>
                  <a:schemeClr val="accent4">
                    <a:lumMod val="50000"/>
                  </a:schemeClr>
                </a:solidFill>
              </a:rPr>
              <a:t>Early Postsecondary Opportunities (Grades 9-12)</a:t>
            </a:r>
          </a:p>
          <a:p>
            <a:pPr marL="285750" lvl="0" indent="-285750" defTabSz="622300">
              <a:spcBef>
                <a:spcPct val="0"/>
              </a:spcBef>
              <a:buFont typeface="Arial" panose="020B0604020202020204" pitchFamily="34" charset="0"/>
              <a:buChar char="•"/>
            </a:pPr>
            <a:r>
              <a:rPr lang="en-US" sz="1300" b="1" dirty="0" smtClean="0">
                <a:solidFill>
                  <a:schemeClr val="accent4">
                    <a:lumMod val="50000"/>
                  </a:schemeClr>
                </a:solidFill>
              </a:rPr>
              <a:t>Career Awareness </a:t>
            </a:r>
            <a:r>
              <a:rPr lang="en-US" sz="1300" b="1" kern="1200" dirty="0" smtClean="0">
                <a:solidFill>
                  <a:schemeClr val="accent4">
                    <a:lumMod val="50000"/>
                  </a:schemeClr>
                </a:solidFill>
              </a:rPr>
              <a:t>(Grades 7-14)</a:t>
            </a:r>
          </a:p>
          <a:p>
            <a:pPr marL="285750" lvl="0" indent="-285750" defTabSz="622300">
              <a:spcBef>
                <a:spcPct val="0"/>
              </a:spcBef>
              <a:buFont typeface="Arial" panose="020B0604020202020204" pitchFamily="34" charset="0"/>
              <a:buChar char="•"/>
            </a:pPr>
            <a:r>
              <a:rPr lang="en-US" sz="1300" b="1" kern="1200" dirty="0" smtClean="0">
                <a:solidFill>
                  <a:schemeClr val="accent4">
                    <a:lumMod val="50000"/>
                  </a:schemeClr>
                </a:solidFill>
              </a:rPr>
              <a:t>Stackable Credentials (Grades 9+)</a:t>
            </a:r>
            <a:endParaRPr lang="en-US" sz="1300" b="1" kern="1200" dirty="0">
              <a:solidFill>
                <a:schemeClr val="accent4">
                  <a:lumMod val="50000"/>
                </a:schemeClr>
              </a:solidFill>
            </a:endParaRPr>
          </a:p>
        </p:txBody>
      </p:sp>
      <p:sp>
        <p:nvSpPr>
          <p:cNvPr id="17" name="Rectangle 16"/>
          <p:cNvSpPr/>
          <p:nvPr/>
        </p:nvSpPr>
        <p:spPr>
          <a:xfrm>
            <a:off x="59991" y="4897026"/>
            <a:ext cx="3064209" cy="1132363"/>
          </a:xfrm>
          <a:prstGeom prst="rect">
            <a:avLst/>
          </a:prstGeom>
          <a:ln w="28575">
            <a:solidFill>
              <a:schemeClr val="accent2">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lvl="0" algn="ctr" defTabSz="622300">
              <a:spcBef>
                <a:spcPct val="0"/>
              </a:spcBef>
            </a:pPr>
            <a:r>
              <a:rPr lang="en-US" sz="1400" b="1" u="sng" kern="1200" dirty="0" smtClean="0">
                <a:solidFill>
                  <a:schemeClr val="accent4">
                    <a:lumMod val="50000"/>
                  </a:schemeClr>
                </a:solidFill>
              </a:rPr>
              <a:t>SUSTAINABLE</a:t>
            </a:r>
          </a:p>
          <a:p>
            <a:pPr marL="285750" lvl="0" indent="-285750" defTabSz="622300">
              <a:spcBef>
                <a:spcPct val="0"/>
              </a:spcBef>
              <a:buFont typeface="Arial" panose="020B0604020202020204" pitchFamily="34" charset="0"/>
              <a:buChar char="•"/>
            </a:pPr>
            <a:r>
              <a:rPr lang="en-US" sz="1300" b="1" dirty="0" smtClean="0">
                <a:solidFill>
                  <a:schemeClr val="accent4">
                    <a:lumMod val="50000"/>
                  </a:schemeClr>
                </a:solidFill>
              </a:rPr>
              <a:t>Secondary &amp; Postsecondary Academic Alignment</a:t>
            </a:r>
          </a:p>
          <a:p>
            <a:pPr marL="285750" indent="-285750" defTabSz="622300">
              <a:spcBef>
                <a:spcPct val="0"/>
              </a:spcBef>
              <a:buFont typeface="Arial" panose="020B0604020202020204" pitchFamily="34" charset="0"/>
              <a:buChar char="•"/>
            </a:pPr>
            <a:r>
              <a:rPr lang="en-US" sz="1300" b="1" dirty="0" smtClean="0">
                <a:solidFill>
                  <a:schemeClr val="accent4">
                    <a:lumMod val="50000"/>
                  </a:schemeClr>
                </a:solidFill>
              </a:rPr>
              <a:t>Industry Engagement </a:t>
            </a:r>
          </a:p>
          <a:p>
            <a:pPr marL="285750" lvl="0" indent="-285750" defTabSz="622300">
              <a:spcBef>
                <a:spcPct val="0"/>
              </a:spcBef>
              <a:buFont typeface="Arial" panose="020B0604020202020204" pitchFamily="34" charset="0"/>
              <a:buChar char="•"/>
            </a:pPr>
            <a:r>
              <a:rPr lang="en-US" sz="1300" b="1" dirty="0" smtClean="0">
                <a:solidFill>
                  <a:schemeClr val="accent4">
                    <a:lumMod val="50000"/>
                  </a:schemeClr>
                </a:solidFill>
              </a:rPr>
              <a:t>Community Engagement</a:t>
            </a:r>
            <a:endParaRPr lang="en-US" sz="1300" b="1" kern="1200" dirty="0">
              <a:solidFill>
                <a:schemeClr val="accent4">
                  <a:lumMod val="50000"/>
                </a:schemeClr>
              </a:solidFill>
            </a:endParaRPr>
          </a:p>
        </p:txBody>
      </p:sp>
    </p:spTree>
    <p:extLst>
      <p:ext uri="{BB962C8B-B14F-4D97-AF65-F5344CB8AC3E}">
        <p14:creationId xmlns:p14="http://schemas.microsoft.com/office/powerpoint/2010/main" val="280657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 calcmode="lin" valueType="num">
                                      <p:cBhvr additive="base">
                                        <p:cTn id="13" dur="500" fill="hold"/>
                                        <p:tgtEl>
                                          <p:spTgt spid="6">
                                            <p:bg/>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bg/>
                                          </p:spTgt>
                                        </p:tgtEl>
                                        <p:attrNameLst>
                                          <p:attrName>ppt_y</p:attrName>
                                        </p:attrNameLst>
                                      </p:cBhvr>
                                      <p:tavLst>
                                        <p:tav tm="0">
                                          <p:val>
                                            <p:strVal val="#ppt_y"/>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500"/>
                                        <p:tgtEl>
                                          <p:spTgt spid="6">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500"/>
                                        <p:tgtEl>
                                          <p:spTgt spid="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0-#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0-#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0-#ppt_w/2"/>
                                          </p:val>
                                        </p:tav>
                                        <p:tav tm="100000">
                                          <p:val>
                                            <p:strVal val="#ppt_x"/>
                                          </p:val>
                                        </p:tav>
                                      </p:tavLst>
                                    </p:anim>
                                    <p:anim calcmode="lin" valueType="num">
                                      <p:cBhvr additive="base">
                                        <p:cTn id="4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0-#ppt_w/2"/>
                                          </p:val>
                                        </p:tav>
                                        <p:tav tm="100000">
                                          <p:val>
                                            <p:strVal val="#ppt_x"/>
                                          </p:val>
                                        </p:tav>
                                      </p:tavLst>
                                    </p:anim>
                                    <p:anim calcmode="lin" valueType="num">
                                      <p:cBhvr additive="base">
                                        <p:cTn id="52" dur="500" fill="hold"/>
                                        <p:tgtEl>
                                          <p:spTgt spid="9"/>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0-#ppt_w/2"/>
                                          </p:val>
                                        </p:tav>
                                        <p:tav tm="100000">
                                          <p:val>
                                            <p:strVal val="#ppt_x"/>
                                          </p:val>
                                        </p:tav>
                                      </p:tavLst>
                                    </p:anim>
                                    <p:anim calcmode="lin" valueType="num">
                                      <p:cBhvr additive="base">
                                        <p:cTn id="5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4" presetClass="entr" presetSubtype="5"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randombar(vertical)">
                                      <p:cBhvr>
                                        <p:cTn id="65" dur="5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7" grpId="0" animBg="1"/>
      <p:bldP spid="8" grpId="0" animBg="1"/>
      <p:bldP spid="9" grpId="0" animBg="1"/>
      <p:bldP spid="10" grpId="0" animBg="1"/>
      <p:bldP spid="11" grpId="0" animBg="1"/>
      <p:bldP spid="12" grpId="0" animBg="1"/>
      <p:bldP spid="15" grpId="0" animBg="1"/>
      <p:bldP spid="13" grpId="0" animBg="1"/>
      <p:bldP spid="16" grpId="0" animBg="1"/>
      <p:bldP spid="17" grpId="0" animBg="1"/>
    </p:bldLst>
  </p:timing>
</p:sld>
</file>

<file path=ppt/theme/theme1.xml><?xml version="1.0" encoding="utf-8"?>
<a:theme xmlns:a="http://schemas.openxmlformats.org/drawingml/2006/main" name="TDOE PowerPoint Template">
  <a:themeElements>
    <a:clrScheme name="TDOE Colors">
      <a:dk1>
        <a:srgbClr val="000000"/>
      </a:dk1>
      <a:lt1>
        <a:srgbClr val="FFFFFF"/>
      </a:lt1>
      <a:dk2>
        <a:srgbClr val="000000"/>
      </a:dk2>
      <a:lt2>
        <a:srgbClr val="808080"/>
      </a:lt2>
      <a:accent1>
        <a:srgbClr val="0073AE"/>
      </a:accent1>
      <a:accent2>
        <a:srgbClr val="3EA3D6"/>
      </a:accent2>
      <a:accent3>
        <a:srgbClr val="C8DFF8"/>
      </a:accent3>
      <a:accent4>
        <a:srgbClr val="595959"/>
      </a:accent4>
      <a:accent5>
        <a:srgbClr val="000000"/>
      </a:accent5>
      <a:accent6>
        <a:srgbClr val="D8D8D8"/>
      </a:accent6>
      <a:hlink>
        <a:srgbClr val="0070C0"/>
      </a:hlink>
      <a:folHlink>
        <a:srgbClr val="FFC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Presentation2" id="{F80EDBFE-6C26-458A-9F7C-E7CF9A677642}" vid="{363345E6-E338-48EE-95A8-78DB764B92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3825</TotalTime>
  <Words>5526</Words>
  <Application>Microsoft Office PowerPoint</Application>
  <PresentationFormat>On-screen Show (4:3)</PresentationFormat>
  <Paragraphs>547</Paragraphs>
  <Slides>43</Slides>
  <Notes>39</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TDOE PowerPoint Template</vt:lpstr>
      <vt:lpstr>The New Look and Feel of Tennessee Career &amp; Technical Education Standards and Textbook Screening Instrument Walkthrough</vt:lpstr>
      <vt:lpstr>Welcome</vt:lpstr>
      <vt:lpstr>A New Approach to Career &amp; Technical Education</vt:lpstr>
      <vt:lpstr>PowerPoint Presentation</vt:lpstr>
      <vt:lpstr>PowerPoint Presentation</vt:lpstr>
      <vt:lpstr>PowerPoint Presentation</vt:lpstr>
      <vt:lpstr>PowerPoint Presentation</vt:lpstr>
      <vt:lpstr>PowerPoint Presentation</vt:lpstr>
      <vt:lpstr>What does a Pathway look like?</vt:lpstr>
      <vt:lpstr>Key Shifts in the New CTE Standards</vt:lpstr>
      <vt:lpstr>Key Shifts</vt:lpstr>
      <vt:lpstr>1. Clear, specific, measurable expectations</vt:lpstr>
      <vt:lpstr>PowerPoint Presentation</vt:lpstr>
      <vt:lpstr>Your Turn</vt:lpstr>
      <vt:lpstr>2. Rigor in literacy and mathematics</vt:lpstr>
      <vt:lpstr>Here’s an Example</vt:lpstr>
      <vt:lpstr>Here’s an Example</vt:lpstr>
      <vt:lpstr>Your Turn</vt:lpstr>
      <vt:lpstr>3. Sequential progression of knowledge and skills</vt:lpstr>
      <vt:lpstr> </vt:lpstr>
      <vt:lpstr>Level to Level Progression</vt:lpstr>
      <vt:lpstr>Another Example</vt:lpstr>
      <vt:lpstr>Pulse Check</vt:lpstr>
      <vt:lpstr>The New Look and Feel</vt:lpstr>
      <vt:lpstr>New Course Description Documents: Overview</vt:lpstr>
      <vt:lpstr>New Course Description Documents: Overview</vt:lpstr>
      <vt:lpstr>Within the document, content headers group like standards together</vt:lpstr>
      <vt:lpstr>New Course Description Documents: Look and Feel</vt:lpstr>
      <vt:lpstr>Your Turn</vt:lpstr>
      <vt:lpstr>PowerPoint Presentation</vt:lpstr>
      <vt:lpstr>Questions before we break?</vt:lpstr>
      <vt:lpstr>Part II: Screening Instrument Walkthrough</vt:lpstr>
      <vt:lpstr>Before We Begin…</vt:lpstr>
      <vt:lpstr>There are 12 total instruments for Section A</vt:lpstr>
      <vt:lpstr>Example: Mechatronics</vt:lpstr>
      <vt:lpstr>Walkthrough</vt:lpstr>
      <vt:lpstr>Section I: Non-negotiables</vt:lpstr>
      <vt:lpstr>Section II: Negotiables</vt:lpstr>
      <vt:lpstr>Section III: Focus Area</vt:lpstr>
      <vt:lpstr>Table Time</vt:lpstr>
      <vt:lpstr>Final Q&amp;A</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Casey Haugner</dc:creator>
  <cp:lastModifiedBy>Thomas Gibney</cp:lastModifiedBy>
  <cp:revision>280</cp:revision>
  <dcterms:created xsi:type="dcterms:W3CDTF">2014-06-11T18:51:10Z</dcterms:created>
  <dcterms:modified xsi:type="dcterms:W3CDTF">2015-01-08T21:40:33Z</dcterms:modified>
</cp:coreProperties>
</file>