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56" r:id="rId2"/>
    <p:sldId id="259" r:id="rId3"/>
    <p:sldId id="266" r:id="rId4"/>
    <p:sldId id="278" r:id="rId5"/>
    <p:sldId id="279" r:id="rId6"/>
    <p:sldId id="280" r:id="rId7"/>
    <p:sldId id="281" r:id="rId8"/>
    <p:sldId id="282" r:id="rId9"/>
    <p:sldId id="267" r:id="rId10"/>
    <p:sldId id="268" r:id="rId11"/>
    <p:sldId id="290" r:id="rId12"/>
    <p:sldId id="275" r:id="rId13"/>
    <p:sldId id="277" r:id="rId14"/>
    <p:sldId id="283" r:id="rId15"/>
    <p:sldId id="284" r:id="rId16"/>
    <p:sldId id="285" r:id="rId17"/>
    <p:sldId id="286" r:id="rId18"/>
    <p:sldId id="287" r:id="rId19"/>
    <p:sldId id="288" r:id="rId20"/>
    <p:sldId id="289" r:id="rId21"/>
    <p:sldId id="265" r:id="rId22"/>
    <p:sldId id="26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5" autoAdjust="0"/>
    <p:restoredTop sz="94162" autoAdjust="0"/>
  </p:normalViewPr>
  <p:slideViewPr>
    <p:cSldViewPr>
      <p:cViewPr varScale="1">
        <p:scale>
          <a:sx n="51" d="100"/>
          <a:sy n="51" d="100"/>
        </p:scale>
        <p:origin x="116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584852-0E90-4C9C-9FC7-10D1D43596E0}" type="datetimeFigureOut">
              <a:rPr lang="en-US" smtClean="0"/>
              <a:t>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4A1CE4-E235-4C9B-A5A9-3A10C34D3BC3}" type="slidenum">
              <a:rPr lang="en-US" smtClean="0"/>
              <a:t>‹#›</a:t>
            </a:fld>
            <a:endParaRPr lang="en-US"/>
          </a:p>
        </p:txBody>
      </p:sp>
    </p:spTree>
    <p:extLst>
      <p:ext uri="{BB962C8B-B14F-4D97-AF65-F5344CB8AC3E}">
        <p14:creationId xmlns:p14="http://schemas.microsoft.com/office/powerpoint/2010/main" val="168250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12</a:t>
            </a:fld>
            <a:endParaRPr lang="en-US" dirty="0"/>
          </a:p>
        </p:txBody>
      </p:sp>
    </p:spTree>
    <p:extLst>
      <p:ext uri="{BB962C8B-B14F-4D97-AF65-F5344CB8AC3E}">
        <p14:creationId xmlns:p14="http://schemas.microsoft.com/office/powerpoint/2010/main" val="223878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13</a:t>
            </a:fld>
            <a:endParaRPr lang="en-US" dirty="0"/>
          </a:p>
        </p:txBody>
      </p:sp>
    </p:spTree>
    <p:extLst>
      <p:ext uri="{BB962C8B-B14F-4D97-AF65-F5344CB8AC3E}">
        <p14:creationId xmlns:p14="http://schemas.microsoft.com/office/powerpoint/2010/main" val="3351779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57600"/>
            <a:ext cx="7772400" cy="609600"/>
          </a:xfrm>
        </p:spPr>
        <p:txBody>
          <a:bodyPr>
            <a:normAutofit/>
          </a:bodyPr>
          <a:lstStyle>
            <a:lvl1pPr>
              <a:defRPr sz="2800">
                <a:solidFill>
                  <a:schemeClr val="bg1"/>
                </a:solidFill>
                <a:effectLst>
                  <a:outerShdw blurRad="50800" dist="38100" algn="l" rotWithShape="0">
                    <a:prstClr val="black">
                      <a:alpha val="40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495800"/>
            <a:ext cx="6400800" cy="838200"/>
          </a:xfrm>
        </p:spPr>
        <p:txBody>
          <a:bodyPr/>
          <a:lstStyle>
            <a:lvl1pPr marL="0" indent="0" algn="ctr">
              <a:buNone/>
              <a:defRPr>
                <a:solidFill>
                  <a:schemeClr val="bg1"/>
                </a:solidFill>
                <a:effectLst>
                  <a:outerShdw blurRad="50800" dist="38100" algn="l" rotWithShape="0">
                    <a:prstClr val="black">
                      <a:alpha val="40000"/>
                    </a:prst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1021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2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60D48A-29AD-47AA-A733-9A1782EC8829}" type="slidenum">
              <a:rPr lang="en-US" smtClean="0"/>
              <a:t>‹#›</a:t>
            </a:fld>
            <a:endParaRPr lang="en-US" dirty="0"/>
          </a:p>
        </p:txBody>
      </p:sp>
    </p:spTree>
    <p:extLst>
      <p:ext uri="{BB962C8B-B14F-4D97-AF65-F5344CB8AC3E}">
        <p14:creationId xmlns:p14="http://schemas.microsoft.com/office/powerpoint/2010/main" val="346953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1"/>
            <a:ext cx="7772400" cy="685800"/>
          </a:xfrm>
        </p:spPr>
        <p:txBody>
          <a:bodyPr anchor="t">
            <a:normAutofit/>
          </a:bodyPr>
          <a:lstStyle>
            <a:lvl1pPr algn="ctr">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3200400"/>
            <a:ext cx="7772400" cy="1206500"/>
          </a:xfrm>
        </p:spPr>
        <p:txBody>
          <a:bodyPr anchor="t" anchorCtr="0">
            <a:normAutofit/>
          </a:bodyPr>
          <a:lstStyle>
            <a:lvl1pPr marL="0" indent="0" algn="ctr">
              <a:spcBef>
                <a:spcPts val="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0D48A-29AD-47AA-A733-9A1782EC8829}" type="slidenum">
              <a:rPr lang="en-US" smtClean="0"/>
              <a:t>‹#›</a:t>
            </a:fld>
            <a:endParaRPr lang="en-US"/>
          </a:p>
        </p:txBody>
      </p:sp>
    </p:spTree>
    <p:extLst>
      <p:ext uri="{BB962C8B-B14F-4D97-AF65-F5344CB8AC3E}">
        <p14:creationId xmlns:p14="http://schemas.microsoft.com/office/powerpoint/2010/main" val="232929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60D48A-29AD-47AA-A733-9A1782EC8829}" type="slidenum">
              <a:rPr lang="en-US" smtClean="0"/>
              <a:t>‹#›</a:t>
            </a:fld>
            <a:endParaRPr lang="en-US"/>
          </a:p>
        </p:txBody>
      </p:sp>
    </p:spTree>
    <p:extLst>
      <p:ext uri="{BB962C8B-B14F-4D97-AF65-F5344CB8AC3E}">
        <p14:creationId xmlns:p14="http://schemas.microsoft.com/office/powerpoint/2010/main" val="284056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22541"/>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22541"/>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60D48A-29AD-47AA-A733-9A1782EC8829}" type="slidenum">
              <a:rPr lang="en-US" smtClean="0"/>
              <a:t>‹#›</a:t>
            </a:fld>
            <a:endParaRPr lang="en-US"/>
          </a:p>
        </p:txBody>
      </p:sp>
    </p:spTree>
    <p:extLst>
      <p:ext uri="{BB962C8B-B14F-4D97-AF65-F5344CB8AC3E}">
        <p14:creationId xmlns:p14="http://schemas.microsoft.com/office/powerpoint/2010/main" val="376576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0D48A-29AD-47AA-A733-9A1782EC8829}" type="slidenum">
              <a:rPr lang="en-US" smtClean="0"/>
              <a:t>‹#›</a:t>
            </a:fld>
            <a:endParaRPr lang="en-US"/>
          </a:p>
        </p:txBody>
      </p:sp>
    </p:spTree>
    <p:extLst>
      <p:ext uri="{BB962C8B-B14F-4D97-AF65-F5344CB8AC3E}">
        <p14:creationId xmlns:p14="http://schemas.microsoft.com/office/powerpoint/2010/main" val="120948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0D48A-29AD-47AA-A733-9A1782EC8829}" type="slidenum">
              <a:rPr lang="en-US" smtClean="0"/>
              <a:t>‹#›</a:t>
            </a:fld>
            <a:endParaRPr lang="en-US"/>
          </a:p>
        </p:txBody>
      </p:sp>
    </p:spTree>
    <p:extLst>
      <p:ext uri="{BB962C8B-B14F-4D97-AF65-F5344CB8AC3E}">
        <p14:creationId xmlns:p14="http://schemas.microsoft.com/office/powerpoint/2010/main" val="417926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14093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7467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605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60D48A-29AD-47AA-A733-9A1782EC8829}" type="slidenum">
              <a:rPr lang="en-US" smtClean="0"/>
              <a:t>‹#›</a:t>
            </a:fld>
            <a:endParaRPr lang="en-US"/>
          </a:p>
        </p:txBody>
      </p:sp>
    </p:spTree>
    <p:extLst>
      <p:ext uri="{BB962C8B-B14F-4D97-AF65-F5344CB8AC3E}">
        <p14:creationId xmlns:p14="http://schemas.microsoft.com/office/powerpoint/2010/main" val="278450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0D48A-29AD-47AA-A733-9A1782EC8829}" type="slidenum">
              <a:rPr lang="en-US" smtClean="0"/>
              <a:t>‹#›</a:t>
            </a:fld>
            <a:endParaRPr lang="en-US"/>
          </a:p>
        </p:txBody>
      </p:sp>
    </p:spTree>
    <p:extLst>
      <p:ext uri="{BB962C8B-B14F-4D97-AF65-F5344CB8AC3E}">
        <p14:creationId xmlns:p14="http://schemas.microsoft.com/office/powerpoint/2010/main" val="374253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81000" y="6416675"/>
            <a:ext cx="5638800" cy="365125"/>
          </a:xfrm>
          <a:prstGeom prst="rect">
            <a:avLst/>
          </a:prstGeom>
        </p:spPr>
        <p:txBody>
          <a:bodyPr vert="horz" lIns="91440" tIns="45720" rIns="91440" bIns="45720" rtlCol="0" anchor="ctr"/>
          <a:lstStyle>
            <a:lvl1pPr algn="l">
              <a:defRPr sz="1000">
                <a:solidFill>
                  <a:schemeClr val="bg1"/>
                </a:solidFill>
                <a:latin typeface="Tahoma" pitchFamily="34" charset="0"/>
                <a:ea typeface="Tahoma" pitchFamily="34" charset="0"/>
                <a:cs typeface="Tahoma" pitchFamily="34" charset="0"/>
              </a:defRPr>
            </a:lvl1pPr>
          </a:lstStyle>
          <a:p>
            <a:endParaRPr lang="en-US" dirty="0"/>
          </a:p>
        </p:txBody>
      </p:sp>
      <p:sp>
        <p:nvSpPr>
          <p:cNvPr id="6" name="Slide Number Placeholder 5"/>
          <p:cNvSpPr>
            <a:spLocks noGrp="1"/>
          </p:cNvSpPr>
          <p:nvPr>
            <p:ph type="sldNum" sz="quarter" idx="4"/>
          </p:nvPr>
        </p:nvSpPr>
        <p:spPr>
          <a:xfrm>
            <a:off x="6934200" y="6416675"/>
            <a:ext cx="2133600" cy="365125"/>
          </a:xfrm>
          <a:prstGeom prst="rect">
            <a:avLst/>
          </a:prstGeom>
        </p:spPr>
        <p:txBody>
          <a:bodyPr vert="horz" lIns="91440" tIns="45720" rIns="91440" bIns="45720" rtlCol="0" anchor="ctr"/>
          <a:lstStyle>
            <a:lvl1pPr algn="r">
              <a:defRPr sz="1200">
                <a:solidFill>
                  <a:schemeClr val="bg1"/>
                </a:solidFill>
              </a:defRPr>
            </a:lvl1pPr>
          </a:lstStyle>
          <a:p>
            <a:fld id="{BC60D48A-29AD-47AA-A733-9A1782EC8829}" type="slidenum">
              <a:rPr lang="en-US" smtClean="0"/>
              <a:pPr/>
              <a:t>‹#›</a:t>
            </a:fld>
            <a:endParaRPr lang="en-US" dirty="0"/>
          </a:p>
        </p:txBody>
      </p:sp>
    </p:spTree>
    <p:extLst>
      <p:ext uri="{BB962C8B-B14F-4D97-AF65-F5344CB8AC3E}">
        <p14:creationId xmlns:p14="http://schemas.microsoft.com/office/powerpoint/2010/main" val="21988355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algn="ctr" defTabSz="914400" rtl="0" eaLnBrk="1" latinLnBrk="0" hangingPunct="1">
        <a:spcBef>
          <a:spcPct val="0"/>
        </a:spcBef>
        <a:buNone/>
        <a:defRPr sz="2400" b="1" kern="1200">
          <a:solidFill>
            <a:schemeClr val="tx1"/>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chemeClr val="accent1"/>
        </a:buClr>
        <a:buSzPct val="110000"/>
        <a:buFont typeface="Wingdings" pitchFamily="2" charset="2"/>
        <a:buChar char="§"/>
        <a:defRPr sz="20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SzPct val="110000"/>
        <a:buFont typeface="Arial" pitchFamily="34" charset="0"/>
        <a:buChar char="•"/>
        <a:defRPr sz="1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SzPct val="110000"/>
        <a:buFont typeface="Tahoma" pitchFamily="34" charset="0"/>
        <a:buChar char="–"/>
        <a:defRPr sz="16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SzPct val="110000"/>
        <a:buFont typeface="Arial" pitchFamily="34" charset="0"/>
        <a:buChar char="»"/>
        <a:defRPr sz="14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SzPct val="110000"/>
        <a:buFont typeface="Courier New" pitchFamily="49" charset="0"/>
        <a:buChar char="o"/>
        <a:defRPr sz="12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Inv%20to%20Bid%20(MW)/07%20Statement%20of%20Publisher's%20Representatives%20(Form%20D).docx" TargetMode="External"/><Relationship Id="rId13" Type="http://schemas.openxmlformats.org/officeDocument/2006/relationships/hyperlink" Target="../Inv%20to%20Bid%20(MW)/11%20Publisher%20Info%20Sheet%20Bid.xlsx" TargetMode="External"/><Relationship Id="rId3" Type="http://schemas.openxmlformats.org/officeDocument/2006/relationships/hyperlink" Target="../Inv%20to%20Bid%20(MW)/02%20Categories%20to%20be%20Bid%20(Form%20I-%20Section%20A).docx" TargetMode="External"/><Relationship Id="rId7" Type="http://schemas.openxmlformats.org/officeDocument/2006/relationships/hyperlink" Target="../Inv%20to%20Bid%20(MW)/6%20Official%20Bid%20List%20(Form%20CB).xls" TargetMode="External"/><Relationship Id="rId12" Type="http://schemas.openxmlformats.org/officeDocument/2006/relationships/hyperlink" Target="../Inv%20to%20Bid%20(MW)/11%20Publisher%20Contact%20Update%20Form.doc" TargetMode="External"/><Relationship Id="rId2" Type="http://schemas.openxmlformats.org/officeDocument/2006/relationships/hyperlink" Target="../Inv%20to%20Bid%20(MW)/01%20Invitation%20to%20Bid.docx" TargetMode="External"/><Relationship Id="rId1" Type="http://schemas.openxmlformats.org/officeDocument/2006/relationships/slideLayout" Target="../slideLayouts/slideLayout4.xml"/><Relationship Id="rId6" Type="http://schemas.openxmlformats.org/officeDocument/2006/relationships/hyperlink" Target="../Inv%20to%20Bid%20(MW)/05%20Official%20Bid%20Cert%20(Form%20CC).docx" TargetMode="External"/><Relationship Id="rId11" Type="http://schemas.openxmlformats.org/officeDocument/2006/relationships/hyperlink" Target="../Inv%20to%20Bid%20(MW)/10%20Replacement%20Warranty%20Agreement%20(Form%20K).docx" TargetMode="External"/><Relationship Id="rId5" Type="http://schemas.openxmlformats.org/officeDocument/2006/relationships/hyperlink" Target="../Inv%20to%20Bid%20(MW)/04%20Instructions%20for%20Completing%20Official%20Bid%20List%20(Form%20CB).doc" TargetMode="External"/><Relationship Id="rId15" Type="http://schemas.openxmlformats.org/officeDocument/2006/relationships/hyperlink" Target="../Inv%20to%20Bid%20(MW)/13%20Publisher%20Committments.docx" TargetMode="External"/><Relationship Id="rId10" Type="http://schemas.openxmlformats.org/officeDocument/2006/relationships/hyperlink" Target="../Inv%20to%20Bid%20(MW)/09%20MIST%20Form%20M.pdf" TargetMode="External"/><Relationship Id="rId4" Type="http://schemas.openxmlformats.org/officeDocument/2006/relationships/hyperlink" Target="../Inv%20to%20Bid%20(MW)/03%20Checklist%20to%20Accompany%20Bid.docx" TargetMode="External"/><Relationship Id="rId9" Type="http://schemas.openxmlformats.org/officeDocument/2006/relationships/hyperlink" Target="../Inv%20to%20Bid%20(MW)/08%20MSST%20Form%20B.pdf" TargetMode="External"/><Relationship Id="rId14" Type="http://schemas.openxmlformats.org/officeDocument/2006/relationships/hyperlink" Target="../Inv%20to%20Bid%20(MW)/12%20W-9%20Form.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James.M.Wilson@state.tn.us" TargetMode="External"/><Relationship Id="rId2" Type="http://schemas.openxmlformats.org/officeDocument/2006/relationships/hyperlink" Target="mailto:Tammy.L.Shelton@state.tn.u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Misc/Cycle%20A%20Docs/Textbook%20Adoption%20Schedule%20A%20(rev%201_5_15).doc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38600"/>
            <a:ext cx="7772400" cy="609600"/>
          </a:xfrm>
        </p:spPr>
        <p:txBody>
          <a:bodyPr>
            <a:normAutofit fontScale="90000"/>
          </a:bodyPr>
          <a:lstStyle/>
          <a:p>
            <a:r>
              <a:rPr lang="en-US" dirty="0" smtClean="0"/>
              <a:t>Textbooks and Instructional Materials</a:t>
            </a:r>
            <a:br>
              <a:rPr lang="en-US" dirty="0" smtClean="0"/>
            </a:br>
            <a:r>
              <a:rPr lang="en-US" dirty="0" smtClean="0"/>
              <a:t>Publishers </a:t>
            </a:r>
            <a:r>
              <a:rPr lang="en-US" dirty="0"/>
              <a:t>P</a:t>
            </a:r>
            <a:r>
              <a:rPr lang="en-US" dirty="0" smtClean="0"/>
              <a:t>re-Bid Conference</a:t>
            </a:r>
            <a:br>
              <a:rPr lang="en-US" dirty="0" smtClean="0"/>
            </a:br>
            <a:r>
              <a:rPr lang="en-US" dirty="0" smtClean="0"/>
              <a:t>January 12, 2015</a:t>
            </a:r>
            <a:endParaRPr lang="en-US" dirty="0"/>
          </a:p>
        </p:txBody>
      </p:sp>
      <p:sp>
        <p:nvSpPr>
          <p:cNvPr id="3" name="Subtitle 2"/>
          <p:cNvSpPr>
            <a:spLocks noGrp="1"/>
          </p:cNvSpPr>
          <p:nvPr>
            <p:ph type="subTitle" idx="1"/>
          </p:nvPr>
        </p:nvSpPr>
        <p:spPr>
          <a:xfrm>
            <a:off x="1371600" y="5105400"/>
            <a:ext cx="6400800" cy="1371600"/>
          </a:xfrm>
        </p:spPr>
        <p:txBody>
          <a:bodyPr>
            <a:normAutofit/>
          </a:bodyPr>
          <a:lstStyle/>
          <a:p>
            <a:r>
              <a:rPr lang="en-US" sz="1600" dirty="0" smtClean="0"/>
              <a:t>Tammy Shelton</a:t>
            </a:r>
          </a:p>
          <a:p>
            <a:r>
              <a:rPr lang="en-US" sz="1600" dirty="0" smtClean="0"/>
              <a:t>Executive Director, Content and Resources</a:t>
            </a:r>
          </a:p>
          <a:p>
            <a:r>
              <a:rPr lang="en-US" sz="1600" dirty="0"/>
              <a:t>Monty Wilson</a:t>
            </a:r>
          </a:p>
          <a:p>
            <a:r>
              <a:rPr lang="en-US" sz="1600" dirty="0"/>
              <a:t>Deputy Director, Content and Resources</a:t>
            </a:r>
          </a:p>
          <a:p>
            <a:endParaRPr lang="en-US" sz="1600" dirty="0"/>
          </a:p>
        </p:txBody>
      </p:sp>
    </p:spTree>
    <p:extLst>
      <p:ext uri="{BB962C8B-B14F-4D97-AF65-F5344CB8AC3E}">
        <p14:creationId xmlns:p14="http://schemas.microsoft.com/office/powerpoint/2010/main" val="515342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Invitation to Bid</a:t>
            </a:r>
            <a:endParaRPr lang="en-US" dirty="0"/>
          </a:p>
        </p:txBody>
      </p:sp>
      <p:sp>
        <p:nvSpPr>
          <p:cNvPr id="10" name="Content Placeholder 9"/>
          <p:cNvSpPr>
            <a:spLocks noGrp="1"/>
          </p:cNvSpPr>
          <p:nvPr>
            <p:ph sz="half" idx="1"/>
          </p:nvPr>
        </p:nvSpPr>
        <p:spPr>
          <a:xfrm>
            <a:off x="228600" y="990600"/>
            <a:ext cx="4267200" cy="5029201"/>
          </a:xfrm>
        </p:spPr>
        <p:txBody>
          <a:bodyPr>
            <a:normAutofit fontScale="92500" lnSpcReduction="20000"/>
          </a:bodyPr>
          <a:lstStyle/>
          <a:p>
            <a:pPr>
              <a:buFont typeface="Arial" panose="020B0604020202020204" pitchFamily="34" charset="0"/>
              <a:buChar char="•"/>
            </a:pPr>
            <a:r>
              <a:rPr lang="en-US" dirty="0" smtClean="0">
                <a:latin typeface="+mn-lt"/>
                <a:hlinkClick r:id="rId2" action="ppaction://hlinkfile"/>
              </a:rPr>
              <a:t>1</a:t>
            </a:r>
            <a:r>
              <a:rPr lang="en-US" dirty="0" smtClean="0">
                <a:latin typeface="+mn-lt"/>
              </a:rPr>
              <a:t>: Invitation to Bid Memo*</a:t>
            </a:r>
          </a:p>
          <a:p>
            <a:pPr>
              <a:buFont typeface="Arial" panose="020B0604020202020204" pitchFamily="34" charset="0"/>
              <a:buChar char="•"/>
            </a:pPr>
            <a:r>
              <a:rPr lang="en-US" dirty="0" smtClean="0">
                <a:latin typeface="+mn-lt"/>
                <a:hlinkClick r:id="rId3" action="ppaction://hlinkfile"/>
              </a:rPr>
              <a:t>2</a:t>
            </a:r>
            <a:r>
              <a:rPr lang="en-US" dirty="0" smtClean="0">
                <a:latin typeface="+mn-lt"/>
              </a:rPr>
              <a:t>: Categories to be Bid* (Form I)</a:t>
            </a:r>
            <a:endParaRPr lang="en-US" dirty="0">
              <a:latin typeface="+mn-lt"/>
            </a:endParaRPr>
          </a:p>
          <a:p>
            <a:pPr>
              <a:buFont typeface="Arial" panose="020B0604020202020204" pitchFamily="34" charset="0"/>
              <a:buChar char="•"/>
            </a:pPr>
            <a:r>
              <a:rPr lang="en-US" dirty="0" smtClean="0">
                <a:latin typeface="+mn-lt"/>
                <a:hlinkClick r:id="rId4" action="ppaction://hlinkfile"/>
              </a:rPr>
              <a:t>3</a:t>
            </a:r>
            <a:r>
              <a:rPr lang="en-US" dirty="0" smtClean="0">
                <a:latin typeface="+mn-lt"/>
              </a:rPr>
              <a:t>: </a:t>
            </a:r>
            <a:r>
              <a:rPr lang="en-US" dirty="0">
                <a:latin typeface="+mn-lt"/>
              </a:rPr>
              <a:t>Checklist to Accompany </a:t>
            </a:r>
            <a:r>
              <a:rPr lang="en-US" dirty="0" smtClean="0">
                <a:latin typeface="+mn-lt"/>
              </a:rPr>
              <a:t>Bid*</a:t>
            </a:r>
          </a:p>
          <a:p>
            <a:pPr>
              <a:buFont typeface="Arial" panose="020B0604020202020204" pitchFamily="34" charset="0"/>
              <a:buChar char="•"/>
            </a:pPr>
            <a:r>
              <a:rPr lang="en-US" dirty="0" smtClean="0">
                <a:latin typeface="+mn-lt"/>
                <a:hlinkClick r:id="rId5" action="ppaction://hlinkfile"/>
              </a:rPr>
              <a:t>4</a:t>
            </a:r>
            <a:r>
              <a:rPr lang="en-US" dirty="0" smtClean="0">
                <a:latin typeface="+mn-lt"/>
              </a:rPr>
              <a:t>: Instructions For Completing Official Bid List (Form CB)*</a:t>
            </a:r>
            <a:endParaRPr lang="en-US" dirty="0">
              <a:latin typeface="+mn-lt"/>
            </a:endParaRPr>
          </a:p>
          <a:p>
            <a:pPr>
              <a:buFont typeface="Arial" panose="020B0604020202020204" pitchFamily="34" charset="0"/>
              <a:buChar char="•"/>
            </a:pPr>
            <a:r>
              <a:rPr lang="en-US" dirty="0" smtClean="0">
                <a:latin typeface="+mn-lt"/>
                <a:hlinkClick r:id="rId6" action="ppaction://hlinkfile"/>
              </a:rPr>
              <a:t>5</a:t>
            </a:r>
            <a:r>
              <a:rPr lang="en-US" dirty="0" smtClean="0">
                <a:latin typeface="+mn-lt"/>
              </a:rPr>
              <a:t>: Official Bid Certificate (Form CC)</a:t>
            </a:r>
            <a:endParaRPr lang="en-US" dirty="0">
              <a:latin typeface="+mn-lt"/>
            </a:endParaRPr>
          </a:p>
          <a:p>
            <a:pPr>
              <a:buFont typeface="Arial" panose="020B0604020202020204" pitchFamily="34" charset="0"/>
              <a:buChar char="•"/>
            </a:pPr>
            <a:r>
              <a:rPr lang="en-US" dirty="0" smtClean="0">
                <a:latin typeface="+mn-lt"/>
                <a:hlinkClick r:id="rId7" action="ppaction://hlinkfile"/>
              </a:rPr>
              <a:t>6</a:t>
            </a:r>
            <a:r>
              <a:rPr lang="en-US" dirty="0" smtClean="0">
                <a:latin typeface="+mn-lt"/>
              </a:rPr>
              <a:t>: Official Bid List (Form CB)*</a:t>
            </a:r>
            <a:endParaRPr lang="en-US" dirty="0">
              <a:latin typeface="+mn-lt"/>
            </a:endParaRPr>
          </a:p>
          <a:p>
            <a:pPr marL="0" indent="0">
              <a:buNone/>
            </a:pPr>
            <a:endParaRPr lang="en-US" dirty="0"/>
          </a:p>
        </p:txBody>
      </p:sp>
      <p:sp>
        <p:nvSpPr>
          <p:cNvPr id="11" name="Content Placeholder 10"/>
          <p:cNvSpPr>
            <a:spLocks noGrp="1"/>
          </p:cNvSpPr>
          <p:nvPr>
            <p:ph sz="half" idx="2"/>
          </p:nvPr>
        </p:nvSpPr>
        <p:spPr>
          <a:xfrm>
            <a:off x="4648200" y="990600"/>
            <a:ext cx="4343400" cy="5029201"/>
          </a:xfrm>
        </p:spPr>
        <p:txBody>
          <a:bodyPr>
            <a:normAutofit fontScale="92500" lnSpcReduction="20000"/>
          </a:bodyPr>
          <a:lstStyle/>
          <a:p>
            <a:pPr>
              <a:buFont typeface="Arial" panose="020B0604020202020204" pitchFamily="34" charset="0"/>
              <a:buChar char="•"/>
            </a:pPr>
            <a:r>
              <a:rPr lang="en-US" dirty="0">
                <a:latin typeface="+mn-lt"/>
                <a:hlinkClick r:id="rId8" action="ppaction://hlinkfile"/>
              </a:rPr>
              <a:t>7</a:t>
            </a:r>
            <a:r>
              <a:rPr lang="en-US" dirty="0">
                <a:latin typeface="+mn-lt"/>
              </a:rPr>
              <a:t>: Statement of Publisher’s Representatives (Form </a:t>
            </a:r>
            <a:r>
              <a:rPr lang="en-US" dirty="0" smtClean="0">
                <a:latin typeface="+mn-lt"/>
              </a:rPr>
              <a:t>D</a:t>
            </a:r>
            <a:r>
              <a:rPr lang="en-US" dirty="0">
                <a:latin typeface="+mn-lt"/>
              </a:rPr>
              <a:t>)</a:t>
            </a:r>
            <a:endParaRPr lang="en-US" b="1" dirty="0" smtClean="0">
              <a:latin typeface="+mn-lt"/>
            </a:endParaRPr>
          </a:p>
          <a:p>
            <a:pPr>
              <a:buFont typeface="Arial" panose="020B0604020202020204" pitchFamily="34" charset="0"/>
              <a:buChar char="•"/>
            </a:pPr>
            <a:r>
              <a:rPr lang="en-US" dirty="0" smtClean="0">
                <a:latin typeface="+mn-lt"/>
                <a:hlinkClick r:id="rId9" action="ppaction://hlinkfile"/>
              </a:rPr>
              <a:t>8</a:t>
            </a:r>
            <a:r>
              <a:rPr lang="en-US" dirty="0" smtClean="0">
                <a:latin typeface="+mn-lt"/>
              </a:rPr>
              <a:t>: MSST Form B</a:t>
            </a:r>
            <a:endParaRPr lang="en-US" dirty="0">
              <a:latin typeface="+mn-lt"/>
            </a:endParaRPr>
          </a:p>
          <a:p>
            <a:pPr>
              <a:buFont typeface="Arial" panose="020B0604020202020204" pitchFamily="34" charset="0"/>
              <a:buChar char="•"/>
            </a:pPr>
            <a:r>
              <a:rPr lang="en-US" dirty="0" smtClean="0">
                <a:latin typeface="+mn-lt"/>
                <a:hlinkClick r:id="rId10" action="ppaction://hlinkfile"/>
              </a:rPr>
              <a:t>9</a:t>
            </a:r>
            <a:r>
              <a:rPr lang="en-US" dirty="0" smtClean="0">
                <a:latin typeface="+mn-lt"/>
              </a:rPr>
              <a:t>: MSST Form M</a:t>
            </a:r>
          </a:p>
          <a:p>
            <a:pPr>
              <a:buFont typeface="Arial" panose="020B0604020202020204" pitchFamily="34" charset="0"/>
              <a:buChar char="•"/>
            </a:pPr>
            <a:r>
              <a:rPr lang="en-US" dirty="0" smtClean="0">
                <a:latin typeface="+mn-lt"/>
                <a:hlinkClick r:id="rId11" action="ppaction://hlinkfile"/>
              </a:rPr>
              <a:t>10</a:t>
            </a:r>
            <a:r>
              <a:rPr lang="en-US" dirty="0" smtClean="0">
                <a:latin typeface="+mn-lt"/>
              </a:rPr>
              <a:t>:Replacement Warranty Agreement (Form K)</a:t>
            </a:r>
            <a:endParaRPr lang="en-US" dirty="0">
              <a:latin typeface="+mn-lt"/>
            </a:endParaRPr>
          </a:p>
          <a:p>
            <a:pPr>
              <a:buFont typeface="Arial" panose="020B0604020202020204" pitchFamily="34" charset="0"/>
              <a:buChar char="•"/>
            </a:pPr>
            <a:r>
              <a:rPr lang="en-US" dirty="0" smtClean="0">
                <a:latin typeface="+mn-lt"/>
              </a:rPr>
              <a:t>11: </a:t>
            </a:r>
            <a:r>
              <a:rPr lang="en-US" dirty="0" smtClean="0">
                <a:latin typeface="+mn-lt"/>
                <a:hlinkClick r:id="rId12" action="ppaction://hlinkfile"/>
              </a:rPr>
              <a:t>Publisher Contact Update Form </a:t>
            </a:r>
            <a:r>
              <a:rPr lang="en-US" dirty="0" smtClean="0">
                <a:latin typeface="+mn-lt"/>
              </a:rPr>
              <a:t>and </a:t>
            </a:r>
            <a:r>
              <a:rPr lang="en-US" dirty="0" smtClean="0">
                <a:latin typeface="+mn-lt"/>
                <a:hlinkClick r:id="rId13" action="ppaction://hlinkfile"/>
              </a:rPr>
              <a:t>Publisher Info Sheet Bid</a:t>
            </a:r>
            <a:r>
              <a:rPr lang="en-US" dirty="0" smtClean="0">
                <a:latin typeface="+mn-lt"/>
              </a:rPr>
              <a:t>*</a:t>
            </a:r>
            <a:endParaRPr lang="en-US" dirty="0">
              <a:latin typeface="+mn-lt"/>
            </a:endParaRPr>
          </a:p>
          <a:p>
            <a:pPr>
              <a:buFont typeface="Arial" panose="020B0604020202020204" pitchFamily="34" charset="0"/>
              <a:buChar char="•"/>
            </a:pPr>
            <a:r>
              <a:rPr lang="en-US" dirty="0" smtClean="0">
                <a:latin typeface="+mn-lt"/>
                <a:hlinkClick r:id="rId14" action="ppaction://hlinkfile"/>
              </a:rPr>
              <a:t>12</a:t>
            </a:r>
            <a:r>
              <a:rPr lang="en-US" dirty="0" smtClean="0">
                <a:latin typeface="+mn-lt"/>
              </a:rPr>
              <a:t>: W-9 Form</a:t>
            </a:r>
            <a:endParaRPr lang="en-US" dirty="0">
              <a:latin typeface="+mn-lt"/>
            </a:endParaRPr>
          </a:p>
          <a:p>
            <a:pPr>
              <a:buFont typeface="Arial" panose="020B0604020202020204" pitchFamily="34" charset="0"/>
              <a:buChar char="•"/>
            </a:pPr>
            <a:r>
              <a:rPr lang="en-US" dirty="0" smtClean="0">
                <a:latin typeface="+mn-lt"/>
                <a:hlinkClick r:id="rId15" action="ppaction://hlinkfile"/>
              </a:rPr>
              <a:t>13</a:t>
            </a:r>
            <a:r>
              <a:rPr lang="en-US" dirty="0" smtClean="0">
                <a:latin typeface="+mn-lt"/>
              </a:rPr>
              <a:t>: Publisher Commitments</a:t>
            </a:r>
          </a:p>
          <a:p>
            <a:pPr>
              <a:buFont typeface="Arial" panose="020B0604020202020204" pitchFamily="34" charset="0"/>
              <a:buChar char="•"/>
            </a:pPr>
            <a:r>
              <a:rPr lang="en-US" b="1" dirty="0" smtClean="0">
                <a:solidFill>
                  <a:srgbClr val="FF0000"/>
                </a:solidFill>
                <a:latin typeface="+mn-lt"/>
              </a:rPr>
              <a:t>14: Assurances Form (Coming)</a:t>
            </a:r>
            <a:endParaRPr lang="en-US" b="1" dirty="0">
              <a:solidFill>
                <a:srgbClr val="FF0000"/>
              </a:solidFill>
              <a:latin typeface="+mn-lt"/>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10</a:t>
            </a:fld>
            <a:endParaRPr lang="en-US" dirty="0"/>
          </a:p>
        </p:txBody>
      </p:sp>
    </p:spTree>
    <p:extLst>
      <p:ext uri="{BB962C8B-B14F-4D97-AF65-F5344CB8AC3E}">
        <p14:creationId xmlns:p14="http://schemas.microsoft.com/office/powerpoint/2010/main" val="939725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Invitation to Bid</a:t>
            </a:r>
          </a:p>
        </p:txBody>
      </p:sp>
      <p:sp>
        <p:nvSpPr>
          <p:cNvPr id="8" name="Content Placeholder 7"/>
          <p:cNvSpPr>
            <a:spLocks noGrp="1"/>
          </p:cNvSpPr>
          <p:nvPr>
            <p:ph sz="half" idx="1"/>
          </p:nvPr>
        </p:nvSpPr>
        <p:spPr/>
        <p:txBody>
          <a:bodyPr/>
          <a:lstStyle/>
          <a:p>
            <a:pPr marL="0" indent="0">
              <a:buNone/>
            </a:pPr>
            <a:endParaRPr lang="en-US" dirty="0" smtClean="0"/>
          </a:p>
          <a:p>
            <a:pPr marL="0" indent="0">
              <a:buNone/>
            </a:pPr>
            <a:endParaRPr lang="en-US" dirty="0"/>
          </a:p>
          <a:p>
            <a:pPr marL="0" indent="0" algn="ctr">
              <a:buNone/>
            </a:pPr>
            <a:endParaRPr lang="en-US" dirty="0" smtClean="0"/>
          </a:p>
          <a:p>
            <a:pPr marL="0" indent="0" algn="ctr">
              <a:buNone/>
            </a:pPr>
            <a:r>
              <a:rPr lang="en-US" dirty="0" smtClean="0"/>
              <a:t>Assurances Document</a:t>
            </a:r>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91987" y="1783282"/>
            <a:ext cx="4038600" cy="3079432"/>
          </a:xfr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60D48A-29AD-47AA-A733-9A1782EC8829}" type="slidenum">
              <a:rPr lang="en-US" smtClean="0"/>
              <a:t>11</a:t>
            </a:fld>
            <a:endParaRPr lang="en-US"/>
          </a:p>
        </p:txBody>
      </p:sp>
    </p:spTree>
    <p:extLst>
      <p:ext uri="{BB962C8B-B14F-4D97-AF65-F5344CB8AC3E}">
        <p14:creationId xmlns:p14="http://schemas.microsoft.com/office/powerpoint/2010/main" val="4257581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2270"/>
          </a:xfrm>
        </p:spPr>
        <p:txBody>
          <a:bodyPr/>
          <a:lstStyle/>
          <a:p>
            <a:r>
              <a:rPr lang="en-US" dirty="0" smtClean="0"/>
              <a:t>Review Process – Part 1</a:t>
            </a:r>
            <a:endParaRPr lang="en-US" dirty="0"/>
          </a:p>
        </p:txBody>
      </p:sp>
      <p:sp>
        <p:nvSpPr>
          <p:cNvPr id="4" name="Content Placeholder 3"/>
          <p:cNvSpPr>
            <a:spLocks noGrp="1"/>
          </p:cNvSpPr>
          <p:nvPr>
            <p:ph idx="1"/>
          </p:nvPr>
        </p:nvSpPr>
        <p:spPr>
          <a:xfrm>
            <a:off x="130928" y="762000"/>
            <a:ext cx="8820150" cy="5747288"/>
          </a:xfrm>
        </p:spPr>
        <p:txBody>
          <a:bodyPr/>
          <a:lstStyle/>
          <a:p>
            <a:pPr marL="0" indent="0">
              <a:buNone/>
            </a:pPr>
            <a:endParaRPr lang="en-US" dirty="0" smtClean="0">
              <a:ea typeface="Times New Roman"/>
              <a:cs typeface="Arial"/>
            </a:endParaRPr>
          </a:p>
          <a:p>
            <a:pPr marL="0" indent="0">
              <a:buNone/>
            </a:pPr>
            <a:r>
              <a:rPr lang="en-US" dirty="0" smtClean="0">
                <a:latin typeface="+mj-lt"/>
                <a:ea typeface="Times New Roman"/>
                <a:cs typeface="Arial"/>
              </a:rPr>
              <a:t>SECTION I</a:t>
            </a:r>
            <a:r>
              <a:rPr lang="en-US" dirty="0">
                <a:latin typeface="+mj-lt"/>
                <a:ea typeface="Times New Roman"/>
                <a:cs typeface="Arial"/>
              </a:rPr>
              <a:t> </a:t>
            </a:r>
            <a:r>
              <a:rPr lang="en-US" dirty="0" smtClean="0">
                <a:latin typeface="+mj-lt"/>
                <a:ea typeface="Times New Roman"/>
                <a:cs typeface="Arial"/>
              </a:rPr>
              <a:t>Criteria Important Dates</a:t>
            </a:r>
          </a:p>
          <a:p>
            <a:pPr marL="0" indent="0">
              <a:buNone/>
            </a:pPr>
            <a:endParaRPr lang="en-US" sz="1600" dirty="0" smtClean="0">
              <a:ea typeface="Times New Roman"/>
              <a:cs typeface="Arial"/>
            </a:endParaRPr>
          </a:p>
          <a:p>
            <a:pPr>
              <a:buFont typeface="Wingdings" panose="05000000000000000000" pitchFamily="2" charset="2"/>
              <a:buChar char="v"/>
            </a:pPr>
            <a:r>
              <a:rPr lang="en-US" dirty="0" smtClean="0">
                <a:latin typeface="+mn-lt"/>
                <a:ea typeface="Times New Roman"/>
                <a:cs typeface="Arial"/>
              </a:rPr>
              <a:t>Train Advisory Panel Members (May 2, 2015)</a:t>
            </a:r>
          </a:p>
          <a:p>
            <a:pPr>
              <a:buFont typeface="Wingdings" panose="05000000000000000000" pitchFamily="2" charset="2"/>
              <a:buChar char="v"/>
            </a:pPr>
            <a:r>
              <a:rPr lang="en-US" dirty="0" smtClean="0">
                <a:latin typeface="+mn-lt"/>
                <a:ea typeface="Times New Roman"/>
                <a:cs typeface="Arial"/>
              </a:rPr>
              <a:t>Publisher Hearings (May 3, 2015)</a:t>
            </a:r>
          </a:p>
          <a:p>
            <a:pPr>
              <a:buFont typeface="Wingdings" panose="05000000000000000000" pitchFamily="2" charset="2"/>
              <a:buChar char="v"/>
            </a:pPr>
            <a:r>
              <a:rPr lang="en-US" dirty="0" smtClean="0">
                <a:latin typeface="+mn-lt"/>
                <a:cs typeface="Arial"/>
              </a:rPr>
              <a:t>Teacher Review Committees Debriefing (June 8, 2015)</a:t>
            </a:r>
          </a:p>
          <a:p>
            <a:pPr>
              <a:buFont typeface="Wingdings" panose="05000000000000000000" pitchFamily="2" charset="2"/>
              <a:buChar char="v"/>
            </a:pPr>
            <a:r>
              <a:rPr lang="en-US" dirty="0" smtClean="0">
                <a:latin typeface="+mn-lt"/>
                <a:cs typeface="Arial"/>
              </a:rPr>
              <a:t>Reviews shared with Publishers (June 15, 2015)</a:t>
            </a:r>
          </a:p>
          <a:p>
            <a:pPr>
              <a:buFont typeface="Wingdings" panose="05000000000000000000" pitchFamily="2" charset="2"/>
              <a:buChar char="v"/>
            </a:pPr>
            <a:r>
              <a:rPr lang="en-US" dirty="0">
                <a:latin typeface="+mn-lt"/>
              </a:rPr>
              <a:t>Deadline for publishers to submit revised content (both in print and online) for </a:t>
            </a:r>
            <a:r>
              <a:rPr lang="en-US" dirty="0" smtClean="0">
                <a:latin typeface="+mn-lt"/>
              </a:rPr>
              <a:t>review (August 14, 2015)</a:t>
            </a:r>
          </a:p>
          <a:p>
            <a:pPr>
              <a:buFont typeface="Wingdings" panose="05000000000000000000" pitchFamily="2" charset="2"/>
              <a:buChar char="v"/>
            </a:pPr>
            <a:r>
              <a:rPr lang="en-US" dirty="0" smtClean="0">
                <a:latin typeface="+mn-lt"/>
                <a:cs typeface="Arial"/>
              </a:rPr>
              <a:t>Publishers Responses to Section 1 (</a:t>
            </a:r>
            <a:r>
              <a:rPr lang="en-US" dirty="0" smtClean="0">
                <a:latin typeface="+mn-lt"/>
              </a:rPr>
              <a:t>August 15-16, </a:t>
            </a:r>
            <a:r>
              <a:rPr lang="en-US" dirty="0">
                <a:latin typeface="+mn-lt"/>
              </a:rPr>
              <a:t>2015</a:t>
            </a:r>
            <a:r>
              <a:rPr lang="en-US" dirty="0" smtClean="0">
                <a:latin typeface="+mn-lt"/>
                <a:cs typeface="Arial"/>
              </a:rPr>
              <a:t>)</a:t>
            </a:r>
          </a:p>
          <a:p>
            <a:pPr>
              <a:buFont typeface="Wingdings" panose="05000000000000000000" pitchFamily="2" charset="2"/>
              <a:buChar char="v"/>
            </a:pPr>
            <a:r>
              <a:rPr lang="en-US" dirty="0">
                <a:latin typeface="+mn-lt"/>
              </a:rPr>
              <a:t>Deadline for Advisory Panel’s Final Recommendations (Sections 1 and 2</a:t>
            </a:r>
            <a:r>
              <a:rPr lang="en-US" dirty="0" smtClean="0">
                <a:latin typeface="+mn-lt"/>
              </a:rPr>
              <a:t>) (August 24, 2015)</a:t>
            </a:r>
          </a:p>
          <a:p>
            <a:pPr>
              <a:buFont typeface="Wingdings" panose="05000000000000000000" pitchFamily="2" charset="2"/>
              <a:buChar char="v"/>
            </a:pPr>
            <a:r>
              <a:rPr lang="en-US" dirty="0">
                <a:latin typeface="+mn-lt"/>
              </a:rPr>
              <a:t>Final Advisory Panelists’ Reviews (Sections 1 and 2) shared with </a:t>
            </a:r>
            <a:r>
              <a:rPr lang="en-US" dirty="0" smtClean="0">
                <a:latin typeface="+mn-lt"/>
              </a:rPr>
              <a:t>Publishers (August 29, 2015)</a:t>
            </a:r>
            <a:endParaRPr lang="en-US" dirty="0" smtClean="0">
              <a:latin typeface="+mn-lt"/>
              <a:cs typeface="Arial"/>
            </a:endParaRPr>
          </a:p>
          <a:p>
            <a:pPr marL="0" indent="0">
              <a:buNone/>
            </a:pPr>
            <a:endParaRPr lang="en-US" sz="2200" dirty="0"/>
          </a:p>
        </p:txBody>
      </p:sp>
    </p:spTree>
    <p:extLst>
      <p:ext uri="{BB962C8B-B14F-4D97-AF65-F5344CB8AC3E}">
        <p14:creationId xmlns:p14="http://schemas.microsoft.com/office/powerpoint/2010/main" val="808401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03" y="76200"/>
            <a:ext cx="8229600" cy="1143000"/>
          </a:xfrm>
        </p:spPr>
        <p:txBody>
          <a:bodyPr/>
          <a:lstStyle/>
          <a:p>
            <a:r>
              <a:rPr lang="en-US" dirty="0" smtClean="0"/>
              <a:t>Review Process – Part 2</a:t>
            </a:r>
            <a:endParaRPr lang="en-US" dirty="0"/>
          </a:p>
        </p:txBody>
      </p:sp>
      <p:sp>
        <p:nvSpPr>
          <p:cNvPr id="4" name="Content Placeholder 3"/>
          <p:cNvSpPr>
            <a:spLocks noGrp="1"/>
          </p:cNvSpPr>
          <p:nvPr>
            <p:ph idx="1"/>
          </p:nvPr>
        </p:nvSpPr>
        <p:spPr>
          <a:xfrm>
            <a:off x="130928" y="1249052"/>
            <a:ext cx="8820150" cy="4559084"/>
          </a:xfrm>
        </p:spPr>
        <p:txBody>
          <a:bodyPr/>
          <a:lstStyle/>
          <a:p>
            <a:pPr marL="0" indent="0">
              <a:buNone/>
            </a:pPr>
            <a:r>
              <a:rPr lang="en-US" dirty="0" smtClean="0">
                <a:latin typeface="+mj-lt"/>
                <a:ea typeface="Times New Roman"/>
                <a:cs typeface="Arial"/>
              </a:rPr>
              <a:t>SECTION 2 Criteria Important Dates</a:t>
            </a:r>
          </a:p>
          <a:p>
            <a:pPr marL="0" indent="0">
              <a:buNone/>
            </a:pPr>
            <a:endParaRPr lang="en-US" dirty="0" smtClean="0">
              <a:ea typeface="Times New Roman"/>
              <a:cs typeface="Arial"/>
            </a:endParaRPr>
          </a:p>
          <a:p>
            <a:pPr>
              <a:buFont typeface="Wingdings" panose="05000000000000000000" pitchFamily="2" charset="2"/>
              <a:buChar char="v"/>
            </a:pPr>
            <a:r>
              <a:rPr lang="en-US" dirty="0">
                <a:latin typeface="+mn-lt"/>
                <a:ea typeface="Times New Roman"/>
                <a:cs typeface="Arial"/>
              </a:rPr>
              <a:t>Train Advisory Panel Members (May 2, 2015)</a:t>
            </a:r>
          </a:p>
          <a:p>
            <a:pPr>
              <a:buFont typeface="Wingdings" panose="05000000000000000000" pitchFamily="2" charset="2"/>
              <a:buChar char="v"/>
            </a:pPr>
            <a:r>
              <a:rPr lang="en-US" dirty="0">
                <a:latin typeface="+mn-lt"/>
                <a:ea typeface="Times New Roman"/>
                <a:cs typeface="Arial"/>
              </a:rPr>
              <a:t>Publisher Hearings (May 3, 2015</a:t>
            </a:r>
            <a:r>
              <a:rPr lang="en-US" dirty="0" smtClean="0">
                <a:latin typeface="+mn-lt"/>
                <a:ea typeface="Times New Roman"/>
                <a:cs typeface="Arial"/>
              </a:rPr>
              <a:t>)</a:t>
            </a:r>
          </a:p>
          <a:p>
            <a:pPr>
              <a:buFont typeface="Wingdings" panose="05000000000000000000" pitchFamily="2" charset="2"/>
              <a:buChar char="v"/>
            </a:pPr>
            <a:r>
              <a:rPr lang="en-US" dirty="0" smtClean="0">
                <a:latin typeface="+mn-lt"/>
                <a:ea typeface="Times New Roman"/>
                <a:cs typeface="Arial"/>
              </a:rPr>
              <a:t>Train Teacher Review Committees (</a:t>
            </a:r>
            <a:r>
              <a:rPr lang="en-US" dirty="0" smtClean="0">
                <a:latin typeface="+mn-lt"/>
                <a:cs typeface="Arial"/>
              </a:rPr>
              <a:t>June 9, 2015)</a:t>
            </a:r>
            <a:endParaRPr lang="en-US" dirty="0" smtClean="0">
              <a:latin typeface="+mn-lt"/>
              <a:ea typeface="Times New Roman"/>
              <a:cs typeface="Arial"/>
            </a:endParaRPr>
          </a:p>
          <a:p>
            <a:pPr>
              <a:buFont typeface="Wingdings" panose="05000000000000000000" pitchFamily="2" charset="2"/>
              <a:buChar char="v"/>
            </a:pPr>
            <a:r>
              <a:rPr lang="en-US" dirty="0" smtClean="0">
                <a:latin typeface="+mn-lt"/>
                <a:cs typeface="Arial"/>
              </a:rPr>
              <a:t>Teacher Review Committees Debriefing (August 15-16, 2015)</a:t>
            </a:r>
            <a:endParaRPr lang="en-US" dirty="0">
              <a:latin typeface="+mn-lt"/>
              <a:cs typeface="Arial"/>
            </a:endParaRPr>
          </a:p>
          <a:p>
            <a:pPr>
              <a:buFont typeface="Wingdings" panose="05000000000000000000" pitchFamily="2" charset="2"/>
              <a:buChar char="v"/>
            </a:pPr>
            <a:r>
              <a:rPr lang="en-US" dirty="0">
                <a:latin typeface="+mn-lt"/>
              </a:rPr>
              <a:t>Deadline for Advisory Panel’s Final Recommendations (Sections 1 and 2) (August 24, 2015)</a:t>
            </a:r>
          </a:p>
          <a:p>
            <a:pPr>
              <a:buFont typeface="Wingdings" panose="05000000000000000000" pitchFamily="2" charset="2"/>
              <a:buChar char="v"/>
            </a:pPr>
            <a:r>
              <a:rPr lang="en-US" dirty="0">
                <a:latin typeface="+mn-lt"/>
              </a:rPr>
              <a:t>Final Advisory Panelists’ Reviews (Sections 1 and 2) shared with Publishers (August 29, 2015)</a:t>
            </a:r>
            <a:endParaRPr lang="en-US" dirty="0">
              <a:latin typeface="+mn-lt"/>
              <a:cs typeface="Arial"/>
            </a:endParaRPr>
          </a:p>
          <a:p>
            <a:endParaRPr lang="en-US" dirty="0" smtClean="0">
              <a:cs typeface="Arial"/>
            </a:endParaRPr>
          </a:p>
          <a:p>
            <a:endParaRPr lang="en-US" sz="2200" dirty="0"/>
          </a:p>
        </p:txBody>
      </p:sp>
    </p:spTree>
    <p:extLst>
      <p:ext uri="{BB962C8B-B14F-4D97-AF65-F5344CB8AC3E}">
        <p14:creationId xmlns:p14="http://schemas.microsoft.com/office/powerpoint/2010/main" val="3809500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Textbook Caravans</a:t>
            </a:r>
            <a:endParaRPr lang="en-US" dirty="0"/>
          </a:p>
        </p:txBody>
      </p:sp>
      <p:sp>
        <p:nvSpPr>
          <p:cNvPr id="3" name="Content Placeholder 2"/>
          <p:cNvSpPr>
            <a:spLocks noGrp="1"/>
          </p:cNvSpPr>
          <p:nvPr>
            <p:ph idx="1"/>
          </p:nvPr>
        </p:nvSpPr>
        <p:spPr>
          <a:xfrm>
            <a:off x="457200" y="1417639"/>
            <a:ext cx="8229600" cy="4525962"/>
          </a:xfrm>
        </p:spPr>
        <p:txBody>
          <a:bodyPr/>
          <a:lstStyle/>
          <a:p>
            <a:pPr marL="0" indent="0">
              <a:buNone/>
            </a:pPr>
            <a:r>
              <a:rPr lang="en-US" dirty="0" smtClean="0"/>
              <a:t>The Tennessee Department of Education will not coordinate or facilitate any Textbook Caravans with the Section A Adoption.</a:t>
            </a:r>
          </a:p>
          <a:p>
            <a:pPr marL="0" indent="0">
              <a:buNone/>
            </a:pPr>
            <a:endParaRPr lang="en-US" dirty="0"/>
          </a:p>
          <a:p>
            <a:pPr marL="0" indent="0">
              <a:buNone/>
            </a:pPr>
            <a:r>
              <a:rPr lang="en-US" dirty="0" smtClean="0"/>
              <a:t>Publishers will have the option of submitting a Digital Caravan (pre-recorded). This presentation will be available via a </a:t>
            </a:r>
            <a:r>
              <a:rPr lang="en-US" dirty="0" err="1" smtClean="0"/>
              <a:t>weblink</a:t>
            </a:r>
            <a:r>
              <a:rPr lang="en-US" dirty="0" smtClean="0"/>
              <a:t> on the TDOE website.</a:t>
            </a:r>
          </a:p>
          <a:p>
            <a:pPr marL="0" indent="0">
              <a:buNone/>
            </a:pPr>
            <a:endParaRPr lang="en-US" dirty="0"/>
          </a:p>
          <a:p>
            <a:pPr marL="0" indent="0">
              <a:buNone/>
            </a:pPr>
            <a:r>
              <a:rPr lang="en-US" dirty="0" smtClean="0"/>
              <a:t>Further information will be made available once the </a:t>
            </a:r>
            <a:r>
              <a:rPr lang="en-US" dirty="0"/>
              <a:t>O</a:t>
            </a:r>
            <a:r>
              <a:rPr lang="en-US" dirty="0" smtClean="0"/>
              <a:t>fficial List of Approved Textbooks has been approved by the State Board of Education (October 2015).</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14</a:t>
            </a:fld>
            <a:endParaRPr lang="en-US" dirty="0"/>
          </a:p>
        </p:txBody>
      </p:sp>
    </p:spTree>
    <p:extLst>
      <p:ext uri="{BB962C8B-B14F-4D97-AF65-F5344CB8AC3E}">
        <p14:creationId xmlns:p14="http://schemas.microsoft.com/office/powerpoint/2010/main" val="2205160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2014 </a:t>
            </a:r>
            <a:r>
              <a:rPr lang="en-US" dirty="0"/>
              <a:t>T</a:t>
            </a:r>
            <a:r>
              <a:rPr lang="en-US" dirty="0" smtClean="0"/>
              <a:t>extbook Legislative Changes</a:t>
            </a:r>
            <a:endParaRPr lang="en-US" dirty="0"/>
          </a:p>
        </p:txBody>
      </p:sp>
      <p:sp>
        <p:nvSpPr>
          <p:cNvPr id="8" name="Subtitle 7"/>
          <p:cNvSpPr>
            <a:spLocks noGrp="1"/>
          </p:cNvSpPr>
          <p:nvPr>
            <p:ph type="subTitle" idx="1"/>
          </p:nvPr>
        </p:nvSpPr>
        <p:spPr>
          <a:xfrm>
            <a:off x="1371600" y="5029200"/>
            <a:ext cx="6400800" cy="1066800"/>
          </a:xfrm>
        </p:spPr>
        <p:txBody>
          <a:bodyPr>
            <a:normAutofit fontScale="77500" lnSpcReduction="20000"/>
          </a:bodyPr>
          <a:lstStyle/>
          <a:p>
            <a:r>
              <a:rPr lang="en-US" dirty="0"/>
              <a:t>Tammy Shelton</a:t>
            </a:r>
          </a:p>
          <a:p>
            <a:r>
              <a:rPr lang="en-US" dirty="0"/>
              <a:t>Executive Director, Content and Resources</a:t>
            </a:r>
          </a:p>
          <a:p>
            <a:r>
              <a:rPr lang="en-US" dirty="0"/>
              <a:t>Monty Wilson</a:t>
            </a:r>
          </a:p>
          <a:p>
            <a:r>
              <a:rPr lang="en-US" dirty="0"/>
              <a:t>Deputy Director, Content and Resources</a:t>
            </a:r>
          </a:p>
          <a:p>
            <a:endParaRPr lang="en-US" dirty="0"/>
          </a:p>
        </p:txBody>
      </p:sp>
      <p:sp>
        <p:nvSpPr>
          <p:cNvPr id="6" name="Slide Number Placeholder 5"/>
          <p:cNvSpPr>
            <a:spLocks noGrp="1"/>
          </p:cNvSpPr>
          <p:nvPr>
            <p:ph type="sldNum" sz="quarter" idx="4294967295"/>
          </p:nvPr>
        </p:nvSpPr>
        <p:spPr>
          <a:xfrm>
            <a:off x="7010400" y="6416675"/>
            <a:ext cx="2133600" cy="365125"/>
          </a:xfrm>
        </p:spPr>
        <p:txBody>
          <a:bodyPr/>
          <a:lstStyle/>
          <a:p>
            <a:fld id="{BC60D48A-29AD-47AA-A733-9A1782EC8829}" type="slidenum">
              <a:rPr lang="en-US" smtClean="0"/>
              <a:t>15</a:t>
            </a:fld>
            <a:endParaRPr lang="en-US"/>
          </a:p>
        </p:txBody>
      </p:sp>
    </p:spTree>
    <p:extLst>
      <p:ext uri="{BB962C8B-B14F-4D97-AF65-F5344CB8AC3E}">
        <p14:creationId xmlns:p14="http://schemas.microsoft.com/office/powerpoint/2010/main" val="4162962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Changes</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All changes went into effect January 1, 2015</a:t>
            </a:r>
          </a:p>
          <a:p>
            <a:pPr marL="0" indent="0">
              <a:buNone/>
            </a:pPr>
            <a:endParaRPr lang="en-US" dirty="0"/>
          </a:p>
          <a:p>
            <a:r>
              <a:rPr lang="en-US" dirty="0" smtClean="0"/>
              <a:t>Textbook Commission name changed to State textbook and Instructional Materials Quality Commission</a:t>
            </a:r>
          </a:p>
          <a:p>
            <a:endParaRPr lang="en-US" dirty="0"/>
          </a:p>
          <a:p>
            <a:r>
              <a:rPr lang="en-US" dirty="0" smtClean="0"/>
              <a:t>Commission was vacated on December 31, 2014</a:t>
            </a:r>
          </a:p>
          <a:p>
            <a:pPr lvl="1"/>
            <a:r>
              <a:rPr lang="en-US" dirty="0" smtClean="0"/>
              <a:t>Governor appoints 3 members</a:t>
            </a:r>
          </a:p>
          <a:p>
            <a:pPr lvl="1"/>
            <a:r>
              <a:rPr lang="en-US" dirty="0" smtClean="0"/>
              <a:t>Speaker of House appoints 3 members</a:t>
            </a:r>
          </a:p>
          <a:p>
            <a:pPr lvl="1"/>
            <a:r>
              <a:rPr lang="en-US" dirty="0" smtClean="0"/>
              <a:t>Speaker of Senate appoints 3 members</a:t>
            </a:r>
          </a:p>
          <a:p>
            <a:pPr lvl="1"/>
            <a:r>
              <a:rPr lang="en-US" dirty="0" smtClean="0"/>
              <a:t>All nominations must be confirmed by joint resolution of state legislature</a:t>
            </a:r>
          </a:p>
          <a:p>
            <a:pPr lvl="1"/>
            <a:r>
              <a:rPr lang="en-US" dirty="0" smtClean="0"/>
              <a:t>Commissioner of Education serves as 10</a:t>
            </a:r>
            <a:r>
              <a:rPr lang="en-US" baseline="30000" dirty="0" smtClean="0"/>
              <a:t>th</a:t>
            </a:r>
            <a:r>
              <a:rPr lang="en-US" dirty="0" smtClean="0"/>
              <a:t> member, and may appoint a designee (Dr. Candice McQueen – Commissioner of Education, start date January 20, 2015)</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16</a:t>
            </a:fld>
            <a:endParaRPr lang="en-US" dirty="0"/>
          </a:p>
        </p:txBody>
      </p:sp>
    </p:spTree>
    <p:extLst>
      <p:ext uri="{BB962C8B-B14F-4D97-AF65-F5344CB8AC3E}">
        <p14:creationId xmlns:p14="http://schemas.microsoft.com/office/powerpoint/2010/main" val="3253314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Changes</a:t>
            </a:r>
          </a:p>
        </p:txBody>
      </p:sp>
      <p:sp>
        <p:nvSpPr>
          <p:cNvPr id="3" name="Content Placeholder 2"/>
          <p:cNvSpPr>
            <a:spLocks noGrp="1"/>
          </p:cNvSpPr>
          <p:nvPr>
            <p:ph idx="1"/>
          </p:nvPr>
        </p:nvSpPr>
        <p:spPr>
          <a:xfrm>
            <a:off x="457200" y="1219200"/>
            <a:ext cx="8229600" cy="4525963"/>
          </a:xfrm>
        </p:spPr>
        <p:txBody>
          <a:bodyPr>
            <a:normAutofit lnSpcReduction="10000"/>
          </a:bodyPr>
          <a:lstStyle/>
          <a:p>
            <a:r>
              <a:rPr lang="en-US" dirty="0" smtClean="0"/>
              <a:t>Seven member quorum required. Affirmative vote of the majority of members of the Commission required to make action of Commission valid.</a:t>
            </a:r>
          </a:p>
          <a:p>
            <a:endParaRPr lang="en-US" dirty="0"/>
          </a:p>
          <a:p>
            <a:r>
              <a:rPr lang="en-US" dirty="0" smtClean="0"/>
              <a:t>Textbook bond reduced from $1,000,000 to $10,000</a:t>
            </a:r>
          </a:p>
          <a:p>
            <a:endParaRPr lang="en-US" dirty="0"/>
          </a:p>
          <a:p>
            <a:r>
              <a:rPr lang="en-US" dirty="0" smtClean="0"/>
              <a:t>All samples bid will be available online for public review. </a:t>
            </a:r>
          </a:p>
          <a:p>
            <a:endParaRPr lang="en-US" dirty="0"/>
          </a:p>
          <a:p>
            <a:r>
              <a:rPr lang="en-US" dirty="0" smtClean="0"/>
              <a:t>Public feedback must be reviewed by both advisory panelists and Commission members.</a:t>
            </a:r>
          </a:p>
          <a:p>
            <a:endParaRPr lang="en-US" dirty="0"/>
          </a:p>
          <a:p>
            <a:r>
              <a:rPr lang="en-US" dirty="0" smtClean="0"/>
              <a:t>Commission meetings are required to be live streamed and archived meetings must be posted on the TDOE website. (All meetings are currently scheduled at Legislative Plaza, room LP16.)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17</a:t>
            </a:fld>
            <a:endParaRPr lang="en-US" dirty="0"/>
          </a:p>
        </p:txBody>
      </p:sp>
    </p:spTree>
    <p:extLst>
      <p:ext uri="{BB962C8B-B14F-4D97-AF65-F5344CB8AC3E}">
        <p14:creationId xmlns:p14="http://schemas.microsoft.com/office/powerpoint/2010/main" val="1658600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Changes</a:t>
            </a:r>
          </a:p>
        </p:txBody>
      </p:sp>
      <p:sp>
        <p:nvSpPr>
          <p:cNvPr id="3" name="Content Placeholder 2"/>
          <p:cNvSpPr>
            <a:spLocks noGrp="1"/>
          </p:cNvSpPr>
          <p:nvPr>
            <p:ph idx="1"/>
          </p:nvPr>
        </p:nvSpPr>
        <p:spPr>
          <a:xfrm>
            <a:off x="457200" y="1295400"/>
            <a:ext cx="8229600" cy="4525963"/>
          </a:xfrm>
        </p:spPr>
        <p:txBody>
          <a:bodyPr/>
          <a:lstStyle/>
          <a:p>
            <a:r>
              <a:rPr lang="en-US" dirty="0" smtClean="0"/>
              <a:t>State advisory panelists and members of the local education agency’s review committee may include subject matter experts in addition to public school educators.</a:t>
            </a:r>
          </a:p>
          <a:p>
            <a:endParaRPr lang="en-US" dirty="0"/>
          </a:p>
          <a:p>
            <a:r>
              <a:rPr lang="en-US" dirty="0" smtClean="0"/>
              <a:t>At the local level, review committees must include parents of children currently enrolled in the school district.</a:t>
            </a:r>
          </a:p>
          <a:p>
            <a:endParaRPr lang="en-US" dirty="0"/>
          </a:p>
          <a:p>
            <a:r>
              <a:rPr lang="en-US" dirty="0" smtClean="0"/>
              <a:t>Commission must conduct a public hearing if the reviews by the members of the advisory panel for a specific textbook/instructional material do not lead to a clear recommendation as to the approval or rejection of the reviewed textbook/instructional material </a:t>
            </a:r>
            <a:r>
              <a:rPr lang="en-US" b="1" u="sng" dirty="0" smtClean="0"/>
              <a:t>or</a:t>
            </a:r>
            <a:r>
              <a:rPr lang="en-US" dirty="0" smtClean="0"/>
              <a:t> if the Commission finds that the public comments indicate that further review of a textbook/instructional material is called for.</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18</a:t>
            </a:fld>
            <a:endParaRPr lang="en-US" dirty="0"/>
          </a:p>
        </p:txBody>
      </p:sp>
    </p:spTree>
    <p:extLst>
      <p:ext uri="{BB962C8B-B14F-4D97-AF65-F5344CB8AC3E}">
        <p14:creationId xmlns:p14="http://schemas.microsoft.com/office/powerpoint/2010/main" val="2831246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Publisher Assurances</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r>
              <a:rPr lang="en-US" dirty="0" smtClean="0"/>
              <a:t>Ensure the information in the textbook/instructional material is accurate</a:t>
            </a:r>
          </a:p>
          <a:p>
            <a:endParaRPr lang="en-US" dirty="0"/>
          </a:p>
          <a:p>
            <a:r>
              <a:rPr lang="en-US" dirty="0" smtClean="0"/>
              <a:t>Certify each textbook/instructional material has been thoroughly examined and reviewed by qualified content experts for factual accuracy (will require the names of three reviewers)</a:t>
            </a:r>
          </a:p>
          <a:p>
            <a:endParaRPr lang="en-US" dirty="0"/>
          </a:p>
          <a:p>
            <a:r>
              <a:rPr lang="en-US" dirty="0" smtClean="0"/>
              <a:t>Certify that the textbook/instructional material has been thoroughly examined and reviewed by qualified editors for typographical errors and errors in grammar, written expression, spelling, formatting, and other sustentative elements that may effect student learning</a:t>
            </a:r>
          </a:p>
          <a:p>
            <a:pPr lvl="1"/>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19</a:t>
            </a:fld>
            <a:endParaRPr lang="en-US" dirty="0"/>
          </a:p>
        </p:txBody>
      </p:sp>
    </p:spTree>
    <p:extLst>
      <p:ext uri="{BB962C8B-B14F-4D97-AF65-F5344CB8AC3E}">
        <p14:creationId xmlns:p14="http://schemas.microsoft.com/office/powerpoint/2010/main" val="1015700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Office of </a:t>
            </a:r>
            <a:r>
              <a:rPr lang="en-US" dirty="0"/>
              <a:t>T</a:t>
            </a:r>
            <a:r>
              <a:rPr lang="en-US" dirty="0" smtClean="0"/>
              <a:t>extbook Services</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The Office of Textbook Services administers the adoption process for textbooks used in the schools of Tennessee.</a:t>
            </a:r>
          </a:p>
          <a:p>
            <a:pPr marL="0" indent="0" algn="ctr">
              <a:buNone/>
            </a:pPr>
            <a:endParaRPr lang="en-US" sz="2800" dirty="0"/>
          </a:p>
          <a:p>
            <a:pPr marL="0" indent="0" algn="ctr">
              <a:buNone/>
            </a:pPr>
            <a:endParaRPr lang="en-US" sz="28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2</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3124200"/>
            <a:ext cx="1899418" cy="2856099"/>
          </a:xfrm>
          <a:prstGeom prst="rect">
            <a:avLst/>
          </a:prstGeom>
        </p:spPr>
      </p:pic>
    </p:spTree>
    <p:extLst>
      <p:ext uri="{BB962C8B-B14F-4D97-AF65-F5344CB8AC3E}">
        <p14:creationId xmlns:p14="http://schemas.microsoft.com/office/powerpoint/2010/main" val="3892872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Publisher Assurances</a:t>
            </a:r>
          </a:p>
        </p:txBody>
      </p:sp>
      <p:sp>
        <p:nvSpPr>
          <p:cNvPr id="3" name="Content Placeholder 2"/>
          <p:cNvSpPr>
            <a:spLocks noGrp="1"/>
          </p:cNvSpPr>
          <p:nvPr>
            <p:ph idx="1"/>
          </p:nvPr>
        </p:nvSpPr>
        <p:spPr>
          <a:xfrm>
            <a:off x="457200" y="1417638"/>
            <a:ext cx="8229600" cy="4525963"/>
          </a:xfrm>
        </p:spPr>
        <p:txBody>
          <a:bodyPr/>
          <a:lstStyle/>
          <a:p>
            <a:r>
              <a:rPr lang="en-US" dirty="0"/>
              <a:t>Agree to collect all factual and editing errors found in any textbook / instructional material, at the publisher’s expense</a:t>
            </a:r>
            <a:r>
              <a:rPr lang="en-US" dirty="0" smtClean="0"/>
              <a:t>.</a:t>
            </a:r>
          </a:p>
          <a:p>
            <a:endParaRPr lang="en-US" dirty="0"/>
          </a:p>
          <a:p>
            <a:pPr lvl="1"/>
            <a:r>
              <a:rPr lang="en-US" dirty="0" smtClean="0"/>
              <a:t>Tennessee Department of Education will send error notifications to publishers</a:t>
            </a:r>
          </a:p>
          <a:p>
            <a:pPr lvl="1"/>
            <a:endParaRPr lang="en-US" dirty="0"/>
          </a:p>
          <a:p>
            <a:pPr lvl="1"/>
            <a:r>
              <a:rPr lang="en-US" dirty="0" smtClean="0"/>
              <a:t>Publishers must submit a Corrective Action Plan to the State Board of Education for approval</a:t>
            </a:r>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20</a:t>
            </a:fld>
            <a:endParaRPr lang="en-US" dirty="0"/>
          </a:p>
        </p:txBody>
      </p:sp>
    </p:spTree>
    <p:extLst>
      <p:ext uri="{BB962C8B-B14F-4D97-AF65-F5344CB8AC3E}">
        <p14:creationId xmlns:p14="http://schemas.microsoft.com/office/powerpoint/2010/main" val="3154666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a:p>
            <a:pPr marL="0" indent="0" algn="ctr">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21</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585274"/>
            <a:ext cx="4736195" cy="3788955"/>
          </a:xfrm>
          <a:prstGeom prst="rect">
            <a:avLst/>
          </a:prstGeom>
        </p:spPr>
      </p:pic>
    </p:spTree>
    <p:extLst>
      <p:ext uri="{BB962C8B-B14F-4D97-AF65-F5344CB8AC3E}">
        <p14:creationId xmlns:p14="http://schemas.microsoft.com/office/powerpoint/2010/main" val="2814875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Contact Information</a:t>
            </a:r>
            <a:endParaRPr lang="en-US" dirty="0"/>
          </a:p>
        </p:txBody>
      </p:sp>
      <p:sp>
        <p:nvSpPr>
          <p:cNvPr id="3" name="Content Placeholder 2"/>
          <p:cNvSpPr>
            <a:spLocks noGrp="1"/>
          </p:cNvSpPr>
          <p:nvPr>
            <p:ph sz="half" idx="1"/>
          </p:nvPr>
        </p:nvSpPr>
        <p:spPr>
          <a:xfrm>
            <a:off x="152400" y="1417638"/>
            <a:ext cx="4343400" cy="4419600"/>
          </a:xfrm>
        </p:spPr>
        <p:txBody>
          <a:bodyPr>
            <a:normAutofit/>
          </a:bodyPr>
          <a:lstStyle/>
          <a:p>
            <a:pPr algn="ctr">
              <a:buNone/>
            </a:pPr>
            <a:r>
              <a:rPr lang="en-US" altLang="en-US" sz="2200" dirty="0" smtClean="0">
                <a:latin typeface="+mn-lt"/>
              </a:rPr>
              <a:t>Tammy Shelton</a:t>
            </a:r>
          </a:p>
          <a:p>
            <a:pPr algn="ctr">
              <a:buNone/>
            </a:pPr>
            <a:r>
              <a:rPr lang="en-US" altLang="en-US" sz="2200" dirty="0" smtClean="0">
                <a:latin typeface="+mn-lt"/>
              </a:rPr>
              <a:t>Executive Director, Content and Resources</a:t>
            </a:r>
            <a:endParaRPr lang="en-US" altLang="en-US" sz="2200" dirty="0">
              <a:latin typeface="+mn-lt"/>
            </a:endParaRPr>
          </a:p>
          <a:p>
            <a:pPr algn="ctr">
              <a:buNone/>
            </a:pPr>
            <a:endParaRPr lang="en-US" altLang="en-US" sz="2200" dirty="0">
              <a:latin typeface="+mn-lt"/>
            </a:endParaRPr>
          </a:p>
          <a:p>
            <a:pPr algn="ctr">
              <a:buNone/>
            </a:pPr>
            <a:r>
              <a:rPr lang="en-US" altLang="en-US" sz="2200" dirty="0">
                <a:latin typeface="+mn-lt"/>
              </a:rPr>
              <a:t>Andrew Johnson Tower, </a:t>
            </a:r>
            <a:r>
              <a:rPr lang="en-US" altLang="en-US" sz="2200" dirty="0" smtClean="0">
                <a:latin typeface="+mn-lt"/>
              </a:rPr>
              <a:t>11</a:t>
            </a:r>
            <a:r>
              <a:rPr lang="en-US" altLang="en-US" sz="2200" baseline="30000" dirty="0" smtClean="0">
                <a:latin typeface="+mn-lt"/>
              </a:rPr>
              <a:t>th</a:t>
            </a:r>
            <a:r>
              <a:rPr lang="en-US" altLang="en-US" sz="2200" dirty="0" smtClean="0">
                <a:latin typeface="+mn-lt"/>
              </a:rPr>
              <a:t> </a:t>
            </a:r>
            <a:r>
              <a:rPr lang="en-US" altLang="en-US" sz="2200" dirty="0">
                <a:latin typeface="+mn-lt"/>
              </a:rPr>
              <a:t>Fl.</a:t>
            </a:r>
          </a:p>
          <a:p>
            <a:pPr algn="ctr">
              <a:buNone/>
            </a:pPr>
            <a:r>
              <a:rPr lang="en-US" altLang="en-US" sz="2200" dirty="0">
                <a:latin typeface="+mn-lt"/>
              </a:rPr>
              <a:t>710 James Robertson Pkwy.</a:t>
            </a:r>
          </a:p>
          <a:p>
            <a:pPr algn="ctr">
              <a:buNone/>
            </a:pPr>
            <a:r>
              <a:rPr lang="en-US" altLang="en-US" sz="2200" dirty="0">
                <a:latin typeface="+mn-lt"/>
              </a:rPr>
              <a:t>Nashville, TN 37243</a:t>
            </a:r>
          </a:p>
          <a:p>
            <a:pPr algn="ctr">
              <a:buNone/>
            </a:pPr>
            <a:r>
              <a:rPr lang="en-US" altLang="en-US" sz="2200" dirty="0">
                <a:latin typeface="+mn-lt"/>
              </a:rPr>
              <a:t>Phone: </a:t>
            </a:r>
            <a:r>
              <a:rPr lang="en-US" altLang="en-US" sz="2200" dirty="0" smtClean="0">
                <a:latin typeface="+mn-lt"/>
              </a:rPr>
              <a:t>615-253-3620</a:t>
            </a:r>
            <a:endParaRPr lang="en-US" altLang="en-US" sz="2200" dirty="0">
              <a:latin typeface="+mn-lt"/>
            </a:endParaRPr>
          </a:p>
          <a:p>
            <a:pPr algn="ctr">
              <a:buNone/>
            </a:pPr>
            <a:r>
              <a:rPr lang="en-US" altLang="en-US" sz="2200" dirty="0">
                <a:latin typeface="+mn-lt"/>
              </a:rPr>
              <a:t>Fax: 615-741-1837</a:t>
            </a:r>
          </a:p>
          <a:p>
            <a:pPr algn="ctr">
              <a:buNone/>
            </a:pPr>
            <a:r>
              <a:rPr lang="en-US" altLang="en-US" sz="2200" dirty="0">
                <a:solidFill>
                  <a:schemeClr val="bg1"/>
                </a:solidFill>
              </a:rPr>
              <a:t> </a:t>
            </a:r>
            <a:r>
              <a:rPr lang="en-US" altLang="en-US" sz="2200" dirty="0" smtClean="0">
                <a:solidFill>
                  <a:schemeClr val="bg1"/>
                </a:solidFill>
              </a:rPr>
              <a:t>TT</a:t>
            </a:r>
            <a:r>
              <a:rPr lang="en-US" altLang="en-US" sz="2200" dirty="0" smtClean="0">
                <a:solidFill>
                  <a:schemeClr val="bg1"/>
                </a:solidFill>
                <a:hlinkClick r:id="rId2"/>
              </a:rPr>
              <a:t>Tammy.L.Shelton@state.tn.us</a:t>
            </a:r>
            <a:r>
              <a:rPr lang="en-US" altLang="en-US" sz="2200" dirty="0" smtClean="0">
                <a:solidFill>
                  <a:schemeClr val="bg1"/>
                </a:solidFill>
              </a:rPr>
              <a:t> </a:t>
            </a:r>
            <a:endParaRPr lang="en-US" altLang="en-US" sz="2200" dirty="0">
              <a:solidFill>
                <a:schemeClr val="bg1"/>
              </a:solidFill>
            </a:endParaRPr>
          </a:p>
          <a:p>
            <a:endParaRPr lang="en-US" dirty="0"/>
          </a:p>
        </p:txBody>
      </p:sp>
      <p:sp>
        <p:nvSpPr>
          <p:cNvPr id="6" name="Content Placeholder 5"/>
          <p:cNvSpPr>
            <a:spLocks noGrp="1"/>
          </p:cNvSpPr>
          <p:nvPr>
            <p:ph sz="half" idx="2"/>
          </p:nvPr>
        </p:nvSpPr>
        <p:spPr>
          <a:xfrm>
            <a:off x="4600730" y="1417638"/>
            <a:ext cx="4390869" cy="4419600"/>
          </a:xfrm>
        </p:spPr>
        <p:txBody>
          <a:bodyPr>
            <a:normAutofit/>
          </a:bodyPr>
          <a:lstStyle/>
          <a:p>
            <a:pPr algn="ctr">
              <a:buNone/>
            </a:pPr>
            <a:r>
              <a:rPr lang="en-US" altLang="en-US" sz="2200" dirty="0">
                <a:latin typeface="+mn-lt"/>
              </a:rPr>
              <a:t>Monty Wilson</a:t>
            </a:r>
          </a:p>
          <a:p>
            <a:pPr algn="ctr">
              <a:buNone/>
            </a:pPr>
            <a:r>
              <a:rPr lang="en-US" altLang="en-US" sz="2200" dirty="0">
                <a:latin typeface="+mn-lt"/>
              </a:rPr>
              <a:t>Deputy Director, Content and Resources</a:t>
            </a:r>
          </a:p>
          <a:p>
            <a:pPr algn="ctr">
              <a:buNone/>
            </a:pPr>
            <a:endParaRPr lang="en-US" altLang="en-US" sz="2200" dirty="0">
              <a:latin typeface="+mn-lt"/>
            </a:endParaRPr>
          </a:p>
          <a:p>
            <a:pPr algn="ctr">
              <a:buNone/>
            </a:pPr>
            <a:r>
              <a:rPr lang="en-US" altLang="en-US" sz="2200" dirty="0">
                <a:latin typeface="+mn-lt"/>
              </a:rPr>
              <a:t>Andrew Johnson Tower, 11</a:t>
            </a:r>
            <a:r>
              <a:rPr lang="en-US" altLang="en-US" sz="2200" baseline="30000" dirty="0">
                <a:latin typeface="+mn-lt"/>
              </a:rPr>
              <a:t>th</a:t>
            </a:r>
            <a:r>
              <a:rPr lang="en-US" altLang="en-US" sz="2200" dirty="0">
                <a:latin typeface="+mn-lt"/>
              </a:rPr>
              <a:t> Fl.</a:t>
            </a:r>
          </a:p>
          <a:p>
            <a:pPr algn="ctr">
              <a:buNone/>
            </a:pPr>
            <a:r>
              <a:rPr lang="en-US" altLang="en-US" sz="2200" dirty="0">
                <a:latin typeface="+mn-lt"/>
              </a:rPr>
              <a:t>710 James Robertson Pkwy.</a:t>
            </a:r>
          </a:p>
          <a:p>
            <a:pPr algn="ctr">
              <a:buNone/>
            </a:pPr>
            <a:r>
              <a:rPr lang="en-US" altLang="en-US" sz="2200" dirty="0">
                <a:latin typeface="+mn-lt"/>
              </a:rPr>
              <a:t>Nashville, TN 37243</a:t>
            </a:r>
          </a:p>
          <a:p>
            <a:pPr algn="ctr">
              <a:buNone/>
            </a:pPr>
            <a:r>
              <a:rPr lang="en-US" altLang="en-US" sz="2200" dirty="0">
                <a:latin typeface="+mn-lt"/>
              </a:rPr>
              <a:t>Phone: 615-253-3160</a:t>
            </a:r>
          </a:p>
          <a:p>
            <a:pPr algn="ctr">
              <a:buNone/>
            </a:pPr>
            <a:r>
              <a:rPr lang="en-US" altLang="en-US" sz="2200" dirty="0">
                <a:latin typeface="+mn-lt"/>
              </a:rPr>
              <a:t>Fax: 615-741-1837</a:t>
            </a:r>
          </a:p>
          <a:p>
            <a:pPr algn="ctr">
              <a:buNone/>
            </a:pPr>
            <a:r>
              <a:rPr lang="en-US" altLang="en-US" sz="2200" dirty="0">
                <a:solidFill>
                  <a:schemeClr val="bg1"/>
                </a:solidFill>
              </a:rPr>
              <a:t>   </a:t>
            </a:r>
            <a:r>
              <a:rPr lang="en-US" altLang="en-US" sz="2200" dirty="0">
                <a:solidFill>
                  <a:schemeClr val="bg1"/>
                </a:solidFill>
                <a:hlinkClick r:id="rId3"/>
              </a:rPr>
              <a:t>James.M.Wilson@state.tn.us</a:t>
            </a:r>
            <a:r>
              <a:rPr lang="en-US" altLang="en-US" sz="2200" dirty="0">
                <a:solidFill>
                  <a:schemeClr val="bg1"/>
                </a:solidFill>
              </a:rPr>
              <a:t> </a:t>
            </a:r>
          </a:p>
          <a:p>
            <a:pPr marL="0" indent="0">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22</a:t>
            </a:fld>
            <a:endParaRPr lang="en-US" dirty="0"/>
          </a:p>
        </p:txBody>
      </p:sp>
    </p:spTree>
    <p:extLst>
      <p:ext uri="{BB962C8B-B14F-4D97-AF65-F5344CB8AC3E}">
        <p14:creationId xmlns:p14="http://schemas.microsoft.com/office/powerpoint/2010/main" val="1466964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Office of Textbook Services</a:t>
            </a:r>
          </a:p>
        </p:txBody>
      </p:sp>
      <p:sp>
        <p:nvSpPr>
          <p:cNvPr id="3" name="Content Placeholder 2"/>
          <p:cNvSpPr>
            <a:spLocks noGrp="1"/>
          </p:cNvSpPr>
          <p:nvPr>
            <p:ph idx="1"/>
          </p:nvPr>
        </p:nvSpPr>
        <p:spPr/>
        <p:txBody>
          <a:bodyPr/>
          <a:lstStyle/>
          <a:p>
            <a:pPr marL="0" indent="0">
              <a:buNone/>
            </a:pPr>
            <a:r>
              <a:rPr lang="en-US" altLang="en-US" sz="2400" dirty="0"/>
              <a:t>That process consists of:</a:t>
            </a:r>
          </a:p>
          <a:p>
            <a:pPr marL="571500" indent="-571500">
              <a:buFont typeface="Arial" panose="020B0604020202020204" pitchFamily="34" charset="0"/>
              <a:buChar char="•"/>
            </a:pPr>
            <a:r>
              <a:rPr lang="en-US" altLang="en-US" sz="2400" dirty="0"/>
              <a:t>the bidding of books by publishers, </a:t>
            </a:r>
          </a:p>
          <a:p>
            <a:pPr marL="571500" indent="-571500">
              <a:buFont typeface="Arial" panose="020B0604020202020204" pitchFamily="34" charset="0"/>
              <a:buChar char="•"/>
            </a:pPr>
            <a:r>
              <a:rPr lang="en-US" altLang="en-US" sz="2400" dirty="0"/>
              <a:t>the reviewing of the books by </a:t>
            </a:r>
            <a:r>
              <a:rPr lang="en-US" altLang="en-US" sz="2400" dirty="0" smtClean="0"/>
              <a:t>an advisory panel of educators and professionals, </a:t>
            </a:r>
            <a:endParaRPr lang="en-US" altLang="en-US" sz="2400" dirty="0"/>
          </a:p>
          <a:p>
            <a:pPr marL="571500" indent="-571500">
              <a:buFont typeface="Arial" panose="020B0604020202020204" pitchFamily="34" charset="0"/>
              <a:buChar char="•"/>
            </a:pPr>
            <a:r>
              <a:rPr lang="en-US" altLang="en-US" sz="2400" dirty="0"/>
              <a:t>the establishment of an Official List, </a:t>
            </a:r>
          </a:p>
          <a:p>
            <a:pPr marL="571500" indent="-571500">
              <a:buFont typeface="Arial" panose="020B0604020202020204" pitchFamily="34" charset="0"/>
              <a:buChar char="•"/>
            </a:pPr>
            <a:r>
              <a:rPr lang="en-US" altLang="en-US" sz="2400" dirty="0"/>
              <a:t>the adoption of textbooks by the Local Education Agency</a:t>
            </a:r>
            <a:endParaRPr lang="en-US" sz="2400"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3</a:t>
            </a:fld>
            <a:endParaRPr lang="en-US" dirty="0"/>
          </a:p>
        </p:txBody>
      </p:sp>
    </p:spTree>
    <p:extLst>
      <p:ext uri="{BB962C8B-B14F-4D97-AF65-F5344CB8AC3E}">
        <p14:creationId xmlns:p14="http://schemas.microsoft.com/office/powerpoint/2010/main" val="935536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Revised Textbook Adoption Cycle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648196"/>
              </p:ext>
            </p:extLst>
          </p:nvPr>
        </p:nvGraphicFramePr>
        <p:xfrm>
          <a:off x="152401" y="914399"/>
          <a:ext cx="8763000" cy="4851073"/>
        </p:xfrm>
        <a:graphic>
          <a:graphicData uri="http://schemas.openxmlformats.org/drawingml/2006/table">
            <a:tbl>
              <a:tblPr firstRow="1" firstCol="1" bandRow="1">
                <a:tableStyleId>{5C22544A-7EE6-4342-B048-85BDC9FD1C3A}</a:tableStyleId>
              </a:tblPr>
              <a:tblGrid>
                <a:gridCol w="526036"/>
                <a:gridCol w="1398488"/>
                <a:gridCol w="2450561"/>
                <a:gridCol w="1141885"/>
                <a:gridCol w="898111"/>
                <a:gridCol w="641509"/>
                <a:gridCol w="744149"/>
                <a:gridCol w="962261"/>
              </a:tblGrid>
              <a:tr h="169850">
                <a:tc>
                  <a:txBody>
                    <a:bodyPr/>
                    <a:lstStyle/>
                    <a:p>
                      <a:pPr marL="0" marR="0" algn="ctr">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gridSpan="3">
                  <a:txBody>
                    <a:bodyPr/>
                    <a:lstStyle/>
                    <a:p>
                      <a:pPr marL="0" marR="0" algn="ctr">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a:txBody>
                    <a:bodyPr/>
                    <a:lstStyle/>
                    <a:p>
                      <a:pPr marL="0" marR="0">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a:txBody>
                    <a:bodyPr/>
                    <a:lstStyle/>
                    <a:p>
                      <a:pPr marL="0" marR="0">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r>
              <a:tr h="325546">
                <a:tc>
                  <a:txBody>
                    <a:bodyPr/>
                    <a:lstStyle/>
                    <a:p>
                      <a:pPr marL="0" marR="0" algn="ctr">
                        <a:lnSpc>
                          <a:spcPct val="107000"/>
                        </a:lnSpc>
                        <a:spcBef>
                          <a:spcPts val="0"/>
                        </a:spcBef>
                        <a:spcAft>
                          <a:spcPts val="0"/>
                        </a:spcAft>
                      </a:pPr>
                      <a:r>
                        <a:rPr lang="en-US" sz="900">
                          <a:effectLst/>
                        </a:rPr>
                        <a:t>Section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a:txBody>
                    <a:bodyPr/>
                    <a:lstStyle/>
                    <a:p>
                      <a:pPr marL="0" marR="0">
                        <a:lnSpc>
                          <a:spcPct val="107000"/>
                        </a:lnSpc>
                        <a:spcBef>
                          <a:spcPts val="0"/>
                        </a:spcBef>
                        <a:spcAft>
                          <a:spcPts val="0"/>
                        </a:spcAft>
                      </a:pPr>
                      <a:r>
                        <a:rPr lang="en-US" sz="900">
                          <a:effectLst/>
                        </a:rPr>
                        <a:t>Curriculum &amp; Instruction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a:txBody>
                    <a:bodyPr/>
                    <a:lstStyle/>
                    <a:p>
                      <a:pPr marL="0" marR="0">
                        <a:lnSpc>
                          <a:spcPct val="107000"/>
                        </a:lnSpc>
                        <a:spcBef>
                          <a:spcPts val="0"/>
                        </a:spcBef>
                        <a:spcAft>
                          <a:spcPts val="0"/>
                        </a:spcAft>
                      </a:pPr>
                      <a:r>
                        <a:rPr lang="en-US" sz="900">
                          <a:effectLst/>
                        </a:rPr>
                        <a:t>Career &amp; Technical Education*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a:txBody>
                    <a:bodyPr/>
                    <a:lstStyle/>
                    <a:p>
                      <a:pPr marL="0" marR="0">
                        <a:lnSpc>
                          <a:spcPct val="107000"/>
                        </a:lnSpc>
                        <a:spcBef>
                          <a:spcPts val="0"/>
                        </a:spcBef>
                        <a:spcAft>
                          <a:spcPts val="0"/>
                        </a:spcAft>
                      </a:pPr>
                      <a:r>
                        <a:rPr lang="en-US" sz="900">
                          <a:effectLst/>
                        </a:rPr>
                        <a:t>Notes**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a:txBody>
                    <a:bodyPr/>
                    <a:lstStyle/>
                    <a:p>
                      <a:pPr marL="0" marR="0" algn="ctr">
                        <a:lnSpc>
                          <a:spcPct val="107000"/>
                        </a:lnSpc>
                        <a:spcBef>
                          <a:spcPts val="0"/>
                        </a:spcBef>
                        <a:spcAft>
                          <a:spcPts val="0"/>
                        </a:spcAft>
                      </a:pPr>
                      <a:r>
                        <a:rPr lang="en-US" sz="900">
                          <a:effectLst/>
                        </a:rPr>
                        <a:t>Standards Deadline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a:txBody>
                    <a:bodyPr/>
                    <a:lstStyle/>
                    <a:p>
                      <a:pPr marL="0" marR="0" algn="ctr">
                        <a:lnSpc>
                          <a:spcPct val="107000"/>
                        </a:lnSpc>
                        <a:spcBef>
                          <a:spcPts val="0"/>
                        </a:spcBef>
                        <a:spcAft>
                          <a:spcPts val="0"/>
                        </a:spcAft>
                      </a:pPr>
                      <a:r>
                        <a:rPr lang="en-US" sz="900">
                          <a:effectLst/>
                        </a:rPr>
                        <a:t>State Review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a:txBody>
                    <a:bodyPr/>
                    <a:lstStyle/>
                    <a:p>
                      <a:pPr marL="0" marR="0" algn="ctr">
                        <a:lnSpc>
                          <a:spcPct val="107000"/>
                        </a:lnSpc>
                        <a:spcBef>
                          <a:spcPts val="0"/>
                        </a:spcBef>
                        <a:spcAft>
                          <a:spcPts val="0"/>
                        </a:spcAft>
                      </a:pPr>
                      <a:r>
                        <a:rPr lang="en-US" sz="900">
                          <a:effectLst/>
                        </a:rPr>
                        <a:t>Local Adoption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a:txBody>
                    <a:bodyPr/>
                    <a:lstStyle/>
                    <a:p>
                      <a:pPr marL="0" marR="0" algn="ctr">
                        <a:lnSpc>
                          <a:spcPct val="107000"/>
                        </a:lnSpc>
                        <a:spcBef>
                          <a:spcPts val="0"/>
                        </a:spcBef>
                        <a:spcAft>
                          <a:spcPts val="0"/>
                        </a:spcAft>
                      </a:pPr>
                      <a:r>
                        <a:rPr lang="en-US" sz="900">
                          <a:effectLst/>
                        </a:rPr>
                        <a:t>Contract Period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r>
              <a:tr h="626348">
                <a:tc>
                  <a:txBody>
                    <a:bodyPr/>
                    <a:lstStyle/>
                    <a:p>
                      <a:pPr marL="0" marR="0" algn="ctr">
                        <a:lnSpc>
                          <a:spcPct val="107000"/>
                        </a:lnSpc>
                        <a:spcBef>
                          <a:spcPts val="0"/>
                        </a:spcBef>
                        <a:spcAft>
                          <a:spcPts val="0"/>
                        </a:spcAft>
                      </a:pPr>
                      <a:r>
                        <a:rPr lang="en-US" sz="900">
                          <a:effectLst/>
                        </a:rPr>
                        <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a:txBody>
                    <a:bodyPr/>
                    <a:lstStyle/>
                    <a:p>
                      <a:pPr marL="0" marR="0">
                        <a:lnSpc>
                          <a:spcPct val="107000"/>
                        </a:lnSpc>
                        <a:spcBef>
                          <a:spcPts val="0"/>
                        </a:spcBef>
                        <a:spcAft>
                          <a:spcPts val="0"/>
                        </a:spcAft>
                      </a:pPr>
                      <a:r>
                        <a:rPr lang="en-US" sz="900">
                          <a:effectLst/>
                        </a:rPr>
                        <a:t>Instructional Technology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nSpc>
                          <a:spcPct val="107000"/>
                        </a:lnSpc>
                        <a:spcBef>
                          <a:spcPts val="0"/>
                        </a:spcBef>
                        <a:spcAft>
                          <a:spcPts val="0"/>
                        </a:spcAft>
                      </a:pPr>
                      <a:r>
                        <a:rPr lang="en-US" sz="900">
                          <a:effectLst/>
                        </a:rPr>
                        <a:t>Advanced Manufacturing</a:t>
                      </a:r>
                      <a:br>
                        <a:rPr lang="en-US" sz="900">
                          <a:effectLst/>
                        </a:rPr>
                      </a:br>
                      <a:r>
                        <a:rPr lang="en-US" sz="900">
                          <a:effectLst/>
                        </a:rPr>
                        <a:t>Information Technology</a:t>
                      </a:r>
                      <a:br>
                        <a:rPr lang="en-US" sz="900">
                          <a:effectLst/>
                        </a:rPr>
                      </a:br>
                      <a:r>
                        <a:rPr lang="en-US" sz="900">
                          <a:effectLst/>
                        </a:rPr>
                        <a:t>Human Services</a:t>
                      </a:r>
                      <a:br>
                        <a:rPr lang="en-US" sz="900">
                          <a:effectLst/>
                        </a:rPr>
                      </a:br>
                      <a:r>
                        <a:rPr lang="en-US" sz="900">
                          <a:effectLst/>
                        </a:rPr>
                        <a:t>Education &amp; Training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nSpc>
                          <a:spcPct val="107000"/>
                        </a:lnSpc>
                        <a:spcBef>
                          <a:spcPts val="0"/>
                        </a:spcBef>
                        <a:spcAft>
                          <a:spcPts val="0"/>
                        </a:spcAft>
                      </a:pPr>
                      <a:r>
                        <a:rPr lang="en-US" sz="900">
                          <a:effectLst/>
                        </a:rPr>
                        <a:t>Includes Computer Applications and Keyboarding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ctr">
                        <a:lnSpc>
                          <a:spcPct val="107000"/>
                        </a:lnSpc>
                        <a:spcBef>
                          <a:spcPts val="0"/>
                        </a:spcBef>
                        <a:spcAft>
                          <a:spcPts val="0"/>
                        </a:spcAft>
                      </a:pPr>
                      <a:r>
                        <a:rPr lang="en-US" sz="900">
                          <a:effectLst/>
                        </a:rPr>
                        <a:t>12/31/2014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ctr">
                        <a:lnSpc>
                          <a:spcPct val="107000"/>
                        </a:lnSpc>
                        <a:spcBef>
                          <a:spcPts val="0"/>
                        </a:spcBef>
                        <a:spcAft>
                          <a:spcPts val="0"/>
                        </a:spcAft>
                      </a:pPr>
                      <a:r>
                        <a:rPr lang="en-US" sz="900">
                          <a:effectLst/>
                        </a:rPr>
                        <a:t>2015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r">
                        <a:lnSpc>
                          <a:spcPct val="107000"/>
                        </a:lnSpc>
                        <a:spcBef>
                          <a:spcPts val="0"/>
                        </a:spcBef>
                        <a:spcAft>
                          <a:spcPts val="0"/>
                        </a:spcAft>
                      </a:pPr>
                      <a:r>
                        <a:rPr lang="en-US" sz="900">
                          <a:effectLst/>
                        </a:rPr>
                        <a:t>Spring 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r">
                        <a:lnSpc>
                          <a:spcPct val="107000"/>
                        </a:lnSpc>
                        <a:spcBef>
                          <a:spcPts val="0"/>
                        </a:spcBef>
                        <a:spcAft>
                          <a:spcPts val="0"/>
                        </a:spcAft>
                      </a:pPr>
                      <a:r>
                        <a:rPr lang="en-US" sz="900">
                          <a:effectLst/>
                        </a:rPr>
                        <a:t>6/1/16 - 6/30/22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r>
              <a:tr h="782936">
                <a:tc>
                  <a:txBody>
                    <a:bodyPr/>
                    <a:lstStyle/>
                    <a:p>
                      <a:pPr marL="0" marR="0" algn="ctr">
                        <a:lnSpc>
                          <a:spcPct val="107000"/>
                        </a:lnSpc>
                        <a:spcBef>
                          <a:spcPts val="0"/>
                        </a:spcBef>
                        <a:spcAft>
                          <a:spcPts val="0"/>
                        </a:spcAft>
                      </a:pPr>
                      <a:r>
                        <a:rPr lang="en-US" sz="900">
                          <a:effectLst/>
                        </a:rPr>
                        <a:t>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a:txBody>
                    <a:bodyPr/>
                    <a:lstStyle/>
                    <a:p>
                      <a:pPr marL="0" marR="0">
                        <a:lnSpc>
                          <a:spcPct val="107000"/>
                        </a:lnSpc>
                        <a:spcBef>
                          <a:spcPts val="0"/>
                        </a:spcBef>
                        <a:spcAft>
                          <a:spcPts val="0"/>
                        </a:spcAft>
                      </a:pPr>
                      <a:r>
                        <a:rPr lang="en-US" sz="900">
                          <a:effectLst/>
                        </a:rPr>
                        <a:t>Science</a:t>
                      </a:r>
                      <a:br>
                        <a:rPr lang="en-US" sz="900">
                          <a:effectLst/>
                        </a:rPr>
                      </a:br>
                      <a:r>
                        <a:rPr lang="en-US" sz="900">
                          <a:effectLst/>
                        </a:rPr>
                        <a:t>PE/Wellness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nSpc>
                          <a:spcPct val="107000"/>
                        </a:lnSpc>
                        <a:spcBef>
                          <a:spcPts val="0"/>
                        </a:spcBef>
                        <a:spcAft>
                          <a:spcPts val="0"/>
                        </a:spcAft>
                      </a:pPr>
                      <a:r>
                        <a:rPr lang="en-US" sz="900">
                          <a:effectLst/>
                        </a:rPr>
                        <a:t>Agriculture, Food &amp; Natural Resources</a:t>
                      </a:r>
                      <a:br>
                        <a:rPr lang="en-US" sz="900">
                          <a:effectLst/>
                        </a:rPr>
                      </a:br>
                      <a:r>
                        <a:rPr lang="en-US" sz="900">
                          <a:effectLst/>
                        </a:rPr>
                        <a:t>STEM</a:t>
                      </a:r>
                      <a:br>
                        <a:rPr lang="en-US" sz="900">
                          <a:effectLst/>
                        </a:rPr>
                      </a:br>
                      <a:r>
                        <a:rPr lang="en-US" sz="900">
                          <a:effectLst/>
                        </a:rPr>
                        <a:t>Health Science</a:t>
                      </a:r>
                      <a:br>
                        <a:rPr lang="en-US" sz="900">
                          <a:effectLst/>
                        </a:rPr>
                      </a:br>
                      <a:r>
                        <a:rPr lang="en-US" sz="900">
                          <a:effectLst/>
                        </a:rPr>
                        <a:t>Transportation, Distribution &amp; Logistics</a:t>
                      </a:r>
                      <a:br>
                        <a:rPr lang="en-US" sz="900">
                          <a:effectLst/>
                        </a:rPr>
                      </a:br>
                      <a:r>
                        <a:rPr lang="en-US" sz="900">
                          <a:effectLst/>
                        </a:rPr>
                        <a:t>Architecture &amp; Construction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ctr">
                        <a:lnSpc>
                          <a:spcPct val="107000"/>
                        </a:lnSpc>
                        <a:spcBef>
                          <a:spcPts val="0"/>
                        </a:spcBef>
                        <a:spcAft>
                          <a:spcPts val="0"/>
                        </a:spcAft>
                      </a:pPr>
                      <a:r>
                        <a:rPr lang="en-US" sz="900">
                          <a:effectLst/>
                        </a:rPr>
                        <a:t>12/31/2015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ctr">
                        <a:lnSpc>
                          <a:spcPct val="107000"/>
                        </a:lnSpc>
                        <a:spcBef>
                          <a:spcPts val="0"/>
                        </a:spcBef>
                        <a:spcAft>
                          <a:spcPts val="0"/>
                        </a:spcAft>
                      </a:pPr>
                      <a:r>
                        <a:rPr lang="en-US" sz="900">
                          <a:effectLst/>
                        </a:rPr>
                        <a:t>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r">
                        <a:lnSpc>
                          <a:spcPct val="107000"/>
                        </a:lnSpc>
                        <a:spcBef>
                          <a:spcPts val="0"/>
                        </a:spcBef>
                        <a:spcAft>
                          <a:spcPts val="0"/>
                        </a:spcAft>
                      </a:pPr>
                      <a:r>
                        <a:rPr lang="en-US" sz="900">
                          <a:effectLst/>
                        </a:rPr>
                        <a:t>Spring 2017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r">
                        <a:lnSpc>
                          <a:spcPct val="107000"/>
                        </a:lnSpc>
                        <a:spcBef>
                          <a:spcPts val="0"/>
                        </a:spcBef>
                        <a:spcAft>
                          <a:spcPts val="0"/>
                        </a:spcAft>
                      </a:pPr>
                      <a:r>
                        <a:rPr lang="en-US" sz="900">
                          <a:effectLst/>
                        </a:rPr>
                        <a:t>6/1/17- 6/30/23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r>
              <a:tr h="750170">
                <a:tc>
                  <a:txBody>
                    <a:bodyPr/>
                    <a:lstStyle/>
                    <a:p>
                      <a:pPr marL="0" marR="0" algn="ctr">
                        <a:lnSpc>
                          <a:spcPct val="107000"/>
                        </a:lnSpc>
                        <a:spcBef>
                          <a:spcPts val="0"/>
                        </a:spcBef>
                        <a:spcAft>
                          <a:spcPts val="0"/>
                        </a:spcAft>
                      </a:pPr>
                      <a:r>
                        <a:rPr lang="en-US" sz="900">
                          <a:effectLst/>
                        </a:rPr>
                        <a:t>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a:txBody>
                    <a:bodyPr/>
                    <a:lstStyle/>
                    <a:p>
                      <a:pPr marL="0" marR="0">
                        <a:lnSpc>
                          <a:spcPct val="107000"/>
                        </a:lnSpc>
                        <a:spcBef>
                          <a:spcPts val="0"/>
                        </a:spcBef>
                        <a:spcAft>
                          <a:spcPts val="0"/>
                        </a:spcAft>
                      </a:pPr>
                      <a:r>
                        <a:rPr lang="en-US" sz="900">
                          <a:effectLst/>
                        </a:rPr>
                        <a:t>Foreign Language </a:t>
                      </a:r>
                      <a:br>
                        <a:rPr lang="en-US" sz="900">
                          <a:effectLst/>
                        </a:rPr>
                      </a:br>
                      <a:r>
                        <a:rPr lang="en-US" sz="900">
                          <a:effectLst/>
                        </a:rPr>
                        <a:t>Fine Arts (Art, Music, Theatre Arts, Dance)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nSpc>
                          <a:spcPct val="107000"/>
                        </a:lnSpc>
                        <a:spcBef>
                          <a:spcPts val="0"/>
                        </a:spcBef>
                        <a:spcAft>
                          <a:spcPts val="0"/>
                        </a:spcAft>
                      </a:pPr>
                      <a:r>
                        <a:rPr lang="en-US" sz="900">
                          <a:effectLst/>
                        </a:rPr>
                        <a:t>Arts, A/V Technology &amp; Communications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ctr">
                        <a:lnSpc>
                          <a:spcPct val="107000"/>
                        </a:lnSpc>
                        <a:spcBef>
                          <a:spcPts val="0"/>
                        </a:spcBef>
                        <a:spcAft>
                          <a:spcPts val="0"/>
                        </a:spcAft>
                      </a:pPr>
                      <a:r>
                        <a:rPr lang="en-US" sz="900">
                          <a:effectLst/>
                        </a:rPr>
                        <a:t>12/31/2016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ctr">
                        <a:lnSpc>
                          <a:spcPct val="107000"/>
                        </a:lnSpc>
                        <a:spcBef>
                          <a:spcPts val="0"/>
                        </a:spcBef>
                        <a:spcAft>
                          <a:spcPts val="0"/>
                        </a:spcAft>
                      </a:pPr>
                      <a:r>
                        <a:rPr lang="en-US" sz="900">
                          <a:effectLst/>
                        </a:rPr>
                        <a:t>2017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r">
                        <a:lnSpc>
                          <a:spcPct val="107000"/>
                        </a:lnSpc>
                        <a:spcBef>
                          <a:spcPts val="0"/>
                        </a:spcBef>
                        <a:spcAft>
                          <a:spcPts val="0"/>
                        </a:spcAft>
                      </a:pPr>
                      <a:r>
                        <a:rPr lang="en-US" sz="900">
                          <a:effectLst/>
                        </a:rPr>
                        <a:t>Spring 2018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r">
                        <a:lnSpc>
                          <a:spcPct val="107000"/>
                        </a:lnSpc>
                        <a:spcBef>
                          <a:spcPts val="0"/>
                        </a:spcBef>
                        <a:spcAft>
                          <a:spcPts val="0"/>
                        </a:spcAft>
                      </a:pPr>
                      <a:r>
                        <a:rPr lang="en-US" sz="900">
                          <a:effectLst/>
                        </a:rPr>
                        <a:t>6/1/18 - 6/30/24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r>
              <a:tr h="605798">
                <a:tc>
                  <a:txBody>
                    <a:bodyPr/>
                    <a:lstStyle/>
                    <a:p>
                      <a:pPr marL="0" marR="0" algn="ctr">
                        <a:lnSpc>
                          <a:spcPct val="107000"/>
                        </a:lnSpc>
                        <a:spcBef>
                          <a:spcPts val="0"/>
                        </a:spcBef>
                        <a:spcAft>
                          <a:spcPts val="0"/>
                        </a:spcAft>
                      </a:pPr>
                      <a:r>
                        <a:rPr lang="en-US" sz="900">
                          <a:effectLst/>
                        </a:rPr>
                        <a:t>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a:txBody>
                    <a:bodyPr/>
                    <a:lstStyle/>
                    <a:p>
                      <a:pPr marL="0" marR="0">
                        <a:lnSpc>
                          <a:spcPct val="107000"/>
                        </a:lnSpc>
                        <a:spcBef>
                          <a:spcPts val="0"/>
                        </a:spcBef>
                        <a:spcAft>
                          <a:spcPts val="0"/>
                        </a:spcAft>
                      </a:pPr>
                      <a:r>
                        <a:rPr lang="en-US" sz="900">
                          <a:effectLst/>
                        </a:rPr>
                        <a:t>ELA (Reading, Writing, Literature, etc.)</a:t>
                      </a:r>
                      <a:br>
                        <a:rPr lang="en-US" sz="900">
                          <a:effectLst/>
                        </a:rPr>
                      </a:br>
                      <a:r>
                        <a:rPr lang="en-US" sz="900">
                          <a:effectLst/>
                        </a:rPr>
                        <a:t>ESL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ctr">
                        <a:lnSpc>
                          <a:spcPct val="107000"/>
                        </a:lnSpc>
                        <a:spcBef>
                          <a:spcPts val="0"/>
                        </a:spcBef>
                        <a:spcAft>
                          <a:spcPts val="0"/>
                        </a:spcAft>
                      </a:pPr>
                      <a:r>
                        <a:rPr lang="en-US" sz="900">
                          <a:effectLst/>
                        </a:rPr>
                        <a:t>12/31/2017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ctr">
                        <a:lnSpc>
                          <a:spcPct val="107000"/>
                        </a:lnSpc>
                        <a:spcBef>
                          <a:spcPts val="0"/>
                        </a:spcBef>
                        <a:spcAft>
                          <a:spcPts val="0"/>
                        </a:spcAft>
                      </a:pPr>
                      <a:r>
                        <a:rPr lang="en-US" sz="900">
                          <a:effectLst/>
                        </a:rPr>
                        <a:t>2018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r">
                        <a:lnSpc>
                          <a:spcPct val="107000"/>
                        </a:lnSpc>
                        <a:spcBef>
                          <a:spcPts val="0"/>
                        </a:spcBef>
                        <a:spcAft>
                          <a:spcPts val="0"/>
                        </a:spcAft>
                      </a:pPr>
                      <a:r>
                        <a:rPr lang="en-US" sz="900">
                          <a:effectLst/>
                        </a:rPr>
                        <a:t>Spring 2019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r">
                        <a:lnSpc>
                          <a:spcPct val="107000"/>
                        </a:lnSpc>
                        <a:spcBef>
                          <a:spcPts val="0"/>
                        </a:spcBef>
                        <a:spcAft>
                          <a:spcPts val="0"/>
                        </a:spcAft>
                      </a:pPr>
                      <a:r>
                        <a:rPr lang="en-US" sz="900">
                          <a:effectLst/>
                        </a:rPr>
                        <a:t>6/1/19-6/30/25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r>
              <a:tr h="939523">
                <a:tc>
                  <a:txBody>
                    <a:bodyPr/>
                    <a:lstStyle/>
                    <a:p>
                      <a:pPr marL="0" marR="0" algn="ctr">
                        <a:lnSpc>
                          <a:spcPct val="107000"/>
                        </a:lnSpc>
                        <a:spcBef>
                          <a:spcPts val="0"/>
                        </a:spcBef>
                        <a:spcAft>
                          <a:spcPts val="0"/>
                        </a:spcAft>
                      </a:pPr>
                      <a:r>
                        <a:rPr lang="en-US" sz="900">
                          <a:effectLst/>
                        </a:rPr>
                        <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a:txBody>
                    <a:bodyPr/>
                    <a:lstStyle/>
                    <a:p>
                      <a:pPr marL="0" marR="0">
                        <a:lnSpc>
                          <a:spcPct val="107000"/>
                        </a:lnSpc>
                        <a:spcBef>
                          <a:spcPts val="0"/>
                        </a:spcBef>
                        <a:spcAft>
                          <a:spcPts val="0"/>
                        </a:spcAft>
                      </a:pPr>
                      <a:r>
                        <a:rPr lang="en-US" sz="900">
                          <a:effectLst/>
                        </a:rPr>
                        <a:t>Social Studies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nSpc>
                          <a:spcPct val="107000"/>
                        </a:lnSpc>
                        <a:spcBef>
                          <a:spcPts val="0"/>
                        </a:spcBef>
                        <a:spcAft>
                          <a:spcPts val="0"/>
                        </a:spcAft>
                      </a:pPr>
                      <a:r>
                        <a:rPr lang="en-US" sz="900">
                          <a:effectLst/>
                        </a:rPr>
                        <a:t>Law, Public Safety, Corrections, Security</a:t>
                      </a:r>
                      <a:br>
                        <a:rPr lang="en-US" sz="900">
                          <a:effectLst/>
                        </a:rPr>
                      </a:br>
                      <a:r>
                        <a:rPr lang="en-US" sz="900">
                          <a:effectLst/>
                        </a:rPr>
                        <a:t>Government &amp; Public Administration</a:t>
                      </a:r>
                      <a:br>
                        <a:rPr lang="en-US" sz="900">
                          <a:effectLst/>
                        </a:rPr>
                      </a:br>
                      <a:r>
                        <a:rPr lang="en-US" sz="900">
                          <a:effectLst/>
                        </a:rPr>
                        <a:t>Marketing</a:t>
                      </a:r>
                      <a:br>
                        <a:rPr lang="en-US" sz="900">
                          <a:effectLst/>
                        </a:rPr>
                      </a:br>
                      <a:r>
                        <a:rPr lang="en-US" sz="900">
                          <a:effectLst/>
                        </a:rPr>
                        <a:t>Finance</a:t>
                      </a:r>
                      <a:br>
                        <a:rPr lang="en-US" sz="900">
                          <a:effectLst/>
                        </a:rPr>
                      </a:br>
                      <a:r>
                        <a:rPr lang="en-US" sz="900">
                          <a:effectLst/>
                        </a:rPr>
                        <a:t>Business Management &amp; Administration</a:t>
                      </a:r>
                      <a:br>
                        <a:rPr lang="en-US" sz="900">
                          <a:effectLst/>
                        </a:rPr>
                      </a:br>
                      <a:r>
                        <a:rPr lang="en-US" sz="900">
                          <a:effectLst/>
                        </a:rPr>
                        <a:t>Hospitality &amp; Tourism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nSpc>
                          <a:spcPct val="107000"/>
                        </a:lnSpc>
                        <a:spcBef>
                          <a:spcPts val="0"/>
                        </a:spcBef>
                        <a:spcAft>
                          <a:spcPts val="0"/>
                        </a:spcAft>
                      </a:pPr>
                      <a:r>
                        <a:rPr lang="en-US" sz="900">
                          <a:effectLst/>
                        </a:rPr>
                        <a:t>Includes Personal Finance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ctr">
                        <a:lnSpc>
                          <a:spcPct val="107000"/>
                        </a:lnSpc>
                        <a:spcBef>
                          <a:spcPts val="0"/>
                        </a:spcBef>
                        <a:spcAft>
                          <a:spcPts val="0"/>
                        </a:spcAft>
                      </a:pPr>
                      <a:r>
                        <a:rPr lang="en-US" sz="900">
                          <a:effectLst/>
                        </a:rPr>
                        <a:t>12/31/2018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ctr">
                        <a:lnSpc>
                          <a:spcPct val="107000"/>
                        </a:lnSpc>
                        <a:spcBef>
                          <a:spcPts val="0"/>
                        </a:spcBef>
                        <a:spcAft>
                          <a:spcPts val="0"/>
                        </a:spcAft>
                      </a:pPr>
                      <a:r>
                        <a:rPr lang="en-US" sz="900">
                          <a:effectLst/>
                        </a:rPr>
                        <a:t>2019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r">
                        <a:lnSpc>
                          <a:spcPct val="107000"/>
                        </a:lnSpc>
                        <a:spcBef>
                          <a:spcPts val="0"/>
                        </a:spcBef>
                        <a:spcAft>
                          <a:spcPts val="0"/>
                        </a:spcAft>
                      </a:pPr>
                      <a:r>
                        <a:rPr lang="en-US" sz="900">
                          <a:effectLst/>
                        </a:rPr>
                        <a:t>Spring 2020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r">
                        <a:lnSpc>
                          <a:spcPct val="107000"/>
                        </a:lnSpc>
                        <a:spcBef>
                          <a:spcPts val="0"/>
                        </a:spcBef>
                        <a:spcAft>
                          <a:spcPts val="0"/>
                        </a:spcAft>
                      </a:pPr>
                      <a:r>
                        <a:rPr lang="en-US" sz="900">
                          <a:effectLst/>
                        </a:rPr>
                        <a:t>6/1/20-6/30/26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r>
              <a:tr h="302900">
                <a:tc>
                  <a:txBody>
                    <a:bodyPr/>
                    <a:lstStyle/>
                    <a:p>
                      <a:pPr marL="0" marR="0" algn="ctr">
                        <a:lnSpc>
                          <a:spcPct val="107000"/>
                        </a:lnSpc>
                        <a:spcBef>
                          <a:spcPts val="0"/>
                        </a:spcBef>
                        <a:spcAft>
                          <a:spcPts val="0"/>
                        </a:spcAft>
                      </a:pPr>
                      <a:r>
                        <a:rPr lang="en-US" sz="900">
                          <a:effectLst/>
                        </a:rPr>
                        <a:t>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a:txBody>
                    <a:bodyPr/>
                    <a:lstStyle/>
                    <a:p>
                      <a:pPr marL="0" marR="0">
                        <a:lnSpc>
                          <a:spcPct val="107000"/>
                        </a:lnSpc>
                        <a:spcBef>
                          <a:spcPts val="0"/>
                        </a:spcBef>
                        <a:spcAft>
                          <a:spcPts val="0"/>
                        </a:spcAft>
                      </a:pPr>
                      <a:r>
                        <a:rPr lang="en-US" sz="900">
                          <a:effectLst/>
                        </a:rPr>
                        <a:t>Math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ctr">
                        <a:lnSpc>
                          <a:spcPct val="107000"/>
                        </a:lnSpc>
                        <a:spcBef>
                          <a:spcPts val="0"/>
                        </a:spcBef>
                        <a:spcAft>
                          <a:spcPts val="0"/>
                        </a:spcAft>
                      </a:pPr>
                      <a:r>
                        <a:rPr lang="en-US" sz="900">
                          <a:effectLst/>
                        </a:rPr>
                        <a:t>12/31/2019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ctr">
                        <a:lnSpc>
                          <a:spcPct val="107000"/>
                        </a:lnSpc>
                        <a:spcBef>
                          <a:spcPts val="0"/>
                        </a:spcBef>
                        <a:spcAft>
                          <a:spcPts val="0"/>
                        </a:spcAft>
                      </a:pPr>
                      <a:r>
                        <a:rPr lang="en-US" sz="900">
                          <a:effectLst/>
                        </a:rPr>
                        <a:t>2020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r">
                        <a:lnSpc>
                          <a:spcPct val="107000"/>
                        </a:lnSpc>
                        <a:spcBef>
                          <a:spcPts val="0"/>
                        </a:spcBef>
                        <a:spcAft>
                          <a:spcPts val="0"/>
                        </a:spcAft>
                      </a:pPr>
                      <a:r>
                        <a:rPr lang="en-US" sz="900">
                          <a:effectLst/>
                        </a:rPr>
                        <a:t>Spring 2021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c>
                  <a:txBody>
                    <a:bodyPr/>
                    <a:lstStyle/>
                    <a:p>
                      <a:pPr marL="0" marR="0" algn="r">
                        <a:lnSpc>
                          <a:spcPct val="107000"/>
                        </a:lnSpc>
                        <a:spcBef>
                          <a:spcPts val="0"/>
                        </a:spcBef>
                        <a:spcAft>
                          <a:spcPts val="0"/>
                        </a:spcAft>
                      </a:pPr>
                      <a:r>
                        <a:rPr lang="en-US" sz="900">
                          <a:effectLst/>
                        </a:rPr>
                        <a:t>6/1/21-6/30/27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ctr"/>
                </a:tc>
              </a:tr>
              <a:tr h="174001">
                <a:tc>
                  <a:txBody>
                    <a:bodyPr/>
                    <a:lstStyle/>
                    <a:p>
                      <a:pPr>
                        <a:lnSpc>
                          <a:spcPct val="107000"/>
                        </a:lnSpc>
                      </a:pPr>
                      <a:endParaRPr lang="en-US" sz="1000">
                        <a:effectLst/>
                        <a:latin typeface="Calibri" panose="020F0502020204030204" pitchFamily="34" charset="0"/>
                      </a:endParaRPr>
                    </a:p>
                  </a:txBody>
                  <a:tcPr marL="59692" marR="59692" marT="0" marB="0" anchor="b"/>
                </a:tc>
                <a:tc gridSpan="5">
                  <a:txBody>
                    <a:bodyPr/>
                    <a:lstStyle/>
                    <a:p>
                      <a:pPr marL="0" marR="0">
                        <a:lnSpc>
                          <a:spcPct val="107000"/>
                        </a:lnSpc>
                        <a:spcBef>
                          <a:spcPts val="0"/>
                        </a:spcBef>
                        <a:spcAft>
                          <a:spcPts val="0"/>
                        </a:spcAft>
                      </a:pPr>
                      <a:r>
                        <a:rPr lang="en-US" sz="900">
                          <a:effectLst/>
                        </a:rPr>
                        <a:t>*Career &amp; Technical Education subject areas are representative of the 16 Nationally Recognized Career Clusters.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7000"/>
                        </a:lnSpc>
                      </a:pPr>
                      <a:endParaRPr lang="en-US" sz="1000">
                        <a:effectLst/>
                        <a:latin typeface="Calibri" panose="020F0502020204030204" pitchFamily="34" charset="0"/>
                      </a:endParaRPr>
                    </a:p>
                  </a:txBody>
                  <a:tcPr marL="59692" marR="59692" marT="0" marB="0" anchor="b"/>
                </a:tc>
                <a:tc>
                  <a:txBody>
                    <a:bodyPr/>
                    <a:lstStyle/>
                    <a:p>
                      <a:pPr>
                        <a:lnSpc>
                          <a:spcPct val="107000"/>
                        </a:lnSpc>
                      </a:pPr>
                      <a:endParaRPr lang="en-US" sz="1000">
                        <a:effectLst/>
                        <a:latin typeface="Calibri" panose="020F0502020204030204" pitchFamily="34" charset="0"/>
                      </a:endParaRPr>
                    </a:p>
                  </a:txBody>
                  <a:tcPr marL="59692" marR="59692" marT="0" marB="0" anchor="b"/>
                </a:tc>
              </a:tr>
              <a:tr h="174001">
                <a:tc>
                  <a:txBody>
                    <a:bodyPr/>
                    <a:lstStyle/>
                    <a:p>
                      <a:pPr>
                        <a:lnSpc>
                          <a:spcPct val="107000"/>
                        </a:lnSpc>
                      </a:pPr>
                      <a:endParaRPr lang="en-US" sz="1000">
                        <a:effectLst/>
                        <a:latin typeface="Calibri" panose="020F0502020204030204" pitchFamily="34" charset="0"/>
                      </a:endParaRPr>
                    </a:p>
                  </a:txBody>
                  <a:tcPr marL="59692" marR="59692" marT="0" marB="0" anchor="b"/>
                </a:tc>
                <a:tc gridSpan="7">
                  <a:txBody>
                    <a:bodyPr/>
                    <a:lstStyle/>
                    <a:p>
                      <a:pPr marL="0" marR="0">
                        <a:lnSpc>
                          <a:spcPct val="107000"/>
                        </a:lnSpc>
                        <a:spcBef>
                          <a:spcPts val="0"/>
                        </a:spcBef>
                        <a:spcAft>
                          <a:spcPts val="0"/>
                        </a:spcAft>
                      </a:pPr>
                      <a:r>
                        <a:rPr lang="en-US" sz="900" dirty="0">
                          <a:effectLst/>
                        </a:rPr>
                        <a:t>** Notes column includes instructional materials that are encouraged (or required) for all LEAs but are not a part of a specific subject area group.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92" marR="59692"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4</a:t>
            </a:fld>
            <a:endParaRPr lang="en-US" dirty="0"/>
          </a:p>
        </p:txBody>
      </p:sp>
    </p:spTree>
    <p:extLst>
      <p:ext uri="{BB962C8B-B14F-4D97-AF65-F5344CB8AC3E}">
        <p14:creationId xmlns:p14="http://schemas.microsoft.com/office/powerpoint/2010/main" val="2626288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Categories </a:t>
            </a:r>
            <a:r>
              <a:rPr lang="en-US" dirty="0"/>
              <a:t>T</a:t>
            </a:r>
            <a:r>
              <a:rPr lang="en-US" dirty="0" smtClean="0"/>
              <a:t>o Be Bid</a:t>
            </a:r>
            <a:br>
              <a:rPr lang="en-US" dirty="0" smtClean="0"/>
            </a:br>
            <a:r>
              <a:rPr lang="en-US" dirty="0" smtClean="0"/>
              <a:t>Advanced Manufacturing</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5</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19581288"/>
              </p:ext>
            </p:extLst>
          </p:nvPr>
        </p:nvGraphicFramePr>
        <p:xfrm>
          <a:off x="990600" y="1447800"/>
          <a:ext cx="6858000" cy="4038594"/>
        </p:xfrm>
        <a:graphic>
          <a:graphicData uri="http://schemas.openxmlformats.org/drawingml/2006/table">
            <a:tbl>
              <a:tblPr firstRow="1" firstCol="1" bandRow="1">
                <a:tableStyleId>{5C22544A-7EE6-4342-B048-85BDC9FD1C3A}</a:tableStyleId>
              </a:tblPr>
              <a:tblGrid>
                <a:gridCol w="1503123"/>
                <a:gridCol w="5354877"/>
              </a:tblGrid>
              <a:tr h="288471">
                <a:tc>
                  <a:txBody>
                    <a:bodyPr/>
                    <a:lstStyle/>
                    <a:p>
                      <a:pPr marL="0" marR="0" algn="ctr">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Advanced Manufacturing Subjects</a:t>
                      </a:r>
                      <a:endParaRPr lang="en-US" sz="1000" b="1">
                        <a:effectLst/>
                        <a:latin typeface="Times New Roman" panose="02020603050405020304" pitchFamily="18" charset="0"/>
                      </a:endParaRPr>
                    </a:p>
                  </a:txBody>
                  <a:tcPr marL="68580" marR="68580" marT="0" marB="0"/>
                </a:tc>
              </a:tr>
              <a:tr h="288471">
                <a:tc>
                  <a:txBody>
                    <a:bodyPr/>
                    <a:lstStyle/>
                    <a:p>
                      <a:pPr marL="0" marR="0" algn="ctr">
                        <a:spcBef>
                          <a:spcPts val="0"/>
                        </a:spcBef>
                        <a:spcAft>
                          <a:spcPts val="0"/>
                        </a:spcAft>
                      </a:pPr>
                      <a:r>
                        <a:rPr lang="en-US" sz="1000">
                          <a:effectLst/>
                        </a:rPr>
                        <a:t>5925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Digital Electronics</a:t>
                      </a:r>
                      <a:endParaRPr lang="en-US" sz="1000" b="1">
                        <a:effectLst/>
                        <a:latin typeface="Times New Roman" panose="02020603050405020304" pitchFamily="18" charset="0"/>
                      </a:endParaRPr>
                    </a:p>
                  </a:txBody>
                  <a:tcPr marL="68580" marR="68580" marT="0" marB="0"/>
                </a:tc>
              </a:tr>
              <a:tr h="288471">
                <a:tc>
                  <a:txBody>
                    <a:bodyPr/>
                    <a:lstStyle/>
                    <a:p>
                      <a:pPr marL="0" marR="0" algn="ctr">
                        <a:spcBef>
                          <a:spcPts val="0"/>
                        </a:spcBef>
                        <a:spcAft>
                          <a:spcPts val="0"/>
                        </a:spcAft>
                      </a:pPr>
                      <a:r>
                        <a:rPr lang="en-US" sz="1000">
                          <a:effectLst/>
                        </a:rPr>
                        <a:t>6090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Advanced Electromechanical Technology</a:t>
                      </a:r>
                      <a:endParaRPr lang="en-US" sz="1000" b="1">
                        <a:effectLst/>
                        <a:latin typeface="Times New Roman" panose="02020603050405020304" pitchFamily="18" charset="0"/>
                      </a:endParaRPr>
                    </a:p>
                  </a:txBody>
                  <a:tcPr marL="68580" marR="68580" marT="0" marB="0"/>
                </a:tc>
              </a:tr>
              <a:tr h="288471">
                <a:tc>
                  <a:txBody>
                    <a:bodyPr/>
                    <a:lstStyle/>
                    <a:p>
                      <a:pPr marL="0" marR="0" algn="ctr">
                        <a:spcBef>
                          <a:spcPts val="0"/>
                        </a:spcBef>
                        <a:spcAft>
                          <a:spcPts val="0"/>
                        </a:spcAft>
                      </a:pPr>
                      <a:r>
                        <a:rPr lang="en-US" sz="1000">
                          <a:effectLst/>
                        </a:rPr>
                        <a:t>6091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Introduction to Electromechanical</a:t>
                      </a:r>
                      <a:endParaRPr lang="en-US" sz="1000" b="1">
                        <a:effectLst/>
                        <a:latin typeface="Times New Roman" panose="02020603050405020304" pitchFamily="18" charset="0"/>
                      </a:endParaRPr>
                    </a:p>
                  </a:txBody>
                  <a:tcPr marL="68580" marR="68580" marT="0" marB="0"/>
                </a:tc>
              </a:tr>
              <a:tr h="288471">
                <a:tc>
                  <a:txBody>
                    <a:bodyPr/>
                    <a:lstStyle/>
                    <a:p>
                      <a:pPr marL="0" marR="0" algn="ctr">
                        <a:spcBef>
                          <a:spcPts val="0"/>
                        </a:spcBef>
                        <a:spcAft>
                          <a:spcPts val="0"/>
                        </a:spcAft>
                      </a:pPr>
                      <a:r>
                        <a:rPr lang="en-US" sz="1000">
                          <a:effectLst/>
                        </a:rPr>
                        <a:t>5926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Manufacturing Practicum</a:t>
                      </a:r>
                      <a:endParaRPr lang="en-US" sz="1000" b="1">
                        <a:effectLst/>
                        <a:latin typeface="Times New Roman" panose="02020603050405020304" pitchFamily="18" charset="0"/>
                      </a:endParaRPr>
                    </a:p>
                  </a:txBody>
                  <a:tcPr marL="68580" marR="68580" marT="0" marB="0"/>
                </a:tc>
              </a:tr>
              <a:tr h="288471">
                <a:tc>
                  <a:txBody>
                    <a:bodyPr/>
                    <a:lstStyle/>
                    <a:p>
                      <a:pPr marL="0" marR="0" algn="ctr">
                        <a:spcBef>
                          <a:spcPts val="0"/>
                        </a:spcBef>
                        <a:spcAft>
                          <a:spcPts val="0"/>
                        </a:spcAft>
                      </a:pPr>
                      <a:r>
                        <a:rPr lang="en-US" sz="1000">
                          <a:effectLst/>
                        </a:rPr>
                        <a:t>6156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Mechatronics I</a:t>
                      </a:r>
                      <a:endParaRPr lang="en-US" sz="1000" b="1">
                        <a:effectLst/>
                        <a:latin typeface="Times New Roman" panose="02020603050405020304" pitchFamily="18" charset="0"/>
                      </a:endParaRPr>
                    </a:p>
                  </a:txBody>
                  <a:tcPr marL="68580" marR="68580" marT="0" marB="0"/>
                </a:tc>
              </a:tr>
              <a:tr h="288471">
                <a:tc>
                  <a:txBody>
                    <a:bodyPr/>
                    <a:lstStyle/>
                    <a:p>
                      <a:pPr marL="0" marR="0" algn="ctr">
                        <a:spcBef>
                          <a:spcPts val="0"/>
                        </a:spcBef>
                        <a:spcAft>
                          <a:spcPts val="0"/>
                        </a:spcAft>
                      </a:pPr>
                      <a:r>
                        <a:rPr lang="en-US" sz="1000">
                          <a:effectLst/>
                        </a:rPr>
                        <a:t>6157</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Mechatronics II</a:t>
                      </a:r>
                      <a:endParaRPr lang="en-US" sz="1200">
                        <a:effectLst/>
                        <a:latin typeface="Times New Roman" panose="02020603050405020304" pitchFamily="18" charset="0"/>
                        <a:ea typeface="Times New Roman" panose="02020603050405020304" pitchFamily="18" charset="0"/>
                      </a:endParaRPr>
                    </a:p>
                  </a:txBody>
                  <a:tcPr marL="68580" marR="68580" marT="0" marB="0"/>
                </a:tc>
              </a:tr>
              <a:tr h="288471">
                <a:tc>
                  <a:txBody>
                    <a:bodyPr/>
                    <a:lstStyle/>
                    <a:p>
                      <a:pPr marL="0" marR="0" algn="ctr">
                        <a:spcBef>
                          <a:spcPts val="0"/>
                        </a:spcBef>
                        <a:spcAft>
                          <a:spcPts val="0"/>
                        </a:spcAft>
                      </a:pPr>
                      <a:r>
                        <a:rPr lang="en-US" sz="1000">
                          <a:effectLst/>
                        </a:rPr>
                        <a:t>5929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Principles of Machining I</a:t>
                      </a:r>
                      <a:endParaRPr lang="en-US" sz="1200">
                        <a:effectLst/>
                        <a:latin typeface="Times New Roman" panose="02020603050405020304" pitchFamily="18" charset="0"/>
                        <a:ea typeface="Times New Roman" panose="02020603050405020304" pitchFamily="18" charset="0"/>
                      </a:endParaRPr>
                    </a:p>
                  </a:txBody>
                  <a:tcPr marL="68580" marR="68580" marT="0" marB="0"/>
                </a:tc>
              </a:tr>
              <a:tr h="288471">
                <a:tc>
                  <a:txBody>
                    <a:bodyPr/>
                    <a:lstStyle/>
                    <a:p>
                      <a:pPr marL="0" marR="0" algn="ctr">
                        <a:spcBef>
                          <a:spcPts val="0"/>
                        </a:spcBef>
                        <a:spcAft>
                          <a:spcPts val="0"/>
                        </a:spcAft>
                      </a:pPr>
                      <a:r>
                        <a:rPr lang="en-US" sz="1000">
                          <a:effectLst/>
                        </a:rPr>
                        <a:t>5923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Principles of Machining II</a:t>
                      </a:r>
                      <a:endParaRPr lang="en-US" sz="1200">
                        <a:effectLst/>
                        <a:latin typeface="Times New Roman" panose="02020603050405020304" pitchFamily="18" charset="0"/>
                        <a:ea typeface="Times New Roman" panose="02020603050405020304" pitchFamily="18" charset="0"/>
                      </a:endParaRPr>
                    </a:p>
                  </a:txBody>
                  <a:tcPr marL="68580" marR="68580" marT="0" marB="0"/>
                </a:tc>
              </a:tr>
              <a:tr h="288471">
                <a:tc>
                  <a:txBody>
                    <a:bodyPr/>
                    <a:lstStyle/>
                    <a:p>
                      <a:pPr marL="0" marR="0" algn="ctr">
                        <a:spcBef>
                          <a:spcPts val="0"/>
                        </a:spcBef>
                        <a:spcAft>
                          <a:spcPts val="0"/>
                        </a:spcAft>
                      </a:pPr>
                      <a:r>
                        <a:rPr lang="en-US" sz="1000">
                          <a:effectLst/>
                        </a:rPr>
                        <a:t>5922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Principles of Manufacturing</a:t>
                      </a:r>
                      <a:endParaRPr lang="en-US" sz="1000" b="1">
                        <a:effectLst/>
                        <a:latin typeface="Times New Roman" panose="02020603050405020304" pitchFamily="18" charset="0"/>
                      </a:endParaRPr>
                    </a:p>
                  </a:txBody>
                  <a:tcPr marL="68580" marR="68580" marT="0" marB="0"/>
                </a:tc>
              </a:tr>
              <a:tr h="288471">
                <a:tc>
                  <a:txBody>
                    <a:bodyPr/>
                    <a:lstStyle/>
                    <a:p>
                      <a:pPr marL="0" marR="0" algn="ctr">
                        <a:spcBef>
                          <a:spcPts val="0"/>
                        </a:spcBef>
                        <a:spcAft>
                          <a:spcPts val="0"/>
                        </a:spcAft>
                      </a:pPr>
                      <a:r>
                        <a:rPr lang="en-US" sz="1000">
                          <a:effectLst/>
                        </a:rPr>
                        <a:t>6143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Robotics &amp; Automated Systems</a:t>
                      </a:r>
                      <a:endParaRPr lang="en-US" sz="1000" b="1">
                        <a:effectLst/>
                        <a:latin typeface="Times New Roman" panose="02020603050405020304" pitchFamily="18" charset="0"/>
                      </a:endParaRPr>
                    </a:p>
                  </a:txBody>
                  <a:tcPr marL="68580" marR="68580" marT="0" marB="0"/>
                </a:tc>
              </a:tr>
              <a:tr h="288471">
                <a:tc>
                  <a:txBody>
                    <a:bodyPr/>
                    <a:lstStyle/>
                    <a:p>
                      <a:pPr marL="0" marR="0" algn="ctr">
                        <a:spcBef>
                          <a:spcPts val="0"/>
                        </a:spcBef>
                        <a:spcAft>
                          <a:spcPts val="0"/>
                        </a:spcAft>
                      </a:pPr>
                      <a:r>
                        <a:rPr lang="en-US" sz="1000">
                          <a:effectLst/>
                        </a:rPr>
                        <a:t>0649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STEM Explorers</a:t>
                      </a:r>
                      <a:endParaRPr lang="en-US" sz="1000" b="1">
                        <a:effectLst/>
                        <a:latin typeface="Times New Roman" panose="02020603050405020304" pitchFamily="18" charset="0"/>
                      </a:endParaRPr>
                    </a:p>
                  </a:txBody>
                  <a:tcPr marL="68580" marR="68580" marT="0" marB="0"/>
                </a:tc>
              </a:tr>
              <a:tr h="288471">
                <a:tc>
                  <a:txBody>
                    <a:bodyPr/>
                    <a:lstStyle/>
                    <a:p>
                      <a:pPr marL="0" marR="0" algn="ctr">
                        <a:spcBef>
                          <a:spcPts val="0"/>
                        </a:spcBef>
                        <a:spcAft>
                          <a:spcPts val="0"/>
                        </a:spcAft>
                      </a:pPr>
                      <a:r>
                        <a:rPr lang="en-US" sz="1000">
                          <a:effectLst/>
                        </a:rPr>
                        <a:t>0749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STEM Innovators</a:t>
                      </a:r>
                      <a:endParaRPr lang="en-US" sz="1000" b="1">
                        <a:effectLst/>
                        <a:latin typeface="Times New Roman" panose="02020603050405020304" pitchFamily="18" charset="0"/>
                      </a:endParaRPr>
                    </a:p>
                  </a:txBody>
                  <a:tcPr marL="68580" marR="68580" marT="0" marB="0"/>
                </a:tc>
              </a:tr>
              <a:tr h="288471">
                <a:tc>
                  <a:txBody>
                    <a:bodyPr/>
                    <a:lstStyle/>
                    <a:p>
                      <a:pPr marL="0" marR="0" algn="ctr">
                        <a:spcBef>
                          <a:spcPts val="0"/>
                        </a:spcBef>
                        <a:spcAft>
                          <a:spcPts val="0"/>
                        </a:spcAft>
                      </a:pPr>
                      <a:r>
                        <a:rPr lang="en-US" sz="1000">
                          <a:effectLst/>
                        </a:rPr>
                        <a:t>0849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dirty="0">
                          <a:effectLst/>
                        </a:rPr>
                        <a:t>STEM Designers</a:t>
                      </a:r>
                      <a:endParaRPr lang="en-US" sz="1000" b="1" dirty="0">
                        <a:effectLst/>
                        <a:latin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88567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To Be Bid</a:t>
            </a:r>
            <a:br>
              <a:rPr lang="en-US" dirty="0"/>
            </a:br>
            <a:r>
              <a:rPr lang="en-US" dirty="0" smtClean="0"/>
              <a:t>Information Technology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12989451"/>
              </p:ext>
            </p:extLst>
          </p:nvPr>
        </p:nvGraphicFramePr>
        <p:xfrm>
          <a:off x="1219200" y="1417640"/>
          <a:ext cx="6412230" cy="3946684"/>
        </p:xfrm>
        <a:graphic>
          <a:graphicData uri="http://schemas.openxmlformats.org/drawingml/2006/table">
            <a:tbl>
              <a:tblPr firstRow="1" firstCol="1" bandRow="1">
                <a:tableStyleId>{5C22544A-7EE6-4342-B048-85BDC9FD1C3A}</a:tableStyleId>
              </a:tblPr>
              <a:tblGrid>
                <a:gridCol w="1405421"/>
                <a:gridCol w="5006809"/>
              </a:tblGrid>
              <a:tr h="281906">
                <a:tc>
                  <a:txBody>
                    <a:bodyPr/>
                    <a:lstStyle/>
                    <a:p>
                      <a:pPr marL="0" marR="0" algn="ctr">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Information Technology</a:t>
                      </a:r>
                      <a:endParaRPr lang="en-US" sz="1000" b="1">
                        <a:effectLst/>
                        <a:latin typeface="Times New Roman" panose="02020603050405020304" pitchFamily="18" charset="0"/>
                      </a:endParaRPr>
                    </a:p>
                  </a:txBody>
                  <a:tcPr marL="68580" marR="68580" marT="0" marB="0"/>
                </a:tc>
              </a:tr>
              <a:tr h="281906">
                <a:tc>
                  <a:txBody>
                    <a:bodyPr/>
                    <a:lstStyle/>
                    <a:p>
                      <a:pPr marL="0" marR="0" algn="ctr">
                        <a:spcBef>
                          <a:spcPts val="0"/>
                        </a:spcBef>
                        <a:spcAft>
                          <a:spcPts val="0"/>
                        </a:spcAft>
                      </a:pPr>
                      <a:r>
                        <a:rPr lang="en-US" sz="1000">
                          <a:effectLst/>
                        </a:rPr>
                        <a:t>6093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Cabling and Internetworking</a:t>
                      </a:r>
                      <a:endParaRPr lang="en-US" sz="1000" b="1">
                        <a:effectLst/>
                        <a:latin typeface="Times New Roman" panose="02020603050405020304" pitchFamily="18" charset="0"/>
                      </a:endParaRPr>
                    </a:p>
                  </a:txBody>
                  <a:tcPr marL="68580" marR="68580" marT="0" marB="0"/>
                </a:tc>
              </a:tr>
              <a:tr h="281906">
                <a:tc>
                  <a:txBody>
                    <a:bodyPr/>
                    <a:lstStyle/>
                    <a:p>
                      <a:pPr marL="0" marR="0" algn="ctr">
                        <a:spcBef>
                          <a:spcPts val="0"/>
                        </a:spcBef>
                        <a:spcAft>
                          <a:spcPts val="0"/>
                        </a:spcAft>
                      </a:pPr>
                      <a:r>
                        <a:rPr lang="en-US" sz="1000">
                          <a:effectLst/>
                        </a:rPr>
                        <a:t>6094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Computer Systems</a:t>
                      </a:r>
                      <a:endParaRPr lang="en-US" sz="1000" b="1">
                        <a:effectLst/>
                        <a:latin typeface="Times New Roman" panose="02020603050405020304" pitchFamily="18" charset="0"/>
                      </a:endParaRPr>
                    </a:p>
                  </a:txBody>
                  <a:tcPr marL="68580" marR="68580" marT="0" marB="0"/>
                </a:tc>
              </a:tr>
              <a:tr h="281906">
                <a:tc>
                  <a:txBody>
                    <a:bodyPr/>
                    <a:lstStyle/>
                    <a:p>
                      <a:pPr marL="0" marR="0" algn="ctr">
                        <a:spcBef>
                          <a:spcPts val="0"/>
                        </a:spcBef>
                        <a:spcAft>
                          <a:spcPts val="0"/>
                        </a:spcAft>
                      </a:pPr>
                      <a:r>
                        <a:rPr lang="en-US" sz="1000">
                          <a:effectLst/>
                        </a:rPr>
                        <a:t> TBD</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Programming &amp; Software Development Practicum</a:t>
                      </a:r>
                      <a:endParaRPr lang="en-US" sz="1000" b="1">
                        <a:effectLst/>
                        <a:latin typeface="Times New Roman" panose="02020603050405020304" pitchFamily="18" charset="0"/>
                      </a:endParaRPr>
                    </a:p>
                  </a:txBody>
                  <a:tcPr marL="68580" marR="68580" marT="0" marB="0"/>
                </a:tc>
              </a:tr>
              <a:tr h="281906">
                <a:tc>
                  <a:txBody>
                    <a:bodyPr/>
                    <a:lstStyle/>
                    <a:p>
                      <a:pPr marL="0" marR="0" algn="ctr">
                        <a:spcBef>
                          <a:spcPts val="0"/>
                        </a:spcBef>
                        <a:spcAft>
                          <a:spcPts val="0"/>
                        </a:spcAft>
                      </a:pPr>
                      <a:r>
                        <a:rPr lang="en-US" sz="1000">
                          <a:effectLst/>
                        </a:rPr>
                        <a:t>6095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Information Technology Foundations</a:t>
                      </a:r>
                      <a:endParaRPr lang="en-US" sz="1000" b="1">
                        <a:effectLst/>
                        <a:latin typeface="Times New Roman" panose="02020603050405020304" pitchFamily="18" charset="0"/>
                      </a:endParaRPr>
                    </a:p>
                  </a:txBody>
                  <a:tcPr marL="68580" marR="68580" marT="0" marB="0"/>
                </a:tc>
              </a:tr>
              <a:tr h="281906">
                <a:tc>
                  <a:txBody>
                    <a:bodyPr/>
                    <a:lstStyle/>
                    <a:p>
                      <a:pPr marL="0" marR="0" algn="ctr">
                        <a:spcBef>
                          <a:spcPts val="0"/>
                        </a:spcBef>
                        <a:spcAft>
                          <a:spcPts val="0"/>
                        </a:spcAft>
                      </a:pPr>
                      <a:r>
                        <a:rPr lang="en-US" sz="1000">
                          <a:effectLst/>
                        </a:rPr>
                        <a:t>6142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Introduction to Geographic Information Systems</a:t>
                      </a:r>
                      <a:endParaRPr lang="en-US" sz="1000" b="1">
                        <a:effectLst/>
                        <a:latin typeface="Times New Roman" panose="02020603050405020304" pitchFamily="18" charset="0"/>
                      </a:endParaRPr>
                    </a:p>
                  </a:txBody>
                  <a:tcPr marL="68580" marR="68580" marT="0" marB="0"/>
                </a:tc>
              </a:tr>
              <a:tr h="281906">
                <a:tc>
                  <a:txBody>
                    <a:bodyPr/>
                    <a:lstStyle/>
                    <a:p>
                      <a:pPr marL="0" marR="0" algn="ctr">
                        <a:spcBef>
                          <a:spcPts val="0"/>
                        </a:spcBef>
                        <a:spcAft>
                          <a:spcPts val="0"/>
                        </a:spcAft>
                      </a:pPr>
                      <a:r>
                        <a:rPr lang="en-US" sz="1000">
                          <a:effectLst/>
                        </a:rPr>
                        <a:t>6096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Information Technology Clinical Internship</a:t>
                      </a:r>
                      <a:endParaRPr lang="en-US" sz="1200">
                        <a:effectLst/>
                        <a:latin typeface="Times New Roman" panose="02020603050405020304" pitchFamily="18" charset="0"/>
                        <a:ea typeface="Times New Roman" panose="02020603050405020304" pitchFamily="18" charset="0"/>
                      </a:endParaRPr>
                    </a:p>
                  </a:txBody>
                  <a:tcPr marL="68580" marR="68580" marT="0" marB="0"/>
                </a:tc>
              </a:tr>
              <a:tr h="281906">
                <a:tc>
                  <a:txBody>
                    <a:bodyPr/>
                    <a:lstStyle/>
                    <a:p>
                      <a:pPr marL="0" marR="0" algn="ctr">
                        <a:spcBef>
                          <a:spcPts val="0"/>
                        </a:spcBef>
                        <a:spcAft>
                          <a:spcPts val="0"/>
                        </a:spcAft>
                      </a:pPr>
                      <a:r>
                        <a:rPr lang="en-US" sz="1000">
                          <a:effectLst/>
                        </a:rPr>
                        <a:t>6097</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Networking</a:t>
                      </a:r>
                      <a:endParaRPr lang="en-US" sz="1200">
                        <a:effectLst/>
                        <a:latin typeface="Times New Roman" panose="02020603050405020304" pitchFamily="18" charset="0"/>
                        <a:ea typeface="Times New Roman" panose="02020603050405020304" pitchFamily="18" charset="0"/>
                      </a:endParaRPr>
                    </a:p>
                  </a:txBody>
                  <a:tcPr marL="68580" marR="68580" marT="0" marB="0"/>
                </a:tc>
              </a:tr>
              <a:tr h="281906">
                <a:tc>
                  <a:txBody>
                    <a:bodyPr/>
                    <a:lstStyle/>
                    <a:p>
                      <a:pPr marL="0" marR="0" algn="ctr">
                        <a:spcBef>
                          <a:spcPts val="0"/>
                        </a:spcBef>
                        <a:spcAft>
                          <a:spcPts val="0"/>
                        </a:spcAft>
                      </a:pPr>
                      <a:r>
                        <a:rPr lang="en-US" sz="1000">
                          <a:effectLst/>
                        </a:rPr>
                        <a:t>6098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Programming &amp; Logic I</a:t>
                      </a:r>
                      <a:endParaRPr lang="en-US" sz="1200">
                        <a:effectLst/>
                        <a:latin typeface="Times New Roman" panose="02020603050405020304" pitchFamily="18" charset="0"/>
                        <a:ea typeface="Times New Roman" panose="02020603050405020304" pitchFamily="18" charset="0"/>
                      </a:endParaRPr>
                    </a:p>
                  </a:txBody>
                  <a:tcPr marL="68580" marR="68580" marT="0" marB="0"/>
                </a:tc>
              </a:tr>
              <a:tr h="281906">
                <a:tc>
                  <a:txBody>
                    <a:bodyPr/>
                    <a:lstStyle/>
                    <a:p>
                      <a:pPr marL="0" marR="0" algn="ctr">
                        <a:spcBef>
                          <a:spcPts val="0"/>
                        </a:spcBef>
                        <a:spcAft>
                          <a:spcPts val="0"/>
                        </a:spcAft>
                      </a:pPr>
                      <a:r>
                        <a:rPr lang="en-US" sz="1000">
                          <a:effectLst/>
                        </a:rPr>
                        <a:t>6099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Programming &amp; Logic II</a:t>
                      </a:r>
                      <a:endParaRPr lang="en-US" sz="1200">
                        <a:effectLst/>
                        <a:latin typeface="Times New Roman" panose="02020603050405020304" pitchFamily="18" charset="0"/>
                        <a:ea typeface="Times New Roman" panose="02020603050405020304" pitchFamily="18" charset="0"/>
                      </a:endParaRPr>
                    </a:p>
                  </a:txBody>
                  <a:tcPr marL="68580" marR="68580" marT="0" marB="0"/>
                </a:tc>
              </a:tr>
              <a:tr h="281906">
                <a:tc>
                  <a:txBody>
                    <a:bodyPr/>
                    <a:lstStyle/>
                    <a:p>
                      <a:pPr marL="0" marR="0" algn="ctr">
                        <a:spcBef>
                          <a:spcPts val="0"/>
                        </a:spcBef>
                        <a:spcAft>
                          <a:spcPts val="0"/>
                        </a:spcAft>
                      </a:pPr>
                      <a:r>
                        <a:rPr lang="en-US" sz="1000">
                          <a:effectLst/>
                        </a:rPr>
                        <a:t>6100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Web Design Foundations</a:t>
                      </a:r>
                      <a:endParaRPr lang="en-US" sz="1000" b="1">
                        <a:effectLst/>
                        <a:latin typeface="Times New Roman" panose="02020603050405020304" pitchFamily="18" charset="0"/>
                      </a:endParaRPr>
                    </a:p>
                  </a:txBody>
                  <a:tcPr marL="68580" marR="68580" marT="0" marB="0"/>
                </a:tc>
              </a:tr>
              <a:tr h="281906">
                <a:tc>
                  <a:txBody>
                    <a:bodyPr/>
                    <a:lstStyle/>
                    <a:p>
                      <a:pPr marL="0" marR="0" algn="ctr">
                        <a:spcBef>
                          <a:spcPts val="0"/>
                        </a:spcBef>
                        <a:spcAft>
                          <a:spcPts val="0"/>
                        </a:spcAft>
                      </a:pPr>
                      <a:r>
                        <a:rPr lang="en-US" sz="1000">
                          <a:effectLst/>
                        </a:rPr>
                        <a:t>6101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Web Site Development</a:t>
                      </a:r>
                      <a:endParaRPr lang="en-US" sz="1000" b="1">
                        <a:effectLst/>
                        <a:latin typeface="Times New Roman" panose="02020603050405020304" pitchFamily="18" charset="0"/>
                      </a:endParaRPr>
                    </a:p>
                  </a:txBody>
                  <a:tcPr marL="68580" marR="68580" marT="0" marB="0"/>
                </a:tc>
              </a:tr>
              <a:tr h="281906">
                <a:tc>
                  <a:txBody>
                    <a:bodyPr/>
                    <a:lstStyle/>
                    <a:p>
                      <a:pPr marL="0" marR="0" algn="ctr">
                        <a:spcBef>
                          <a:spcPts val="0"/>
                        </a:spcBef>
                        <a:spcAft>
                          <a:spcPts val="0"/>
                        </a:spcAft>
                      </a:pPr>
                      <a:r>
                        <a:rPr lang="en-US" sz="1000">
                          <a:effectLst/>
                        </a:rPr>
                        <a:t> TBD</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a:effectLst/>
                        </a:rPr>
                        <a:t>Web Design Practicum</a:t>
                      </a:r>
                      <a:endParaRPr lang="en-US" sz="1000" b="1">
                        <a:effectLst/>
                        <a:latin typeface="Times New Roman" panose="02020603050405020304" pitchFamily="18" charset="0"/>
                      </a:endParaRPr>
                    </a:p>
                  </a:txBody>
                  <a:tcPr marL="68580" marR="68580" marT="0" marB="0"/>
                </a:tc>
              </a:tr>
              <a:tr h="281906">
                <a:tc>
                  <a:txBody>
                    <a:bodyPr/>
                    <a:lstStyle/>
                    <a:p>
                      <a:pPr marL="0" marR="0" algn="ctr">
                        <a:spcBef>
                          <a:spcPts val="0"/>
                        </a:spcBef>
                        <a:spcAft>
                          <a:spcPts val="0"/>
                        </a:spcAft>
                      </a:pPr>
                      <a:r>
                        <a:rPr lang="en-US" sz="1000">
                          <a:effectLst/>
                        </a:rPr>
                        <a:t>3635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50" b="1" dirty="0">
                          <a:solidFill>
                            <a:srgbClr val="FF0000"/>
                          </a:solidFill>
                          <a:effectLst/>
                        </a:rPr>
                        <a:t>Advanced Placement Computer Science</a:t>
                      </a:r>
                      <a:endParaRPr lang="en-US" sz="1000" b="1" dirty="0">
                        <a:solidFill>
                          <a:srgbClr val="FF0000"/>
                        </a:solidFill>
                        <a:effectLst/>
                        <a:latin typeface="Times New Roman" panose="02020603050405020304" pitchFamily="18" charset="0"/>
                      </a:endParaRPr>
                    </a:p>
                  </a:txBody>
                  <a:tcPr marL="68580" marR="68580" marT="0" marB="0"/>
                </a:tc>
              </a:tr>
            </a:tbl>
          </a:graphicData>
        </a:graphic>
      </p:graphicFrame>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6</a:t>
            </a:fld>
            <a:endParaRPr lang="en-US" dirty="0"/>
          </a:p>
        </p:txBody>
      </p:sp>
    </p:spTree>
    <p:extLst>
      <p:ext uri="{BB962C8B-B14F-4D97-AF65-F5344CB8AC3E}">
        <p14:creationId xmlns:p14="http://schemas.microsoft.com/office/powerpoint/2010/main" val="760247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To Be Bid</a:t>
            </a:r>
            <a:br>
              <a:rPr lang="en-US" dirty="0"/>
            </a:br>
            <a:r>
              <a:rPr lang="en-US" dirty="0" smtClean="0"/>
              <a:t>Human Services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58364829"/>
              </p:ext>
            </p:extLst>
          </p:nvPr>
        </p:nvGraphicFramePr>
        <p:xfrm>
          <a:off x="838200" y="1524004"/>
          <a:ext cx="7021830" cy="4107024"/>
        </p:xfrm>
        <a:graphic>
          <a:graphicData uri="http://schemas.openxmlformats.org/drawingml/2006/table">
            <a:tbl>
              <a:tblPr firstRow="1" firstCol="1" bandRow="1">
                <a:tableStyleId>{5C22544A-7EE6-4342-B048-85BDC9FD1C3A}</a:tableStyleId>
              </a:tblPr>
              <a:tblGrid>
                <a:gridCol w="154832"/>
                <a:gridCol w="1500194"/>
                <a:gridCol w="5366804"/>
              </a:tblGrid>
              <a:tr h="224603">
                <a:tc gridSpan="2">
                  <a:txBody>
                    <a:bodyPr/>
                    <a:lstStyle/>
                    <a:p>
                      <a:pPr marL="0" marR="0" algn="ctr">
                        <a:spcBef>
                          <a:spcPts val="0"/>
                        </a:spcBef>
                        <a:spcAft>
                          <a:spcPts val="0"/>
                        </a:spcAft>
                      </a:pPr>
                      <a:r>
                        <a:rPr lang="en-US" sz="10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050">
                          <a:effectLst/>
                        </a:rPr>
                        <a:t>Human Services</a:t>
                      </a:r>
                      <a:endParaRPr lang="en-US" sz="1000" b="1">
                        <a:effectLst/>
                        <a:latin typeface="Times New Roman" panose="02020603050405020304" pitchFamily="18" charset="0"/>
                      </a:endParaRPr>
                    </a:p>
                  </a:txBody>
                  <a:tcPr marL="68580" marR="68580" marT="0" marB="0"/>
                </a:tc>
              </a:tr>
              <a:tr h="224603">
                <a:tc gridSpan="2">
                  <a:txBody>
                    <a:bodyPr/>
                    <a:lstStyle/>
                    <a:p>
                      <a:pPr marL="0" marR="0" algn="ctr">
                        <a:spcBef>
                          <a:spcPts val="0"/>
                        </a:spcBef>
                        <a:spcAft>
                          <a:spcPts val="0"/>
                        </a:spcAft>
                      </a:pPr>
                      <a:r>
                        <a:rPr lang="en-US" sz="1000">
                          <a:effectLst/>
                        </a:rPr>
                        <a:t>5972</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050">
                          <a:effectLst/>
                        </a:rPr>
                        <a:t>Barbering I</a:t>
                      </a:r>
                      <a:endParaRPr lang="en-US" sz="1000" b="1">
                        <a:effectLst/>
                        <a:latin typeface="Times New Roman" panose="02020603050405020304" pitchFamily="18" charset="0"/>
                      </a:endParaRPr>
                    </a:p>
                  </a:txBody>
                  <a:tcPr marL="68580" marR="68580" marT="0" marB="0"/>
                </a:tc>
              </a:tr>
              <a:tr h="224603">
                <a:tc gridSpan="2">
                  <a:txBody>
                    <a:bodyPr/>
                    <a:lstStyle/>
                    <a:p>
                      <a:pPr marL="0" marR="0" algn="ctr">
                        <a:spcBef>
                          <a:spcPts val="0"/>
                        </a:spcBef>
                        <a:spcAft>
                          <a:spcPts val="0"/>
                        </a:spcAft>
                      </a:pPr>
                      <a:r>
                        <a:rPr lang="en-US" sz="1000">
                          <a:effectLst/>
                        </a:rPr>
                        <a:t>5973</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050">
                          <a:effectLst/>
                        </a:rPr>
                        <a:t>Barbering II</a:t>
                      </a:r>
                      <a:endParaRPr lang="en-US" sz="1000" b="1">
                        <a:effectLst/>
                        <a:latin typeface="Times New Roman" panose="02020603050405020304" pitchFamily="18" charset="0"/>
                      </a:endParaRPr>
                    </a:p>
                  </a:txBody>
                  <a:tcPr marL="68580" marR="68580" marT="0" marB="0"/>
                </a:tc>
              </a:tr>
              <a:tr h="224603">
                <a:tc gridSpan="2">
                  <a:txBody>
                    <a:bodyPr/>
                    <a:lstStyle/>
                    <a:p>
                      <a:pPr marL="0" marR="0" algn="ctr">
                        <a:spcBef>
                          <a:spcPts val="0"/>
                        </a:spcBef>
                        <a:spcAft>
                          <a:spcPts val="0"/>
                        </a:spcAft>
                      </a:pPr>
                      <a:r>
                        <a:rPr lang="en-US" sz="1000">
                          <a:effectLst/>
                        </a:rPr>
                        <a:t>5974</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050">
                          <a:effectLst/>
                        </a:rPr>
                        <a:t>Barbering III</a:t>
                      </a:r>
                      <a:endParaRPr lang="en-US" sz="1200">
                        <a:effectLst/>
                        <a:latin typeface="Times New Roman" panose="02020603050405020304" pitchFamily="18" charset="0"/>
                        <a:ea typeface="Times New Roman" panose="02020603050405020304" pitchFamily="18" charset="0"/>
                      </a:endParaRPr>
                    </a:p>
                  </a:txBody>
                  <a:tcPr marL="68580" marR="68580" marT="0" marB="0"/>
                </a:tc>
              </a:tr>
              <a:tr h="224603">
                <a:tc gridSpan="2">
                  <a:txBody>
                    <a:bodyPr/>
                    <a:lstStyle/>
                    <a:p>
                      <a:pPr marL="0" marR="0" algn="ctr">
                        <a:spcBef>
                          <a:spcPts val="0"/>
                        </a:spcBef>
                        <a:spcAft>
                          <a:spcPts val="0"/>
                        </a:spcAft>
                      </a:pPr>
                      <a:r>
                        <a:rPr lang="en-US" sz="1000">
                          <a:effectLst/>
                        </a:rPr>
                        <a:t>5984</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050">
                          <a:effectLst/>
                        </a:rPr>
                        <a:t>Chemistry of Cosmetology</a:t>
                      </a:r>
                      <a:endParaRPr lang="en-US" sz="1200">
                        <a:effectLst/>
                        <a:latin typeface="Times New Roman" panose="02020603050405020304" pitchFamily="18" charset="0"/>
                        <a:ea typeface="Times New Roman" panose="02020603050405020304" pitchFamily="18" charset="0"/>
                      </a:endParaRPr>
                    </a:p>
                  </a:txBody>
                  <a:tcPr marL="68580" marR="68580" marT="0" marB="0"/>
                </a:tc>
              </a:tr>
              <a:tr h="224603">
                <a:tc gridSpan="2">
                  <a:txBody>
                    <a:bodyPr/>
                    <a:lstStyle/>
                    <a:p>
                      <a:pPr marL="0" marR="0" algn="ctr">
                        <a:spcBef>
                          <a:spcPts val="0"/>
                        </a:spcBef>
                        <a:spcAft>
                          <a:spcPts val="0"/>
                        </a:spcAft>
                      </a:pPr>
                      <a:r>
                        <a:rPr lang="en-US" sz="1000">
                          <a:effectLst/>
                        </a:rPr>
                        <a:t>5986</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050">
                          <a:effectLst/>
                        </a:rPr>
                        <a:t>Design Principles of Cosmetology</a:t>
                      </a:r>
                      <a:endParaRPr lang="en-US" sz="1200">
                        <a:effectLst/>
                        <a:latin typeface="Times New Roman" panose="02020603050405020304" pitchFamily="18" charset="0"/>
                        <a:ea typeface="Times New Roman" panose="02020603050405020304" pitchFamily="18" charset="0"/>
                      </a:endParaRPr>
                    </a:p>
                  </a:txBody>
                  <a:tcPr marL="68580" marR="68580" marT="0" marB="0"/>
                </a:tc>
              </a:tr>
              <a:tr h="224603">
                <a:tc gridSpan="2">
                  <a:txBody>
                    <a:bodyPr/>
                    <a:lstStyle/>
                    <a:p>
                      <a:pPr marL="0" marR="0" algn="ctr">
                        <a:spcBef>
                          <a:spcPts val="0"/>
                        </a:spcBef>
                        <a:spcAft>
                          <a:spcPts val="0"/>
                        </a:spcAft>
                      </a:pPr>
                      <a:r>
                        <a:rPr lang="en-US" sz="1000">
                          <a:effectLst/>
                        </a:rPr>
                        <a:t>6015</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050">
                          <a:effectLst/>
                        </a:rPr>
                        <a:t>Early Childhood Education Careers I</a:t>
                      </a:r>
                      <a:endParaRPr lang="en-US" sz="1000" b="1">
                        <a:effectLst/>
                        <a:latin typeface="Times New Roman" panose="02020603050405020304" pitchFamily="18" charset="0"/>
                      </a:endParaRPr>
                    </a:p>
                  </a:txBody>
                  <a:tcPr marL="68580" marR="68580" marT="0" marB="0"/>
                </a:tc>
              </a:tr>
              <a:tr h="224603">
                <a:tc gridSpan="2">
                  <a:txBody>
                    <a:bodyPr/>
                    <a:lstStyle/>
                    <a:p>
                      <a:pPr marL="0" marR="0" algn="ctr">
                        <a:spcBef>
                          <a:spcPts val="0"/>
                        </a:spcBef>
                        <a:spcAft>
                          <a:spcPts val="0"/>
                        </a:spcAft>
                      </a:pPr>
                      <a:r>
                        <a:rPr lang="en-US" sz="1000">
                          <a:effectLst/>
                        </a:rPr>
                        <a:t>6016</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050">
                          <a:effectLst/>
                        </a:rPr>
                        <a:t>Early Childhood Education Careers II</a:t>
                      </a:r>
                      <a:endParaRPr lang="en-US" sz="1000" b="1">
                        <a:effectLst/>
                        <a:latin typeface="Times New Roman" panose="02020603050405020304" pitchFamily="18" charset="0"/>
                      </a:endParaRPr>
                    </a:p>
                  </a:txBody>
                  <a:tcPr marL="68580" marR="68580" marT="0" marB="0"/>
                </a:tc>
              </a:tr>
              <a:tr h="224603">
                <a:tc gridSpan="2">
                  <a:txBody>
                    <a:bodyPr/>
                    <a:lstStyle/>
                    <a:p>
                      <a:pPr marL="0" marR="0" algn="ctr">
                        <a:spcBef>
                          <a:spcPts val="0"/>
                        </a:spcBef>
                        <a:spcAft>
                          <a:spcPts val="0"/>
                        </a:spcAft>
                      </a:pPr>
                      <a:r>
                        <a:rPr lang="en-US" sz="1000">
                          <a:effectLst/>
                        </a:rPr>
                        <a:t>6017</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050">
                          <a:effectLst/>
                        </a:rPr>
                        <a:t>Early Childhood Education Careers III</a:t>
                      </a:r>
                      <a:endParaRPr lang="en-US" sz="1000" b="1">
                        <a:effectLst/>
                        <a:latin typeface="Times New Roman" panose="02020603050405020304" pitchFamily="18" charset="0"/>
                      </a:endParaRPr>
                    </a:p>
                  </a:txBody>
                  <a:tcPr marL="68580" marR="68580" marT="0" marB="0"/>
                </a:tc>
              </a:tr>
              <a:tr h="224603">
                <a:tc gridSpan="2">
                  <a:txBody>
                    <a:bodyPr/>
                    <a:lstStyle/>
                    <a:p>
                      <a:pPr marL="0" marR="0" algn="ctr">
                        <a:spcBef>
                          <a:spcPts val="0"/>
                        </a:spcBef>
                        <a:spcAft>
                          <a:spcPts val="0"/>
                        </a:spcAft>
                      </a:pPr>
                      <a:r>
                        <a:rPr lang="en-US" sz="1000">
                          <a:effectLst/>
                        </a:rPr>
                        <a:t>6135</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050">
                          <a:effectLst/>
                        </a:rPr>
                        <a:t>Early Childhood Education Careers IV</a:t>
                      </a:r>
                      <a:endParaRPr lang="en-US" sz="1200">
                        <a:effectLst/>
                        <a:latin typeface="Times New Roman" panose="02020603050405020304" pitchFamily="18" charset="0"/>
                        <a:ea typeface="Times New Roman" panose="02020603050405020304" pitchFamily="18" charset="0"/>
                      </a:endParaRPr>
                    </a:p>
                  </a:txBody>
                  <a:tcPr marL="68580" marR="68580" marT="0" marB="0"/>
                </a:tc>
              </a:tr>
              <a:tr h="224603">
                <a:tc gridSpan="2">
                  <a:txBody>
                    <a:bodyPr/>
                    <a:lstStyle/>
                    <a:p>
                      <a:pPr marL="0" marR="0" algn="ctr">
                        <a:spcBef>
                          <a:spcPts val="0"/>
                        </a:spcBef>
                        <a:spcAft>
                          <a:spcPts val="0"/>
                        </a:spcAft>
                      </a:pPr>
                      <a:r>
                        <a:rPr lang="en-US" sz="1000">
                          <a:effectLst/>
                        </a:rPr>
                        <a:t>6136</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050">
                          <a:effectLst/>
                        </a:rPr>
                        <a:t>Family Studies</a:t>
                      </a:r>
                      <a:endParaRPr lang="en-US" sz="1200">
                        <a:effectLst/>
                        <a:latin typeface="Times New Roman" panose="02020603050405020304" pitchFamily="18" charset="0"/>
                        <a:ea typeface="Times New Roman" panose="02020603050405020304" pitchFamily="18" charset="0"/>
                      </a:endParaRPr>
                    </a:p>
                  </a:txBody>
                  <a:tcPr marL="68580" marR="68580" marT="0" marB="0"/>
                </a:tc>
              </a:tr>
              <a:tr h="224603">
                <a:tc gridSpan="2">
                  <a:txBody>
                    <a:bodyPr/>
                    <a:lstStyle/>
                    <a:p>
                      <a:pPr marL="0" marR="0" algn="ctr">
                        <a:spcBef>
                          <a:spcPts val="0"/>
                        </a:spcBef>
                        <a:spcAft>
                          <a:spcPts val="0"/>
                        </a:spcAft>
                      </a:pPr>
                      <a:r>
                        <a:rPr lang="en-US" sz="1000">
                          <a:effectLst/>
                        </a:rPr>
                        <a:t>6138</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050">
                          <a:effectLst/>
                        </a:rPr>
                        <a:t>Human Services Practicum</a:t>
                      </a:r>
                      <a:endParaRPr lang="en-US" sz="1200">
                        <a:effectLst/>
                        <a:latin typeface="Times New Roman" panose="02020603050405020304" pitchFamily="18" charset="0"/>
                        <a:ea typeface="Times New Roman" panose="02020603050405020304" pitchFamily="18" charset="0"/>
                      </a:endParaRPr>
                    </a:p>
                  </a:txBody>
                  <a:tcPr marL="68580" marR="68580" marT="0" marB="0"/>
                </a:tc>
              </a:tr>
              <a:tr h="224603">
                <a:tc gridSpan="2">
                  <a:txBody>
                    <a:bodyPr/>
                    <a:lstStyle/>
                    <a:p>
                      <a:pPr marL="0" marR="0" algn="ctr">
                        <a:spcBef>
                          <a:spcPts val="0"/>
                        </a:spcBef>
                        <a:spcAft>
                          <a:spcPts val="0"/>
                        </a:spcAft>
                      </a:pPr>
                      <a:r>
                        <a:rPr lang="en-US" sz="1000">
                          <a:effectLst/>
                        </a:rPr>
                        <a:t>6137</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050">
                          <a:effectLst/>
                        </a:rPr>
                        <a:t>Introduction to Human Studies</a:t>
                      </a:r>
                      <a:endParaRPr lang="en-US" sz="1000" b="1">
                        <a:effectLst/>
                        <a:latin typeface="Times New Roman" panose="02020603050405020304" pitchFamily="18" charset="0"/>
                      </a:endParaRPr>
                    </a:p>
                  </a:txBody>
                  <a:tcPr marL="68580" marR="68580" marT="0" marB="0"/>
                </a:tc>
              </a:tr>
              <a:tr h="224603">
                <a:tc gridSpan="2">
                  <a:txBody>
                    <a:bodyPr/>
                    <a:lstStyle/>
                    <a:p>
                      <a:pPr marL="0" marR="0" algn="ctr">
                        <a:spcBef>
                          <a:spcPts val="0"/>
                        </a:spcBef>
                        <a:spcAft>
                          <a:spcPts val="0"/>
                        </a:spcAft>
                      </a:pPr>
                      <a:r>
                        <a:rPr lang="en-US" sz="1000">
                          <a:effectLst/>
                        </a:rPr>
                        <a:t>6013</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050">
                          <a:effectLst/>
                        </a:rPr>
                        <a:t>Lifespan Development</a:t>
                      </a:r>
                      <a:endParaRPr lang="en-US" sz="1000" b="1">
                        <a:effectLst/>
                        <a:latin typeface="Times New Roman" panose="02020603050405020304" pitchFamily="18" charset="0"/>
                      </a:endParaRPr>
                    </a:p>
                  </a:txBody>
                  <a:tcPr marL="68580" marR="68580" marT="0" marB="0"/>
                </a:tc>
              </a:tr>
              <a:tr h="224603">
                <a:tc gridSpan="2">
                  <a:txBody>
                    <a:bodyPr/>
                    <a:lstStyle/>
                    <a:p>
                      <a:pPr marL="0" marR="0" algn="ctr">
                        <a:spcBef>
                          <a:spcPts val="0"/>
                        </a:spcBef>
                        <a:spcAft>
                          <a:spcPts val="0"/>
                        </a:spcAft>
                      </a:pPr>
                      <a:r>
                        <a:rPr lang="en-US" sz="1000">
                          <a:effectLst/>
                        </a:rPr>
                        <a:t>6005</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050">
                          <a:effectLst/>
                        </a:rPr>
                        <a:t>Nutrition Across the Lifespan</a:t>
                      </a:r>
                      <a:endParaRPr lang="en-US" sz="1000" b="1">
                        <a:effectLst/>
                        <a:latin typeface="Times New Roman" panose="02020603050405020304" pitchFamily="18" charset="0"/>
                      </a:endParaRPr>
                    </a:p>
                  </a:txBody>
                  <a:tcPr marL="68580" marR="68580" marT="0" marB="0"/>
                </a:tc>
              </a:tr>
              <a:tr h="224603">
                <a:tc gridSpan="2">
                  <a:txBody>
                    <a:bodyPr/>
                    <a:lstStyle/>
                    <a:p>
                      <a:pPr marL="0" marR="0" algn="ctr">
                        <a:spcBef>
                          <a:spcPts val="0"/>
                        </a:spcBef>
                        <a:spcAft>
                          <a:spcPts val="0"/>
                        </a:spcAft>
                      </a:pPr>
                      <a:r>
                        <a:rPr lang="en-US" sz="1000">
                          <a:effectLst/>
                        </a:rPr>
                        <a:t>6007</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050">
                          <a:effectLst/>
                        </a:rPr>
                        <a:t>Nutrition Science &amp; Diet Therapy</a:t>
                      </a:r>
                      <a:endParaRPr lang="en-US" sz="1000" b="1">
                        <a:effectLst/>
                        <a:latin typeface="Times New Roman" panose="02020603050405020304" pitchFamily="18" charset="0"/>
                      </a:endParaRPr>
                    </a:p>
                  </a:txBody>
                  <a:tcPr marL="68580" marR="68580" marT="0" marB="0"/>
                </a:tc>
              </a:tr>
              <a:tr h="256688">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tabLst>
                          <a:tab pos="1135380" algn="l"/>
                          <a:tab pos="1821180" algn="l"/>
                          <a:tab pos="7231380" algn="l"/>
                        </a:tabLst>
                      </a:pPr>
                      <a:r>
                        <a:rPr lang="en-US" sz="1000">
                          <a:effectLst/>
                        </a:rPr>
                        <a:t>5983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35380" algn="l"/>
                          <a:tab pos="1821180" algn="l"/>
                          <a:tab pos="7231380" algn="l"/>
                        </a:tabLst>
                      </a:pPr>
                      <a:r>
                        <a:rPr lang="en-US" sz="1050">
                          <a:effectLst/>
                        </a:rPr>
                        <a:t>Principles of Cosmetology</a:t>
                      </a:r>
                      <a:endParaRPr lang="en-US" sz="1200">
                        <a:effectLst/>
                        <a:latin typeface="Times New Roman" panose="02020603050405020304" pitchFamily="18" charset="0"/>
                        <a:ea typeface="Times New Roman" panose="02020603050405020304" pitchFamily="18" charset="0"/>
                      </a:endParaRPr>
                    </a:p>
                  </a:txBody>
                  <a:tcPr marL="68580" marR="68580" marT="0" marB="0"/>
                </a:tc>
              </a:tr>
              <a:tr h="256688">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tabLst>
                          <a:tab pos="1135380" algn="l"/>
                          <a:tab pos="1821180" algn="l"/>
                          <a:tab pos="7231380" algn="l"/>
                        </a:tabLst>
                      </a:pPr>
                      <a:r>
                        <a:rPr lang="en-US" sz="1000" dirty="0">
                          <a:effectLst/>
                        </a:rPr>
                        <a:t>0562</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35380" algn="l"/>
                          <a:tab pos="1821180" algn="l"/>
                          <a:tab pos="7231380" algn="l"/>
                        </a:tabLst>
                      </a:pPr>
                      <a:r>
                        <a:rPr lang="en-US" sz="1050" dirty="0">
                          <a:effectLst/>
                        </a:rPr>
                        <a:t>Introduction to Social Health</a:t>
                      </a:r>
                      <a:endParaRPr lang="en-U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7</a:t>
            </a:fld>
            <a:endParaRPr lang="en-US" dirty="0"/>
          </a:p>
        </p:txBody>
      </p:sp>
    </p:spTree>
    <p:extLst>
      <p:ext uri="{BB962C8B-B14F-4D97-AF65-F5344CB8AC3E}">
        <p14:creationId xmlns:p14="http://schemas.microsoft.com/office/powerpoint/2010/main" val="704755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To Be Bid</a:t>
            </a:r>
            <a:br>
              <a:rPr lang="en-US" dirty="0"/>
            </a:br>
            <a:r>
              <a:rPr lang="en-US" dirty="0" smtClean="0"/>
              <a:t>Education &amp; Training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28012660"/>
              </p:ext>
            </p:extLst>
          </p:nvPr>
        </p:nvGraphicFramePr>
        <p:xfrm>
          <a:off x="1524000" y="1905000"/>
          <a:ext cx="6183630" cy="2746849"/>
        </p:xfrm>
        <a:graphic>
          <a:graphicData uri="http://schemas.openxmlformats.org/drawingml/2006/table">
            <a:tbl>
              <a:tblPr firstRow="1" firstCol="1" bandRow="1">
                <a:tableStyleId>{5C22544A-7EE6-4342-B048-85BDC9FD1C3A}</a:tableStyleId>
              </a:tblPr>
              <a:tblGrid>
                <a:gridCol w="1350903"/>
                <a:gridCol w="4832727"/>
              </a:tblGrid>
              <a:tr h="392407">
                <a:tc>
                  <a:txBody>
                    <a:bodyPr/>
                    <a:lstStyle/>
                    <a:p>
                      <a:pPr marL="0" marR="0" algn="ctr">
                        <a:spcBef>
                          <a:spcPts val="0"/>
                        </a:spcBef>
                        <a:spcAft>
                          <a:spcPts val="0"/>
                        </a:spcAft>
                        <a:tabLst>
                          <a:tab pos="1135380" algn="l"/>
                          <a:tab pos="1821180" algn="l"/>
                          <a:tab pos="7231380" algn="l"/>
                        </a:tabLst>
                      </a:pP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35380" algn="l"/>
                          <a:tab pos="1821180" algn="l"/>
                          <a:tab pos="7231380" algn="l"/>
                        </a:tabLst>
                      </a:pPr>
                      <a:r>
                        <a:rPr lang="en-US" sz="1050">
                          <a:effectLst/>
                        </a:rPr>
                        <a:t>Education and Training</a:t>
                      </a:r>
                      <a:endParaRPr lang="en-US" sz="1200">
                        <a:effectLst/>
                        <a:latin typeface="Times New Roman" panose="02020603050405020304" pitchFamily="18" charset="0"/>
                        <a:ea typeface="Times New Roman" panose="02020603050405020304" pitchFamily="18" charset="0"/>
                      </a:endParaRPr>
                    </a:p>
                  </a:txBody>
                  <a:tcPr marL="68580" marR="68580" marT="0" marB="0"/>
                </a:tc>
              </a:tr>
              <a:tr h="392407">
                <a:tc>
                  <a:txBody>
                    <a:bodyPr/>
                    <a:lstStyle/>
                    <a:p>
                      <a:pPr marL="0" marR="0" algn="ctr">
                        <a:spcBef>
                          <a:spcPts val="0"/>
                        </a:spcBef>
                        <a:spcAft>
                          <a:spcPts val="0"/>
                        </a:spcAft>
                        <a:tabLst>
                          <a:tab pos="1135380" algn="l"/>
                          <a:tab pos="1821180" algn="l"/>
                          <a:tab pos="7231380" algn="l"/>
                        </a:tabLst>
                      </a:pPr>
                      <a:r>
                        <a:rPr lang="en-US" sz="1000">
                          <a:effectLst/>
                        </a:rPr>
                        <a:t>6016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35380" algn="l"/>
                          <a:tab pos="1821180" algn="l"/>
                          <a:tab pos="7231380" algn="l"/>
                        </a:tabLst>
                      </a:pPr>
                      <a:r>
                        <a:rPr lang="en-US" sz="1050">
                          <a:effectLst/>
                        </a:rPr>
                        <a:t>Early Childhood Education Careers II</a:t>
                      </a:r>
                      <a:endParaRPr lang="en-US" sz="1200">
                        <a:effectLst/>
                        <a:latin typeface="Times New Roman" panose="02020603050405020304" pitchFamily="18" charset="0"/>
                        <a:ea typeface="Times New Roman" panose="02020603050405020304" pitchFamily="18" charset="0"/>
                      </a:endParaRPr>
                    </a:p>
                  </a:txBody>
                  <a:tcPr marL="68580" marR="68580" marT="0" marB="0"/>
                </a:tc>
              </a:tr>
              <a:tr h="392407">
                <a:tc>
                  <a:txBody>
                    <a:bodyPr/>
                    <a:lstStyle/>
                    <a:p>
                      <a:pPr marL="0" marR="0" algn="ctr">
                        <a:spcBef>
                          <a:spcPts val="0"/>
                        </a:spcBef>
                        <a:spcAft>
                          <a:spcPts val="0"/>
                        </a:spcAft>
                        <a:tabLst>
                          <a:tab pos="1135380" algn="l"/>
                          <a:tab pos="1821180" algn="l"/>
                          <a:tab pos="7231380" algn="l"/>
                        </a:tabLst>
                      </a:pPr>
                      <a:r>
                        <a:rPr lang="en-US" sz="1000">
                          <a:effectLst/>
                        </a:rPr>
                        <a:t>6123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35380" algn="l"/>
                          <a:tab pos="1821180" algn="l"/>
                          <a:tab pos="7231380" algn="l"/>
                        </a:tabLst>
                      </a:pPr>
                      <a:r>
                        <a:rPr lang="en-US" sz="1050">
                          <a:effectLst/>
                        </a:rPr>
                        <a:t>Fundamentals of Education</a:t>
                      </a:r>
                      <a:endParaRPr lang="en-US" sz="1200">
                        <a:effectLst/>
                        <a:latin typeface="Times New Roman" panose="02020603050405020304" pitchFamily="18" charset="0"/>
                        <a:ea typeface="Times New Roman" panose="02020603050405020304" pitchFamily="18" charset="0"/>
                      </a:endParaRPr>
                    </a:p>
                  </a:txBody>
                  <a:tcPr marL="68580" marR="68580" marT="0" marB="0"/>
                </a:tc>
              </a:tr>
              <a:tr h="392407">
                <a:tc>
                  <a:txBody>
                    <a:bodyPr/>
                    <a:lstStyle/>
                    <a:p>
                      <a:pPr marL="0" marR="0" algn="ctr">
                        <a:spcBef>
                          <a:spcPts val="0"/>
                        </a:spcBef>
                        <a:spcAft>
                          <a:spcPts val="0"/>
                        </a:spcAft>
                        <a:tabLst>
                          <a:tab pos="1135380" algn="l"/>
                          <a:tab pos="1821180" algn="l"/>
                          <a:tab pos="7231380" algn="l"/>
                        </a:tabLst>
                      </a:pPr>
                      <a:r>
                        <a:rPr lang="en-US" sz="1000">
                          <a:effectLst/>
                        </a:rPr>
                        <a:t>6124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35380" algn="l"/>
                          <a:tab pos="1821180" algn="l"/>
                          <a:tab pos="7231380" algn="l"/>
                        </a:tabLst>
                      </a:pPr>
                      <a:r>
                        <a:rPr lang="en-US" sz="1050">
                          <a:effectLst/>
                        </a:rPr>
                        <a:t>School Counseling</a:t>
                      </a:r>
                      <a:endParaRPr lang="en-US" sz="1200">
                        <a:effectLst/>
                        <a:latin typeface="Times New Roman" panose="02020603050405020304" pitchFamily="18" charset="0"/>
                        <a:ea typeface="Times New Roman" panose="02020603050405020304" pitchFamily="18" charset="0"/>
                      </a:endParaRPr>
                    </a:p>
                  </a:txBody>
                  <a:tcPr marL="68580" marR="68580" marT="0" marB="0"/>
                </a:tc>
              </a:tr>
              <a:tr h="392407">
                <a:tc>
                  <a:txBody>
                    <a:bodyPr/>
                    <a:lstStyle/>
                    <a:p>
                      <a:pPr marL="0" marR="0" algn="ctr">
                        <a:spcBef>
                          <a:spcPts val="0"/>
                        </a:spcBef>
                        <a:spcAft>
                          <a:spcPts val="0"/>
                        </a:spcAft>
                        <a:tabLst>
                          <a:tab pos="1135380" algn="l"/>
                          <a:tab pos="1821180" algn="l"/>
                          <a:tab pos="7231380" algn="l"/>
                        </a:tabLst>
                      </a:pPr>
                      <a:r>
                        <a:rPr lang="en-US" sz="1000">
                          <a:effectLst/>
                        </a:rPr>
                        <a:t>6010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35380" algn="l"/>
                          <a:tab pos="1821180" algn="l"/>
                          <a:tab pos="7231380" algn="l"/>
                        </a:tabLst>
                      </a:pPr>
                      <a:r>
                        <a:rPr lang="en-US" sz="1050">
                          <a:effectLst/>
                        </a:rPr>
                        <a:t>Teaching as a Profession I</a:t>
                      </a:r>
                      <a:endParaRPr lang="en-US" sz="1200">
                        <a:effectLst/>
                        <a:latin typeface="Times New Roman" panose="02020603050405020304" pitchFamily="18" charset="0"/>
                        <a:ea typeface="Times New Roman" panose="02020603050405020304" pitchFamily="18" charset="0"/>
                      </a:endParaRPr>
                    </a:p>
                  </a:txBody>
                  <a:tcPr marL="68580" marR="68580" marT="0" marB="0"/>
                </a:tc>
              </a:tr>
              <a:tr h="392407">
                <a:tc>
                  <a:txBody>
                    <a:bodyPr/>
                    <a:lstStyle/>
                    <a:p>
                      <a:pPr marL="0" marR="0" algn="ctr">
                        <a:spcBef>
                          <a:spcPts val="0"/>
                        </a:spcBef>
                        <a:spcAft>
                          <a:spcPts val="0"/>
                        </a:spcAft>
                        <a:tabLst>
                          <a:tab pos="1135380" algn="l"/>
                          <a:tab pos="1821180" algn="l"/>
                          <a:tab pos="7231380" algn="l"/>
                        </a:tabLst>
                      </a:pPr>
                      <a:r>
                        <a:rPr lang="en-US" sz="1000">
                          <a:effectLst/>
                        </a:rPr>
                        <a:t>6125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35380" algn="l"/>
                          <a:tab pos="1821180" algn="l"/>
                          <a:tab pos="7231380" algn="l"/>
                        </a:tabLst>
                      </a:pPr>
                      <a:r>
                        <a:rPr lang="en-US" sz="1050">
                          <a:effectLst/>
                        </a:rPr>
                        <a:t>Teaching as a Profession II</a:t>
                      </a:r>
                      <a:endParaRPr lang="en-US" sz="1200">
                        <a:effectLst/>
                        <a:latin typeface="Times New Roman" panose="02020603050405020304" pitchFamily="18" charset="0"/>
                        <a:ea typeface="Times New Roman" panose="02020603050405020304" pitchFamily="18" charset="0"/>
                      </a:endParaRPr>
                    </a:p>
                  </a:txBody>
                  <a:tcPr marL="68580" marR="68580" marT="0" marB="0"/>
                </a:tc>
              </a:tr>
              <a:tr h="392407">
                <a:tc>
                  <a:txBody>
                    <a:bodyPr/>
                    <a:lstStyle/>
                    <a:p>
                      <a:pPr marL="0" marR="0" algn="ctr">
                        <a:spcBef>
                          <a:spcPts val="0"/>
                        </a:spcBef>
                        <a:spcAft>
                          <a:spcPts val="0"/>
                        </a:spcAft>
                        <a:tabLst>
                          <a:tab pos="1135380" algn="l"/>
                          <a:tab pos="1821180" algn="l"/>
                          <a:tab pos="7231380" algn="l"/>
                        </a:tabLst>
                      </a:pPr>
                      <a:r>
                        <a:rPr lang="en-US" sz="1000">
                          <a:effectLst/>
                        </a:rPr>
                        <a:t>6126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1135380" algn="l"/>
                          <a:tab pos="1821180" algn="l"/>
                          <a:tab pos="7231380" algn="l"/>
                        </a:tabLst>
                      </a:pPr>
                      <a:r>
                        <a:rPr lang="en-US" sz="1050" dirty="0">
                          <a:effectLst/>
                        </a:rPr>
                        <a:t>Teaching as a Profession III</a:t>
                      </a:r>
                      <a:endParaRPr lang="en-U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8</a:t>
            </a:fld>
            <a:endParaRPr lang="en-US" dirty="0"/>
          </a:p>
        </p:txBody>
      </p:sp>
    </p:spTree>
    <p:extLst>
      <p:ext uri="{BB962C8B-B14F-4D97-AF65-F5344CB8AC3E}">
        <p14:creationId xmlns:p14="http://schemas.microsoft.com/office/powerpoint/2010/main" val="2038828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A Schedule</a:t>
            </a:r>
            <a:endParaRPr lang="en-US" dirty="0"/>
          </a:p>
        </p:txBody>
      </p:sp>
      <p:sp>
        <p:nvSpPr>
          <p:cNvPr id="3" name="Content Placeholder 2"/>
          <p:cNvSpPr>
            <a:spLocks noGrp="1"/>
          </p:cNvSpPr>
          <p:nvPr>
            <p:ph idx="1"/>
          </p:nvPr>
        </p:nvSpPr>
        <p:spPr/>
        <p:txBody>
          <a:bodyPr/>
          <a:lstStyle/>
          <a:p>
            <a:pPr marL="0" indent="0" algn="ctr">
              <a:buNone/>
            </a:pPr>
            <a:r>
              <a:rPr lang="en-US" b="1" dirty="0">
                <a:hlinkClick r:id="rId2" action="ppaction://hlinkfile"/>
              </a:rPr>
              <a:t>TENNESSEE TEXTBOOK and INSTRUCTIONAL MATERIALS ADOPTION SCHEDULE (Draft)*</a:t>
            </a:r>
            <a:endParaRPr lang="en-US" dirty="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60D48A-29AD-47AA-A733-9A1782EC8829}" type="slidenum">
              <a:rPr lang="en-US" smtClean="0"/>
              <a:t>9</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2743200"/>
            <a:ext cx="3418339" cy="2592629"/>
          </a:xfrm>
          <a:prstGeom prst="rect">
            <a:avLst/>
          </a:prstGeom>
        </p:spPr>
      </p:pic>
    </p:spTree>
    <p:extLst>
      <p:ext uri="{BB962C8B-B14F-4D97-AF65-F5344CB8AC3E}">
        <p14:creationId xmlns:p14="http://schemas.microsoft.com/office/powerpoint/2010/main" val="1005696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DOE_PowerPoint_Template">
  <a:themeElements>
    <a:clrScheme name="TDOE Colors">
      <a:dk1>
        <a:srgbClr val="000000"/>
      </a:dk1>
      <a:lt1>
        <a:srgbClr val="FFFFFF"/>
      </a:lt1>
      <a:dk2>
        <a:srgbClr val="000000"/>
      </a:dk2>
      <a:lt2>
        <a:srgbClr val="808080"/>
      </a:lt2>
      <a:accent1>
        <a:srgbClr val="0073AE"/>
      </a:accent1>
      <a:accent2>
        <a:srgbClr val="3EA3D6"/>
      </a:accent2>
      <a:accent3>
        <a:srgbClr val="C8DFF8"/>
      </a:accent3>
      <a:accent4>
        <a:srgbClr val="595959"/>
      </a:accent4>
      <a:accent5>
        <a:srgbClr val="000000"/>
      </a:accent5>
      <a:accent6>
        <a:srgbClr val="D8D8D8"/>
      </a:accent6>
      <a:hlink>
        <a:srgbClr val="0070C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TDOE_PowerPoint_Template.potx</Template>
  <TotalTime>331</TotalTime>
  <Words>1409</Words>
  <Application>Microsoft Office PowerPoint</Application>
  <PresentationFormat>On-screen Show (4:3)</PresentationFormat>
  <Paragraphs>322</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Courier New</vt:lpstr>
      <vt:lpstr>Tahoma</vt:lpstr>
      <vt:lpstr>Times New Roman</vt:lpstr>
      <vt:lpstr>Wingdings</vt:lpstr>
      <vt:lpstr>TDOE_PowerPoint_Template</vt:lpstr>
      <vt:lpstr>Textbooks and Instructional Materials Publishers Pre-Bid Conference January 12, 2015</vt:lpstr>
      <vt:lpstr>The Office of Textbook Services</vt:lpstr>
      <vt:lpstr>The Office of Textbook Services</vt:lpstr>
      <vt:lpstr>Revised Textbook Adoption Cycle</vt:lpstr>
      <vt:lpstr>Categories To Be Bid Advanced Manufacturing</vt:lpstr>
      <vt:lpstr>Categories To Be Bid Information Technology</vt:lpstr>
      <vt:lpstr>Categories To Be Bid Human Services</vt:lpstr>
      <vt:lpstr>Categories To Be Bid Education &amp; Training</vt:lpstr>
      <vt:lpstr>Section A Schedule</vt:lpstr>
      <vt:lpstr>Invitation to Bid</vt:lpstr>
      <vt:lpstr>Invitation to Bid</vt:lpstr>
      <vt:lpstr>Review Process – Part 1</vt:lpstr>
      <vt:lpstr>Review Process – Part 2</vt:lpstr>
      <vt:lpstr>Textbook Caravans</vt:lpstr>
      <vt:lpstr>2014 Textbook Legislative Changes</vt:lpstr>
      <vt:lpstr>Key Changes</vt:lpstr>
      <vt:lpstr>Key Changes</vt:lpstr>
      <vt:lpstr>Key Changes</vt:lpstr>
      <vt:lpstr>Publisher Assurances</vt:lpstr>
      <vt:lpstr>Publisher Assurances</vt:lpstr>
      <vt:lpstr>PowerPoint Presentation</vt:lpstr>
      <vt:lpstr>Contact Information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James M. Wilson</cp:lastModifiedBy>
  <cp:revision>30</cp:revision>
  <dcterms:created xsi:type="dcterms:W3CDTF">2013-03-19T00:27:28Z</dcterms:created>
  <dcterms:modified xsi:type="dcterms:W3CDTF">2015-01-12T18:00:47Z</dcterms:modified>
</cp:coreProperties>
</file>