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3"/>
  </p:notesMasterIdLst>
  <p:sldIdLst>
    <p:sldId id="256" r:id="rId5"/>
    <p:sldId id="302" r:id="rId6"/>
    <p:sldId id="257" r:id="rId7"/>
    <p:sldId id="303"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304" r:id="rId26"/>
    <p:sldId id="275" r:id="rId27"/>
    <p:sldId id="276" r:id="rId28"/>
    <p:sldId id="277" r:id="rId29"/>
    <p:sldId id="301"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6" r:id="rId47"/>
    <p:sldId id="295" r:id="rId48"/>
    <p:sldId id="297" r:id="rId49"/>
    <p:sldId id="298" r:id="rId50"/>
    <p:sldId id="299" r:id="rId51"/>
    <p:sldId id="300"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y Bridger" initials="KB"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B365D"/>
    <a:srgbClr val="6E7073"/>
    <a:srgbClr val="CDCDCD"/>
    <a:srgbClr val="EEEEEE"/>
    <a:srgbClr val="174A7C"/>
    <a:srgbClr val="002D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9" autoAdjust="0"/>
    <p:restoredTop sz="94660"/>
  </p:normalViewPr>
  <p:slideViewPr>
    <p:cSldViewPr>
      <p:cViewPr varScale="1">
        <p:scale>
          <a:sx n="61" d="100"/>
          <a:sy n="61" d="100"/>
        </p:scale>
        <p:origin x="204"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70764A-B111-44B3-AE37-A9C6790043FE}" type="datetimeFigureOut">
              <a:rPr lang="en-US" smtClean="0"/>
              <a:t>3/14/2016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C1CD0-D833-4B0D-BF33-74A8E63C0BDA}" type="slidenum">
              <a:rPr lang="en-US" smtClean="0"/>
              <a:t>‹#›</a:t>
            </a:fld>
            <a:endParaRPr lang="en-US"/>
          </a:p>
        </p:txBody>
      </p:sp>
    </p:spTree>
    <p:extLst>
      <p:ext uri="{BB962C8B-B14F-4D97-AF65-F5344CB8AC3E}">
        <p14:creationId xmlns:p14="http://schemas.microsoft.com/office/powerpoint/2010/main" val="2097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4597" y="3810000"/>
            <a:ext cx="7772400" cy="1470025"/>
          </a:xfrm>
        </p:spPr>
        <p:txBody>
          <a:bodyPr>
            <a:normAutofit/>
          </a:bodyPr>
          <a:lstStyle>
            <a:lvl1pPr algn="ctr">
              <a:defRPr sz="4000"/>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371600" y="5334000"/>
            <a:ext cx="64008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056799" y="6400800"/>
            <a:ext cx="5030403"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Presenter Name | Job Title | Team/Office/Division | Date</a:t>
            </a:r>
          </a:p>
        </p:txBody>
      </p:sp>
    </p:spTree>
    <p:extLst>
      <p:ext uri="{BB962C8B-B14F-4D97-AF65-F5344CB8AC3E}">
        <p14:creationId xmlns:p14="http://schemas.microsoft.com/office/powerpoint/2010/main" val="473013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defRPr>
            </a:lvl1pPr>
            <a:lvl2pPr>
              <a:defRPr baseline="0">
                <a:solidFill>
                  <a:schemeClr val="accent1"/>
                </a:solidFill>
              </a:defRPr>
            </a:lvl2pPr>
            <a:lvl3pPr>
              <a:defRPr baseline="0">
                <a:solidFill>
                  <a:schemeClr val="accent1"/>
                </a:solidFill>
              </a:defRPr>
            </a:lvl3pPr>
            <a:lvl4pPr>
              <a:defRPr baseline="0">
                <a:solidFill>
                  <a:schemeClr val="accent1"/>
                </a:solidFill>
              </a:defRPr>
            </a:lvl4pPr>
            <a:lvl5pPr>
              <a:defRPr baseline="0">
                <a:solidFill>
                  <a:schemeClr val="accent1"/>
                </a:solidFill>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4800" y="228600"/>
            <a:ext cx="8305800" cy="914400"/>
          </a:xfrm>
        </p:spPr>
        <p:txBody>
          <a:bodyPr/>
          <a:lstStyle>
            <a:lvl1pPr>
              <a:defRPr baseline="0"/>
            </a:lvl1pPr>
          </a:lstStyle>
          <a:p>
            <a:r>
              <a:rPr lang="en-US" dirty="0" smtClean="0"/>
              <a:t>Insert Slide Heading </a:t>
            </a:r>
            <a:endParaRPr lang="en-US" dirty="0"/>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20270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81000" y="1295400"/>
            <a:ext cx="4114800" cy="4525963"/>
          </a:xfrm>
        </p:spPr>
        <p:txBody>
          <a:bodyPr/>
          <a:lstStyle>
            <a:lvl1pPr>
              <a:defRPr sz="2200" baseline="0">
                <a:solidFill>
                  <a:schemeClr val="accent1"/>
                </a:solidFill>
              </a:defRPr>
            </a:lvl1pPr>
            <a:lvl2pPr>
              <a:defRPr sz="2000">
                <a:solidFill>
                  <a:schemeClr val="accent1"/>
                </a:solidFill>
              </a:defRPr>
            </a:lvl2pPr>
            <a:lvl3pPr>
              <a:defRPr sz="1800">
                <a:solidFill>
                  <a:schemeClr val="accent1"/>
                </a:solidFill>
              </a:defRPr>
            </a:lvl3pPr>
            <a:lvl4pP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4572000" y="1295400"/>
            <a:ext cx="4114800" cy="4525963"/>
          </a:xfrm>
        </p:spPr>
        <p:txBody>
          <a:bodyPr/>
          <a:lstStyle>
            <a:lvl1pPr>
              <a:defRPr sz="2200">
                <a:solidFill>
                  <a:schemeClr val="accent1"/>
                </a:solidFill>
              </a:defRPr>
            </a:lvl1pPr>
            <a:lvl2pPr>
              <a:defRPr sz="2000">
                <a:solidFill>
                  <a:schemeClr val="accent1"/>
                </a:solidFill>
              </a:defRPr>
            </a:lvl2pPr>
            <a:lvl3pPr>
              <a:defRPr sz="1800">
                <a:solidFill>
                  <a:schemeClr val="accent1"/>
                </a:solidFill>
              </a:defRPr>
            </a:lvl3pPr>
            <a:lvl4pP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13"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92959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5"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3500" baseline="0"/>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818180"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877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43266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81000" y="228600"/>
            <a:ext cx="8305800" cy="914400"/>
          </a:xfrm>
        </p:spPr>
        <p:txBody>
          <a:bodyPr/>
          <a:lstStyle>
            <a:lvl1pPr>
              <a:defRPr/>
            </a:lvl1pPr>
          </a:lstStyle>
          <a:p>
            <a:r>
              <a:rPr lang="en-US" dirty="0" smtClean="0"/>
              <a:t>Insert Slide Heading</a:t>
            </a:r>
            <a:endParaRPr lang="en-US" dirty="0"/>
          </a:p>
        </p:txBody>
      </p:sp>
    </p:spTree>
    <p:extLst>
      <p:ext uri="{BB962C8B-B14F-4D97-AF65-F5344CB8AC3E}">
        <p14:creationId xmlns:p14="http://schemas.microsoft.com/office/powerpoint/2010/main" val="2009764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i="0" dirty="0" smtClean="0">
                <a:solidFill>
                  <a:schemeClr val="bg1"/>
                </a:solidFill>
                <a:effectLst/>
                <a:latin typeface="PermianSlabSerifTypeface"/>
                <a:cs typeface="PermianSlabSerifTypeface"/>
              </a:rPr>
              <a:t>Presenter</a:t>
            </a:r>
            <a:r>
              <a:rPr lang="en-US" sz="3000" b="1" i="0" baseline="0" dirty="0" smtClean="0">
                <a:solidFill>
                  <a:schemeClr val="bg1"/>
                </a:solidFill>
                <a:effectLst/>
                <a:latin typeface="PermianSlabSerifTypeface"/>
                <a:cs typeface="PermianSlabSerifTypeface"/>
              </a:rPr>
              <a:t> Name</a:t>
            </a:r>
            <a:br>
              <a:rPr lang="en-US" sz="3000" b="1" i="0" baseline="0" dirty="0" smtClean="0">
                <a:solidFill>
                  <a:schemeClr val="bg1"/>
                </a:solidFill>
                <a:effectLst/>
                <a:latin typeface="PermianSlabSerifTypeface"/>
                <a:cs typeface="PermianSlabSerifTypeface"/>
              </a:rPr>
            </a:br>
            <a:r>
              <a:rPr lang="en-US" sz="3000" b="1" i="0" baseline="0" dirty="0" smtClean="0">
                <a:solidFill>
                  <a:schemeClr val="bg1"/>
                </a:solidFill>
                <a:effectLst/>
                <a:latin typeface="PermianSlabSerifTypeface"/>
                <a:cs typeface="PermianSlabSerifTypeface"/>
              </a:rPr>
              <a:t>Title</a:t>
            </a:r>
            <a:br>
              <a:rPr lang="en-US" sz="3000" b="1" i="0" baseline="0" dirty="0" smtClean="0">
                <a:solidFill>
                  <a:schemeClr val="bg1"/>
                </a:solidFill>
                <a:effectLst/>
                <a:latin typeface="PermianSlabSerifTypeface"/>
                <a:cs typeface="PermianSlabSerifTypeface"/>
              </a:rPr>
            </a:br>
            <a:r>
              <a:rPr lang="en-US" sz="3000" b="1" i="0" baseline="0" dirty="0" smtClean="0">
                <a:solidFill>
                  <a:schemeClr val="bg1"/>
                </a:solidFill>
                <a:effectLst/>
                <a:latin typeface="PermianSlabSerifTypeface"/>
                <a:cs typeface="PermianSlabSerifTypeface"/>
              </a:rPr>
              <a:t>Team/Office/Division</a:t>
            </a:r>
          </a:p>
          <a:p>
            <a:r>
              <a:rPr lang="en-US" sz="3000" b="1" i="0" baseline="0" dirty="0" smtClean="0">
                <a:solidFill>
                  <a:schemeClr val="bg1"/>
                </a:solidFill>
                <a:effectLst/>
                <a:latin typeface="PermianSlabSerifTypeface"/>
                <a:cs typeface="PermianSlabSerifTypeface"/>
              </a:rPr>
              <a:t>Email Address</a:t>
            </a:r>
          </a:p>
          <a:p>
            <a:r>
              <a:rPr lang="en-US" sz="3000" b="1" i="0" baseline="0" dirty="0" smtClean="0">
                <a:solidFill>
                  <a:schemeClr val="bg1"/>
                </a:solidFill>
                <a:effectLst/>
                <a:latin typeface="PermianSlabSerifTypeface"/>
                <a:cs typeface="PermianSlabSerifTypeface"/>
              </a:rPr>
              <a:t>Phone Number</a:t>
            </a:r>
            <a:endParaRPr lang="en-US" sz="3000" b="1" i="0" dirty="0">
              <a:solidFill>
                <a:schemeClr val="bg1"/>
              </a:solidFill>
              <a:effectLst/>
              <a:latin typeface="PermianSlabSerifTypeface"/>
              <a:cs typeface="PermianSlabSerifTypeface"/>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19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chemeClr val="bg1"/>
                </a:solidFill>
                <a:effectLst>
                  <a:outerShdw blurRad="38100" dist="38100" dir="2700000" algn="tl">
                    <a:srgbClr val="000000">
                      <a:alpha val="43137"/>
                    </a:srgbClr>
                  </a:outerShdw>
                </a:effectLst>
                <a:latin typeface="PermianSlabSerifTypeface"/>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chemeClr val="bg1"/>
              </a:solidFill>
              <a:effectLst>
                <a:outerShdw blurRad="38100" dist="38100" dir="2700000" algn="tl">
                  <a:srgbClr val="000000">
                    <a:alpha val="43137"/>
                  </a:srgbClr>
                </a:outerShdw>
              </a:effectLst>
              <a:latin typeface="PermianSlabSerifTypeface"/>
              <a:cs typeface="PermianSlabSerifTypeface"/>
            </a:endParaRPr>
          </a:p>
        </p:txBody>
      </p:sp>
      <p:sp>
        <p:nvSpPr>
          <p:cNvPr id="13" name="Text Placeholder 2"/>
          <p:cNvSpPr txBox="1">
            <a:spLocks/>
          </p:cNvSpPr>
          <p:nvPr userDrawn="1"/>
        </p:nvSpPr>
        <p:spPr>
          <a:xfrm>
            <a:off x="0" y="6172200"/>
            <a:ext cx="9144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latin typeface="Open Sans"/>
                <a:cs typeface="Open Sans"/>
              </a:rPr>
              <a:t>Excellence | Optimism | Judgment | Courage | Teamwork</a:t>
            </a:r>
            <a:endParaRPr lang="en-US" sz="2400" b="1" dirty="0">
              <a:solidFill>
                <a:srgbClr val="1B365D"/>
              </a:solidFill>
              <a:latin typeface="Open Sans"/>
              <a:cs typeface="Open Sans"/>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89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7"/>
            <a:ext cx="8305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381000" y="228600"/>
            <a:ext cx="83058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905426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9" r:id="rId4"/>
    <p:sldLayoutId id="2147483655" r:id="rId5"/>
    <p:sldLayoutId id="2147483658" r:id="rId6"/>
    <p:sldLayoutId id="2147483661" r:id="rId7"/>
    <p:sldLayoutId id="2147483660"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rgbClr val="EE3524"/>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rgbClr val="EE3524"/>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rgbClr val="EE3524"/>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rgbClr val="EE3524"/>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rgbClr val="EE3524"/>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ltools.universalservice.org/portal-external/budgetLooku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E-rate Category 2 Training for TN Applicants</a:t>
            </a:r>
          </a:p>
        </p:txBody>
      </p:sp>
      <p:sp>
        <p:nvSpPr>
          <p:cNvPr id="3" name="Subtitle 2"/>
          <p:cNvSpPr>
            <a:spLocks noGrp="1"/>
          </p:cNvSpPr>
          <p:nvPr>
            <p:ph type="subTitle" idx="1"/>
          </p:nvPr>
        </p:nvSpPr>
        <p:spPr/>
        <p:txBody>
          <a:bodyPr/>
          <a:lstStyle/>
          <a:p>
            <a:r>
              <a:rPr lang="en-US" dirty="0" smtClean="0"/>
              <a:t>Funding Year 2016</a:t>
            </a:r>
            <a:endParaRPr lang="en-US" dirty="0"/>
          </a:p>
        </p:txBody>
      </p:sp>
      <p:sp>
        <p:nvSpPr>
          <p:cNvPr id="4" name="Text Placeholder 3"/>
          <p:cNvSpPr>
            <a:spLocks noGrp="1"/>
          </p:cNvSpPr>
          <p:nvPr>
            <p:ph type="body" sz="quarter" idx="10"/>
          </p:nvPr>
        </p:nvSpPr>
        <p:spPr/>
        <p:txBody>
          <a:bodyPr/>
          <a:lstStyle/>
          <a:p>
            <a:r>
              <a:rPr lang="en-US" dirty="0" smtClean="0"/>
              <a:t>Kim Friends, TN State E-rate Coordinator</a:t>
            </a:r>
            <a:endParaRPr lang="en-US" dirty="0"/>
          </a:p>
        </p:txBody>
      </p:sp>
    </p:spTree>
    <p:extLst>
      <p:ext uri="{BB962C8B-B14F-4D97-AF65-F5344CB8AC3E}">
        <p14:creationId xmlns:p14="http://schemas.microsoft.com/office/powerpoint/2010/main" val="3534085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All competitive bidding requirements will continue to apply and applicants can only apply for what they need</a:t>
            </a:r>
          </a:p>
          <a:p>
            <a:r>
              <a:rPr lang="en-US" dirty="0"/>
              <a:t>Form 471 application is required to be submitted each year </a:t>
            </a:r>
          </a:p>
          <a:p>
            <a:endParaRPr lang="en-US" dirty="0"/>
          </a:p>
        </p:txBody>
      </p:sp>
      <p:sp>
        <p:nvSpPr>
          <p:cNvPr id="3" name="Title 2"/>
          <p:cNvSpPr>
            <a:spLocks noGrp="1"/>
          </p:cNvSpPr>
          <p:nvPr>
            <p:ph type="title"/>
          </p:nvPr>
        </p:nvSpPr>
        <p:spPr/>
        <p:txBody>
          <a:bodyPr/>
          <a:lstStyle/>
          <a:p>
            <a:r>
              <a:rPr lang="en-US" dirty="0"/>
              <a:t>Category 2 Funding Budgets (Cont’d)</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334309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Non-Instructional Facilities (NIFs) don’t have C2 budgets because there is no student population</a:t>
            </a:r>
          </a:p>
          <a:p>
            <a:r>
              <a:rPr lang="en-US" dirty="0"/>
              <a:t>If equipment is located in the NIF and serves a school(s), that </a:t>
            </a:r>
            <a:r>
              <a:rPr lang="en-US" dirty="0" smtClean="0"/>
              <a:t>school</a:t>
            </a:r>
            <a:r>
              <a:rPr lang="en-US" dirty="0"/>
              <a:t> </a:t>
            </a:r>
            <a:r>
              <a:rPr lang="en-US" dirty="0" smtClean="0"/>
              <a:t>(or those schools’) </a:t>
            </a:r>
            <a:r>
              <a:rPr lang="en-US" dirty="0"/>
              <a:t>budget can be used to fund the equipment.</a:t>
            </a:r>
          </a:p>
          <a:p>
            <a:endParaRPr lang="en-US" dirty="0"/>
          </a:p>
        </p:txBody>
      </p:sp>
      <p:sp>
        <p:nvSpPr>
          <p:cNvPr id="3" name="Title 2"/>
          <p:cNvSpPr>
            <a:spLocks noGrp="1"/>
          </p:cNvSpPr>
          <p:nvPr>
            <p:ph type="title"/>
          </p:nvPr>
        </p:nvSpPr>
        <p:spPr/>
        <p:txBody>
          <a:bodyPr/>
          <a:lstStyle/>
          <a:p>
            <a:r>
              <a:rPr lang="en-US" dirty="0"/>
              <a:t>Category 2 Funding Budgets - NIFs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4002508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Any funding commitments that include a school or library as a recipient of service in that funding year will count against your pre-discount budget for that entity</a:t>
            </a:r>
          </a:p>
          <a:p>
            <a:r>
              <a:rPr lang="en-US" dirty="0"/>
              <a:t>If not all committed funding is spent, you can file a Form 500 to return the remaining unused commitment to USAC</a:t>
            </a:r>
          </a:p>
          <a:p>
            <a:r>
              <a:rPr lang="en-US" dirty="0"/>
              <a:t>If entities are sharing the service, USAC will need specific information so that they know how to apply the returned funds to specific entities</a:t>
            </a:r>
          </a:p>
          <a:p>
            <a:r>
              <a:rPr lang="en-US" dirty="0"/>
              <a:t>C2 Budget Calculator:  </a:t>
            </a:r>
            <a:r>
              <a:rPr lang="en-US" dirty="0">
                <a:hlinkClick r:id="rId2"/>
              </a:rPr>
              <a:t>https://sltools.universalservice.org/portal-external/budgetLookup</a:t>
            </a:r>
            <a:r>
              <a:rPr lang="en-US" dirty="0" smtClean="0">
                <a:hlinkClick r:id="rId2"/>
              </a:rPr>
              <a:t>/</a:t>
            </a:r>
            <a:r>
              <a:rPr lang="en-US" dirty="0" smtClean="0"/>
              <a:t> </a:t>
            </a:r>
            <a:endParaRPr lang="en-US" dirty="0"/>
          </a:p>
          <a:p>
            <a:endParaRPr lang="en-US" dirty="0"/>
          </a:p>
          <a:p>
            <a:endParaRPr lang="en-US" dirty="0"/>
          </a:p>
        </p:txBody>
      </p:sp>
      <p:sp>
        <p:nvSpPr>
          <p:cNvPr id="3" name="Title 2"/>
          <p:cNvSpPr>
            <a:spLocks noGrp="1"/>
          </p:cNvSpPr>
          <p:nvPr>
            <p:ph type="title"/>
          </p:nvPr>
        </p:nvSpPr>
        <p:spPr/>
        <p:txBody>
          <a:bodyPr/>
          <a:lstStyle/>
          <a:p>
            <a:r>
              <a:rPr lang="en-US" dirty="0"/>
              <a:t>Category 2 Budgets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1577622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Category 2 Funding Budget Example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pic>
        <p:nvPicPr>
          <p:cNvPr id="7" name="Content Placeholder 6"/>
          <p:cNvPicPr>
            <a:picLocks noGrp="1" noChangeAspect="1"/>
          </p:cNvPicPr>
          <p:nvPr>
            <p:ph idx="1"/>
          </p:nvPr>
        </p:nvPicPr>
        <p:blipFill>
          <a:blip r:embed="rId2"/>
          <a:stretch>
            <a:fillRect/>
          </a:stretch>
        </p:blipFill>
        <p:spPr>
          <a:xfrm>
            <a:off x="340653" y="1295400"/>
            <a:ext cx="8346147" cy="2078916"/>
          </a:xfrm>
          <a:prstGeom prst="rect">
            <a:avLst/>
          </a:prstGeom>
        </p:spPr>
      </p:pic>
      <p:sp>
        <p:nvSpPr>
          <p:cNvPr id="8" name="TextBox 7"/>
          <p:cNvSpPr txBox="1"/>
          <p:nvPr/>
        </p:nvSpPr>
        <p:spPr>
          <a:xfrm>
            <a:off x="340653" y="3505200"/>
            <a:ext cx="8346147"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rPr>
              <a:t>The Budget Cap is the pre-discount price.  E-rate discounts will then apply on top of the budget cap.</a:t>
            </a:r>
          </a:p>
          <a:p>
            <a:pPr marL="285750" indent="-285750">
              <a:buFont typeface="Arial" panose="020B0604020202020204" pitchFamily="34" charset="0"/>
              <a:buChar char="•"/>
            </a:pPr>
            <a:r>
              <a:rPr lang="en-US" dirty="0">
                <a:solidFill>
                  <a:srgbClr val="000000"/>
                </a:solidFill>
              </a:rPr>
              <a:t>In this example, district would still owe 30% non-discounted share.</a:t>
            </a:r>
          </a:p>
          <a:p>
            <a:pPr marL="285750" indent="-285750">
              <a:buFont typeface="Arial" panose="020B0604020202020204" pitchFamily="34" charset="0"/>
              <a:buChar char="•"/>
            </a:pPr>
            <a:endParaRPr lang="en-US" dirty="0"/>
          </a:p>
        </p:txBody>
      </p:sp>
      <p:sp>
        <p:nvSpPr>
          <p:cNvPr id="9" name="TextBox 8"/>
          <p:cNvSpPr txBox="1"/>
          <p:nvPr/>
        </p:nvSpPr>
        <p:spPr>
          <a:xfrm>
            <a:off x="1541926" y="4836413"/>
            <a:ext cx="5943600" cy="646331"/>
          </a:xfrm>
          <a:prstGeom prst="rect">
            <a:avLst/>
          </a:prstGeom>
          <a:noFill/>
        </p:spPr>
        <p:txBody>
          <a:bodyPr wrap="square" rtlCol="0">
            <a:spAutoFit/>
          </a:bodyPr>
          <a:lstStyle/>
          <a:p>
            <a:r>
              <a:rPr lang="en-US" dirty="0"/>
              <a:t>* Although 50 x $150 = $7,500, the minimum floor is invoked </a:t>
            </a:r>
            <a:r>
              <a:rPr lang="en-US" dirty="0" smtClean="0"/>
              <a:t>because </a:t>
            </a:r>
            <a:r>
              <a:rPr lang="en-US" dirty="0"/>
              <a:t>school has less than 62 students</a:t>
            </a:r>
          </a:p>
        </p:txBody>
      </p:sp>
    </p:spTree>
    <p:extLst>
      <p:ext uri="{BB962C8B-B14F-4D97-AF65-F5344CB8AC3E}">
        <p14:creationId xmlns:p14="http://schemas.microsoft.com/office/powerpoint/2010/main" val="1967278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What’s Eligible and Not Eligible for</a:t>
            </a:r>
            <a:br>
              <a:rPr lang="en-US" dirty="0"/>
            </a:br>
            <a:r>
              <a:rPr lang="en-US" dirty="0"/>
              <a:t>Category 2 Funding?</a:t>
            </a:r>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14</a:t>
            </a:fld>
            <a:endParaRPr lang="en-US" dirty="0"/>
          </a:p>
        </p:txBody>
      </p:sp>
    </p:spTree>
    <p:extLst>
      <p:ext uri="{BB962C8B-B14F-4D97-AF65-F5344CB8AC3E}">
        <p14:creationId xmlns:p14="http://schemas.microsoft.com/office/powerpoint/2010/main" val="1618484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dirty="0"/>
              <a:t>Access Points</a:t>
            </a:r>
          </a:p>
          <a:p>
            <a:r>
              <a:rPr lang="en-US" dirty="0"/>
              <a:t>Cabling</a:t>
            </a:r>
          </a:p>
          <a:p>
            <a:r>
              <a:rPr lang="en-US" dirty="0"/>
              <a:t>Caching Servers *new*</a:t>
            </a:r>
          </a:p>
          <a:p>
            <a:r>
              <a:rPr lang="en-US" dirty="0"/>
              <a:t>Firewalls</a:t>
            </a:r>
          </a:p>
          <a:p>
            <a:r>
              <a:rPr lang="en-US" dirty="0"/>
              <a:t>Network Switches</a:t>
            </a:r>
          </a:p>
          <a:p>
            <a:r>
              <a:rPr lang="en-US" dirty="0"/>
              <a:t>Antennas</a:t>
            </a:r>
          </a:p>
          <a:p>
            <a:r>
              <a:rPr lang="en-US" dirty="0"/>
              <a:t>Routers</a:t>
            </a:r>
          </a:p>
          <a:p>
            <a:r>
              <a:rPr lang="en-US" dirty="0"/>
              <a:t>Racks and UPSs</a:t>
            </a:r>
          </a:p>
          <a:p>
            <a:pPr lvl="1"/>
            <a:r>
              <a:rPr lang="en-US" dirty="0"/>
              <a:t>That support eligible equipment only</a:t>
            </a:r>
          </a:p>
          <a:p>
            <a:endParaRPr lang="en-US" dirty="0"/>
          </a:p>
        </p:txBody>
      </p:sp>
      <p:sp>
        <p:nvSpPr>
          <p:cNvPr id="3" name="Title 2"/>
          <p:cNvSpPr>
            <a:spLocks noGrp="1"/>
          </p:cNvSpPr>
          <p:nvPr>
            <p:ph type="title"/>
          </p:nvPr>
        </p:nvSpPr>
        <p:spPr/>
        <p:txBody>
          <a:bodyPr/>
          <a:lstStyle/>
          <a:p>
            <a:r>
              <a:rPr lang="en-US" dirty="0"/>
              <a:t>Category 2 Eligible Items</a:t>
            </a:r>
          </a:p>
        </p:txBody>
      </p:sp>
      <p:sp>
        <p:nvSpPr>
          <p:cNvPr id="5" name="Content Placeholder 4"/>
          <p:cNvSpPr>
            <a:spLocks noGrp="1"/>
          </p:cNvSpPr>
          <p:nvPr>
            <p:ph sz="half" idx="13"/>
          </p:nvPr>
        </p:nvSpPr>
        <p:spPr/>
        <p:txBody>
          <a:bodyPr>
            <a:normAutofit fontScale="92500"/>
          </a:bodyPr>
          <a:lstStyle/>
          <a:p>
            <a:r>
              <a:rPr lang="en-US" dirty="0"/>
              <a:t>Wireless LAN Controllers</a:t>
            </a:r>
          </a:p>
          <a:p>
            <a:r>
              <a:rPr lang="en-US" dirty="0"/>
              <a:t>Improvements, upgrades and software necessary to support eligible broadband internal connections components</a:t>
            </a:r>
          </a:p>
          <a:p>
            <a:r>
              <a:rPr lang="en-US" dirty="0"/>
              <a:t>Basic Maintenance Services for eligible equipment</a:t>
            </a:r>
          </a:p>
          <a:p>
            <a:r>
              <a:rPr lang="en-US" dirty="0"/>
              <a:t>Repair of equipment, cable maintenance, basic tech support, configuration changes</a:t>
            </a:r>
          </a:p>
          <a:p>
            <a:r>
              <a:rPr lang="en-US" dirty="0"/>
              <a:t>Cloud-based functionality of this equipment</a:t>
            </a:r>
          </a:p>
          <a:p>
            <a:endParaRPr lang="en-US" dirty="0"/>
          </a:p>
        </p:txBody>
      </p:sp>
    </p:spTree>
    <p:extLst>
      <p:ext uri="{BB962C8B-B14F-4D97-AF65-F5344CB8AC3E}">
        <p14:creationId xmlns:p14="http://schemas.microsoft.com/office/powerpoint/2010/main" val="3892236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dirty="0"/>
              <a:t>Gateways</a:t>
            </a:r>
          </a:p>
          <a:p>
            <a:r>
              <a:rPr lang="en-US" dirty="0"/>
              <a:t>Servers (except caching)</a:t>
            </a:r>
          </a:p>
          <a:p>
            <a:r>
              <a:rPr lang="en-US" dirty="0"/>
              <a:t>Software</a:t>
            </a:r>
          </a:p>
          <a:p>
            <a:endParaRPr lang="en-US" dirty="0"/>
          </a:p>
        </p:txBody>
      </p:sp>
      <p:sp>
        <p:nvSpPr>
          <p:cNvPr id="3" name="Title 2"/>
          <p:cNvSpPr>
            <a:spLocks noGrp="1"/>
          </p:cNvSpPr>
          <p:nvPr>
            <p:ph type="title"/>
          </p:nvPr>
        </p:nvSpPr>
        <p:spPr/>
        <p:txBody>
          <a:bodyPr/>
          <a:lstStyle/>
          <a:p>
            <a:r>
              <a:rPr lang="en-US" dirty="0"/>
              <a:t>Category 2 Ineligible Items</a:t>
            </a:r>
          </a:p>
        </p:txBody>
      </p:sp>
      <p:sp>
        <p:nvSpPr>
          <p:cNvPr id="4" name="Content Placeholder 3"/>
          <p:cNvSpPr>
            <a:spLocks noGrp="1"/>
          </p:cNvSpPr>
          <p:nvPr>
            <p:ph sz="half" idx="13"/>
          </p:nvPr>
        </p:nvSpPr>
        <p:spPr/>
        <p:txBody>
          <a:bodyPr/>
          <a:lstStyle/>
          <a:p>
            <a:r>
              <a:rPr lang="fr-FR" dirty="0"/>
              <a:t>Storage </a:t>
            </a:r>
            <a:r>
              <a:rPr lang="fr-FR" dirty="0" err="1"/>
              <a:t>Devices</a:t>
            </a:r>
            <a:endParaRPr lang="fr-FR" dirty="0"/>
          </a:p>
          <a:p>
            <a:r>
              <a:rPr lang="fr-FR" dirty="0" err="1"/>
              <a:t>Telephone</a:t>
            </a:r>
            <a:r>
              <a:rPr lang="fr-FR" dirty="0"/>
              <a:t> Components</a:t>
            </a:r>
          </a:p>
          <a:p>
            <a:r>
              <a:rPr lang="fr-FR" dirty="0" err="1"/>
              <a:t>Video</a:t>
            </a:r>
            <a:r>
              <a:rPr lang="fr-FR" dirty="0"/>
              <a:t> Components</a:t>
            </a:r>
          </a:p>
          <a:p>
            <a:r>
              <a:rPr lang="fr-FR" dirty="0"/>
              <a:t>VOIP Components</a:t>
            </a:r>
          </a:p>
          <a:p>
            <a:r>
              <a:rPr lang="fr-FR" dirty="0"/>
              <a:t>End-User </a:t>
            </a:r>
            <a:r>
              <a:rPr lang="fr-FR" dirty="0" err="1"/>
              <a:t>Devices</a:t>
            </a:r>
            <a:endParaRPr lang="fr-FR" dirty="0"/>
          </a:p>
          <a:p>
            <a:endParaRPr lang="en-US" dirty="0"/>
          </a:p>
        </p:txBody>
      </p:sp>
      <p:sp>
        <p:nvSpPr>
          <p:cNvPr id="5" name="Slide Number Placeholder 4"/>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3487915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Managed Internal Broadband Services (MIBS) which cover the operation, management, or monitoring of a LAN or </a:t>
            </a:r>
            <a:r>
              <a:rPr lang="en-US" dirty="0" smtClean="0"/>
              <a:t>WLAN (wired or wireless)</a:t>
            </a:r>
            <a:endParaRPr lang="en-US" dirty="0"/>
          </a:p>
          <a:p>
            <a:pPr lvl="1"/>
            <a:r>
              <a:rPr lang="en-US" dirty="0"/>
              <a:t>Could also include the leasing of equipment</a:t>
            </a:r>
          </a:p>
          <a:p>
            <a:pPr lvl="1"/>
            <a:r>
              <a:rPr lang="en-US" dirty="0"/>
              <a:t>Paying an outside vendor to </a:t>
            </a:r>
            <a:r>
              <a:rPr lang="en-US" dirty="0" smtClean="0"/>
              <a:t>own/maintain </a:t>
            </a:r>
            <a:r>
              <a:rPr lang="en-US" dirty="0"/>
              <a:t>the equipment</a:t>
            </a:r>
          </a:p>
          <a:p>
            <a:pPr lvl="1"/>
            <a:r>
              <a:rPr lang="en-US" dirty="0"/>
              <a:t>Paying an outside vendor to maintain school-owned equipment</a:t>
            </a:r>
          </a:p>
          <a:p>
            <a:r>
              <a:rPr lang="en-US" dirty="0"/>
              <a:t>Eligible for pre-discount $30/year/student</a:t>
            </a:r>
          </a:p>
          <a:p>
            <a:pPr lvl="1"/>
            <a:r>
              <a:rPr lang="en-US" dirty="0"/>
              <a:t>Uses the same pre-discount budget as Internal Connections </a:t>
            </a:r>
          </a:p>
          <a:p>
            <a:endParaRPr lang="en-US" dirty="0"/>
          </a:p>
        </p:txBody>
      </p:sp>
      <p:sp>
        <p:nvSpPr>
          <p:cNvPr id="6" name="Title 5"/>
          <p:cNvSpPr>
            <a:spLocks noGrp="1"/>
          </p:cNvSpPr>
          <p:nvPr>
            <p:ph type="title"/>
          </p:nvPr>
        </p:nvSpPr>
        <p:spPr/>
        <p:txBody>
          <a:bodyPr/>
          <a:lstStyle/>
          <a:p>
            <a:r>
              <a:rPr lang="en-US" dirty="0"/>
              <a:t>Category 2 Eligible</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1849255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Installation and configuration are eligible</a:t>
            </a:r>
          </a:p>
          <a:p>
            <a:pPr lvl="1"/>
            <a:r>
              <a:rPr lang="en-US" dirty="0"/>
              <a:t>Do not have to be provided by the same vendor (new)</a:t>
            </a:r>
          </a:p>
          <a:p>
            <a:r>
              <a:rPr lang="en-US" dirty="0"/>
              <a:t>Also eligible:</a:t>
            </a:r>
          </a:p>
          <a:p>
            <a:pPr lvl="1"/>
            <a:r>
              <a:rPr lang="en-US" dirty="0"/>
              <a:t>Taxes, surcharges and other similar reasonable charges</a:t>
            </a:r>
          </a:p>
          <a:p>
            <a:pPr lvl="1"/>
            <a:r>
              <a:rPr lang="en-US" dirty="0"/>
              <a:t>Shipping charges</a:t>
            </a:r>
          </a:p>
          <a:p>
            <a:pPr lvl="1"/>
            <a:r>
              <a:rPr lang="en-US" dirty="0"/>
              <a:t>Training on how to use eligible equipment</a:t>
            </a:r>
          </a:p>
          <a:p>
            <a:r>
              <a:rPr lang="en-US" dirty="0"/>
              <a:t>Multi-year licenses are eligible and can be requested in full in first year</a:t>
            </a:r>
          </a:p>
          <a:p>
            <a:r>
              <a:rPr lang="en-US" dirty="0"/>
              <a:t>Eligible equipment may be purchased and/or installed on or after </a:t>
            </a:r>
            <a:r>
              <a:rPr lang="en-US" dirty="0">
                <a:solidFill>
                  <a:srgbClr val="C00000"/>
                </a:solidFill>
              </a:rPr>
              <a:t>April 1</a:t>
            </a:r>
            <a:r>
              <a:rPr lang="en-US" dirty="0"/>
              <a:t> prior to the beginning of the funding year</a:t>
            </a:r>
          </a:p>
          <a:p>
            <a:pPr lvl="1"/>
            <a:r>
              <a:rPr lang="en-US" dirty="0"/>
              <a:t>Must be purchased/installed before </a:t>
            </a:r>
            <a:r>
              <a:rPr lang="en-US" dirty="0">
                <a:solidFill>
                  <a:srgbClr val="C00000"/>
                </a:solidFill>
              </a:rPr>
              <a:t>September 30</a:t>
            </a:r>
            <a:r>
              <a:rPr lang="en-US" dirty="0"/>
              <a:t> of the following year</a:t>
            </a:r>
          </a:p>
          <a:p>
            <a:endParaRPr lang="en-US" dirty="0"/>
          </a:p>
        </p:txBody>
      </p:sp>
      <p:sp>
        <p:nvSpPr>
          <p:cNvPr id="3" name="Title 2"/>
          <p:cNvSpPr>
            <a:spLocks noGrp="1"/>
          </p:cNvSpPr>
          <p:nvPr>
            <p:ph type="title"/>
          </p:nvPr>
        </p:nvSpPr>
        <p:spPr/>
        <p:txBody>
          <a:bodyPr/>
          <a:lstStyle/>
          <a:p>
            <a:r>
              <a:rPr lang="en-US" dirty="0"/>
              <a:t>Category 2 Eligibility, etc... </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2724387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Category 2 Procurement Options/Requirements</a:t>
            </a:r>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19</a:t>
            </a:fld>
            <a:endParaRPr lang="en-US" dirty="0"/>
          </a:p>
        </p:txBody>
      </p:sp>
    </p:spTree>
    <p:extLst>
      <p:ext uri="{BB962C8B-B14F-4D97-AF65-F5344CB8AC3E}">
        <p14:creationId xmlns:p14="http://schemas.microsoft.com/office/powerpoint/2010/main" val="1064701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2</a:t>
            </a:fld>
            <a:endParaRPr lang="en-US" dirty="0"/>
          </a:p>
        </p:txBody>
      </p:sp>
    </p:spTree>
    <p:extLst>
      <p:ext uri="{BB962C8B-B14F-4D97-AF65-F5344CB8AC3E}">
        <p14:creationId xmlns:p14="http://schemas.microsoft.com/office/powerpoint/2010/main" val="5207291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lnSpcReduction="10000"/>
          </a:bodyPr>
          <a:lstStyle/>
          <a:p>
            <a:r>
              <a:rPr lang="en-US" dirty="0"/>
              <a:t>All C2 requests </a:t>
            </a:r>
            <a:r>
              <a:rPr lang="en-US" b="1" u="sng" dirty="0">
                <a:solidFill>
                  <a:srgbClr val="FF0000"/>
                </a:solidFill>
              </a:rPr>
              <a:t>must</a:t>
            </a:r>
            <a:r>
              <a:rPr lang="en-US" dirty="0"/>
              <a:t> have signed contracts</a:t>
            </a:r>
          </a:p>
          <a:p>
            <a:r>
              <a:rPr lang="en-US" dirty="0"/>
              <a:t>All contract information must be uploaded into EPC prior to completing the Form 471</a:t>
            </a:r>
          </a:p>
          <a:p>
            <a:pPr lvl="1"/>
            <a:r>
              <a:rPr lang="en-US" dirty="0"/>
              <a:t>All contract related information (470 #, contract signing </a:t>
            </a:r>
            <a:r>
              <a:rPr lang="en-US" dirty="0" smtClean="0"/>
              <a:t>dates, extension information (if applicable) vendor’s SPIN, </a:t>
            </a:r>
            <a:r>
              <a:rPr lang="en-US" dirty="0"/>
              <a:t>etc.) will be </a:t>
            </a:r>
            <a:r>
              <a:rPr lang="en-US" dirty="0" smtClean="0"/>
              <a:t>populated </a:t>
            </a:r>
            <a:r>
              <a:rPr lang="en-US" dirty="0"/>
              <a:t>outside of 471 in EPC</a:t>
            </a:r>
          </a:p>
          <a:p>
            <a:pPr lvl="1"/>
            <a:r>
              <a:rPr lang="en-US" dirty="0"/>
              <a:t>Then just refer to that contract in the 471</a:t>
            </a:r>
          </a:p>
          <a:p>
            <a:pPr lvl="1"/>
            <a:r>
              <a:rPr lang="en-US" dirty="0"/>
              <a:t>Contract can be as simple as a vendor quote that is signed by the school. Be sure to include:</a:t>
            </a:r>
          </a:p>
          <a:p>
            <a:pPr lvl="2"/>
            <a:r>
              <a:rPr lang="en-US" dirty="0">
                <a:solidFill>
                  <a:srgbClr val="FF0000"/>
                </a:solidFill>
              </a:rPr>
              <a:t>Contract signing date (must be before 471 filing date)</a:t>
            </a:r>
          </a:p>
          <a:p>
            <a:pPr lvl="2"/>
            <a:r>
              <a:rPr lang="en-US" dirty="0">
                <a:solidFill>
                  <a:srgbClr val="FF0000"/>
                </a:solidFill>
              </a:rPr>
              <a:t>Contract term:  4/1/2016  through  9/30/2017</a:t>
            </a:r>
          </a:p>
          <a:p>
            <a:pPr lvl="2"/>
            <a:r>
              <a:rPr lang="en-US" dirty="0">
                <a:solidFill>
                  <a:srgbClr val="FF0000"/>
                </a:solidFill>
              </a:rPr>
              <a:t>Purchase is contingent upon E-rate funding and local funding approval</a:t>
            </a:r>
          </a:p>
          <a:p>
            <a:endParaRPr lang="en-US" dirty="0"/>
          </a:p>
        </p:txBody>
      </p:sp>
      <p:sp>
        <p:nvSpPr>
          <p:cNvPr id="3" name="Title 2"/>
          <p:cNvSpPr>
            <a:spLocks noGrp="1"/>
          </p:cNvSpPr>
          <p:nvPr>
            <p:ph type="title"/>
          </p:nvPr>
        </p:nvSpPr>
        <p:spPr/>
        <p:txBody>
          <a:bodyPr/>
          <a:lstStyle/>
          <a:p>
            <a:r>
              <a:rPr lang="en-US" dirty="0"/>
              <a:t>New EPC Contract Wizard Requirement</a:t>
            </a:r>
          </a:p>
        </p:txBody>
      </p:sp>
    </p:spTree>
    <p:extLst>
      <p:ext uri="{BB962C8B-B14F-4D97-AF65-F5344CB8AC3E}">
        <p14:creationId xmlns:p14="http://schemas.microsoft.com/office/powerpoint/2010/main" val="1906315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Applicants should not contact a potential vendor ahead of bidding to seek equipment list (E-rate rule)</a:t>
            </a:r>
          </a:p>
          <a:p>
            <a:pPr lvl="1"/>
            <a:r>
              <a:rPr lang="en-US" dirty="0"/>
              <a:t>Service providers are allowed to answer general questions about the products and services they sell in response to applicant inquiries, but they may not prepare any part of a RFP or spec sheet that will be used by the applicant for conducting a competitive bid procurement. </a:t>
            </a:r>
          </a:p>
          <a:p>
            <a:pPr lvl="1"/>
            <a:r>
              <a:rPr lang="en-US" dirty="0"/>
              <a:t>If you don’t know exactly what equipment you need, list general equipment needs </a:t>
            </a:r>
            <a:r>
              <a:rPr lang="en-US" dirty="0" smtClean="0"/>
              <a:t>(i.e.; wireless </a:t>
            </a:r>
            <a:r>
              <a:rPr lang="en-US" dirty="0"/>
              <a:t>controller, WAPs for 35 classrooms, and installation), and then perhaps offer a site walk-through</a:t>
            </a:r>
          </a:p>
          <a:p>
            <a:endParaRPr lang="en-US" dirty="0"/>
          </a:p>
        </p:txBody>
      </p:sp>
      <p:sp>
        <p:nvSpPr>
          <p:cNvPr id="3" name="Title 2"/>
          <p:cNvSpPr>
            <a:spLocks noGrp="1"/>
          </p:cNvSpPr>
          <p:nvPr>
            <p:ph type="title"/>
          </p:nvPr>
        </p:nvSpPr>
        <p:spPr/>
        <p:txBody>
          <a:bodyPr/>
          <a:lstStyle/>
          <a:p>
            <a:r>
              <a:rPr lang="en-US" dirty="0"/>
              <a:t>E-rate Bidding Requirements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21</a:t>
            </a:fld>
            <a:endParaRPr lang="en-US" dirty="0"/>
          </a:p>
        </p:txBody>
      </p:sp>
    </p:spTree>
    <p:extLst>
      <p:ext uri="{BB962C8B-B14F-4D97-AF65-F5344CB8AC3E}">
        <p14:creationId xmlns:p14="http://schemas.microsoft.com/office/powerpoint/2010/main" val="25213112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Equipment </a:t>
            </a:r>
            <a:r>
              <a:rPr lang="en-US" dirty="0"/>
              <a:t>list MUST allow for equivalent manufacturer’s products to be bid (E-rate rule)</a:t>
            </a:r>
          </a:p>
          <a:p>
            <a:pPr lvl="1"/>
            <a:r>
              <a:rPr lang="en-US" dirty="0"/>
              <a:t>“Cisco 48-port </a:t>
            </a:r>
            <a:r>
              <a:rPr lang="en-US" dirty="0" err="1"/>
              <a:t>PoE</a:t>
            </a:r>
            <a:r>
              <a:rPr lang="en-US" dirty="0"/>
              <a:t> Switch or equipment that is equivalent in functionality and quality”</a:t>
            </a:r>
          </a:p>
          <a:p>
            <a:pPr lvl="1"/>
            <a:r>
              <a:rPr lang="en-US" dirty="0">
                <a:solidFill>
                  <a:srgbClr val="FF0000"/>
                </a:solidFill>
              </a:rPr>
              <a:t>May include a requirement that equivalent equipment must be fully compatible with District’s existing </a:t>
            </a:r>
            <a:r>
              <a:rPr lang="en-US" dirty="0" smtClean="0">
                <a:solidFill>
                  <a:srgbClr val="FF0000"/>
                </a:solidFill>
              </a:rPr>
              <a:t>&lt;manufacturer name&gt; equipment</a:t>
            </a:r>
            <a:endParaRPr lang="en-US" dirty="0">
              <a:solidFill>
                <a:srgbClr val="FF0000"/>
              </a:solidFill>
            </a:endParaRPr>
          </a:p>
          <a:p>
            <a:endParaRPr lang="en-US" dirty="0"/>
          </a:p>
        </p:txBody>
      </p:sp>
      <p:sp>
        <p:nvSpPr>
          <p:cNvPr id="3" name="Title 2"/>
          <p:cNvSpPr>
            <a:spLocks noGrp="1"/>
          </p:cNvSpPr>
          <p:nvPr>
            <p:ph type="title"/>
          </p:nvPr>
        </p:nvSpPr>
        <p:spPr/>
        <p:txBody>
          <a:bodyPr/>
          <a:lstStyle/>
          <a:p>
            <a:r>
              <a:rPr lang="en-US" dirty="0"/>
              <a:t>E-rate Bidding </a:t>
            </a:r>
            <a:r>
              <a:rPr lang="en-US" dirty="0" smtClean="0"/>
              <a:t>Requirements (cont.)</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22</a:t>
            </a:fld>
            <a:endParaRPr lang="en-US" dirty="0"/>
          </a:p>
        </p:txBody>
      </p:sp>
    </p:spTree>
    <p:extLst>
      <p:ext uri="{BB962C8B-B14F-4D97-AF65-F5344CB8AC3E}">
        <p14:creationId xmlns:p14="http://schemas.microsoft.com/office/powerpoint/2010/main" val="36099664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b="1" dirty="0"/>
              <a:t>Form 470</a:t>
            </a:r>
          </a:p>
          <a:p>
            <a:r>
              <a:rPr lang="en-US" dirty="0"/>
              <a:t>Form 470 (and RFP if necessary)</a:t>
            </a:r>
          </a:p>
          <a:p>
            <a:pPr lvl="1"/>
            <a:r>
              <a:rPr lang="en-US" dirty="0"/>
              <a:t>Must list “or equivalent” if listing manufacturer’s name or model # on Form 470</a:t>
            </a:r>
          </a:p>
          <a:p>
            <a:endParaRPr lang="en-US" dirty="0"/>
          </a:p>
          <a:p>
            <a:pPr marL="0" indent="0">
              <a:buNone/>
            </a:pPr>
            <a:r>
              <a:rPr lang="en-US" b="1" dirty="0"/>
              <a:t>TEBC Contract </a:t>
            </a:r>
          </a:p>
          <a:p>
            <a:r>
              <a:rPr lang="en-US" dirty="0"/>
              <a:t>Before TEBC Form 470/RFP was released in December 2015, each </a:t>
            </a:r>
            <a:r>
              <a:rPr lang="en-US" dirty="0" smtClean="0"/>
              <a:t>district </a:t>
            </a:r>
            <a:r>
              <a:rPr lang="en-US" dirty="0"/>
              <a:t>(and some </a:t>
            </a:r>
            <a:r>
              <a:rPr lang="en-US" dirty="0" smtClean="0"/>
              <a:t>charters</a:t>
            </a:r>
            <a:r>
              <a:rPr lang="en-US" dirty="0"/>
              <a:t>) signed a “Letter Of Agency” permitting the Tennessee Education Broadband Consortium to competitively bid on your behalf </a:t>
            </a:r>
          </a:p>
          <a:p>
            <a:endParaRPr lang="en-US" dirty="0"/>
          </a:p>
        </p:txBody>
      </p:sp>
      <p:sp>
        <p:nvSpPr>
          <p:cNvPr id="3" name="Title 2"/>
          <p:cNvSpPr>
            <a:spLocks noGrp="1"/>
          </p:cNvSpPr>
          <p:nvPr>
            <p:ph type="title"/>
          </p:nvPr>
        </p:nvSpPr>
        <p:spPr/>
        <p:txBody>
          <a:bodyPr/>
          <a:lstStyle/>
          <a:p>
            <a:r>
              <a:rPr lang="en-US" dirty="0"/>
              <a:t>Category 2 Bidding Options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23</a:t>
            </a:fld>
            <a:endParaRPr lang="en-US" dirty="0"/>
          </a:p>
        </p:txBody>
      </p:sp>
    </p:spTree>
    <p:extLst>
      <p:ext uri="{BB962C8B-B14F-4D97-AF65-F5344CB8AC3E}">
        <p14:creationId xmlns:p14="http://schemas.microsoft.com/office/powerpoint/2010/main" val="34653826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95400"/>
            <a:ext cx="8763000" cy="4724400"/>
          </a:xfrm>
        </p:spPr>
        <p:txBody>
          <a:bodyPr>
            <a:normAutofit fontScale="92500"/>
          </a:bodyPr>
          <a:lstStyle/>
          <a:p>
            <a:pPr marL="0" indent="0">
              <a:buNone/>
            </a:pPr>
            <a:r>
              <a:rPr lang="en-US" b="1" dirty="0"/>
              <a:t>Post Form 470 and RFP </a:t>
            </a:r>
          </a:p>
          <a:p>
            <a:pPr lvl="1"/>
            <a:r>
              <a:rPr lang="en-US" dirty="0"/>
              <a:t>Form 470 and RFP </a:t>
            </a:r>
            <a:r>
              <a:rPr lang="en-US" dirty="0" smtClean="0"/>
              <a:t>process </a:t>
            </a:r>
            <a:r>
              <a:rPr lang="en-US" dirty="0"/>
              <a:t>must be done concurrently and bidding window required to be open for at least 28 days before bids are due (E-rate rule)</a:t>
            </a:r>
          </a:p>
          <a:p>
            <a:pPr lvl="1"/>
            <a:r>
              <a:rPr lang="en-US" dirty="0"/>
              <a:t>Be sure to follow local bidding guidelines to ensure compliance</a:t>
            </a:r>
          </a:p>
          <a:p>
            <a:pPr lvl="2"/>
            <a:r>
              <a:rPr lang="en-US" dirty="0"/>
              <a:t>May need to advertise in local newspaper, etc.</a:t>
            </a:r>
          </a:p>
          <a:p>
            <a:pPr lvl="1"/>
            <a:r>
              <a:rPr lang="en-US" dirty="0"/>
              <a:t>Evaluate proposals and select a vendor</a:t>
            </a:r>
          </a:p>
          <a:p>
            <a:pPr lvl="1"/>
            <a:r>
              <a:rPr lang="en-US" dirty="0"/>
              <a:t>School board </a:t>
            </a:r>
            <a:r>
              <a:rPr lang="en-US" dirty="0" smtClean="0"/>
              <a:t>will likely have to </a:t>
            </a:r>
            <a:r>
              <a:rPr lang="en-US" dirty="0"/>
              <a:t>approve contract prior to signing</a:t>
            </a:r>
          </a:p>
          <a:p>
            <a:pPr lvl="2"/>
            <a:r>
              <a:rPr lang="en-US" dirty="0"/>
              <a:t>Contract </a:t>
            </a:r>
            <a:r>
              <a:rPr lang="en-US" u="sng" dirty="0"/>
              <a:t>must</a:t>
            </a:r>
            <a:r>
              <a:rPr lang="en-US" dirty="0"/>
              <a:t> be signed before submitting Form 471</a:t>
            </a:r>
          </a:p>
          <a:p>
            <a:pPr lvl="1"/>
            <a:r>
              <a:rPr lang="en-US" dirty="0"/>
              <a:t>If issuing an RFP, it MUST be uploaded at the time the 470 is posted</a:t>
            </a:r>
          </a:p>
          <a:p>
            <a:pPr lvl="2"/>
            <a:r>
              <a:rPr lang="en-US" dirty="0"/>
              <a:t>All addenda also must be uploaded to the EPC Portal at time of issuance</a:t>
            </a:r>
          </a:p>
          <a:p>
            <a:endParaRPr lang="en-US" dirty="0"/>
          </a:p>
        </p:txBody>
      </p:sp>
      <p:sp>
        <p:nvSpPr>
          <p:cNvPr id="3" name="Title 2"/>
          <p:cNvSpPr>
            <a:spLocks noGrp="1"/>
          </p:cNvSpPr>
          <p:nvPr>
            <p:ph type="title"/>
          </p:nvPr>
        </p:nvSpPr>
        <p:spPr/>
        <p:txBody>
          <a:bodyPr/>
          <a:lstStyle/>
          <a:p>
            <a:r>
              <a:rPr lang="en-US" dirty="0"/>
              <a:t>Category 2 Bidding: 470 plus RFP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24</a:t>
            </a:fld>
            <a:endParaRPr lang="en-US" dirty="0"/>
          </a:p>
        </p:txBody>
      </p:sp>
    </p:spTree>
    <p:extLst>
      <p:ext uri="{BB962C8B-B14F-4D97-AF65-F5344CB8AC3E}">
        <p14:creationId xmlns:p14="http://schemas.microsoft.com/office/powerpoint/2010/main" val="13651143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a:t>Form 470 is new and must be filed in EPC</a:t>
            </a:r>
          </a:p>
          <a:p>
            <a:pPr lvl="1"/>
            <a:r>
              <a:rPr lang="en-US" dirty="0"/>
              <a:t>Different than previous years</a:t>
            </a:r>
          </a:p>
          <a:p>
            <a:pPr lvl="2"/>
            <a:r>
              <a:rPr lang="en-US" dirty="0"/>
              <a:t>Much of “profile/contact” information is ported from EPC profile</a:t>
            </a:r>
          </a:p>
          <a:p>
            <a:r>
              <a:rPr lang="en-US" dirty="0"/>
              <a:t>EPC </a:t>
            </a:r>
            <a:r>
              <a:rPr lang="en-US" dirty="0" smtClean="0"/>
              <a:t>Full and Partial </a:t>
            </a:r>
            <a:r>
              <a:rPr lang="en-US" dirty="0"/>
              <a:t>Rights Users can </a:t>
            </a:r>
            <a:r>
              <a:rPr lang="en-US" dirty="0" smtClean="0"/>
              <a:t>create the </a:t>
            </a:r>
            <a:r>
              <a:rPr lang="en-US" dirty="0"/>
              <a:t>form</a:t>
            </a:r>
          </a:p>
          <a:p>
            <a:pPr lvl="1"/>
            <a:r>
              <a:rPr lang="en-US" dirty="0"/>
              <a:t>Partial Rights Users can create but must have Full Rights User submit/certify the </a:t>
            </a:r>
            <a:r>
              <a:rPr lang="en-US" dirty="0" smtClean="0"/>
              <a:t>form</a:t>
            </a:r>
          </a:p>
          <a:p>
            <a:pPr lvl="1"/>
            <a:r>
              <a:rPr lang="en-US" dirty="0" smtClean="0"/>
              <a:t>“Submit” and “Certify” are the same process now – NO MORE PINS</a:t>
            </a:r>
            <a:endParaRPr lang="en-US" dirty="0"/>
          </a:p>
          <a:p>
            <a:r>
              <a:rPr lang="en-US" dirty="0"/>
              <a:t>Form 470s being accepted now!</a:t>
            </a:r>
          </a:p>
          <a:p>
            <a:pPr lvl="1"/>
            <a:r>
              <a:rPr lang="en-US" dirty="0"/>
              <a:t>If 471 window closes April 29, 2016 then the ABSOLUTE last date to post a Form 470 would be April 1, 2016 – DO NOT WAIT!!!!</a:t>
            </a:r>
          </a:p>
          <a:p>
            <a:r>
              <a:rPr lang="en-US" dirty="0"/>
              <a:t>Form 470 Receipt Notification Letter will no longer be mailed</a:t>
            </a:r>
          </a:p>
          <a:p>
            <a:pPr lvl="1"/>
            <a:r>
              <a:rPr lang="en-US" dirty="0"/>
              <a:t>Instead, a notice of the 470 posting/certification will appear in  your EPC </a:t>
            </a:r>
            <a:r>
              <a:rPr lang="en-US" dirty="0" smtClean="0"/>
              <a:t>Newsfeed</a:t>
            </a:r>
          </a:p>
          <a:p>
            <a:pPr lvl="1"/>
            <a:endParaRPr lang="en-US" dirty="0"/>
          </a:p>
          <a:p>
            <a:endParaRPr lang="en-US" dirty="0"/>
          </a:p>
        </p:txBody>
      </p:sp>
      <p:sp>
        <p:nvSpPr>
          <p:cNvPr id="3" name="Title 2"/>
          <p:cNvSpPr>
            <a:spLocks noGrp="1"/>
          </p:cNvSpPr>
          <p:nvPr>
            <p:ph type="title"/>
          </p:nvPr>
        </p:nvSpPr>
        <p:spPr/>
        <p:txBody>
          <a:bodyPr/>
          <a:lstStyle/>
          <a:p>
            <a:r>
              <a:rPr lang="en-US" dirty="0"/>
              <a:t>New Form 470 for FY 2016</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25</a:t>
            </a:fld>
            <a:endParaRPr lang="en-US" dirty="0"/>
          </a:p>
        </p:txBody>
      </p:sp>
    </p:spTree>
    <p:extLst>
      <p:ext uri="{BB962C8B-B14F-4D97-AF65-F5344CB8AC3E}">
        <p14:creationId xmlns:p14="http://schemas.microsoft.com/office/powerpoint/2010/main" val="3781156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EPC Form 470 Screens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26</a:t>
            </a:fld>
            <a:endParaRPr lang="en-US" dirty="0"/>
          </a:p>
        </p:txBody>
      </p:sp>
    </p:spTree>
    <p:extLst>
      <p:ext uri="{BB962C8B-B14F-4D97-AF65-F5344CB8AC3E}">
        <p14:creationId xmlns:p14="http://schemas.microsoft.com/office/powerpoint/2010/main" val="3840855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Accessing EPC for 470 Postings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27</a:t>
            </a:fld>
            <a:endParaRPr lang="en-US" dirty="0"/>
          </a:p>
        </p:txBody>
      </p:sp>
      <p:pic>
        <p:nvPicPr>
          <p:cNvPr id="6" name="Picture 5"/>
          <p:cNvPicPr>
            <a:picLocks noChangeAspect="1"/>
          </p:cNvPicPr>
          <p:nvPr/>
        </p:nvPicPr>
        <p:blipFill>
          <a:blip r:embed="rId2"/>
          <a:stretch>
            <a:fillRect/>
          </a:stretch>
        </p:blipFill>
        <p:spPr>
          <a:xfrm>
            <a:off x="3734776" y="1295400"/>
            <a:ext cx="4724809" cy="4529721"/>
          </a:xfrm>
          <a:prstGeom prst="rect">
            <a:avLst/>
          </a:prstGeom>
        </p:spPr>
      </p:pic>
      <p:pic>
        <p:nvPicPr>
          <p:cNvPr id="5" name="Content Placeholder 4"/>
          <p:cNvPicPr>
            <a:picLocks noGrp="1" noChangeAspect="1"/>
          </p:cNvPicPr>
          <p:nvPr>
            <p:ph idx="1"/>
          </p:nvPr>
        </p:nvPicPr>
        <p:blipFill>
          <a:blip r:embed="rId3"/>
          <a:stretch>
            <a:fillRect/>
          </a:stretch>
        </p:blipFill>
        <p:spPr>
          <a:xfrm>
            <a:off x="609600" y="1295400"/>
            <a:ext cx="4102964" cy="3840813"/>
          </a:xfrm>
          <a:prstGeom prst="rect">
            <a:avLst/>
          </a:prstGeom>
        </p:spPr>
      </p:pic>
    </p:spTree>
    <p:extLst>
      <p:ext uri="{BB962C8B-B14F-4D97-AF65-F5344CB8AC3E}">
        <p14:creationId xmlns:p14="http://schemas.microsoft.com/office/powerpoint/2010/main" val="2665927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D2451E-3285-438B-B188-C22B2A012BF6}" type="slidenum">
              <a:rPr lang="en-US" smtClean="0"/>
              <a:pPr/>
              <a:t>28</a:t>
            </a:fld>
            <a:endParaRPr lang="en-US" dirty="0"/>
          </a:p>
        </p:txBody>
      </p:sp>
      <p:sp>
        <p:nvSpPr>
          <p:cNvPr id="3" name="Title 2"/>
          <p:cNvSpPr>
            <a:spLocks noGrp="1"/>
          </p:cNvSpPr>
          <p:nvPr>
            <p:ph type="title" idx="4294967295"/>
          </p:nvPr>
        </p:nvSpPr>
        <p:spPr>
          <a:xfrm>
            <a:off x="0" y="228600"/>
            <a:ext cx="8305800" cy="914400"/>
          </a:xfrm>
        </p:spPr>
        <p:txBody>
          <a:bodyPr/>
          <a:lstStyle/>
          <a:p>
            <a:r>
              <a:rPr lang="en-US" dirty="0" smtClean="0"/>
              <a:t>Landing Page</a:t>
            </a:r>
            <a:endParaRPr lang="en-US" dirty="0"/>
          </a:p>
        </p:txBody>
      </p:sp>
      <p:pic>
        <p:nvPicPr>
          <p:cNvPr id="5" name="Picture 4"/>
          <p:cNvPicPr>
            <a:picLocks noChangeAspect="1"/>
          </p:cNvPicPr>
          <p:nvPr/>
        </p:nvPicPr>
        <p:blipFill>
          <a:blip r:embed="rId2"/>
          <a:stretch>
            <a:fillRect/>
          </a:stretch>
        </p:blipFill>
        <p:spPr>
          <a:xfrm>
            <a:off x="368443" y="2511472"/>
            <a:ext cx="8407113" cy="1835055"/>
          </a:xfrm>
          <a:prstGeom prst="rect">
            <a:avLst/>
          </a:prstGeom>
        </p:spPr>
      </p:pic>
      <p:pic>
        <p:nvPicPr>
          <p:cNvPr id="6" name="Picture 5"/>
          <p:cNvPicPr>
            <a:picLocks noChangeAspect="1"/>
          </p:cNvPicPr>
          <p:nvPr/>
        </p:nvPicPr>
        <p:blipFill>
          <a:blip r:embed="rId3"/>
          <a:stretch>
            <a:fillRect/>
          </a:stretch>
        </p:blipFill>
        <p:spPr>
          <a:xfrm>
            <a:off x="4495800" y="1880481"/>
            <a:ext cx="646232" cy="1261981"/>
          </a:xfrm>
          <a:prstGeom prst="rect">
            <a:avLst/>
          </a:prstGeom>
        </p:spPr>
      </p:pic>
    </p:spTree>
    <p:extLst>
      <p:ext uri="{BB962C8B-B14F-4D97-AF65-F5344CB8AC3E}">
        <p14:creationId xmlns:p14="http://schemas.microsoft.com/office/powerpoint/2010/main" val="1282361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29</a:t>
            </a:fld>
            <a:endParaRPr lang="en-US" dirty="0"/>
          </a:p>
        </p:txBody>
      </p:sp>
      <p:pic>
        <p:nvPicPr>
          <p:cNvPr id="3" name="Picture 2"/>
          <p:cNvPicPr>
            <a:picLocks noChangeAspect="1"/>
          </p:cNvPicPr>
          <p:nvPr/>
        </p:nvPicPr>
        <p:blipFill>
          <a:blip r:embed="rId2"/>
          <a:stretch>
            <a:fillRect/>
          </a:stretch>
        </p:blipFill>
        <p:spPr>
          <a:xfrm>
            <a:off x="139824" y="853217"/>
            <a:ext cx="8864352" cy="5151566"/>
          </a:xfrm>
          <a:prstGeom prst="rect">
            <a:avLst/>
          </a:prstGeom>
        </p:spPr>
      </p:pic>
      <p:pic>
        <p:nvPicPr>
          <p:cNvPr id="4" name="Picture 3"/>
          <p:cNvPicPr>
            <a:picLocks noChangeAspect="1"/>
          </p:cNvPicPr>
          <p:nvPr/>
        </p:nvPicPr>
        <p:blipFill>
          <a:blip r:embed="rId3"/>
          <a:stretch>
            <a:fillRect/>
          </a:stretch>
        </p:blipFill>
        <p:spPr>
          <a:xfrm>
            <a:off x="7315200" y="3810000"/>
            <a:ext cx="810838" cy="1798476"/>
          </a:xfrm>
          <a:prstGeom prst="rect">
            <a:avLst/>
          </a:prstGeom>
        </p:spPr>
      </p:pic>
      <p:pic>
        <p:nvPicPr>
          <p:cNvPr id="5" name="Picture 4"/>
          <p:cNvPicPr>
            <a:picLocks noChangeAspect="1"/>
          </p:cNvPicPr>
          <p:nvPr/>
        </p:nvPicPr>
        <p:blipFill>
          <a:blip r:embed="rId4"/>
          <a:stretch>
            <a:fillRect/>
          </a:stretch>
        </p:blipFill>
        <p:spPr>
          <a:xfrm>
            <a:off x="2286000" y="3733800"/>
            <a:ext cx="664522" cy="1182727"/>
          </a:xfrm>
          <a:prstGeom prst="rect">
            <a:avLst/>
          </a:prstGeom>
        </p:spPr>
      </p:pic>
      <p:pic>
        <p:nvPicPr>
          <p:cNvPr id="6" name="Picture 5"/>
          <p:cNvPicPr>
            <a:picLocks noChangeAspect="1"/>
          </p:cNvPicPr>
          <p:nvPr/>
        </p:nvPicPr>
        <p:blipFill>
          <a:blip r:embed="rId5"/>
          <a:stretch>
            <a:fillRect/>
          </a:stretch>
        </p:blipFill>
        <p:spPr>
          <a:xfrm>
            <a:off x="1676400" y="2965637"/>
            <a:ext cx="2664183" cy="768163"/>
          </a:xfrm>
          <a:prstGeom prst="rect">
            <a:avLst/>
          </a:prstGeom>
        </p:spPr>
      </p:pic>
    </p:spTree>
    <p:extLst>
      <p:ext uri="{BB962C8B-B14F-4D97-AF65-F5344CB8AC3E}">
        <p14:creationId xmlns:p14="http://schemas.microsoft.com/office/powerpoint/2010/main" val="3174526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77500" lnSpcReduction="20000"/>
          </a:bodyPr>
          <a:lstStyle/>
          <a:p>
            <a:r>
              <a:rPr lang="en-US" dirty="0"/>
              <a:t>Funding Availability</a:t>
            </a:r>
          </a:p>
          <a:p>
            <a:r>
              <a:rPr lang="en-US" dirty="0"/>
              <a:t>Discount Calculations - 5-Year Budget Caps</a:t>
            </a:r>
          </a:p>
          <a:p>
            <a:r>
              <a:rPr lang="en-US" dirty="0"/>
              <a:t>Equipment/Service Eligibility</a:t>
            </a:r>
          </a:p>
          <a:p>
            <a:r>
              <a:rPr lang="en-US" dirty="0"/>
              <a:t>Competitive Bidding</a:t>
            </a:r>
          </a:p>
          <a:p>
            <a:pPr lvl="1"/>
            <a:r>
              <a:rPr lang="en-US" dirty="0"/>
              <a:t>Do’s and Don’ts</a:t>
            </a:r>
          </a:p>
          <a:p>
            <a:pPr lvl="1"/>
            <a:r>
              <a:rPr lang="en-US" dirty="0"/>
              <a:t>EPC/new Form 470</a:t>
            </a:r>
          </a:p>
          <a:p>
            <a:r>
              <a:rPr lang="en-US" dirty="0" smtClean="0"/>
              <a:t>New </a:t>
            </a:r>
            <a:r>
              <a:rPr lang="en-US" dirty="0"/>
              <a:t>EPC Contract Wizard Requirement</a:t>
            </a:r>
          </a:p>
          <a:p>
            <a:r>
              <a:rPr lang="en-US" dirty="0"/>
              <a:t>Timeline for Bidding/Applying</a:t>
            </a:r>
          </a:p>
          <a:p>
            <a:r>
              <a:rPr lang="en-US" dirty="0"/>
              <a:t>After the FCDL...</a:t>
            </a:r>
          </a:p>
          <a:p>
            <a:pPr lvl="1"/>
            <a:r>
              <a:rPr lang="en-US" dirty="0"/>
              <a:t>Purchase Orders</a:t>
            </a:r>
          </a:p>
          <a:p>
            <a:pPr lvl="1"/>
            <a:r>
              <a:rPr lang="en-US" dirty="0"/>
              <a:t>Invoicing</a:t>
            </a:r>
          </a:p>
          <a:p>
            <a:pPr lvl="1"/>
            <a:r>
              <a:rPr lang="en-US" dirty="0"/>
              <a:t>Inventories</a:t>
            </a:r>
          </a:p>
          <a:p>
            <a:pPr lvl="1"/>
            <a:r>
              <a:rPr lang="en-US" dirty="0"/>
              <a:t>Maintenance records</a:t>
            </a:r>
          </a:p>
          <a:p>
            <a:pPr lvl="1"/>
            <a:r>
              <a:rPr lang="en-US" dirty="0"/>
              <a:t>Moving equipment</a:t>
            </a:r>
          </a:p>
          <a:p>
            <a:pPr lvl="1"/>
            <a:r>
              <a:rPr lang="en-US" dirty="0"/>
              <a:t>Equipment substitutions</a:t>
            </a:r>
          </a:p>
          <a:p>
            <a:r>
              <a:rPr lang="en-US" dirty="0"/>
              <a:t>Purchasing equipment prior to FCDL</a:t>
            </a:r>
          </a:p>
          <a:p>
            <a:endParaRPr lang="en-US" dirty="0"/>
          </a:p>
        </p:txBody>
      </p:sp>
      <p:sp>
        <p:nvSpPr>
          <p:cNvPr id="5" name="Title 4"/>
          <p:cNvSpPr>
            <a:spLocks noGrp="1"/>
          </p:cNvSpPr>
          <p:nvPr>
            <p:ph type="title"/>
          </p:nvPr>
        </p:nvSpPr>
        <p:spPr/>
        <p:txBody>
          <a:bodyPr/>
          <a:lstStyle/>
          <a:p>
            <a:r>
              <a:rPr lang="en-US" dirty="0"/>
              <a:t>Agenda: Category 2</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2669077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30</a:t>
            </a:fld>
            <a:endParaRPr lang="en-US" dirty="0"/>
          </a:p>
        </p:txBody>
      </p:sp>
      <p:pic>
        <p:nvPicPr>
          <p:cNvPr id="3" name="Picture 2"/>
          <p:cNvPicPr>
            <a:picLocks noChangeAspect="1"/>
          </p:cNvPicPr>
          <p:nvPr/>
        </p:nvPicPr>
        <p:blipFill>
          <a:blip r:embed="rId2"/>
          <a:stretch>
            <a:fillRect/>
          </a:stretch>
        </p:blipFill>
        <p:spPr>
          <a:xfrm>
            <a:off x="444294" y="533400"/>
            <a:ext cx="8242506" cy="5383235"/>
          </a:xfrm>
          <a:prstGeom prst="rect">
            <a:avLst/>
          </a:prstGeom>
        </p:spPr>
      </p:pic>
      <p:pic>
        <p:nvPicPr>
          <p:cNvPr id="4" name="Picture 3"/>
          <p:cNvPicPr>
            <a:picLocks noChangeAspect="1"/>
          </p:cNvPicPr>
          <p:nvPr/>
        </p:nvPicPr>
        <p:blipFill>
          <a:blip r:embed="rId3"/>
          <a:stretch>
            <a:fillRect/>
          </a:stretch>
        </p:blipFill>
        <p:spPr>
          <a:xfrm>
            <a:off x="4191000" y="3276600"/>
            <a:ext cx="1402202" cy="865707"/>
          </a:xfrm>
          <a:prstGeom prst="rect">
            <a:avLst/>
          </a:prstGeom>
        </p:spPr>
      </p:pic>
      <p:pic>
        <p:nvPicPr>
          <p:cNvPr id="5" name="Picture 4"/>
          <p:cNvPicPr>
            <a:picLocks noChangeAspect="1"/>
          </p:cNvPicPr>
          <p:nvPr/>
        </p:nvPicPr>
        <p:blipFill>
          <a:blip r:embed="rId4"/>
          <a:stretch>
            <a:fillRect/>
          </a:stretch>
        </p:blipFill>
        <p:spPr>
          <a:xfrm>
            <a:off x="1060043" y="39581"/>
            <a:ext cx="7011008" cy="493819"/>
          </a:xfrm>
          <a:prstGeom prst="rect">
            <a:avLst/>
          </a:prstGeom>
        </p:spPr>
      </p:pic>
    </p:spTree>
    <p:extLst>
      <p:ext uri="{BB962C8B-B14F-4D97-AF65-F5344CB8AC3E}">
        <p14:creationId xmlns:p14="http://schemas.microsoft.com/office/powerpoint/2010/main" val="3578955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31</a:t>
            </a:fld>
            <a:endParaRPr lang="en-US" dirty="0"/>
          </a:p>
        </p:txBody>
      </p:sp>
      <p:pic>
        <p:nvPicPr>
          <p:cNvPr id="3" name="Picture 2"/>
          <p:cNvPicPr>
            <a:picLocks noChangeAspect="1"/>
          </p:cNvPicPr>
          <p:nvPr/>
        </p:nvPicPr>
        <p:blipFill>
          <a:blip r:embed="rId2"/>
          <a:stretch>
            <a:fillRect/>
          </a:stretch>
        </p:blipFill>
        <p:spPr>
          <a:xfrm>
            <a:off x="480873" y="685800"/>
            <a:ext cx="8205927" cy="4919898"/>
          </a:xfrm>
          <a:prstGeom prst="rect">
            <a:avLst/>
          </a:prstGeom>
        </p:spPr>
      </p:pic>
    </p:spTree>
    <p:extLst>
      <p:ext uri="{BB962C8B-B14F-4D97-AF65-F5344CB8AC3E}">
        <p14:creationId xmlns:p14="http://schemas.microsoft.com/office/powerpoint/2010/main" val="1711762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32</a:t>
            </a:fld>
            <a:endParaRPr lang="en-US" dirty="0"/>
          </a:p>
        </p:txBody>
      </p:sp>
      <p:pic>
        <p:nvPicPr>
          <p:cNvPr id="3" name="Picture 2"/>
          <p:cNvPicPr>
            <a:picLocks noChangeAspect="1"/>
          </p:cNvPicPr>
          <p:nvPr/>
        </p:nvPicPr>
        <p:blipFill>
          <a:blip r:embed="rId2"/>
          <a:stretch>
            <a:fillRect/>
          </a:stretch>
        </p:blipFill>
        <p:spPr>
          <a:xfrm>
            <a:off x="480873" y="838200"/>
            <a:ext cx="8205927" cy="4359018"/>
          </a:xfrm>
          <a:prstGeom prst="rect">
            <a:avLst/>
          </a:prstGeom>
        </p:spPr>
      </p:pic>
      <p:pic>
        <p:nvPicPr>
          <p:cNvPr id="4" name="Picture 3"/>
          <p:cNvPicPr>
            <a:picLocks noChangeAspect="1"/>
          </p:cNvPicPr>
          <p:nvPr/>
        </p:nvPicPr>
        <p:blipFill>
          <a:blip r:embed="rId3"/>
          <a:stretch>
            <a:fillRect/>
          </a:stretch>
        </p:blipFill>
        <p:spPr>
          <a:xfrm>
            <a:off x="5257800" y="2895600"/>
            <a:ext cx="1877731" cy="658425"/>
          </a:xfrm>
          <a:prstGeom prst="rect">
            <a:avLst/>
          </a:prstGeom>
        </p:spPr>
      </p:pic>
    </p:spTree>
    <p:extLst>
      <p:ext uri="{BB962C8B-B14F-4D97-AF65-F5344CB8AC3E}">
        <p14:creationId xmlns:p14="http://schemas.microsoft.com/office/powerpoint/2010/main" val="760348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33</a:t>
            </a:fld>
            <a:endParaRPr lang="en-US" dirty="0"/>
          </a:p>
        </p:txBody>
      </p:sp>
      <p:pic>
        <p:nvPicPr>
          <p:cNvPr id="3" name="Picture 2"/>
          <p:cNvPicPr>
            <a:picLocks noChangeAspect="1"/>
          </p:cNvPicPr>
          <p:nvPr/>
        </p:nvPicPr>
        <p:blipFill>
          <a:blip r:embed="rId2"/>
          <a:stretch>
            <a:fillRect/>
          </a:stretch>
        </p:blipFill>
        <p:spPr>
          <a:xfrm>
            <a:off x="456487" y="990600"/>
            <a:ext cx="8230313" cy="3981033"/>
          </a:xfrm>
          <a:prstGeom prst="rect">
            <a:avLst/>
          </a:prstGeom>
        </p:spPr>
      </p:pic>
    </p:spTree>
    <p:extLst>
      <p:ext uri="{BB962C8B-B14F-4D97-AF65-F5344CB8AC3E}">
        <p14:creationId xmlns:p14="http://schemas.microsoft.com/office/powerpoint/2010/main" val="3313495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34</a:t>
            </a:fld>
            <a:endParaRPr lang="en-US" dirty="0"/>
          </a:p>
        </p:txBody>
      </p:sp>
      <p:pic>
        <p:nvPicPr>
          <p:cNvPr id="3" name="Picture 2"/>
          <p:cNvPicPr>
            <a:picLocks noChangeAspect="1"/>
          </p:cNvPicPr>
          <p:nvPr/>
        </p:nvPicPr>
        <p:blipFill>
          <a:blip r:embed="rId2"/>
          <a:stretch>
            <a:fillRect/>
          </a:stretch>
        </p:blipFill>
        <p:spPr>
          <a:xfrm>
            <a:off x="517452" y="533400"/>
            <a:ext cx="8169348" cy="5090601"/>
          </a:xfrm>
          <a:prstGeom prst="rect">
            <a:avLst/>
          </a:prstGeom>
        </p:spPr>
      </p:pic>
    </p:spTree>
    <p:extLst>
      <p:ext uri="{BB962C8B-B14F-4D97-AF65-F5344CB8AC3E}">
        <p14:creationId xmlns:p14="http://schemas.microsoft.com/office/powerpoint/2010/main" val="38384877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35</a:t>
            </a:fld>
            <a:endParaRPr lang="en-US" dirty="0"/>
          </a:p>
        </p:txBody>
      </p:sp>
      <p:pic>
        <p:nvPicPr>
          <p:cNvPr id="3" name="Picture 2"/>
          <p:cNvPicPr>
            <a:picLocks noChangeAspect="1"/>
          </p:cNvPicPr>
          <p:nvPr/>
        </p:nvPicPr>
        <p:blipFill>
          <a:blip r:embed="rId2"/>
          <a:stretch>
            <a:fillRect/>
          </a:stretch>
        </p:blipFill>
        <p:spPr>
          <a:xfrm>
            <a:off x="432101" y="381000"/>
            <a:ext cx="8254699" cy="4139543"/>
          </a:xfrm>
          <a:prstGeom prst="rect">
            <a:avLst/>
          </a:prstGeom>
        </p:spPr>
      </p:pic>
      <p:pic>
        <p:nvPicPr>
          <p:cNvPr id="4" name="Picture 3"/>
          <p:cNvPicPr>
            <a:picLocks noChangeAspect="1"/>
          </p:cNvPicPr>
          <p:nvPr/>
        </p:nvPicPr>
        <p:blipFill>
          <a:blip r:embed="rId3"/>
          <a:stretch>
            <a:fillRect/>
          </a:stretch>
        </p:blipFill>
        <p:spPr>
          <a:xfrm>
            <a:off x="533400" y="3733800"/>
            <a:ext cx="3968840" cy="2231329"/>
          </a:xfrm>
          <a:prstGeom prst="rect">
            <a:avLst/>
          </a:prstGeom>
          <a:solidFill>
            <a:schemeClr val="bg1"/>
          </a:solidFill>
        </p:spPr>
      </p:pic>
    </p:spTree>
    <p:extLst>
      <p:ext uri="{BB962C8B-B14F-4D97-AF65-F5344CB8AC3E}">
        <p14:creationId xmlns:p14="http://schemas.microsoft.com/office/powerpoint/2010/main" val="4288748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36</a:t>
            </a:fld>
            <a:endParaRPr lang="en-US" dirty="0"/>
          </a:p>
        </p:txBody>
      </p:sp>
      <p:pic>
        <p:nvPicPr>
          <p:cNvPr id="3" name="Picture 2"/>
          <p:cNvPicPr>
            <a:picLocks noChangeAspect="1"/>
          </p:cNvPicPr>
          <p:nvPr/>
        </p:nvPicPr>
        <p:blipFill>
          <a:blip r:embed="rId2"/>
          <a:stretch>
            <a:fillRect/>
          </a:stretch>
        </p:blipFill>
        <p:spPr>
          <a:xfrm>
            <a:off x="505259" y="457200"/>
            <a:ext cx="8181541" cy="4980864"/>
          </a:xfrm>
          <a:prstGeom prst="rect">
            <a:avLst/>
          </a:prstGeom>
        </p:spPr>
      </p:pic>
    </p:spTree>
    <p:extLst>
      <p:ext uri="{BB962C8B-B14F-4D97-AF65-F5344CB8AC3E}">
        <p14:creationId xmlns:p14="http://schemas.microsoft.com/office/powerpoint/2010/main" val="1876793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37</a:t>
            </a:fld>
            <a:endParaRPr lang="en-US" dirty="0"/>
          </a:p>
        </p:txBody>
      </p:sp>
      <p:pic>
        <p:nvPicPr>
          <p:cNvPr id="3" name="Picture 2"/>
          <p:cNvPicPr>
            <a:picLocks noChangeAspect="1"/>
          </p:cNvPicPr>
          <p:nvPr/>
        </p:nvPicPr>
        <p:blipFill>
          <a:blip r:embed="rId2"/>
          <a:stretch>
            <a:fillRect/>
          </a:stretch>
        </p:blipFill>
        <p:spPr>
          <a:xfrm>
            <a:off x="505259" y="76200"/>
            <a:ext cx="8181541" cy="5724640"/>
          </a:xfrm>
          <a:prstGeom prst="rect">
            <a:avLst/>
          </a:prstGeom>
        </p:spPr>
      </p:pic>
      <p:pic>
        <p:nvPicPr>
          <p:cNvPr id="4" name="Picture 3"/>
          <p:cNvPicPr>
            <a:picLocks noChangeAspect="1"/>
          </p:cNvPicPr>
          <p:nvPr/>
        </p:nvPicPr>
        <p:blipFill>
          <a:blip r:embed="rId3"/>
          <a:stretch>
            <a:fillRect/>
          </a:stretch>
        </p:blipFill>
        <p:spPr>
          <a:xfrm>
            <a:off x="2133600" y="2286000"/>
            <a:ext cx="2755631" cy="2145978"/>
          </a:xfrm>
          <a:prstGeom prst="rect">
            <a:avLst/>
          </a:prstGeom>
        </p:spPr>
      </p:pic>
      <p:pic>
        <p:nvPicPr>
          <p:cNvPr id="5" name="Picture 4"/>
          <p:cNvPicPr>
            <a:picLocks noChangeAspect="1"/>
          </p:cNvPicPr>
          <p:nvPr/>
        </p:nvPicPr>
        <p:blipFill>
          <a:blip r:embed="rId4"/>
          <a:stretch>
            <a:fillRect/>
          </a:stretch>
        </p:blipFill>
        <p:spPr>
          <a:xfrm>
            <a:off x="4047342" y="1249036"/>
            <a:ext cx="4639458" cy="1042506"/>
          </a:xfrm>
          <a:prstGeom prst="rect">
            <a:avLst/>
          </a:prstGeom>
          <a:solidFill>
            <a:schemeClr val="bg1"/>
          </a:solidFill>
        </p:spPr>
      </p:pic>
    </p:spTree>
    <p:extLst>
      <p:ext uri="{BB962C8B-B14F-4D97-AF65-F5344CB8AC3E}">
        <p14:creationId xmlns:p14="http://schemas.microsoft.com/office/powerpoint/2010/main" val="1970641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38</a:t>
            </a:fld>
            <a:endParaRPr lang="en-US" dirty="0"/>
          </a:p>
        </p:txBody>
      </p:sp>
      <p:pic>
        <p:nvPicPr>
          <p:cNvPr id="3" name="Picture 2"/>
          <p:cNvPicPr>
            <a:picLocks noChangeAspect="1"/>
          </p:cNvPicPr>
          <p:nvPr/>
        </p:nvPicPr>
        <p:blipFill>
          <a:blip r:embed="rId2"/>
          <a:stretch>
            <a:fillRect/>
          </a:stretch>
        </p:blipFill>
        <p:spPr>
          <a:xfrm>
            <a:off x="517452" y="457200"/>
            <a:ext cx="8169348" cy="4822354"/>
          </a:xfrm>
          <a:prstGeom prst="rect">
            <a:avLst/>
          </a:prstGeom>
        </p:spPr>
      </p:pic>
      <p:pic>
        <p:nvPicPr>
          <p:cNvPr id="4" name="Picture 3"/>
          <p:cNvPicPr>
            <a:picLocks noChangeAspect="1"/>
          </p:cNvPicPr>
          <p:nvPr/>
        </p:nvPicPr>
        <p:blipFill>
          <a:blip r:embed="rId3"/>
          <a:stretch>
            <a:fillRect/>
          </a:stretch>
        </p:blipFill>
        <p:spPr>
          <a:xfrm>
            <a:off x="2743200" y="3505200"/>
            <a:ext cx="920576" cy="469433"/>
          </a:xfrm>
          <a:prstGeom prst="rect">
            <a:avLst/>
          </a:prstGeom>
        </p:spPr>
      </p:pic>
      <p:pic>
        <p:nvPicPr>
          <p:cNvPr id="5" name="Picture 4"/>
          <p:cNvPicPr>
            <a:picLocks noChangeAspect="1"/>
          </p:cNvPicPr>
          <p:nvPr/>
        </p:nvPicPr>
        <p:blipFill>
          <a:blip r:embed="rId4"/>
          <a:stretch>
            <a:fillRect/>
          </a:stretch>
        </p:blipFill>
        <p:spPr>
          <a:xfrm>
            <a:off x="3665161" y="2206903"/>
            <a:ext cx="4621169" cy="1322947"/>
          </a:xfrm>
          <a:prstGeom prst="rect">
            <a:avLst/>
          </a:prstGeom>
        </p:spPr>
      </p:pic>
    </p:spTree>
    <p:extLst>
      <p:ext uri="{BB962C8B-B14F-4D97-AF65-F5344CB8AC3E}">
        <p14:creationId xmlns:p14="http://schemas.microsoft.com/office/powerpoint/2010/main" val="3532049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39</a:t>
            </a:fld>
            <a:endParaRPr lang="en-US" dirty="0"/>
          </a:p>
        </p:txBody>
      </p:sp>
      <p:pic>
        <p:nvPicPr>
          <p:cNvPr id="3" name="Picture 2"/>
          <p:cNvPicPr>
            <a:picLocks noChangeAspect="1"/>
          </p:cNvPicPr>
          <p:nvPr/>
        </p:nvPicPr>
        <p:blipFill>
          <a:blip r:embed="rId2"/>
          <a:stretch>
            <a:fillRect/>
          </a:stretch>
        </p:blipFill>
        <p:spPr>
          <a:xfrm>
            <a:off x="444294" y="914400"/>
            <a:ext cx="8242506" cy="3310415"/>
          </a:xfrm>
          <a:prstGeom prst="rect">
            <a:avLst/>
          </a:prstGeom>
        </p:spPr>
      </p:pic>
      <p:pic>
        <p:nvPicPr>
          <p:cNvPr id="4" name="Picture 3"/>
          <p:cNvPicPr>
            <a:picLocks noChangeAspect="1"/>
          </p:cNvPicPr>
          <p:nvPr/>
        </p:nvPicPr>
        <p:blipFill>
          <a:blip r:embed="rId3"/>
          <a:stretch>
            <a:fillRect/>
          </a:stretch>
        </p:blipFill>
        <p:spPr>
          <a:xfrm>
            <a:off x="5486400" y="2895600"/>
            <a:ext cx="2481287" cy="1042506"/>
          </a:xfrm>
          <a:prstGeom prst="rect">
            <a:avLst/>
          </a:prstGeom>
        </p:spPr>
      </p:pic>
    </p:spTree>
    <p:extLst>
      <p:ext uri="{BB962C8B-B14F-4D97-AF65-F5344CB8AC3E}">
        <p14:creationId xmlns:p14="http://schemas.microsoft.com/office/powerpoint/2010/main" val="436892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Category 2</a:t>
            </a:r>
            <a:br>
              <a:rPr lang="en-US" dirty="0" smtClean="0"/>
            </a:br>
            <a:r>
              <a:rPr lang="en-US" dirty="0" smtClean="0"/>
              <a:t>Internal Connections</a:t>
            </a:r>
            <a:br>
              <a:rPr lang="en-US" dirty="0" smtClean="0"/>
            </a:br>
            <a:r>
              <a:rPr lang="en-US" dirty="0" smtClean="0"/>
              <a:t>Basic Maintenance of IC</a:t>
            </a:r>
            <a:br>
              <a:rPr lang="en-US" dirty="0" smtClean="0"/>
            </a:br>
            <a:r>
              <a:rPr lang="en-US" dirty="0" smtClean="0"/>
              <a:t>MIBS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4195068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40</a:t>
            </a:fld>
            <a:endParaRPr lang="en-US" dirty="0"/>
          </a:p>
        </p:txBody>
      </p:sp>
      <p:pic>
        <p:nvPicPr>
          <p:cNvPr id="3" name="Picture 2"/>
          <p:cNvPicPr>
            <a:picLocks noChangeAspect="1"/>
          </p:cNvPicPr>
          <p:nvPr/>
        </p:nvPicPr>
        <p:blipFill>
          <a:blip r:embed="rId2"/>
          <a:stretch>
            <a:fillRect/>
          </a:stretch>
        </p:blipFill>
        <p:spPr>
          <a:xfrm>
            <a:off x="381000" y="914400"/>
            <a:ext cx="8169348" cy="3127519"/>
          </a:xfrm>
          <a:prstGeom prst="rect">
            <a:avLst/>
          </a:prstGeom>
        </p:spPr>
      </p:pic>
      <p:pic>
        <p:nvPicPr>
          <p:cNvPr id="4" name="Picture 3"/>
          <p:cNvPicPr>
            <a:picLocks noChangeAspect="1"/>
          </p:cNvPicPr>
          <p:nvPr/>
        </p:nvPicPr>
        <p:blipFill>
          <a:blip r:embed="rId3"/>
          <a:stretch>
            <a:fillRect/>
          </a:stretch>
        </p:blipFill>
        <p:spPr>
          <a:xfrm>
            <a:off x="6553200" y="3657600"/>
            <a:ext cx="890093" cy="1133954"/>
          </a:xfrm>
          <a:prstGeom prst="rect">
            <a:avLst/>
          </a:prstGeom>
        </p:spPr>
      </p:pic>
      <p:pic>
        <p:nvPicPr>
          <p:cNvPr id="5" name="Picture 4"/>
          <p:cNvPicPr>
            <a:picLocks noChangeAspect="1"/>
          </p:cNvPicPr>
          <p:nvPr/>
        </p:nvPicPr>
        <p:blipFill>
          <a:blip r:embed="rId4"/>
          <a:stretch>
            <a:fillRect/>
          </a:stretch>
        </p:blipFill>
        <p:spPr>
          <a:xfrm>
            <a:off x="381000" y="3035992"/>
            <a:ext cx="2255716" cy="1005927"/>
          </a:xfrm>
          <a:prstGeom prst="rect">
            <a:avLst/>
          </a:prstGeom>
        </p:spPr>
      </p:pic>
    </p:spTree>
    <p:extLst>
      <p:ext uri="{BB962C8B-B14F-4D97-AF65-F5344CB8AC3E}">
        <p14:creationId xmlns:p14="http://schemas.microsoft.com/office/powerpoint/2010/main" val="36909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D2451E-3285-438B-B188-C22B2A012BF6}" type="slidenum">
              <a:rPr lang="en-US" smtClean="0"/>
              <a:pPr/>
              <a:t>41</a:t>
            </a:fld>
            <a:endParaRPr lang="en-US" dirty="0"/>
          </a:p>
        </p:txBody>
      </p:sp>
      <p:pic>
        <p:nvPicPr>
          <p:cNvPr id="3" name="Picture 2"/>
          <p:cNvPicPr>
            <a:picLocks noChangeAspect="1"/>
          </p:cNvPicPr>
          <p:nvPr/>
        </p:nvPicPr>
        <p:blipFill>
          <a:blip r:embed="rId2"/>
          <a:stretch>
            <a:fillRect/>
          </a:stretch>
        </p:blipFill>
        <p:spPr>
          <a:xfrm>
            <a:off x="962538" y="304800"/>
            <a:ext cx="7267062" cy="5529551"/>
          </a:xfrm>
          <a:prstGeom prst="rect">
            <a:avLst/>
          </a:prstGeom>
        </p:spPr>
      </p:pic>
      <p:pic>
        <p:nvPicPr>
          <p:cNvPr id="4" name="Picture 3"/>
          <p:cNvPicPr>
            <a:picLocks noChangeAspect="1"/>
          </p:cNvPicPr>
          <p:nvPr/>
        </p:nvPicPr>
        <p:blipFill>
          <a:blip r:embed="rId3"/>
          <a:stretch>
            <a:fillRect/>
          </a:stretch>
        </p:blipFill>
        <p:spPr>
          <a:xfrm>
            <a:off x="2209800" y="405392"/>
            <a:ext cx="3328704" cy="5328366"/>
          </a:xfrm>
          <a:prstGeom prst="rect">
            <a:avLst/>
          </a:prstGeom>
        </p:spPr>
      </p:pic>
      <p:pic>
        <p:nvPicPr>
          <p:cNvPr id="5" name="Picture 4"/>
          <p:cNvPicPr>
            <a:picLocks noChangeAspect="1"/>
          </p:cNvPicPr>
          <p:nvPr/>
        </p:nvPicPr>
        <p:blipFill>
          <a:blip r:embed="rId4"/>
          <a:stretch>
            <a:fillRect/>
          </a:stretch>
        </p:blipFill>
        <p:spPr>
          <a:xfrm>
            <a:off x="3682935" y="0"/>
            <a:ext cx="5005250" cy="493819"/>
          </a:xfrm>
          <a:prstGeom prst="rect">
            <a:avLst/>
          </a:prstGeom>
        </p:spPr>
      </p:pic>
    </p:spTree>
    <p:extLst>
      <p:ext uri="{BB962C8B-B14F-4D97-AF65-F5344CB8AC3E}">
        <p14:creationId xmlns:p14="http://schemas.microsoft.com/office/powerpoint/2010/main" val="1862721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marL="0" indent="0">
              <a:buNone/>
            </a:pPr>
            <a:r>
              <a:rPr lang="en-US" b="1" dirty="0"/>
              <a:t>Conduct TEBC Mini-Bid</a:t>
            </a:r>
          </a:p>
          <a:p>
            <a:pPr lvl="1"/>
            <a:r>
              <a:rPr lang="en-US" dirty="0" smtClean="0"/>
              <a:t>Refer to our mini-bid presentation</a:t>
            </a:r>
          </a:p>
          <a:p>
            <a:endParaRPr lang="en-US" dirty="0"/>
          </a:p>
        </p:txBody>
      </p:sp>
      <p:sp>
        <p:nvSpPr>
          <p:cNvPr id="3" name="Title 2"/>
          <p:cNvSpPr>
            <a:spLocks noGrp="1"/>
          </p:cNvSpPr>
          <p:nvPr>
            <p:ph type="title"/>
          </p:nvPr>
        </p:nvSpPr>
        <p:spPr/>
        <p:txBody>
          <a:bodyPr/>
          <a:lstStyle/>
          <a:p>
            <a:r>
              <a:rPr lang="en-US" dirty="0"/>
              <a:t>Category 2 Bidding: </a:t>
            </a:r>
            <a:r>
              <a:rPr lang="en-US" dirty="0" smtClean="0"/>
              <a:t>Option</a:t>
            </a:r>
            <a:endParaRPr lang="en-US" dirty="0"/>
          </a:p>
        </p:txBody>
      </p:sp>
      <p:sp>
        <p:nvSpPr>
          <p:cNvPr id="2" name="Slide Number Placeholder 1"/>
          <p:cNvSpPr>
            <a:spLocks noGrp="1"/>
          </p:cNvSpPr>
          <p:nvPr>
            <p:ph type="sldNum" sz="quarter" idx="12"/>
          </p:nvPr>
        </p:nvSpPr>
        <p:spPr/>
        <p:txBody>
          <a:bodyPr/>
          <a:lstStyle/>
          <a:p>
            <a:fld id="{86D2451E-3285-438B-B188-C22B2A012BF6}" type="slidenum">
              <a:rPr lang="en-US" smtClean="0"/>
              <a:pPr/>
              <a:t>42</a:t>
            </a:fld>
            <a:endParaRPr lang="en-US" dirty="0"/>
          </a:p>
        </p:txBody>
      </p:sp>
    </p:spTree>
    <p:extLst>
      <p:ext uri="{BB962C8B-B14F-4D97-AF65-F5344CB8AC3E}">
        <p14:creationId xmlns:p14="http://schemas.microsoft.com/office/powerpoint/2010/main" val="40662993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May purchase Category 2 equipment as early as April 1 prior to the start of the funding </a:t>
            </a:r>
            <a:r>
              <a:rPr lang="en-US" dirty="0" smtClean="0"/>
              <a:t>year—even </a:t>
            </a:r>
            <a:r>
              <a:rPr lang="en-US" dirty="0"/>
              <a:t>with no FCDL</a:t>
            </a:r>
          </a:p>
          <a:p>
            <a:pPr lvl="1"/>
            <a:r>
              <a:rPr lang="en-US" dirty="0"/>
              <a:t>Only make early purchases if they are NOT contingent on E-rate funding and you plan to pay for your equipment in full and seek E-rate reimbursement after your Funding Commitment Letter arrives</a:t>
            </a:r>
          </a:p>
          <a:p>
            <a:r>
              <a:rPr lang="en-US" dirty="0"/>
              <a:t>CANNOT Submit Form 486 until AFTER the FCDL arrives</a:t>
            </a:r>
          </a:p>
          <a:p>
            <a:r>
              <a:rPr lang="en-US" dirty="0"/>
              <a:t>Submit Form 472 BEAR to USAC once your FCDL arrives, and after you have paid your vendor invoice.  </a:t>
            </a:r>
          </a:p>
          <a:p>
            <a:endParaRPr lang="en-US" dirty="0"/>
          </a:p>
        </p:txBody>
      </p:sp>
      <p:sp>
        <p:nvSpPr>
          <p:cNvPr id="3" name="Title 2"/>
          <p:cNvSpPr>
            <a:spLocks noGrp="1"/>
          </p:cNvSpPr>
          <p:nvPr>
            <p:ph type="title"/>
          </p:nvPr>
        </p:nvSpPr>
        <p:spPr/>
        <p:txBody>
          <a:bodyPr/>
          <a:lstStyle/>
          <a:p>
            <a:r>
              <a:rPr lang="en-US" dirty="0"/>
              <a:t>Purchasing Prior to FCDL...</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43</a:t>
            </a:fld>
            <a:endParaRPr lang="en-US" dirty="0"/>
          </a:p>
        </p:txBody>
      </p:sp>
    </p:spTree>
    <p:extLst>
      <p:ext uri="{BB962C8B-B14F-4D97-AF65-F5344CB8AC3E}">
        <p14:creationId xmlns:p14="http://schemas.microsoft.com/office/powerpoint/2010/main" val="4810781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Purchase Orders</a:t>
            </a:r>
          </a:p>
          <a:p>
            <a:pPr lvl="1"/>
            <a:r>
              <a:rPr lang="en-US" dirty="0"/>
              <a:t>One PO for each FRN (if possible)</a:t>
            </a:r>
          </a:p>
          <a:p>
            <a:r>
              <a:rPr lang="en-US" dirty="0"/>
              <a:t>Submit the Form 486!</a:t>
            </a:r>
          </a:p>
          <a:p>
            <a:r>
              <a:rPr lang="en-US" dirty="0"/>
              <a:t>Invoicing (applicant choice of discounted bills)</a:t>
            </a:r>
          </a:p>
          <a:p>
            <a:pPr lvl="1"/>
            <a:r>
              <a:rPr lang="en-US" dirty="0"/>
              <a:t>After equipment received/discounted portion paid</a:t>
            </a:r>
          </a:p>
          <a:p>
            <a:r>
              <a:rPr lang="en-US" dirty="0"/>
              <a:t>Create and Maintain Asset Inventory</a:t>
            </a:r>
          </a:p>
          <a:p>
            <a:r>
              <a:rPr lang="en-US" dirty="0" smtClean="0"/>
              <a:t>Maintenance </a:t>
            </a:r>
            <a:r>
              <a:rPr lang="en-US" dirty="0"/>
              <a:t>records</a:t>
            </a:r>
          </a:p>
          <a:p>
            <a:pPr lvl="1"/>
            <a:r>
              <a:rPr lang="en-US" dirty="0"/>
              <a:t>Require detailed invoices (what, when, where)</a:t>
            </a:r>
          </a:p>
          <a:p>
            <a:endParaRPr lang="en-US" dirty="0"/>
          </a:p>
        </p:txBody>
      </p:sp>
      <p:sp>
        <p:nvSpPr>
          <p:cNvPr id="3" name="Title 2"/>
          <p:cNvSpPr>
            <a:spLocks noGrp="1"/>
          </p:cNvSpPr>
          <p:nvPr>
            <p:ph type="title"/>
          </p:nvPr>
        </p:nvSpPr>
        <p:spPr/>
        <p:txBody>
          <a:bodyPr/>
          <a:lstStyle/>
          <a:p>
            <a:r>
              <a:rPr lang="en-US" dirty="0"/>
              <a:t>After the FCDL Arrives....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44</a:t>
            </a:fld>
            <a:endParaRPr lang="en-US" dirty="0"/>
          </a:p>
        </p:txBody>
      </p:sp>
    </p:spTree>
    <p:extLst>
      <p:ext uri="{BB962C8B-B14F-4D97-AF65-F5344CB8AC3E}">
        <p14:creationId xmlns:p14="http://schemas.microsoft.com/office/powerpoint/2010/main" val="21748758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Equipment MUST stay at the location indicated on the Form 471 for a period of </a:t>
            </a:r>
            <a:r>
              <a:rPr lang="en-US" dirty="0" smtClean="0">
                <a:solidFill>
                  <a:srgbClr val="FF0000"/>
                </a:solidFill>
              </a:rPr>
              <a:t>three </a:t>
            </a:r>
            <a:r>
              <a:rPr lang="en-US" dirty="0">
                <a:solidFill>
                  <a:srgbClr val="FF0000"/>
                </a:solidFill>
              </a:rPr>
              <a:t>years </a:t>
            </a:r>
            <a:r>
              <a:rPr lang="en-US" dirty="0"/>
              <a:t>after the date of purchase</a:t>
            </a:r>
          </a:p>
          <a:p>
            <a:pPr lvl="1"/>
            <a:r>
              <a:rPr lang="en-US" dirty="0"/>
              <a:t>After that, the equipment can be transferred to other eligible entities</a:t>
            </a:r>
          </a:p>
          <a:p>
            <a:pPr lvl="1"/>
            <a:r>
              <a:rPr lang="en-US" dirty="0"/>
              <a:t>Asset Inventory must be updated</a:t>
            </a:r>
          </a:p>
          <a:p>
            <a:r>
              <a:rPr lang="en-US" dirty="0"/>
              <a:t>If a location </a:t>
            </a:r>
            <a:r>
              <a:rPr lang="en-US" dirty="0">
                <a:solidFill>
                  <a:srgbClr val="FF0000"/>
                </a:solidFill>
              </a:rPr>
              <a:t>closes within </a:t>
            </a:r>
            <a:r>
              <a:rPr lang="en-US" dirty="0" smtClean="0">
                <a:solidFill>
                  <a:srgbClr val="FF0000"/>
                </a:solidFill>
              </a:rPr>
              <a:t>three </a:t>
            </a:r>
            <a:r>
              <a:rPr lang="en-US" dirty="0">
                <a:solidFill>
                  <a:srgbClr val="FF0000"/>
                </a:solidFill>
              </a:rPr>
              <a:t>years</a:t>
            </a:r>
            <a:r>
              <a:rPr lang="en-US" dirty="0"/>
              <a:t>, equipment from that closed location can be transferred to another eligible entity</a:t>
            </a:r>
          </a:p>
          <a:p>
            <a:pPr lvl="1"/>
            <a:r>
              <a:rPr lang="en-US" dirty="0"/>
              <a:t>USAC must be notified of such equipment transfers using the Form 500</a:t>
            </a:r>
          </a:p>
          <a:p>
            <a:pPr lvl="1"/>
            <a:r>
              <a:rPr lang="en-US" dirty="0"/>
              <a:t>Asset Inventory must be updated</a:t>
            </a:r>
          </a:p>
          <a:p>
            <a:r>
              <a:rPr lang="en-US" dirty="0"/>
              <a:t>After </a:t>
            </a:r>
            <a:r>
              <a:rPr lang="en-US" dirty="0" smtClean="0">
                <a:solidFill>
                  <a:srgbClr val="FF0000"/>
                </a:solidFill>
              </a:rPr>
              <a:t>five </a:t>
            </a:r>
            <a:r>
              <a:rPr lang="en-US" dirty="0">
                <a:solidFill>
                  <a:srgbClr val="FF0000"/>
                </a:solidFill>
              </a:rPr>
              <a:t>years </a:t>
            </a:r>
            <a:r>
              <a:rPr lang="en-US" dirty="0"/>
              <a:t>from the date of installation, equipment can be disposed of, sold, transferred, traded, etc. with no USAC notification required</a:t>
            </a:r>
          </a:p>
          <a:p>
            <a:pPr lvl="1"/>
            <a:r>
              <a:rPr lang="en-US" dirty="0"/>
              <a:t>If equipment is sold, no funding is required to be returned to USAC </a:t>
            </a:r>
          </a:p>
          <a:p>
            <a:endParaRPr lang="en-US" dirty="0"/>
          </a:p>
        </p:txBody>
      </p:sp>
      <p:sp>
        <p:nvSpPr>
          <p:cNvPr id="3" name="Title 2"/>
          <p:cNvSpPr>
            <a:spLocks noGrp="1"/>
          </p:cNvSpPr>
          <p:nvPr>
            <p:ph type="title"/>
          </p:nvPr>
        </p:nvSpPr>
        <p:spPr/>
        <p:txBody>
          <a:bodyPr/>
          <a:lstStyle/>
          <a:p>
            <a:r>
              <a:rPr lang="en-US" dirty="0"/>
              <a:t>Equipment Transfer Rules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45</a:t>
            </a:fld>
            <a:endParaRPr lang="en-US" dirty="0"/>
          </a:p>
        </p:txBody>
      </p:sp>
    </p:spTree>
    <p:extLst>
      <p:ext uri="{BB962C8B-B14F-4D97-AF65-F5344CB8AC3E}">
        <p14:creationId xmlns:p14="http://schemas.microsoft.com/office/powerpoint/2010/main" val="42581936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To change approved equipment, either due to clerical error on your Item 21, or because the vendor is now substituting a newer/different model number, you must submit what USAC refers to as a "Service Substitution Request" </a:t>
            </a:r>
          </a:p>
          <a:p>
            <a:r>
              <a:rPr lang="en-US" dirty="0"/>
              <a:t>Service Substitution must generally have the same functionality (i.e. data distribution, wireless distribution, cabling, </a:t>
            </a:r>
            <a:r>
              <a:rPr lang="en-US" dirty="0" err="1"/>
              <a:t>etc</a:t>
            </a:r>
            <a:r>
              <a:rPr lang="en-US" dirty="0"/>
              <a:t>)</a:t>
            </a:r>
          </a:p>
          <a:p>
            <a:r>
              <a:rPr lang="en-US" dirty="0"/>
              <a:t>If the service substitution results in a change in the pre-discount price, the E-rate funding commitment will be adjusted to the lower cost , but not adjusted to a higher cost</a:t>
            </a:r>
          </a:p>
          <a:p>
            <a:r>
              <a:rPr lang="en-US" dirty="0"/>
              <a:t>File Form 500 to return “commitment” to school’s C2 budget (if substitution results in a lower cost)</a:t>
            </a:r>
          </a:p>
          <a:p>
            <a:endParaRPr lang="en-US" dirty="0"/>
          </a:p>
        </p:txBody>
      </p:sp>
      <p:sp>
        <p:nvSpPr>
          <p:cNvPr id="3" name="Title 2"/>
          <p:cNvSpPr>
            <a:spLocks noGrp="1"/>
          </p:cNvSpPr>
          <p:nvPr>
            <p:ph type="title"/>
          </p:nvPr>
        </p:nvSpPr>
        <p:spPr/>
        <p:txBody>
          <a:bodyPr/>
          <a:lstStyle/>
          <a:p>
            <a:r>
              <a:rPr lang="en-US" dirty="0"/>
              <a:t>Equipment Substitution Rules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46</a:t>
            </a:fld>
            <a:endParaRPr lang="en-US" dirty="0"/>
          </a:p>
        </p:txBody>
      </p:sp>
    </p:spTree>
    <p:extLst>
      <p:ext uri="{BB962C8B-B14F-4D97-AF65-F5344CB8AC3E}">
        <p14:creationId xmlns:p14="http://schemas.microsoft.com/office/powerpoint/2010/main" val="3427369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b="1" dirty="0"/>
              <a:t>Expanded Document Retention Rules</a:t>
            </a:r>
          </a:p>
          <a:p>
            <a:r>
              <a:rPr lang="en-US" dirty="0"/>
              <a:t>The document retention requirement has been expanded from </a:t>
            </a:r>
            <a:r>
              <a:rPr lang="en-US" dirty="0" smtClean="0"/>
              <a:t>five </a:t>
            </a:r>
            <a:r>
              <a:rPr lang="en-US" dirty="0"/>
              <a:t>years to </a:t>
            </a:r>
            <a:r>
              <a:rPr lang="en-US" dirty="0" smtClean="0"/>
              <a:t>ten years </a:t>
            </a:r>
            <a:r>
              <a:rPr lang="en-US" dirty="0"/>
              <a:t>from the last date to receive service or service delivery deadline, whichever is later</a:t>
            </a:r>
          </a:p>
          <a:p>
            <a:r>
              <a:rPr lang="en-US" dirty="0"/>
              <a:t>For multi-year contracts, contract documentation and bids must be kept 10 years from the last date of service under the contract</a:t>
            </a:r>
          </a:p>
          <a:p>
            <a:pPr lvl="1"/>
            <a:r>
              <a:rPr lang="en-US" dirty="0"/>
              <a:t>Example:  A </a:t>
            </a:r>
            <a:r>
              <a:rPr lang="en-US" dirty="0" smtClean="0"/>
              <a:t>five </a:t>
            </a:r>
            <a:r>
              <a:rPr lang="en-US" dirty="0"/>
              <a:t>year contract started July 1, 2016 expires June 30, 2021. All documents related to this contract must be kept through June 30, </a:t>
            </a:r>
            <a:r>
              <a:rPr lang="en-US" dirty="0" smtClean="0"/>
              <a:t>20</a:t>
            </a:r>
            <a:r>
              <a:rPr lang="en-US" b="1" u="sng" dirty="0" smtClean="0"/>
              <a:t>31</a:t>
            </a:r>
          </a:p>
          <a:p>
            <a:pPr marL="0" indent="0">
              <a:buNone/>
            </a:pPr>
            <a:r>
              <a:rPr lang="en-US" sz="1900" dirty="0">
                <a:solidFill>
                  <a:srgbClr val="FF0000"/>
                </a:solidFill>
              </a:rPr>
              <a:t>Be sure to coordinate this new requirement </a:t>
            </a:r>
            <a:r>
              <a:rPr lang="en-US" sz="1900" dirty="0" smtClean="0">
                <a:solidFill>
                  <a:srgbClr val="FF0000"/>
                </a:solidFill>
              </a:rPr>
              <a:t>with </a:t>
            </a:r>
            <a:r>
              <a:rPr lang="en-US" sz="1900" dirty="0">
                <a:solidFill>
                  <a:srgbClr val="FF0000"/>
                </a:solidFill>
              </a:rPr>
              <a:t>your business office AND food services </a:t>
            </a:r>
            <a:r>
              <a:rPr lang="en-US" sz="1900" dirty="0" smtClean="0">
                <a:solidFill>
                  <a:srgbClr val="FF0000"/>
                </a:solidFill>
              </a:rPr>
              <a:t>department.</a:t>
            </a:r>
            <a:endParaRPr lang="en-US" sz="1900" dirty="0">
              <a:solidFill>
                <a:srgbClr val="FF0000"/>
              </a:solidFill>
            </a:endParaRPr>
          </a:p>
          <a:p>
            <a:endParaRPr lang="en-US" dirty="0"/>
          </a:p>
          <a:p>
            <a:endParaRPr lang="en-US" dirty="0"/>
          </a:p>
        </p:txBody>
      </p:sp>
      <p:sp>
        <p:nvSpPr>
          <p:cNvPr id="3" name="Title 2"/>
          <p:cNvSpPr>
            <a:spLocks noGrp="1"/>
          </p:cNvSpPr>
          <p:nvPr>
            <p:ph type="title"/>
          </p:nvPr>
        </p:nvSpPr>
        <p:spPr/>
        <p:txBody>
          <a:bodyPr/>
          <a:lstStyle/>
          <a:p>
            <a:r>
              <a:rPr lang="en-US" dirty="0"/>
              <a:t>Reminder: Keep Everything!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47</a:t>
            </a:fld>
            <a:endParaRPr lang="en-US" dirty="0"/>
          </a:p>
        </p:txBody>
      </p:sp>
    </p:spTree>
    <p:extLst>
      <p:ext uri="{BB962C8B-B14F-4D97-AF65-F5344CB8AC3E}">
        <p14:creationId xmlns:p14="http://schemas.microsoft.com/office/powerpoint/2010/main" val="4746342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4294967295"/>
          </p:nvPr>
        </p:nvSpPr>
        <p:spPr>
          <a:xfrm>
            <a:off x="8686800" y="6356350"/>
            <a:ext cx="457200" cy="365125"/>
          </a:xfrm>
          <a:prstGeom prst="rect">
            <a:avLst/>
          </a:prstGeom>
        </p:spPr>
        <p:txBody>
          <a:bodyPr/>
          <a:lstStyle/>
          <a:p>
            <a:fld id="{86D2451E-3285-438B-B188-C22B2A012BF6}" type="slidenum">
              <a:rPr lang="en-US" smtClean="0"/>
              <a:pPr/>
              <a:t>48</a:t>
            </a:fld>
            <a:endParaRPr lang="en-US" dirty="0"/>
          </a:p>
        </p:txBody>
      </p:sp>
    </p:spTree>
    <p:extLst>
      <p:ext uri="{BB962C8B-B14F-4D97-AF65-F5344CB8AC3E}">
        <p14:creationId xmlns:p14="http://schemas.microsoft.com/office/powerpoint/2010/main" val="157890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Category 2 (previously called Priority 2) funds Wi-Fi and related infrastructure and equipment inside buildings</a:t>
            </a:r>
          </a:p>
          <a:p>
            <a:pPr lvl="1"/>
            <a:r>
              <a:rPr lang="en-US" dirty="0"/>
              <a:t>And between buildings if schools are located on the same campus</a:t>
            </a:r>
          </a:p>
          <a:p>
            <a:r>
              <a:rPr lang="en-US" dirty="0"/>
              <a:t>Technology plans are no longer required</a:t>
            </a:r>
          </a:p>
          <a:p>
            <a:r>
              <a:rPr lang="en-US" dirty="0"/>
              <a:t>Intention is to have all schools obtain Category 2 funding over a period of 5 years (rolling 5 year period)</a:t>
            </a:r>
          </a:p>
          <a:p>
            <a:endParaRPr lang="en-US" dirty="0"/>
          </a:p>
        </p:txBody>
      </p:sp>
      <p:sp>
        <p:nvSpPr>
          <p:cNvPr id="3" name="Title 2"/>
          <p:cNvSpPr>
            <a:spLocks noGrp="1"/>
          </p:cNvSpPr>
          <p:nvPr>
            <p:ph type="title"/>
          </p:nvPr>
        </p:nvSpPr>
        <p:spPr/>
        <p:txBody>
          <a:bodyPr/>
          <a:lstStyle/>
          <a:p>
            <a:r>
              <a:rPr lang="en-US" dirty="0"/>
              <a:t>Category 2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4072068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000" dirty="0"/>
              <a:t>District-wide simple average calculation for both C1 and C2 requests (no more weighting)</a:t>
            </a:r>
          </a:p>
          <a:p>
            <a:r>
              <a:rPr lang="en-US" sz="2000" dirty="0"/>
              <a:t>Every school in the district receives the district-wide discount</a:t>
            </a:r>
          </a:p>
          <a:p>
            <a:r>
              <a:rPr lang="en-US" sz="2000" dirty="0"/>
              <a:t>Maximum C2 E-rate discount is now 85%.  All other discount bands remain the same:</a:t>
            </a:r>
          </a:p>
          <a:p>
            <a:pPr marL="0" indent="0">
              <a:buNone/>
            </a:pPr>
            <a:endParaRPr lang="en-US" dirty="0"/>
          </a:p>
        </p:txBody>
      </p:sp>
      <p:sp>
        <p:nvSpPr>
          <p:cNvPr id="3" name="Title 2"/>
          <p:cNvSpPr>
            <a:spLocks noGrp="1"/>
          </p:cNvSpPr>
          <p:nvPr>
            <p:ph type="title"/>
          </p:nvPr>
        </p:nvSpPr>
        <p:spPr/>
        <p:txBody>
          <a:bodyPr/>
          <a:lstStyle/>
          <a:p>
            <a:r>
              <a:rPr lang="en-US" dirty="0"/>
              <a:t>Category 2 Discounts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245" y="3306763"/>
            <a:ext cx="507911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3420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b="1" dirty="0"/>
              <a:t>Yes</a:t>
            </a:r>
          </a:p>
          <a:p>
            <a:pPr marL="0" indent="0" algn="ctr">
              <a:buNone/>
            </a:pPr>
            <a:r>
              <a:rPr lang="en-US" b="1" dirty="0"/>
              <a:t>Yes</a:t>
            </a:r>
          </a:p>
          <a:p>
            <a:pPr marL="0" indent="0" algn="ctr">
              <a:buNone/>
            </a:pPr>
            <a:r>
              <a:rPr lang="en-US" b="1" dirty="0"/>
              <a:t>Yes</a:t>
            </a:r>
          </a:p>
          <a:p>
            <a:pPr marL="0" indent="0">
              <a:buNone/>
            </a:pPr>
            <a:endParaRPr lang="en-US" dirty="0"/>
          </a:p>
          <a:p>
            <a:r>
              <a:rPr lang="en-US" dirty="0"/>
              <a:t>FY 2016 cap will be $3.913 billion + additional $1 billion that has been set aside for C2 + inflation adjustment, bringing available funds to over $5 billion</a:t>
            </a:r>
          </a:p>
          <a:p>
            <a:r>
              <a:rPr lang="en-US" dirty="0"/>
              <a:t>FCC has stated that they will fully fund all eligible C2 requests, regardless of demand</a:t>
            </a:r>
          </a:p>
          <a:p>
            <a:endParaRPr lang="en-US" dirty="0"/>
          </a:p>
        </p:txBody>
      </p:sp>
      <p:sp>
        <p:nvSpPr>
          <p:cNvPr id="3" name="Title 2"/>
          <p:cNvSpPr>
            <a:spLocks noGrp="1"/>
          </p:cNvSpPr>
          <p:nvPr>
            <p:ph type="title"/>
          </p:nvPr>
        </p:nvSpPr>
        <p:spPr/>
        <p:txBody>
          <a:bodyPr/>
          <a:lstStyle/>
          <a:p>
            <a:r>
              <a:rPr lang="en-US" dirty="0"/>
              <a:t>Will There Be Funding Available?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137586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Each school is entitled to a pre-discount cap of $150 per student, or a minimum building cap of $9200, over a rolling five years</a:t>
            </a:r>
          </a:p>
          <a:p>
            <a:pPr lvl="1"/>
            <a:r>
              <a:rPr lang="en-US" dirty="0" smtClean="0"/>
              <a:t>Schools with part time students calculate budget based on maximum density at one time during the day</a:t>
            </a:r>
            <a:endParaRPr lang="en-US" dirty="0"/>
          </a:p>
          <a:p>
            <a:r>
              <a:rPr lang="en-US" dirty="0"/>
              <a:t>Money is allocated per school (not on a shared-district basis), and applicants cannot move funding from one school to another</a:t>
            </a:r>
          </a:p>
          <a:p>
            <a:r>
              <a:rPr lang="en-US" dirty="0"/>
              <a:t>Money must be spent during funding year (cannot apply for full budget and spend down over multiple years)</a:t>
            </a:r>
          </a:p>
          <a:p>
            <a:pPr lvl="1"/>
            <a:r>
              <a:rPr lang="en-US" dirty="0"/>
              <a:t>FY 2016 = April 1, 2016 – September 30, 2017</a:t>
            </a:r>
          </a:p>
          <a:p>
            <a:pPr lvl="1"/>
            <a:r>
              <a:rPr lang="en-US" dirty="0"/>
              <a:t>There is no provision to allow applicants to spend funds and be reimbursed in a later year</a:t>
            </a:r>
          </a:p>
          <a:p>
            <a:r>
              <a:rPr lang="en-US" dirty="0"/>
              <a:t>Can use school’s entire budget all in a single year or can apply over multiple </a:t>
            </a:r>
            <a:r>
              <a:rPr lang="en-US" dirty="0" smtClean="0"/>
              <a:t>years</a:t>
            </a:r>
            <a:endParaRPr lang="en-US" dirty="0"/>
          </a:p>
        </p:txBody>
      </p:sp>
      <p:sp>
        <p:nvSpPr>
          <p:cNvPr id="3" name="Title 2"/>
          <p:cNvSpPr>
            <a:spLocks noGrp="1"/>
          </p:cNvSpPr>
          <p:nvPr>
            <p:ph type="title"/>
          </p:nvPr>
        </p:nvSpPr>
        <p:spPr/>
        <p:txBody>
          <a:bodyPr/>
          <a:lstStyle/>
          <a:p>
            <a:r>
              <a:rPr lang="en-US" dirty="0"/>
              <a:t>Category 2, 5-Year Budget Caps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3492259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If enrollment increases, you receive benefit of extra students next year</a:t>
            </a:r>
          </a:p>
          <a:p>
            <a:r>
              <a:rPr lang="en-US" dirty="0"/>
              <a:t>If enrollment decreases, you aren’t required to pay back funds</a:t>
            </a:r>
          </a:p>
          <a:p>
            <a:r>
              <a:rPr lang="en-US" dirty="0"/>
              <a:t>New schools may estimate the number of students who will be attending the new school and seek funding based on that estimate</a:t>
            </a:r>
          </a:p>
          <a:p>
            <a:pPr lvl="1"/>
            <a:r>
              <a:rPr lang="en-US" dirty="0"/>
              <a:t>However, if an applicant overestimates the number of students who enroll in that school, it must return to USAC by the end of the next funding year any excess funding based on the actual number of enrolled students</a:t>
            </a:r>
          </a:p>
          <a:p>
            <a:r>
              <a:rPr lang="en-US" dirty="0"/>
              <a:t>Students who attend multiple schools, such as those that attend vocational schools part-time, may be counted by both schools in order to ensure appropriate LAN/WLAN deployment for both buildings</a:t>
            </a:r>
          </a:p>
          <a:p>
            <a:endParaRPr lang="en-US" dirty="0"/>
          </a:p>
        </p:txBody>
      </p:sp>
      <p:sp>
        <p:nvSpPr>
          <p:cNvPr id="3" name="Title 2"/>
          <p:cNvSpPr>
            <a:spLocks noGrp="1"/>
          </p:cNvSpPr>
          <p:nvPr>
            <p:ph type="title"/>
          </p:nvPr>
        </p:nvSpPr>
        <p:spPr/>
        <p:txBody>
          <a:bodyPr/>
          <a:lstStyle/>
          <a:p>
            <a:r>
              <a:rPr lang="en-US" dirty="0"/>
              <a:t>Category 2 – Enrollment Anomalies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728171839"/>
      </p:ext>
    </p:extLst>
  </p:cSld>
  <p:clrMapOvr>
    <a:masterClrMapping/>
  </p:clrMapOvr>
  <p:timing>
    <p:tnLst>
      <p:par>
        <p:cTn id="1" dur="indefinite" restart="never" nodeType="tmRoot"/>
      </p:par>
    </p:tnLst>
  </p:timing>
</p:sld>
</file>

<file path=ppt/theme/theme1.xml><?xml version="1.0" encoding="utf-8"?>
<a:theme xmlns:a="http://schemas.openxmlformats.org/drawingml/2006/main" name="TDOE Template - Editing">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0A4A5F24874846B90B7B0C791591CC" ma:contentTypeVersion="2" ma:contentTypeDescription="Create a new document." ma:contentTypeScope="" ma:versionID="c31d6fdfcc4f90c12f57856c20e1b3da">
  <xsd:schema xmlns:xsd="http://www.w3.org/2001/XMLSchema" xmlns:xs="http://www.w3.org/2001/XMLSchema" xmlns:p="http://schemas.microsoft.com/office/2006/metadata/properties" xmlns:ns2="8a9e53d4-a258-41c6-98cb-af8ee2071310" targetNamespace="http://schemas.microsoft.com/office/2006/metadata/properties" ma:root="true" ma:fieldsID="39a2e5c9d7e2d67f05eece950766ba63" ns2:_="">
    <xsd:import namespace="8a9e53d4-a258-41c6-98cb-af8ee2071310"/>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9e53d4-a258-41c6-98cb-af8ee207131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54E870-B7B1-4E21-B088-8EF1AEC8E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9e53d4-a258-41c6-98cb-af8ee20713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9A20C1-331B-4040-A834-6B86CFDDEF48}">
  <ds:schemaRefs>
    <ds:schemaRef ds:uri="http://www.w3.org/XML/1998/namespace"/>
    <ds:schemaRef ds:uri="http://schemas.microsoft.com/office/2006/documentManagement/types"/>
    <ds:schemaRef ds:uri="http://purl.org/dc/terms/"/>
    <ds:schemaRef ds:uri="http://schemas.microsoft.com/office/infopath/2007/PartnerControls"/>
    <ds:schemaRef ds:uri="http://purl.org/dc/dcmitype/"/>
    <ds:schemaRef ds:uri="http://schemas.openxmlformats.org/package/2006/metadata/core-properties"/>
    <ds:schemaRef ds:uri="8a9e53d4-a258-41c6-98cb-af8ee2071310"/>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D6285B26-24F0-46C4-A52E-58A7D702D9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TDOE%20PowerPoint%20Template%20-%20Basic</Template>
  <TotalTime>227</TotalTime>
  <Words>2029</Words>
  <Application>Microsoft Office PowerPoint</Application>
  <PresentationFormat>On-screen Show (4:3)</PresentationFormat>
  <Paragraphs>241</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Courier New</vt:lpstr>
      <vt:lpstr>Open Sans</vt:lpstr>
      <vt:lpstr>PermianSlabSerifTypeface</vt:lpstr>
      <vt:lpstr>Wingdings</vt:lpstr>
      <vt:lpstr>TDOE Template - Editing</vt:lpstr>
      <vt:lpstr>E-rate Category 2 Training for TN Applicants</vt:lpstr>
      <vt:lpstr>Agenda</vt:lpstr>
      <vt:lpstr>Agenda: Category 2</vt:lpstr>
      <vt:lpstr>Category 2 Internal Connections Basic Maintenance of IC MIBS</vt:lpstr>
      <vt:lpstr>Category 2 Overview</vt:lpstr>
      <vt:lpstr>Category 2 Discounts</vt:lpstr>
      <vt:lpstr>Will There Be Funding Available?</vt:lpstr>
      <vt:lpstr>Category 2, 5-Year Budget Caps</vt:lpstr>
      <vt:lpstr>Category 2 – Enrollment Anomalies</vt:lpstr>
      <vt:lpstr>Category 2 Funding Budgets (Cont’d)</vt:lpstr>
      <vt:lpstr>Category 2 Funding Budgets - NIFs</vt:lpstr>
      <vt:lpstr>Category 2 Budgets</vt:lpstr>
      <vt:lpstr>Category 2 Funding Budget Example</vt:lpstr>
      <vt:lpstr>What’s Eligible and Not Eligible for Category 2 Funding?</vt:lpstr>
      <vt:lpstr>Category 2 Eligible Items</vt:lpstr>
      <vt:lpstr>Category 2 Ineligible Items</vt:lpstr>
      <vt:lpstr>Category 2 Eligible</vt:lpstr>
      <vt:lpstr>Category 2 Eligibility, etc... </vt:lpstr>
      <vt:lpstr>Category 2 Procurement Options/Requirements</vt:lpstr>
      <vt:lpstr>New EPC Contract Wizard Requirement</vt:lpstr>
      <vt:lpstr>E-rate Bidding Requirements</vt:lpstr>
      <vt:lpstr>E-rate Bidding Requirements (cont.)</vt:lpstr>
      <vt:lpstr>Category 2 Bidding Options</vt:lpstr>
      <vt:lpstr>Category 2 Bidding: 470 plus RFP</vt:lpstr>
      <vt:lpstr>New Form 470 for FY 2016</vt:lpstr>
      <vt:lpstr>EPC Form 470 Screens</vt:lpstr>
      <vt:lpstr>Accessing EPC for 470 Postings</vt:lpstr>
      <vt:lpstr>Landing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Category 2 Bidding: Option</vt:lpstr>
      <vt:lpstr>Purchasing Prior to FCDL...</vt:lpstr>
      <vt:lpstr>After the FCDL Arrives....</vt:lpstr>
      <vt:lpstr>Equipment Transfer Rules</vt:lpstr>
      <vt:lpstr>Equipment Substitution Rules</vt:lpstr>
      <vt:lpstr>Reminder: Keep Everything!</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E-rate Category 2 Training for TN Applicants</dc:title>
  <dc:creator>Eric Brown</dc:creator>
  <cp:lastModifiedBy>Eric</cp:lastModifiedBy>
  <cp:revision>25</cp:revision>
  <dcterms:created xsi:type="dcterms:W3CDTF">2016-02-29T21:23:21Z</dcterms:created>
  <dcterms:modified xsi:type="dcterms:W3CDTF">2016-03-14T19:21:26Z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0x010100FB0A4A5F24874846B90B7B0C791591CC</vt:lpwstr>
  </property>
</Properties>
</file>