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56" r:id="rId5"/>
    <p:sldId id="30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302" r:id="rId14"/>
    <p:sldId id="303" r:id="rId15"/>
    <p:sldId id="264" r:id="rId16"/>
    <p:sldId id="265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305" r:id="rId25"/>
    <p:sldId id="293" r:id="rId26"/>
    <p:sldId id="301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60"/>
  </p:normalViewPr>
  <p:slideViewPr>
    <p:cSldViewPr>
      <p:cViewPr varScale="1">
        <p:scale>
          <a:sx n="61" d="100"/>
          <a:sy n="61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mianSlabSerifTypeface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Open Sans"/>
              <a:cs typeface="Open Sans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ennsec.com/" TargetMode="External"/><Relationship Id="rId2" Type="http://schemas.openxmlformats.org/officeDocument/2006/relationships/hyperlink" Target="http://www.tn.gov/education/erat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ennsec.com/" TargetMode="External"/><Relationship Id="rId2" Type="http://schemas.openxmlformats.org/officeDocument/2006/relationships/hyperlink" Target="http://www.tn.gov/education/erat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nnsec.com/" TargetMode="External"/><Relationship Id="rId2" Type="http://schemas.openxmlformats.org/officeDocument/2006/relationships/hyperlink" Target="http://www.tn.gov/education/era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TN Educational Broadband Consortium Contract(s) and Conducting a Mini-Bid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457200"/>
          </a:xfrm>
        </p:spPr>
        <p:txBody>
          <a:bodyPr/>
          <a:lstStyle/>
          <a:p>
            <a:r>
              <a:rPr lang="en-US" dirty="0" smtClean="0"/>
              <a:t>Funding Year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Kim Friends, TN State E-rate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 to “Contract Module” PPT for more information</a:t>
            </a:r>
          </a:p>
          <a:p>
            <a:r>
              <a:rPr lang="en-US" dirty="0" smtClean="0"/>
              <a:t>This step must be completed BEFORE you can file your Form 471 application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</a:t>
            </a:r>
            <a:r>
              <a:rPr lang="en-US" dirty="0" smtClean="0"/>
              <a:t>6: Update Contract Record in EPC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TEBC Mini-Bid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8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Conduct Mini-Bid</a:t>
            </a:r>
          </a:p>
          <a:p>
            <a:pPr lvl="1"/>
            <a:r>
              <a:rPr lang="en-US" dirty="0"/>
              <a:t>No Form 470 required (TEBC filed Form 470 when contracts were being competitively bid)</a:t>
            </a:r>
          </a:p>
          <a:p>
            <a:pPr lvl="1"/>
            <a:r>
              <a:rPr lang="en-US" dirty="0"/>
              <a:t>More appropriate for equipment purchase/installation, rather than cabling project</a:t>
            </a:r>
          </a:p>
          <a:p>
            <a:pPr lvl="1"/>
            <a:r>
              <a:rPr lang="en-US" dirty="0"/>
              <a:t>New:  Sign contract with the vendor and use those contract dates 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sure to include these items:</a:t>
            </a:r>
          </a:p>
          <a:p>
            <a:pPr lvl="3"/>
            <a:r>
              <a:rPr lang="en-US" dirty="0"/>
              <a:t>Contract signing date (must be before 471 filing date)</a:t>
            </a:r>
          </a:p>
          <a:p>
            <a:pPr lvl="3"/>
            <a:r>
              <a:rPr lang="en-US" dirty="0"/>
              <a:t>Contract term:  4/1/2016  through  9/30/2017</a:t>
            </a:r>
          </a:p>
          <a:p>
            <a:pPr lvl="3"/>
            <a:r>
              <a:rPr lang="en-US" dirty="0"/>
              <a:t>Purchase is contingent upon E-rate funding and local funding approval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School board </a:t>
            </a:r>
            <a:r>
              <a:rPr lang="en-US" dirty="0" smtClean="0">
                <a:solidFill>
                  <a:srgbClr val="000000"/>
                </a:solidFill>
              </a:rPr>
              <a:t>will need to </a:t>
            </a:r>
            <a:r>
              <a:rPr lang="en-US" dirty="0">
                <a:solidFill>
                  <a:srgbClr val="000000"/>
                </a:solidFill>
              </a:rPr>
              <a:t>approve contract prior to signing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Vendor </a:t>
            </a:r>
            <a:r>
              <a:rPr lang="en-US" dirty="0" smtClean="0">
                <a:solidFill>
                  <a:srgbClr val="000000"/>
                </a:solidFill>
              </a:rPr>
              <a:t>contract/agreement must </a:t>
            </a:r>
            <a:r>
              <a:rPr lang="en-US" dirty="0">
                <a:solidFill>
                  <a:srgbClr val="000000"/>
                </a:solidFill>
              </a:rPr>
              <a:t>be signed before submitting Form 471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0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More on TEBC Contracts:</a:t>
            </a:r>
          </a:p>
          <a:p>
            <a:pPr lvl="1"/>
            <a:r>
              <a:rPr lang="en-US" dirty="0"/>
              <a:t>Cannot just go to TEBC contract list and select vendor and equipment you want/need</a:t>
            </a:r>
          </a:p>
          <a:p>
            <a:pPr lvl="1"/>
            <a:r>
              <a:rPr lang="en-US" dirty="0"/>
              <a:t>Must request ‘mini-bids’ from all vendors in a particular category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“category list” will </a:t>
            </a:r>
            <a:r>
              <a:rPr lang="en-US" dirty="0">
                <a:solidFill>
                  <a:srgbClr val="FF0000"/>
                </a:solidFill>
              </a:rPr>
              <a:t>be </a:t>
            </a:r>
            <a:r>
              <a:rPr lang="en-US" dirty="0" smtClean="0">
                <a:solidFill>
                  <a:srgbClr val="FF0000"/>
                </a:solidFill>
              </a:rPr>
              <a:t>available, pending completion of contracts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Can list preferred manufacturer, but  must seek bids for “equivalent” products</a:t>
            </a:r>
          </a:p>
          <a:p>
            <a:pPr lvl="1"/>
            <a:r>
              <a:rPr lang="en-US" u="sng" dirty="0"/>
              <a:t>Minimum </a:t>
            </a:r>
            <a:r>
              <a:rPr lang="en-US" u="sng" dirty="0" smtClean="0"/>
              <a:t>7–14 </a:t>
            </a:r>
            <a:r>
              <a:rPr lang="en-US" u="sng" dirty="0"/>
              <a:t>day bidding period suggested </a:t>
            </a:r>
          </a:p>
          <a:p>
            <a:pPr lvl="1"/>
            <a:r>
              <a:rPr lang="en-US" dirty="0"/>
              <a:t>Then conduct bid evaluation among all product lines that offer the ‘category’ of service, including equivalents</a:t>
            </a:r>
          </a:p>
          <a:p>
            <a:pPr lvl="1"/>
            <a:r>
              <a:rPr lang="en-US" u="sng" dirty="0"/>
              <a:t>Can</a:t>
            </a:r>
            <a:r>
              <a:rPr lang="en-US" dirty="0"/>
              <a:t> consider other factors besides price</a:t>
            </a:r>
          </a:p>
          <a:p>
            <a:pPr lvl="2"/>
            <a:r>
              <a:rPr lang="en-US" dirty="0"/>
              <a:t>Price of eligible equipment must be the most heavily weighted factor</a:t>
            </a:r>
          </a:p>
          <a:p>
            <a:pPr lvl="1"/>
            <a:r>
              <a:rPr lang="en-US" u="sng" dirty="0"/>
              <a:t>New EPC Contract wizard requires you to list # of bids received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Keep those “losing” bids /quotes because you may be asked to submit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2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template to create list of equipment and services you are seeking in your bid</a:t>
            </a:r>
          </a:p>
          <a:p>
            <a:r>
              <a:rPr lang="en-US" dirty="0"/>
              <a:t>Include installation, if needed</a:t>
            </a:r>
          </a:p>
          <a:p>
            <a:r>
              <a:rPr lang="en-US" dirty="0"/>
              <a:t>May list preferred manufacturer, but cover e-mail must allow for equivalent product lines to be submitted</a:t>
            </a:r>
          </a:p>
          <a:p>
            <a:r>
              <a:rPr lang="en-US" dirty="0"/>
              <a:t>Include any “compatibility” or “interoperability” requirements</a:t>
            </a:r>
          </a:p>
          <a:p>
            <a:r>
              <a:rPr lang="en-US" dirty="0"/>
              <a:t>Attach equipment list to cover e-mail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Create Equipment/Services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C:\Users\CA19029\Desktop\Clip Art\Clip Art\Gray Clip Art\Gray checkl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814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25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template and personalize to your needs:</a:t>
            </a:r>
          </a:p>
          <a:p>
            <a:pPr lvl="1"/>
            <a:r>
              <a:rPr lang="en-US" dirty="0"/>
              <a:t>Include additional disqualification factors</a:t>
            </a:r>
          </a:p>
          <a:p>
            <a:pPr lvl="1"/>
            <a:r>
              <a:rPr lang="en-US" dirty="0"/>
              <a:t>Include pre-bid meeting info, if applicable</a:t>
            </a:r>
          </a:p>
          <a:p>
            <a:pPr lvl="1"/>
            <a:r>
              <a:rPr lang="en-US" dirty="0"/>
              <a:t>Give due date for responses</a:t>
            </a:r>
          </a:p>
          <a:p>
            <a:pPr lvl="1"/>
            <a:r>
              <a:rPr lang="en-US" dirty="0"/>
              <a:t>Explain that equivalent bids may be submitted</a:t>
            </a:r>
          </a:p>
          <a:p>
            <a:r>
              <a:rPr lang="en-US" dirty="0" smtClean="0"/>
              <a:t>Template available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Compose E-mail to Potential/Possible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conduct mini-bid among all product lines in that “category”</a:t>
            </a:r>
          </a:p>
          <a:p>
            <a:pPr lvl="1"/>
            <a:r>
              <a:rPr lang="en-US" dirty="0" smtClean="0"/>
              <a:t>So, </a:t>
            </a:r>
            <a:r>
              <a:rPr lang="en-US" dirty="0"/>
              <a:t>if bidding switches, you must send the mini-bid request to all awarded switching vendors on the list</a:t>
            </a:r>
          </a:p>
          <a:p>
            <a:pPr lvl="1"/>
            <a:r>
              <a:rPr lang="en-US" dirty="0"/>
              <a:t>Categories mirror E-rate Eligible Services List</a:t>
            </a:r>
          </a:p>
          <a:p>
            <a:pPr lvl="2"/>
            <a:r>
              <a:rPr lang="en-US" dirty="0"/>
              <a:t>Area of Focus 2</a:t>
            </a:r>
          </a:p>
          <a:p>
            <a:pPr lvl="3"/>
            <a:r>
              <a:rPr lang="en-US" dirty="0"/>
              <a:t>Internal </a:t>
            </a:r>
            <a:r>
              <a:rPr lang="en-US" dirty="0" smtClean="0"/>
              <a:t>connections</a:t>
            </a:r>
            <a:endParaRPr lang="en-US" dirty="0"/>
          </a:p>
          <a:p>
            <a:pPr lvl="2"/>
            <a:r>
              <a:rPr lang="en-US" dirty="0"/>
              <a:t>Area of Focus 3</a:t>
            </a:r>
          </a:p>
          <a:p>
            <a:pPr lvl="3"/>
            <a:r>
              <a:rPr lang="en-US" dirty="0"/>
              <a:t>Managed Internal Broadband Services</a:t>
            </a:r>
          </a:p>
          <a:p>
            <a:pPr lvl="4"/>
            <a:r>
              <a:rPr lang="en-US" dirty="0"/>
              <a:t>Both </a:t>
            </a:r>
            <a:r>
              <a:rPr lang="en-US" dirty="0" smtClean="0"/>
              <a:t>leased and owned models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Determine All Vendors in “Category”</a:t>
            </a:r>
          </a:p>
        </p:txBody>
      </p:sp>
    </p:spTree>
    <p:extLst>
      <p:ext uri="{BB962C8B-B14F-4D97-AF65-F5344CB8AC3E}">
        <p14:creationId xmlns:p14="http://schemas.microsoft.com/office/powerpoint/2010/main" val="1906315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700" y="1905000"/>
            <a:ext cx="7620000" cy="40379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Mini-Bid Category </a:t>
            </a:r>
            <a:r>
              <a:rPr lang="en-US" dirty="0" smtClean="0"/>
              <a:t>List (SAMPLE)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79" y="1295400"/>
            <a:ext cx="3438442" cy="6767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1295400"/>
            <a:ext cx="303881" cy="54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11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prices from mini-bid quotes, conduct bid evaluation</a:t>
            </a:r>
          </a:p>
          <a:p>
            <a:pPr lvl="1"/>
            <a:r>
              <a:rPr lang="en-US" dirty="0"/>
              <a:t>Use template – available at </a:t>
            </a:r>
            <a:r>
              <a:rPr lang="en-US" dirty="0" smtClean="0">
                <a:hlinkClick r:id="rId2"/>
              </a:rPr>
              <a:t>http://www.tn.gov/education/erate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http://tennsec.com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May consider other factors besides price</a:t>
            </a:r>
          </a:p>
          <a:p>
            <a:r>
              <a:rPr lang="en-US" dirty="0" smtClean="0"/>
              <a:t>Price </a:t>
            </a:r>
            <a:r>
              <a:rPr lang="en-US" dirty="0"/>
              <a:t>of eligible equipment/services MUST be the most heavily weighted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Conduct Bid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82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Mini-Bid Evaluation </a:t>
            </a:r>
            <a:r>
              <a:rPr lang="en-US" i="1" u="sng" dirty="0" smtClean="0"/>
              <a:t>Example</a:t>
            </a:r>
            <a:r>
              <a:rPr lang="en-US" i="1" dirty="0" smtClean="0"/>
              <a:t> (best practice)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38457"/>
              </p:ext>
            </p:extLst>
          </p:nvPr>
        </p:nvGraphicFramePr>
        <p:xfrm>
          <a:off x="228600" y="1352368"/>
          <a:ext cx="8686799" cy="434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1752600"/>
                <a:gridCol w="1371600"/>
                <a:gridCol w="1365931"/>
                <a:gridCol w="1148668"/>
              </a:tblGrid>
              <a:tr h="781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Evaluation Criteria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Maximum # Points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Vendor 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ctr">
                    <a:solidFill>
                      <a:schemeClr val="tx1"/>
                    </a:solidFill>
                  </a:tcPr>
                </a:tc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Price of E-Rate Eligible Goods/Services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42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Ability to Integrate Equipment into Existing Network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</a:tr>
              <a:tr h="8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Previous </a:t>
                      </a:r>
                      <a:r>
                        <a:rPr lang="en-US" sz="17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Experience—</a:t>
                      </a:r>
                      <a:br>
                        <a:rPr lang="en-US" sz="17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7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District </a:t>
                      </a:r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with SP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</a:tr>
              <a:tr h="445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Completeness of Response</a:t>
                      </a:r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</a:tr>
              <a:tr h="445079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accent1"/>
                          </a:solidFill>
                          <a:effectLst/>
                        </a:rPr>
                        <a:t>82</a:t>
                      </a:r>
                      <a:endParaRPr lang="en-US" sz="12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8382" marR="8382" marT="8382" marB="0" anchor="b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5334000" y="5334000"/>
            <a:ext cx="7620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(C1) TEBC Mini-Bid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9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Notify winning bidder via e-mail, </a:t>
            </a:r>
            <a:r>
              <a:rPr lang="en-US" dirty="0">
                <a:solidFill>
                  <a:srgbClr val="FF0000"/>
                </a:solidFill>
              </a:rPr>
              <a:t>contingent on board approval</a:t>
            </a:r>
          </a:p>
          <a:p>
            <a:r>
              <a:rPr lang="en-US" dirty="0"/>
              <a:t>Use template</a:t>
            </a:r>
          </a:p>
          <a:p>
            <a:r>
              <a:rPr lang="en-US" dirty="0"/>
              <a:t>Finalize exact quantities of equipment prior to contract signing</a:t>
            </a:r>
          </a:p>
          <a:p>
            <a:r>
              <a:rPr lang="en-US" dirty="0"/>
              <a:t>Ask for final quote on vendor letterhead</a:t>
            </a:r>
          </a:p>
          <a:p>
            <a:pPr lvl="1"/>
            <a:r>
              <a:rPr lang="en-US" dirty="0"/>
              <a:t>Must include contract term:  4/1/2016 – 9/30/2017</a:t>
            </a:r>
          </a:p>
          <a:p>
            <a:pPr lvl="1"/>
            <a:r>
              <a:rPr lang="en-US" dirty="0"/>
              <a:t>Purchase is contingent on E-rate funding (if applicable)</a:t>
            </a:r>
          </a:p>
          <a:p>
            <a:r>
              <a:rPr lang="en-US" dirty="0"/>
              <a:t>Contract must be signed by the </a:t>
            </a:r>
            <a:r>
              <a:rPr lang="en-US" dirty="0" smtClean="0"/>
              <a:t>district </a:t>
            </a:r>
            <a:r>
              <a:rPr lang="en-US" dirty="0"/>
              <a:t>before submitting the 471</a:t>
            </a:r>
          </a:p>
          <a:p>
            <a:pPr lvl="1"/>
            <a:r>
              <a:rPr lang="en-US" b="1" u="sng" dirty="0"/>
              <a:t>That contract signing date</a:t>
            </a:r>
            <a:r>
              <a:rPr lang="en-US" dirty="0"/>
              <a:t> will be the Contract Award Date in EPC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5: Notify Winning Bidder/Sign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5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 to “Contract Module” PPT for more information</a:t>
            </a:r>
          </a:p>
          <a:p>
            <a:r>
              <a:rPr lang="en-US" dirty="0" smtClean="0"/>
              <a:t>This step must be completed BEFORE you can file your Form 471 application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</a:t>
            </a:r>
            <a:r>
              <a:rPr lang="en-US" dirty="0" smtClean="0"/>
              <a:t>6: Update Contract Record in EPC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64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TEBC bidding guide and all associated documents available at: </a:t>
            </a:r>
          </a:p>
          <a:p>
            <a:pPr lvl="1"/>
            <a:r>
              <a:rPr lang="en-US" dirty="0"/>
              <a:t>	</a:t>
            </a:r>
            <a:r>
              <a:rPr lang="en-US" dirty="0" smtClean="0">
                <a:hlinkClick r:id="rId2"/>
              </a:rPr>
              <a:t>http://www.tn.gov/education/erate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 smtClean="0">
                <a:hlinkClick r:id="rId3"/>
              </a:rPr>
              <a:t>http://tennsec.com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We will be offering a few different webinars later in </a:t>
            </a:r>
            <a:r>
              <a:rPr lang="en-US" dirty="0" smtClean="0"/>
              <a:t>March </a:t>
            </a:r>
            <a:r>
              <a:rPr lang="en-US" dirty="0"/>
              <a:t>2016 once the tn.gov portal is up and running and all of the catalogs are available.</a:t>
            </a:r>
          </a:p>
          <a:p>
            <a:r>
              <a:rPr lang="en-US" dirty="0" smtClean="0"/>
              <a:t>STAY TUNED </a:t>
            </a:r>
            <a:r>
              <a:rPr lang="en-US" dirty="0"/>
              <a:t>f</a:t>
            </a:r>
            <a:r>
              <a:rPr lang="en-US" dirty="0" smtClean="0"/>
              <a:t>or more developments!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TEBC Bidding Guide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99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434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Mini-Bid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post Form 470/Issue RFP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advertise in newspaper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 have to conduct mini-bid of every vendor that sells equipment in that category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Don’t have to wait full 28 days during mini-bid process</a:t>
            </a:r>
          </a:p>
          <a:p>
            <a:pPr>
              <a:lnSpc>
                <a:spcPct val="120000"/>
              </a:lnSpc>
            </a:pPr>
            <a:r>
              <a:rPr lang="en-US" sz="3000" b="1" u="sng" dirty="0"/>
              <a:t>Can consider non-cost factors as long as costs of E-rate eligible equipment/services are most heavily weighted factor</a:t>
            </a:r>
          </a:p>
          <a:p>
            <a:pPr>
              <a:lnSpc>
                <a:spcPct val="120000"/>
              </a:lnSpc>
            </a:pPr>
            <a:r>
              <a:rPr lang="en-US" sz="3000" dirty="0"/>
              <a:t>Can require compatibility and interoperability with existing equipment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Mini-Bid vs RFP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RFP/470</a:t>
            </a:r>
          </a:p>
          <a:p>
            <a:r>
              <a:rPr lang="en-US" sz="2100" dirty="0" smtClean="0"/>
              <a:t>Must </a:t>
            </a:r>
            <a:r>
              <a:rPr lang="en-US" sz="2100" dirty="0"/>
              <a:t>post 470, upload RFP and follow all local guidelines</a:t>
            </a:r>
          </a:p>
          <a:p>
            <a:r>
              <a:rPr lang="en-US" sz="2100" dirty="0"/>
              <a:t>Must wait at least 28 days before selecting a provider</a:t>
            </a:r>
          </a:p>
          <a:p>
            <a:r>
              <a:rPr lang="en-US" sz="2100" dirty="0"/>
              <a:t>Can provide greater specificity about requirements</a:t>
            </a:r>
          </a:p>
          <a:p>
            <a:r>
              <a:rPr lang="en-US" sz="2100" dirty="0"/>
              <a:t>Can require compatibility and interoperability with existing equipment</a:t>
            </a:r>
          </a:p>
          <a:p>
            <a:r>
              <a:rPr lang="en-US" sz="2100" dirty="0"/>
              <a:t>Can list binary disqualification factors</a:t>
            </a:r>
          </a:p>
          <a:p>
            <a:r>
              <a:rPr lang="en-US" sz="2100" dirty="0"/>
              <a:t>Don’t have to solicit bids from all vendors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52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0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Conduct Mini-Bid</a:t>
            </a:r>
          </a:p>
          <a:p>
            <a:pPr lvl="1"/>
            <a:r>
              <a:rPr lang="en-US" dirty="0"/>
              <a:t>No Form 470 required (TEBC filed Form 470 when contracts were being competitively bid)</a:t>
            </a:r>
          </a:p>
          <a:p>
            <a:pPr lvl="1"/>
            <a:r>
              <a:rPr lang="en-US" dirty="0"/>
              <a:t>New:  Sign contract with the vendor and use those contract dates –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sure to include these items:</a:t>
            </a:r>
          </a:p>
          <a:p>
            <a:pPr lvl="3"/>
            <a:r>
              <a:rPr lang="en-US" dirty="0"/>
              <a:t>Contract signing date (must be before 471 filing date)</a:t>
            </a:r>
          </a:p>
          <a:p>
            <a:pPr lvl="3"/>
            <a:r>
              <a:rPr lang="en-US" dirty="0"/>
              <a:t>Contract term:  </a:t>
            </a:r>
            <a:r>
              <a:rPr lang="en-US" dirty="0" smtClean="0"/>
              <a:t>7/1/2016  </a:t>
            </a:r>
            <a:r>
              <a:rPr lang="en-US" dirty="0"/>
              <a:t>through  </a:t>
            </a:r>
            <a:r>
              <a:rPr lang="en-US" dirty="0" smtClean="0"/>
              <a:t>6/30/2019</a:t>
            </a:r>
            <a:endParaRPr lang="en-US" dirty="0"/>
          </a:p>
          <a:p>
            <a:pPr lvl="3"/>
            <a:r>
              <a:rPr lang="en-US" dirty="0"/>
              <a:t>Purchase is contingent upon E-rate funding and local funding approval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School board </a:t>
            </a:r>
            <a:r>
              <a:rPr lang="en-US" dirty="0" smtClean="0">
                <a:solidFill>
                  <a:srgbClr val="000000"/>
                </a:solidFill>
              </a:rPr>
              <a:t>may need to </a:t>
            </a:r>
            <a:r>
              <a:rPr lang="en-US" dirty="0">
                <a:solidFill>
                  <a:srgbClr val="000000"/>
                </a:solidFill>
              </a:rPr>
              <a:t>approve contract prior to signing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Vendor </a:t>
            </a:r>
            <a:r>
              <a:rPr lang="en-US" dirty="0" smtClean="0">
                <a:solidFill>
                  <a:srgbClr val="000000"/>
                </a:solidFill>
              </a:rPr>
              <a:t>contract/agreement </a:t>
            </a:r>
            <a:r>
              <a:rPr lang="en-US" dirty="0">
                <a:solidFill>
                  <a:srgbClr val="000000"/>
                </a:solidFill>
              </a:rPr>
              <a:t>must be signed before submitting Form 471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Consortium 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template to create list locations and services needed</a:t>
            </a:r>
          </a:p>
          <a:p>
            <a:r>
              <a:rPr lang="en-US" dirty="0"/>
              <a:t>Include installation (NRC), if needed</a:t>
            </a:r>
          </a:p>
          <a:p>
            <a:r>
              <a:rPr lang="en-US" dirty="0"/>
              <a:t>Use C1 Mini-Bid template</a:t>
            </a:r>
          </a:p>
          <a:p>
            <a:r>
              <a:rPr lang="en-US" dirty="0"/>
              <a:t>Attach this list to cover e-mail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Create Needs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 descr="C:\Users\CA19029\Desktop\Clip Art\Clip Art\Gray Clip Art\Gray checkli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86200"/>
            <a:ext cx="1814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template and personalize to your needs:</a:t>
            </a:r>
          </a:p>
          <a:p>
            <a:pPr lvl="1"/>
            <a:r>
              <a:rPr lang="en-US" dirty="0"/>
              <a:t>Include additional disqualification factors</a:t>
            </a:r>
          </a:p>
          <a:p>
            <a:pPr lvl="1"/>
            <a:r>
              <a:rPr lang="en-US" dirty="0"/>
              <a:t>Include pre-bid meeting info, if applicable</a:t>
            </a:r>
          </a:p>
          <a:p>
            <a:pPr lvl="1"/>
            <a:r>
              <a:rPr lang="en-US" dirty="0"/>
              <a:t>Give due date for responses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Compose E-mail to Potential/Possible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2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conduct mini-bid among all potential vendors in that Category</a:t>
            </a:r>
          </a:p>
          <a:p>
            <a:pPr lvl="1"/>
            <a:r>
              <a:rPr lang="en-US" dirty="0"/>
              <a:t>Area of Focus 1 (C1)</a:t>
            </a:r>
          </a:p>
          <a:p>
            <a:pPr lvl="2"/>
            <a:r>
              <a:rPr lang="en-US" dirty="0"/>
              <a:t>Scope 1</a:t>
            </a:r>
          </a:p>
          <a:p>
            <a:pPr lvl="3"/>
            <a:r>
              <a:rPr lang="en-US" dirty="0"/>
              <a:t>Data Transmission Services</a:t>
            </a:r>
          </a:p>
          <a:p>
            <a:pPr lvl="2"/>
            <a:r>
              <a:rPr lang="en-US" dirty="0"/>
              <a:t>Scope 2</a:t>
            </a:r>
          </a:p>
          <a:p>
            <a:pPr lvl="3"/>
            <a:r>
              <a:rPr lang="en-US" dirty="0"/>
              <a:t>Aggregated Internet Access</a:t>
            </a:r>
          </a:p>
          <a:p>
            <a:pPr lvl="2"/>
            <a:r>
              <a:rPr lang="en-US" dirty="0"/>
              <a:t>Scope 3</a:t>
            </a:r>
          </a:p>
          <a:p>
            <a:pPr lvl="3"/>
            <a:r>
              <a:rPr lang="en-US" dirty="0" smtClean="0"/>
              <a:t>Voice Services</a:t>
            </a:r>
          </a:p>
          <a:p>
            <a:pPr lvl="4"/>
            <a:r>
              <a:rPr lang="en-US" dirty="0" smtClean="0"/>
              <a:t>Analog</a:t>
            </a:r>
          </a:p>
          <a:p>
            <a:pPr lvl="4"/>
            <a:r>
              <a:rPr lang="en-US" dirty="0" smtClean="0"/>
              <a:t>VoIP</a:t>
            </a:r>
            <a:endParaRPr lang="en-US" dirty="0"/>
          </a:p>
          <a:p>
            <a:pPr lvl="4"/>
            <a:r>
              <a:rPr lang="en-US" dirty="0"/>
              <a:t>Cellular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Determine All Vendors in “Category”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6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prices from mini-bid quotes, conduct bid evaluation</a:t>
            </a:r>
          </a:p>
          <a:p>
            <a:pPr lvl="1"/>
            <a:r>
              <a:rPr lang="en-US" dirty="0"/>
              <a:t>Use template – available at </a:t>
            </a:r>
            <a:r>
              <a:rPr lang="en-US" dirty="0" smtClean="0">
                <a:hlinkClick r:id="rId2"/>
              </a:rPr>
              <a:t>www.tn.gov/education/erate</a:t>
            </a:r>
            <a:r>
              <a:rPr lang="en-US" dirty="0" smtClean="0"/>
              <a:t>  </a:t>
            </a:r>
            <a:r>
              <a:rPr lang="en-US" dirty="0"/>
              <a:t>or </a:t>
            </a:r>
            <a:r>
              <a:rPr lang="en-US" dirty="0" smtClean="0">
                <a:hlinkClick r:id="rId3"/>
              </a:rPr>
              <a:t>http://tennsec.com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May consider other factors besides price</a:t>
            </a:r>
          </a:p>
          <a:p>
            <a:r>
              <a:rPr lang="en-US" dirty="0" smtClean="0"/>
              <a:t>Price </a:t>
            </a:r>
            <a:r>
              <a:rPr lang="en-US" dirty="0"/>
              <a:t>of eligible services MUST be the most heavily weighted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Conduct Bid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5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Mini-Bid Evaluation </a:t>
            </a:r>
            <a:r>
              <a:rPr lang="en-US" i="1" u="sng" dirty="0" smtClean="0"/>
              <a:t>Example</a:t>
            </a:r>
            <a:r>
              <a:rPr lang="en-US" i="1" dirty="0" smtClean="0"/>
              <a:t> (best practice)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71899"/>
            <a:ext cx="1243692" cy="707197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98975"/>
              </p:ext>
            </p:extLst>
          </p:nvPr>
        </p:nvGraphicFramePr>
        <p:xfrm>
          <a:off x="609601" y="1734106"/>
          <a:ext cx="8229600" cy="38284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48000"/>
                <a:gridCol w="1371601"/>
                <a:gridCol w="1371599"/>
                <a:gridCol w="1258246"/>
                <a:gridCol w="1180154"/>
              </a:tblGrid>
              <a:tr h="79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Evaluation Criteria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Maximum </a:t>
                      </a:r>
                      <a:r>
                        <a:rPr lang="en-US" sz="1600" b="1" u="none" strike="noStrike" dirty="0" smtClean="0">
                          <a:effectLst/>
                        </a:rPr>
                        <a:t/>
                      </a:r>
                      <a:br>
                        <a:rPr lang="en-US" sz="1600" b="1" u="none" strike="noStrike" dirty="0" smtClean="0">
                          <a:effectLst/>
                        </a:rPr>
                      </a:br>
                      <a:r>
                        <a:rPr lang="en-US" sz="1600" b="1" u="none" strike="noStrike" dirty="0" smtClean="0">
                          <a:effectLst/>
                        </a:rPr>
                        <a:t># </a:t>
                      </a:r>
                      <a:r>
                        <a:rPr lang="en-US" sz="1600" b="1" u="none" strike="noStrike" dirty="0">
                          <a:effectLst/>
                        </a:rPr>
                        <a:t>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Vendor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/>
                    </a:solidFill>
                  </a:tcPr>
                </a:tc>
              </a:tr>
              <a:tr h="7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Price of E-Rate Eligible Goods/Services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086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Able to deliver service on July 1 (or whatever date you choose)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Previous </a:t>
                      </a:r>
                      <a:r>
                        <a:rPr lang="en-US" sz="16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Experience— </a:t>
                      </a:r>
                      <a:br>
                        <a:rPr lang="en-US" sz="16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en-US" sz="16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District </a:t>
                      </a:r>
                      <a:r>
                        <a:rPr lang="en-US" sz="16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with SP</a:t>
                      </a:r>
                      <a:endParaRPr lang="en-US" sz="16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893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accent1"/>
                          </a:solidFill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334000" y="5222444"/>
            <a:ext cx="838200" cy="51330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7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Notify </a:t>
            </a:r>
            <a:r>
              <a:rPr lang="en-US" dirty="0" smtClean="0"/>
              <a:t>apparent winning </a:t>
            </a:r>
            <a:r>
              <a:rPr lang="en-US" dirty="0"/>
              <a:t>bidder via e-mail, </a:t>
            </a:r>
            <a:r>
              <a:rPr lang="en-US" dirty="0">
                <a:solidFill>
                  <a:srgbClr val="FF0000"/>
                </a:solidFill>
              </a:rPr>
              <a:t>contingent on board approval</a:t>
            </a:r>
          </a:p>
          <a:p>
            <a:r>
              <a:rPr lang="en-US" dirty="0"/>
              <a:t>Use template</a:t>
            </a:r>
          </a:p>
          <a:p>
            <a:r>
              <a:rPr lang="en-US" dirty="0"/>
              <a:t>Finalize exact quantities and capacities</a:t>
            </a:r>
          </a:p>
          <a:p>
            <a:r>
              <a:rPr lang="en-US" dirty="0"/>
              <a:t>Ask for final quote on vendor letterhead</a:t>
            </a:r>
          </a:p>
          <a:p>
            <a:pPr lvl="1"/>
            <a:r>
              <a:rPr lang="en-US" dirty="0"/>
              <a:t>Must include contract term:  4/1/2016 – 9/30/2017</a:t>
            </a:r>
          </a:p>
          <a:p>
            <a:pPr lvl="1"/>
            <a:r>
              <a:rPr lang="en-US" dirty="0"/>
              <a:t>Purchase is contingent on E-rate funding (if applicable)</a:t>
            </a:r>
          </a:p>
          <a:p>
            <a:r>
              <a:rPr lang="en-US" dirty="0"/>
              <a:t>Contract must be signed by the District before submitting the 471</a:t>
            </a:r>
          </a:p>
          <a:p>
            <a:pPr lvl="1"/>
            <a:r>
              <a:rPr lang="en-US" b="1" u="sng" dirty="0"/>
              <a:t>That contract signing date</a:t>
            </a:r>
            <a:r>
              <a:rPr lang="en-US" dirty="0"/>
              <a:t> will be the Contract Award Date in EPC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5: Notify Winning Bidder/Sign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9848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0A4A5F24874846B90B7B0C791591CC" ma:contentTypeVersion="2" ma:contentTypeDescription="Create a new document." ma:contentTypeScope="" ma:versionID="c31d6fdfcc4f90c12f57856c20e1b3da">
  <xsd:schema xmlns:xsd="http://www.w3.org/2001/XMLSchema" xmlns:xs="http://www.w3.org/2001/XMLSchema" xmlns:p="http://schemas.microsoft.com/office/2006/metadata/properties" xmlns:ns2="8a9e53d4-a258-41c6-98cb-af8ee2071310" targetNamespace="http://schemas.microsoft.com/office/2006/metadata/properties" ma:root="true" ma:fieldsID="39a2e5c9d7e2d67f05eece950766ba63" ns2:_="">
    <xsd:import namespace="8a9e53d4-a258-41c6-98cb-af8ee20713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e53d4-a258-41c6-98cb-af8ee20713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54E870-B7B1-4E21-B088-8EF1AEC8E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e53d4-a258-41c6-98cb-af8ee20713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85B26-24F0-46C4-A52E-58A7D702D9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A20C1-331B-4040-A834-6B86CFDDEF48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a9e53d4-a258-41c6-98cb-af8ee207131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TDOE%20PowerPoint%20Template%20-%20Basic</Template>
  <TotalTime>133</TotalTime>
  <Words>1193</Words>
  <Application>Microsoft Office PowerPoint</Application>
  <PresentationFormat>On-screen Show (4:3)</PresentationFormat>
  <Paragraphs>212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Open Sans</vt:lpstr>
      <vt:lpstr>PermianSlabSerifTypeface</vt:lpstr>
      <vt:lpstr>Wingdings</vt:lpstr>
      <vt:lpstr>TDOE Template - Editing</vt:lpstr>
      <vt:lpstr>Using the TN Educational Broadband Consortium Contract(s) and Conducting a Mini-Bid</vt:lpstr>
      <vt:lpstr>Category 1 (C1) TEBC Mini-Bid Process</vt:lpstr>
      <vt:lpstr>Category 1 Consortium Mini-Bid Process</vt:lpstr>
      <vt:lpstr>Step 1: Create Needs List</vt:lpstr>
      <vt:lpstr>Step 2: Compose E-mail to Potential/Possible Vendors</vt:lpstr>
      <vt:lpstr>Step 3: Determine All Vendors in “Category”</vt:lpstr>
      <vt:lpstr>Step 4: Conduct Bid Evaluation</vt:lpstr>
      <vt:lpstr>Mini-Bid Evaluation Example (best practice)</vt:lpstr>
      <vt:lpstr>Step 5: Notify Winning Bidder/Sign Contracts</vt:lpstr>
      <vt:lpstr>Step 6: Update Contract Record in EPC</vt:lpstr>
      <vt:lpstr>Category 2 TEBC Mini-Bid Process</vt:lpstr>
      <vt:lpstr>Category 2 Consortium Mini-Bid Process</vt:lpstr>
      <vt:lpstr>Category 2 Consortium Mini-Bid Process</vt:lpstr>
      <vt:lpstr>Step 1: Create Equipment/Services List</vt:lpstr>
      <vt:lpstr>Step 2: Compose E-mail to Potential/Possible Vendors</vt:lpstr>
      <vt:lpstr>Step 3: Determine All Vendors in “Category”</vt:lpstr>
      <vt:lpstr>Mini-Bid Category List (SAMPLE)</vt:lpstr>
      <vt:lpstr>Step 4: Conduct Bid Evaluation</vt:lpstr>
      <vt:lpstr>Mini-Bid Evaluation Example (best practice)</vt:lpstr>
      <vt:lpstr>Step 5: Notify Winning Bidder/Sign Contracts</vt:lpstr>
      <vt:lpstr>Step 6: Update Contract Record in EPC</vt:lpstr>
      <vt:lpstr>TEBC Bidding Guide</vt:lpstr>
      <vt:lpstr>Mini-Bid vs RFP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E-rate Category 2 Training for TN Applicants</dc:title>
  <dc:creator>Eric Brown</dc:creator>
  <cp:lastModifiedBy>Eric Brown</cp:lastModifiedBy>
  <cp:revision>29</cp:revision>
  <dcterms:created xsi:type="dcterms:W3CDTF">2016-02-29T21:23:21Z</dcterms:created>
  <dcterms:modified xsi:type="dcterms:W3CDTF">2016-03-14T19:29:21Z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0x010100FB0A4A5F24874846B90B7B0C791591CC</vt:lpwstr>
  </property>
</Properties>
</file>