
<file path=[Content_Types].xml><?xml version="1.0" encoding="utf-8"?>
<Types xmlns="http://schemas.openxmlformats.org/package/2006/content-types">
  <Default Extension="png" ContentType="image/png"/>
  <Default Extension="tmp" ContentType="image/png"/>
  <Default Extension="m4a" ContentType="audio/mp4"/>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9"/>
  </p:notesMasterIdLst>
  <p:handoutMasterIdLst>
    <p:handoutMasterId r:id="rId50"/>
  </p:handoutMasterIdLst>
  <p:sldIdLst>
    <p:sldId id="257" r:id="rId5"/>
    <p:sldId id="256" r:id="rId6"/>
    <p:sldId id="292" r:id="rId7"/>
    <p:sldId id="301" r:id="rId8"/>
    <p:sldId id="303" r:id="rId9"/>
    <p:sldId id="288" r:id="rId10"/>
    <p:sldId id="262" r:id="rId11"/>
    <p:sldId id="293" r:id="rId12"/>
    <p:sldId id="259" r:id="rId13"/>
    <p:sldId id="260" r:id="rId14"/>
    <p:sldId id="284" r:id="rId15"/>
    <p:sldId id="261" r:id="rId16"/>
    <p:sldId id="278" r:id="rId17"/>
    <p:sldId id="280" r:id="rId18"/>
    <p:sldId id="263" r:id="rId19"/>
    <p:sldId id="264" r:id="rId20"/>
    <p:sldId id="265" r:id="rId21"/>
    <p:sldId id="299" r:id="rId22"/>
    <p:sldId id="282" r:id="rId23"/>
    <p:sldId id="285" r:id="rId24"/>
    <p:sldId id="300" r:id="rId25"/>
    <p:sldId id="290" r:id="rId26"/>
    <p:sldId id="275" r:id="rId27"/>
    <p:sldId id="291" r:id="rId28"/>
    <p:sldId id="286" r:id="rId29"/>
    <p:sldId id="266" r:id="rId30"/>
    <p:sldId id="267" r:id="rId31"/>
    <p:sldId id="289" r:id="rId32"/>
    <p:sldId id="283" r:id="rId33"/>
    <p:sldId id="268" r:id="rId34"/>
    <p:sldId id="269" r:id="rId35"/>
    <p:sldId id="276" r:id="rId36"/>
    <p:sldId id="277" r:id="rId37"/>
    <p:sldId id="270" r:id="rId38"/>
    <p:sldId id="271" r:id="rId39"/>
    <p:sldId id="272" r:id="rId40"/>
    <p:sldId id="273" r:id="rId41"/>
    <p:sldId id="274" r:id="rId42"/>
    <p:sldId id="281" r:id="rId43"/>
    <p:sldId id="294" r:id="rId44"/>
    <p:sldId id="295" r:id="rId45"/>
    <p:sldId id="296" r:id="rId46"/>
    <p:sldId id="297" r:id="rId47"/>
    <p:sldId id="287" r:id="rId48"/>
  </p:sldIdLst>
  <p:sldSz cx="6858000" cy="9144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en B. McKeever" initials="KBM" lastIdx="7" clrIdx="0"/>
  <p:cmAuthor id="2" name="Hannah McIntosh" initials="HM" lastIdx="14" clrIdx="1"/>
  <p:cmAuthor id="3" name="Katie B. Martin" initials="KBM" lastIdx="9" clrIdx="2">
    <p:extLst>
      <p:ext uri="{19B8F6BF-5375-455C-9EA6-DF929625EA0E}">
        <p15:presenceInfo xmlns:p15="http://schemas.microsoft.com/office/powerpoint/2012/main" userId="S-1-5-21-2149558826-3324038498-27948981-362786" providerId="AD"/>
      </p:ext>
    </p:extLst>
  </p:cmAuthor>
  <p:cmAuthor id="4" name="Erin Lavery" initials="EL" lastIdx="151" clrIdx="3">
    <p:extLst>
      <p:ext uri="{19B8F6BF-5375-455C-9EA6-DF929625EA0E}">
        <p15:presenceInfo xmlns:p15="http://schemas.microsoft.com/office/powerpoint/2012/main" userId="S-1-5-21-2149558826-3324038498-27948981-240939" providerId="AD"/>
      </p:ext>
    </p:extLst>
  </p:cmAuthor>
  <p:cmAuthor id="5" name="Becky Cox" initials="BC" lastIdx="4" clrIdx="4">
    <p:extLst>
      <p:ext uri="{19B8F6BF-5375-455C-9EA6-DF929625EA0E}">
        <p15:presenceInfo xmlns:p15="http://schemas.microsoft.com/office/powerpoint/2012/main" userId="S-1-5-21-2149558826-3324038498-27948981-342396" providerId="AD"/>
      </p:ext>
    </p:extLst>
  </p:cmAuthor>
  <p:cmAuthor id="6" name="Angela Wegner" initials="AW" lastIdx="2" clrIdx="5">
    <p:extLst>
      <p:ext uri="{19B8F6BF-5375-455C-9EA6-DF929625EA0E}">
        <p15:presenceInfo xmlns:p15="http://schemas.microsoft.com/office/powerpoint/2012/main" userId="S-1-5-21-2149558826-3324038498-27948981-3209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528ACE"/>
    <a:srgbClr val="FF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325370-7206-2581-3998-1D94DFF7F85B}" v="8" dt="2020-06-01T13:52:26.062"/>
    <p1510:client id="{9A6C0284-4DDD-C2C6-7204-7532B21F954C}" v="83" dt="2020-06-02T14:36:46.9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59" autoAdjust="0"/>
    <p:restoredTop sz="94340" autoAdjust="0"/>
  </p:normalViewPr>
  <p:slideViewPr>
    <p:cSldViewPr snapToGrid="0">
      <p:cViewPr varScale="1">
        <p:scale>
          <a:sx n="83" d="100"/>
          <a:sy n="83" d="100"/>
        </p:scale>
        <p:origin x="2910" y="84"/>
      </p:cViewPr>
      <p:guideLst>
        <p:guide orient="horz" pos="2880"/>
        <p:guide pos="216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Holman" userId="S::michael.holman2437@tnedu.gov::888ef494-9e31-4f1b-aea8-652e5ae51fae" providerId="AD" clId="Web-{9A6C0284-4DDD-C2C6-7204-7532B21F954C}"/>
    <pc:docChg chg="modSld">
      <pc:chgData name="Michael Holman" userId="S::michael.holman2437@tnedu.gov::888ef494-9e31-4f1b-aea8-652e5ae51fae" providerId="AD" clId="Web-{9A6C0284-4DDD-C2C6-7204-7532B21F954C}" dt="2020-06-02T14:36:46.954" v="82" actId="14100"/>
      <pc:docMkLst>
        <pc:docMk/>
      </pc:docMkLst>
      <pc:sldChg chg="modSp">
        <pc:chgData name="Michael Holman" userId="S::michael.holman2437@tnedu.gov::888ef494-9e31-4f1b-aea8-652e5ae51fae" providerId="AD" clId="Web-{9A6C0284-4DDD-C2C6-7204-7532B21F954C}" dt="2020-06-02T13:21:25.067" v="22" actId="20577"/>
        <pc:sldMkLst>
          <pc:docMk/>
          <pc:sldMk cId="4065546924" sldId="259"/>
        </pc:sldMkLst>
        <pc:spChg chg="mod">
          <ac:chgData name="Michael Holman" userId="S::michael.holman2437@tnedu.gov::888ef494-9e31-4f1b-aea8-652e5ae51fae" providerId="AD" clId="Web-{9A6C0284-4DDD-C2C6-7204-7532B21F954C}" dt="2020-06-02T13:21:25.067" v="22" actId="20577"/>
          <ac:spMkLst>
            <pc:docMk/>
            <pc:sldMk cId="4065546924" sldId="259"/>
            <ac:spMk id="12" creationId="{00000000-0000-0000-0000-000000000000}"/>
          </ac:spMkLst>
        </pc:spChg>
      </pc:sldChg>
      <pc:sldChg chg="modSp">
        <pc:chgData name="Michael Holman" userId="S::michael.holman2437@tnedu.gov::888ef494-9e31-4f1b-aea8-652e5ae51fae" providerId="AD" clId="Web-{9A6C0284-4DDD-C2C6-7204-7532B21F954C}" dt="2020-06-02T14:27:49.414" v="55" actId="20577"/>
        <pc:sldMkLst>
          <pc:docMk/>
          <pc:sldMk cId="2145431465" sldId="270"/>
        </pc:sldMkLst>
        <pc:spChg chg="mod">
          <ac:chgData name="Michael Holman" userId="S::michael.holman2437@tnedu.gov::888ef494-9e31-4f1b-aea8-652e5ae51fae" providerId="AD" clId="Web-{9A6C0284-4DDD-C2C6-7204-7532B21F954C}" dt="2020-06-02T14:27:49.414" v="55" actId="20577"/>
          <ac:spMkLst>
            <pc:docMk/>
            <pc:sldMk cId="2145431465" sldId="270"/>
            <ac:spMk id="6" creationId="{00000000-0000-0000-0000-000000000000}"/>
          </ac:spMkLst>
        </pc:spChg>
      </pc:sldChg>
      <pc:sldChg chg="modSp">
        <pc:chgData name="Michael Holman" userId="S::michael.holman2437@tnedu.gov::888ef494-9e31-4f1b-aea8-652e5ae51fae" providerId="AD" clId="Web-{9A6C0284-4DDD-C2C6-7204-7532B21F954C}" dt="2020-06-02T14:21:51.439" v="37" actId="20577"/>
        <pc:sldMkLst>
          <pc:docMk/>
          <pc:sldMk cId="3811398844" sldId="283"/>
        </pc:sldMkLst>
        <pc:spChg chg="mod">
          <ac:chgData name="Michael Holman" userId="S::michael.holman2437@tnedu.gov::888ef494-9e31-4f1b-aea8-652e5ae51fae" providerId="AD" clId="Web-{9A6C0284-4DDD-C2C6-7204-7532B21F954C}" dt="2020-06-02T14:21:51.439" v="37" actId="20577"/>
          <ac:spMkLst>
            <pc:docMk/>
            <pc:sldMk cId="3811398844" sldId="283"/>
            <ac:spMk id="16" creationId="{00000000-0000-0000-0000-000000000000}"/>
          </ac:spMkLst>
        </pc:spChg>
      </pc:sldChg>
      <pc:sldChg chg="modSp">
        <pc:chgData name="Michael Holman" userId="S::michael.holman2437@tnedu.gov::888ef494-9e31-4f1b-aea8-652e5ae51fae" providerId="AD" clId="Web-{9A6C0284-4DDD-C2C6-7204-7532B21F954C}" dt="2020-06-02T14:13:12.665" v="27" actId="20577"/>
        <pc:sldMkLst>
          <pc:docMk/>
          <pc:sldMk cId="3673565942" sldId="286"/>
        </pc:sldMkLst>
        <pc:spChg chg="mod">
          <ac:chgData name="Michael Holman" userId="S::michael.holman2437@tnedu.gov::888ef494-9e31-4f1b-aea8-652e5ae51fae" providerId="AD" clId="Web-{9A6C0284-4DDD-C2C6-7204-7532B21F954C}" dt="2020-06-02T14:13:12.665" v="27" actId="20577"/>
          <ac:spMkLst>
            <pc:docMk/>
            <pc:sldMk cId="3673565942" sldId="286"/>
            <ac:spMk id="6" creationId="{00000000-0000-0000-0000-000000000000}"/>
          </ac:spMkLst>
        </pc:spChg>
      </pc:sldChg>
      <pc:sldChg chg="modSp">
        <pc:chgData name="Michael Holman" userId="S::michael.holman2437@tnedu.gov::888ef494-9e31-4f1b-aea8-652e5ae51fae" providerId="AD" clId="Web-{9A6C0284-4DDD-C2C6-7204-7532B21F954C}" dt="2020-06-02T13:15:18.577" v="10"/>
        <pc:sldMkLst>
          <pc:docMk/>
          <pc:sldMk cId="3224323352" sldId="292"/>
        </pc:sldMkLst>
        <pc:spChg chg="mod">
          <ac:chgData name="Michael Holman" userId="S::michael.holman2437@tnedu.gov::888ef494-9e31-4f1b-aea8-652e5ae51fae" providerId="AD" clId="Web-{9A6C0284-4DDD-C2C6-7204-7532B21F954C}" dt="2020-06-02T13:11:32.651" v="0" actId="20577"/>
          <ac:spMkLst>
            <pc:docMk/>
            <pc:sldMk cId="3224323352" sldId="292"/>
            <ac:spMk id="2" creationId="{00000000-0000-0000-0000-000000000000}"/>
          </ac:spMkLst>
        </pc:spChg>
        <pc:graphicFrameChg chg="mod modGraphic">
          <ac:chgData name="Michael Holman" userId="S::michael.holman2437@tnedu.gov::888ef494-9e31-4f1b-aea8-652e5ae51fae" providerId="AD" clId="Web-{9A6C0284-4DDD-C2C6-7204-7532B21F954C}" dt="2020-06-02T13:15:18.577" v="10"/>
          <ac:graphicFrameMkLst>
            <pc:docMk/>
            <pc:sldMk cId="3224323352" sldId="292"/>
            <ac:graphicFrameMk id="5" creationId="{00000000-0000-0000-0000-000000000000}"/>
          </ac:graphicFrameMkLst>
        </pc:graphicFrameChg>
      </pc:sldChg>
      <pc:sldChg chg="modSp">
        <pc:chgData name="Michael Holman" userId="S::michael.holman2437@tnedu.gov::888ef494-9e31-4f1b-aea8-652e5ae51fae" providerId="AD" clId="Web-{9A6C0284-4DDD-C2C6-7204-7532B21F954C}" dt="2020-06-02T13:21:07.364" v="18" actId="20577"/>
        <pc:sldMkLst>
          <pc:docMk/>
          <pc:sldMk cId="388913535" sldId="293"/>
        </pc:sldMkLst>
        <pc:spChg chg="mod">
          <ac:chgData name="Michael Holman" userId="S::michael.holman2437@tnedu.gov::888ef494-9e31-4f1b-aea8-652e5ae51fae" providerId="AD" clId="Web-{9A6C0284-4DDD-C2C6-7204-7532B21F954C}" dt="2020-06-02T13:21:07.364" v="18" actId="20577"/>
          <ac:spMkLst>
            <pc:docMk/>
            <pc:sldMk cId="388913535" sldId="293"/>
            <ac:spMk id="14" creationId="{00000000-0000-0000-0000-000000000000}"/>
          </ac:spMkLst>
        </pc:spChg>
      </pc:sldChg>
      <pc:sldChg chg="modSp">
        <pc:chgData name="Michael Holman" userId="S::michael.holman2437@tnedu.gov::888ef494-9e31-4f1b-aea8-652e5ae51fae" providerId="AD" clId="Web-{9A6C0284-4DDD-C2C6-7204-7532B21F954C}" dt="2020-06-02T14:36:46.954" v="82" actId="14100"/>
        <pc:sldMkLst>
          <pc:docMk/>
          <pc:sldMk cId="797779381" sldId="295"/>
        </pc:sldMkLst>
        <pc:spChg chg="mod">
          <ac:chgData name="Michael Holman" userId="S::michael.holman2437@tnedu.gov::888ef494-9e31-4f1b-aea8-652e5ae51fae" providerId="AD" clId="Web-{9A6C0284-4DDD-C2C6-7204-7532B21F954C}" dt="2020-06-02T14:36:46.954" v="82" actId="14100"/>
          <ac:spMkLst>
            <pc:docMk/>
            <pc:sldMk cId="797779381" sldId="295"/>
            <ac:spMk id="13" creationId="{00000000-0000-0000-0000-000000000000}"/>
          </ac:spMkLst>
        </pc:spChg>
        <pc:graphicFrameChg chg="mod modGraphic">
          <ac:chgData name="Michael Holman" userId="S::michael.holman2437@tnedu.gov::888ef494-9e31-4f1b-aea8-652e5ae51fae" providerId="AD" clId="Web-{9A6C0284-4DDD-C2C6-7204-7532B21F954C}" dt="2020-06-02T14:36:33.329" v="80" actId="1076"/>
          <ac:graphicFrameMkLst>
            <pc:docMk/>
            <pc:sldMk cId="797779381" sldId="295"/>
            <ac:graphicFrameMk id="5" creationId="{00000000-0000-0000-0000-000000000000}"/>
          </ac:graphicFrameMkLst>
        </pc:graphicFrameChg>
      </pc:sldChg>
      <pc:sldChg chg="modSp">
        <pc:chgData name="Michael Holman" userId="S::michael.holman2437@tnedu.gov::888ef494-9e31-4f1b-aea8-652e5ae51fae" providerId="AD" clId="Web-{9A6C0284-4DDD-C2C6-7204-7532B21F954C}" dt="2020-06-02T13:16:48.957" v="13" actId="20577"/>
        <pc:sldMkLst>
          <pc:docMk/>
          <pc:sldMk cId="3220892363" sldId="303"/>
        </pc:sldMkLst>
        <pc:spChg chg="mod">
          <ac:chgData name="Michael Holman" userId="S::michael.holman2437@tnedu.gov::888ef494-9e31-4f1b-aea8-652e5ae51fae" providerId="AD" clId="Web-{9A6C0284-4DDD-C2C6-7204-7532B21F954C}" dt="2020-06-02T13:16:48.957" v="13" actId="20577"/>
          <ac:spMkLst>
            <pc:docMk/>
            <pc:sldMk cId="3220892363" sldId="303"/>
            <ac:spMk id="2" creationId="{00000000-0000-0000-0000-000000000000}"/>
          </ac:spMkLst>
        </pc:spChg>
      </pc:sldChg>
    </pc:docChg>
  </pc:docChgLst>
  <pc:docChgLst>
    <pc:chgData name="Angela Wegner" userId="S::angela.wegner@tnedu.gov::5559ba72-2345-40a5-943e-dff096d594e9" providerId="AD" clId="Web-{02325370-7206-2581-3998-1D94DFF7F85B}"/>
    <pc:docChg chg="modSld">
      <pc:chgData name="Angela Wegner" userId="S::angela.wegner@tnedu.gov::5559ba72-2345-40a5-943e-dff096d594e9" providerId="AD" clId="Web-{02325370-7206-2581-3998-1D94DFF7F85B}" dt="2020-06-01T13:52:26.062" v="6" actId="20577"/>
      <pc:docMkLst>
        <pc:docMk/>
      </pc:docMkLst>
      <pc:sldChg chg="modSp">
        <pc:chgData name="Angela Wegner" userId="S::angela.wegner@tnedu.gov::5559ba72-2345-40a5-943e-dff096d594e9" providerId="AD" clId="Web-{02325370-7206-2581-3998-1D94DFF7F85B}" dt="2020-06-01T13:52:26.046" v="5" actId="20577"/>
        <pc:sldMkLst>
          <pc:docMk/>
          <pc:sldMk cId="2300194104" sldId="256"/>
        </pc:sldMkLst>
        <pc:spChg chg="mod">
          <ac:chgData name="Angela Wegner" userId="S::angela.wegner@tnedu.gov::5559ba72-2345-40a5-943e-dff096d594e9" providerId="AD" clId="Web-{02325370-7206-2581-3998-1D94DFF7F85B}" dt="2020-06-01T13:52:26.046" v="5" actId="20577"/>
          <ac:spMkLst>
            <pc:docMk/>
            <pc:sldMk cId="2300194104" sldId="256"/>
            <ac:spMk id="2" creationId="{00000000-0000-0000-0000-000000000000}"/>
          </ac:spMkLst>
        </pc:spChg>
      </pc:sldChg>
      <pc:sldChg chg="modSp">
        <pc:chgData name="Angela Wegner" userId="S::angela.wegner@tnedu.gov::5559ba72-2345-40a5-943e-dff096d594e9" providerId="AD" clId="Web-{02325370-7206-2581-3998-1D94DFF7F85B}" dt="2020-06-01T13:51:56.077" v="0" actId="20577"/>
        <pc:sldMkLst>
          <pc:docMk/>
          <pc:sldMk cId="3026883474" sldId="257"/>
        </pc:sldMkLst>
        <pc:spChg chg="mod">
          <ac:chgData name="Angela Wegner" userId="S::angela.wegner@tnedu.gov::5559ba72-2345-40a5-943e-dff096d594e9" providerId="AD" clId="Web-{02325370-7206-2581-3998-1D94DFF7F85B}" dt="2020-06-01T13:51:56.077" v="0" actId="20577"/>
          <ac:spMkLst>
            <pc:docMk/>
            <pc:sldMk cId="3026883474" sldId="257"/>
            <ac:spMk id="4"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B4D86B-FAAC-4798-B9D8-5D88E8F90DC3}"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925FFBA7-7F56-4BBD-A2B5-E9C7E3CD5CE6}">
      <dgm:prSet phldrT="[Text]"/>
      <dgm:spPr/>
      <dgm:t>
        <a:bodyPr/>
        <a:lstStyle/>
        <a:p>
          <a:r>
            <a:rPr lang="en-US" dirty="0"/>
            <a:t>Step One</a:t>
          </a:r>
        </a:p>
      </dgm:t>
      <dgm:extLst>
        <a:ext uri="{E40237B7-FDA0-4F09-8148-C483321AD2D9}">
          <dgm14:cNvPr xmlns:dgm14="http://schemas.microsoft.com/office/drawing/2010/diagram" id="0" name="" descr="Step One&#10;"/>
        </a:ext>
      </dgm:extLst>
    </dgm:pt>
    <dgm:pt modelId="{A2EE79E8-5D23-43C9-92ED-00E1160EC7AC}" type="parTrans" cxnId="{10C7728A-65FE-4CE2-88C1-8E57967E1531}">
      <dgm:prSet/>
      <dgm:spPr/>
      <dgm:t>
        <a:bodyPr/>
        <a:lstStyle/>
        <a:p>
          <a:endParaRPr lang="en-US"/>
        </a:p>
      </dgm:t>
    </dgm:pt>
    <dgm:pt modelId="{BF51B1F9-23CC-4BAD-A4FA-9FBD1ACF36B5}" type="sibTrans" cxnId="{10C7728A-65FE-4CE2-88C1-8E57967E1531}">
      <dgm:prSet/>
      <dgm:spPr/>
      <dgm:t>
        <a:bodyPr/>
        <a:lstStyle/>
        <a:p>
          <a:endParaRPr lang="en-US"/>
        </a:p>
      </dgm:t>
    </dgm:pt>
    <dgm:pt modelId="{BF85C87F-A9E6-4A1B-9E06-E2BD5E6B160A}">
      <dgm:prSet phldrT="[Text]"/>
      <dgm:spPr/>
      <dgm:t>
        <a:bodyPr/>
        <a:lstStyle/>
        <a:p>
          <a:r>
            <a:rPr lang="en-US" dirty="0">
              <a:solidFill>
                <a:srgbClr val="002060"/>
              </a:solidFill>
            </a:rPr>
            <a:t>Screen all students using a skills-based screener</a:t>
          </a:r>
        </a:p>
      </dgm:t>
      <dgm:extLst>
        <a:ext uri="{E40237B7-FDA0-4F09-8148-C483321AD2D9}">
          <dgm14:cNvPr xmlns:dgm14="http://schemas.microsoft.com/office/drawing/2010/diagram" id="0" name="" descr="Screen all students using a skills-based screener&#10;If a standards-based assessment is used to screen all students instead of a skills-based universal screener, a skills-based screener is necessary to identify more specific skills area(s).&#10;"/>
        </a:ext>
      </dgm:extLst>
    </dgm:pt>
    <dgm:pt modelId="{A0A84A30-BE6D-4E8E-BE03-CE91C051926C}" type="parTrans" cxnId="{94D9E7F9-A52A-470F-A352-B2CBF6D54921}">
      <dgm:prSet/>
      <dgm:spPr/>
      <dgm:t>
        <a:bodyPr/>
        <a:lstStyle/>
        <a:p>
          <a:endParaRPr lang="en-US"/>
        </a:p>
      </dgm:t>
    </dgm:pt>
    <dgm:pt modelId="{A1156F56-4946-467B-8020-07D49FDF0601}" type="sibTrans" cxnId="{94D9E7F9-A52A-470F-A352-B2CBF6D54921}">
      <dgm:prSet/>
      <dgm:spPr/>
      <dgm:t>
        <a:bodyPr/>
        <a:lstStyle/>
        <a:p>
          <a:endParaRPr lang="en-US"/>
        </a:p>
      </dgm:t>
    </dgm:pt>
    <dgm:pt modelId="{1F1AAE60-89D0-4742-9825-1931F564BCD2}">
      <dgm:prSet phldrT="[Text]"/>
      <dgm:spPr/>
      <dgm:t>
        <a:bodyPr/>
        <a:lstStyle/>
        <a:p>
          <a:r>
            <a:rPr lang="en-US" dirty="0"/>
            <a:t>Step Two</a:t>
          </a:r>
        </a:p>
      </dgm:t>
      <dgm:extLst>
        <a:ext uri="{E40237B7-FDA0-4F09-8148-C483321AD2D9}">
          <dgm14:cNvPr xmlns:dgm14="http://schemas.microsoft.com/office/drawing/2010/diagram" id="0" name="" descr="Step Two&#10;"/>
        </a:ext>
      </dgm:extLst>
    </dgm:pt>
    <dgm:pt modelId="{7EB12CCF-A7D9-4A64-A946-47CCC05904CD}" type="parTrans" cxnId="{8A9FFCF2-C829-4033-AA19-6985ACADF1BB}">
      <dgm:prSet/>
      <dgm:spPr/>
      <dgm:t>
        <a:bodyPr/>
        <a:lstStyle/>
        <a:p>
          <a:endParaRPr lang="en-US"/>
        </a:p>
      </dgm:t>
    </dgm:pt>
    <dgm:pt modelId="{0B466FB1-EB04-44F4-8A75-2734A17356EE}" type="sibTrans" cxnId="{8A9FFCF2-C829-4033-AA19-6985ACADF1BB}">
      <dgm:prSet/>
      <dgm:spPr/>
      <dgm:t>
        <a:bodyPr/>
        <a:lstStyle/>
        <a:p>
          <a:endParaRPr lang="en-US"/>
        </a:p>
      </dgm:t>
    </dgm:pt>
    <dgm:pt modelId="{4212BC17-1A44-4B3F-B90B-31437DB936EF}">
      <dgm:prSet phldrT="[Text]"/>
      <dgm:spPr/>
      <dgm:t>
        <a:bodyPr/>
        <a:lstStyle/>
        <a:p>
          <a:r>
            <a:rPr lang="en-US" dirty="0">
              <a:solidFill>
                <a:srgbClr val="002060"/>
              </a:solidFill>
            </a:rPr>
            <a:t>Consider additional sources of information to identify “at-risk” students.</a:t>
          </a:r>
        </a:p>
      </dgm:t>
      <dgm:extLst>
        <a:ext uri="{E40237B7-FDA0-4F09-8148-C483321AD2D9}">
          <dgm14:cNvPr xmlns:dgm14="http://schemas.microsoft.com/office/drawing/2010/diagram" id="0" name="" descr="Consider additional sources of information to identify “at-risk” students.&#10;"/>
        </a:ext>
      </dgm:extLst>
    </dgm:pt>
    <dgm:pt modelId="{7B070969-B78D-4767-83E2-C5CD320B45FA}" type="parTrans" cxnId="{31004062-9C10-42D0-8B6F-2AD15165F7E7}">
      <dgm:prSet/>
      <dgm:spPr/>
      <dgm:t>
        <a:bodyPr/>
        <a:lstStyle/>
        <a:p>
          <a:endParaRPr lang="en-US"/>
        </a:p>
      </dgm:t>
    </dgm:pt>
    <dgm:pt modelId="{B729C0A7-4A50-44FC-B880-4DDAE33467BE}" type="sibTrans" cxnId="{31004062-9C10-42D0-8B6F-2AD15165F7E7}">
      <dgm:prSet/>
      <dgm:spPr/>
      <dgm:t>
        <a:bodyPr/>
        <a:lstStyle/>
        <a:p>
          <a:endParaRPr lang="en-US"/>
        </a:p>
      </dgm:t>
    </dgm:pt>
    <dgm:pt modelId="{7216EECC-DE94-4492-BA1E-AC108AB1B88D}">
      <dgm:prSet phldrT="[Text]"/>
      <dgm:spPr/>
      <dgm:t>
        <a:bodyPr/>
        <a:lstStyle/>
        <a:p>
          <a:r>
            <a:rPr lang="en-US" dirty="0"/>
            <a:t>Step Three</a:t>
          </a:r>
        </a:p>
      </dgm:t>
      <dgm:extLst>
        <a:ext uri="{E40237B7-FDA0-4F09-8148-C483321AD2D9}">
          <dgm14:cNvPr xmlns:dgm14="http://schemas.microsoft.com/office/drawing/2010/diagram" id="0" name="" descr="Step Three&#10;"/>
        </a:ext>
      </dgm:extLst>
    </dgm:pt>
    <dgm:pt modelId="{79EEA670-E56A-4D21-82D6-0F87098F224A}" type="parTrans" cxnId="{69C1FAC9-2D9E-4FF5-B026-E74E87DA3DC4}">
      <dgm:prSet/>
      <dgm:spPr/>
      <dgm:t>
        <a:bodyPr/>
        <a:lstStyle/>
        <a:p>
          <a:endParaRPr lang="en-US"/>
        </a:p>
      </dgm:t>
    </dgm:pt>
    <dgm:pt modelId="{80C4E2CD-FBC8-4B18-A09E-949C5964EA78}" type="sibTrans" cxnId="{69C1FAC9-2D9E-4FF5-B026-E74E87DA3DC4}">
      <dgm:prSet/>
      <dgm:spPr/>
      <dgm:t>
        <a:bodyPr/>
        <a:lstStyle/>
        <a:p>
          <a:endParaRPr lang="en-US"/>
        </a:p>
      </dgm:t>
    </dgm:pt>
    <dgm:pt modelId="{3F9FB6F3-DADB-417D-A999-4629791F5BD4}">
      <dgm:prSet phldrT="[Text]"/>
      <dgm:spPr/>
      <dgm:t>
        <a:bodyPr/>
        <a:lstStyle/>
        <a:p>
          <a:r>
            <a:rPr lang="en-US" dirty="0">
              <a:solidFill>
                <a:srgbClr val="002060"/>
              </a:solidFill>
            </a:rPr>
            <a:t>Conduct survey-level diagnostic assessments to inform intervention needs.</a:t>
          </a:r>
        </a:p>
      </dgm:t>
      <dgm:extLst>
        <a:ext uri="{E40237B7-FDA0-4F09-8148-C483321AD2D9}">
          <dgm14:cNvPr xmlns:dgm14="http://schemas.microsoft.com/office/drawing/2010/diagram" id="0" name="" descr="Conduct survey-level diagnostic assessments to inform intervention needs.&#10;"/>
        </a:ext>
      </dgm:extLst>
    </dgm:pt>
    <dgm:pt modelId="{19CAB883-77E4-4CF1-B440-95B0DB62678F}" type="parTrans" cxnId="{5F66D7E0-698F-452D-B646-6DA9CD667848}">
      <dgm:prSet/>
      <dgm:spPr/>
      <dgm:t>
        <a:bodyPr/>
        <a:lstStyle/>
        <a:p>
          <a:endParaRPr lang="en-US"/>
        </a:p>
      </dgm:t>
    </dgm:pt>
    <dgm:pt modelId="{8F2EC240-1C38-41E9-A0E3-E88E8C4254BF}" type="sibTrans" cxnId="{5F66D7E0-698F-452D-B646-6DA9CD667848}">
      <dgm:prSet/>
      <dgm:spPr/>
      <dgm:t>
        <a:bodyPr/>
        <a:lstStyle/>
        <a:p>
          <a:endParaRPr lang="en-US"/>
        </a:p>
      </dgm:t>
    </dgm:pt>
    <dgm:pt modelId="{E53F93CE-07F4-49CD-A5AB-59A05E790577}">
      <dgm:prSet phldrT="[Text]"/>
      <dgm:spPr/>
      <dgm:t>
        <a:bodyPr/>
        <a:lstStyle/>
        <a:p>
          <a:r>
            <a:rPr lang="en-US" i="1" dirty="0">
              <a:solidFill>
                <a:srgbClr val="002060"/>
              </a:solidFill>
            </a:rPr>
            <a:t>If a standards-based assessment is used to screen all students instead of a skills-based universal screener, a skills-based screener is necessary to identify more specific skills area(s).</a:t>
          </a:r>
        </a:p>
      </dgm:t>
    </dgm:pt>
    <dgm:pt modelId="{C3FFB9EF-E4FD-442A-BF88-73422459094E}" type="parTrans" cxnId="{9C50992F-F665-4E6E-B0D7-3EEF62289B4E}">
      <dgm:prSet/>
      <dgm:spPr/>
      <dgm:t>
        <a:bodyPr/>
        <a:lstStyle/>
        <a:p>
          <a:endParaRPr lang="en-US"/>
        </a:p>
      </dgm:t>
    </dgm:pt>
    <dgm:pt modelId="{DD5A442E-5685-4F30-97FE-C9632DB48EB5}" type="sibTrans" cxnId="{9C50992F-F665-4E6E-B0D7-3EEF62289B4E}">
      <dgm:prSet/>
      <dgm:spPr/>
      <dgm:t>
        <a:bodyPr/>
        <a:lstStyle/>
        <a:p>
          <a:endParaRPr lang="en-US"/>
        </a:p>
      </dgm:t>
    </dgm:pt>
    <dgm:pt modelId="{DE08F4B7-CD37-4BDE-A1CE-1405A128EC26}" type="pres">
      <dgm:prSet presAssocID="{6AB4D86B-FAAC-4798-B9D8-5D88E8F90DC3}" presName="linearFlow" presStyleCnt="0">
        <dgm:presLayoutVars>
          <dgm:dir/>
          <dgm:animLvl val="lvl"/>
          <dgm:resizeHandles val="exact"/>
        </dgm:presLayoutVars>
      </dgm:prSet>
      <dgm:spPr/>
      <dgm:t>
        <a:bodyPr/>
        <a:lstStyle/>
        <a:p>
          <a:endParaRPr lang="en-US"/>
        </a:p>
      </dgm:t>
    </dgm:pt>
    <dgm:pt modelId="{776A0A35-2623-4FFD-BF8A-984B5969F126}" type="pres">
      <dgm:prSet presAssocID="{925FFBA7-7F56-4BBD-A2B5-E9C7E3CD5CE6}" presName="composite" presStyleCnt="0"/>
      <dgm:spPr/>
    </dgm:pt>
    <dgm:pt modelId="{FF09C6C3-3BA8-4F6F-B39A-D685915E0829}" type="pres">
      <dgm:prSet presAssocID="{925FFBA7-7F56-4BBD-A2B5-E9C7E3CD5CE6}" presName="parentText" presStyleLbl="alignNode1" presStyleIdx="0" presStyleCnt="3">
        <dgm:presLayoutVars>
          <dgm:chMax val="1"/>
          <dgm:bulletEnabled val="1"/>
        </dgm:presLayoutVars>
      </dgm:prSet>
      <dgm:spPr/>
      <dgm:t>
        <a:bodyPr/>
        <a:lstStyle/>
        <a:p>
          <a:endParaRPr lang="en-US"/>
        </a:p>
      </dgm:t>
    </dgm:pt>
    <dgm:pt modelId="{2E658767-3BDC-480F-A553-9955B1242886}" type="pres">
      <dgm:prSet presAssocID="{925FFBA7-7F56-4BBD-A2B5-E9C7E3CD5CE6}" presName="descendantText" presStyleLbl="alignAcc1" presStyleIdx="0" presStyleCnt="3">
        <dgm:presLayoutVars>
          <dgm:bulletEnabled val="1"/>
        </dgm:presLayoutVars>
      </dgm:prSet>
      <dgm:spPr/>
      <dgm:t>
        <a:bodyPr/>
        <a:lstStyle/>
        <a:p>
          <a:endParaRPr lang="en-US"/>
        </a:p>
      </dgm:t>
    </dgm:pt>
    <dgm:pt modelId="{CD3D9D0D-63FA-47CB-8131-75D047CB0B55}" type="pres">
      <dgm:prSet presAssocID="{BF51B1F9-23CC-4BAD-A4FA-9FBD1ACF36B5}" presName="sp" presStyleCnt="0"/>
      <dgm:spPr/>
    </dgm:pt>
    <dgm:pt modelId="{17C6DFED-88AB-4602-9DC7-8B0FBA2E3D25}" type="pres">
      <dgm:prSet presAssocID="{1F1AAE60-89D0-4742-9825-1931F564BCD2}" presName="composite" presStyleCnt="0"/>
      <dgm:spPr/>
    </dgm:pt>
    <dgm:pt modelId="{3A35B8F8-EAC0-4FC6-A8DA-CE870FE4D3CD}" type="pres">
      <dgm:prSet presAssocID="{1F1AAE60-89D0-4742-9825-1931F564BCD2}" presName="parentText" presStyleLbl="alignNode1" presStyleIdx="1" presStyleCnt="3">
        <dgm:presLayoutVars>
          <dgm:chMax val="1"/>
          <dgm:bulletEnabled val="1"/>
        </dgm:presLayoutVars>
      </dgm:prSet>
      <dgm:spPr/>
      <dgm:t>
        <a:bodyPr/>
        <a:lstStyle/>
        <a:p>
          <a:endParaRPr lang="en-US"/>
        </a:p>
      </dgm:t>
    </dgm:pt>
    <dgm:pt modelId="{3E6BAC76-9D58-4714-BB7C-2E43B40A1482}" type="pres">
      <dgm:prSet presAssocID="{1F1AAE60-89D0-4742-9825-1931F564BCD2}" presName="descendantText" presStyleLbl="alignAcc1" presStyleIdx="1" presStyleCnt="3">
        <dgm:presLayoutVars>
          <dgm:bulletEnabled val="1"/>
        </dgm:presLayoutVars>
      </dgm:prSet>
      <dgm:spPr/>
      <dgm:t>
        <a:bodyPr/>
        <a:lstStyle/>
        <a:p>
          <a:endParaRPr lang="en-US"/>
        </a:p>
      </dgm:t>
    </dgm:pt>
    <dgm:pt modelId="{C90C4054-6D2D-40D3-A4A0-50950F4181C6}" type="pres">
      <dgm:prSet presAssocID="{0B466FB1-EB04-44F4-8A75-2734A17356EE}" presName="sp" presStyleCnt="0"/>
      <dgm:spPr/>
    </dgm:pt>
    <dgm:pt modelId="{F1EE2B12-3A3E-4FAF-BFC3-513E3F089631}" type="pres">
      <dgm:prSet presAssocID="{7216EECC-DE94-4492-BA1E-AC108AB1B88D}" presName="composite" presStyleCnt="0"/>
      <dgm:spPr/>
    </dgm:pt>
    <dgm:pt modelId="{F25885B7-1FD0-4CAC-9481-0254EF59D05F}" type="pres">
      <dgm:prSet presAssocID="{7216EECC-DE94-4492-BA1E-AC108AB1B88D}" presName="parentText" presStyleLbl="alignNode1" presStyleIdx="2" presStyleCnt="3">
        <dgm:presLayoutVars>
          <dgm:chMax val="1"/>
          <dgm:bulletEnabled val="1"/>
        </dgm:presLayoutVars>
      </dgm:prSet>
      <dgm:spPr/>
      <dgm:t>
        <a:bodyPr/>
        <a:lstStyle/>
        <a:p>
          <a:endParaRPr lang="en-US"/>
        </a:p>
      </dgm:t>
    </dgm:pt>
    <dgm:pt modelId="{5D464193-0EE9-4F4C-9896-4999D5EF4760}" type="pres">
      <dgm:prSet presAssocID="{7216EECC-DE94-4492-BA1E-AC108AB1B88D}" presName="descendantText" presStyleLbl="alignAcc1" presStyleIdx="2" presStyleCnt="3">
        <dgm:presLayoutVars>
          <dgm:bulletEnabled val="1"/>
        </dgm:presLayoutVars>
      </dgm:prSet>
      <dgm:spPr/>
      <dgm:t>
        <a:bodyPr/>
        <a:lstStyle/>
        <a:p>
          <a:endParaRPr lang="en-US"/>
        </a:p>
      </dgm:t>
    </dgm:pt>
  </dgm:ptLst>
  <dgm:cxnLst>
    <dgm:cxn modelId="{5F66D7E0-698F-452D-B646-6DA9CD667848}" srcId="{7216EECC-DE94-4492-BA1E-AC108AB1B88D}" destId="{3F9FB6F3-DADB-417D-A999-4629791F5BD4}" srcOrd="0" destOrd="0" parTransId="{19CAB883-77E4-4CF1-B440-95B0DB62678F}" sibTransId="{8F2EC240-1C38-41E9-A0E3-E88E8C4254BF}"/>
    <dgm:cxn modelId="{8A9FFCF2-C829-4033-AA19-6985ACADF1BB}" srcId="{6AB4D86B-FAAC-4798-B9D8-5D88E8F90DC3}" destId="{1F1AAE60-89D0-4742-9825-1931F564BCD2}" srcOrd="1" destOrd="0" parTransId="{7EB12CCF-A7D9-4A64-A946-47CCC05904CD}" sibTransId="{0B466FB1-EB04-44F4-8A75-2734A17356EE}"/>
    <dgm:cxn modelId="{31004062-9C10-42D0-8B6F-2AD15165F7E7}" srcId="{1F1AAE60-89D0-4742-9825-1931F564BCD2}" destId="{4212BC17-1A44-4B3F-B90B-31437DB936EF}" srcOrd="0" destOrd="0" parTransId="{7B070969-B78D-4767-83E2-C5CD320B45FA}" sibTransId="{B729C0A7-4A50-44FC-B880-4DDAE33467BE}"/>
    <dgm:cxn modelId="{8DD18A3C-7F37-4D66-B9BF-351E06087FFF}" type="presOf" srcId="{925FFBA7-7F56-4BBD-A2B5-E9C7E3CD5CE6}" destId="{FF09C6C3-3BA8-4F6F-B39A-D685915E0829}" srcOrd="0" destOrd="0" presId="urn:microsoft.com/office/officeart/2005/8/layout/chevron2"/>
    <dgm:cxn modelId="{A59F402E-F49C-416A-B887-A367B08FA264}" type="presOf" srcId="{BF85C87F-A9E6-4A1B-9E06-E2BD5E6B160A}" destId="{2E658767-3BDC-480F-A553-9955B1242886}" srcOrd="0" destOrd="0" presId="urn:microsoft.com/office/officeart/2005/8/layout/chevron2"/>
    <dgm:cxn modelId="{47CEF822-B585-4AAB-8A0D-5156651810FD}" type="presOf" srcId="{7216EECC-DE94-4492-BA1E-AC108AB1B88D}" destId="{F25885B7-1FD0-4CAC-9481-0254EF59D05F}" srcOrd="0" destOrd="0" presId="urn:microsoft.com/office/officeart/2005/8/layout/chevron2"/>
    <dgm:cxn modelId="{0B4F9E65-FEFB-413F-807D-241E867A5EC2}" type="presOf" srcId="{1F1AAE60-89D0-4742-9825-1931F564BCD2}" destId="{3A35B8F8-EAC0-4FC6-A8DA-CE870FE4D3CD}" srcOrd="0" destOrd="0" presId="urn:microsoft.com/office/officeart/2005/8/layout/chevron2"/>
    <dgm:cxn modelId="{9C50992F-F665-4E6E-B0D7-3EEF62289B4E}" srcId="{925FFBA7-7F56-4BBD-A2B5-E9C7E3CD5CE6}" destId="{E53F93CE-07F4-49CD-A5AB-59A05E790577}" srcOrd="1" destOrd="0" parTransId="{C3FFB9EF-E4FD-442A-BF88-73422459094E}" sibTransId="{DD5A442E-5685-4F30-97FE-C9632DB48EB5}"/>
    <dgm:cxn modelId="{7BE639C5-3FFE-4A0E-870F-41E9811033D2}" type="presOf" srcId="{4212BC17-1A44-4B3F-B90B-31437DB936EF}" destId="{3E6BAC76-9D58-4714-BB7C-2E43B40A1482}" srcOrd="0" destOrd="0" presId="urn:microsoft.com/office/officeart/2005/8/layout/chevron2"/>
    <dgm:cxn modelId="{10C7728A-65FE-4CE2-88C1-8E57967E1531}" srcId="{6AB4D86B-FAAC-4798-B9D8-5D88E8F90DC3}" destId="{925FFBA7-7F56-4BBD-A2B5-E9C7E3CD5CE6}" srcOrd="0" destOrd="0" parTransId="{A2EE79E8-5D23-43C9-92ED-00E1160EC7AC}" sibTransId="{BF51B1F9-23CC-4BAD-A4FA-9FBD1ACF36B5}"/>
    <dgm:cxn modelId="{69C1FAC9-2D9E-4FF5-B026-E74E87DA3DC4}" srcId="{6AB4D86B-FAAC-4798-B9D8-5D88E8F90DC3}" destId="{7216EECC-DE94-4492-BA1E-AC108AB1B88D}" srcOrd="2" destOrd="0" parTransId="{79EEA670-E56A-4D21-82D6-0F87098F224A}" sibTransId="{80C4E2CD-FBC8-4B18-A09E-949C5964EA78}"/>
    <dgm:cxn modelId="{F8C67B7E-3E85-456D-987C-CD664CE0D8E0}" type="presOf" srcId="{3F9FB6F3-DADB-417D-A999-4629791F5BD4}" destId="{5D464193-0EE9-4F4C-9896-4999D5EF4760}" srcOrd="0" destOrd="0" presId="urn:microsoft.com/office/officeart/2005/8/layout/chevron2"/>
    <dgm:cxn modelId="{6489C99F-CF35-494F-B7C1-4FEE49D3F7B6}" type="presOf" srcId="{E53F93CE-07F4-49CD-A5AB-59A05E790577}" destId="{2E658767-3BDC-480F-A553-9955B1242886}" srcOrd="0" destOrd="1" presId="urn:microsoft.com/office/officeart/2005/8/layout/chevron2"/>
    <dgm:cxn modelId="{1D53081D-D206-4DA6-B47E-AAFF14BD19DA}" type="presOf" srcId="{6AB4D86B-FAAC-4798-B9D8-5D88E8F90DC3}" destId="{DE08F4B7-CD37-4BDE-A1CE-1405A128EC26}" srcOrd="0" destOrd="0" presId="urn:microsoft.com/office/officeart/2005/8/layout/chevron2"/>
    <dgm:cxn modelId="{94D9E7F9-A52A-470F-A352-B2CBF6D54921}" srcId="{925FFBA7-7F56-4BBD-A2B5-E9C7E3CD5CE6}" destId="{BF85C87F-A9E6-4A1B-9E06-E2BD5E6B160A}" srcOrd="0" destOrd="0" parTransId="{A0A84A30-BE6D-4E8E-BE03-CE91C051926C}" sibTransId="{A1156F56-4946-467B-8020-07D49FDF0601}"/>
    <dgm:cxn modelId="{3874AF1D-6228-444E-B991-6DACC3CB0E22}" type="presParOf" srcId="{DE08F4B7-CD37-4BDE-A1CE-1405A128EC26}" destId="{776A0A35-2623-4FFD-BF8A-984B5969F126}" srcOrd="0" destOrd="0" presId="urn:microsoft.com/office/officeart/2005/8/layout/chevron2"/>
    <dgm:cxn modelId="{51EDAAF4-B1F8-4625-8E6D-6770C204DF19}" type="presParOf" srcId="{776A0A35-2623-4FFD-BF8A-984B5969F126}" destId="{FF09C6C3-3BA8-4F6F-B39A-D685915E0829}" srcOrd="0" destOrd="0" presId="urn:microsoft.com/office/officeart/2005/8/layout/chevron2"/>
    <dgm:cxn modelId="{F5C72920-C489-4916-8095-B7179145537D}" type="presParOf" srcId="{776A0A35-2623-4FFD-BF8A-984B5969F126}" destId="{2E658767-3BDC-480F-A553-9955B1242886}" srcOrd="1" destOrd="0" presId="urn:microsoft.com/office/officeart/2005/8/layout/chevron2"/>
    <dgm:cxn modelId="{BD8F8FEE-789D-45B6-A631-B8E4271A267E}" type="presParOf" srcId="{DE08F4B7-CD37-4BDE-A1CE-1405A128EC26}" destId="{CD3D9D0D-63FA-47CB-8131-75D047CB0B55}" srcOrd="1" destOrd="0" presId="urn:microsoft.com/office/officeart/2005/8/layout/chevron2"/>
    <dgm:cxn modelId="{B23C47C3-2981-4401-A210-31DDDF1B7DA4}" type="presParOf" srcId="{DE08F4B7-CD37-4BDE-A1CE-1405A128EC26}" destId="{17C6DFED-88AB-4602-9DC7-8B0FBA2E3D25}" srcOrd="2" destOrd="0" presId="urn:microsoft.com/office/officeart/2005/8/layout/chevron2"/>
    <dgm:cxn modelId="{9A1C83CB-E8CC-4710-9F85-7E59C2637218}" type="presParOf" srcId="{17C6DFED-88AB-4602-9DC7-8B0FBA2E3D25}" destId="{3A35B8F8-EAC0-4FC6-A8DA-CE870FE4D3CD}" srcOrd="0" destOrd="0" presId="urn:microsoft.com/office/officeart/2005/8/layout/chevron2"/>
    <dgm:cxn modelId="{11EB8BF2-C076-4064-8EB2-94C0B19F0C2C}" type="presParOf" srcId="{17C6DFED-88AB-4602-9DC7-8B0FBA2E3D25}" destId="{3E6BAC76-9D58-4714-BB7C-2E43B40A1482}" srcOrd="1" destOrd="0" presId="urn:microsoft.com/office/officeart/2005/8/layout/chevron2"/>
    <dgm:cxn modelId="{ED1E1F20-4982-456C-9815-C4AEFF53FE71}" type="presParOf" srcId="{DE08F4B7-CD37-4BDE-A1CE-1405A128EC26}" destId="{C90C4054-6D2D-40D3-A4A0-50950F4181C6}" srcOrd="3" destOrd="0" presId="urn:microsoft.com/office/officeart/2005/8/layout/chevron2"/>
    <dgm:cxn modelId="{0692D500-9B7E-46B7-AB0F-45962AC11493}" type="presParOf" srcId="{DE08F4B7-CD37-4BDE-A1CE-1405A128EC26}" destId="{F1EE2B12-3A3E-4FAF-BFC3-513E3F089631}" srcOrd="4" destOrd="0" presId="urn:microsoft.com/office/officeart/2005/8/layout/chevron2"/>
    <dgm:cxn modelId="{4725C336-7955-4AD9-8D73-F1D2338A5735}" type="presParOf" srcId="{F1EE2B12-3A3E-4FAF-BFC3-513E3F089631}" destId="{F25885B7-1FD0-4CAC-9481-0254EF59D05F}" srcOrd="0" destOrd="0" presId="urn:microsoft.com/office/officeart/2005/8/layout/chevron2"/>
    <dgm:cxn modelId="{E4723F6E-B3C1-46AD-8350-B596F4363253}" type="presParOf" srcId="{F1EE2B12-3A3E-4FAF-BFC3-513E3F089631}" destId="{5D464193-0EE9-4F4C-9896-4999D5EF476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882D5E-04C6-47C8-B666-A042038AA8B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A53B851-92B0-4FBD-BFDF-1A9910D2C1A7}">
      <dgm:prSet phldrT="[Text]" custT="1"/>
      <dgm:spPr/>
      <dgm:t>
        <a:bodyPr/>
        <a:lstStyle/>
        <a:p>
          <a:r>
            <a:rPr lang="en-US" sz="1200" dirty="0">
              <a:latin typeface="Arial" panose="020B0604020202020204" pitchFamily="34" charset="0"/>
              <a:cs typeface="Arial" panose="020B0604020202020204" pitchFamily="34" charset="0"/>
            </a:rPr>
            <a:t>Background Information</a:t>
          </a:r>
        </a:p>
      </dgm:t>
      <dgm:extLst>
        <a:ext uri="{E40237B7-FDA0-4F09-8148-C483321AD2D9}">
          <dgm14:cNvPr xmlns:dgm14="http://schemas.microsoft.com/office/drawing/2010/diagram" id="0" name="" descr="Background Information&#10;"/>
        </a:ext>
      </dgm:extLst>
    </dgm:pt>
    <dgm:pt modelId="{D3D2BB51-ECD4-446D-8D73-C650BDE60607}" type="parTrans" cxnId="{AE2FDA29-5E95-42C5-BF09-CDAC5F1AE52E}">
      <dgm:prSet/>
      <dgm:spPr/>
      <dgm:t>
        <a:bodyPr/>
        <a:lstStyle/>
        <a:p>
          <a:endParaRPr lang="en-US" sz="1200">
            <a:latin typeface="Arial" panose="020B0604020202020204" pitchFamily="34" charset="0"/>
            <a:cs typeface="Arial" panose="020B0604020202020204" pitchFamily="34" charset="0"/>
          </a:endParaRPr>
        </a:p>
      </dgm:t>
    </dgm:pt>
    <dgm:pt modelId="{96CD88BA-2271-4B08-A98F-D3CD4B03346A}" type="sibTrans" cxnId="{AE2FDA29-5E95-42C5-BF09-CDAC5F1AE52E}">
      <dgm:prSet/>
      <dgm:spPr/>
      <dgm:t>
        <a:bodyPr/>
        <a:lstStyle/>
        <a:p>
          <a:endParaRPr lang="en-US" sz="1200">
            <a:latin typeface="Arial" panose="020B0604020202020204" pitchFamily="34" charset="0"/>
            <a:cs typeface="Arial" panose="020B0604020202020204" pitchFamily="34" charset="0"/>
          </a:endParaRPr>
        </a:p>
      </dgm:t>
    </dgm:pt>
    <dgm:pt modelId="{CAF27F90-D70E-4C08-ACCC-89B3E425503C}">
      <dgm:prSet phldrT="[Text]" custT="1"/>
      <dgm:spPr/>
      <dgm:t>
        <a:bodyPr/>
        <a:lstStyle/>
        <a:p>
          <a:pPr algn="l"/>
          <a:r>
            <a:rPr lang="en-US" sz="1200" dirty="0">
              <a:latin typeface="Arial" panose="020B0604020202020204" pitchFamily="34" charset="0"/>
              <a:cs typeface="Arial" panose="020B0604020202020204" pitchFamily="34" charset="0"/>
            </a:rPr>
            <a:t>Intellectual Functioning</a:t>
          </a:r>
        </a:p>
      </dgm:t>
      <dgm:extLst>
        <a:ext uri="{E40237B7-FDA0-4F09-8148-C483321AD2D9}">
          <dgm14:cNvPr xmlns:dgm14="http://schemas.microsoft.com/office/drawing/2010/diagram" id="0" name="" descr="Intellectual Functioning&#10;"/>
        </a:ext>
      </dgm:extLst>
    </dgm:pt>
    <dgm:pt modelId="{CACFFC8B-FBE9-40DE-8C23-78EB2F7C1C8D}" type="parTrans" cxnId="{C66B695C-772A-48CF-AE66-F46C89781C08}">
      <dgm:prSet/>
      <dgm:spPr/>
      <dgm:t>
        <a:bodyPr/>
        <a:lstStyle/>
        <a:p>
          <a:endParaRPr lang="en-US" sz="1200">
            <a:latin typeface="Arial" panose="020B0604020202020204" pitchFamily="34" charset="0"/>
            <a:cs typeface="Arial" panose="020B0604020202020204" pitchFamily="34" charset="0"/>
          </a:endParaRPr>
        </a:p>
      </dgm:t>
    </dgm:pt>
    <dgm:pt modelId="{18DD1AA3-9963-41D8-8576-901F9CDE2FE2}" type="sibTrans" cxnId="{C66B695C-772A-48CF-AE66-F46C89781C08}">
      <dgm:prSet/>
      <dgm:spPr/>
      <dgm:t>
        <a:bodyPr/>
        <a:lstStyle/>
        <a:p>
          <a:endParaRPr lang="en-US" sz="1200">
            <a:latin typeface="Arial" panose="020B0604020202020204" pitchFamily="34" charset="0"/>
            <a:cs typeface="Arial" panose="020B0604020202020204" pitchFamily="34" charset="0"/>
          </a:endParaRPr>
        </a:p>
      </dgm:t>
    </dgm:pt>
    <dgm:pt modelId="{55F14534-7478-40A3-978C-6DF0472A7D7B}">
      <dgm:prSet custT="1"/>
      <dgm:spPr/>
      <dgm:t>
        <a:bodyPr/>
        <a:lstStyle/>
        <a:p>
          <a:r>
            <a:rPr lang="en-US" sz="1200" dirty="0">
              <a:latin typeface="Arial" panose="020B0604020202020204" pitchFamily="34" charset="0"/>
              <a:cs typeface="Arial" panose="020B0604020202020204" pitchFamily="34" charset="0"/>
            </a:rPr>
            <a:t>Achievement Testing</a:t>
          </a:r>
        </a:p>
      </dgm:t>
      <dgm:extLst>
        <a:ext uri="{E40237B7-FDA0-4F09-8148-C483321AD2D9}">
          <dgm14:cNvPr xmlns:dgm14="http://schemas.microsoft.com/office/drawing/2010/diagram" id="0" name="" descr="Achievement Testing&#10;"/>
        </a:ext>
      </dgm:extLst>
    </dgm:pt>
    <dgm:pt modelId="{245F8B97-CD84-40EA-8C01-2157BC0CAFC4}" type="parTrans" cxnId="{92C3726D-6FF0-473A-892B-6ADC19BF43CD}">
      <dgm:prSet/>
      <dgm:spPr/>
      <dgm:t>
        <a:bodyPr/>
        <a:lstStyle/>
        <a:p>
          <a:endParaRPr lang="en-US" sz="1200">
            <a:latin typeface="Arial" panose="020B0604020202020204" pitchFamily="34" charset="0"/>
            <a:cs typeface="Arial" panose="020B0604020202020204" pitchFamily="34" charset="0"/>
          </a:endParaRPr>
        </a:p>
      </dgm:t>
    </dgm:pt>
    <dgm:pt modelId="{ED26324D-55F8-4226-8CB5-9FF7E9EACF44}" type="sibTrans" cxnId="{92C3726D-6FF0-473A-892B-6ADC19BF43CD}">
      <dgm:prSet/>
      <dgm:spPr/>
      <dgm:t>
        <a:bodyPr/>
        <a:lstStyle/>
        <a:p>
          <a:endParaRPr lang="en-US" sz="1200">
            <a:latin typeface="Arial" panose="020B0604020202020204" pitchFamily="34" charset="0"/>
            <a:cs typeface="Arial" panose="020B0604020202020204" pitchFamily="34" charset="0"/>
          </a:endParaRPr>
        </a:p>
      </dgm:t>
    </dgm:pt>
    <dgm:pt modelId="{0FCBA0F1-CAB1-47EF-966D-CCC26CACF6CC}">
      <dgm:prSet custT="1"/>
      <dgm:spPr/>
      <dgm:t>
        <a:bodyPr/>
        <a:lstStyle/>
        <a:p>
          <a:r>
            <a:rPr lang="en-US" sz="1200" dirty="0">
              <a:latin typeface="Arial" panose="020B0604020202020204" pitchFamily="34" charset="0"/>
              <a:cs typeface="Arial" panose="020B0604020202020204" pitchFamily="34" charset="0"/>
            </a:rPr>
            <a:t>Phonological processing</a:t>
          </a:r>
        </a:p>
      </dgm:t>
      <dgm:extLst>
        <a:ext uri="{E40237B7-FDA0-4F09-8148-C483321AD2D9}">
          <dgm14:cNvPr xmlns:dgm14="http://schemas.microsoft.com/office/drawing/2010/diagram" id="0" name="" descr="Phonological processing&#10;"/>
        </a:ext>
      </dgm:extLst>
    </dgm:pt>
    <dgm:pt modelId="{4229A7D0-CBD5-46DC-98A8-6AA6AB357E49}" type="parTrans" cxnId="{B42057A6-D5EF-4A0C-9CF3-32061D923FC5}">
      <dgm:prSet/>
      <dgm:spPr/>
      <dgm:t>
        <a:bodyPr/>
        <a:lstStyle/>
        <a:p>
          <a:endParaRPr lang="en-US" sz="1200">
            <a:latin typeface="Arial" panose="020B0604020202020204" pitchFamily="34" charset="0"/>
            <a:cs typeface="Arial" panose="020B0604020202020204" pitchFamily="34" charset="0"/>
          </a:endParaRPr>
        </a:p>
      </dgm:t>
    </dgm:pt>
    <dgm:pt modelId="{B32A68B3-17E6-410A-AC3D-BCD07C777FF2}" type="sibTrans" cxnId="{B42057A6-D5EF-4A0C-9CF3-32061D923FC5}">
      <dgm:prSet/>
      <dgm:spPr/>
      <dgm:t>
        <a:bodyPr/>
        <a:lstStyle/>
        <a:p>
          <a:endParaRPr lang="en-US" sz="1200">
            <a:latin typeface="Arial" panose="020B0604020202020204" pitchFamily="34" charset="0"/>
            <a:cs typeface="Arial" panose="020B0604020202020204" pitchFamily="34" charset="0"/>
          </a:endParaRPr>
        </a:p>
      </dgm:t>
    </dgm:pt>
    <dgm:pt modelId="{546F7ADA-DBC4-43EC-ADF2-54B1C3AC88F7}">
      <dgm:prSet custT="1"/>
      <dgm:spPr/>
      <dgm:t>
        <a:bodyPr/>
        <a:lstStyle/>
        <a:p>
          <a:r>
            <a:rPr lang="en-US" sz="1200" dirty="0">
              <a:latin typeface="Arial" panose="020B0604020202020204" pitchFamily="34" charset="0"/>
              <a:cs typeface="Arial" panose="020B0604020202020204" pitchFamily="34" charset="0"/>
            </a:rPr>
            <a:t>Automaticity/fluency skills</a:t>
          </a:r>
        </a:p>
      </dgm:t>
      <dgm:extLst>
        <a:ext uri="{E40237B7-FDA0-4F09-8148-C483321AD2D9}">
          <dgm14:cNvPr xmlns:dgm14="http://schemas.microsoft.com/office/drawing/2010/diagram" id="0" name="" descr="Automaticity/fluency skills&#10;"/>
        </a:ext>
      </dgm:extLst>
    </dgm:pt>
    <dgm:pt modelId="{32252E38-5AD2-4352-A9A3-30FEC0F2BA2C}" type="parTrans" cxnId="{988BB2D5-EF7C-4E4E-9CB6-3ACF05F0D65B}">
      <dgm:prSet/>
      <dgm:spPr/>
      <dgm:t>
        <a:bodyPr/>
        <a:lstStyle/>
        <a:p>
          <a:endParaRPr lang="en-US" sz="1200">
            <a:latin typeface="Arial" panose="020B0604020202020204" pitchFamily="34" charset="0"/>
            <a:cs typeface="Arial" panose="020B0604020202020204" pitchFamily="34" charset="0"/>
          </a:endParaRPr>
        </a:p>
      </dgm:t>
    </dgm:pt>
    <dgm:pt modelId="{C58214C2-6F36-462A-8015-16B8F06ECE5B}" type="sibTrans" cxnId="{988BB2D5-EF7C-4E4E-9CB6-3ACF05F0D65B}">
      <dgm:prSet/>
      <dgm:spPr/>
      <dgm:t>
        <a:bodyPr/>
        <a:lstStyle/>
        <a:p>
          <a:endParaRPr lang="en-US" sz="1200">
            <a:latin typeface="Arial" panose="020B0604020202020204" pitchFamily="34" charset="0"/>
            <a:cs typeface="Arial" panose="020B0604020202020204" pitchFamily="34" charset="0"/>
          </a:endParaRPr>
        </a:p>
      </dgm:t>
    </dgm:pt>
    <dgm:pt modelId="{F8D767EC-024F-4802-9276-7BF227D36B45}">
      <dgm:prSet custT="1"/>
      <dgm:spPr/>
      <dgm:t>
        <a:bodyPr/>
        <a:lstStyle/>
        <a:p>
          <a:r>
            <a:rPr lang="en-US" sz="1200" dirty="0">
              <a:solidFill>
                <a:srgbClr val="002060"/>
              </a:solidFill>
              <a:latin typeface="Arial" panose="020B0604020202020204" pitchFamily="34" charset="0"/>
              <a:cs typeface="Arial" panose="020B0604020202020204" pitchFamily="34" charset="0"/>
            </a:rPr>
            <a:t>Word Reading</a:t>
          </a:r>
        </a:p>
      </dgm:t>
      <dgm:extLst>
        <a:ext uri="{E40237B7-FDA0-4F09-8148-C483321AD2D9}">
          <dgm14:cNvPr xmlns:dgm14="http://schemas.microsoft.com/office/drawing/2010/diagram" id="0" name="" descr="Word Reading&#10;Reading comprehension&#10;Decoding&#10;Spelling&#10;Written expression&#10;Listening comprehension&#10;"/>
        </a:ext>
      </dgm:extLst>
    </dgm:pt>
    <dgm:pt modelId="{767E5120-C7F1-4E00-9071-6CC3467C4E6E}" type="parTrans" cxnId="{F91E0515-6984-4A4C-A013-780B2BB7CFC3}">
      <dgm:prSet/>
      <dgm:spPr/>
      <dgm:t>
        <a:bodyPr/>
        <a:lstStyle/>
        <a:p>
          <a:endParaRPr lang="en-US" sz="1200">
            <a:latin typeface="Arial" panose="020B0604020202020204" pitchFamily="34" charset="0"/>
            <a:cs typeface="Arial" panose="020B0604020202020204" pitchFamily="34" charset="0"/>
          </a:endParaRPr>
        </a:p>
      </dgm:t>
    </dgm:pt>
    <dgm:pt modelId="{DBB4FF17-0A47-4DD4-A3D6-8D9BECEA3FF1}" type="sibTrans" cxnId="{F91E0515-6984-4A4C-A013-780B2BB7CFC3}">
      <dgm:prSet/>
      <dgm:spPr/>
      <dgm:t>
        <a:bodyPr/>
        <a:lstStyle/>
        <a:p>
          <a:endParaRPr lang="en-US" sz="1200">
            <a:latin typeface="Arial" panose="020B0604020202020204" pitchFamily="34" charset="0"/>
            <a:cs typeface="Arial" panose="020B0604020202020204" pitchFamily="34" charset="0"/>
          </a:endParaRPr>
        </a:p>
      </dgm:t>
    </dgm:pt>
    <dgm:pt modelId="{82C5E4E0-DC3C-4913-88C4-3BEBB6802D95}">
      <dgm:prSet custT="1"/>
      <dgm:spPr/>
      <dgm:t>
        <a:bodyPr/>
        <a:lstStyle/>
        <a:p>
          <a:r>
            <a:rPr lang="en-US" sz="1200" dirty="0">
              <a:solidFill>
                <a:srgbClr val="002060"/>
              </a:solidFill>
              <a:latin typeface="Arial" panose="020B0604020202020204" pitchFamily="34" charset="0"/>
              <a:cs typeface="Arial" panose="020B0604020202020204" pitchFamily="34" charset="0"/>
            </a:rPr>
            <a:t>Reading comprehension</a:t>
          </a:r>
        </a:p>
      </dgm:t>
    </dgm:pt>
    <dgm:pt modelId="{E1973442-A6E6-4D50-B84B-FC5542C5FB4E}" type="parTrans" cxnId="{8D54AE08-80D7-4902-A5F6-42C0F56393C5}">
      <dgm:prSet/>
      <dgm:spPr/>
      <dgm:t>
        <a:bodyPr/>
        <a:lstStyle/>
        <a:p>
          <a:endParaRPr lang="en-US" sz="1200">
            <a:latin typeface="Arial" panose="020B0604020202020204" pitchFamily="34" charset="0"/>
            <a:cs typeface="Arial" panose="020B0604020202020204" pitchFamily="34" charset="0"/>
          </a:endParaRPr>
        </a:p>
      </dgm:t>
    </dgm:pt>
    <dgm:pt modelId="{CDED2E74-8A32-42F1-B383-DB0409B007D2}" type="sibTrans" cxnId="{8D54AE08-80D7-4902-A5F6-42C0F56393C5}">
      <dgm:prSet/>
      <dgm:spPr/>
      <dgm:t>
        <a:bodyPr/>
        <a:lstStyle/>
        <a:p>
          <a:endParaRPr lang="en-US" sz="1200">
            <a:latin typeface="Arial" panose="020B0604020202020204" pitchFamily="34" charset="0"/>
            <a:cs typeface="Arial" panose="020B0604020202020204" pitchFamily="34" charset="0"/>
          </a:endParaRPr>
        </a:p>
      </dgm:t>
    </dgm:pt>
    <dgm:pt modelId="{7D085686-6AD9-4A40-90F7-5DC49961EA65}">
      <dgm:prSet custT="1"/>
      <dgm:spPr/>
      <dgm:t>
        <a:bodyPr/>
        <a:lstStyle/>
        <a:p>
          <a:r>
            <a:rPr lang="en-US" sz="1200" dirty="0">
              <a:solidFill>
                <a:srgbClr val="002060"/>
              </a:solidFill>
              <a:latin typeface="Arial" panose="020B0604020202020204" pitchFamily="34" charset="0"/>
              <a:cs typeface="Arial" panose="020B0604020202020204" pitchFamily="34" charset="0"/>
            </a:rPr>
            <a:t>Decoding</a:t>
          </a:r>
        </a:p>
      </dgm:t>
    </dgm:pt>
    <dgm:pt modelId="{D6E63A66-AE5B-43D1-A74C-968A7AFE67F1}" type="parTrans" cxnId="{0711191C-AFDA-430C-9F75-6FF5E87F47B5}">
      <dgm:prSet/>
      <dgm:spPr/>
      <dgm:t>
        <a:bodyPr/>
        <a:lstStyle/>
        <a:p>
          <a:endParaRPr lang="en-US" sz="1200">
            <a:latin typeface="Arial" panose="020B0604020202020204" pitchFamily="34" charset="0"/>
            <a:cs typeface="Arial" panose="020B0604020202020204" pitchFamily="34" charset="0"/>
          </a:endParaRPr>
        </a:p>
      </dgm:t>
    </dgm:pt>
    <dgm:pt modelId="{A77ADA06-217B-4C0E-A966-04A54432EBD8}" type="sibTrans" cxnId="{0711191C-AFDA-430C-9F75-6FF5E87F47B5}">
      <dgm:prSet/>
      <dgm:spPr/>
      <dgm:t>
        <a:bodyPr/>
        <a:lstStyle/>
        <a:p>
          <a:endParaRPr lang="en-US" sz="1200">
            <a:latin typeface="Arial" panose="020B0604020202020204" pitchFamily="34" charset="0"/>
            <a:cs typeface="Arial" panose="020B0604020202020204" pitchFamily="34" charset="0"/>
          </a:endParaRPr>
        </a:p>
      </dgm:t>
    </dgm:pt>
    <dgm:pt modelId="{42EA2783-8E86-4DD5-A2B2-9282BF9732FC}">
      <dgm:prSet custT="1"/>
      <dgm:spPr/>
      <dgm:t>
        <a:bodyPr/>
        <a:lstStyle/>
        <a:p>
          <a:r>
            <a:rPr lang="en-US" sz="1200" dirty="0">
              <a:solidFill>
                <a:srgbClr val="002060"/>
              </a:solidFill>
              <a:latin typeface="Arial" panose="020B0604020202020204" pitchFamily="34" charset="0"/>
              <a:cs typeface="Arial" panose="020B0604020202020204" pitchFamily="34" charset="0"/>
            </a:rPr>
            <a:t>Spelling</a:t>
          </a:r>
        </a:p>
      </dgm:t>
    </dgm:pt>
    <dgm:pt modelId="{D71FB586-59EA-43C2-9985-5BB53E9272A5}" type="parTrans" cxnId="{18263923-12A6-458E-88D5-337B76697DA4}">
      <dgm:prSet/>
      <dgm:spPr/>
      <dgm:t>
        <a:bodyPr/>
        <a:lstStyle/>
        <a:p>
          <a:endParaRPr lang="en-US" sz="1200">
            <a:latin typeface="Arial" panose="020B0604020202020204" pitchFamily="34" charset="0"/>
            <a:cs typeface="Arial" panose="020B0604020202020204" pitchFamily="34" charset="0"/>
          </a:endParaRPr>
        </a:p>
      </dgm:t>
    </dgm:pt>
    <dgm:pt modelId="{E2B14A6D-B365-4D19-A2E7-757AB5249FB7}" type="sibTrans" cxnId="{18263923-12A6-458E-88D5-337B76697DA4}">
      <dgm:prSet/>
      <dgm:spPr/>
      <dgm:t>
        <a:bodyPr/>
        <a:lstStyle/>
        <a:p>
          <a:endParaRPr lang="en-US" sz="1200">
            <a:latin typeface="Arial" panose="020B0604020202020204" pitchFamily="34" charset="0"/>
            <a:cs typeface="Arial" panose="020B0604020202020204" pitchFamily="34" charset="0"/>
          </a:endParaRPr>
        </a:p>
      </dgm:t>
    </dgm:pt>
    <dgm:pt modelId="{BFEB6E95-625C-4E8F-AFD9-9488ABD9B0A1}">
      <dgm:prSet custT="1"/>
      <dgm:spPr/>
      <dgm:t>
        <a:bodyPr/>
        <a:lstStyle/>
        <a:p>
          <a:r>
            <a:rPr lang="en-US" sz="1200" dirty="0">
              <a:solidFill>
                <a:srgbClr val="002060"/>
              </a:solidFill>
              <a:latin typeface="Arial" panose="020B0604020202020204" pitchFamily="34" charset="0"/>
              <a:cs typeface="Arial" panose="020B0604020202020204" pitchFamily="34" charset="0"/>
            </a:rPr>
            <a:t>Written expression</a:t>
          </a:r>
        </a:p>
      </dgm:t>
    </dgm:pt>
    <dgm:pt modelId="{54499895-4B9A-40B7-91A1-14A1C2511355}" type="parTrans" cxnId="{E9F64741-DF52-497D-8FB1-F5408B42B9EB}">
      <dgm:prSet/>
      <dgm:spPr/>
      <dgm:t>
        <a:bodyPr/>
        <a:lstStyle/>
        <a:p>
          <a:endParaRPr lang="en-US" sz="1200">
            <a:latin typeface="Arial" panose="020B0604020202020204" pitchFamily="34" charset="0"/>
            <a:cs typeface="Arial" panose="020B0604020202020204" pitchFamily="34" charset="0"/>
          </a:endParaRPr>
        </a:p>
      </dgm:t>
    </dgm:pt>
    <dgm:pt modelId="{F4533B13-1737-4C5D-937A-64A163BCD239}" type="sibTrans" cxnId="{E9F64741-DF52-497D-8FB1-F5408B42B9EB}">
      <dgm:prSet/>
      <dgm:spPr/>
      <dgm:t>
        <a:bodyPr/>
        <a:lstStyle/>
        <a:p>
          <a:endParaRPr lang="en-US" sz="1200">
            <a:latin typeface="Arial" panose="020B0604020202020204" pitchFamily="34" charset="0"/>
            <a:cs typeface="Arial" panose="020B0604020202020204" pitchFamily="34" charset="0"/>
          </a:endParaRPr>
        </a:p>
      </dgm:t>
    </dgm:pt>
    <dgm:pt modelId="{E7479898-597D-4AD0-ACCC-C7C935BDE030}">
      <dgm:prSet custT="1"/>
      <dgm:spPr/>
      <dgm:t>
        <a:bodyPr/>
        <a:lstStyle/>
        <a:p>
          <a:r>
            <a:rPr lang="en-US" sz="1200" dirty="0">
              <a:solidFill>
                <a:srgbClr val="002060"/>
              </a:solidFill>
              <a:latin typeface="Arial" panose="020B0604020202020204" pitchFamily="34" charset="0"/>
              <a:cs typeface="Arial" panose="020B0604020202020204" pitchFamily="34" charset="0"/>
            </a:rPr>
            <a:t>Listening comprehension</a:t>
          </a:r>
        </a:p>
      </dgm:t>
    </dgm:pt>
    <dgm:pt modelId="{CE3828F6-028D-47D2-A282-282969AB9C92}" type="parTrans" cxnId="{E231FC57-715D-4B41-A1C3-822F0605D4F4}">
      <dgm:prSet/>
      <dgm:spPr/>
      <dgm:t>
        <a:bodyPr/>
        <a:lstStyle/>
        <a:p>
          <a:endParaRPr lang="en-US" sz="1200">
            <a:latin typeface="Arial" panose="020B0604020202020204" pitchFamily="34" charset="0"/>
            <a:cs typeface="Arial" panose="020B0604020202020204" pitchFamily="34" charset="0"/>
          </a:endParaRPr>
        </a:p>
      </dgm:t>
    </dgm:pt>
    <dgm:pt modelId="{6A102DE3-2313-4C6C-9C06-D12290834B0A}" type="sibTrans" cxnId="{E231FC57-715D-4B41-A1C3-822F0605D4F4}">
      <dgm:prSet/>
      <dgm:spPr/>
      <dgm:t>
        <a:bodyPr/>
        <a:lstStyle/>
        <a:p>
          <a:endParaRPr lang="en-US" sz="1200">
            <a:latin typeface="Arial" panose="020B0604020202020204" pitchFamily="34" charset="0"/>
            <a:cs typeface="Arial" panose="020B0604020202020204" pitchFamily="34" charset="0"/>
          </a:endParaRPr>
        </a:p>
      </dgm:t>
    </dgm:pt>
    <dgm:pt modelId="{43EBAAE0-E836-49C9-B027-985EA20BE2B5}" type="pres">
      <dgm:prSet presAssocID="{80882D5E-04C6-47C8-B666-A042038AA8B0}" presName="linear" presStyleCnt="0">
        <dgm:presLayoutVars>
          <dgm:dir/>
          <dgm:animLvl val="lvl"/>
          <dgm:resizeHandles val="exact"/>
        </dgm:presLayoutVars>
      </dgm:prSet>
      <dgm:spPr/>
      <dgm:t>
        <a:bodyPr/>
        <a:lstStyle/>
        <a:p>
          <a:endParaRPr lang="en-US"/>
        </a:p>
      </dgm:t>
    </dgm:pt>
    <dgm:pt modelId="{9C79B61C-8F69-49DD-AA57-9695DFEE4786}" type="pres">
      <dgm:prSet presAssocID="{9A53B851-92B0-4FBD-BFDF-1A9910D2C1A7}" presName="parentLin" presStyleCnt="0"/>
      <dgm:spPr/>
    </dgm:pt>
    <dgm:pt modelId="{9B6F18BC-D5DF-4AFF-9AAF-C4C3303EE0D9}" type="pres">
      <dgm:prSet presAssocID="{9A53B851-92B0-4FBD-BFDF-1A9910D2C1A7}" presName="parentLeftMargin" presStyleLbl="node1" presStyleIdx="0" presStyleCnt="5"/>
      <dgm:spPr/>
      <dgm:t>
        <a:bodyPr/>
        <a:lstStyle/>
        <a:p>
          <a:endParaRPr lang="en-US"/>
        </a:p>
      </dgm:t>
    </dgm:pt>
    <dgm:pt modelId="{78622A4E-EDF2-4C74-A76B-C69C653CC61F}" type="pres">
      <dgm:prSet presAssocID="{9A53B851-92B0-4FBD-BFDF-1A9910D2C1A7}" presName="parentText" presStyleLbl="node1" presStyleIdx="0" presStyleCnt="5">
        <dgm:presLayoutVars>
          <dgm:chMax val="0"/>
          <dgm:bulletEnabled val="1"/>
        </dgm:presLayoutVars>
      </dgm:prSet>
      <dgm:spPr/>
      <dgm:t>
        <a:bodyPr/>
        <a:lstStyle/>
        <a:p>
          <a:endParaRPr lang="en-US"/>
        </a:p>
      </dgm:t>
    </dgm:pt>
    <dgm:pt modelId="{700BA5E0-F18D-493C-83C2-891ECFCC3B99}" type="pres">
      <dgm:prSet presAssocID="{9A53B851-92B0-4FBD-BFDF-1A9910D2C1A7}" presName="negativeSpace" presStyleCnt="0"/>
      <dgm:spPr/>
    </dgm:pt>
    <dgm:pt modelId="{E5516557-FA38-422B-A2DF-BAEF3026B466}" type="pres">
      <dgm:prSet presAssocID="{9A53B851-92B0-4FBD-BFDF-1A9910D2C1A7}" presName="childText" presStyleLbl="conFgAcc1" presStyleIdx="0" presStyleCnt="5">
        <dgm:presLayoutVars>
          <dgm:bulletEnabled val="1"/>
        </dgm:presLayoutVars>
      </dgm:prSet>
      <dgm:spPr/>
    </dgm:pt>
    <dgm:pt modelId="{4298ADF0-38F1-46E9-8DB3-421C35F5CBBD}" type="pres">
      <dgm:prSet presAssocID="{96CD88BA-2271-4B08-A98F-D3CD4B03346A}" presName="spaceBetweenRectangles" presStyleCnt="0"/>
      <dgm:spPr/>
    </dgm:pt>
    <dgm:pt modelId="{A0738B27-82E4-40C4-AF9E-7D24B1B79771}" type="pres">
      <dgm:prSet presAssocID="{CAF27F90-D70E-4C08-ACCC-89B3E425503C}" presName="parentLin" presStyleCnt="0"/>
      <dgm:spPr/>
    </dgm:pt>
    <dgm:pt modelId="{D460C931-CBBC-45F7-9C4C-73D5EC7287E5}" type="pres">
      <dgm:prSet presAssocID="{CAF27F90-D70E-4C08-ACCC-89B3E425503C}" presName="parentLeftMargin" presStyleLbl="node1" presStyleIdx="0" presStyleCnt="5"/>
      <dgm:spPr/>
      <dgm:t>
        <a:bodyPr/>
        <a:lstStyle/>
        <a:p>
          <a:endParaRPr lang="en-US"/>
        </a:p>
      </dgm:t>
    </dgm:pt>
    <dgm:pt modelId="{5E762E15-2990-49B7-B07A-7C7D0DEBF811}" type="pres">
      <dgm:prSet presAssocID="{CAF27F90-D70E-4C08-ACCC-89B3E425503C}" presName="parentText" presStyleLbl="node1" presStyleIdx="1" presStyleCnt="5">
        <dgm:presLayoutVars>
          <dgm:chMax val="0"/>
          <dgm:bulletEnabled val="1"/>
        </dgm:presLayoutVars>
      </dgm:prSet>
      <dgm:spPr/>
      <dgm:t>
        <a:bodyPr/>
        <a:lstStyle/>
        <a:p>
          <a:endParaRPr lang="en-US"/>
        </a:p>
      </dgm:t>
    </dgm:pt>
    <dgm:pt modelId="{EEAE5F19-1617-4909-97E7-61B289A66757}" type="pres">
      <dgm:prSet presAssocID="{CAF27F90-D70E-4C08-ACCC-89B3E425503C}" presName="negativeSpace" presStyleCnt="0"/>
      <dgm:spPr/>
    </dgm:pt>
    <dgm:pt modelId="{4B9533B9-15B0-46A7-A14C-51EA7D5A04FC}" type="pres">
      <dgm:prSet presAssocID="{CAF27F90-D70E-4C08-ACCC-89B3E425503C}" presName="childText" presStyleLbl="conFgAcc1" presStyleIdx="1" presStyleCnt="5">
        <dgm:presLayoutVars>
          <dgm:bulletEnabled val="1"/>
        </dgm:presLayoutVars>
      </dgm:prSet>
      <dgm:spPr/>
    </dgm:pt>
    <dgm:pt modelId="{F0402517-BD97-4109-95ED-B485DF461672}" type="pres">
      <dgm:prSet presAssocID="{18DD1AA3-9963-41D8-8576-901F9CDE2FE2}" presName="spaceBetweenRectangles" presStyleCnt="0"/>
      <dgm:spPr/>
    </dgm:pt>
    <dgm:pt modelId="{7011841C-CE70-4D93-9580-5EBBD6383DDC}" type="pres">
      <dgm:prSet presAssocID="{55F14534-7478-40A3-978C-6DF0472A7D7B}" presName="parentLin" presStyleCnt="0"/>
      <dgm:spPr/>
    </dgm:pt>
    <dgm:pt modelId="{E86D850B-A0F1-459F-A75E-E5857459FD1F}" type="pres">
      <dgm:prSet presAssocID="{55F14534-7478-40A3-978C-6DF0472A7D7B}" presName="parentLeftMargin" presStyleLbl="node1" presStyleIdx="1" presStyleCnt="5"/>
      <dgm:spPr/>
      <dgm:t>
        <a:bodyPr/>
        <a:lstStyle/>
        <a:p>
          <a:endParaRPr lang="en-US"/>
        </a:p>
      </dgm:t>
    </dgm:pt>
    <dgm:pt modelId="{07882D98-BB74-4C64-A789-1782E76B36FF}" type="pres">
      <dgm:prSet presAssocID="{55F14534-7478-40A3-978C-6DF0472A7D7B}" presName="parentText" presStyleLbl="node1" presStyleIdx="2" presStyleCnt="5">
        <dgm:presLayoutVars>
          <dgm:chMax val="0"/>
          <dgm:bulletEnabled val="1"/>
        </dgm:presLayoutVars>
      </dgm:prSet>
      <dgm:spPr/>
      <dgm:t>
        <a:bodyPr/>
        <a:lstStyle/>
        <a:p>
          <a:endParaRPr lang="en-US"/>
        </a:p>
      </dgm:t>
    </dgm:pt>
    <dgm:pt modelId="{8C767787-F201-4C24-99C2-8DF593D49F32}" type="pres">
      <dgm:prSet presAssocID="{55F14534-7478-40A3-978C-6DF0472A7D7B}" presName="negativeSpace" presStyleCnt="0"/>
      <dgm:spPr/>
    </dgm:pt>
    <dgm:pt modelId="{16C4296B-BD18-43CD-B334-7F47C35C6E1A}" type="pres">
      <dgm:prSet presAssocID="{55F14534-7478-40A3-978C-6DF0472A7D7B}" presName="childText" presStyleLbl="conFgAcc1" presStyleIdx="2" presStyleCnt="5">
        <dgm:presLayoutVars>
          <dgm:bulletEnabled val="1"/>
        </dgm:presLayoutVars>
      </dgm:prSet>
      <dgm:spPr/>
      <dgm:t>
        <a:bodyPr/>
        <a:lstStyle/>
        <a:p>
          <a:endParaRPr lang="en-US"/>
        </a:p>
      </dgm:t>
    </dgm:pt>
    <dgm:pt modelId="{BE5DF9A7-3702-48F9-BC57-CD596B787105}" type="pres">
      <dgm:prSet presAssocID="{ED26324D-55F8-4226-8CB5-9FF7E9EACF44}" presName="spaceBetweenRectangles" presStyleCnt="0"/>
      <dgm:spPr/>
    </dgm:pt>
    <dgm:pt modelId="{E5D77F77-B5E5-415B-BDE9-953B726D25CA}" type="pres">
      <dgm:prSet presAssocID="{0FCBA0F1-CAB1-47EF-966D-CCC26CACF6CC}" presName="parentLin" presStyleCnt="0"/>
      <dgm:spPr/>
    </dgm:pt>
    <dgm:pt modelId="{8851F0CD-4DD5-49DE-A831-60E4AEDB88FD}" type="pres">
      <dgm:prSet presAssocID="{0FCBA0F1-CAB1-47EF-966D-CCC26CACF6CC}" presName="parentLeftMargin" presStyleLbl="node1" presStyleIdx="2" presStyleCnt="5"/>
      <dgm:spPr/>
      <dgm:t>
        <a:bodyPr/>
        <a:lstStyle/>
        <a:p>
          <a:endParaRPr lang="en-US"/>
        </a:p>
      </dgm:t>
    </dgm:pt>
    <dgm:pt modelId="{FA79B09D-6964-4686-BC12-FAFE8F410DB6}" type="pres">
      <dgm:prSet presAssocID="{0FCBA0F1-CAB1-47EF-966D-CCC26CACF6CC}" presName="parentText" presStyleLbl="node1" presStyleIdx="3" presStyleCnt="5">
        <dgm:presLayoutVars>
          <dgm:chMax val="0"/>
          <dgm:bulletEnabled val="1"/>
        </dgm:presLayoutVars>
      </dgm:prSet>
      <dgm:spPr/>
      <dgm:t>
        <a:bodyPr/>
        <a:lstStyle/>
        <a:p>
          <a:endParaRPr lang="en-US"/>
        </a:p>
      </dgm:t>
    </dgm:pt>
    <dgm:pt modelId="{1CBE9C65-43EB-4281-A190-0FA70D1C0523}" type="pres">
      <dgm:prSet presAssocID="{0FCBA0F1-CAB1-47EF-966D-CCC26CACF6CC}" presName="negativeSpace" presStyleCnt="0"/>
      <dgm:spPr/>
    </dgm:pt>
    <dgm:pt modelId="{BE20912B-7E65-4DA0-8E41-41BEBDD8A4D0}" type="pres">
      <dgm:prSet presAssocID="{0FCBA0F1-CAB1-47EF-966D-CCC26CACF6CC}" presName="childText" presStyleLbl="conFgAcc1" presStyleIdx="3" presStyleCnt="5">
        <dgm:presLayoutVars>
          <dgm:bulletEnabled val="1"/>
        </dgm:presLayoutVars>
      </dgm:prSet>
      <dgm:spPr/>
    </dgm:pt>
    <dgm:pt modelId="{AC7052E9-E0CE-4115-9F77-9D77AEE24CF9}" type="pres">
      <dgm:prSet presAssocID="{B32A68B3-17E6-410A-AC3D-BCD07C777FF2}" presName="spaceBetweenRectangles" presStyleCnt="0"/>
      <dgm:spPr/>
    </dgm:pt>
    <dgm:pt modelId="{5ECB1F3E-291E-40BA-92BF-3C3AE674707A}" type="pres">
      <dgm:prSet presAssocID="{546F7ADA-DBC4-43EC-ADF2-54B1C3AC88F7}" presName="parentLin" presStyleCnt="0"/>
      <dgm:spPr/>
    </dgm:pt>
    <dgm:pt modelId="{05E69400-2A32-44ED-A67D-57552AF5C80C}" type="pres">
      <dgm:prSet presAssocID="{546F7ADA-DBC4-43EC-ADF2-54B1C3AC88F7}" presName="parentLeftMargin" presStyleLbl="node1" presStyleIdx="3" presStyleCnt="5"/>
      <dgm:spPr/>
      <dgm:t>
        <a:bodyPr/>
        <a:lstStyle/>
        <a:p>
          <a:endParaRPr lang="en-US"/>
        </a:p>
      </dgm:t>
    </dgm:pt>
    <dgm:pt modelId="{53904B4B-C728-408B-9052-3737C1D4A44E}" type="pres">
      <dgm:prSet presAssocID="{546F7ADA-DBC4-43EC-ADF2-54B1C3AC88F7}" presName="parentText" presStyleLbl="node1" presStyleIdx="4" presStyleCnt="5">
        <dgm:presLayoutVars>
          <dgm:chMax val="0"/>
          <dgm:bulletEnabled val="1"/>
        </dgm:presLayoutVars>
      </dgm:prSet>
      <dgm:spPr/>
      <dgm:t>
        <a:bodyPr/>
        <a:lstStyle/>
        <a:p>
          <a:endParaRPr lang="en-US"/>
        </a:p>
      </dgm:t>
    </dgm:pt>
    <dgm:pt modelId="{597974B0-CAC8-4940-B2ED-1498E6D545BF}" type="pres">
      <dgm:prSet presAssocID="{546F7ADA-DBC4-43EC-ADF2-54B1C3AC88F7}" presName="negativeSpace" presStyleCnt="0"/>
      <dgm:spPr/>
    </dgm:pt>
    <dgm:pt modelId="{6E8F201C-1652-480C-8DEE-27EC1D5789C2}" type="pres">
      <dgm:prSet presAssocID="{546F7ADA-DBC4-43EC-ADF2-54B1C3AC88F7}" presName="childText" presStyleLbl="conFgAcc1" presStyleIdx="4" presStyleCnt="5">
        <dgm:presLayoutVars>
          <dgm:bulletEnabled val="1"/>
        </dgm:presLayoutVars>
      </dgm:prSet>
      <dgm:spPr/>
    </dgm:pt>
  </dgm:ptLst>
  <dgm:cxnLst>
    <dgm:cxn modelId="{F91E0515-6984-4A4C-A013-780B2BB7CFC3}" srcId="{55F14534-7478-40A3-978C-6DF0472A7D7B}" destId="{F8D767EC-024F-4802-9276-7BF227D36B45}" srcOrd="0" destOrd="0" parTransId="{767E5120-C7F1-4E00-9071-6CC3467C4E6E}" sibTransId="{DBB4FF17-0A47-4DD4-A3D6-8D9BECEA3FF1}"/>
    <dgm:cxn modelId="{C2252FFA-10C1-4DA4-8561-315FEC2AF6F9}" type="presOf" srcId="{9A53B851-92B0-4FBD-BFDF-1A9910D2C1A7}" destId="{78622A4E-EDF2-4C74-A76B-C69C653CC61F}" srcOrd="1" destOrd="0" presId="urn:microsoft.com/office/officeart/2005/8/layout/list1"/>
    <dgm:cxn modelId="{92C3726D-6FF0-473A-892B-6ADC19BF43CD}" srcId="{80882D5E-04C6-47C8-B666-A042038AA8B0}" destId="{55F14534-7478-40A3-978C-6DF0472A7D7B}" srcOrd="2" destOrd="0" parTransId="{245F8B97-CD84-40EA-8C01-2157BC0CAFC4}" sibTransId="{ED26324D-55F8-4226-8CB5-9FF7E9EACF44}"/>
    <dgm:cxn modelId="{97B084EF-7EAF-450A-A5BD-6DD6B7176720}" type="presOf" srcId="{0FCBA0F1-CAB1-47EF-966D-CCC26CACF6CC}" destId="{FA79B09D-6964-4686-BC12-FAFE8F410DB6}" srcOrd="1" destOrd="0" presId="urn:microsoft.com/office/officeart/2005/8/layout/list1"/>
    <dgm:cxn modelId="{F030D3A0-43E2-4413-AF07-EEFDD3AC5C0E}" type="presOf" srcId="{55F14534-7478-40A3-978C-6DF0472A7D7B}" destId="{07882D98-BB74-4C64-A789-1782E76B36FF}" srcOrd="1" destOrd="0" presId="urn:microsoft.com/office/officeart/2005/8/layout/list1"/>
    <dgm:cxn modelId="{C66B695C-772A-48CF-AE66-F46C89781C08}" srcId="{80882D5E-04C6-47C8-B666-A042038AA8B0}" destId="{CAF27F90-D70E-4C08-ACCC-89B3E425503C}" srcOrd="1" destOrd="0" parTransId="{CACFFC8B-FBE9-40DE-8C23-78EB2F7C1C8D}" sibTransId="{18DD1AA3-9963-41D8-8576-901F9CDE2FE2}"/>
    <dgm:cxn modelId="{114E5CE8-4A3E-4EAC-AC0E-89C7A13A9588}" type="presOf" srcId="{546F7ADA-DBC4-43EC-ADF2-54B1C3AC88F7}" destId="{53904B4B-C728-408B-9052-3737C1D4A44E}" srcOrd="1" destOrd="0" presId="urn:microsoft.com/office/officeart/2005/8/layout/list1"/>
    <dgm:cxn modelId="{18263923-12A6-458E-88D5-337B76697DA4}" srcId="{55F14534-7478-40A3-978C-6DF0472A7D7B}" destId="{42EA2783-8E86-4DD5-A2B2-9282BF9732FC}" srcOrd="3" destOrd="0" parTransId="{D71FB586-59EA-43C2-9985-5BB53E9272A5}" sibTransId="{E2B14A6D-B365-4D19-A2E7-757AB5249FB7}"/>
    <dgm:cxn modelId="{8D54AE08-80D7-4902-A5F6-42C0F56393C5}" srcId="{55F14534-7478-40A3-978C-6DF0472A7D7B}" destId="{82C5E4E0-DC3C-4913-88C4-3BEBB6802D95}" srcOrd="1" destOrd="0" parTransId="{E1973442-A6E6-4D50-B84B-FC5542C5FB4E}" sibTransId="{CDED2E74-8A32-42F1-B383-DB0409B007D2}"/>
    <dgm:cxn modelId="{3F8893DA-49E2-4C29-BB00-50978576E56D}" type="presOf" srcId="{82C5E4E0-DC3C-4913-88C4-3BEBB6802D95}" destId="{16C4296B-BD18-43CD-B334-7F47C35C6E1A}" srcOrd="0" destOrd="1" presId="urn:microsoft.com/office/officeart/2005/8/layout/list1"/>
    <dgm:cxn modelId="{38608C34-FEBB-47E5-910D-819690719045}" type="presOf" srcId="{E7479898-597D-4AD0-ACCC-C7C935BDE030}" destId="{16C4296B-BD18-43CD-B334-7F47C35C6E1A}" srcOrd="0" destOrd="5" presId="urn:microsoft.com/office/officeart/2005/8/layout/list1"/>
    <dgm:cxn modelId="{BA48D0AD-3E57-4282-8931-6F0F9B9CB4BD}" type="presOf" srcId="{0FCBA0F1-CAB1-47EF-966D-CCC26CACF6CC}" destId="{8851F0CD-4DD5-49DE-A831-60E4AEDB88FD}" srcOrd="0" destOrd="0" presId="urn:microsoft.com/office/officeart/2005/8/layout/list1"/>
    <dgm:cxn modelId="{95B07139-F507-4334-820E-E1A464774BE4}" type="presOf" srcId="{BFEB6E95-625C-4E8F-AFD9-9488ABD9B0A1}" destId="{16C4296B-BD18-43CD-B334-7F47C35C6E1A}" srcOrd="0" destOrd="4" presId="urn:microsoft.com/office/officeart/2005/8/layout/list1"/>
    <dgm:cxn modelId="{6152E6F1-A3B5-4042-AC8A-14C6F7DD4F2C}" type="presOf" srcId="{55F14534-7478-40A3-978C-6DF0472A7D7B}" destId="{E86D850B-A0F1-459F-A75E-E5857459FD1F}" srcOrd="0" destOrd="0" presId="urn:microsoft.com/office/officeart/2005/8/layout/list1"/>
    <dgm:cxn modelId="{B42057A6-D5EF-4A0C-9CF3-32061D923FC5}" srcId="{80882D5E-04C6-47C8-B666-A042038AA8B0}" destId="{0FCBA0F1-CAB1-47EF-966D-CCC26CACF6CC}" srcOrd="3" destOrd="0" parTransId="{4229A7D0-CBD5-46DC-98A8-6AA6AB357E49}" sibTransId="{B32A68B3-17E6-410A-AC3D-BCD07C777FF2}"/>
    <dgm:cxn modelId="{E231FC57-715D-4B41-A1C3-822F0605D4F4}" srcId="{55F14534-7478-40A3-978C-6DF0472A7D7B}" destId="{E7479898-597D-4AD0-ACCC-C7C935BDE030}" srcOrd="5" destOrd="0" parTransId="{CE3828F6-028D-47D2-A282-282969AB9C92}" sibTransId="{6A102DE3-2313-4C6C-9C06-D12290834B0A}"/>
    <dgm:cxn modelId="{B0BDCB3D-0C15-4C20-8D9D-2C4CF094CC12}" type="presOf" srcId="{CAF27F90-D70E-4C08-ACCC-89B3E425503C}" destId="{D460C931-CBBC-45F7-9C4C-73D5EC7287E5}" srcOrd="0" destOrd="0" presId="urn:microsoft.com/office/officeart/2005/8/layout/list1"/>
    <dgm:cxn modelId="{7D008E22-4886-42C5-B996-66455C11525C}" type="presOf" srcId="{7D085686-6AD9-4A40-90F7-5DC49961EA65}" destId="{16C4296B-BD18-43CD-B334-7F47C35C6E1A}" srcOrd="0" destOrd="2" presId="urn:microsoft.com/office/officeart/2005/8/layout/list1"/>
    <dgm:cxn modelId="{E9F64741-DF52-497D-8FB1-F5408B42B9EB}" srcId="{55F14534-7478-40A3-978C-6DF0472A7D7B}" destId="{BFEB6E95-625C-4E8F-AFD9-9488ABD9B0A1}" srcOrd="4" destOrd="0" parTransId="{54499895-4B9A-40B7-91A1-14A1C2511355}" sibTransId="{F4533B13-1737-4C5D-937A-64A163BCD239}"/>
    <dgm:cxn modelId="{509CC25B-8627-4618-BB34-4CCBE33A3B3E}" type="presOf" srcId="{F8D767EC-024F-4802-9276-7BF227D36B45}" destId="{16C4296B-BD18-43CD-B334-7F47C35C6E1A}" srcOrd="0" destOrd="0" presId="urn:microsoft.com/office/officeart/2005/8/layout/list1"/>
    <dgm:cxn modelId="{AE2FDA29-5E95-42C5-BF09-CDAC5F1AE52E}" srcId="{80882D5E-04C6-47C8-B666-A042038AA8B0}" destId="{9A53B851-92B0-4FBD-BFDF-1A9910D2C1A7}" srcOrd="0" destOrd="0" parTransId="{D3D2BB51-ECD4-446D-8D73-C650BDE60607}" sibTransId="{96CD88BA-2271-4B08-A98F-D3CD4B03346A}"/>
    <dgm:cxn modelId="{2E22E3E9-043D-4347-9BC6-98607E37999A}" type="presOf" srcId="{9A53B851-92B0-4FBD-BFDF-1A9910D2C1A7}" destId="{9B6F18BC-D5DF-4AFF-9AAF-C4C3303EE0D9}" srcOrd="0" destOrd="0" presId="urn:microsoft.com/office/officeart/2005/8/layout/list1"/>
    <dgm:cxn modelId="{376ED93B-3DA6-4537-928E-5F46B557FC14}" type="presOf" srcId="{42EA2783-8E86-4DD5-A2B2-9282BF9732FC}" destId="{16C4296B-BD18-43CD-B334-7F47C35C6E1A}" srcOrd="0" destOrd="3" presId="urn:microsoft.com/office/officeart/2005/8/layout/list1"/>
    <dgm:cxn modelId="{D9FF123F-AC96-4AB4-A04D-61C6D902FCBF}" type="presOf" srcId="{80882D5E-04C6-47C8-B666-A042038AA8B0}" destId="{43EBAAE0-E836-49C9-B027-985EA20BE2B5}" srcOrd="0" destOrd="0" presId="urn:microsoft.com/office/officeart/2005/8/layout/list1"/>
    <dgm:cxn modelId="{988BB2D5-EF7C-4E4E-9CB6-3ACF05F0D65B}" srcId="{80882D5E-04C6-47C8-B666-A042038AA8B0}" destId="{546F7ADA-DBC4-43EC-ADF2-54B1C3AC88F7}" srcOrd="4" destOrd="0" parTransId="{32252E38-5AD2-4352-A9A3-30FEC0F2BA2C}" sibTransId="{C58214C2-6F36-462A-8015-16B8F06ECE5B}"/>
    <dgm:cxn modelId="{780B9624-58DE-4AD8-B23A-7A3366C23A10}" type="presOf" srcId="{CAF27F90-D70E-4C08-ACCC-89B3E425503C}" destId="{5E762E15-2990-49B7-B07A-7C7D0DEBF811}" srcOrd="1" destOrd="0" presId="urn:microsoft.com/office/officeart/2005/8/layout/list1"/>
    <dgm:cxn modelId="{0711191C-AFDA-430C-9F75-6FF5E87F47B5}" srcId="{55F14534-7478-40A3-978C-6DF0472A7D7B}" destId="{7D085686-6AD9-4A40-90F7-5DC49961EA65}" srcOrd="2" destOrd="0" parTransId="{D6E63A66-AE5B-43D1-A74C-968A7AFE67F1}" sibTransId="{A77ADA06-217B-4C0E-A966-04A54432EBD8}"/>
    <dgm:cxn modelId="{F9599836-6FB6-44F6-BFB2-09545B83F7E2}" type="presOf" srcId="{546F7ADA-DBC4-43EC-ADF2-54B1C3AC88F7}" destId="{05E69400-2A32-44ED-A67D-57552AF5C80C}" srcOrd="0" destOrd="0" presId="urn:microsoft.com/office/officeart/2005/8/layout/list1"/>
    <dgm:cxn modelId="{C87E24E7-E89A-4657-A097-168F626F1D1E}" type="presParOf" srcId="{43EBAAE0-E836-49C9-B027-985EA20BE2B5}" destId="{9C79B61C-8F69-49DD-AA57-9695DFEE4786}" srcOrd="0" destOrd="0" presId="urn:microsoft.com/office/officeart/2005/8/layout/list1"/>
    <dgm:cxn modelId="{E0326CF7-6F20-4A95-844C-AAD0E6D2BADC}" type="presParOf" srcId="{9C79B61C-8F69-49DD-AA57-9695DFEE4786}" destId="{9B6F18BC-D5DF-4AFF-9AAF-C4C3303EE0D9}" srcOrd="0" destOrd="0" presId="urn:microsoft.com/office/officeart/2005/8/layout/list1"/>
    <dgm:cxn modelId="{2141940A-2218-4002-B0EC-08F96BA668C9}" type="presParOf" srcId="{9C79B61C-8F69-49DD-AA57-9695DFEE4786}" destId="{78622A4E-EDF2-4C74-A76B-C69C653CC61F}" srcOrd="1" destOrd="0" presId="urn:microsoft.com/office/officeart/2005/8/layout/list1"/>
    <dgm:cxn modelId="{367AAD7C-3FF0-48EA-AEA0-0126A6C27D72}" type="presParOf" srcId="{43EBAAE0-E836-49C9-B027-985EA20BE2B5}" destId="{700BA5E0-F18D-493C-83C2-891ECFCC3B99}" srcOrd="1" destOrd="0" presId="urn:microsoft.com/office/officeart/2005/8/layout/list1"/>
    <dgm:cxn modelId="{D26DBB30-7886-40C2-B956-CAFED1D5303C}" type="presParOf" srcId="{43EBAAE0-E836-49C9-B027-985EA20BE2B5}" destId="{E5516557-FA38-422B-A2DF-BAEF3026B466}" srcOrd="2" destOrd="0" presId="urn:microsoft.com/office/officeart/2005/8/layout/list1"/>
    <dgm:cxn modelId="{A9743EE8-A499-4762-823F-2C5013492C86}" type="presParOf" srcId="{43EBAAE0-E836-49C9-B027-985EA20BE2B5}" destId="{4298ADF0-38F1-46E9-8DB3-421C35F5CBBD}" srcOrd="3" destOrd="0" presId="urn:microsoft.com/office/officeart/2005/8/layout/list1"/>
    <dgm:cxn modelId="{0E7F06C0-BFD6-42A0-9325-C51DBFFA8174}" type="presParOf" srcId="{43EBAAE0-E836-49C9-B027-985EA20BE2B5}" destId="{A0738B27-82E4-40C4-AF9E-7D24B1B79771}" srcOrd="4" destOrd="0" presId="urn:microsoft.com/office/officeart/2005/8/layout/list1"/>
    <dgm:cxn modelId="{1AD806D5-ACD6-4E72-BADC-70F7A57969F4}" type="presParOf" srcId="{A0738B27-82E4-40C4-AF9E-7D24B1B79771}" destId="{D460C931-CBBC-45F7-9C4C-73D5EC7287E5}" srcOrd="0" destOrd="0" presId="urn:microsoft.com/office/officeart/2005/8/layout/list1"/>
    <dgm:cxn modelId="{675CCFD9-DAD1-44CE-98E7-EB123A209DE9}" type="presParOf" srcId="{A0738B27-82E4-40C4-AF9E-7D24B1B79771}" destId="{5E762E15-2990-49B7-B07A-7C7D0DEBF811}" srcOrd="1" destOrd="0" presId="urn:microsoft.com/office/officeart/2005/8/layout/list1"/>
    <dgm:cxn modelId="{BD9CFC64-BECC-4F3B-8425-A76DAC1E82B7}" type="presParOf" srcId="{43EBAAE0-E836-49C9-B027-985EA20BE2B5}" destId="{EEAE5F19-1617-4909-97E7-61B289A66757}" srcOrd="5" destOrd="0" presId="urn:microsoft.com/office/officeart/2005/8/layout/list1"/>
    <dgm:cxn modelId="{DE6C62DC-CA74-4F0B-839E-EE353E0A4849}" type="presParOf" srcId="{43EBAAE0-E836-49C9-B027-985EA20BE2B5}" destId="{4B9533B9-15B0-46A7-A14C-51EA7D5A04FC}" srcOrd="6" destOrd="0" presId="urn:microsoft.com/office/officeart/2005/8/layout/list1"/>
    <dgm:cxn modelId="{3E7C073A-D538-4078-B17F-13C6E4B3724E}" type="presParOf" srcId="{43EBAAE0-E836-49C9-B027-985EA20BE2B5}" destId="{F0402517-BD97-4109-95ED-B485DF461672}" srcOrd="7" destOrd="0" presId="urn:microsoft.com/office/officeart/2005/8/layout/list1"/>
    <dgm:cxn modelId="{9E1C2DC3-E104-40B7-902E-4ED08EE0D586}" type="presParOf" srcId="{43EBAAE0-E836-49C9-B027-985EA20BE2B5}" destId="{7011841C-CE70-4D93-9580-5EBBD6383DDC}" srcOrd="8" destOrd="0" presId="urn:microsoft.com/office/officeart/2005/8/layout/list1"/>
    <dgm:cxn modelId="{A9D1535B-E4F9-457D-809A-E2666CA1EACE}" type="presParOf" srcId="{7011841C-CE70-4D93-9580-5EBBD6383DDC}" destId="{E86D850B-A0F1-459F-A75E-E5857459FD1F}" srcOrd="0" destOrd="0" presId="urn:microsoft.com/office/officeart/2005/8/layout/list1"/>
    <dgm:cxn modelId="{DE69A6C8-1C1A-43B9-8C43-F5B5F49E6036}" type="presParOf" srcId="{7011841C-CE70-4D93-9580-5EBBD6383DDC}" destId="{07882D98-BB74-4C64-A789-1782E76B36FF}" srcOrd="1" destOrd="0" presId="urn:microsoft.com/office/officeart/2005/8/layout/list1"/>
    <dgm:cxn modelId="{7AA9E24E-74C8-493A-9186-5175AFE681FB}" type="presParOf" srcId="{43EBAAE0-E836-49C9-B027-985EA20BE2B5}" destId="{8C767787-F201-4C24-99C2-8DF593D49F32}" srcOrd="9" destOrd="0" presId="urn:microsoft.com/office/officeart/2005/8/layout/list1"/>
    <dgm:cxn modelId="{89A25496-200B-4110-8C57-999C4CA07B8C}" type="presParOf" srcId="{43EBAAE0-E836-49C9-B027-985EA20BE2B5}" destId="{16C4296B-BD18-43CD-B334-7F47C35C6E1A}" srcOrd="10" destOrd="0" presId="urn:microsoft.com/office/officeart/2005/8/layout/list1"/>
    <dgm:cxn modelId="{469DCF9F-0107-470E-B558-1CC17D86AC9E}" type="presParOf" srcId="{43EBAAE0-E836-49C9-B027-985EA20BE2B5}" destId="{BE5DF9A7-3702-48F9-BC57-CD596B787105}" srcOrd="11" destOrd="0" presId="urn:microsoft.com/office/officeart/2005/8/layout/list1"/>
    <dgm:cxn modelId="{CB5DB049-6CC2-4638-9C4F-45AA5F8A0A5F}" type="presParOf" srcId="{43EBAAE0-E836-49C9-B027-985EA20BE2B5}" destId="{E5D77F77-B5E5-415B-BDE9-953B726D25CA}" srcOrd="12" destOrd="0" presId="urn:microsoft.com/office/officeart/2005/8/layout/list1"/>
    <dgm:cxn modelId="{CE58436E-B52B-4432-BA90-9109850326FF}" type="presParOf" srcId="{E5D77F77-B5E5-415B-BDE9-953B726D25CA}" destId="{8851F0CD-4DD5-49DE-A831-60E4AEDB88FD}" srcOrd="0" destOrd="0" presId="urn:microsoft.com/office/officeart/2005/8/layout/list1"/>
    <dgm:cxn modelId="{3EDB4A4D-23B2-468B-BB49-4CC93085CAB0}" type="presParOf" srcId="{E5D77F77-B5E5-415B-BDE9-953B726D25CA}" destId="{FA79B09D-6964-4686-BC12-FAFE8F410DB6}" srcOrd="1" destOrd="0" presId="urn:microsoft.com/office/officeart/2005/8/layout/list1"/>
    <dgm:cxn modelId="{26BEF2C8-4F32-4012-BA3D-82DEEF60220F}" type="presParOf" srcId="{43EBAAE0-E836-49C9-B027-985EA20BE2B5}" destId="{1CBE9C65-43EB-4281-A190-0FA70D1C0523}" srcOrd="13" destOrd="0" presId="urn:microsoft.com/office/officeart/2005/8/layout/list1"/>
    <dgm:cxn modelId="{973B58D1-5E14-4140-8561-A4A96317221F}" type="presParOf" srcId="{43EBAAE0-E836-49C9-B027-985EA20BE2B5}" destId="{BE20912B-7E65-4DA0-8E41-41BEBDD8A4D0}" srcOrd="14" destOrd="0" presId="urn:microsoft.com/office/officeart/2005/8/layout/list1"/>
    <dgm:cxn modelId="{8BB2D129-A91F-4E69-A4A3-F94AE24D3EEF}" type="presParOf" srcId="{43EBAAE0-E836-49C9-B027-985EA20BE2B5}" destId="{AC7052E9-E0CE-4115-9F77-9D77AEE24CF9}" srcOrd="15" destOrd="0" presId="urn:microsoft.com/office/officeart/2005/8/layout/list1"/>
    <dgm:cxn modelId="{96D58C4B-3E7E-4D19-8DC1-ED66347BA75B}" type="presParOf" srcId="{43EBAAE0-E836-49C9-B027-985EA20BE2B5}" destId="{5ECB1F3E-291E-40BA-92BF-3C3AE674707A}" srcOrd="16" destOrd="0" presId="urn:microsoft.com/office/officeart/2005/8/layout/list1"/>
    <dgm:cxn modelId="{07052BD5-6A3A-4A40-90CC-2D4A940C1E97}" type="presParOf" srcId="{5ECB1F3E-291E-40BA-92BF-3C3AE674707A}" destId="{05E69400-2A32-44ED-A67D-57552AF5C80C}" srcOrd="0" destOrd="0" presId="urn:microsoft.com/office/officeart/2005/8/layout/list1"/>
    <dgm:cxn modelId="{DDEC4747-62DA-40F3-96AD-3C0A372B64A1}" type="presParOf" srcId="{5ECB1F3E-291E-40BA-92BF-3C3AE674707A}" destId="{53904B4B-C728-408B-9052-3737C1D4A44E}" srcOrd="1" destOrd="0" presId="urn:microsoft.com/office/officeart/2005/8/layout/list1"/>
    <dgm:cxn modelId="{A3D8F1D6-E75C-44B5-AEAE-64D0A79D6F46}" type="presParOf" srcId="{43EBAAE0-E836-49C9-B027-985EA20BE2B5}" destId="{597974B0-CAC8-4940-B2ED-1498E6D545BF}" srcOrd="17" destOrd="0" presId="urn:microsoft.com/office/officeart/2005/8/layout/list1"/>
    <dgm:cxn modelId="{A4160949-316D-4EB7-9180-9D3EA506C336}" type="presParOf" srcId="{43EBAAE0-E836-49C9-B027-985EA20BE2B5}" destId="{6E8F201C-1652-480C-8DEE-27EC1D5789C2}"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5FA00519-4FE2-49BE-B37E-36293841B370}" type="datetimeFigureOut">
              <a:rPr lang="en-US" smtClean="0"/>
              <a:t>7/27/2020</a:t>
            </a:fld>
            <a:endParaRPr lang="en-US"/>
          </a:p>
        </p:txBody>
      </p:sp>
      <p:sp>
        <p:nvSpPr>
          <p:cNvPr id="4" name="Footer Placeholder 3"/>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802910D8-16F1-4B8E-8DEC-B0FAF806AA54}" type="slidenum">
              <a:rPr lang="en-US" smtClean="0"/>
              <a:t>‹#›</a:t>
            </a:fld>
            <a:endParaRPr lang="en-US"/>
          </a:p>
        </p:txBody>
      </p:sp>
    </p:spTree>
    <p:extLst>
      <p:ext uri="{BB962C8B-B14F-4D97-AF65-F5344CB8AC3E}">
        <p14:creationId xmlns:p14="http://schemas.microsoft.com/office/powerpoint/2010/main" val="2047971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ECCBD6E2-40A3-481D-912D-27C2542580A5}" type="datetimeFigureOut">
              <a:rPr lang="en-US" smtClean="0"/>
              <a:t>7/27/2020</a:t>
            </a:fld>
            <a:endParaRPr lang="en-US"/>
          </a:p>
        </p:txBody>
      </p:sp>
      <p:sp>
        <p:nvSpPr>
          <p:cNvPr id="4" name="Slide Image Placeholder 3"/>
          <p:cNvSpPr>
            <a:spLocks noGrp="1" noRot="1" noChangeAspect="1"/>
          </p:cNvSpPr>
          <p:nvPr>
            <p:ph type="sldImg" idx="2"/>
          </p:nvPr>
        </p:nvSpPr>
        <p:spPr>
          <a:xfrm>
            <a:off x="2305050" y="1154113"/>
            <a:ext cx="23399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9217410E-8B41-4497-A74D-A7EB17F2B349}" type="slidenum">
              <a:rPr lang="en-US" smtClean="0"/>
              <a:t>‹#›</a:t>
            </a:fld>
            <a:endParaRPr lang="en-US"/>
          </a:p>
        </p:txBody>
      </p:sp>
    </p:spTree>
    <p:extLst>
      <p:ext uri="{BB962C8B-B14F-4D97-AF65-F5344CB8AC3E}">
        <p14:creationId xmlns:p14="http://schemas.microsoft.com/office/powerpoint/2010/main" val="704793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document was created to provide information on reading assessments at varying depths of information so that educators can better understand student strengths and needs and align instruction and intervention appropriately. </a:t>
            </a:r>
          </a:p>
          <a:p>
            <a:r>
              <a:rPr lang="en-US" sz="1200" kern="1200" dirty="0">
                <a:solidFill>
                  <a:schemeClr val="tx1"/>
                </a:solidFill>
                <a:effectLst/>
                <a:latin typeface="+mn-lt"/>
                <a:ea typeface="+mn-ea"/>
                <a:cs typeface="+mn-cs"/>
              </a:rPr>
              <a:t>Some of the assessments included in this document are for purchase, while others are free. Additionally, while the Tennessee Department of Education recommends that each assessment is administered, scored, and interpreted by a certified teacher with knowledge of both reading content and assessment, some assessments have a prescribed assessor qualification level. More information on assessor qualifications can be found on Slide 3.</a:t>
            </a:r>
          </a:p>
          <a:p>
            <a:r>
              <a:rPr lang="en-US" sz="1200" kern="1200" dirty="0">
                <a:solidFill>
                  <a:schemeClr val="tx1"/>
                </a:solidFill>
                <a:effectLst/>
                <a:latin typeface="+mn-lt"/>
                <a:ea typeface="+mn-ea"/>
                <a:cs typeface="+mn-cs"/>
              </a:rPr>
              <a:t>The purpose of this document is to be </a:t>
            </a:r>
            <a:r>
              <a:rPr lang="en-US" sz="1200" i="1" kern="1200" dirty="0">
                <a:solidFill>
                  <a:schemeClr val="tx1"/>
                </a:solidFill>
                <a:effectLst/>
                <a:latin typeface="+mn-lt"/>
                <a:ea typeface="+mn-ea"/>
                <a:cs typeface="+mn-cs"/>
              </a:rPr>
              <a:t>one</a:t>
            </a:r>
            <a:r>
              <a:rPr lang="en-US" sz="1200" kern="1200" dirty="0">
                <a:solidFill>
                  <a:schemeClr val="tx1"/>
                </a:solidFill>
                <a:effectLst/>
                <a:latin typeface="+mn-lt"/>
                <a:ea typeface="+mn-ea"/>
                <a:cs typeface="+mn-cs"/>
              </a:rPr>
              <a:t> resource that teams can use in the decision-making process; the assessments in this document are provided for reference only and are not in any way an endorsement or recommendation by the Tennessee Department of Education. Again, this is </a:t>
            </a:r>
            <a:r>
              <a:rPr lang="en-US" sz="1200" b="1"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an approved list and schools are welcome to utilize assessments that are not included in this document.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more information about using this document, please go to the Table of Contents on slide 6 and click on the audio file.</a:t>
            </a:r>
          </a:p>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1</a:t>
            </a:fld>
            <a:endParaRPr lang="en-US" dirty="0"/>
          </a:p>
        </p:txBody>
      </p:sp>
    </p:spTree>
    <p:extLst>
      <p:ext uri="{BB962C8B-B14F-4D97-AF65-F5344CB8AC3E}">
        <p14:creationId xmlns:p14="http://schemas.microsoft.com/office/powerpoint/2010/main" val="3807841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you can see in this Table of Contents, this document includes information on several reading assessments, as well as information in the appendix on the “Say Dyslexia” Law and dyslexia evaluation.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Items in the Table of Contents have been hyperlinked so that users can easily navigate the document. Once you click on a link, it will take you directly to the slide for that assessment.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instance, please click on the first item on the list, Acadience. It will take you directly to the Acadience Reading assessment slide, where you will find the next audio file.</a:t>
            </a:r>
          </a:p>
          <a:p>
            <a:endParaRPr lang="en-US" dirty="0"/>
          </a:p>
        </p:txBody>
      </p:sp>
      <p:sp>
        <p:nvSpPr>
          <p:cNvPr id="4" name="Slide Number Placeholder 3"/>
          <p:cNvSpPr>
            <a:spLocks noGrp="1"/>
          </p:cNvSpPr>
          <p:nvPr>
            <p:ph type="sldNum" sz="quarter" idx="10"/>
          </p:nvPr>
        </p:nvSpPr>
        <p:spPr/>
        <p:txBody>
          <a:bodyPr/>
          <a:lstStyle/>
          <a:p>
            <a:fld id="{9217410E-8B41-4497-A74D-A7EB17F2B349}" type="slidenum">
              <a:rPr lang="en-US" smtClean="0"/>
              <a:t>6</a:t>
            </a:fld>
            <a:endParaRPr lang="en-US"/>
          </a:p>
        </p:txBody>
      </p:sp>
    </p:spTree>
    <p:extLst>
      <p:ext uri="{BB962C8B-B14F-4D97-AF65-F5344CB8AC3E}">
        <p14:creationId xmlns:p14="http://schemas.microsoft.com/office/powerpoint/2010/main" val="1580393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This slide provides information on Acadience Reading. You will see that Acadience Reading has norms for grades K-6 and has multiple measures for educators to use based on the student’s grade level. The assessments are designed to be given one-on-one, and each subtest takes approximately three minutes. Depending on the subtest, the assessment could be done on the computer or on paper. There is not a specific assessor qualification level for this assessment, but TDOE recommends that each assessment is administered, scored, and interpreted by a certified teacher with knowledge of both reading content and the assessment.</a:t>
            </a:r>
          </a:p>
          <a:p>
            <a:r>
              <a:rPr lang="en-US" sz="1000" kern="1200" dirty="0">
                <a:solidFill>
                  <a:schemeClr val="tx1"/>
                </a:solidFill>
                <a:effectLst/>
                <a:latin typeface="+mn-lt"/>
                <a:ea typeface="+mn-ea"/>
                <a:cs typeface="+mn-cs"/>
              </a:rPr>
              <a:t>Acadience Reading is primarily intended to universally screen and to progress monitor, but some subtests could be used to identify skill-level needs. Additionally, there are Spanish options available for use with English Learners as appropriate.</a:t>
            </a:r>
          </a:p>
          <a:p>
            <a:r>
              <a:rPr lang="en-US" sz="1000" kern="1200" dirty="0">
                <a:solidFill>
                  <a:schemeClr val="tx1"/>
                </a:solidFill>
                <a:effectLst/>
                <a:latin typeface="+mn-lt"/>
                <a:ea typeface="+mn-ea"/>
                <a:cs typeface="+mn-cs"/>
              </a:rPr>
              <a:t>Some assessments have “additional information” that may be helpful for the user to know. In this case, it may be helpful to know that Acadience Reading used to be known as DIBELS 6</a:t>
            </a:r>
            <a:r>
              <a:rPr lang="en-US" sz="1000" kern="1200" baseline="30000" dirty="0">
                <a:solidFill>
                  <a:schemeClr val="tx1"/>
                </a:solidFill>
                <a:effectLst/>
                <a:latin typeface="+mn-lt"/>
                <a:ea typeface="+mn-ea"/>
                <a:cs typeface="+mn-cs"/>
              </a:rPr>
              <a:t>th</a:t>
            </a:r>
            <a:r>
              <a:rPr lang="en-US" sz="1000" kern="1200" dirty="0">
                <a:solidFill>
                  <a:schemeClr val="tx1"/>
                </a:solidFill>
                <a:effectLst/>
                <a:latin typeface="+mn-lt"/>
                <a:ea typeface="+mn-ea"/>
                <a:cs typeface="+mn-cs"/>
              </a:rPr>
              <a:t> edition or DIBELS Next.</a:t>
            </a:r>
          </a:p>
          <a:p>
            <a:r>
              <a:rPr lang="en-US" sz="1000" kern="1200" dirty="0">
                <a:solidFill>
                  <a:schemeClr val="tx1"/>
                </a:solidFill>
                <a:effectLst/>
                <a:latin typeface="+mn-lt"/>
                <a:ea typeface="+mn-ea"/>
                <a:cs typeface="+mn-cs"/>
              </a:rPr>
              <a:t>Finally, at the bottom of each assessment page are the specific areas of reading addressed in the assessment, categorized by the broad area of reading they fall under. In this case, the assessed areas of basic reading are phonemic awareness, letter naming fluency, and phonics. The assessed area of reading fluency is oral reading rate, and for grades 3-6, reading comprehension is assessed through cloze passages.</a:t>
            </a:r>
          </a:p>
          <a:p>
            <a:r>
              <a:rPr lang="en-US" sz="1000" kern="1200" dirty="0">
                <a:solidFill>
                  <a:schemeClr val="tx1"/>
                </a:solidFill>
                <a:effectLst/>
                <a:latin typeface="+mn-lt"/>
                <a:ea typeface="+mn-ea"/>
                <a:cs typeface="+mn-cs"/>
              </a:rPr>
              <a:t>We have used Acadience Reading as our example, but the information provided here is similar to the information that can be found about </a:t>
            </a:r>
            <a:r>
              <a:rPr lang="en-US" sz="1000" kern="1200">
                <a:solidFill>
                  <a:schemeClr val="tx1"/>
                </a:solidFill>
                <a:effectLst/>
                <a:latin typeface="+mn-lt"/>
                <a:ea typeface="+mn-ea"/>
                <a:cs typeface="+mn-cs"/>
              </a:rPr>
              <a:t>each assessment </a:t>
            </a:r>
            <a:r>
              <a:rPr lang="en-US" sz="1000" kern="1200" dirty="0">
                <a:solidFill>
                  <a:schemeClr val="tx1"/>
                </a:solidFill>
                <a:effectLst/>
                <a:latin typeface="+mn-lt"/>
                <a:ea typeface="+mn-ea"/>
                <a:cs typeface="+mn-cs"/>
              </a:rPr>
              <a:t>in this document.</a:t>
            </a:r>
          </a:p>
          <a:p>
            <a:r>
              <a:rPr lang="en-US" sz="1000" kern="1200" dirty="0">
                <a:solidFill>
                  <a:schemeClr val="tx1"/>
                </a:solidFill>
                <a:effectLst/>
                <a:latin typeface="+mn-lt"/>
                <a:ea typeface="+mn-ea"/>
                <a:cs typeface="+mn-cs"/>
              </a:rPr>
              <a:t>Now, please go ahead to the Appendix and click on the audio file for information about that section.</a:t>
            </a:r>
          </a:p>
          <a:p>
            <a:endParaRPr lang="en-US" sz="1100" dirty="0"/>
          </a:p>
        </p:txBody>
      </p:sp>
      <p:sp>
        <p:nvSpPr>
          <p:cNvPr id="4" name="Slide Number Placeholder 3"/>
          <p:cNvSpPr>
            <a:spLocks noGrp="1"/>
          </p:cNvSpPr>
          <p:nvPr>
            <p:ph type="sldNum" sz="quarter" idx="10"/>
          </p:nvPr>
        </p:nvSpPr>
        <p:spPr/>
        <p:txBody>
          <a:bodyPr/>
          <a:lstStyle/>
          <a:p>
            <a:fld id="{9217410E-8B41-4497-A74D-A7EB17F2B349}" type="slidenum">
              <a:rPr lang="en-US" smtClean="0"/>
              <a:t>7</a:t>
            </a:fld>
            <a:endParaRPr lang="en-US"/>
          </a:p>
        </p:txBody>
      </p:sp>
    </p:spTree>
    <p:extLst>
      <p:ext uri="{BB962C8B-B14F-4D97-AF65-F5344CB8AC3E}">
        <p14:creationId xmlns:p14="http://schemas.microsoft.com/office/powerpoint/2010/main" val="537611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 will see that there are several helpful items in the Appendix, which is also hyperlinked in the Table of Contents. In the Appendix you will find additional information on the screening requirements of the “Say Dyslexia” Law, including the characteristics of dyslexia as defined by the law. Additionally, you will find information on what a typical battery for a full dyslexia evaluation would include.</a:t>
            </a:r>
          </a:p>
          <a:p>
            <a:r>
              <a:rPr lang="en-US" sz="1200" kern="1200" dirty="0">
                <a:solidFill>
                  <a:schemeClr val="tx1"/>
                </a:solidFill>
                <a:effectLst/>
                <a:latin typeface="+mn-lt"/>
                <a:ea typeface="+mn-ea"/>
                <a:cs typeface="+mn-cs"/>
              </a:rPr>
              <a:t>As stated earlier, this document was created as a tool to assist districts and schools with making informed decisions about how to best use their assessments. This document is </a:t>
            </a:r>
            <a:r>
              <a:rPr lang="en-US" sz="1200" i="1" kern="1200" dirty="0">
                <a:solidFill>
                  <a:schemeClr val="tx1"/>
                </a:solidFill>
                <a:effectLst/>
                <a:latin typeface="+mn-lt"/>
                <a:ea typeface="+mn-ea"/>
                <a:cs typeface="+mn-cs"/>
              </a:rPr>
              <a:t>one</a:t>
            </a:r>
            <a:r>
              <a:rPr lang="en-US" sz="1200" kern="1200" dirty="0">
                <a:solidFill>
                  <a:schemeClr val="tx1"/>
                </a:solidFill>
                <a:effectLst/>
                <a:latin typeface="+mn-lt"/>
                <a:ea typeface="+mn-ea"/>
                <a:cs typeface="+mn-cs"/>
              </a:rPr>
              <a:t> resource that teams can use in the decision-making process. </a:t>
            </a:r>
          </a:p>
          <a:p>
            <a:r>
              <a:rPr lang="en-US" sz="1200" kern="1200" dirty="0">
                <a:solidFill>
                  <a:schemeClr val="tx1"/>
                </a:solidFill>
                <a:effectLst/>
                <a:latin typeface="+mn-lt"/>
                <a:ea typeface="+mn-ea"/>
                <a:cs typeface="+mn-cs"/>
              </a:rPr>
              <a:t>The assessments in this document are provided for reference only and are not in any way an endorsement or recommendation by the Tennessee Department of Education. Again, this is </a:t>
            </a:r>
            <a:r>
              <a:rPr lang="en-US" sz="1200" b="1"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an approved list, and schools are welcome to utilize assessments that are not included in this document.</a:t>
            </a:r>
          </a:p>
        </p:txBody>
      </p:sp>
      <p:sp>
        <p:nvSpPr>
          <p:cNvPr id="4" name="Slide Number Placeholder 3"/>
          <p:cNvSpPr>
            <a:spLocks noGrp="1"/>
          </p:cNvSpPr>
          <p:nvPr>
            <p:ph type="sldNum" sz="quarter" idx="10"/>
          </p:nvPr>
        </p:nvSpPr>
        <p:spPr/>
        <p:txBody>
          <a:bodyPr/>
          <a:lstStyle/>
          <a:p>
            <a:fld id="{EF3C1CD0-D833-4B0D-BF33-74A8E63C0BDA}"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1598877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C1CD0-D833-4B0D-BF33-74A8E63C0BDA}" type="slidenum">
              <a:rPr lang="en-US" smtClean="0"/>
              <a:t>44</a:t>
            </a:fld>
            <a:endParaRPr lang="en-US"/>
          </a:p>
        </p:txBody>
      </p:sp>
    </p:spTree>
    <p:extLst>
      <p:ext uri="{BB962C8B-B14F-4D97-AF65-F5344CB8AC3E}">
        <p14:creationId xmlns:p14="http://schemas.microsoft.com/office/powerpoint/2010/main" val="3625356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56A22ED-FA85-480F-9682-87D57A9D4C0F}"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92E722-ABF3-425A-83B3-FA4F53F3E148}" type="slidenum">
              <a:rPr lang="en-US" smtClean="0"/>
              <a:t>‹#›</a:t>
            </a:fld>
            <a:endParaRPr lang="en-US"/>
          </a:p>
        </p:txBody>
      </p:sp>
      <p:sp>
        <p:nvSpPr>
          <p:cNvPr id="9" name="Title 8" hidden="1" title="Document Use"/>
          <p:cNvSpPr>
            <a:spLocks noGrp="1"/>
          </p:cNvSpPr>
          <p:nvPr>
            <p:ph type="title" hasCustomPrompt="1"/>
          </p:nvPr>
        </p:nvSpPr>
        <p:spPr/>
        <p:txBody>
          <a:bodyPr/>
          <a:lstStyle>
            <a:lvl1pPr>
              <a:defRPr/>
            </a:lvl1pPr>
          </a:lstStyle>
          <a:p>
            <a:r>
              <a:rPr lang="en-US" dirty="0" smtClean="0"/>
              <a:t>Document Use</a:t>
            </a:r>
            <a:endParaRPr lang="en-US" dirty="0"/>
          </a:p>
        </p:txBody>
      </p:sp>
    </p:spTree>
    <p:extLst>
      <p:ext uri="{BB962C8B-B14F-4D97-AF65-F5344CB8AC3E}">
        <p14:creationId xmlns:p14="http://schemas.microsoft.com/office/powerpoint/2010/main" val="1919032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6A22ED-FA85-480F-9682-87D57A9D4C0F}"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92E722-ABF3-425A-83B3-FA4F53F3E148}" type="slidenum">
              <a:rPr lang="en-US" smtClean="0"/>
              <a:t>‹#›</a:t>
            </a:fld>
            <a:endParaRPr lang="en-US"/>
          </a:p>
        </p:txBody>
      </p:sp>
    </p:spTree>
    <p:extLst>
      <p:ext uri="{BB962C8B-B14F-4D97-AF65-F5344CB8AC3E}">
        <p14:creationId xmlns:p14="http://schemas.microsoft.com/office/powerpoint/2010/main" val="2622394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6A22ED-FA85-480F-9682-87D57A9D4C0F}"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92E722-ABF3-425A-83B3-FA4F53F3E148}" type="slidenum">
              <a:rPr lang="en-US" smtClean="0"/>
              <a:t>‹#›</a:t>
            </a:fld>
            <a:endParaRPr lang="en-US"/>
          </a:p>
        </p:txBody>
      </p:sp>
    </p:spTree>
    <p:extLst>
      <p:ext uri="{BB962C8B-B14F-4D97-AF65-F5344CB8AC3E}">
        <p14:creationId xmlns:p14="http://schemas.microsoft.com/office/powerpoint/2010/main" val="2444524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ing Slide">
    <p:spTree>
      <p:nvGrpSpPr>
        <p:cNvPr id="1" name=""/>
        <p:cNvGrpSpPr/>
        <p:nvPr/>
      </p:nvGrpSpPr>
      <p:grpSpPr>
        <a:xfrm>
          <a:off x="0" y="0"/>
          <a:ext cx="0" cy="0"/>
          <a:chOff x="0" y="0"/>
          <a:chExt cx="0" cy="0"/>
        </a:xfrm>
      </p:grpSpPr>
      <p:sp>
        <p:nvSpPr>
          <p:cNvPr id="7" name="Rectangle 6"/>
          <p:cNvSpPr/>
          <p:nvPr userDrawn="1"/>
        </p:nvSpPr>
        <p:spPr>
          <a:xfrm>
            <a:off x="-1804" y="4673600"/>
            <a:ext cx="6859805" cy="36576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513448" y="5080002"/>
            <a:ext cx="5829300" cy="1960033"/>
          </a:xfrm>
        </p:spPr>
        <p:txBody>
          <a:bodyPr>
            <a:normAutofit/>
          </a:bodyPr>
          <a:lstStyle>
            <a:lvl1pPr algn="ctr">
              <a:defRPr sz="3000"/>
            </a:lvl1pPr>
          </a:lstStyle>
          <a:p>
            <a:r>
              <a:rPr lang="en-US" dirty="0"/>
              <a:t>Insert Presentation Title</a:t>
            </a:r>
          </a:p>
        </p:txBody>
      </p:sp>
      <p:sp>
        <p:nvSpPr>
          <p:cNvPr id="3" name="Subtitle 2"/>
          <p:cNvSpPr>
            <a:spLocks noGrp="1"/>
          </p:cNvSpPr>
          <p:nvPr>
            <p:ph type="subTitle" idx="1" hasCustomPrompt="1"/>
          </p:nvPr>
        </p:nvSpPr>
        <p:spPr>
          <a:xfrm>
            <a:off x="1028700" y="7112000"/>
            <a:ext cx="4800600" cy="914400"/>
          </a:xfrm>
        </p:spPr>
        <p:txBody>
          <a:bodyPr>
            <a:noAutofit/>
          </a:bodyPr>
          <a:lstStyle>
            <a:lvl1pPr marL="0" indent="0" algn="ctr">
              <a:buNone/>
              <a:defRPr sz="2250" baseline="0">
                <a:solidFill>
                  <a:schemeClr val="bg1"/>
                </a:solidFill>
                <a:latin typeface="Arial" panose="020B0604020202020204" pitchFamily="34" charset="0"/>
              </a:defRPr>
            </a:lvl1pPr>
            <a:lvl2pPr marL="342892" indent="0" algn="ctr">
              <a:buNone/>
              <a:defRPr>
                <a:solidFill>
                  <a:schemeClr val="tx1">
                    <a:tint val="75000"/>
                  </a:schemeClr>
                </a:solidFill>
              </a:defRPr>
            </a:lvl2pPr>
            <a:lvl3pPr marL="685784"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If applicable, insert sub-title</a:t>
            </a:r>
          </a:p>
        </p:txBody>
      </p:sp>
      <p:pic>
        <p:nvPicPr>
          <p:cNvPr id="2050"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85900" y="1330747"/>
            <a:ext cx="3886200" cy="2733255"/>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p:cNvSpPr>
            <a:spLocks noGrp="1"/>
          </p:cNvSpPr>
          <p:nvPr>
            <p:ph type="body" sz="quarter" idx="10" hasCustomPrompt="1"/>
          </p:nvPr>
        </p:nvSpPr>
        <p:spPr>
          <a:xfrm>
            <a:off x="1542601" y="8534400"/>
            <a:ext cx="3772802" cy="508000"/>
          </a:xfrm>
        </p:spPr>
        <p:txBody>
          <a:bodyPr>
            <a:normAutofit/>
          </a:bodyPr>
          <a:lstStyle>
            <a:lvl1pPr marL="0" marR="0" indent="0" algn="ctr" defTabSz="685784"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lang="en-US" sz="1050" smtClean="0">
                <a:solidFill>
                  <a:schemeClr val="tx2"/>
                </a:solidFill>
              </a:defRPr>
            </a:lvl1pPr>
            <a:lvl5pPr marL="1371566" indent="0">
              <a:buNone/>
              <a:defRPr/>
            </a:lvl5pPr>
          </a:lstStyle>
          <a:p>
            <a:pPr marL="0" marR="0" lvl="0" indent="0" algn="l" defTabSz="685784"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a:pPr>
            <a:r>
              <a:rPr lang="en-US" sz="1050" dirty="0">
                <a:solidFill>
                  <a:schemeClr val="tx2"/>
                </a:solidFill>
                <a:latin typeface="+mn-lt"/>
              </a:rPr>
              <a:t>Presenter Name | Job Title | Team/Office/Division | Date</a:t>
            </a:r>
          </a:p>
        </p:txBody>
      </p:sp>
    </p:spTree>
    <p:extLst>
      <p:ext uri="{BB962C8B-B14F-4D97-AF65-F5344CB8AC3E}">
        <p14:creationId xmlns:p14="http://schemas.microsoft.com/office/powerpoint/2010/main" val="2893194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6A22ED-FA85-480F-9682-87D57A9D4C0F}"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92E722-ABF3-425A-83B3-FA4F53F3E148}"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89659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6A22ED-FA85-480F-9682-87D57A9D4C0F}"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92E722-ABF3-425A-83B3-FA4F53F3E148}" type="slidenum">
              <a:rPr lang="en-US" smtClean="0"/>
              <a:t>‹#›</a:t>
            </a:fld>
            <a:endParaRPr lang="en-US"/>
          </a:p>
        </p:txBody>
      </p:sp>
    </p:spTree>
    <p:extLst>
      <p:ext uri="{BB962C8B-B14F-4D97-AF65-F5344CB8AC3E}">
        <p14:creationId xmlns:p14="http://schemas.microsoft.com/office/powerpoint/2010/main" val="114136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6A22ED-FA85-480F-9682-87D57A9D4C0F}"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92E722-ABF3-425A-83B3-FA4F53F3E148}" type="slidenum">
              <a:rPr lang="en-US" smtClean="0"/>
              <a:t>‹#›</a:t>
            </a:fld>
            <a:endParaRPr lang="en-US"/>
          </a:p>
        </p:txBody>
      </p:sp>
    </p:spTree>
    <p:extLst>
      <p:ext uri="{BB962C8B-B14F-4D97-AF65-F5344CB8AC3E}">
        <p14:creationId xmlns:p14="http://schemas.microsoft.com/office/powerpoint/2010/main" val="433429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6A22ED-FA85-480F-9682-87D57A9D4C0F}" type="datetimeFigureOut">
              <a:rPr lang="en-US" smtClean="0"/>
              <a:t>7/27/2020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92E722-ABF3-425A-83B3-FA4F53F3E148}" type="slidenum">
              <a:rPr lang="en-US" smtClean="0"/>
              <a:t>‹#›</a:t>
            </a:fld>
            <a:endParaRPr lang="en-US"/>
          </a:p>
        </p:txBody>
      </p:sp>
    </p:spTree>
    <p:extLst>
      <p:ext uri="{BB962C8B-B14F-4D97-AF65-F5344CB8AC3E}">
        <p14:creationId xmlns:p14="http://schemas.microsoft.com/office/powerpoint/2010/main" val="3846063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6A22ED-FA85-480F-9682-87D57A9D4C0F}" type="datetimeFigureOut">
              <a:rPr lang="en-US" smtClean="0"/>
              <a:t>7/27/2020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92E722-ABF3-425A-83B3-FA4F53F3E148}" type="slidenum">
              <a:rPr lang="en-US" smtClean="0"/>
              <a:t>‹#›</a:t>
            </a:fld>
            <a:endParaRPr lang="en-US"/>
          </a:p>
        </p:txBody>
      </p:sp>
    </p:spTree>
    <p:extLst>
      <p:ext uri="{BB962C8B-B14F-4D97-AF65-F5344CB8AC3E}">
        <p14:creationId xmlns:p14="http://schemas.microsoft.com/office/powerpoint/2010/main" val="168750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6A22ED-FA85-480F-9682-87D57A9D4C0F}" type="datetimeFigureOut">
              <a:rPr lang="en-US" smtClean="0"/>
              <a:t>7/27/2020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92E722-ABF3-425A-83B3-FA4F53F3E148}" type="slidenum">
              <a:rPr lang="en-US" smtClean="0"/>
              <a:t>‹#›</a:t>
            </a:fld>
            <a:endParaRPr lang="en-US"/>
          </a:p>
        </p:txBody>
      </p:sp>
      <p:sp>
        <p:nvSpPr>
          <p:cNvPr id="5" name="Title 4"/>
          <p:cNvSpPr>
            <a:spLocks noGrp="1"/>
          </p:cNvSpPr>
          <p:nvPr>
            <p:ph type="title" hasCustomPrompt="1"/>
          </p:nvPr>
        </p:nvSpPr>
        <p:spPr/>
        <p:txBody>
          <a:bodyPr/>
          <a:lstStyle>
            <a:lvl1pPr>
              <a:defRPr/>
            </a:lvl1pPr>
          </a:lstStyle>
          <a:p>
            <a:r>
              <a:rPr lang="en-US" dirty="0" err="1" smtClean="0"/>
              <a:t>Acadience</a:t>
            </a:r>
            <a:r>
              <a:rPr lang="en-US" dirty="0" smtClean="0"/>
              <a:t> Reading</a:t>
            </a:r>
            <a:endParaRPr lang="en-US" dirty="0"/>
          </a:p>
        </p:txBody>
      </p:sp>
    </p:spTree>
    <p:extLst>
      <p:ext uri="{BB962C8B-B14F-4D97-AF65-F5344CB8AC3E}">
        <p14:creationId xmlns:p14="http://schemas.microsoft.com/office/powerpoint/2010/main" val="3062482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56A22ED-FA85-480F-9682-87D57A9D4C0F}"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92E722-ABF3-425A-83B3-FA4F53F3E148}" type="slidenum">
              <a:rPr lang="en-US" smtClean="0"/>
              <a:t>‹#›</a:t>
            </a:fld>
            <a:endParaRPr lang="en-US"/>
          </a:p>
        </p:txBody>
      </p:sp>
    </p:spTree>
    <p:extLst>
      <p:ext uri="{BB962C8B-B14F-4D97-AF65-F5344CB8AC3E}">
        <p14:creationId xmlns:p14="http://schemas.microsoft.com/office/powerpoint/2010/main" val="68028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56A22ED-FA85-480F-9682-87D57A9D4C0F}"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92E722-ABF3-425A-83B3-FA4F53F3E148}" type="slidenum">
              <a:rPr lang="en-US" smtClean="0"/>
              <a:t>‹#›</a:t>
            </a:fld>
            <a:endParaRPr lang="en-US"/>
          </a:p>
        </p:txBody>
      </p:sp>
    </p:spTree>
    <p:extLst>
      <p:ext uri="{BB962C8B-B14F-4D97-AF65-F5344CB8AC3E}">
        <p14:creationId xmlns:p14="http://schemas.microsoft.com/office/powerpoint/2010/main" val="698551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056A22ED-FA85-480F-9682-87D57A9D4C0F}" type="datetimeFigureOut">
              <a:rPr lang="en-US" smtClean="0"/>
              <a:t>7/27/2020</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A592E722-ABF3-425A-83B3-FA4F53F3E148}" type="slidenum">
              <a:rPr lang="en-US" smtClean="0"/>
              <a:t>‹#›</a:t>
            </a:fld>
            <a:endParaRPr lang="en-US"/>
          </a:p>
        </p:txBody>
      </p:sp>
    </p:spTree>
    <p:extLst>
      <p:ext uri="{BB962C8B-B14F-4D97-AF65-F5344CB8AC3E}">
        <p14:creationId xmlns:p14="http://schemas.microsoft.com/office/powerpoint/2010/main" val="5236211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heggerty.org/download-assessments-and-resources"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hyperlink" Target="https://www.tn.gov/education/article/tdoe3-rti-administrators-intervention-resources"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tn.gov/education/article/tdoe3-rti-administrators-intervention-resources"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utvaleadership.com/uploads/8/9/8/9/89897971/wjiv-user-qualifications-guide.pdf"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www.tn.gov/content/dam/tn/education/special-education/dys/pc1058_dyslexia_bill.pdf" TargetMode="Externa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3.xml.rels><?xml version="1.0" encoding="UTF-8" standalone="yes"?>
<Relationships xmlns="http://schemas.openxmlformats.org/package/2006/relationships"><Relationship Id="rId3" Type="http://schemas.openxmlformats.org/officeDocument/2006/relationships/hyperlink" Target="mailto:Joanna.Bivins@tn.gov" TargetMode="External"/><Relationship Id="rId2" Type="http://schemas.openxmlformats.org/officeDocument/2006/relationships/hyperlink" Target="mailto:Kate.B.Martin@tn.gov" TargetMode="External"/><Relationship Id="rId1" Type="http://schemas.openxmlformats.org/officeDocument/2006/relationships/slideLayout" Target="../slideLayouts/slideLayout1.xml"/><Relationship Id="rId4" Type="http://schemas.openxmlformats.org/officeDocument/2006/relationships/hyperlink" Target="mailto:angela.wegner@tn.gov"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mailto:Kate.B.Martin@tn.go"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5.xml"/><Relationship Id="rId18" Type="http://schemas.openxmlformats.org/officeDocument/2006/relationships/slide" Target="slide20.xml"/><Relationship Id="rId26" Type="http://schemas.openxmlformats.org/officeDocument/2006/relationships/slide" Target="slide28.xml"/><Relationship Id="rId39" Type="http://schemas.openxmlformats.org/officeDocument/2006/relationships/slide" Target="slide42.xml"/><Relationship Id="rId3" Type="http://schemas.openxmlformats.org/officeDocument/2006/relationships/slideLayout" Target="../slideLayouts/slideLayout1.xml"/><Relationship Id="rId21" Type="http://schemas.openxmlformats.org/officeDocument/2006/relationships/slide" Target="slide23.xml"/><Relationship Id="rId34" Type="http://schemas.openxmlformats.org/officeDocument/2006/relationships/slide" Target="slide36.xml"/><Relationship Id="rId7" Type="http://schemas.openxmlformats.org/officeDocument/2006/relationships/slide" Target="slide9.xml"/><Relationship Id="rId12" Type="http://schemas.openxmlformats.org/officeDocument/2006/relationships/slide" Target="slide14.xml"/><Relationship Id="rId17" Type="http://schemas.openxmlformats.org/officeDocument/2006/relationships/slide" Target="slide19.xml"/><Relationship Id="rId25" Type="http://schemas.openxmlformats.org/officeDocument/2006/relationships/slide" Target="slide27.xml"/><Relationship Id="rId33" Type="http://schemas.openxmlformats.org/officeDocument/2006/relationships/slide" Target="slide35.xml"/><Relationship Id="rId38" Type="http://schemas.openxmlformats.org/officeDocument/2006/relationships/slide" Target="slide41.xml"/><Relationship Id="rId2" Type="http://schemas.openxmlformats.org/officeDocument/2006/relationships/audio" Target="../media/media2.m4a"/><Relationship Id="rId16" Type="http://schemas.openxmlformats.org/officeDocument/2006/relationships/slide" Target="slide18.xml"/><Relationship Id="rId20" Type="http://schemas.openxmlformats.org/officeDocument/2006/relationships/slide" Target="slide22.xml"/><Relationship Id="rId29" Type="http://schemas.openxmlformats.org/officeDocument/2006/relationships/slide" Target="slide31.xml"/><Relationship Id="rId1" Type="http://schemas.microsoft.com/office/2007/relationships/media" Target="../media/media2.m4a"/><Relationship Id="rId6" Type="http://schemas.openxmlformats.org/officeDocument/2006/relationships/slide" Target="slide8.xml"/><Relationship Id="rId11" Type="http://schemas.openxmlformats.org/officeDocument/2006/relationships/slide" Target="slide13.xml"/><Relationship Id="rId24" Type="http://schemas.openxmlformats.org/officeDocument/2006/relationships/slide" Target="slide26.xml"/><Relationship Id="rId32" Type="http://schemas.openxmlformats.org/officeDocument/2006/relationships/slide" Target="slide34.xml"/><Relationship Id="rId37" Type="http://schemas.openxmlformats.org/officeDocument/2006/relationships/slide" Target="slide39.xml"/><Relationship Id="rId40" Type="http://schemas.openxmlformats.org/officeDocument/2006/relationships/image" Target="../media/image3.png"/><Relationship Id="rId5" Type="http://schemas.openxmlformats.org/officeDocument/2006/relationships/slide" Target="slide7.xml"/><Relationship Id="rId15" Type="http://schemas.openxmlformats.org/officeDocument/2006/relationships/slide" Target="slide17.xml"/><Relationship Id="rId23" Type="http://schemas.openxmlformats.org/officeDocument/2006/relationships/slide" Target="slide25.xml"/><Relationship Id="rId28" Type="http://schemas.openxmlformats.org/officeDocument/2006/relationships/slide" Target="slide30.xml"/><Relationship Id="rId36" Type="http://schemas.openxmlformats.org/officeDocument/2006/relationships/slide" Target="slide38.xml"/><Relationship Id="rId10" Type="http://schemas.openxmlformats.org/officeDocument/2006/relationships/slide" Target="slide12.xml"/><Relationship Id="rId19" Type="http://schemas.openxmlformats.org/officeDocument/2006/relationships/slide" Target="slide21.xml"/><Relationship Id="rId31" Type="http://schemas.openxmlformats.org/officeDocument/2006/relationships/slide" Target="slide33.xml"/><Relationship Id="rId4" Type="http://schemas.openxmlformats.org/officeDocument/2006/relationships/notesSlide" Target="../notesSlides/notesSlide2.xml"/><Relationship Id="rId9" Type="http://schemas.openxmlformats.org/officeDocument/2006/relationships/slide" Target="slide11.xml"/><Relationship Id="rId14" Type="http://schemas.openxmlformats.org/officeDocument/2006/relationships/slide" Target="slide16.xml"/><Relationship Id="rId22" Type="http://schemas.openxmlformats.org/officeDocument/2006/relationships/slide" Target="slide24.xml"/><Relationship Id="rId27" Type="http://schemas.openxmlformats.org/officeDocument/2006/relationships/slide" Target="slide29.xml"/><Relationship Id="rId30" Type="http://schemas.openxmlformats.org/officeDocument/2006/relationships/slide" Target="slide32.xml"/><Relationship Id="rId35" Type="http://schemas.openxmlformats.org/officeDocument/2006/relationships/slide" Target="slide3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TN Department of Education title slide"/>
          <p:cNvSpPr/>
          <p:nvPr/>
        </p:nvSpPr>
        <p:spPr>
          <a:xfrm>
            <a:off x="76200" y="1066800"/>
            <a:ext cx="6477000" cy="327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Reading Resources:&#10;Reading Assessments to Inform &#10;Data-Based Decisions"/>
          <p:cNvSpPr>
            <a:spLocks noGrp="1"/>
          </p:cNvSpPr>
          <p:nvPr>
            <p:ph type="ctrTitle"/>
          </p:nvPr>
        </p:nvSpPr>
        <p:spPr/>
        <p:txBody>
          <a:bodyPr>
            <a:noAutofit/>
          </a:bodyPr>
          <a:lstStyle/>
          <a:p>
            <a:r>
              <a:rPr lang="en-US" sz="4000" b="1" dirty="0">
                <a:solidFill>
                  <a:schemeClr val="bg1"/>
                </a:solidFill>
                <a:latin typeface="Georgia" panose="02040502050405020303" pitchFamily="18" charset="0"/>
              </a:rPr>
              <a:t>Reading Resources:</a:t>
            </a:r>
            <a:br>
              <a:rPr lang="en-US" sz="4000" b="1" dirty="0">
                <a:solidFill>
                  <a:schemeClr val="bg1"/>
                </a:solidFill>
                <a:latin typeface="Georgia" panose="02040502050405020303" pitchFamily="18" charset="0"/>
              </a:rPr>
            </a:br>
            <a:r>
              <a:rPr lang="en-US" sz="2400" b="1" dirty="0">
                <a:solidFill>
                  <a:schemeClr val="bg1"/>
                </a:solidFill>
                <a:latin typeface="Georgia" panose="02040502050405020303" pitchFamily="18" charset="0"/>
              </a:rPr>
              <a:t>Reading Assessments to Inform </a:t>
            </a:r>
            <a:br>
              <a:rPr lang="en-US" sz="2400" b="1" dirty="0">
                <a:solidFill>
                  <a:schemeClr val="bg1"/>
                </a:solidFill>
                <a:latin typeface="Georgia" panose="02040502050405020303" pitchFamily="18" charset="0"/>
              </a:rPr>
            </a:br>
            <a:r>
              <a:rPr lang="en-US" sz="2400" b="1" dirty="0">
                <a:solidFill>
                  <a:schemeClr val="bg1"/>
                </a:solidFill>
                <a:latin typeface="Georgia" panose="02040502050405020303" pitchFamily="18" charset="0"/>
              </a:rPr>
              <a:t>Data-Based Decisions</a:t>
            </a:r>
            <a:endParaRPr lang="en-US" sz="2400" b="1" dirty="0">
              <a:solidFill>
                <a:schemeClr val="bg1"/>
              </a:solidFill>
              <a:latin typeface="Georgia" panose="02040502050405020303" pitchFamily="18" charset="0"/>
              <a:cs typeface="Arial" panose="020B0604020202020204" pitchFamily="34" charset="0"/>
            </a:endParaRPr>
          </a:p>
        </p:txBody>
      </p:sp>
      <p:sp>
        <p:nvSpPr>
          <p:cNvPr id="3" name="Subtitle 2" descr="Any reference herein to any vendor, product, or service by trade name, trademark, manufacturer, or otherwise does not constitute or imply the endorsement, recommendation, or approval of the Tennessee Department of Education.&#10;"/>
          <p:cNvSpPr>
            <a:spLocks noGrp="1"/>
          </p:cNvSpPr>
          <p:nvPr>
            <p:ph type="subTitle" idx="1"/>
          </p:nvPr>
        </p:nvSpPr>
        <p:spPr/>
        <p:txBody>
          <a:bodyPr/>
          <a:lstStyle/>
          <a:p>
            <a:r>
              <a:rPr lang="en-US" sz="1050" dirty="0">
                <a:latin typeface="Arial" panose="020B0604020202020204" pitchFamily="34" charset="0"/>
                <a:cs typeface="Arial" panose="020B0604020202020204" pitchFamily="34" charset="0"/>
              </a:rPr>
              <a:t>Any reference herein to any vendor, product, or service by trade name, trademark, manufacturer, or otherwise does not constitute or imply the endorsement, recommendation, or approval </a:t>
            </a:r>
            <a:r>
              <a:rPr lang="en-US" sz="1050" dirty="0">
                <a:cs typeface="Arial" panose="020B0604020202020204" pitchFamily="34" charset="0"/>
              </a:rPr>
              <a:t>by</a:t>
            </a:r>
            <a:r>
              <a:rPr lang="en-US" sz="1050" dirty="0">
                <a:latin typeface="Arial" panose="020B0604020202020204" pitchFamily="34" charset="0"/>
                <a:cs typeface="Arial" panose="020B0604020202020204" pitchFamily="34" charset="0"/>
              </a:rPr>
              <a:t> the Tennessee Department of Education.</a:t>
            </a:r>
          </a:p>
        </p:txBody>
      </p:sp>
      <p:sp>
        <p:nvSpPr>
          <p:cNvPr id="4" name="Text Placeholder 3" descr="Updated Winter 2020&#10;&#10;"/>
          <p:cNvSpPr>
            <a:spLocks noGrp="1"/>
          </p:cNvSpPr>
          <p:nvPr>
            <p:ph type="body" sz="quarter" idx="10"/>
          </p:nvPr>
        </p:nvSpPr>
        <p:spPr>
          <a:xfrm>
            <a:off x="304800" y="8636000"/>
            <a:ext cx="6248400" cy="508000"/>
          </a:xfrm>
        </p:spPr>
        <p:txBody>
          <a:bodyPr vert="horz" lIns="91440" tIns="45720" rIns="91440" bIns="45720" rtlCol="0" anchor="t">
            <a:noAutofit/>
          </a:bodyPr>
          <a:lstStyle/>
          <a:p>
            <a:r>
              <a:rPr lang="en-US" sz="1400" dirty="0">
                <a:latin typeface="Arial"/>
                <a:cs typeface="Arial"/>
              </a:rPr>
              <a:t>Updated Spring 2020</a:t>
            </a:r>
          </a:p>
        </p:txBody>
      </p:sp>
      <p:pic>
        <p:nvPicPr>
          <p:cNvPr id="5" name="Picture 4" descr="Tennessee Department of Education"/>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1262643" y="1790530"/>
            <a:ext cx="4104113" cy="1627965"/>
          </a:xfrm>
          <a:prstGeom prst="rect">
            <a:avLst/>
          </a:prstGeom>
        </p:spPr>
      </p:pic>
      <p:pic>
        <p:nvPicPr>
          <p:cNvPr id="9" name="Recorded Sound" descr="Recorded description of document and its purpos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037948" y="-9879"/>
            <a:ext cx="609600" cy="609600"/>
          </a:xfrm>
          <a:prstGeom prst="rect">
            <a:avLst/>
          </a:prstGeom>
        </p:spPr>
      </p:pic>
    </p:spTree>
    <p:extLst>
      <p:ext uri="{BB962C8B-B14F-4D97-AF65-F5344CB8AC3E}">
        <p14:creationId xmlns:p14="http://schemas.microsoft.com/office/powerpoint/2010/main" val="30268834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3456"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Ages:&#10;Grades Pre-K-9&#10;&#10;Administration &amp; Time:&#10;≈15-30 minutes per subtest&#10;1:1 administration&#10;&#10;Assessor Qualification Level:&#10;TDOE recommends that each assessment is administered, scored, and interpreted by a certified teacher with knowledge of both reading content and the assessment.&#10;&#10;Purpose:&#10;To assess students' strengths and needs in the classroom&#10;To monitor growth and progress&#10;&#10;English Learner Options:&#10;Brigance ABS-R (Assessment of Basic Skills-Revised, Spanish edition) for grades Pre-K-9&#10;&#10;Additional Information:&#10;Subtests include Listening Vocabulary and Comprehension, Word Recognition, Oral Reading, Reading Vocabulary and Comprehension, Word Analysis, Functional Word Recognition, Spelling&#10;"/>
          <p:cNvSpPr/>
          <p:nvPr/>
        </p:nvSpPr>
        <p:spPr>
          <a:xfrm>
            <a:off x="-12192" y="3060553"/>
            <a:ext cx="6873240" cy="4493538"/>
          </a:xfrm>
          <a:prstGeom prst="rect">
            <a:avLst/>
          </a:prstGeom>
        </p:spPr>
        <p:txBody>
          <a:bodyPr wrap="square">
            <a:spAutoFit/>
          </a:bodyPr>
          <a:lstStyle/>
          <a:p>
            <a:pPr algn="ctr" eaLnBrk="1" fontAlgn="auto" hangingPunct="1">
              <a:spcBef>
                <a:spcPts val="0"/>
              </a:spcBef>
              <a:spcAft>
                <a:spcPts val="0"/>
              </a:spcAft>
              <a:defRPr/>
            </a:pPr>
            <a:r>
              <a:rPr lang="en-US" sz="1300" b="1" dirty="0">
                <a:ln w="1905"/>
                <a:solidFill>
                  <a:srgbClr val="002060"/>
                </a:solidFill>
                <a:latin typeface="Arial" panose="020B0604020202020204" pitchFamily="34" charset="0"/>
              </a:rPr>
              <a:t>Ages:</a:t>
            </a:r>
          </a:p>
          <a:p>
            <a:pPr algn="ctr" eaLnBrk="1" fontAlgn="auto" hangingPunct="1">
              <a:spcBef>
                <a:spcPts val="0"/>
              </a:spcBef>
              <a:spcAft>
                <a:spcPts val="0"/>
              </a:spcAft>
              <a:defRPr/>
            </a:pPr>
            <a:r>
              <a:rPr lang="en-US" sz="1300" dirty="0">
                <a:ln w="1905"/>
                <a:solidFill>
                  <a:srgbClr val="002060"/>
                </a:solidFill>
                <a:latin typeface="Arial" panose="020B0604020202020204" pitchFamily="34" charset="0"/>
              </a:rPr>
              <a:t>Grades</a:t>
            </a:r>
            <a:r>
              <a:rPr lang="en-US" sz="1300" b="1" dirty="0">
                <a:ln w="1905"/>
                <a:solidFill>
                  <a:srgbClr val="002060"/>
                </a:solidFill>
                <a:latin typeface="Arial" panose="020B0604020202020204" pitchFamily="34" charset="0"/>
              </a:rPr>
              <a:t> </a:t>
            </a:r>
            <a:r>
              <a:rPr lang="en-US" sz="1300" dirty="0">
                <a:ln w="1905"/>
                <a:solidFill>
                  <a:srgbClr val="002060"/>
                </a:solidFill>
                <a:latin typeface="Arial" panose="020B0604020202020204" pitchFamily="34" charset="0"/>
              </a:rPr>
              <a:t>Pre-K-9</a:t>
            </a:r>
          </a:p>
          <a:p>
            <a:pPr algn="ctr" eaLnBrk="1" fontAlgn="auto" hangingPunct="1">
              <a:spcBef>
                <a:spcPts val="0"/>
              </a:spcBef>
              <a:spcAft>
                <a:spcPts val="0"/>
              </a:spcAft>
              <a:defRPr/>
            </a:pPr>
            <a:endParaRPr lang="en-US" sz="1300" dirty="0">
              <a:ln w="1905"/>
              <a:solidFill>
                <a:srgbClr val="002060"/>
              </a:solidFill>
              <a:latin typeface="Arial" panose="020B0604020202020204" pitchFamily="34" charset="0"/>
            </a:endParaRPr>
          </a:p>
          <a:p>
            <a:pPr algn="ctr" eaLnBrk="1" fontAlgn="auto" hangingPunct="1">
              <a:spcBef>
                <a:spcPts val="0"/>
              </a:spcBef>
              <a:spcAft>
                <a:spcPts val="0"/>
              </a:spcAft>
              <a:defRPr/>
            </a:pPr>
            <a:r>
              <a:rPr lang="en-US" sz="1300" b="1" dirty="0">
                <a:ln w="1905"/>
                <a:solidFill>
                  <a:srgbClr val="002060"/>
                </a:solidFill>
                <a:latin typeface="Arial" panose="020B0604020202020204" pitchFamily="34" charset="0"/>
              </a:rPr>
              <a:t>Administration &amp; Time:</a:t>
            </a:r>
          </a:p>
          <a:p>
            <a:pPr algn="ctr">
              <a:defRPr/>
            </a:pPr>
            <a:r>
              <a:rPr lang="en-US" sz="1300" dirty="0">
                <a:ln w="1905"/>
                <a:solidFill>
                  <a:srgbClr val="002060"/>
                </a:solidFill>
                <a:latin typeface="Arial" panose="020B0604020202020204" pitchFamily="34" charset="0"/>
              </a:rPr>
              <a:t>≈15-30 minutes per subtest</a:t>
            </a:r>
          </a:p>
          <a:p>
            <a:pPr algn="ctr">
              <a:defRPr/>
            </a:pPr>
            <a:r>
              <a:rPr lang="en-US" sz="1300" dirty="0">
                <a:ln w="1905"/>
                <a:solidFill>
                  <a:srgbClr val="002060"/>
                </a:solidFill>
                <a:latin typeface="Arial" panose="020B0604020202020204" pitchFamily="34" charset="0"/>
              </a:rPr>
              <a:t>1:1 administration</a:t>
            </a:r>
          </a:p>
          <a:p>
            <a:pPr algn="ctr">
              <a:defRPr/>
            </a:pPr>
            <a:endParaRPr lang="en-US" sz="1300" dirty="0">
              <a:ln w="1905"/>
              <a:solidFill>
                <a:srgbClr val="002060"/>
              </a:solidFill>
              <a:latin typeface="Arial" panose="020B0604020202020204" pitchFamily="34" charset="0"/>
            </a:endParaRPr>
          </a:p>
          <a:p>
            <a:pPr algn="ctr">
              <a:defRPr/>
            </a:pPr>
            <a:r>
              <a:rPr lang="en-US" sz="1300" b="1" dirty="0">
                <a:ln w="1905"/>
                <a:solidFill>
                  <a:srgbClr val="002060"/>
                </a:solidFill>
                <a:latin typeface="Arial" panose="020B0604020202020204" pitchFamily="34" charset="0"/>
                <a:cs typeface="Arial" panose="020B0604020202020204" pitchFamily="34" charset="0"/>
              </a:rPr>
              <a:t>Assessor Qualification Level:</a:t>
            </a:r>
          </a:p>
          <a:p>
            <a:pPr algn="ctr">
              <a:defRPr/>
            </a:pPr>
            <a:r>
              <a:rPr lang="en-US" sz="1300" dirty="0">
                <a:solidFill>
                  <a:srgbClr val="002060"/>
                </a:solidFill>
                <a:latin typeface="Arial" panose="020B0604020202020204" pitchFamily="34" charset="0"/>
                <a:ea typeface="Open Sans" panose="020B0606030504020204" pitchFamily="34" charset="0"/>
                <a:cs typeface="Arial" panose="020B0604020202020204" pitchFamily="34" charset="0"/>
              </a:rPr>
              <a:t>TDOE recommends that each assessment is administered, scored, and interpreted by a certified teacher with knowledge of both reading content and the assessment.</a:t>
            </a:r>
            <a:endParaRPr lang="en-US" sz="1300" dirty="0">
              <a:ln w="1905"/>
              <a:solidFill>
                <a:srgbClr val="002060"/>
              </a:solidFill>
              <a:latin typeface="Arial" panose="020B0604020202020204" pitchFamily="34" charset="0"/>
            </a:endParaRPr>
          </a:p>
          <a:p>
            <a:pPr algn="ctr" eaLnBrk="1" fontAlgn="auto" hangingPunct="1">
              <a:spcBef>
                <a:spcPts val="0"/>
              </a:spcBef>
              <a:spcAft>
                <a:spcPts val="0"/>
              </a:spcAft>
              <a:defRPr/>
            </a:pPr>
            <a:endParaRPr lang="en-US" sz="1300" dirty="0">
              <a:ln w="1905"/>
              <a:solidFill>
                <a:srgbClr val="002060"/>
              </a:solidFill>
              <a:latin typeface="Arial" panose="020B0604020202020204" pitchFamily="34" charset="0"/>
            </a:endParaRPr>
          </a:p>
          <a:p>
            <a:pPr algn="ctr" eaLnBrk="1" fontAlgn="auto" hangingPunct="1">
              <a:spcBef>
                <a:spcPts val="0"/>
              </a:spcBef>
              <a:spcAft>
                <a:spcPts val="0"/>
              </a:spcAft>
              <a:defRPr/>
            </a:pPr>
            <a:r>
              <a:rPr lang="en-US" sz="1300" b="1" dirty="0">
                <a:ln w="1905"/>
                <a:solidFill>
                  <a:srgbClr val="002060"/>
                </a:solidFill>
                <a:latin typeface="Arial" panose="020B0604020202020204" pitchFamily="34" charset="0"/>
              </a:rPr>
              <a:t>Purpose:</a:t>
            </a:r>
          </a:p>
          <a:p>
            <a:pPr marL="169863" indent="-169863" algn="ctr">
              <a:buAutoNum type="arabicPeriod"/>
            </a:pPr>
            <a:r>
              <a:rPr lang="en-US" sz="1300" dirty="0">
                <a:solidFill>
                  <a:srgbClr val="002060"/>
                </a:solidFill>
                <a:latin typeface="Arial" panose="020B0604020202020204" pitchFamily="34" charset="0"/>
                <a:cs typeface="Arial" panose="020B0604020202020204" pitchFamily="34" charset="0"/>
              </a:rPr>
              <a:t>To assess students' strengths and needs in the classroom</a:t>
            </a:r>
          </a:p>
          <a:p>
            <a:pPr marL="169863" indent="-169863" algn="ctr">
              <a:buAutoNum type="arabicPeriod"/>
            </a:pPr>
            <a:r>
              <a:rPr lang="en-US" sz="1300" dirty="0">
                <a:solidFill>
                  <a:srgbClr val="002060"/>
                </a:solidFill>
                <a:latin typeface="Arial" panose="020B0604020202020204" pitchFamily="34" charset="0"/>
                <a:cs typeface="Arial" panose="020B0604020202020204" pitchFamily="34" charset="0"/>
              </a:rPr>
              <a:t>To monitor growth and progress</a:t>
            </a:r>
          </a:p>
          <a:p>
            <a:pPr marL="342900" indent="-342900">
              <a:buAutoNum type="arabicPeriod"/>
            </a:pPr>
            <a:endParaRPr lang="en-US" sz="1300" dirty="0">
              <a:solidFill>
                <a:srgbClr val="002060"/>
              </a:solidFill>
              <a:latin typeface="Arial" panose="020B0604020202020204" pitchFamily="34" charset="0"/>
              <a:cs typeface="Arial" panose="020B0604020202020204" pitchFamily="34" charset="0"/>
            </a:endParaRPr>
          </a:p>
          <a:p>
            <a:pPr algn="ctr"/>
            <a:r>
              <a:rPr lang="en-US" sz="1300" b="1" dirty="0">
                <a:solidFill>
                  <a:srgbClr val="002060"/>
                </a:solidFill>
                <a:latin typeface="Arial" panose="020B0604020202020204" pitchFamily="34" charset="0"/>
                <a:cs typeface="Arial" panose="020B0604020202020204" pitchFamily="34" charset="0"/>
              </a:rPr>
              <a:t>English Learner Options:</a:t>
            </a:r>
          </a:p>
          <a:p>
            <a:pPr algn="ctr"/>
            <a:r>
              <a:rPr lang="en-US" sz="1300" dirty="0">
                <a:solidFill>
                  <a:srgbClr val="002060"/>
                </a:solidFill>
                <a:latin typeface="Arial" panose="020B0604020202020204" pitchFamily="34" charset="0"/>
                <a:cs typeface="Arial" panose="020B0604020202020204" pitchFamily="34" charset="0"/>
              </a:rPr>
              <a:t>Brigance ABS-R (Assessment of Basic Skills-Revised, Spanish edition) for grades Pre-K-9</a:t>
            </a:r>
          </a:p>
          <a:p>
            <a:pPr marL="342900" indent="-342900">
              <a:buAutoNum type="arabicPeriod"/>
            </a:pPr>
            <a:endParaRPr lang="en-US" sz="1300" dirty="0">
              <a:ln w="1905"/>
              <a:solidFill>
                <a:srgbClr val="002060"/>
              </a:solidFill>
              <a:latin typeface="Arial" panose="020B0604020202020204" pitchFamily="34" charset="0"/>
              <a:cs typeface="Arial" panose="020B0604020202020204" pitchFamily="34" charset="0"/>
            </a:endParaRPr>
          </a:p>
          <a:p>
            <a:pPr algn="ctr" eaLnBrk="1" fontAlgn="auto" hangingPunct="1">
              <a:spcBef>
                <a:spcPts val="0"/>
              </a:spcBef>
              <a:spcAft>
                <a:spcPts val="0"/>
              </a:spcAft>
              <a:defRPr/>
            </a:pPr>
            <a:r>
              <a:rPr lang="en-US" sz="1300" b="1" dirty="0">
                <a:ln w="1905"/>
                <a:solidFill>
                  <a:srgbClr val="002060"/>
                </a:solidFill>
                <a:latin typeface="Arial" panose="020B0604020202020204" pitchFamily="34" charset="0"/>
              </a:rPr>
              <a:t>Additional Information:</a:t>
            </a:r>
          </a:p>
          <a:p>
            <a:pPr algn="ctr" fontAlgn="t">
              <a:buSzPts val="1350"/>
            </a:pPr>
            <a:r>
              <a:rPr lang="en-US" sz="1300" dirty="0">
                <a:ln w="1905"/>
                <a:solidFill>
                  <a:srgbClr val="002060"/>
                </a:solidFill>
                <a:latin typeface="Arial" panose="020B0604020202020204" pitchFamily="34" charset="0"/>
                <a:cs typeface="Arial" panose="020B0604020202020204" pitchFamily="34" charset="0"/>
              </a:rPr>
              <a:t>Subtests include </a:t>
            </a:r>
            <a:r>
              <a:rPr lang="en-US" sz="1300" dirty="0">
                <a:solidFill>
                  <a:srgbClr val="002060"/>
                </a:solidFill>
                <a:latin typeface="Arial" panose="020B0604020202020204" pitchFamily="34" charset="0"/>
                <a:cs typeface="Arial" panose="020B0604020202020204" pitchFamily="34" charset="0"/>
              </a:rPr>
              <a:t>Listening Vocabulary and Comprehension, Word Recognition, Oral Reading, Reading Vocabulary and Comprehension, Word Analysis, Functional Word Recognition, Spelling</a:t>
            </a:r>
          </a:p>
        </p:txBody>
      </p:sp>
      <p:pic>
        <p:nvPicPr>
          <p:cNvPr id="5" name="Picture 4" descr="Brigance Comprehensive Inventory of Basic Skills (CIBS-II)&#10;"/>
          <p:cNvPicPr>
            <a:picLocks noChangeAspect="1"/>
          </p:cNvPicPr>
          <p:nvPr/>
        </p:nvPicPr>
        <p:blipFill>
          <a:blip r:embed="rId2"/>
          <a:stretch>
            <a:fillRect/>
          </a:stretch>
        </p:blipFill>
        <p:spPr>
          <a:xfrm>
            <a:off x="2609036" y="984379"/>
            <a:ext cx="1639560" cy="1768600"/>
          </a:xfrm>
          <a:prstGeom prst="rect">
            <a:avLst/>
          </a:prstGeom>
        </p:spPr>
      </p:pic>
      <p:sp>
        <p:nvSpPr>
          <p:cNvPr id="12" name="Rectangle 11" descr="Brigance Comprehensive Inventory of Basic Skills (CIBS-II)&#10;"/>
          <p:cNvSpPr/>
          <p:nvPr/>
        </p:nvSpPr>
        <p:spPr>
          <a:xfrm>
            <a:off x="-184" y="-12442"/>
            <a:ext cx="68580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ln w="1905"/>
                <a:solidFill>
                  <a:schemeClr val="bg1"/>
                </a:solidFill>
                <a:latin typeface="Georgia" panose="02040502050405020303" pitchFamily="18" charset="0"/>
              </a:rPr>
              <a:t>Brigance Comprehensive Inventory of Basic Skills (CIBS-II)</a:t>
            </a:r>
            <a:endParaRPr lang="en-US" sz="2400" dirty="0">
              <a:solidFill>
                <a:schemeClr val="bg1"/>
              </a:solidFill>
              <a:latin typeface="Georgia" panose="02040502050405020303" pitchFamily="18" charset="0"/>
            </a:endParaRPr>
          </a:p>
        </p:txBody>
      </p:sp>
      <p:sp>
        <p:nvSpPr>
          <p:cNvPr id="13" name="Rectangle 12"/>
          <p:cNvSpPr/>
          <p:nvPr/>
        </p:nvSpPr>
        <p:spPr>
          <a:xfrm>
            <a:off x="0" y="8668512"/>
            <a:ext cx="6858000" cy="4754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1200" i="1" dirty="0">
                <a:solidFill>
                  <a:srgbClr val="002060"/>
                </a:solidFill>
                <a:latin typeface="Arial" panose="020B0604020202020204" pitchFamily="34" charset="0"/>
                <a:cs typeface="Arial" panose="020B0604020202020204" pitchFamily="34" charset="0"/>
              </a:rPr>
              <a:t>Provided for reference only. Mention does not imply endorsement, </a:t>
            </a:r>
          </a:p>
          <a:p>
            <a:pPr algn="r"/>
            <a:r>
              <a:rPr lang="en-US" sz="1200" i="1" dirty="0">
                <a:solidFill>
                  <a:srgbClr val="002060"/>
                </a:solidFill>
                <a:latin typeface="Arial" panose="020B0604020202020204" pitchFamily="34" charset="0"/>
                <a:cs typeface="Arial" panose="020B0604020202020204" pitchFamily="34" charset="0"/>
              </a:rPr>
              <a:t>recommendation, or approval by the Tennessee Department of Education.</a:t>
            </a:r>
          </a:p>
        </p:txBody>
      </p:sp>
      <p:sp>
        <p:nvSpPr>
          <p:cNvPr id="14" name="Rectangle 13" descr="Basic Reading&#10;Word Recognition&#10;Functional Word Recognition&#10;Word Analysis&#10;Spelling&#10;"/>
          <p:cNvSpPr/>
          <p:nvPr/>
        </p:nvSpPr>
        <p:spPr>
          <a:xfrm>
            <a:off x="-12192" y="7669580"/>
            <a:ext cx="2286000" cy="1005840"/>
          </a:xfrm>
          <a:prstGeom prst="rect">
            <a:avLst/>
          </a:prstGeom>
          <a:solidFill>
            <a:srgbClr val="1B365D"/>
          </a:solidFill>
          <a:ln w="15875" cap="flat" cmpd="sng" algn="ctr">
            <a:noFill/>
            <a:prstDash val="solid"/>
          </a:ln>
          <a:effectLst/>
        </p:spPr>
        <p:txBody>
          <a:bodyPr lIns="45720" rIns="4572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Basic Reading</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FFFFF"/>
                </a:solidFill>
                <a:latin typeface="Arial" panose="020B0604020202020204" pitchFamily="34" charset="0"/>
                <a:cs typeface="Arial" panose="020B0604020202020204" pitchFamily="34" charset="0"/>
              </a:rPr>
              <a:t>Word Recognition</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FFFFF"/>
                </a:solidFill>
                <a:latin typeface="Arial" panose="020B0604020202020204" pitchFamily="34" charset="0"/>
                <a:cs typeface="Arial" panose="020B0604020202020204" pitchFamily="34" charset="0"/>
              </a:rPr>
              <a:t>Functional Word Recognition</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FFFFF"/>
                </a:solidFill>
                <a:latin typeface="Arial" panose="020B0604020202020204" pitchFamily="34" charset="0"/>
                <a:cs typeface="Arial" panose="020B0604020202020204" pitchFamily="34" charset="0"/>
              </a:rPr>
              <a:t>Word Analysis</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FFFFF"/>
                </a:solidFill>
                <a:latin typeface="Arial" panose="020B0604020202020204" pitchFamily="34" charset="0"/>
                <a:cs typeface="Arial" panose="020B0604020202020204" pitchFamily="34" charset="0"/>
              </a:rPr>
              <a:t>Spelling</a:t>
            </a:r>
          </a:p>
        </p:txBody>
      </p:sp>
      <p:sp>
        <p:nvSpPr>
          <p:cNvPr id="15" name="Rectangle 14" descr="Reading Fluency&#10;Oral Reading Rate&#10;"/>
          <p:cNvSpPr/>
          <p:nvPr/>
        </p:nvSpPr>
        <p:spPr>
          <a:xfrm>
            <a:off x="2273808" y="7669580"/>
            <a:ext cx="2286000" cy="1005840"/>
          </a:xfrm>
          <a:prstGeom prst="rect">
            <a:avLst/>
          </a:prstGeom>
          <a:solidFill>
            <a:srgbClr val="1B365D">
              <a:lumMod val="40000"/>
              <a:lumOff val="60000"/>
            </a:srgbClr>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Reading Fluency</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Oral Reading </a:t>
            </a:r>
            <a:r>
              <a:rPr lang="en-US" sz="1200" kern="0" dirty="0">
                <a:solidFill>
                  <a:srgbClr val="002060"/>
                </a:solidFill>
                <a:latin typeface="Arial" panose="020B0604020202020204" pitchFamily="34" charset="0"/>
                <a:cs typeface="Arial" panose="020B0604020202020204" pitchFamily="34" charset="0"/>
              </a:rPr>
              <a:t>R</a:t>
            </a:r>
            <a:r>
              <a:rPr kumimoji="0" lang="en-US" sz="1200" b="0" i="0"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ate</a:t>
            </a:r>
          </a:p>
        </p:txBody>
      </p:sp>
      <p:sp>
        <p:nvSpPr>
          <p:cNvPr id="16" name="Rectangle 15" descr="Reading Comprehension&#10;Vocab/Listening Comp&#10;Vocab/Rdg Comp&#10;"/>
          <p:cNvSpPr/>
          <p:nvPr/>
        </p:nvSpPr>
        <p:spPr>
          <a:xfrm>
            <a:off x="4559808" y="7669580"/>
            <a:ext cx="2313432" cy="1005840"/>
          </a:xfrm>
          <a:prstGeom prst="rect">
            <a:avLst/>
          </a:prstGeom>
          <a:solidFill>
            <a:srgbClr val="6E7073"/>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Reading Comprehension</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Vocab/Listening</a:t>
            </a:r>
            <a:r>
              <a:rPr kumimoji="0" lang="en-US" sz="1200" b="0" i="0" strike="noStrike" kern="0" cap="none" spc="0" normalizeH="0" noProof="0" dirty="0">
                <a:ln>
                  <a:noFill/>
                </a:ln>
                <a:solidFill>
                  <a:srgbClr val="FFFFFF"/>
                </a:solidFill>
                <a:effectLst/>
                <a:uLnTx/>
                <a:uFillTx/>
                <a:latin typeface="Arial" panose="020B0604020202020204" pitchFamily="34" charset="0"/>
                <a:cs typeface="Arial" panose="020B0604020202020204" pitchFamily="34" charset="0"/>
              </a:rPr>
              <a:t> Comp</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noProof="0" dirty="0">
                <a:solidFill>
                  <a:srgbClr val="FFFFFF"/>
                </a:solidFill>
                <a:latin typeface="Arial" panose="020B0604020202020204" pitchFamily="34" charset="0"/>
                <a:cs typeface="Arial" panose="020B0604020202020204" pitchFamily="34" charset="0"/>
              </a:rPr>
              <a:t>Vocab/</a:t>
            </a:r>
            <a:r>
              <a:rPr lang="en-US" sz="1200" kern="0" noProof="0" dirty="0" err="1">
                <a:solidFill>
                  <a:srgbClr val="FFFFFF"/>
                </a:solidFill>
                <a:latin typeface="Arial" panose="020B0604020202020204" pitchFamily="34" charset="0"/>
                <a:cs typeface="Arial" panose="020B0604020202020204" pitchFamily="34" charset="0"/>
              </a:rPr>
              <a:t>Rdg</a:t>
            </a:r>
            <a:r>
              <a:rPr lang="en-US" sz="1200" kern="0" noProof="0" dirty="0">
                <a:solidFill>
                  <a:srgbClr val="FFFFFF"/>
                </a:solidFill>
                <a:latin typeface="Arial" panose="020B0604020202020204" pitchFamily="34" charset="0"/>
                <a:cs typeface="Arial" panose="020B0604020202020204" pitchFamily="34" charset="0"/>
              </a:rPr>
              <a:t> Comp</a:t>
            </a:r>
            <a:endParaRPr kumimoji="0" lang="en-US" sz="1200" b="0" i="0"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 name="Title 1" hidden="1"/>
          <p:cNvSpPr>
            <a:spLocks noGrp="1"/>
          </p:cNvSpPr>
          <p:nvPr>
            <p:ph type="title"/>
          </p:nvPr>
        </p:nvSpPr>
        <p:spPr/>
        <p:txBody>
          <a:bodyPr/>
          <a:lstStyle/>
          <a:p>
            <a:r>
              <a:rPr lang="en-US" dirty="0" smtClean="0"/>
              <a:t>Brigance Comprehensive Inventory of Basic Skills</a:t>
            </a:r>
            <a:endParaRPr lang="en-US" dirty="0"/>
          </a:p>
        </p:txBody>
      </p:sp>
    </p:spTree>
    <p:extLst>
      <p:ext uri="{BB962C8B-B14F-4D97-AF65-F5344CB8AC3E}">
        <p14:creationId xmlns:p14="http://schemas.microsoft.com/office/powerpoint/2010/main" val="39900727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Ages:&#10;Grades 1-11&#10;(some subtests begin in grade 3)&#10;&#10;Administration &amp; Time:&#10;≈2 ½ - 4 hours&#10;Group administration (paper or online)&#10;Standardized&#10;&#10;Assessor Qualification Level:&#10;TDOE recommends that each assessment is administered, scored, and interpreted by a certified teacher with knowledge of both reading content and the assessment.&#10;&#10;Purpose:&#10;To assess high-achieving students on content and conceptual knowledge&#10;&#10;English Learner Options:&#10;N/A&#10;&#10;Additional Information:&#10;Gives percentile ranks based on national norms&#10;Normed on advanced students&#10;"/>
          <p:cNvSpPr/>
          <p:nvPr/>
        </p:nvSpPr>
        <p:spPr>
          <a:xfrm>
            <a:off x="135031" y="2903121"/>
            <a:ext cx="6587938" cy="4493538"/>
          </a:xfrm>
          <a:prstGeom prst="rect">
            <a:avLst/>
          </a:prstGeom>
        </p:spPr>
        <p:txBody>
          <a:bodyPr wrap="square">
            <a:spAutoFit/>
          </a:bodyPr>
          <a:lstStyle/>
          <a:p>
            <a:pPr algn="ctr" eaLnBrk="1" fontAlgn="auto" hangingPunct="1">
              <a:spcBef>
                <a:spcPts val="0"/>
              </a:spcBef>
              <a:spcAft>
                <a:spcPts val="0"/>
              </a:spcAft>
              <a:defRPr/>
            </a:pPr>
            <a:r>
              <a:rPr lang="en-US" sz="1300" b="1" dirty="0">
                <a:ln w="1905"/>
                <a:solidFill>
                  <a:srgbClr val="002060"/>
                </a:solidFill>
                <a:latin typeface="Arial" panose="020B0604020202020204" pitchFamily="34" charset="0"/>
              </a:rPr>
              <a:t>Ages:</a:t>
            </a:r>
          </a:p>
          <a:p>
            <a:pPr algn="ctr" eaLnBrk="1" fontAlgn="auto" hangingPunct="1">
              <a:spcBef>
                <a:spcPts val="0"/>
              </a:spcBef>
              <a:spcAft>
                <a:spcPts val="0"/>
              </a:spcAft>
              <a:defRPr/>
            </a:pPr>
            <a:r>
              <a:rPr lang="en-US" sz="1300" dirty="0">
                <a:ln w="1905"/>
                <a:solidFill>
                  <a:srgbClr val="002060"/>
                </a:solidFill>
                <a:latin typeface="Arial" panose="020B0604020202020204" pitchFamily="34" charset="0"/>
              </a:rPr>
              <a:t>Grades 1-11</a:t>
            </a:r>
          </a:p>
          <a:p>
            <a:pPr algn="ctr" eaLnBrk="1" fontAlgn="auto" hangingPunct="1">
              <a:spcBef>
                <a:spcPts val="0"/>
              </a:spcBef>
              <a:spcAft>
                <a:spcPts val="0"/>
              </a:spcAft>
              <a:defRPr/>
            </a:pPr>
            <a:r>
              <a:rPr lang="en-US" sz="1300" dirty="0">
                <a:ln w="1905"/>
                <a:solidFill>
                  <a:srgbClr val="002060"/>
                </a:solidFill>
                <a:latin typeface="Arial" panose="020B0604020202020204" pitchFamily="34" charset="0"/>
              </a:rPr>
              <a:t>(some subtests begin in grade 3)</a:t>
            </a:r>
          </a:p>
          <a:p>
            <a:pPr algn="ctr" eaLnBrk="1" fontAlgn="auto" hangingPunct="1">
              <a:spcBef>
                <a:spcPts val="0"/>
              </a:spcBef>
              <a:spcAft>
                <a:spcPts val="0"/>
              </a:spcAft>
              <a:defRPr/>
            </a:pPr>
            <a:endParaRPr lang="en-US" sz="1300" dirty="0">
              <a:ln w="1905"/>
              <a:solidFill>
                <a:srgbClr val="002060"/>
              </a:solidFill>
              <a:latin typeface="Arial" panose="020B0604020202020204" pitchFamily="34" charset="0"/>
            </a:endParaRPr>
          </a:p>
          <a:p>
            <a:pPr algn="ctr" eaLnBrk="1" fontAlgn="auto" hangingPunct="1">
              <a:spcBef>
                <a:spcPts val="0"/>
              </a:spcBef>
              <a:spcAft>
                <a:spcPts val="0"/>
              </a:spcAft>
              <a:defRPr/>
            </a:pPr>
            <a:r>
              <a:rPr lang="en-US" sz="1300" b="1" dirty="0">
                <a:ln w="1905"/>
                <a:solidFill>
                  <a:srgbClr val="002060"/>
                </a:solidFill>
                <a:latin typeface="Arial" panose="020B0604020202020204" pitchFamily="34" charset="0"/>
              </a:rPr>
              <a:t>Administration &amp; Time:</a:t>
            </a:r>
          </a:p>
          <a:p>
            <a:pPr algn="ctr" eaLnBrk="1" fontAlgn="auto" hangingPunct="1">
              <a:spcBef>
                <a:spcPts val="0"/>
              </a:spcBef>
              <a:spcAft>
                <a:spcPts val="0"/>
              </a:spcAft>
              <a:defRPr/>
            </a:pPr>
            <a:r>
              <a:rPr lang="en-US" sz="1300" dirty="0">
                <a:ln w="1905"/>
                <a:solidFill>
                  <a:srgbClr val="002060"/>
                </a:solidFill>
                <a:latin typeface="Arial" panose="020B0604020202020204" pitchFamily="34" charset="0"/>
              </a:rPr>
              <a:t>≈2 ½ - 4 hours</a:t>
            </a:r>
          </a:p>
          <a:p>
            <a:pPr algn="ctr" eaLnBrk="1" fontAlgn="auto" hangingPunct="1">
              <a:spcBef>
                <a:spcPts val="0"/>
              </a:spcBef>
              <a:spcAft>
                <a:spcPts val="0"/>
              </a:spcAft>
              <a:defRPr/>
            </a:pPr>
            <a:r>
              <a:rPr lang="en-US" sz="1300" dirty="0">
                <a:ln w="1905"/>
                <a:solidFill>
                  <a:srgbClr val="002060"/>
                </a:solidFill>
                <a:latin typeface="Arial" panose="020B0604020202020204" pitchFamily="34" charset="0"/>
              </a:rPr>
              <a:t>Group administration (paper or online)</a:t>
            </a:r>
          </a:p>
          <a:p>
            <a:pPr algn="ctr" eaLnBrk="1" fontAlgn="auto" hangingPunct="1">
              <a:spcBef>
                <a:spcPts val="0"/>
              </a:spcBef>
              <a:spcAft>
                <a:spcPts val="0"/>
              </a:spcAft>
              <a:defRPr/>
            </a:pPr>
            <a:r>
              <a:rPr lang="en-US" sz="1300" dirty="0">
                <a:ln w="1905"/>
                <a:solidFill>
                  <a:srgbClr val="002060"/>
                </a:solidFill>
                <a:latin typeface="Arial" panose="020B0604020202020204" pitchFamily="34" charset="0"/>
              </a:rPr>
              <a:t>Standardized</a:t>
            </a:r>
          </a:p>
          <a:p>
            <a:pPr algn="ctr" eaLnBrk="1" fontAlgn="auto" hangingPunct="1">
              <a:spcBef>
                <a:spcPts val="0"/>
              </a:spcBef>
              <a:spcAft>
                <a:spcPts val="0"/>
              </a:spcAft>
              <a:defRPr/>
            </a:pPr>
            <a:endParaRPr lang="en-US" sz="1300" dirty="0">
              <a:ln w="1905"/>
              <a:solidFill>
                <a:srgbClr val="002060"/>
              </a:solidFill>
              <a:latin typeface="Arial" panose="020B0604020202020204" pitchFamily="34" charset="0"/>
            </a:endParaRPr>
          </a:p>
          <a:p>
            <a:pPr algn="ctr">
              <a:defRPr/>
            </a:pPr>
            <a:r>
              <a:rPr lang="en-US" sz="1300" b="1" dirty="0">
                <a:ln w="1905"/>
                <a:solidFill>
                  <a:srgbClr val="002060"/>
                </a:solidFill>
                <a:latin typeface="Arial" panose="020B0604020202020204" pitchFamily="34" charset="0"/>
                <a:cs typeface="Arial" panose="020B0604020202020204" pitchFamily="34" charset="0"/>
              </a:rPr>
              <a:t>Assessor Qualification Level:</a:t>
            </a:r>
          </a:p>
          <a:p>
            <a:pPr algn="ctr">
              <a:defRPr/>
            </a:pPr>
            <a:r>
              <a:rPr lang="en-US" sz="1300" dirty="0">
                <a:solidFill>
                  <a:srgbClr val="002060"/>
                </a:solidFill>
                <a:latin typeface="Arial" panose="020B0604020202020204" pitchFamily="34" charset="0"/>
                <a:ea typeface="Open Sans" panose="020B0606030504020204" pitchFamily="34" charset="0"/>
                <a:cs typeface="Arial" panose="020B0604020202020204" pitchFamily="34" charset="0"/>
              </a:rPr>
              <a:t>TDOE recommends that each assessment is administered, scored, and interpreted by a certified teacher with knowledge of both reading content and the assessment.</a:t>
            </a:r>
            <a:endParaRPr lang="en-US" sz="1300" dirty="0">
              <a:ln w="1905"/>
              <a:solidFill>
                <a:srgbClr val="002060"/>
              </a:solidFill>
              <a:latin typeface="Arial" panose="020B0604020202020204" pitchFamily="34" charset="0"/>
            </a:endParaRPr>
          </a:p>
          <a:p>
            <a:pPr algn="ctr" eaLnBrk="1" fontAlgn="auto" hangingPunct="1">
              <a:spcBef>
                <a:spcPts val="0"/>
              </a:spcBef>
              <a:spcAft>
                <a:spcPts val="0"/>
              </a:spcAft>
              <a:defRPr/>
            </a:pPr>
            <a:endParaRPr lang="en-US" sz="1300" dirty="0">
              <a:ln w="1905"/>
              <a:solidFill>
                <a:srgbClr val="002060"/>
              </a:solidFill>
              <a:latin typeface="Arial" panose="020B0604020202020204" pitchFamily="34" charset="0"/>
            </a:endParaRPr>
          </a:p>
          <a:p>
            <a:pPr algn="ctr" eaLnBrk="1" fontAlgn="auto" hangingPunct="1">
              <a:spcBef>
                <a:spcPts val="0"/>
              </a:spcBef>
              <a:spcAft>
                <a:spcPts val="0"/>
              </a:spcAft>
              <a:defRPr/>
            </a:pPr>
            <a:r>
              <a:rPr lang="en-US" sz="1300" b="1" dirty="0">
                <a:ln w="1905"/>
                <a:solidFill>
                  <a:srgbClr val="002060"/>
                </a:solidFill>
                <a:latin typeface="Arial" panose="020B0604020202020204" pitchFamily="34" charset="0"/>
              </a:rPr>
              <a:t>Purpose:</a:t>
            </a:r>
          </a:p>
          <a:p>
            <a:pPr marL="169863" indent="-169863" algn="ctr" eaLnBrk="1" fontAlgn="auto" hangingPunct="1">
              <a:spcBef>
                <a:spcPts val="0"/>
              </a:spcBef>
              <a:spcAft>
                <a:spcPts val="0"/>
              </a:spcAft>
              <a:buFontTx/>
              <a:buAutoNum type="arabicPeriod"/>
              <a:defRPr/>
            </a:pPr>
            <a:r>
              <a:rPr lang="en-US" sz="1300" dirty="0">
                <a:ln w="1905"/>
                <a:solidFill>
                  <a:srgbClr val="002060"/>
                </a:solidFill>
                <a:latin typeface="Arial" panose="020B0604020202020204" pitchFamily="34" charset="0"/>
              </a:rPr>
              <a:t>To assess high-achieving students on content and conceptual knowledge</a:t>
            </a:r>
          </a:p>
          <a:p>
            <a:pPr algn="ctr" eaLnBrk="1" fontAlgn="auto" hangingPunct="1">
              <a:spcBef>
                <a:spcPts val="0"/>
              </a:spcBef>
              <a:spcAft>
                <a:spcPts val="0"/>
              </a:spcAft>
              <a:defRPr/>
            </a:pPr>
            <a:endParaRPr lang="en-US" sz="1300" dirty="0">
              <a:ln w="1905"/>
              <a:solidFill>
                <a:srgbClr val="002060"/>
              </a:solidFill>
              <a:latin typeface="Arial" panose="020B0604020202020204" pitchFamily="34" charset="0"/>
            </a:endParaRPr>
          </a:p>
          <a:p>
            <a:pPr algn="ctr" eaLnBrk="1" fontAlgn="auto" hangingPunct="1">
              <a:spcBef>
                <a:spcPts val="0"/>
              </a:spcBef>
              <a:spcAft>
                <a:spcPts val="0"/>
              </a:spcAft>
              <a:defRPr/>
            </a:pPr>
            <a:r>
              <a:rPr lang="en-US" sz="1300" b="1" dirty="0">
                <a:ln w="1905"/>
                <a:solidFill>
                  <a:srgbClr val="002060"/>
                </a:solidFill>
                <a:latin typeface="Arial" panose="020B0604020202020204" pitchFamily="34" charset="0"/>
              </a:rPr>
              <a:t>English Learner Options:</a:t>
            </a:r>
          </a:p>
          <a:p>
            <a:pPr algn="ctr" eaLnBrk="1" fontAlgn="auto" hangingPunct="1">
              <a:spcBef>
                <a:spcPts val="0"/>
              </a:spcBef>
              <a:spcAft>
                <a:spcPts val="0"/>
              </a:spcAft>
              <a:defRPr/>
            </a:pPr>
            <a:r>
              <a:rPr lang="en-US" sz="1300" dirty="0">
                <a:ln w="1905"/>
                <a:solidFill>
                  <a:srgbClr val="002060"/>
                </a:solidFill>
                <a:latin typeface="Arial" panose="020B0604020202020204" pitchFamily="34" charset="0"/>
              </a:rPr>
              <a:t>N/A</a:t>
            </a:r>
          </a:p>
          <a:p>
            <a:pPr algn="ctr" eaLnBrk="1" fontAlgn="auto" hangingPunct="1">
              <a:spcBef>
                <a:spcPts val="0"/>
              </a:spcBef>
              <a:spcAft>
                <a:spcPts val="0"/>
              </a:spcAft>
              <a:defRPr/>
            </a:pPr>
            <a:endParaRPr lang="en-US" sz="1300" dirty="0">
              <a:ln w="1905"/>
              <a:solidFill>
                <a:srgbClr val="FF0000"/>
              </a:solidFill>
              <a:latin typeface="Arial" panose="020B0604020202020204" pitchFamily="34" charset="0"/>
            </a:endParaRPr>
          </a:p>
          <a:p>
            <a:pPr algn="ctr" eaLnBrk="1" fontAlgn="auto" hangingPunct="1">
              <a:spcBef>
                <a:spcPts val="0"/>
              </a:spcBef>
              <a:spcAft>
                <a:spcPts val="0"/>
              </a:spcAft>
              <a:defRPr/>
            </a:pPr>
            <a:r>
              <a:rPr lang="en-US" sz="1300" b="1" dirty="0">
                <a:ln w="1905"/>
                <a:solidFill>
                  <a:srgbClr val="002060"/>
                </a:solidFill>
                <a:latin typeface="Arial" panose="020B0604020202020204" pitchFamily="34" charset="0"/>
              </a:rPr>
              <a:t>Additional Information:</a:t>
            </a:r>
          </a:p>
          <a:p>
            <a:pPr marL="285750" indent="-285750" algn="ctr" eaLnBrk="1" fontAlgn="auto" hangingPunct="1">
              <a:spcBef>
                <a:spcPts val="0"/>
              </a:spcBef>
              <a:spcAft>
                <a:spcPts val="0"/>
              </a:spcAft>
              <a:buFont typeface="Arial" panose="020B0604020202020204" pitchFamily="34" charset="0"/>
              <a:buChar char="•"/>
              <a:defRPr/>
            </a:pPr>
            <a:r>
              <a:rPr lang="en-US" sz="1300" dirty="0">
                <a:ln w="1905"/>
                <a:solidFill>
                  <a:srgbClr val="002060"/>
                </a:solidFill>
                <a:latin typeface="Arial" panose="020B0604020202020204" pitchFamily="34" charset="0"/>
              </a:rPr>
              <a:t>Gives percentile ranks based on national norms</a:t>
            </a:r>
          </a:p>
          <a:p>
            <a:pPr marL="285750" indent="-285750" algn="ctr" eaLnBrk="1" fontAlgn="auto" hangingPunct="1">
              <a:spcBef>
                <a:spcPts val="0"/>
              </a:spcBef>
              <a:spcAft>
                <a:spcPts val="0"/>
              </a:spcAft>
              <a:buFont typeface="Arial" panose="020B0604020202020204" pitchFamily="34" charset="0"/>
              <a:buChar char="•"/>
              <a:defRPr/>
            </a:pPr>
            <a:r>
              <a:rPr lang="en-US" sz="1300" dirty="0">
                <a:ln w="1905"/>
                <a:solidFill>
                  <a:srgbClr val="002060"/>
                </a:solidFill>
                <a:latin typeface="Arial" panose="020B0604020202020204" pitchFamily="34" charset="0"/>
              </a:rPr>
              <a:t>Normed on advanced students</a:t>
            </a:r>
          </a:p>
        </p:txBody>
      </p:sp>
      <p:sp>
        <p:nvSpPr>
          <p:cNvPr id="12" name="Rectangle 11" descr="Comprehensive Testing Program &#10;(CTP5/CTP Online  by ERB)&#10;"/>
          <p:cNvSpPr/>
          <p:nvPr/>
        </p:nvSpPr>
        <p:spPr>
          <a:xfrm>
            <a:off x="13692" y="0"/>
            <a:ext cx="68580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ln w="1905"/>
                <a:solidFill>
                  <a:schemeClr val="bg1"/>
                </a:solidFill>
                <a:latin typeface="Georgia" panose="02040502050405020303" pitchFamily="18" charset="0"/>
              </a:rPr>
              <a:t>Comprehensive Testing Program </a:t>
            </a:r>
          </a:p>
          <a:p>
            <a:pPr algn="ctr">
              <a:defRPr/>
            </a:pPr>
            <a:r>
              <a:rPr lang="en-US" sz="2400" b="1" dirty="0">
                <a:ln w="1905"/>
                <a:solidFill>
                  <a:schemeClr val="bg1"/>
                </a:solidFill>
                <a:latin typeface="Georgia" panose="02040502050405020303" pitchFamily="18" charset="0"/>
              </a:rPr>
              <a:t>(CTP5/CTP Online  by ERB)</a:t>
            </a:r>
            <a:endParaRPr lang="en-US" sz="1600" dirty="0">
              <a:solidFill>
                <a:schemeClr val="bg1"/>
              </a:solidFill>
              <a:latin typeface="Georgia" panose="02040502050405020303" pitchFamily="18" charset="0"/>
            </a:endParaRPr>
          </a:p>
        </p:txBody>
      </p:sp>
      <p:sp>
        <p:nvSpPr>
          <p:cNvPr id="13" name="Rectangle 12"/>
          <p:cNvSpPr/>
          <p:nvPr/>
        </p:nvSpPr>
        <p:spPr>
          <a:xfrm>
            <a:off x="0" y="8668512"/>
            <a:ext cx="6858000" cy="4754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1200" i="1" dirty="0">
                <a:solidFill>
                  <a:srgbClr val="002060"/>
                </a:solidFill>
                <a:latin typeface="Arial" panose="020B0604020202020204" pitchFamily="34" charset="0"/>
                <a:cs typeface="Arial" panose="020B0604020202020204" pitchFamily="34" charset="0"/>
              </a:rPr>
              <a:t>Provided for reference only. Mention does not imply endorsement, </a:t>
            </a:r>
          </a:p>
          <a:p>
            <a:pPr algn="r"/>
            <a:r>
              <a:rPr lang="en-US" sz="1200" i="1" dirty="0">
                <a:solidFill>
                  <a:srgbClr val="002060"/>
                </a:solidFill>
                <a:latin typeface="Arial" panose="020B0604020202020204" pitchFamily="34" charset="0"/>
                <a:cs typeface="Arial" panose="020B0604020202020204" pitchFamily="34" charset="0"/>
              </a:rPr>
              <a:t>recommendation, or approval by the Tennessee Department of Education.</a:t>
            </a:r>
          </a:p>
        </p:txBody>
      </p:sp>
      <p:sp>
        <p:nvSpPr>
          <p:cNvPr id="14" name="Rectangle 13" descr="Basic Reading&#10;Word Analysis&#10;"/>
          <p:cNvSpPr/>
          <p:nvPr/>
        </p:nvSpPr>
        <p:spPr>
          <a:xfrm>
            <a:off x="-12192" y="7669580"/>
            <a:ext cx="2286000" cy="1005840"/>
          </a:xfrm>
          <a:prstGeom prst="rect">
            <a:avLst/>
          </a:prstGeom>
          <a:solidFill>
            <a:srgbClr val="1B365D"/>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Basic Reading</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chemeClr val="bg1"/>
                </a:solidFill>
                <a:latin typeface="Arial" panose="020B0604020202020204" pitchFamily="34" charset="0"/>
                <a:cs typeface="Arial" panose="020B0604020202020204" pitchFamily="34" charset="0"/>
              </a:rPr>
              <a:t>Word Analysis</a:t>
            </a:r>
          </a:p>
        </p:txBody>
      </p:sp>
      <p:sp>
        <p:nvSpPr>
          <p:cNvPr id="15" name="Rectangle 14" descr="Reading Fluency&#10;N/A&#10;"/>
          <p:cNvSpPr/>
          <p:nvPr/>
        </p:nvSpPr>
        <p:spPr>
          <a:xfrm>
            <a:off x="2273808" y="7669580"/>
            <a:ext cx="2286000" cy="1005840"/>
          </a:xfrm>
          <a:prstGeom prst="rect">
            <a:avLst/>
          </a:prstGeom>
          <a:solidFill>
            <a:srgbClr val="1B365D">
              <a:lumMod val="40000"/>
              <a:lumOff val="60000"/>
            </a:srgbClr>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Reading Fluency</a:t>
            </a:r>
          </a:p>
          <a:p>
            <a:pPr algn="ctr">
              <a:defRPr/>
            </a:pPr>
            <a:r>
              <a:rPr lang="en-US" sz="1200" kern="0" dirty="0">
                <a:solidFill>
                  <a:schemeClr val="bg1"/>
                </a:solidFill>
                <a:latin typeface="Arial" panose="020B0604020202020204" pitchFamily="34" charset="0"/>
                <a:cs typeface="Arial" panose="020B0604020202020204" pitchFamily="34" charset="0"/>
              </a:rPr>
              <a:t>N/A</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16" name="Rectangle 15" descr="Reading Comprehension&#10;Auditory Comprehension&#10;Reading Comprehension&#10;Vocabulary&#10;"/>
          <p:cNvSpPr/>
          <p:nvPr/>
        </p:nvSpPr>
        <p:spPr>
          <a:xfrm>
            <a:off x="4559808" y="7669580"/>
            <a:ext cx="2313432" cy="1005840"/>
          </a:xfrm>
          <a:prstGeom prst="rect">
            <a:avLst/>
          </a:prstGeom>
          <a:solidFill>
            <a:srgbClr val="6E7073"/>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Reading Comprehension</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Auditory</a:t>
            </a:r>
            <a:r>
              <a:rPr kumimoji="0" lang="en-US" sz="1200" b="0" i="0" strike="noStrike" kern="0" cap="none" spc="0" normalizeH="0" noProof="0" dirty="0">
                <a:ln>
                  <a:noFill/>
                </a:ln>
                <a:solidFill>
                  <a:schemeClr val="bg1"/>
                </a:solidFill>
                <a:effectLst/>
                <a:uLnTx/>
                <a:uFillTx/>
                <a:latin typeface="Arial" panose="020B0604020202020204" pitchFamily="34" charset="0"/>
                <a:cs typeface="Arial" panose="020B0604020202020204" pitchFamily="34" charset="0"/>
              </a:rPr>
              <a:t> Comprehension</a:t>
            </a:r>
          </a:p>
          <a:p>
            <a:pPr marL="171450" indent="-171450" algn="ctr">
              <a:buFont typeface="Arial" panose="020B0604020202020204" pitchFamily="34" charset="0"/>
              <a:buChar char="•"/>
              <a:defRPr/>
            </a:pPr>
            <a:r>
              <a:rPr lang="en-US" sz="1200" kern="0" dirty="0">
                <a:solidFill>
                  <a:schemeClr val="bg1"/>
                </a:solidFill>
                <a:latin typeface="Arial" panose="020B0604020202020204" pitchFamily="34" charset="0"/>
                <a:cs typeface="Arial" panose="020B0604020202020204" pitchFamily="34" charset="0"/>
              </a:rPr>
              <a:t>Reading Comprehension</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baseline="0" dirty="0">
                <a:solidFill>
                  <a:schemeClr val="bg1"/>
                </a:solidFill>
                <a:latin typeface="Arial" panose="020B0604020202020204" pitchFamily="34" charset="0"/>
                <a:cs typeface="Arial" panose="020B0604020202020204" pitchFamily="34" charset="0"/>
              </a:rPr>
              <a:t>Vocabulary</a:t>
            </a:r>
          </a:p>
        </p:txBody>
      </p:sp>
      <p:pic>
        <p:nvPicPr>
          <p:cNvPr id="2" name="Picture 1" descr="Comprehensive Testing Program &#10;(CTP5/CTP Online  by ERB)&#10;"/>
          <p:cNvPicPr>
            <a:picLocks noChangeAspect="1"/>
          </p:cNvPicPr>
          <p:nvPr/>
        </p:nvPicPr>
        <p:blipFill>
          <a:blip r:embed="rId2"/>
          <a:stretch>
            <a:fillRect/>
          </a:stretch>
        </p:blipFill>
        <p:spPr>
          <a:xfrm>
            <a:off x="2141079" y="1196463"/>
            <a:ext cx="2577677" cy="1433738"/>
          </a:xfrm>
          <a:prstGeom prst="rect">
            <a:avLst/>
          </a:prstGeom>
        </p:spPr>
      </p:pic>
      <p:sp>
        <p:nvSpPr>
          <p:cNvPr id="3" name="Title 2" hidden="1"/>
          <p:cNvSpPr>
            <a:spLocks noGrp="1"/>
          </p:cNvSpPr>
          <p:nvPr>
            <p:ph type="title"/>
          </p:nvPr>
        </p:nvSpPr>
        <p:spPr/>
        <p:txBody>
          <a:bodyPr/>
          <a:lstStyle/>
          <a:p>
            <a:r>
              <a:rPr lang="en-US" dirty="0" smtClean="0"/>
              <a:t>Comprehensive Testing Program</a:t>
            </a:r>
            <a:endParaRPr lang="en-US" dirty="0"/>
          </a:p>
        </p:txBody>
      </p:sp>
    </p:spTree>
    <p:extLst>
      <p:ext uri="{BB962C8B-B14F-4D97-AF65-F5344CB8AC3E}">
        <p14:creationId xmlns:p14="http://schemas.microsoft.com/office/powerpoint/2010/main" val="12342663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Ages:&#10;4:0-24:11&#10;&#10;Administration &amp; Time:&#10;≈40 minutes&#10;1:1 administration&#10;Standardized&#10;&#10;Assessor Qualification Level:&#10;B&#10;&#10;Purpose:&#10;To identify phonological processing difficulties and track progress&#10;To identify strengths and weaknesses within phonological processing&#10;&#10;English Learner Alternative:&#10;TOPPS (Test of Phonological Processing in Spanish) &#10;for Grades K-Adult&#10;&#10;Additional Information:&#10;Subtests include Elision, Blending Words, Sound Matching, Phoneme Isolation, Blending Nonwords, Segmenting Nonwords, Memory for Digits, Nonword Repetition, Rapid Naming (Digit, Letter, Color, Object)&#10;"/>
          <p:cNvSpPr/>
          <p:nvPr/>
        </p:nvSpPr>
        <p:spPr>
          <a:xfrm>
            <a:off x="625662" y="2959280"/>
            <a:ext cx="5634059" cy="4693593"/>
          </a:xfrm>
          <a:prstGeom prst="rect">
            <a:avLst/>
          </a:prstGeom>
        </p:spPr>
        <p:txBody>
          <a:bodyPr wrap="square">
            <a:spAutoFit/>
          </a:bodyPr>
          <a:lstStyle/>
          <a:p>
            <a:pPr algn="ctr" eaLnBrk="1" fontAlgn="auto" hangingPunct="1">
              <a:spcBef>
                <a:spcPts val="0"/>
              </a:spcBef>
              <a:spcAft>
                <a:spcPts val="0"/>
              </a:spcAft>
              <a:defRPr/>
            </a:pPr>
            <a:r>
              <a:rPr lang="en-US" sz="1300" b="1" dirty="0">
                <a:ln w="1905"/>
                <a:solidFill>
                  <a:srgbClr val="002060"/>
                </a:solidFill>
                <a:latin typeface="Arial" panose="020B0604020202020204" pitchFamily="34" charset="0"/>
              </a:rPr>
              <a:t>Ages:</a:t>
            </a:r>
          </a:p>
          <a:p>
            <a:pPr algn="ctr" eaLnBrk="1" fontAlgn="auto" hangingPunct="1">
              <a:spcBef>
                <a:spcPts val="0"/>
              </a:spcBef>
              <a:spcAft>
                <a:spcPts val="0"/>
              </a:spcAft>
              <a:defRPr/>
            </a:pPr>
            <a:r>
              <a:rPr lang="en-US" sz="1300" dirty="0">
                <a:ln w="1905"/>
                <a:solidFill>
                  <a:srgbClr val="002060"/>
                </a:solidFill>
                <a:latin typeface="Arial" panose="020B0604020202020204" pitchFamily="34" charset="0"/>
              </a:rPr>
              <a:t>4:0-24:11</a:t>
            </a:r>
          </a:p>
          <a:p>
            <a:pPr algn="ctr" eaLnBrk="1" fontAlgn="auto" hangingPunct="1">
              <a:spcBef>
                <a:spcPts val="0"/>
              </a:spcBef>
              <a:spcAft>
                <a:spcPts val="0"/>
              </a:spcAft>
              <a:defRPr/>
            </a:pPr>
            <a:endParaRPr lang="en-US" sz="1300" dirty="0">
              <a:ln w="1905"/>
              <a:solidFill>
                <a:srgbClr val="002060"/>
              </a:solidFill>
              <a:latin typeface="Arial" panose="020B0604020202020204" pitchFamily="34" charset="0"/>
            </a:endParaRPr>
          </a:p>
          <a:p>
            <a:pPr algn="ctr" eaLnBrk="1" fontAlgn="auto" hangingPunct="1">
              <a:spcBef>
                <a:spcPts val="0"/>
              </a:spcBef>
              <a:spcAft>
                <a:spcPts val="0"/>
              </a:spcAft>
              <a:defRPr/>
            </a:pPr>
            <a:r>
              <a:rPr lang="en-US" sz="1300" b="1" dirty="0">
                <a:ln w="1905"/>
                <a:solidFill>
                  <a:srgbClr val="002060"/>
                </a:solidFill>
                <a:latin typeface="Arial" panose="020B0604020202020204" pitchFamily="34" charset="0"/>
              </a:rPr>
              <a:t>Administration &amp; Time:</a:t>
            </a:r>
          </a:p>
          <a:p>
            <a:pPr algn="ctr" eaLnBrk="1" fontAlgn="auto" hangingPunct="1">
              <a:spcBef>
                <a:spcPts val="0"/>
              </a:spcBef>
              <a:spcAft>
                <a:spcPts val="0"/>
              </a:spcAft>
              <a:defRPr/>
            </a:pPr>
            <a:r>
              <a:rPr lang="en-US" sz="1300" dirty="0">
                <a:ln w="1905"/>
                <a:solidFill>
                  <a:srgbClr val="002060"/>
                </a:solidFill>
                <a:latin typeface="Arial" panose="020B0604020202020204" pitchFamily="34" charset="0"/>
              </a:rPr>
              <a:t>≈40 minutes</a:t>
            </a:r>
          </a:p>
          <a:p>
            <a:pPr algn="ctr" eaLnBrk="1" fontAlgn="auto" hangingPunct="1">
              <a:spcBef>
                <a:spcPts val="0"/>
              </a:spcBef>
              <a:spcAft>
                <a:spcPts val="0"/>
              </a:spcAft>
              <a:defRPr/>
            </a:pPr>
            <a:r>
              <a:rPr lang="en-US" sz="1300" dirty="0">
                <a:ln w="1905"/>
                <a:solidFill>
                  <a:srgbClr val="002060"/>
                </a:solidFill>
                <a:latin typeface="Arial" panose="020B0604020202020204" pitchFamily="34" charset="0"/>
              </a:rPr>
              <a:t>1:1 administration</a:t>
            </a:r>
          </a:p>
          <a:p>
            <a:pPr algn="ctr" eaLnBrk="1" fontAlgn="auto" hangingPunct="1">
              <a:spcBef>
                <a:spcPts val="0"/>
              </a:spcBef>
              <a:spcAft>
                <a:spcPts val="0"/>
              </a:spcAft>
              <a:defRPr/>
            </a:pPr>
            <a:r>
              <a:rPr lang="en-US" sz="1300" dirty="0">
                <a:ln w="1905"/>
                <a:solidFill>
                  <a:srgbClr val="002060"/>
                </a:solidFill>
                <a:latin typeface="Arial" panose="020B0604020202020204" pitchFamily="34" charset="0"/>
              </a:rPr>
              <a:t>Standardized</a:t>
            </a:r>
          </a:p>
          <a:p>
            <a:pPr algn="ctr" eaLnBrk="1" fontAlgn="auto" hangingPunct="1">
              <a:spcBef>
                <a:spcPts val="0"/>
              </a:spcBef>
              <a:spcAft>
                <a:spcPts val="0"/>
              </a:spcAft>
              <a:defRPr/>
            </a:pPr>
            <a:endParaRPr lang="en-US" sz="1300" dirty="0">
              <a:ln w="1905"/>
              <a:solidFill>
                <a:srgbClr val="002060"/>
              </a:solidFill>
              <a:latin typeface="Arial" panose="020B0604020202020204" pitchFamily="34" charset="0"/>
            </a:endParaRPr>
          </a:p>
          <a:p>
            <a:pPr algn="ctr">
              <a:defRPr/>
            </a:pPr>
            <a:r>
              <a:rPr lang="en-US" sz="1300" b="1" dirty="0">
                <a:ln w="1905"/>
                <a:solidFill>
                  <a:srgbClr val="002060"/>
                </a:solidFill>
                <a:latin typeface="Arial" panose="020B0604020202020204" pitchFamily="34" charset="0"/>
                <a:cs typeface="Arial" panose="020B0604020202020204" pitchFamily="34" charset="0"/>
              </a:rPr>
              <a:t>Assessor Qualification Level:</a:t>
            </a:r>
          </a:p>
          <a:p>
            <a:pPr algn="ctr" eaLnBrk="1" fontAlgn="auto" hangingPunct="1">
              <a:spcBef>
                <a:spcPts val="0"/>
              </a:spcBef>
              <a:spcAft>
                <a:spcPts val="0"/>
              </a:spcAft>
              <a:defRPr/>
            </a:pPr>
            <a:r>
              <a:rPr lang="en-US" sz="1300" dirty="0">
                <a:ln w="1905"/>
                <a:solidFill>
                  <a:srgbClr val="002060"/>
                </a:solidFill>
                <a:latin typeface="Arial" panose="020B0604020202020204" pitchFamily="34" charset="0"/>
              </a:rPr>
              <a:t>B</a:t>
            </a:r>
          </a:p>
          <a:p>
            <a:pPr algn="ctr" eaLnBrk="1" fontAlgn="auto" hangingPunct="1">
              <a:spcBef>
                <a:spcPts val="0"/>
              </a:spcBef>
              <a:spcAft>
                <a:spcPts val="0"/>
              </a:spcAft>
              <a:defRPr/>
            </a:pPr>
            <a:endParaRPr lang="en-US" sz="1300" dirty="0">
              <a:ln w="1905"/>
              <a:solidFill>
                <a:srgbClr val="002060"/>
              </a:solidFill>
              <a:latin typeface="Arial" panose="020B0604020202020204" pitchFamily="34" charset="0"/>
            </a:endParaRPr>
          </a:p>
          <a:p>
            <a:pPr algn="ctr" eaLnBrk="1" fontAlgn="auto" hangingPunct="1">
              <a:spcBef>
                <a:spcPts val="0"/>
              </a:spcBef>
              <a:spcAft>
                <a:spcPts val="0"/>
              </a:spcAft>
              <a:defRPr/>
            </a:pPr>
            <a:r>
              <a:rPr lang="en-US" sz="1300" b="1" dirty="0">
                <a:ln w="1905"/>
                <a:solidFill>
                  <a:srgbClr val="002060"/>
                </a:solidFill>
                <a:latin typeface="Arial" panose="020B0604020202020204" pitchFamily="34" charset="0"/>
              </a:rPr>
              <a:t>Purpose:</a:t>
            </a:r>
          </a:p>
          <a:p>
            <a:pPr marL="169863" indent="-169863" algn="ctr" eaLnBrk="1" fontAlgn="auto" hangingPunct="1">
              <a:spcBef>
                <a:spcPts val="0"/>
              </a:spcBef>
              <a:spcAft>
                <a:spcPts val="0"/>
              </a:spcAft>
              <a:buFontTx/>
              <a:buAutoNum type="arabicPeriod"/>
              <a:defRPr/>
            </a:pPr>
            <a:r>
              <a:rPr lang="en-US" sz="1300" dirty="0">
                <a:ln w="1905"/>
                <a:solidFill>
                  <a:srgbClr val="002060"/>
                </a:solidFill>
                <a:latin typeface="Arial" panose="020B0604020202020204" pitchFamily="34" charset="0"/>
              </a:rPr>
              <a:t>To identify phonological processing difficulties and track progress</a:t>
            </a:r>
          </a:p>
          <a:p>
            <a:pPr marL="169863" indent="-169863" algn="ctr" eaLnBrk="1" fontAlgn="auto" hangingPunct="1">
              <a:spcBef>
                <a:spcPts val="0"/>
              </a:spcBef>
              <a:spcAft>
                <a:spcPts val="0"/>
              </a:spcAft>
              <a:buFontTx/>
              <a:buAutoNum type="arabicPeriod"/>
              <a:defRPr/>
            </a:pPr>
            <a:r>
              <a:rPr lang="en-US" sz="1300" dirty="0">
                <a:ln w="1905"/>
                <a:solidFill>
                  <a:srgbClr val="002060"/>
                </a:solidFill>
                <a:latin typeface="Arial" panose="020B0604020202020204" pitchFamily="34" charset="0"/>
              </a:rPr>
              <a:t>To identify strengths and weaknesses within phonological processing</a:t>
            </a:r>
          </a:p>
          <a:p>
            <a:pPr marL="342900" indent="-342900" algn="ctr" eaLnBrk="1" fontAlgn="auto" hangingPunct="1">
              <a:spcBef>
                <a:spcPts val="0"/>
              </a:spcBef>
              <a:spcAft>
                <a:spcPts val="0"/>
              </a:spcAft>
              <a:buFontTx/>
              <a:buAutoNum type="arabicPeriod"/>
              <a:defRPr/>
            </a:pPr>
            <a:endParaRPr lang="en-US" sz="1300" dirty="0">
              <a:ln w="1905"/>
              <a:solidFill>
                <a:srgbClr val="002060"/>
              </a:solidFill>
              <a:latin typeface="Arial" panose="020B0604020202020204" pitchFamily="34" charset="0"/>
            </a:endParaRPr>
          </a:p>
          <a:p>
            <a:pPr algn="ctr" eaLnBrk="1" fontAlgn="auto" hangingPunct="1">
              <a:spcBef>
                <a:spcPts val="0"/>
              </a:spcBef>
              <a:spcAft>
                <a:spcPts val="0"/>
              </a:spcAft>
              <a:defRPr/>
            </a:pPr>
            <a:r>
              <a:rPr lang="en-US" sz="1300" b="1" dirty="0">
                <a:ln w="1905"/>
                <a:solidFill>
                  <a:srgbClr val="002060"/>
                </a:solidFill>
                <a:latin typeface="Arial" panose="020B0604020202020204" pitchFamily="34" charset="0"/>
              </a:rPr>
              <a:t>English Learner Alternative:</a:t>
            </a:r>
          </a:p>
          <a:p>
            <a:pPr algn="ctr" eaLnBrk="1" fontAlgn="auto" hangingPunct="1">
              <a:spcBef>
                <a:spcPts val="0"/>
              </a:spcBef>
              <a:spcAft>
                <a:spcPts val="0"/>
              </a:spcAft>
              <a:defRPr/>
            </a:pPr>
            <a:r>
              <a:rPr lang="en-US" sz="1300" dirty="0">
                <a:ln w="1905"/>
                <a:solidFill>
                  <a:srgbClr val="002060"/>
                </a:solidFill>
                <a:latin typeface="Arial" panose="020B0604020202020204" pitchFamily="34" charset="0"/>
              </a:rPr>
              <a:t>TOPPS (Test of Phonological Processing in Spanish) </a:t>
            </a:r>
          </a:p>
          <a:p>
            <a:pPr algn="ctr" eaLnBrk="1" fontAlgn="auto" hangingPunct="1">
              <a:spcBef>
                <a:spcPts val="0"/>
              </a:spcBef>
              <a:spcAft>
                <a:spcPts val="0"/>
              </a:spcAft>
              <a:defRPr/>
            </a:pPr>
            <a:r>
              <a:rPr lang="en-US" sz="1300" dirty="0">
                <a:ln w="1905"/>
                <a:solidFill>
                  <a:srgbClr val="002060"/>
                </a:solidFill>
                <a:latin typeface="Arial" panose="020B0604020202020204" pitchFamily="34" charset="0"/>
              </a:rPr>
              <a:t>for Grades K-Adult</a:t>
            </a:r>
          </a:p>
          <a:p>
            <a:pPr algn="ctr" eaLnBrk="1" fontAlgn="auto" hangingPunct="1">
              <a:spcBef>
                <a:spcPts val="0"/>
              </a:spcBef>
              <a:spcAft>
                <a:spcPts val="0"/>
              </a:spcAft>
              <a:defRPr/>
            </a:pPr>
            <a:endParaRPr lang="en-US" sz="1300" dirty="0">
              <a:ln w="1905"/>
              <a:solidFill>
                <a:srgbClr val="002060"/>
              </a:solidFill>
              <a:latin typeface="Arial" panose="020B0604020202020204" pitchFamily="34" charset="0"/>
            </a:endParaRPr>
          </a:p>
          <a:p>
            <a:pPr algn="ctr" eaLnBrk="1" fontAlgn="auto" hangingPunct="1">
              <a:spcBef>
                <a:spcPts val="0"/>
              </a:spcBef>
              <a:spcAft>
                <a:spcPts val="0"/>
              </a:spcAft>
              <a:defRPr/>
            </a:pPr>
            <a:r>
              <a:rPr lang="en-US" sz="1300" b="1" dirty="0">
                <a:ln w="1905"/>
                <a:solidFill>
                  <a:srgbClr val="002060"/>
                </a:solidFill>
                <a:latin typeface="Arial" panose="020B0604020202020204" pitchFamily="34" charset="0"/>
              </a:rPr>
              <a:t>Additional Information:</a:t>
            </a:r>
          </a:p>
          <a:p>
            <a:pPr algn="ctr">
              <a:defRPr/>
            </a:pPr>
            <a:r>
              <a:rPr lang="en-US" sz="1300" dirty="0">
                <a:ln w="1905"/>
                <a:solidFill>
                  <a:srgbClr val="002060"/>
                </a:solidFill>
                <a:latin typeface="Arial" panose="020B0604020202020204" pitchFamily="34" charset="0"/>
                <a:cs typeface="Arial" panose="020B0604020202020204" pitchFamily="34" charset="0"/>
              </a:rPr>
              <a:t>Subtests include </a:t>
            </a:r>
            <a:r>
              <a:rPr lang="en-US" sz="1300" dirty="0">
                <a:solidFill>
                  <a:srgbClr val="002060"/>
                </a:solidFill>
                <a:latin typeface="Arial" panose="020B0604020202020204" pitchFamily="34" charset="0"/>
                <a:cs typeface="Arial" panose="020B0604020202020204" pitchFamily="34" charset="0"/>
              </a:rPr>
              <a:t>Elision, Blending Words, Sound Matching, Phoneme Isolation, Blending Nonwords, Segmenting Nonwords, Memory for Digits, Nonword Repetition, Rapid Naming (Digit, Letter, Color, Object)</a:t>
            </a:r>
          </a:p>
        </p:txBody>
      </p:sp>
      <p:pic>
        <p:nvPicPr>
          <p:cNvPr id="5" name="Picture 4" descr="Comprehensive Test of Phonological Processing (CTOPP-2)&#10;"/>
          <p:cNvPicPr>
            <a:picLocks noChangeAspect="1"/>
          </p:cNvPicPr>
          <p:nvPr/>
        </p:nvPicPr>
        <p:blipFill rotWithShape="1">
          <a:blip r:embed="rId2"/>
          <a:srcRect t="2288"/>
          <a:stretch/>
        </p:blipFill>
        <p:spPr>
          <a:xfrm>
            <a:off x="2596444" y="978244"/>
            <a:ext cx="1508125" cy="1840186"/>
          </a:xfrm>
          <a:prstGeom prst="rect">
            <a:avLst/>
          </a:prstGeom>
        </p:spPr>
      </p:pic>
      <p:sp>
        <p:nvSpPr>
          <p:cNvPr id="12" name="Rectangle 11" descr="Comprehensive Test of Phonological Processing (CTOPP-2)&#10;"/>
          <p:cNvSpPr/>
          <p:nvPr/>
        </p:nvSpPr>
        <p:spPr>
          <a:xfrm>
            <a:off x="13692" y="0"/>
            <a:ext cx="68580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ln w="1905"/>
                <a:solidFill>
                  <a:schemeClr val="bg1"/>
                </a:solidFill>
                <a:latin typeface="Georgia" panose="02040502050405020303" pitchFamily="18" charset="0"/>
              </a:rPr>
              <a:t>Comprehensive Test of Phonological Processing (CTOPP-2)</a:t>
            </a:r>
            <a:endParaRPr lang="en-US" sz="1600" dirty="0">
              <a:solidFill>
                <a:schemeClr val="bg1"/>
              </a:solidFill>
              <a:latin typeface="Georgia" panose="02040502050405020303" pitchFamily="18" charset="0"/>
            </a:endParaRPr>
          </a:p>
        </p:txBody>
      </p:sp>
      <p:sp>
        <p:nvSpPr>
          <p:cNvPr id="13" name="Rectangle 12"/>
          <p:cNvSpPr/>
          <p:nvPr/>
        </p:nvSpPr>
        <p:spPr>
          <a:xfrm>
            <a:off x="0" y="8668512"/>
            <a:ext cx="6858000" cy="4754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1200" i="1" dirty="0">
                <a:solidFill>
                  <a:srgbClr val="002060"/>
                </a:solidFill>
                <a:latin typeface="Arial" panose="020B0604020202020204" pitchFamily="34" charset="0"/>
                <a:cs typeface="Arial" panose="020B0604020202020204" pitchFamily="34" charset="0"/>
              </a:rPr>
              <a:t>Provided for reference only. Mention does not imply endorsement, </a:t>
            </a:r>
          </a:p>
          <a:p>
            <a:pPr algn="r"/>
            <a:r>
              <a:rPr lang="en-US" sz="1200" i="1" dirty="0">
                <a:solidFill>
                  <a:srgbClr val="002060"/>
                </a:solidFill>
                <a:latin typeface="Arial" panose="020B0604020202020204" pitchFamily="34" charset="0"/>
                <a:cs typeface="Arial" panose="020B0604020202020204" pitchFamily="34" charset="0"/>
              </a:rPr>
              <a:t>recommendation, or approval by the Tennessee Department of Education.</a:t>
            </a:r>
          </a:p>
        </p:txBody>
      </p:sp>
      <p:sp>
        <p:nvSpPr>
          <p:cNvPr id="14" name="Rectangle 13" descr="Basic Reading&#10;Phonological Awareness&#10;Phonological Memory&#10;Rapid Naming (Symbolic)&#10;"/>
          <p:cNvSpPr/>
          <p:nvPr/>
        </p:nvSpPr>
        <p:spPr>
          <a:xfrm>
            <a:off x="-12192" y="7669580"/>
            <a:ext cx="2286000" cy="1005840"/>
          </a:xfrm>
          <a:prstGeom prst="rect">
            <a:avLst/>
          </a:prstGeom>
          <a:solidFill>
            <a:srgbClr val="1B365D"/>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Basic Reading</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FFFFF"/>
                </a:solidFill>
                <a:latin typeface="Arial" panose="020B0604020202020204" pitchFamily="34" charset="0"/>
                <a:cs typeface="Arial" panose="020B0604020202020204" pitchFamily="34" charset="0"/>
              </a:rPr>
              <a:t>Phonological Awareness</a:t>
            </a:r>
          </a:p>
          <a:p>
            <a:pPr marL="171450" indent="-171450" algn="ctr">
              <a:buFont typeface="Arial" panose="020B0604020202020204" pitchFamily="34" charset="0"/>
              <a:buChar char="•"/>
              <a:defRPr/>
            </a:pPr>
            <a:r>
              <a:rPr lang="en-US" sz="1200" kern="0" dirty="0">
                <a:solidFill>
                  <a:srgbClr val="FFFFFF"/>
                </a:solidFill>
                <a:latin typeface="Arial" panose="020B0604020202020204" pitchFamily="34" charset="0"/>
                <a:cs typeface="Arial" panose="020B0604020202020204" pitchFamily="34" charset="0"/>
              </a:rPr>
              <a:t>Phonological Memory</a:t>
            </a:r>
          </a:p>
          <a:p>
            <a:pPr marL="171450" indent="-171450" algn="ctr">
              <a:buFont typeface="Arial" panose="020B0604020202020204" pitchFamily="34" charset="0"/>
              <a:buChar char="•"/>
              <a:defRPr/>
            </a:pPr>
            <a:r>
              <a:rPr lang="en-US" sz="1200" kern="0" dirty="0">
                <a:solidFill>
                  <a:srgbClr val="FFFFFF"/>
                </a:solidFill>
                <a:latin typeface="Arial" panose="020B0604020202020204" pitchFamily="34" charset="0"/>
                <a:cs typeface="Arial" panose="020B0604020202020204" pitchFamily="34" charset="0"/>
              </a:rPr>
              <a:t>Rapid Naming (Symbolic)</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200" kern="0" dirty="0">
              <a:solidFill>
                <a:srgbClr val="FFFFFF"/>
              </a:solidFill>
              <a:latin typeface="Arial" panose="020B0604020202020204" pitchFamily="34" charset="0"/>
              <a:cs typeface="Arial" panose="020B0604020202020204" pitchFamily="34" charset="0"/>
            </a:endParaRPr>
          </a:p>
        </p:txBody>
      </p:sp>
      <p:sp>
        <p:nvSpPr>
          <p:cNvPr id="15" name="Rectangle 14" descr="Reading Fluency&#10;Rapid Naming&#10;"/>
          <p:cNvSpPr/>
          <p:nvPr/>
        </p:nvSpPr>
        <p:spPr>
          <a:xfrm>
            <a:off x="2273808" y="7669580"/>
            <a:ext cx="2286000" cy="1005840"/>
          </a:xfrm>
          <a:prstGeom prst="rect">
            <a:avLst/>
          </a:prstGeom>
          <a:solidFill>
            <a:srgbClr val="1B365D">
              <a:lumMod val="40000"/>
              <a:lumOff val="60000"/>
            </a:srgbClr>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Reading Fluency</a:t>
            </a:r>
          </a:p>
          <a:p>
            <a:pPr marL="171450" indent="-171450" algn="ctr">
              <a:buFont typeface="Arial" panose="020B0604020202020204" pitchFamily="34" charset="0"/>
              <a:buChar char="•"/>
              <a:defRPr/>
            </a:pPr>
            <a:r>
              <a:rPr lang="en-US" sz="1200" kern="0" dirty="0">
                <a:solidFill>
                  <a:srgbClr val="002060"/>
                </a:solidFill>
                <a:latin typeface="Arial" panose="020B0604020202020204" pitchFamily="34" charset="0"/>
                <a:cs typeface="Arial" panose="020B0604020202020204" pitchFamily="34" charset="0"/>
              </a:rPr>
              <a:t>Rapid Naming</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16" name="Rectangle 15" descr="Reading Comprehension&#10;N/A&#10;"/>
          <p:cNvSpPr/>
          <p:nvPr/>
        </p:nvSpPr>
        <p:spPr>
          <a:xfrm>
            <a:off x="4559808" y="7669580"/>
            <a:ext cx="2313432" cy="1005840"/>
          </a:xfrm>
          <a:prstGeom prst="rect">
            <a:avLst/>
          </a:prstGeom>
          <a:solidFill>
            <a:srgbClr val="6E7073"/>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Reading Comprehension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N/A</a:t>
            </a:r>
          </a:p>
        </p:txBody>
      </p:sp>
      <p:sp>
        <p:nvSpPr>
          <p:cNvPr id="2" name="Title 1" hidden="1"/>
          <p:cNvSpPr>
            <a:spLocks noGrp="1"/>
          </p:cNvSpPr>
          <p:nvPr>
            <p:ph type="title"/>
          </p:nvPr>
        </p:nvSpPr>
        <p:spPr/>
        <p:txBody>
          <a:bodyPr/>
          <a:lstStyle/>
          <a:p>
            <a:r>
              <a:rPr lang="en-US" dirty="0" smtClean="0"/>
              <a:t>Comprehensive Test of Phonological Processing</a:t>
            </a:r>
            <a:endParaRPr lang="en-US" dirty="0"/>
          </a:p>
        </p:txBody>
      </p:sp>
    </p:spTree>
    <p:extLst>
      <p:ext uri="{BB962C8B-B14F-4D97-AF65-F5344CB8AC3E}">
        <p14:creationId xmlns:p14="http://schemas.microsoft.com/office/powerpoint/2010/main" val="7195313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Age:&#10;6:0-14:11&#10;&#10;Administration &amp; Time:&#10;60-90 minutes&#10;1:1&#10;Standardized&#10;&#10;Assessor Qualification Level:&#10;B&#10;&#10;Purpose:&#10;To assess academic abilities&#10;To inform remediation planning&#10;&#10;English Learner Options:&#10;N/A&#10;&#10;Additional Information:&#10;Composite Score: Reading&#10;"/>
          <p:cNvSpPr/>
          <p:nvPr/>
        </p:nvSpPr>
        <p:spPr>
          <a:xfrm>
            <a:off x="710899" y="3334316"/>
            <a:ext cx="5510123" cy="4401205"/>
          </a:xfrm>
          <a:prstGeom prst="rect">
            <a:avLst/>
          </a:prstGeom>
        </p:spPr>
        <p:txBody>
          <a:bodyPr>
            <a:spAutoFit/>
          </a:bodyPr>
          <a:lstStyle/>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cs typeface="+mn-cs"/>
              </a:rPr>
              <a:t>Age:</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rPr>
              <a:t>6:0-14:11</a:t>
            </a: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cs typeface="+mn-cs"/>
            </a:endParaRPr>
          </a:p>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cs typeface="+mn-cs"/>
              </a:rPr>
              <a:t>Administration &amp; Time:</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cs typeface="+mn-cs"/>
              </a:rPr>
              <a:t>60-90 minutes</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rPr>
              <a:t>1:1</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cs typeface="+mn-cs"/>
              </a:rPr>
              <a:t>Standardized</a:t>
            </a: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endParaRPr>
          </a:p>
          <a:p>
            <a:pPr algn="ctr">
              <a:defRPr/>
            </a:pPr>
            <a:r>
              <a:rPr lang="en-US" sz="1400" b="1" dirty="0">
                <a:ln w="1905"/>
                <a:solidFill>
                  <a:srgbClr val="002060"/>
                </a:solidFill>
                <a:latin typeface="Arial" panose="020B0604020202020204" pitchFamily="34" charset="0"/>
                <a:cs typeface="Arial" panose="020B0604020202020204" pitchFamily="34" charset="0"/>
              </a:rPr>
              <a:t>Assessor Qualification Level:</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cs typeface="+mn-cs"/>
              </a:rPr>
              <a:t>B</a:t>
            </a:r>
          </a:p>
          <a:p>
            <a:pPr algn="ctr" eaLnBrk="1" fontAlgn="auto" hangingPunct="1">
              <a:spcBef>
                <a:spcPts val="0"/>
              </a:spcBef>
              <a:spcAft>
                <a:spcPts val="0"/>
              </a:spcAft>
              <a:defRPr/>
            </a:pPr>
            <a:endParaRPr lang="en-US" sz="1400" dirty="0">
              <a:ln w="1905"/>
              <a:solidFill>
                <a:srgbClr val="FF0000"/>
              </a:solidFill>
              <a:latin typeface="Arial" panose="020B0604020202020204" pitchFamily="34" charset="0"/>
              <a:cs typeface="+mn-cs"/>
            </a:endParaRPr>
          </a:p>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cs typeface="+mn-cs"/>
              </a:rPr>
              <a:t>Purpose</a:t>
            </a:r>
            <a:r>
              <a:rPr lang="en-US" sz="1400" dirty="0">
                <a:ln w="1905"/>
                <a:solidFill>
                  <a:srgbClr val="002060"/>
                </a:solidFill>
                <a:latin typeface="Arial" panose="020B0604020202020204" pitchFamily="34" charset="0"/>
                <a:cs typeface="+mn-cs"/>
              </a:rPr>
              <a:t>:</a:t>
            </a:r>
          </a:p>
          <a:p>
            <a:pPr marL="169863" indent="-169863" algn="ctr" eaLnBrk="1" fontAlgn="auto" hangingPunct="1">
              <a:spcBef>
                <a:spcPts val="0"/>
              </a:spcBef>
              <a:spcAft>
                <a:spcPts val="0"/>
              </a:spcAft>
              <a:buFontTx/>
              <a:buAutoNum type="arabicPeriod"/>
              <a:defRPr/>
            </a:pPr>
            <a:r>
              <a:rPr lang="en-US" sz="1400" dirty="0">
                <a:ln w="1905"/>
                <a:solidFill>
                  <a:srgbClr val="002060"/>
                </a:solidFill>
                <a:latin typeface="Arial" panose="020B0604020202020204" pitchFamily="34" charset="0"/>
              </a:rPr>
              <a:t>To assess academic abilities</a:t>
            </a:r>
          </a:p>
          <a:p>
            <a:pPr marL="169863" indent="-169863" algn="ctr" eaLnBrk="1" fontAlgn="auto" hangingPunct="1">
              <a:spcBef>
                <a:spcPts val="0"/>
              </a:spcBef>
              <a:spcAft>
                <a:spcPts val="0"/>
              </a:spcAft>
              <a:buFontTx/>
              <a:buAutoNum type="arabicPeriod"/>
              <a:defRPr/>
            </a:pPr>
            <a:r>
              <a:rPr lang="en-US" sz="1400" dirty="0">
                <a:ln w="1905"/>
                <a:solidFill>
                  <a:srgbClr val="002060"/>
                </a:solidFill>
                <a:latin typeface="Arial" panose="020B0604020202020204" pitchFamily="34" charset="0"/>
              </a:rPr>
              <a:t>To inform remediation planning</a:t>
            </a: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cs typeface="+mn-cs"/>
            </a:endParaRPr>
          </a:p>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rPr>
              <a:t>English Learner Options:</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cs typeface="+mn-cs"/>
              </a:rPr>
              <a:t>N/A</a:t>
            </a:r>
          </a:p>
          <a:p>
            <a:pPr algn="ctr" eaLnBrk="1" fontAlgn="auto" hangingPunct="1">
              <a:spcBef>
                <a:spcPts val="0"/>
              </a:spcBef>
              <a:spcAft>
                <a:spcPts val="0"/>
              </a:spcAft>
              <a:defRPr/>
            </a:pPr>
            <a:endParaRPr lang="en-US" sz="1400" dirty="0">
              <a:ln w="1905"/>
              <a:solidFill>
                <a:srgbClr val="FF0000"/>
              </a:solidFill>
              <a:latin typeface="Arial" panose="020B0604020202020204" pitchFamily="34" charset="0"/>
              <a:cs typeface="+mn-cs"/>
            </a:endParaRPr>
          </a:p>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cs typeface="+mn-cs"/>
              </a:rPr>
              <a:t>Additional Information:</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rPr>
              <a:t>Composite Score: Reading</a:t>
            </a:r>
          </a:p>
        </p:txBody>
      </p:sp>
      <p:sp>
        <p:nvSpPr>
          <p:cNvPr id="12" name="Rectangle 11" descr="Diagnostic Achievement Battery (DAB-4)&#10;"/>
          <p:cNvSpPr/>
          <p:nvPr/>
        </p:nvSpPr>
        <p:spPr>
          <a:xfrm>
            <a:off x="0" y="0"/>
            <a:ext cx="68580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ln w="1905"/>
                <a:solidFill>
                  <a:schemeClr val="bg1"/>
                </a:solidFill>
                <a:latin typeface="Georgia" panose="02040502050405020303" pitchFamily="18" charset="0"/>
              </a:rPr>
              <a:t>Diagnostic Achievement Battery (DAB-4)</a:t>
            </a:r>
            <a:endParaRPr lang="en-US" sz="1600" dirty="0">
              <a:solidFill>
                <a:schemeClr val="bg1"/>
              </a:solidFill>
              <a:latin typeface="Georgia" panose="02040502050405020303" pitchFamily="18" charset="0"/>
            </a:endParaRPr>
          </a:p>
        </p:txBody>
      </p:sp>
      <p:sp>
        <p:nvSpPr>
          <p:cNvPr id="13" name="Rectangle 12"/>
          <p:cNvSpPr/>
          <p:nvPr/>
        </p:nvSpPr>
        <p:spPr>
          <a:xfrm>
            <a:off x="0" y="8668512"/>
            <a:ext cx="6858000" cy="4754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1200" i="1" dirty="0">
                <a:solidFill>
                  <a:srgbClr val="002060"/>
                </a:solidFill>
                <a:latin typeface="Arial" panose="020B0604020202020204" pitchFamily="34" charset="0"/>
                <a:cs typeface="Arial" panose="020B0604020202020204" pitchFamily="34" charset="0"/>
              </a:rPr>
              <a:t>Provided for reference only. Mention does not imply endorsement, </a:t>
            </a:r>
          </a:p>
          <a:p>
            <a:pPr algn="r"/>
            <a:r>
              <a:rPr lang="en-US" sz="1200" i="1" dirty="0">
                <a:solidFill>
                  <a:srgbClr val="002060"/>
                </a:solidFill>
                <a:latin typeface="Arial" panose="020B0604020202020204" pitchFamily="34" charset="0"/>
                <a:cs typeface="Arial" panose="020B0604020202020204" pitchFamily="34" charset="0"/>
              </a:rPr>
              <a:t>recommendation, or approval by the Tennessee Department of Education.</a:t>
            </a:r>
          </a:p>
        </p:txBody>
      </p:sp>
      <p:sp>
        <p:nvSpPr>
          <p:cNvPr id="14" name="Rectangle 13" descr="Basic Reading&#10;Alphabet/Phonics/Word Identification&#10;Spelling&#10;"/>
          <p:cNvSpPr/>
          <p:nvPr/>
        </p:nvSpPr>
        <p:spPr>
          <a:xfrm>
            <a:off x="-12192" y="7669580"/>
            <a:ext cx="2286000" cy="1005840"/>
          </a:xfrm>
          <a:prstGeom prst="rect">
            <a:avLst/>
          </a:prstGeom>
          <a:solidFill>
            <a:srgbClr val="1B365D"/>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Basic Reading</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FFFFF"/>
                </a:solidFill>
                <a:latin typeface="Arial" panose="020B0604020202020204" pitchFamily="34" charset="0"/>
                <a:cs typeface="Arial" panose="020B0604020202020204" pitchFamily="34" charset="0"/>
              </a:rPr>
              <a:t>Alphabet/Phonics/Word Identification</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FFFFF"/>
                </a:solidFill>
                <a:latin typeface="Arial" panose="020B0604020202020204" pitchFamily="34" charset="0"/>
                <a:cs typeface="Arial" panose="020B0604020202020204" pitchFamily="34" charset="0"/>
              </a:rPr>
              <a:t>Spelling</a:t>
            </a:r>
          </a:p>
        </p:txBody>
      </p:sp>
      <p:sp>
        <p:nvSpPr>
          <p:cNvPr id="15" name="Rectangle 14" descr="Reading Fluency&#10;N/A&#10;"/>
          <p:cNvSpPr/>
          <p:nvPr/>
        </p:nvSpPr>
        <p:spPr>
          <a:xfrm>
            <a:off x="2273808" y="7669580"/>
            <a:ext cx="2286000" cy="1005840"/>
          </a:xfrm>
          <a:prstGeom prst="rect">
            <a:avLst/>
          </a:prstGeom>
          <a:solidFill>
            <a:srgbClr val="1B365D">
              <a:lumMod val="40000"/>
              <a:lumOff val="60000"/>
            </a:srgbClr>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Reading Fluency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N/A</a:t>
            </a:r>
          </a:p>
        </p:txBody>
      </p:sp>
      <p:sp>
        <p:nvSpPr>
          <p:cNvPr id="16" name="Rectangle 15" descr="Reading Comprehension&#10;Listening Comp&#10;Synonyms&#10;Reading Comp&#10;"/>
          <p:cNvSpPr/>
          <p:nvPr/>
        </p:nvSpPr>
        <p:spPr>
          <a:xfrm>
            <a:off x="4559808" y="7669580"/>
            <a:ext cx="2313432" cy="1005840"/>
          </a:xfrm>
          <a:prstGeom prst="rect">
            <a:avLst/>
          </a:prstGeom>
          <a:solidFill>
            <a:srgbClr val="6E7073"/>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Reading Comprehension</a:t>
            </a:r>
            <a:endParaRPr kumimoji="0" lang="en-US" sz="1200" b="0" i="0"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FFFFF"/>
                </a:solidFill>
                <a:latin typeface="Arial" panose="020B0604020202020204" pitchFamily="34" charset="0"/>
                <a:cs typeface="Arial" panose="020B0604020202020204" pitchFamily="34" charset="0"/>
              </a:rPr>
              <a:t>Listening Comp</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Synonyms</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FFFFF"/>
                </a:solidFill>
                <a:latin typeface="Arial" panose="020B0604020202020204" pitchFamily="34" charset="0"/>
                <a:cs typeface="Arial" panose="020B0604020202020204" pitchFamily="34" charset="0"/>
              </a:rPr>
              <a:t>Reading Comp</a:t>
            </a:r>
            <a:endParaRPr kumimoji="0" lang="en-US" sz="1200" b="0" i="0"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4" name="Picture 3" descr="Diagnostic Achievement Battery (DAB-4)&#10;"/>
          <p:cNvPicPr>
            <a:picLocks noChangeAspect="1"/>
          </p:cNvPicPr>
          <p:nvPr/>
        </p:nvPicPr>
        <p:blipFill rotWithShape="1">
          <a:blip r:embed="rId2"/>
          <a:srcRect l="11430" t="19962" r="11329" b="19349"/>
          <a:stretch/>
        </p:blipFill>
        <p:spPr>
          <a:xfrm>
            <a:off x="2446178" y="1333885"/>
            <a:ext cx="2039563" cy="1602514"/>
          </a:xfrm>
          <a:prstGeom prst="rect">
            <a:avLst/>
          </a:prstGeom>
        </p:spPr>
      </p:pic>
      <p:sp>
        <p:nvSpPr>
          <p:cNvPr id="2" name="Title 1" hidden="1"/>
          <p:cNvSpPr>
            <a:spLocks noGrp="1"/>
          </p:cNvSpPr>
          <p:nvPr>
            <p:ph type="title"/>
          </p:nvPr>
        </p:nvSpPr>
        <p:spPr/>
        <p:txBody>
          <a:bodyPr/>
          <a:lstStyle/>
          <a:p>
            <a:r>
              <a:rPr lang="en-US" dirty="0" smtClean="0"/>
              <a:t>Diagnostic Achievement Battery</a:t>
            </a:r>
            <a:endParaRPr lang="en-US" dirty="0"/>
          </a:p>
        </p:txBody>
      </p:sp>
    </p:spTree>
    <p:extLst>
      <p:ext uri="{BB962C8B-B14F-4D97-AF65-F5344CB8AC3E}">
        <p14:creationId xmlns:p14="http://schemas.microsoft.com/office/powerpoint/2010/main" val="15169082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Age:&#10;13:0-17:11&#10;&#10;Administration &amp; Time:&#10;60-90 minutes&#10;1:1&#10;Standardized&#10;&#10;Assessor Qualification Level:&#10;B&#10;&#10;Purpose:&#10;Assess academic abilities&#10;Inform remediation planning&#10;&#10;English Learner Options:&#10;N/A&#10;&#10;Additional Information:&#10;Composite Score: Reading&#10;"/>
          <p:cNvSpPr/>
          <p:nvPr/>
        </p:nvSpPr>
        <p:spPr>
          <a:xfrm>
            <a:off x="0" y="3327029"/>
            <a:ext cx="6858000" cy="4401205"/>
          </a:xfrm>
          <a:prstGeom prst="rect">
            <a:avLst/>
          </a:prstGeom>
        </p:spPr>
        <p:txBody>
          <a:bodyPr wrap="square">
            <a:spAutoFit/>
          </a:bodyPr>
          <a:lstStyle/>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cs typeface="+mn-cs"/>
              </a:rPr>
              <a:t>Age:</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rPr>
              <a:t>13:0-17:11</a:t>
            </a: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cs typeface="+mn-cs"/>
            </a:endParaRPr>
          </a:p>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cs typeface="+mn-cs"/>
              </a:rPr>
              <a:t>Administration &amp; Time:</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cs typeface="+mn-cs"/>
              </a:rPr>
              <a:t>60-90 minutes</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rPr>
              <a:t>1:1</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cs typeface="+mn-cs"/>
              </a:rPr>
              <a:t>Standardized</a:t>
            </a: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endParaRPr>
          </a:p>
          <a:p>
            <a:pPr algn="ctr">
              <a:defRPr/>
            </a:pPr>
            <a:r>
              <a:rPr lang="en-US" sz="1400" b="1" dirty="0">
                <a:ln w="1905"/>
                <a:solidFill>
                  <a:srgbClr val="002060"/>
                </a:solidFill>
                <a:latin typeface="Arial" panose="020B0604020202020204" pitchFamily="34" charset="0"/>
                <a:cs typeface="Arial" panose="020B0604020202020204" pitchFamily="34" charset="0"/>
              </a:rPr>
              <a:t>Assessor Qualification Level:</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cs typeface="+mn-cs"/>
              </a:rPr>
              <a:t>B</a:t>
            </a:r>
          </a:p>
          <a:p>
            <a:pPr algn="ctr" eaLnBrk="1" fontAlgn="auto" hangingPunct="1">
              <a:spcBef>
                <a:spcPts val="0"/>
              </a:spcBef>
              <a:spcAft>
                <a:spcPts val="0"/>
              </a:spcAft>
              <a:defRPr/>
            </a:pPr>
            <a:endParaRPr lang="en-US" sz="1400" dirty="0">
              <a:ln w="1905"/>
              <a:solidFill>
                <a:srgbClr val="FF0000"/>
              </a:solidFill>
              <a:latin typeface="Arial" panose="020B0604020202020204" pitchFamily="34" charset="0"/>
              <a:cs typeface="+mn-cs"/>
            </a:endParaRPr>
          </a:p>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cs typeface="+mn-cs"/>
              </a:rPr>
              <a:t>Purpose</a:t>
            </a:r>
            <a:r>
              <a:rPr lang="en-US" sz="1400" dirty="0">
                <a:ln w="1905"/>
                <a:solidFill>
                  <a:srgbClr val="002060"/>
                </a:solidFill>
                <a:latin typeface="Arial" panose="020B0604020202020204" pitchFamily="34" charset="0"/>
                <a:cs typeface="+mn-cs"/>
              </a:rPr>
              <a:t>:</a:t>
            </a:r>
          </a:p>
          <a:p>
            <a:pPr marL="169863" indent="-169863" algn="ctr" eaLnBrk="1" fontAlgn="auto" hangingPunct="1">
              <a:spcBef>
                <a:spcPts val="0"/>
              </a:spcBef>
              <a:spcAft>
                <a:spcPts val="0"/>
              </a:spcAft>
              <a:buFontTx/>
              <a:buAutoNum type="arabicPeriod"/>
              <a:defRPr/>
            </a:pPr>
            <a:r>
              <a:rPr lang="en-US" sz="1400" dirty="0">
                <a:ln w="1905"/>
                <a:solidFill>
                  <a:srgbClr val="002060"/>
                </a:solidFill>
                <a:latin typeface="Arial" panose="020B0604020202020204" pitchFamily="34" charset="0"/>
              </a:rPr>
              <a:t>Assess academic abilities</a:t>
            </a:r>
          </a:p>
          <a:p>
            <a:pPr marL="169863" indent="-169863" algn="ctr" eaLnBrk="1" fontAlgn="auto" hangingPunct="1">
              <a:spcBef>
                <a:spcPts val="0"/>
              </a:spcBef>
              <a:spcAft>
                <a:spcPts val="0"/>
              </a:spcAft>
              <a:buFontTx/>
              <a:buAutoNum type="arabicPeriod"/>
              <a:defRPr/>
            </a:pPr>
            <a:r>
              <a:rPr lang="en-US" sz="1400" dirty="0">
                <a:ln w="1905"/>
                <a:solidFill>
                  <a:srgbClr val="002060"/>
                </a:solidFill>
                <a:latin typeface="Arial" panose="020B0604020202020204" pitchFamily="34" charset="0"/>
              </a:rPr>
              <a:t>Inform remediation planning</a:t>
            </a: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cs typeface="+mn-cs"/>
            </a:endParaRPr>
          </a:p>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rPr>
              <a:t>English Learner Options:</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cs typeface="+mn-cs"/>
              </a:rPr>
              <a:t>N/A</a:t>
            </a:r>
          </a:p>
          <a:p>
            <a:pPr algn="ctr" eaLnBrk="1" fontAlgn="auto" hangingPunct="1">
              <a:spcBef>
                <a:spcPts val="0"/>
              </a:spcBef>
              <a:spcAft>
                <a:spcPts val="0"/>
              </a:spcAft>
              <a:defRPr/>
            </a:pPr>
            <a:endParaRPr lang="en-US" sz="1400" dirty="0">
              <a:ln w="1905"/>
              <a:solidFill>
                <a:srgbClr val="FF0000"/>
              </a:solidFill>
              <a:latin typeface="Arial" panose="020B0604020202020204" pitchFamily="34" charset="0"/>
              <a:cs typeface="+mn-cs"/>
            </a:endParaRPr>
          </a:p>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cs typeface="+mn-cs"/>
              </a:rPr>
              <a:t>Additional Information:</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rPr>
              <a:t>Composite Score: Reading</a:t>
            </a:r>
          </a:p>
        </p:txBody>
      </p:sp>
      <p:sp>
        <p:nvSpPr>
          <p:cNvPr id="12" name="Rectangle 11" descr="Diagnostic Achievement Battery Intermediate (DAB-I)&#10;"/>
          <p:cNvSpPr/>
          <p:nvPr/>
        </p:nvSpPr>
        <p:spPr>
          <a:xfrm>
            <a:off x="0" y="-10004"/>
            <a:ext cx="68580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ln w="1905"/>
                <a:solidFill>
                  <a:schemeClr val="bg1"/>
                </a:solidFill>
                <a:latin typeface="Georgia" panose="02040502050405020303" pitchFamily="18" charset="0"/>
              </a:rPr>
              <a:t>Diagnostic Achievement Battery Intermediate (DAB-I)</a:t>
            </a:r>
            <a:endParaRPr lang="en-US" sz="1600" dirty="0">
              <a:solidFill>
                <a:schemeClr val="bg1"/>
              </a:solidFill>
              <a:latin typeface="Georgia" panose="02040502050405020303" pitchFamily="18" charset="0"/>
            </a:endParaRPr>
          </a:p>
        </p:txBody>
      </p:sp>
      <p:sp>
        <p:nvSpPr>
          <p:cNvPr id="13" name="Rectangle 12"/>
          <p:cNvSpPr/>
          <p:nvPr/>
        </p:nvSpPr>
        <p:spPr>
          <a:xfrm>
            <a:off x="0" y="8668512"/>
            <a:ext cx="6858000" cy="4754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1200" i="1" dirty="0">
                <a:solidFill>
                  <a:srgbClr val="002060"/>
                </a:solidFill>
                <a:latin typeface="Arial" panose="020B0604020202020204" pitchFamily="34" charset="0"/>
                <a:cs typeface="Arial" panose="020B0604020202020204" pitchFamily="34" charset="0"/>
              </a:rPr>
              <a:t>Provided for reference only. Mention does not imply endorsement, </a:t>
            </a:r>
          </a:p>
          <a:p>
            <a:pPr algn="r"/>
            <a:r>
              <a:rPr lang="en-US" sz="1200" i="1" dirty="0">
                <a:solidFill>
                  <a:srgbClr val="002060"/>
                </a:solidFill>
                <a:latin typeface="Arial" panose="020B0604020202020204" pitchFamily="34" charset="0"/>
                <a:cs typeface="Arial" panose="020B0604020202020204" pitchFamily="34" charset="0"/>
              </a:rPr>
              <a:t>recommendation, or approval by the Tennessee Department of Education.</a:t>
            </a:r>
          </a:p>
        </p:txBody>
      </p:sp>
      <p:sp>
        <p:nvSpPr>
          <p:cNvPr id="14" name="Rectangle 13" descr="Basic Reading&#10;Word Identification&#10;Spelling&#10;"/>
          <p:cNvSpPr/>
          <p:nvPr/>
        </p:nvSpPr>
        <p:spPr>
          <a:xfrm>
            <a:off x="-12192" y="7669580"/>
            <a:ext cx="2286000" cy="1005840"/>
          </a:xfrm>
          <a:prstGeom prst="rect">
            <a:avLst/>
          </a:prstGeom>
          <a:solidFill>
            <a:srgbClr val="1B365D"/>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Basic Reading</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FFFFF"/>
                </a:solidFill>
                <a:latin typeface="Arial" panose="020B0604020202020204" pitchFamily="34" charset="0"/>
                <a:cs typeface="Arial" panose="020B0604020202020204" pitchFamily="34" charset="0"/>
              </a:rPr>
              <a:t>Word Identification</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FFFFF"/>
                </a:solidFill>
                <a:latin typeface="Arial" panose="020B0604020202020204" pitchFamily="34" charset="0"/>
                <a:cs typeface="Arial" panose="020B0604020202020204" pitchFamily="34" charset="0"/>
              </a:rPr>
              <a:t>Spelling</a:t>
            </a:r>
          </a:p>
        </p:txBody>
      </p:sp>
      <p:sp>
        <p:nvSpPr>
          <p:cNvPr id="15" name="Rectangle 14" descr="Reading Fluency&#10;N/A&#10;"/>
          <p:cNvSpPr/>
          <p:nvPr/>
        </p:nvSpPr>
        <p:spPr>
          <a:xfrm>
            <a:off x="2273808" y="7669580"/>
            <a:ext cx="2286000" cy="1005840"/>
          </a:xfrm>
          <a:prstGeom prst="rect">
            <a:avLst/>
          </a:prstGeom>
          <a:solidFill>
            <a:srgbClr val="1B365D">
              <a:lumMod val="40000"/>
              <a:lumOff val="60000"/>
            </a:srgbClr>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Reading Fluency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N/A</a:t>
            </a:r>
          </a:p>
        </p:txBody>
      </p:sp>
      <p:sp>
        <p:nvSpPr>
          <p:cNvPr id="16" name="Rectangle 15" descr="Reading Comprehension&#10;Reading Comp&#10;"/>
          <p:cNvSpPr/>
          <p:nvPr/>
        </p:nvSpPr>
        <p:spPr>
          <a:xfrm>
            <a:off x="4559808" y="7669580"/>
            <a:ext cx="2313432" cy="1005840"/>
          </a:xfrm>
          <a:prstGeom prst="rect">
            <a:avLst/>
          </a:prstGeom>
          <a:solidFill>
            <a:srgbClr val="6E7073"/>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Reading Comprehension</a:t>
            </a:r>
            <a:endParaRPr kumimoji="0" lang="en-US" sz="1200" b="0" i="0"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FFFFF"/>
                </a:solidFill>
                <a:latin typeface="Arial" panose="020B0604020202020204" pitchFamily="34" charset="0"/>
                <a:cs typeface="Arial" panose="020B0604020202020204" pitchFamily="34" charset="0"/>
              </a:rPr>
              <a:t>Reading Comp</a:t>
            </a:r>
            <a:endParaRPr kumimoji="0" lang="en-US" sz="1200" b="0" i="0"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2" name="Picture 1" descr="Diagnostic Achievement Battery Intermediate (DAB-I)&#10;"/>
          <p:cNvPicPr>
            <a:picLocks noChangeAspect="1"/>
          </p:cNvPicPr>
          <p:nvPr/>
        </p:nvPicPr>
        <p:blipFill>
          <a:blip r:embed="rId2"/>
          <a:stretch>
            <a:fillRect/>
          </a:stretch>
        </p:blipFill>
        <p:spPr>
          <a:xfrm>
            <a:off x="2273808" y="1396575"/>
            <a:ext cx="2238375" cy="1438275"/>
          </a:xfrm>
          <a:prstGeom prst="rect">
            <a:avLst/>
          </a:prstGeom>
        </p:spPr>
      </p:pic>
      <p:sp>
        <p:nvSpPr>
          <p:cNvPr id="3" name="Title 2" hidden="1"/>
          <p:cNvSpPr>
            <a:spLocks noGrp="1"/>
          </p:cNvSpPr>
          <p:nvPr>
            <p:ph type="title"/>
          </p:nvPr>
        </p:nvSpPr>
        <p:spPr/>
        <p:txBody>
          <a:bodyPr/>
          <a:lstStyle/>
          <a:p>
            <a:r>
              <a:rPr lang="en-US" dirty="0" smtClean="0"/>
              <a:t>Diagnostic Achievement Battery Intermediate</a:t>
            </a:r>
            <a:endParaRPr lang="en-US" dirty="0"/>
          </a:p>
        </p:txBody>
      </p:sp>
    </p:spTree>
    <p:extLst>
      <p:ext uri="{BB962C8B-B14F-4D97-AF65-F5344CB8AC3E}">
        <p14:creationId xmlns:p14="http://schemas.microsoft.com/office/powerpoint/2010/main" val="42830636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Age:&#10;Grades K-3&#10;&#10;Administration &amp; Time:&#10;≈30-40 minutes&#10;1:1 Administration&#10;&#10;Assessor Qualification Level:&#10;A&#10;&#10;English Learner Options:&#10;EDL2+ (Spanish equivalent of DRA2)&#10;&#10;Purpose:&#10; To assess individual reading strengths and needs&#10; Observe, record, and evaluate changes in student reading performance&#10;&#10;Additional Information:&#10;Gives overall instructional reading level&#10;"/>
          <p:cNvSpPr/>
          <p:nvPr/>
        </p:nvSpPr>
        <p:spPr>
          <a:xfrm>
            <a:off x="316264" y="3381729"/>
            <a:ext cx="6254045" cy="4185761"/>
          </a:xfrm>
          <a:prstGeom prst="rect">
            <a:avLst/>
          </a:prstGeom>
        </p:spPr>
        <p:txBody>
          <a:bodyPr wrap="square">
            <a:spAutoFit/>
          </a:bodyPr>
          <a:lstStyle/>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rPr>
              <a:t>Age:</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rPr>
              <a:t>Grades K-3</a:t>
            </a: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endParaRPr>
          </a:p>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rPr>
              <a:t>Administration &amp; Time:</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rPr>
              <a:t>≈30-40 minutes</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rPr>
              <a:t>1:1 Administration</a:t>
            </a: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endParaRPr>
          </a:p>
          <a:p>
            <a:pPr algn="ctr">
              <a:defRPr/>
            </a:pPr>
            <a:r>
              <a:rPr lang="en-US" sz="1400" b="1" dirty="0">
                <a:ln w="1905"/>
                <a:solidFill>
                  <a:srgbClr val="002060"/>
                </a:solidFill>
                <a:latin typeface="Arial" panose="020B0604020202020204" pitchFamily="34" charset="0"/>
                <a:cs typeface="Arial" panose="020B0604020202020204" pitchFamily="34" charset="0"/>
              </a:rPr>
              <a:t>Assessor Qualification Level:</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rPr>
              <a:t>A</a:t>
            </a: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endParaRPr>
          </a:p>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rPr>
              <a:t>English Learner Options:</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rPr>
              <a:t>EDL2+ (Spanish equivalent of DRA2)</a:t>
            </a: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endParaRPr>
          </a:p>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rPr>
              <a:t>Purpose:</a:t>
            </a:r>
          </a:p>
          <a:p>
            <a:pPr marL="112713" indent="-112713" algn="ctr" eaLnBrk="1" fontAlgn="auto" hangingPunct="1">
              <a:spcBef>
                <a:spcPts val="0"/>
              </a:spcBef>
              <a:spcAft>
                <a:spcPts val="0"/>
              </a:spcAft>
              <a:buFontTx/>
              <a:buAutoNum type="arabicPeriod"/>
              <a:defRPr/>
            </a:pPr>
            <a:r>
              <a:rPr lang="en-US" sz="1400" dirty="0">
                <a:ln w="1905"/>
                <a:solidFill>
                  <a:srgbClr val="002060"/>
                </a:solidFill>
                <a:latin typeface="Arial" panose="020B0604020202020204" pitchFamily="34" charset="0"/>
              </a:rPr>
              <a:t> To assess individual reading strengths and needs</a:t>
            </a:r>
          </a:p>
          <a:p>
            <a:pPr marL="112713" indent="-112713" algn="ctr" eaLnBrk="1" fontAlgn="auto" hangingPunct="1">
              <a:spcBef>
                <a:spcPts val="0"/>
              </a:spcBef>
              <a:spcAft>
                <a:spcPts val="0"/>
              </a:spcAft>
              <a:buFontTx/>
              <a:buAutoNum type="arabicPeriod"/>
              <a:defRPr/>
            </a:pPr>
            <a:r>
              <a:rPr lang="en-US" sz="1400" dirty="0">
                <a:ln w="1905"/>
                <a:solidFill>
                  <a:srgbClr val="002060"/>
                </a:solidFill>
                <a:latin typeface="Arial" panose="020B0604020202020204" pitchFamily="34" charset="0"/>
              </a:rPr>
              <a:t> Observe, record, and evaluate changes in student reading performance</a:t>
            </a: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endParaRPr>
          </a:p>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rPr>
              <a:t>Additional Information:</a:t>
            </a:r>
          </a:p>
          <a:p>
            <a:pPr algn="ctr">
              <a:defRPr/>
            </a:pPr>
            <a:r>
              <a:rPr lang="en-US" sz="1400" dirty="0">
                <a:ln w="1905"/>
                <a:solidFill>
                  <a:srgbClr val="002060"/>
                </a:solidFill>
                <a:latin typeface="Arial" panose="020B0604020202020204" pitchFamily="34" charset="0"/>
              </a:rPr>
              <a:t>Gives overall instructional reading level</a:t>
            </a:r>
          </a:p>
        </p:txBody>
      </p:sp>
      <p:pic>
        <p:nvPicPr>
          <p:cNvPr id="12292" name="Picture 2" descr="Developmental Reading Assessment (DRA2)&#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8737" y="1226085"/>
            <a:ext cx="2716141" cy="2000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descr="Developmental Reading Assessment (DRA2)&#10;"/>
          <p:cNvSpPr/>
          <p:nvPr/>
        </p:nvSpPr>
        <p:spPr>
          <a:xfrm>
            <a:off x="0" y="0"/>
            <a:ext cx="68580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ln w="1905"/>
                <a:solidFill>
                  <a:schemeClr val="bg1"/>
                </a:solidFill>
                <a:latin typeface="Georgia" panose="02040502050405020303" pitchFamily="18" charset="0"/>
              </a:rPr>
              <a:t>Developmental Reading Assessment (DRA2)</a:t>
            </a:r>
            <a:endParaRPr lang="en-US" sz="1600" dirty="0">
              <a:solidFill>
                <a:schemeClr val="bg1"/>
              </a:solidFill>
              <a:latin typeface="Georgia" panose="02040502050405020303" pitchFamily="18" charset="0"/>
            </a:endParaRPr>
          </a:p>
        </p:txBody>
      </p:sp>
      <p:sp>
        <p:nvSpPr>
          <p:cNvPr id="13" name="Rectangle 12"/>
          <p:cNvSpPr/>
          <p:nvPr/>
        </p:nvSpPr>
        <p:spPr>
          <a:xfrm>
            <a:off x="0" y="8668512"/>
            <a:ext cx="6858000" cy="4754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1200" i="1" dirty="0">
                <a:solidFill>
                  <a:srgbClr val="002060"/>
                </a:solidFill>
                <a:latin typeface="Arial" panose="020B0604020202020204" pitchFamily="34" charset="0"/>
                <a:cs typeface="Arial" panose="020B0604020202020204" pitchFamily="34" charset="0"/>
              </a:rPr>
              <a:t>Provided for reference only. Mention does not imply endorsement, </a:t>
            </a:r>
          </a:p>
          <a:p>
            <a:pPr algn="r"/>
            <a:r>
              <a:rPr lang="en-US" sz="1200" i="1" dirty="0">
                <a:solidFill>
                  <a:srgbClr val="002060"/>
                </a:solidFill>
                <a:latin typeface="Arial" panose="020B0604020202020204" pitchFamily="34" charset="0"/>
                <a:cs typeface="Arial" panose="020B0604020202020204" pitchFamily="34" charset="0"/>
              </a:rPr>
              <a:t>recommendation, or approval by the Tennessee Department of Education.</a:t>
            </a:r>
          </a:p>
        </p:txBody>
      </p:sp>
      <p:sp>
        <p:nvSpPr>
          <p:cNvPr id="14" name="Rectangle 13" descr="Basic Reading&#10;Running record: Accuracy rate, Self-Corrections, and Error analysis&#10;"/>
          <p:cNvSpPr/>
          <p:nvPr/>
        </p:nvSpPr>
        <p:spPr>
          <a:xfrm>
            <a:off x="-12192" y="7669580"/>
            <a:ext cx="2286000" cy="1005840"/>
          </a:xfrm>
          <a:prstGeom prst="rect">
            <a:avLst/>
          </a:prstGeom>
          <a:solidFill>
            <a:srgbClr val="1B365D"/>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Basic Reading</a:t>
            </a:r>
          </a:p>
          <a:p>
            <a:pPr marL="171450" indent="-171450" algn="ctr">
              <a:buFont typeface="Arial" panose="020B0604020202020204" pitchFamily="34" charset="0"/>
              <a:buChar char="•"/>
              <a:defRPr/>
            </a:pPr>
            <a:r>
              <a:rPr lang="en-US" sz="1200" kern="0" dirty="0">
                <a:solidFill>
                  <a:srgbClr val="FFFFFF"/>
                </a:solidFill>
                <a:latin typeface="Arial" panose="020B0604020202020204" pitchFamily="34" charset="0"/>
                <a:cs typeface="Arial" panose="020B0604020202020204" pitchFamily="34" charset="0"/>
              </a:rPr>
              <a:t>Running record: Accuracy rate, Self-Corrections, and Error analysis</a:t>
            </a:r>
          </a:p>
        </p:txBody>
      </p:sp>
      <p:sp>
        <p:nvSpPr>
          <p:cNvPr id="15" name="Rectangle 14" descr="Reading Fluency&#10;Words per minute at instructional level&#10;"/>
          <p:cNvSpPr/>
          <p:nvPr/>
        </p:nvSpPr>
        <p:spPr>
          <a:xfrm>
            <a:off x="2273808" y="7669580"/>
            <a:ext cx="2286000" cy="1005840"/>
          </a:xfrm>
          <a:prstGeom prst="rect">
            <a:avLst/>
          </a:prstGeom>
          <a:solidFill>
            <a:srgbClr val="1B365D">
              <a:lumMod val="40000"/>
              <a:lumOff val="60000"/>
            </a:srgbClr>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Reading Fluency</a:t>
            </a:r>
          </a:p>
          <a:p>
            <a:pPr marL="171450" indent="-171450" algn="ctr">
              <a:buFont typeface="Arial" panose="020B0604020202020204" pitchFamily="34" charset="0"/>
              <a:buChar char="•"/>
              <a:defRPr/>
            </a:pPr>
            <a:r>
              <a:rPr lang="en-US" sz="1200" kern="0" dirty="0">
                <a:solidFill>
                  <a:srgbClr val="002060"/>
                </a:solidFill>
                <a:latin typeface="Arial" panose="020B0604020202020204" pitchFamily="34" charset="0"/>
                <a:cs typeface="Arial" panose="020B0604020202020204" pitchFamily="34" charset="0"/>
              </a:rPr>
              <a:t>Words per minute at instructional level</a:t>
            </a:r>
          </a:p>
        </p:txBody>
      </p:sp>
      <p:sp>
        <p:nvSpPr>
          <p:cNvPr id="16" name="Rectangle 15" descr="Reading Comprehension&#10;Retelling Rubric&#10;"/>
          <p:cNvSpPr/>
          <p:nvPr/>
        </p:nvSpPr>
        <p:spPr>
          <a:xfrm>
            <a:off x="4559808" y="7669580"/>
            <a:ext cx="2313432" cy="1005840"/>
          </a:xfrm>
          <a:prstGeom prst="rect">
            <a:avLst/>
          </a:prstGeom>
          <a:solidFill>
            <a:srgbClr val="6E7073"/>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Reading Comprehension</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FFFFF"/>
                </a:solidFill>
                <a:latin typeface="Arial" panose="020B0604020202020204" pitchFamily="34" charset="0"/>
                <a:cs typeface="Arial" panose="020B0604020202020204" pitchFamily="34" charset="0"/>
              </a:rPr>
              <a:t>Retelling Rubric</a:t>
            </a:r>
            <a:endParaRPr kumimoji="0" lang="en-US" sz="1200" b="0" i="0"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 name="Title 1" hidden="1"/>
          <p:cNvSpPr>
            <a:spLocks noGrp="1"/>
          </p:cNvSpPr>
          <p:nvPr>
            <p:ph type="title"/>
          </p:nvPr>
        </p:nvSpPr>
        <p:spPr/>
        <p:txBody>
          <a:bodyPr/>
          <a:lstStyle/>
          <a:p>
            <a:r>
              <a:rPr lang="en-US" dirty="0" smtClean="0"/>
              <a:t>Developmental Reading Assessment</a:t>
            </a:r>
            <a:endParaRPr lang="en-US" dirty="0"/>
          </a:p>
        </p:txBody>
      </p:sp>
    </p:spTree>
    <p:extLst>
      <p:ext uri="{BB962C8B-B14F-4D97-AF65-F5344CB8AC3E}">
        <p14:creationId xmlns:p14="http://schemas.microsoft.com/office/powerpoint/2010/main" val="27213658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Easy CBM&#10;"/>
          <p:cNvSpPr/>
          <p:nvPr/>
        </p:nvSpPr>
        <p:spPr>
          <a:xfrm>
            <a:off x="0" y="0"/>
            <a:ext cx="6858000" cy="9657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ln w="1905"/>
                <a:solidFill>
                  <a:schemeClr val="bg1"/>
                </a:solidFill>
                <a:latin typeface="Georgia" panose="02040502050405020303" pitchFamily="18" charset="0"/>
              </a:rPr>
              <a:t>Easy CBM</a:t>
            </a:r>
            <a:endParaRPr lang="en-US" sz="1600" dirty="0">
              <a:solidFill>
                <a:schemeClr val="bg1"/>
              </a:solidFill>
              <a:latin typeface="Georgia" panose="02040502050405020303" pitchFamily="18" charset="0"/>
            </a:endParaRPr>
          </a:p>
        </p:txBody>
      </p:sp>
      <p:sp>
        <p:nvSpPr>
          <p:cNvPr id="6" name="Rectangle 5" descr="Ages:&#10;Norms for Grades K-8&#10;Phoneme Segmenting: Grades K-1&#10;Letter Names/Letter Sounds: Grades K-1&#10;Word Reading Fluency: Grades K-2&#10;Passage Reading Fluency: Grades 1-6&#10;Vocabulary: Grades 2-6&#10;Reading Comprehension: Grades 2-6&#10;&#10;Administration Time:&#10;2-30 minutes per subtest&#10;1:1 Administration for most subtests&#10;&#10;Assessor Qualification Level:&#10;TDOE recommends that each assessment is administered, scored, and interpreted by a certified teacher with knowledge of both reading content and the assessment.&#10;&#10;English Learner Options:&#10;Spanish Subtests&#10;Syllable Sounds K-1&#10;Syllable Segmenting K-1&#10;Word Reading Fluency K-2&#10;Sentence Reading Fluency K-2&#10;&#10;Purpose:&#10;To screen all students (universal screening tool)&#10;To progress monitor broad progress&#10;To identify skill-level needs (some subtests)&#10;&#10;Additional Information:&#10;May be computer or paper administration&#10;"/>
          <p:cNvSpPr/>
          <p:nvPr/>
        </p:nvSpPr>
        <p:spPr>
          <a:xfrm>
            <a:off x="15240" y="1941847"/>
            <a:ext cx="6858000" cy="5816977"/>
          </a:xfrm>
          <a:prstGeom prst="rect">
            <a:avLst/>
          </a:prstGeom>
        </p:spPr>
        <p:txBody>
          <a:bodyPr wrap="square">
            <a:spAutoFit/>
          </a:bodyPr>
          <a:lstStyle/>
          <a:p>
            <a:pPr algn="ctr">
              <a:defRPr/>
            </a:pPr>
            <a:r>
              <a:rPr lang="en-US" sz="1200" b="1" dirty="0">
                <a:ln w="1905"/>
                <a:solidFill>
                  <a:srgbClr val="002060"/>
                </a:solidFill>
                <a:latin typeface="Arial" panose="020B0604020202020204" pitchFamily="34" charset="0"/>
              </a:rPr>
              <a:t>Ages</a:t>
            </a:r>
            <a:r>
              <a:rPr lang="en-US" sz="1200" dirty="0">
                <a:ln w="1905"/>
                <a:solidFill>
                  <a:srgbClr val="002060"/>
                </a:solidFill>
                <a:latin typeface="Arial" panose="020B0604020202020204" pitchFamily="34" charset="0"/>
              </a:rPr>
              <a:t>:</a:t>
            </a:r>
          </a:p>
          <a:p>
            <a:pPr algn="ctr">
              <a:defRPr/>
            </a:pPr>
            <a:r>
              <a:rPr lang="en-US" sz="1200" i="1" dirty="0">
                <a:ln w="1905"/>
                <a:solidFill>
                  <a:srgbClr val="002060"/>
                </a:solidFill>
                <a:latin typeface="Arial" panose="020B0604020202020204" pitchFamily="34" charset="0"/>
              </a:rPr>
              <a:t>Norms for Grades K-8</a:t>
            </a:r>
          </a:p>
          <a:p>
            <a:pPr marL="285750" indent="-285750" algn="ctr">
              <a:buFont typeface="Arial" panose="020B0604020202020204" pitchFamily="34" charset="0"/>
              <a:buChar char="•"/>
              <a:defRPr/>
            </a:pPr>
            <a:r>
              <a:rPr lang="en-US" sz="1200" dirty="0">
                <a:ln w="1905"/>
                <a:solidFill>
                  <a:srgbClr val="002060"/>
                </a:solidFill>
                <a:latin typeface="Arial" panose="020B0604020202020204" pitchFamily="34" charset="0"/>
              </a:rPr>
              <a:t>Phoneme Segmenting: Grades K-1</a:t>
            </a:r>
          </a:p>
          <a:p>
            <a:pPr marL="285750" indent="-285750" algn="ctr">
              <a:buFont typeface="Arial" panose="020B0604020202020204" pitchFamily="34" charset="0"/>
              <a:buChar char="•"/>
              <a:defRPr/>
            </a:pPr>
            <a:r>
              <a:rPr lang="en-US" sz="1200" dirty="0">
                <a:ln w="1905"/>
                <a:solidFill>
                  <a:srgbClr val="002060"/>
                </a:solidFill>
                <a:latin typeface="Arial" panose="020B0604020202020204" pitchFamily="34" charset="0"/>
              </a:rPr>
              <a:t>Letter Names/Letter Sounds: Grades K-1</a:t>
            </a:r>
          </a:p>
          <a:p>
            <a:pPr marL="285750" indent="-285750" algn="ctr">
              <a:buFont typeface="Arial" panose="020B0604020202020204" pitchFamily="34" charset="0"/>
              <a:buChar char="•"/>
              <a:defRPr/>
            </a:pPr>
            <a:r>
              <a:rPr lang="en-US" sz="1200" dirty="0">
                <a:ln w="1905"/>
                <a:solidFill>
                  <a:srgbClr val="002060"/>
                </a:solidFill>
                <a:latin typeface="Arial" panose="020B0604020202020204" pitchFamily="34" charset="0"/>
              </a:rPr>
              <a:t>Word Reading Fluency: Grades K-2</a:t>
            </a:r>
          </a:p>
          <a:p>
            <a:pPr marL="285750" indent="-285750" algn="ctr">
              <a:buFont typeface="Arial" panose="020B0604020202020204" pitchFamily="34" charset="0"/>
              <a:buChar char="•"/>
              <a:defRPr/>
            </a:pPr>
            <a:r>
              <a:rPr lang="en-US" sz="1200" dirty="0">
                <a:ln w="1905"/>
                <a:solidFill>
                  <a:srgbClr val="002060"/>
                </a:solidFill>
                <a:latin typeface="Arial" panose="020B0604020202020204" pitchFamily="34" charset="0"/>
              </a:rPr>
              <a:t>Passage Reading Fluency: Grades 1-6</a:t>
            </a:r>
          </a:p>
          <a:p>
            <a:pPr marL="285750" indent="-285750" algn="ctr">
              <a:buFont typeface="Arial" panose="020B0604020202020204" pitchFamily="34" charset="0"/>
              <a:buChar char="•"/>
              <a:defRPr/>
            </a:pPr>
            <a:r>
              <a:rPr lang="en-US" sz="1200" dirty="0">
                <a:ln w="1905"/>
                <a:solidFill>
                  <a:srgbClr val="002060"/>
                </a:solidFill>
                <a:latin typeface="Arial" panose="020B0604020202020204" pitchFamily="34" charset="0"/>
              </a:rPr>
              <a:t>Vocabulary: Grades 2-6</a:t>
            </a:r>
          </a:p>
          <a:p>
            <a:pPr marL="285750" indent="-285750" algn="ctr">
              <a:buFont typeface="Arial" panose="020B0604020202020204" pitchFamily="34" charset="0"/>
              <a:buChar char="•"/>
              <a:defRPr/>
            </a:pPr>
            <a:r>
              <a:rPr lang="en-US" sz="1200" dirty="0">
                <a:ln w="1905"/>
                <a:solidFill>
                  <a:srgbClr val="002060"/>
                </a:solidFill>
                <a:latin typeface="Arial" panose="020B0604020202020204" pitchFamily="34" charset="0"/>
              </a:rPr>
              <a:t>Reading Comprehension: Grades 2-6</a:t>
            </a:r>
          </a:p>
          <a:p>
            <a:pPr algn="ctr">
              <a:defRPr/>
            </a:pPr>
            <a:endParaRPr lang="en-US" sz="1200" dirty="0">
              <a:ln w="1905"/>
              <a:solidFill>
                <a:srgbClr val="002060"/>
              </a:solidFill>
              <a:latin typeface="Arial" panose="020B0604020202020204" pitchFamily="34" charset="0"/>
            </a:endParaRPr>
          </a:p>
          <a:p>
            <a:pPr algn="ctr">
              <a:defRPr/>
            </a:pPr>
            <a:r>
              <a:rPr lang="en-US" sz="1200" b="1" dirty="0">
                <a:ln w="1905"/>
                <a:solidFill>
                  <a:srgbClr val="002060"/>
                </a:solidFill>
                <a:latin typeface="Arial" panose="020B0604020202020204" pitchFamily="34" charset="0"/>
              </a:rPr>
              <a:t>Administration Time:</a:t>
            </a:r>
          </a:p>
          <a:p>
            <a:pPr algn="ctr">
              <a:defRPr/>
            </a:pPr>
            <a:r>
              <a:rPr lang="en-US" sz="1200" dirty="0">
                <a:ln w="1905"/>
                <a:solidFill>
                  <a:srgbClr val="002060"/>
                </a:solidFill>
                <a:latin typeface="Arial" panose="020B0604020202020204" pitchFamily="34" charset="0"/>
              </a:rPr>
              <a:t>2-30 minutes per subtest</a:t>
            </a:r>
          </a:p>
          <a:p>
            <a:pPr algn="ctr">
              <a:defRPr/>
            </a:pPr>
            <a:r>
              <a:rPr lang="en-US" sz="1200" dirty="0">
                <a:ln w="1905"/>
                <a:solidFill>
                  <a:srgbClr val="002060"/>
                </a:solidFill>
                <a:latin typeface="Arial" panose="020B0604020202020204" pitchFamily="34" charset="0"/>
              </a:rPr>
              <a:t>1:1 Administration for most subtests</a:t>
            </a:r>
          </a:p>
          <a:p>
            <a:pPr algn="ctr">
              <a:defRPr/>
            </a:pPr>
            <a:endParaRPr lang="en-US" sz="1200" dirty="0">
              <a:ln w="1905"/>
              <a:solidFill>
                <a:srgbClr val="002060"/>
              </a:solidFill>
              <a:latin typeface="Arial" panose="020B0604020202020204" pitchFamily="34" charset="0"/>
            </a:endParaRPr>
          </a:p>
          <a:p>
            <a:pPr algn="ctr">
              <a:defRPr/>
            </a:pPr>
            <a:r>
              <a:rPr lang="en-US" sz="1200" b="1" dirty="0">
                <a:ln w="1905"/>
                <a:solidFill>
                  <a:srgbClr val="002060"/>
                </a:solidFill>
                <a:latin typeface="Arial" panose="020B0604020202020204" pitchFamily="34" charset="0"/>
                <a:cs typeface="Arial" panose="020B0604020202020204" pitchFamily="34" charset="0"/>
              </a:rPr>
              <a:t>Assessor Qualification Level:</a:t>
            </a:r>
          </a:p>
          <a:p>
            <a:pPr algn="ctr">
              <a:defRPr/>
            </a:pPr>
            <a:r>
              <a:rPr lang="en-US" sz="1200" dirty="0">
                <a:solidFill>
                  <a:srgbClr val="002060"/>
                </a:solidFill>
                <a:latin typeface="Arial" panose="020B0604020202020204" pitchFamily="34" charset="0"/>
                <a:ea typeface="Open Sans" panose="020B0606030504020204" pitchFamily="34" charset="0"/>
                <a:cs typeface="Arial" panose="020B0604020202020204" pitchFamily="34" charset="0"/>
              </a:rPr>
              <a:t>TDOE recommends that each assessment is administered, scored, and interpreted by a certified teacher with knowledge of both reading content and the assessment.</a:t>
            </a:r>
            <a:endParaRPr lang="en-US" sz="1200" dirty="0">
              <a:ln w="1905"/>
              <a:solidFill>
                <a:srgbClr val="002060"/>
              </a:solidFill>
              <a:latin typeface="Arial" panose="020B0604020202020204" pitchFamily="34" charset="0"/>
            </a:endParaRPr>
          </a:p>
          <a:p>
            <a:pPr algn="ctr">
              <a:defRPr/>
            </a:pPr>
            <a:endParaRPr lang="en-US" sz="1200" dirty="0">
              <a:ln w="1905"/>
              <a:solidFill>
                <a:srgbClr val="002060"/>
              </a:solidFill>
              <a:latin typeface="Arial" panose="020B0604020202020204" pitchFamily="34" charset="0"/>
            </a:endParaRPr>
          </a:p>
          <a:p>
            <a:pPr algn="ctr">
              <a:defRPr/>
            </a:pPr>
            <a:r>
              <a:rPr lang="en-US" sz="1200" b="1" dirty="0">
                <a:ln w="1905"/>
                <a:solidFill>
                  <a:srgbClr val="002060"/>
                </a:solidFill>
                <a:latin typeface="Arial" panose="020B0604020202020204" pitchFamily="34" charset="0"/>
              </a:rPr>
              <a:t>English Learner Options:</a:t>
            </a:r>
          </a:p>
          <a:p>
            <a:pPr algn="ctr">
              <a:defRPr/>
            </a:pPr>
            <a:r>
              <a:rPr lang="en-US" sz="1200" dirty="0">
                <a:ln w="1905"/>
                <a:solidFill>
                  <a:srgbClr val="002060"/>
                </a:solidFill>
                <a:latin typeface="Arial" panose="020B0604020202020204" pitchFamily="34" charset="0"/>
              </a:rPr>
              <a:t>Spanish Subtests</a:t>
            </a:r>
          </a:p>
          <a:p>
            <a:pPr marL="169863" indent="-169863" algn="ctr">
              <a:buFont typeface="Arial" panose="020B0604020202020204" pitchFamily="34" charset="0"/>
              <a:buChar char="•"/>
            </a:pPr>
            <a:r>
              <a:rPr lang="en-US" sz="1200" dirty="0">
                <a:solidFill>
                  <a:srgbClr val="002060"/>
                </a:solidFill>
                <a:latin typeface="Arial" panose="020B0604020202020204" pitchFamily="34" charset="0"/>
                <a:cs typeface="Arial" panose="020B0604020202020204" pitchFamily="34" charset="0"/>
              </a:rPr>
              <a:t>Syllable Sounds K-1</a:t>
            </a:r>
          </a:p>
          <a:p>
            <a:pPr marL="169863" indent="-169863" algn="ctr">
              <a:buFont typeface="Arial" panose="020B0604020202020204" pitchFamily="34" charset="0"/>
              <a:buChar char="•"/>
            </a:pPr>
            <a:r>
              <a:rPr lang="en-US" sz="1200" dirty="0">
                <a:solidFill>
                  <a:srgbClr val="002060"/>
                </a:solidFill>
                <a:latin typeface="Arial" panose="020B0604020202020204" pitchFamily="34" charset="0"/>
                <a:cs typeface="Arial" panose="020B0604020202020204" pitchFamily="34" charset="0"/>
              </a:rPr>
              <a:t>Syllable Segmenting K-1</a:t>
            </a:r>
          </a:p>
          <a:p>
            <a:pPr marL="169863" indent="-169863" algn="ctr">
              <a:buFont typeface="Arial" panose="020B0604020202020204" pitchFamily="34" charset="0"/>
              <a:buChar char="•"/>
            </a:pPr>
            <a:r>
              <a:rPr lang="en-US" sz="1200" dirty="0">
                <a:solidFill>
                  <a:srgbClr val="002060"/>
                </a:solidFill>
                <a:latin typeface="Arial" panose="020B0604020202020204" pitchFamily="34" charset="0"/>
                <a:cs typeface="Arial" panose="020B0604020202020204" pitchFamily="34" charset="0"/>
              </a:rPr>
              <a:t>Word Reading Fluency K-2</a:t>
            </a:r>
          </a:p>
          <a:p>
            <a:pPr marL="169863" indent="-169863" algn="ctr">
              <a:buFont typeface="Arial" panose="020B0604020202020204" pitchFamily="34" charset="0"/>
              <a:buChar char="•"/>
            </a:pPr>
            <a:r>
              <a:rPr lang="en-US" sz="1200" dirty="0">
                <a:solidFill>
                  <a:srgbClr val="002060"/>
                </a:solidFill>
                <a:latin typeface="Arial" panose="020B0604020202020204" pitchFamily="34" charset="0"/>
                <a:cs typeface="Arial" panose="020B0604020202020204" pitchFamily="34" charset="0"/>
              </a:rPr>
              <a:t>Sentence Reading Fluency K-2</a:t>
            </a:r>
          </a:p>
          <a:p>
            <a:pPr algn="ctr">
              <a:defRPr/>
            </a:pPr>
            <a:endParaRPr lang="en-US" sz="1200" dirty="0">
              <a:ln w="1905"/>
              <a:solidFill>
                <a:srgbClr val="002060"/>
              </a:solidFill>
              <a:latin typeface="Arial" panose="020B0604020202020204" pitchFamily="34" charset="0"/>
            </a:endParaRPr>
          </a:p>
          <a:p>
            <a:pPr algn="ctr">
              <a:defRPr/>
            </a:pPr>
            <a:r>
              <a:rPr lang="en-US" sz="1200" b="1" dirty="0">
                <a:ln w="1905"/>
                <a:solidFill>
                  <a:srgbClr val="002060"/>
                </a:solidFill>
                <a:latin typeface="Arial" panose="020B0604020202020204" pitchFamily="34" charset="0"/>
              </a:rPr>
              <a:t>Purpose</a:t>
            </a:r>
            <a:r>
              <a:rPr lang="en-US" sz="1200" dirty="0">
                <a:ln w="1905"/>
                <a:solidFill>
                  <a:srgbClr val="002060"/>
                </a:solidFill>
                <a:latin typeface="Arial" panose="020B0604020202020204" pitchFamily="34" charset="0"/>
              </a:rPr>
              <a:t>:</a:t>
            </a:r>
          </a:p>
          <a:p>
            <a:pPr marL="169863" indent="-169863" algn="ctr">
              <a:buFontTx/>
              <a:buAutoNum type="arabicPeriod"/>
              <a:defRPr/>
            </a:pPr>
            <a:r>
              <a:rPr lang="en-US" sz="1200" dirty="0">
                <a:ln w="1905"/>
                <a:solidFill>
                  <a:srgbClr val="002060"/>
                </a:solidFill>
                <a:latin typeface="Arial" panose="020B0604020202020204" pitchFamily="34" charset="0"/>
                <a:cs typeface="Arial" panose="020B0604020202020204" pitchFamily="34" charset="0"/>
              </a:rPr>
              <a:t>To screen all students (universal screening tool)</a:t>
            </a:r>
          </a:p>
          <a:p>
            <a:pPr marL="169863" indent="-169863" algn="ctr">
              <a:buFontTx/>
              <a:buAutoNum type="arabicPeriod"/>
              <a:defRPr/>
            </a:pPr>
            <a:r>
              <a:rPr lang="en-US" sz="1200" dirty="0">
                <a:ln w="1905"/>
                <a:solidFill>
                  <a:srgbClr val="002060"/>
                </a:solidFill>
                <a:latin typeface="Arial" panose="020B0604020202020204" pitchFamily="34" charset="0"/>
                <a:cs typeface="Arial" panose="020B0604020202020204" pitchFamily="34" charset="0"/>
              </a:rPr>
              <a:t>To progress monitor broad progress</a:t>
            </a:r>
          </a:p>
          <a:p>
            <a:pPr marL="169863" indent="-169863" algn="ctr">
              <a:buFontTx/>
              <a:buAutoNum type="arabicPeriod"/>
              <a:defRPr/>
            </a:pPr>
            <a:r>
              <a:rPr lang="en-US" sz="1200" dirty="0">
                <a:ln w="1905"/>
                <a:solidFill>
                  <a:srgbClr val="002060"/>
                </a:solidFill>
                <a:latin typeface="Arial" panose="020B0604020202020204" pitchFamily="34" charset="0"/>
                <a:cs typeface="Arial" panose="020B0604020202020204" pitchFamily="34" charset="0"/>
              </a:rPr>
              <a:t>To identify skill-level needs (some subtests)</a:t>
            </a:r>
          </a:p>
          <a:p>
            <a:pPr algn="ctr">
              <a:defRPr/>
            </a:pPr>
            <a:endParaRPr lang="en-US" sz="1200" dirty="0">
              <a:ln w="1905"/>
              <a:solidFill>
                <a:srgbClr val="002060"/>
              </a:solidFill>
              <a:latin typeface="Arial" panose="020B0604020202020204" pitchFamily="34" charset="0"/>
            </a:endParaRPr>
          </a:p>
          <a:p>
            <a:pPr algn="ctr">
              <a:defRPr/>
            </a:pPr>
            <a:r>
              <a:rPr lang="en-US" sz="1200" b="1" dirty="0">
                <a:ln w="1905"/>
                <a:solidFill>
                  <a:srgbClr val="002060"/>
                </a:solidFill>
                <a:latin typeface="Arial" panose="020B0604020202020204" pitchFamily="34" charset="0"/>
                <a:cs typeface="Arial" panose="020B0604020202020204" pitchFamily="34" charset="0"/>
              </a:rPr>
              <a:t>Additional Information:</a:t>
            </a:r>
          </a:p>
          <a:p>
            <a:pPr algn="ctr">
              <a:defRPr/>
            </a:pPr>
            <a:r>
              <a:rPr lang="en-US" sz="1200" dirty="0">
                <a:ln w="1905"/>
                <a:solidFill>
                  <a:srgbClr val="002060"/>
                </a:solidFill>
                <a:latin typeface="Arial" panose="020B0604020202020204" pitchFamily="34" charset="0"/>
                <a:cs typeface="Arial" panose="020B0604020202020204" pitchFamily="34" charset="0"/>
              </a:rPr>
              <a:t>May be computer or paper administration</a:t>
            </a:r>
            <a:endParaRPr lang="en-US" sz="1200" dirty="0">
              <a:ln w="1905"/>
              <a:solidFill>
                <a:srgbClr val="002060"/>
              </a:solidFill>
              <a:latin typeface="Arial" panose="020B0604020202020204" pitchFamily="34" charset="0"/>
            </a:endParaRPr>
          </a:p>
        </p:txBody>
      </p:sp>
      <p:pic>
        <p:nvPicPr>
          <p:cNvPr id="3" name="Picture 2" descr="Easy CBM&#10;"/>
          <p:cNvPicPr>
            <a:picLocks noChangeAspect="1"/>
          </p:cNvPicPr>
          <p:nvPr/>
        </p:nvPicPr>
        <p:blipFill>
          <a:blip r:embed="rId2"/>
          <a:stretch>
            <a:fillRect/>
          </a:stretch>
        </p:blipFill>
        <p:spPr>
          <a:xfrm>
            <a:off x="1905927" y="1206760"/>
            <a:ext cx="3021761" cy="600748"/>
          </a:xfrm>
          <a:prstGeom prst="rect">
            <a:avLst/>
          </a:prstGeom>
          <a:ln w="38100" cap="sq">
            <a:solidFill>
              <a:schemeClr val="bg1">
                <a:lumMod val="85000"/>
              </a:schemeClr>
            </a:solidFill>
            <a:prstDash val="solid"/>
            <a:miter lim="800000"/>
          </a:ln>
          <a:effectLst>
            <a:outerShdw blurRad="50800" dist="38100" dir="2700000" algn="tl" rotWithShape="0">
              <a:srgbClr val="000000">
                <a:alpha val="43000"/>
              </a:srgbClr>
            </a:outerShdw>
          </a:effectLst>
        </p:spPr>
      </p:pic>
      <p:sp>
        <p:nvSpPr>
          <p:cNvPr id="14" name="Rectangle 13"/>
          <p:cNvSpPr/>
          <p:nvPr/>
        </p:nvSpPr>
        <p:spPr>
          <a:xfrm>
            <a:off x="0" y="8668512"/>
            <a:ext cx="6858000" cy="4754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1200" i="1" dirty="0">
                <a:solidFill>
                  <a:srgbClr val="002060"/>
                </a:solidFill>
                <a:latin typeface="Arial" panose="020B0604020202020204" pitchFamily="34" charset="0"/>
                <a:cs typeface="Arial" panose="020B0604020202020204" pitchFamily="34" charset="0"/>
              </a:rPr>
              <a:t>Provided for reference only. Mention does not imply endorsement, </a:t>
            </a:r>
          </a:p>
          <a:p>
            <a:pPr algn="r"/>
            <a:r>
              <a:rPr lang="en-US" sz="1200" i="1" dirty="0">
                <a:solidFill>
                  <a:srgbClr val="002060"/>
                </a:solidFill>
                <a:latin typeface="Arial" panose="020B0604020202020204" pitchFamily="34" charset="0"/>
                <a:cs typeface="Arial" panose="020B0604020202020204" pitchFamily="34" charset="0"/>
              </a:rPr>
              <a:t>recommendation, or approval by the Tennessee Department of Education.</a:t>
            </a:r>
          </a:p>
        </p:txBody>
      </p:sp>
      <p:sp>
        <p:nvSpPr>
          <p:cNvPr id="15" name="Rectangle 14" descr="Basic Reading&#10;Letter Names&#10;Letter Sounds&#10;Phoneme Segmenting&#10;Word Reading Fluency&#10;"/>
          <p:cNvSpPr/>
          <p:nvPr/>
        </p:nvSpPr>
        <p:spPr>
          <a:xfrm>
            <a:off x="-12192" y="7669580"/>
            <a:ext cx="2286000" cy="1005840"/>
          </a:xfrm>
          <a:prstGeom prst="rect">
            <a:avLst/>
          </a:prstGeom>
          <a:solidFill>
            <a:srgbClr val="1B365D"/>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Basic Reading</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FFFFF"/>
                </a:solidFill>
                <a:latin typeface="Arial" panose="020B0604020202020204" pitchFamily="34" charset="0"/>
                <a:cs typeface="Arial" panose="020B0604020202020204" pitchFamily="34" charset="0"/>
              </a:rPr>
              <a:t>Letter Names</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Letter Sounds</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FFFFF"/>
                </a:solidFill>
                <a:latin typeface="Arial" panose="020B0604020202020204" pitchFamily="34" charset="0"/>
                <a:cs typeface="Arial" panose="020B0604020202020204" pitchFamily="34" charset="0"/>
              </a:rPr>
              <a:t>Phoneme Segmenting</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Word Reading Fluency</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200" kern="0" dirty="0">
              <a:solidFill>
                <a:srgbClr val="FFFFFF"/>
              </a:solidFill>
              <a:latin typeface="Arial" panose="020B0604020202020204" pitchFamily="34" charset="0"/>
              <a:cs typeface="Arial" panose="020B0604020202020204" pitchFamily="34" charset="0"/>
            </a:endParaRPr>
          </a:p>
        </p:txBody>
      </p:sp>
      <p:sp>
        <p:nvSpPr>
          <p:cNvPr id="16" name="Rectangle 15" descr="Reading Fluency&#10;Passage Reading Fluency&#10;"/>
          <p:cNvSpPr/>
          <p:nvPr/>
        </p:nvSpPr>
        <p:spPr>
          <a:xfrm>
            <a:off x="2273808" y="7669580"/>
            <a:ext cx="2286000" cy="1005840"/>
          </a:xfrm>
          <a:prstGeom prst="rect">
            <a:avLst/>
          </a:prstGeom>
          <a:solidFill>
            <a:srgbClr val="1B365D">
              <a:lumMod val="40000"/>
              <a:lumOff val="60000"/>
            </a:srgbClr>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Reading Fluency</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Passage Reading</a:t>
            </a:r>
            <a:r>
              <a:rPr kumimoji="0" lang="en-US" sz="1200" b="0" i="0" strike="noStrike" kern="0" cap="none" spc="0" normalizeH="0" noProof="0" dirty="0">
                <a:ln>
                  <a:noFill/>
                </a:ln>
                <a:solidFill>
                  <a:srgbClr val="002060"/>
                </a:solidFill>
                <a:effectLst/>
                <a:uLnTx/>
                <a:uFillTx/>
                <a:latin typeface="Arial" panose="020B0604020202020204" pitchFamily="34" charset="0"/>
                <a:cs typeface="Arial" panose="020B0604020202020204" pitchFamily="34" charset="0"/>
              </a:rPr>
              <a:t> Fluency</a:t>
            </a:r>
            <a:endParaRPr kumimoji="0" lang="en-US" sz="1200" b="0" i="0"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17" name="Rectangle 16" descr="Reading Comprehension&#10;Vocabulary&#10;CCSS&#10;MCRC&#10;"/>
          <p:cNvSpPr/>
          <p:nvPr/>
        </p:nvSpPr>
        <p:spPr>
          <a:xfrm>
            <a:off x="4559808" y="7669580"/>
            <a:ext cx="2313432" cy="1005840"/>
          </a:xfrm>
          <a:prstGeom prst="rect">
            <a:avLst/>
          </a:prstGeom>
          <a:solidFill>
            <a:srgbClr val="6E7073"/>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Reading Comprehension</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Vocabulary</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FFFFF"/>
                </a:solidFill>
                <a:latin typeface="Arial" panose="020B0604020202020204" pitchFamily="34" charset="0"/>
                <a:cs typeface="Arial" panose="020B0604020202020204" pitchFamily="34" charset="0"/>
              </a:rPr>
              <a:t>CCSS</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MCRC</a:t>
            </a:r>
          </a:p>
        </p:txBody>
      </p:sp>
      <p:sp>
        <p:nvSpPr>
          <p:cNvPr id="2" name="Title 1" hidden="1"/>
          <p:cNvSpPr>
            <a:spLocks noGrp="1"/>
          </p:cNvSpPr>
          <p:nvPr>
            <p:ph type="title"/>
          </p:nvPr>
        </p:nvSpPr>
        <p:spPr/>
        <p:txBody>
          <a:bodyPr/>
          <a:lstStyle/>
          <a:p>
            <a:r>
              <a:rPr lang="en-US" dirty="0" smtClean="0"/>
              <a:t>Easy CBM</a:t>
            </a:r>
            <a:endParaRPr lang="en-US" dirty="0"/>
          </a:p>
        </p:txBody>
      </p:sp>
    </p:spTree>
    <p:extLst>
      <p:ext uri="{BB962C8B-B14F-4D97-AF65-F5344CB8AC3E}">
        <p14:creationId xmlns:p14="http://schemas.microsoft.com/office/powerpoint/2010/main" val="34022941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Age:&#10;Ages 6:0-23:11&#10;&#10;Administration &amp; Time:&#10;20-30 minutes&#10;1:1&#10;Standardized&#10;&#10;Assessor Qualification Level:&#10;B&#10;&#10;Purpose:&#10;To screen reading fluency and comprehension&#10;&#10;English Learner Options:&#10;N/A&#10;&#10;Additional Information:&#10;N/A&#10;"/>
          <p:cNvSpPr/>
          <p:nvPr/>
        </p:nvSpPr>
        <p:spPr>
          <a:xfrm>
            <a:off x="825539" y="3430075"/>
            <a:ext cx="5205323" cy="4185761"/>
          </a:xfrm>
          <a:prstGeom prst="rect">
            <a:avLst/>
          </a:prstGeom>
        </p:spPr>
        <p:txBody>
          <a:bodyPr>
            <a:spAutoFit/>
          </a:bodyPr>
          <a:lstStyle/>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rPr>
              <a:t>Age:</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rPr>
              <a:t>Ages 6:0-23:11</a:t>
            </a: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endParaRPr>
          </a:p>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rPr>
              <a:t>Administration &amp; Time:</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rPr>
              <a:t>20-30 minutes</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rPr>
              <a:t>1:1</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rPr>
              <a:t>Standardized</a:t>
            </a: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endParaRPr>
          </a:p>
          <a:p>
            <a:pPr algn="ctr">
              <a:defRPr/>
            </a:pPr>
            <a:r>
              <a:rPr lang="en-US" sz="1400" b="1" dirty="0">
                <a:ln w="1905"/>
                <a:solidFill>
                  <a:srgbClr val="002060"/>
                </a:solidFill>
                <a:latin typeface="Arial" panose="020B0604020202020204" pitchFamily="34" charset="0"/>
                <a:cs typeface="Arial" panose="020B0604020202020204" pitchFamily="34" charset="0"/>
              </a:rPr>
              <a:t>Assessor Qualification Level:</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rPr>
              <a:t>B</a:t>
            </a: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endParaRPr>
          </a:p>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rPr>
              <a:t>Purpose:</a:t>
            </a:r>
          </a:p>
          <a:p>
            <a:pPr marL="169863" indent="-169863" algn="ctr" eaLnBrk="1" fontAlgn="auto" hangingPunct="1">
              <a:spcBef>
                <a:spcPts val="0"/>
              </a:spcBef>
              <a:spcAft>
                <a:spcPts val="0"/>
              </a:spcAft>
              <a:buFont typeface="+mj-lt"/>
              <a:buAutoNum type="arabicPeriod"/>
              <a:defRPr/>
            </a:pPr>
            <a:r>
              <a:rPr lang="en-US" sz="1400" dirty="0">
                <a:ln w="1905"/>
                <a:solidFill>
                  <a:srgbClr val="002060"/>
                </a:solidFill>
                <a:latin typeface="Arial" panose="020B0604020202020204" pitchFamily="34" charset="0"/>
              </a:rPr>
              <a:t>To screen reading fluency and comprehension</a:t>
            </a:r>
          </a:p>
          <a:p>
            <a:pPr marL="169863" indent="-169863" algn="ctr" eaLnBrk="1" fontAlgn="auto" hangingPunct="1">
              <a:spcBef>
                <a:spcPts val="0"/>
              </a:spcBef>
              <a:spcAft>
                <a:spcPts val="0"/>
              </a:spcAft>
              <a:buFont typeface="+mj-lt"/>
              <a:buAutoNum type="arabicPeriod"/>
              <a:defRPr/>
            </a:pPr>
            <a:endParaRPr lang="en-US" sz="1400" dirty="0">
              <a:ln w="1905"/>
              <a:solidFill>
                <a:srgbClr val="002060"/>
              </a:solidFill>
              <a:latin typeface="Arial" panose="020B0604020202020204" pitchFamily="34" charset="0"/>
            </a:endParaRPr>
          </a:p>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rPr>
              <a:t>English Learner Options:</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rPr>
              <a:t>N/A</a:t>
            </a: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endParaRPr>
          </a:p>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rPr>
              <a:t>Additional Information:</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rPr>
              <a:t>N/A</a:t>
            </a:r>
          </a:p>
        </p:txBody>
      </p:sp>
      <p:sp>
        <p:nvSpPr>
          <p:cNvPr id="12" name="Rectangle 11" descr="Gray Oral Reading Test (GORT-5)&#10;"/>
          <p:cNvSpPr/>
          <p:nvPr/>
        </p:nvSpPr>
        <p:spPr>
          <a:xfrm>
            <a:off x="-799" y="0"/>
            <a:ext cx="68580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ln w="1905"/>
                <a:solidFill>
                  <a:schemeClr val="bg1"/>
                </a:solidFill>
                <a:latin typeface="Georgia" panose="02040502050405020303" pitchFamily="18" charset="0"/>
              </a:rPr>
              <a:t>Gray Oral Reading Test (GORT-5)</a:t>
            </a:r>
            <a:endParaRPr lang="en-US" sz="1600" dirty="0">
              <a:solidFill>
                <a:schemeClr val="bg1"/>
              </a:solidFill>
              <a:latin typeface="Georgia" panose="02040502050405020303" pitchFamily="18" charset="0"/>
            </a:endParaRPr>
          </a:p>
        </p:txBody>
      </p:sp>
      <p:sp>
        <p:nvSpPr>
          <p:cNvPr id="13" name="Rectangle 12"/>
          <p:cNvSpPr/>
          <p:nvPr/>
        </p:nvSpPr>
        <p:spPr>
          <a:xfrm>
            <a:off x="0" y="8668512"/>
            <a:ext cx="6858000" cy="4754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1200" i="1" dirty="0">
                <a:solidFill>
                  <a:srgbClr val="002060"/>
                </a:solidFill>
                <a:latin typeface="Arial" panose="020B0604020202020204" pitchFamily="34" charset="0"/>
                <a:cs typeface="Arial" panose="020B0604020202020204" pitchFamily="34" charset="0"/>
              </a:rPr>
              <a:t>Provided for reference only. Mention does not imply endorsement, </a:t>
            </a:r>
          </a:p>
          <a:p>
            <a:pPr algn="r"/>
            <a:r>
              <a:rPr lang="en-US" sz="1200" i="1" dirty="0">
                <a:solidFill>
                  <a:srgbClr val="002060"/>
                </a:solidFill>
                <a:latin typeface="Arial" panose="020B0604020202020204" pitchFamily="34" charset="0"/>
                <a:cs typeface="Arial" panose="020B0604020202020204" pitchFamily="34" charset="0"/>
              </a:rPr>
              <a:t>recommendation, or approval by the Tennessee Department of Education.</a:t>
            </a:r>
          </a:p>
        </p:txBody>
      </p:sp>
      <p:sp>
        <p:nvSpPr>
          <p:cNvPr id="14" name="Rectangle 13" descr="Basic Reading&#10;Accuracy&#10;"/>
          <p:cNvSpPr/>
          <p:nvPr/>
        </p:nvSpPr>
        <p:spPr>
          <a:xfrm>
            <a:off x="-12192" y="7669580"/>
            <a:ext cx="2286000" cy="1005840"/>
          </a:xfrm>
          <a:prstGeom prst="rect">
            <a:avLst/>
          </a:prstGeom>
          <a:solidFill>
            <a:srgbClr val="1B365D"/>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Basic Reading</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FFFFF"/>
                </a:solidFill>
                <a:latin typeface="Arial" panose="020B0604020202020204" pitchFamily="34" charset="0"/>
                <a:cs typeface="Arial" panose="020B0604020202020204" pitchFamily="34" charset="0"/>
              </a:rPr>
              <a:t>Accuracy</a:t>
            </a:r>
          </a:p>
        </p:txBody>
      </p:sp>
      <p:sp>
        <p:nvSpPr>
          <p:cNvPr id="15" name="Rectangle 14" descr="Reading Fluency&#10;Rate&#10;"/>
          <p:cNvSpPr/>
          <p:nvPr/>
        </p:nvSpPr>
        <p:spPr>
          <a:xfrm>
            <a:off x="2273808" y="7669580"/>
            <a:ext cx="2286000" cy="1005840"/>
          </a:xfrm>
          <a:prstGeom prst="rect">
            <a:avLst/>
          </a:prstGeom>
          <a:solidFill>
            <a:srgbClr val="1B365D">
              <a:lumMod val="40000"/>
              <a:lumOff val="60000"/>
            </a:srgbClr>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Reading Fluency</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Rate</a:t>
            </a:r>
          </a:p>
        </p:txBody>
      </p:sp>
      <p:sp>
        <p:nvSpPr>
          <p:cNvPr id="16" name="Rectangle 15" descr="Reading Comprehension&#10;Passage dependent comp&#10;"/>
          <p:cNvSpPr/>
          <p:nvPr/>
        </p:nvSpPr>
        <p:spPr>
          <a:xfrm>
            <a:off x="4559808" y="7669580"/>
            <a:ext cx="2313432" cy="1005840"/>
          </a:xfrm>
          <a:prstGeom prst="rect">
            <a:avLst/>
          </a:prstGeom>
          <a:solidFill>
            <a:srgbClr val="6E7073"/>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Reading Comprehension</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Passage</a:t>
            </a:r>
            <a:r>
              <a:rPr kumimoji="0" lang="en-US" sz="1200" b="0" i="0" strike="noStrike" kern="0" cap="none" spc="0" normalizeH="0" noProof="0" dirty="0">
                <a:ln>
                  <a:noFill/>
                </a:ln>
                <a:solidFill>
                  <a:srgbClr val="FFFFFF"/>
                </a:solidFill>
                <a:effectLst/>
                <a:uLnTx/>
                <a:uFillTx/>
                <a:latin typeface="Arial" panose="020B0604020202020204" pitchFamily="34" charset="0"/>
                <a:cs typeface="Arial" panose="020B0604020202020204" pitchFamily="34" charset="0"/>
              </a:rPr>
              <a:t> dependent comp</a:t>
            </a:r>
            <a:endParaRPr kumimoji="0" lang="en-US" sz="1200" b="0" i="0"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2" name="Picture 1" descr="Gray Oral Reading Test (GORT-5)&#10;"/>
          <p:cNvPicPr>
            <a:picLocks noChangeAspect="1"/>
          </p:cNvPicPr>
          <p:nvPr/>
        </p:nvPicPr>
        <p:blipFill>
          <a:blip r:embed="rId2"/>
          <a:stretch>
            <a:fillRect/>
          </a:stretch>
        </p:blipFill>
        <p:spPr>
          <a:xfrm>
            <a:off x="1995835" y="1281719"/>
            <a:ext cx="2905294" cy="1879169"/>
          </a:xfrm>
          <a:prstGeom prst="rect">
            <a:avLst/>
          </a:prstGeom>
        </p:spPr>
      </p:pic>
      <p:sp>
        <p:nvSpPr>
          <p:cNvPr id="3" name="Title 2" hidden="1"/>
          <p:cNvSpPr>
            <a:spLocks noGrp="1"/>
          </p:cNvSpPr>
          <p:nvPr>
            <p:ph type="title"/>
          </p:nvPr>
        </p:nvSpPr>
        <p:spPr/>
        <p:txBody>
          <a:bodyPr/>
          <a:lstStyle/>
          <a:p>
            <a:r>
              <a:rPr lang="en-US" dirty="0" smtClean="0"/>
              <a:t>Gray Oral Reading Test</a:t>
            </a:r>
            <a:endParaRPr lang="en-US" dirty="0"/>
          </a:p>
        </p:txBody>
      </p:sp>
    </p:spTree>
    <p:extLst>
      <p:ext uri="{BB962C8B-B14F-4D97-AF65-F5344CB8AC3E}">
        <p14:creationId xmlns:p14="http://schemas.microsoft.com/office/powerpoint/2010/main" val="28480727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Age:&#10;Grades PreK-12&#10;&#10;Administration:&#10;1:1&#10;Standardized&#10;&#10;Assessor Qualification Level:&#10;TDOE recommends that each assessment is administered, scored, and interpreted by a certified teacher with knowledge of both reading content and the assessment.&#10;&#10;Purpose:&#10; To assess phonological awareness&#10; Observe, record, and evaluate changes in student phonological awareness&#10;&#10;Additional Information:&#10;Free resource created by Literacy Resources, Inc."/>
          <p:cNvSpPr/>
          <p:nvPr/>
        </p:nvSpPr>
        <p:spPr>
          <a:xfrm>
            <a:off x="841157" y="2926079"/>
            <a:ext cx="5205323" cy="4524315"/>
          </a:xfrm>
          <a:prstGeom prst="rect">
            <a:avLst/>
          </a:prstGeom>
        </p:spPr>
        <p:txBody>
          <a:bodyPr>
            <a:spAutoFit/>
          </a:bodyPr>
          <a:lstStyle/>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rPr>
              <a:t>Age:</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rPr>
              <a:t>Grades PreK-12</a:t>
            </a: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endParaRPr>
          </a:p>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rPr>
              <a:t>Administration:</a:t>
            </a:r>
            <a:endParaRPr lang="en-US" sz="1400" dirty="0">
              <a:ln w="1905"/>
              <a:solidFill>
                <a:srgbClr val="002060"/>
              </a:solidFill>
              <a:latin typeface="Arial" panose="020B0604020202020204" pitchFamily="34" charset="0"/>
            </a:endParaRP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rPr>
              <a:t>1:1</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rPr>
              <a:t>Standardized</a:t>
            </a: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endParaRPr>
          </a:p>
          <a:p>
            <a:pPr algn="ctr">
              <a:defRPr/>
            </a:pPr>
            <a:r>
              <a:rPr lang="en-US" sz="1400" b="1" dirty="0">
                <a:ln w="1905"/>
                <a:solidFill>
                  <a:srgbClr val="002060"/>
                </a:solidFill>
                <a:latin typeface="Arial" panose="020B0604020202020204" pitchFamily="34" charset="0"/>
                <a:cs typeface="Arial" panose="020B0604020202020204" pitchFamily="34" charset="0"/>
              </a:rPr>
              <a:t>Assessor Qualification Level:</a:t>
            </a:r>
          </a:p>
          <a:p>
            <a:pPr algn="ctr">
              <a:defRPr/>
            </a:pPr>
            <a:r>
              <a:rPr lang="en-US" sz="1400" dirty="0">
                <a:solidFill>
                  <a:srgbClr val="002060"/>
                </a:solidFill>
                <a:latin typeface="Arial" panose="020B0604020202020204" pitchFamily="34" charset="0"/>
                <a:ea typeface="Open Sans" panose="020B0606030504020204" pitchFamily="34" charset="0"/>
                <a:cs typeface="Arial" panose="020B0604020202020204" pitchFamily="34" charset="0"/>
              </a:rPr>
              <a:t>TDOE recommends that each assessment is administered, scored, and interpreted by a certified teacher with knowledge of both reading content and the assessment.</a:t>
            </a:r>
            <a:endParaRPr lang="en-US" sz="1400" dirty="0">
              <a:ln w="1905"/>
              <a:solidFill>
                <a:srgbClr val="002060"/>
              </a:solidFill>
              <a:latin typeface="Arial" panose="020B0604020202020204" pitchFamily="34" charset="0"/>
            </a:endParaRPr>
          </a:p>
          <a:p>
            <a:pPr algn="ctr">
              <a:defRPr/>
            </a:pPr>
            <a:endParaRPr lang="en-US" sz="1400" dirty="0">
              <a:ln w="1905"/>
              <a:solidFill>
                <a:srgbClr val="002060"/>
              </a:solidFill>
              <a:latin typeface="Arial" panose="020B0604020202020204" pitchFamily="34" charset="0"/>
            </a:endParaRPr>
          </a:p>
          <a:p>
            <a:pPr algn="ctr">
              <a:defRPr/>
            </a:pPr>
            <a:r>
              <a:rPr lang="en-US" sz="1400" b="1" dirty="0">
                <a:ln w="1905"/>
                <a:solidFill>
                  <a:srgbClr val="002060"/>
                </a:solidFill>
                <a:latin typeface="Arial" panose="020B0604020202020204" pitchFamily="34" charset="0"/>
              </a:rPr>
              <a:t>Purpose:</a:t>
            </a:r>
          </a:p>
          <a:p>
            <a:pPr marL="112713" indent="-112713" algn="ctr">
              <a:buFontTx/>
              <a:buAutoNum type="arabicPeriod"/>
              <a:defRPr/>
            </a:pPr>
            <a:r>
              <a:rPr lang="en-US" sz="1400" dirty="0">
                <a:ln w="1905"/>
                <a:solidFill>
                  <a:srgbClr val="002060"/>
                </a:solidFill>
                <a:latin typeface="Arial" panose="020B0604020202020204" pitchFamily="34" charset="0"/>
              </a:rPr>
              <a:t> To assess phonological awareness</a:t>
            </a:r>
          </a:p>
          <a:p>
            <a:pPr marL="112713" indent="-112713" algn="ctr">
              <a:buFontTx/>
              <a:buAutoNum type="arabicPeriod"/>
              <a:defRPr/>
            </a:pPr>
            <a:r>
              <a:rPr lang="en-US" sz="1400" dirty="0">
                <a:ln w="1905"/>
                <a:solidFill>
                  <a:srgbClr val="002060"/>
                </a:solidFill>
                <a:latin typeface="Arial" panose="020B0604020202020204" pitchFamily="34" charset="0"/>
              </a:rPr>
              <a:t> Observe, record, and evaluate changes in student phonological awareness</a:t>
            </a:r>
          </a:p>
          <a:p>
            <a:pPr algn="ctr">
              <a:defRPr/>
            </a:pPr>
            <a:endParaRPr lang="en-US" sz="1400" dirty="0">
              <a:ln w="1905"/>
              <a:solidFill>
                <a:srgbClr val="002060"/>
              </a:solidFill>
              <a:latin typeface="Arial" panose="020B0604020202020204" pitchFamily="34" charset="0"/>
            </a:endParaRPr>
          </a:p>
          <a:p>
            <a:pPr algn="ctr">
              <a:defRPr/>
            </a:pPr>
            <a:r>
              <a:rPr lang="en-US" sz="1400" b="1" dirty="0">
                <a:ln w="1905"/>
                <a:solidFill>
                  <a:srgbClr val="002060"/>
                </a:solidFill>
                <a:latin typeface="Arial" panose="020B0604020202020204" pitchFamily="34" charset="0"/>
              </a:rPr>
              <a:t>Additional Information:</a:t>
            </a:r>
          </a:p>
          <a:p>
            <a:pPr algn="ctr">
              <a:defRPr/>
            </a:pPr>
            <a:r>
              <a:rPr lang="en-US" sz="1400" b="1" dirty="0">
                <a:ln w="1905"/>
                <a:solidFill>
                  <a:srgbClr val="002060"/>
                </a:solidFill>
                <a:latin typeface="Arial" panose="020B0604020202020204" pitchFamily="34" charset="0"/>
              </a:rPr>
              <a:t>Free</a:t>
            </a:r>
            <a:r>
              <a:rPr lang="en-US" sz="1400" dirty="0">
                <a:ln w="1905"/>
                <a:solidFill>
                  <a:srgbClr val="002060"/>
                </a:solidFill>
                <a:latin typeface="Arial" panose="020B0604020202020204" pitchFamily="34" charset="0"/>
              </a:rPr>
              <a:t> </a:t>
            </a:r>
            <a:r>
              <a:rPr lang="en-US" sz="1400" dirty="0">
                <a:ln w="1905"/>
                <a:solidFill>
                  <a:srgbClr val="002060"/>
                </a:solidFill>
                <a:latin typeface="Arial" panose="020B0604020202020204" pitchFamily="34" charset="0"/>
                <a:cs typeface="Arial" panose="020B0604020202020204" pitchFamily="34" charset="0"/>
              </a:rPr>
              <a:t>resource: </a:t>
            </a:r>
            <a:r>
              <a:rPr lang="en-US" sz="1400" dirty="0">
                <a:latin typeface="Arial" panose="020B0604020202020204" pitchFamily="34" charset="0"/>
                <a:cs typeface="Arial" panose="020B0604020202020204" pitchFamily="34" charset="0"/>
                <a:hlinkClick r:id="rId2"/>
              </a:rPr>
              <a:t>https://www.heggerty.org/download-assessments-and-resources</a:t>
            </a:r>
            <a:endParaRPr lang="en-US" sz="1400" dirty="0">
              <a:ln w="1905"/>
              <a:solidFill>
                <a:srgbClr val="002060"/>
              </a:solidFill>
              <a:latin typeface="Arial" panose="020B0604020202020204" pitchFamily="34" charset="0"/>
              <a:cs typeface="Arial" panose="020B0604020202020204" pitchFamily="34" charset="0"/>
            </a:endParaRPr>
          </a:p>
        </p:txBody>
      </p:sp>
      <p:sp>
        <p:nvSpPr>
          <p:cNvPr id="12" name="Rectangle 11" descr="Heggerty Phonemic Awareness Assessments&#10;"/>
          <p:cNvSpPr/>
          <p:nvPr/>
        </p:nvSpPr>
        <p:spPr>
          <a:xfrm>
            <a:off x="-799" y="0"/>
            <a:ext cx="68580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ln w="1905"/>
                <a:solidFill>
                  <a:schemeClr val="bg1"/>
                </a:solidFill>
                <a:latin typeface="Georgia" panose="02040502050405020303" pitchFamily="18" charset="0"/>
              </a:rPr>
              <a:t>Heggerty Phonemic Awareness Assessments</a:t>
            </a:r>
            <a:endParaRPr lang="en-US" sz="1600" dirty="0">
              <a:solidFill>
                <a:schemeClr val="bg1"/>
              </a:solidFill>
              <a:latin typeface="Georgia" panose="02040502050405020303" pitchFamily="18" charset="0"/>
            </a:endParaRPr>
          </a:p>
        </p:txBody>
      </p:sp>
      <p:sp>
        <p:nvSpPr>
          <p:cNvPr id="13" name="Rectangle 12"/>
          <p:cNvSpPr/>
          <p:nvPr/>
        </p:nvSpPr>
        <p:spPr>
          <a:xfrm>
            <a:off x="0" y="8668512"/>
            <a:ext cx="6858000" cy="4754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1200" i="1" dirty="0">
                <a:solidFill>
                  <a:srgbClr val="002060"/>
                </a:solidFill>
                <a:latin typeface="Arial" panose="020B0604020202020204" pitchFamily="34" charset="0"/>
                <a:cs typeface="Arial" panose="020B0604020202020204" pitchFamily="34" charset="0"/>
              </a:rPr>
              <a:t>Provided for reference only. Mention does not imply endorsement, </a:t>
            </a:r>
          </a:p>
          <a:p>
            <a:pPr algn="r"/>
            <a:r>
              <a:rPr lang="en-US" sz="1200" i="1" dirty="0">
                <a:solidFill>
                  <a:srgbClr val="002060"/>
                </a:solidFill>
                <a:latin typeface="Arial" panose="020B0604020202020204" pitchFamily="34" charset="0"/>
                <a:cs typeface="Arial" panose="020B0604020202020204" pitchFamily="34" charset="0"/>
              </a:rPr>
              <a:t>recommendation, or approval by the Tennessee Department of Education.</a:t>
            </a:r>
          </a:p>
        </p:txBody>
      </p:sp>
      <p:sp>
        <p:nvSpPr>
          <p:cNvPr id="14" name="Rectangle 13" descr="Basic Reading&#10;Word Discrimination &#10;Rhyme Recognition &amp; Production&#10;Syllable Blending, Segmentation &amp; Deletion &#10;Phoneme Recognition, Blending, Segmentation, Deletion&#10; &#10;"/>
          <p:cNvSpPr/>
          <p:nvPr/>
        </p:nvSpPr>
        <p:spPr>
          <a:xfrm>
            <a:off x="-12194" y="7669580"/>
            <a:ext cx="4319659" cy="1005840"/>
          </a:xfrm>
          <a:prstGeom prst="rect">
            <a:avLst/>
          </a:prstGeom>
          <a:solidFill>
            <a:srgbClr val="1B365D"/>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Basic Reading</a:t>
            </a:r>
          </a:p>
          <a:p>
            <a:pPr marL="171450" indent="-171450" algn="ctr">
              <a:buFont typeface="Arial" panose="020B0604020202020204" pitchFamily="34" charset="0"/>
              <a:buChar char="•"/>
              <a:defRPr/>
            </a:pPr>
            <a:r>
              <a:rPr lang="en-US" sz="1200" dirty="0">
                <a:solidFill>
                  <a:schemeClr val="bg1"/>
                </a:solidFill>
                <a:latin typeface="Arial" panose="020B0604020202020204" pitchFamily="34" charset="0"/>
                <a:cs typeface="Arial" panose="020B0604020202020204" pitchFamily="34" charset="0"/>
              </a:rPr>
              <a:t>Word Discrimination </a:t>
            </a:r>
          </a:p>
          <a:p>
            <a:pPr marL="171450" indent="-171450" algn="ctr">
              <a:buFont typeface="Arial" panose="020B0604020202020204" pitchFamily="34" charset="0"/>
              <a:buChar char="•"/>
              <a:defRPr/>
            </a:pPr>
            <a:r>
              <a:rPr lang="en-US" sz="1200" dirty="0">
                <a:solidFill>
                  <a:schemeClr val="bg1"/>
                </a:solidFill>
                <a:latin typeface="Arial" panose="020B0604020202020204" pitchFamily="34" charset="0"/>
                <a:cs typeface="Arial" panose="020B0604020202020204" pitchFamily="34" charset="0"/>
              </a:rPr>
              <a:t>Rhyme Recognition &amp; Production</a:t>
            </a:r>
          </a:p>
          <a:p>
            <a:pPr marL="171450" indent="-171450" algn="ctr">
              <a:buFont typeface="Arial" panose="020B0604020202020204" pitchFamily="34" charset="0"/>
              <a:buChar char="•"/>
              <a:defRPr/>
            </a:pPr>
            <a:r>
              <a:rPr lang="en-US" sz="1200" dirty="0">
                <a:solidFill>
                  <a:schemeClr val="bg1"/>
                </a:solidFill>
                <a:latin typeface="Arial" panose="020B0604020202020204" pitchFamily="34" charset="0"/>
                <a:cs typeface="Arial" panose="020B0604020202020204" pitchFamily="34" charset="0"/>
              </a:rPr>
              <a:t>Syllable Blending, Segmentation &amp; Deletion </a:t>
            </a:r>
          </a:p>
          <a:p>
            <a:pPr marL="171450" indent="-171450" algn="ctr">
              <a:buFont typeface="Arial" panose="020B0604020202020204" pitchFamily="34" charset="0"/>
              <a:buChar char="•"/>
              <a:defRPr/>
            </a:pPr>
            <a:r>
              <a:rPr lang="en-US" sz="1200" dirty="0">
                <a:solidFill>
                  <a:schemeClr val="bg1"/>
                </a:solidFill>
                <a:latin typeface="Arial" panose="020B0604020202020204" pitchFamily="34" charset="0"/>
                <a:cs typeface="Arial" panose="020B0604020202020204" pitchFamily="34" charset="0"/>
              </a:rPr>
              <a:t>Phoneme Recognition, Blending, Segmentation, Deletion</a:t>
            </a:r>
            <a:endParaRPr lang="en-US" sz="1200" kern="0" dirty="0">
              <a:solidFill>
                <a:schemeClr val="bg1"/>
              </a:solidFill>
              <a:latin typeface="Arial" panose="020B0604020202020204" pitchFamily="34" charset="0"/>
              <a:cs typeface="Arial" panose="020B0604020202020204" pitchFamily="34" charset="0"/>
            </a:endParaRP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FFFFF"/>
                </a:solidFill>
                <a:latin typeface="Arial" panose="020B0604020202020204" pitchFamily="34" charset="0"/>
                <a:cs typeface="Arial" panose="020B0604020202020204" pitchFamily="34" charset="0"/>
              </a:rPr>
              <a:t> </a:t>
            </a:r>
          </a:p>
        </p:txBody>
      </p:sp>
      <p:sp>
        <p:nvSpPr>
          <p:cNvPr id="15" name="Rectangle 14" descr="Reading Fluency&#10;"/>
          <p:cNvSpPr/>
          <p:nvPr/>
        </p:nvSpPr>
        <p:spPr>
          <a:xfrm>
            <a:off x="4307466" y="7662672"/>
            <a:ext cx="1254328" cy="1005840"/>
          </a:xfrm>
          <a:prstGeom prst="rect">
            <a:avLst/>
          </a:prstGeom>
          <a:solidFill>
            <a:srgbClr val="1B365D">
              <a:lumMod val="40000"/>
              <a:lumOff val="60000"/>
            </a:srgbClr>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Reading Fluency</a:t>
            </a:r>
          </a:p>
        </p:txBody>
      </p:sp>
      <p:sp>
        <p:nvSpPr>
          <p:cNvPr id="16" name="Rectangle 15" descr="Reading Comprehension&#10;"/>
          <p:cNvSpPr/>
          <p:nvPr/>
        </p:nvSpPr>
        <p:spPr>
          <a:xfrm>
            <a:off x="5561794" y="7669580"/>
            <a:ext cx="1311444" cy="1005840"/>
          </a:xfrm>
          <a:prstGeom prst="rect">
            <a:avLst/>
          </a:prstGeom>
          <a:solidFill>
            <a:srgbClr val="6E7073"/>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Reading Comprehension</a:t>
            </a:r>
          </a:p>
        </p:txBody>
      </p:sp>
      <p:pic>
        <p:nvPicPr>
          <p:cNvPr id="3" name="Picture 2" descr="Heggerty Phonemic Awareness Assessments&#10;"/>
          <p:cNvPicPr>
            <a:picLocks noChangeAspect="1"/>
          </p:cNvPicPr>
          <p:nvPr/>
        </p:nvPicPr>
        <p:blipFill rotWithShape="1">
          <a:blip r:embed="rId3"/>
          <a:srcRect t="16489" b="35766"/>
          <a:stretch/>
        </p:blipFill>
        <p:spPr>
          <a:xfrm>
            <a:off x="1913406" y="1187701"/>
            <a:ext cx="3060826" cy="1465077"/>
          </a:xfrm>
          <a:prstGeom prst="rect">
            <a:avLst/>
          </a:prstGeom>
        </p:spPr>
      </p:pic>
      <p:sp>
        <p:nvSpPr>
          <p:cNvPr id="2" name="Title 1" hidden="1"/>
          <p:cNvSpPr>
            <a:spLocks noGrp="1"/>
          </p:cNvSpPr>
          <p:nvPr>
            <p:ph type="title"/>
          </p:nvPr>
        </p:nvSpPr>
        <p:spPr/>
        <p:txBody>
          <a:bodyPr/>
          <a:lstStyle/>
          <a:p>
            <a:r>
              <a:rPr lang="en-US" dirty="0" smtClean="0"/>
              <a:t>Heggerty Phonemic Awareness Assessments</a:t>
            </a:r>
            <a:endParaRPr lang="en-US" dirty="0"/>
          </a:p>
        </p:txBody>
      </p:sp>
    </p:spTree>
    <p:extLst>
      <p:ext uri="{BB962C8B-B14F-4D97-AF65-F5344CB8AC3E}">
        <p14:creationId xmlns:p14="http://schemas.microsoft.com/office/powerpoint/2010/main" val="19260500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Age:&#10;4:0-Adult&#10;&#10;Administration &amp; Time:&#10;15-85 minutes&#10;1:1&#10;Standardized&#10;&#10;Assessor Qualification Level:&#10;B&#10;&#10;Purpose:&#10;To assess key academic skills&#10;2. To determine academic progress&#10;&#10;English Learner Options:&#10;N/A&#10;&#10;Additional Information:&#10;Composite score: Reading, Sound-Symbol, Decoding, Reading Fluency, Reading Understanding, Comprehension, Orthographic Processing Composite&#10;"/>
          <p:cNvSpPr/>
          <p:nvPr/>
        </p:nvSpPr>
        <p:spPr>
          <a:xfrm>
            <a:off x="290688" y="2674588"/>
            <a:ext cx="6276622" cy="4785926"/>
          </a:xfrm>
          <a:prstGeom prst="rect">
            <a:avLst/>
          </a:prstGeom>
        </p:spPr>
        <p:txBody>
          <a:bodyPr wrap="square">
            <a:spAutoFit/>
          </a:bodyPr>
          <a:lstStyle/>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cs typeface="+mn-cs"/>
              </a:rPr>
              <a:t>Age:</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rPr>
              <a:t>4:0-Adult</a:t>
            </a: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cs typeface="+mn-cs"/>
            </a:endParaRPr>
          </a:p>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cs typeface="+mn-cs"/>
              </a:rPr>
              <a:t>Administration &amp; Time:</a:t>
            </a:r>
          </a:p>
          <a:p>
            <a:pPr algn="ctr">
              <a:defRPr/>
            </a:pPr>
            <a:r>
              <a:rPr lang="en-US" sz="1400" dirty="0">
                <a:ln w="1905"/>
                <a:solidFill>
                  <a:srgbClr val="002060"/>
                </a:solidFill>
                <a:latin typeface="Arial" panose="020B0604020202020204" pitchFamily="34" charset="0"/>
                <a:cs typeface="Arial" panose="020B0604020202020204" pitchFamily="34" charset="0"/>
              </a:rPr>
              <a:t>15-85 minutes</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rPr>
              <a:t>1:1</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cs typeface="+mn-cs"/>
              </a:rPr>
              <a:t>Standardized</a:t>
            </a: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endParaRPr>
          </a:p>
          <a:p>
            <a:pPr algn="ctr">
              <a:defRPr/>
            </a:pPr>
            <a:r>
              <a:rPr lang="en-US" sz="1400" b="1" dirty="0">
                <a:ln w="1905"/>
                <a:solidFill>
                  <a:srgbClr val="002060"/>
                </a:solidFill>
                <a:latin typeface="Arial" panose="020B0604020202020204" pitchFamily="34" charset="0"/>
                <a:cs typeface="Arial" panose="020B0604020202020204" pitchFamily="34" charset="0"/>
              </a:rPr>
              <a:t>Assessor Qualification Level:</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cs typeface="+mn-cs"/>
              </a:rPr>
              <a:t>B</a:t>
            </a: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cs typeface="+mn-cs"/>
            </a:endParaRPr>
          </a:p>
          <a:p>
            <a:pPr algn="ctr">
              <a:defRPr/>
            </a:pPr>
            <a:r>
              <a:rPr lang="en-US" sz="1400" b="1" dirty="0">
                <a:ln w="1905"/>
                <a:solidFill>
                  <a:srgbClr val="002060"/>
                </a:solidFill>
                <a:latin typeface="Arial" panose="020B0604020202020204" pitchFamily="34" charset="0"/>
                <a:cs typeface="Arial" panose="020B0604020202020204" pitchFamily="34" charset="0"/>
              </a:rPr>
              <a:t>Purpose:</a:t>
            </a:r>
          </a:p>
          <a:p>
            <a:pPr marL="169863" indent="-169863" algn="ctr">
              <a:buFontTx/>
              <a:buAutoNum type="arabicPeriod"/>
              <a:defRPr/>
            </a:pPr>
            <a:r>
              <a:rPr lang="en-US" sz="1400" dirty="0">
                <a:solidFill>
                  <a:srgbClr val="002060"/>
                </a:solidFill>
                <a:latin typeface="Arial" panose="020B0604020202020204" pitchFamily="34" charset="0"/>
                <a:cs typeface="Arial" panose="020B0604020202020204" pitchFamily="34" charset="0"/>
              </a:rPr>
              <a:t>To assess key academic skills</a:t>
            </a:r>
          </a:p>
          <a:p>
            <a:pPr marL="169863" indent="-169863" algn="ctr">
              <a:defRPr/>
            </a:pPr>
            <a:r>
              <a:rPr lang="en-US" sz="1400" dirty="0">
                <a:ln w="1905"/>
                <a:solidFill>
                  <a:srgbClr val="002060"/>
                </a:solidFill>
                <a:latin typeface="Arial" panose="020B0604020202020204" pitchFamily="34" charset="0"/>
                <a:cs typeface="Arial" panose="020B0604020202020204" pitchFamily="34" charset="0"/>
              </a:rPr>
              <a:t>2. </a:t>
            </a:r>
            <a:r>
              <a:rPr lang="en-US" sz="1400" dirty="0">
                <a:solidFill>
                  <a:srgbClr val="002060"/>
                </a:solidFill>
                <a:latin typeface="Arial" panose="020B0604020202020204" pitchFamily="34" charset="0"/>
                <a:cs typeface="Arial" panose="020B0604020202020204" pitchFamily="34" charset="0"/>
              </a:rPr>
              <a:t>To determine academic progress</a:t>
            </a:r>
          </a:p>
          <a:p>
            <a:pPr algn="ctr">
              <a:defRPr/>
            </a:pPr>
            <a:endParaRPr lang="en-US" sz="1400" dirty="0">
              <a:ln w="1905"/>
              <a:solidFill>
                <a:srgbClr val="002060"/>
              </a:solidFill>
              <a:latin typeface="Arial" panose="020B0604020202020204" pitchFamily="34" charset="0"/>
              <a:cs typeface="+mn-cs"/>
            </a:endParaRPr>
          </a:p>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rPr>
              <a:t>English Learner Options:</a:t>
            </a:r>
          </a:p>
          <a:p>
            <a:pPr algn="ctr">
              <a:defRPr/>
            </a:pPr>
            <a:r>
              <a:rPr lang="en-US" sz="1400" dirty="0">
                <a:ln w="1905"/>
                <a:solidFill>
                  <a:srgbClr val="002060"/>
                </a:solidFill>
                <a:latin typeface="Arial" panose="020B0604020202020204" pitchFamily="34" charset="0"/>
                <a:cs typeface="+mn-cs"/>
              </a:rPr>
              <a:t>N/A</a:t>
            </a:r>
          </a:p>
          <a:p>
            <a:pPr algn="ctr">
              <a:defRPr/>
            </a:pPr>
            <a:endParaRPr lang="en-US" sz="1400" dirty="0">
              <a:ln w="1905"/>
              <a:solidFill>
                <a:srgbClr val="002060"/>
              </a:solidFill>
              <a:latin typeface="Arial" panose="020B0604020202020204" pitchFamily="34" charset="0"/>
              <a:cs typeface="+mn-cs"/>
            </a:endParaRPr>
          </a:p>
          <a:p>
            <a:pPr algn="ctr">
              <a:defRPr/>
            </a:pPr>
            <a:r>
              <a:rPr lang="en-US" sz="1400" b="1" dirty="0">
                <a:ln w="1905"/>
                <a:solidFill>
                  <a:srgbClr val="002060"/>
                </a:solidFill>
                <a:latin typeface="Arial" panose="020B0604020202020204" pitchFamily="34" charset="0"/>
                <a:cs typeface="Arial" panose="020B0604020202020204" pitchFamily="34" charset="0"/>
              </a:rPr>
              <a:t>Additional Information:</a:t>
            </a:r>
          </a:p>
          <a:p>
            <a:pPr algn="ctr">
              <a:defRPr/>
            </a:pPr>
            <a:r>
              <a:rPr lang="en-US" sz="1400" dirty="0">
                <a:ln w="1905"/>
                <a:solidFill>
                  <a:srgbClr val="002060"/>
                </a:solidFill>
                <a:latin typeface="Arial" panose="020B0604020202020204" pitchFamily="34" charset="0"/>
                <a:cs typeface="Arial" panose="020B0604020202020204" pitchFamily="34" charset="0"/>
              </a:rPr>
              <a:t>Composite score: Reading, Sound-Symbol, Decoding, Reading Fluency, Reading Understanding, Comprehension, Orthographic Processing Composite</a:t>
            </a:r>
          </a:p>
        </p:txBody>
      </p:sp>
      <p:sp>
        <p:nvSpPr>
          <p:cNvPr id="12" name="Rectangle 11" descr="Kaufman Test of Educational Achievement&#10;(KTEA-3)&#10;"/>
          <p:cNvSpPr/>
          <p:nvPr/>
        </p:nvSpPr>
        <p:spPr>
          <a:xfrm>
            <a:off x="0" y="0"/>
            <a:ext cx="6858000" cy="106115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ln w="1905"/>
                <a:solidFill>
                  <a:schemeClr val="bg1"/>
                </a:solidFill>
                <a:latin typeface="Georgia" panose="02040502050405020303" pitchFamily="18" charset="0"/>
              </a:rPr>
              <a:t>Kaufman Test of Educational Achievement</a:t>
            </a:r>
          </a:p>
          <a:p>
            <a:pPr algn="ctr">
              <a:defRPr/>
            </a:pPr>
            <a:r>
              <a:rPr lang="en-US" sz="2400" b="1" dirty="0">
                <a:ln w="1905"/>
                <a:solidFill>
                  <a:schemeClr val="bg1"/>
                </a:solidFill>
                <a:latin typeface="Georgia" panose="02040502050405020303" pitchFamily="18" charset="0"/>
              </a:rPr>
              <a:t>(KTEA-3)</a:t>
            </a:r>
            <a:endParaRPr lang="en-US" sz="1600" dirty="0">
              <a:solidFill>
                <a:schemeClr val="bg1"/>
              </a:solidFill>
              <a:latin typeface="Georgia" panose="02040502050405020303" pitchFamily="18" charset="0"/>
            </a:endParaRPr>
          </a:p>
        </p:txBody>
      </p:sp>
      <p:sp>
        <p:nvSpPr>
          <p:cNvPr id="13" name="Rectangle 12"/>
          <p:cNvSpPr/>
          <p:nvPr/>
        </p:nvSpPr>
        <p:spPr>
          <a:xfrm>
            <a:off x="0" y="8668512"/>
            <a:ext cx="6858000" cy="4754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1200" i="1" dirty="0">
                <a:solidFill>
                  <a:srgbClr val="002060"/>
                </a:solidFill>
                <a:latin typeface="Arial" panose="020B0604020202020204" pitchFamily="34" charset="0"/>
                <a:cs typeface="Arial" panose="020B0604020202020204" pitchFamily="34" charset="0"/>
              </a:rPr>
              <a:t>Provided for reference only. Mention does not imply endorsement, </a:t>
            </a:r>
          </a:p>
          <a:p>
            <a:pPr algn="r"/>
            <a:r>
              <a:rPr lang="en-US" sz="1200" i="1" dirty="0">
                <a:solidFill>
                  <a:srgbClr val="002060"/>
                </a:solidFill>
                <a:latin typeface="Arial" panose="020B0604020202020204" pitchFamily="34" charset="0"/>
                <a:cs typeface="Arial" panose="020B0604020202020204" pitchFamily="34" charset="0"/>
              </a:rPr>
              <a:t>recommendation, or approval by the Tennessee Department of Education.</a:t>
            </a:r>
          </a:p>
        </p:txBody>
      </p:sp>
      <p:sp>
        <p:nvSpPr>
          <p:cNvPr id="14" name="Rectangle 13" descr="Basic Reading&#10;Phonological Processing&#10;Letter &amp; Word Recognition&#10;Nonsense Word Decoding&#10;Spelling&#10;Decoding Fluency&#10;"/>
          <p:cNvSpPr/>
          <p:nvPr/>
        </p:nvSpPr>
        <p:spPr>
          <a:xfrm>
            <a:off x="-12192" y="7476245"/>
            <a:ext cx="2286000" cy="1199175"/>
          </a:xfrm>
          <a:prstGeom prst="rect">
            <a:avLst/>
          </a:prstGeom>
          <a:solidFill>
            <a:srgbClr val="1B365D"/>
          </a:solidFill>
          <a:ln w="15875" cap="flat" cmpd="sng" algn="ctr">
            <a:noFill/>
            <a:prstDash val="solid"/>
          </a:ln>
          <a:effectLst/>
        </p:spPr>
        <p:txBody>
          <a:bodyPr lIns="45720" rIns="4572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Basic Reading</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FFFFF"/>
                </a:solidFill>
                <a:latin typeface="Arial" panose="020B0604020202020204" pitchFamily="34" charset="0"/>
                <a:cs typeface="Arial" panose="020B0604020202020204" pitchFamily="34" charset="0"/>
              </a:rPr>
              <a:t>Phonological Processing</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FFFFF"/>
                </a:solidFill>
                <a:latin typeface="Arial" panose="020B0604020202020204" pitchFamily="34" charset="0"/>
                <a:cs typeface="Arial" panose="020B0604020202020204" pitchFamily="34" charset="0"/>
              </a:rPr>
              <a:t>Letter &amp; Word Recognition</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FFFFF"/>
                </a:solidFill>
                <a:latin typeface="Arial" panose="020B0604020202020204" pitchFamily="34" charset="0"/>
                <a:cs typeface="Arial" panose="020B0604020202020204" pitchFamily="34" charset="0"/>
              </a:rPr>
              <a:t>Nonsense Word Decoding</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FFFFF"/>
                </a:solidFill>
                <a:latin typeface="Arial" panose="020B0604020202020204" pitchFamily="34" charset="0"/>
                <a:cs typeface="Arial" panose="020B0604020202020204" pitchFamily="34" charset="0"/>
              </a:rPr>
              <a:t>Spelling</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FFFFF"/>
                </a:solidFill>
                <a:latin typeface="Arial" panose="020B0604020202020204" pitchFamily="34" charset="0"/>
                <a:cs typeface="Arial" panose="020B0604020202020204" pitchFamily="34" charset="0"/>
              </a:rPr>
              <a:t>Decoding Fluency</a:t>
            </a:r>
          </a:p>
        </p:txBody>
      </p:sp>
      <p:sp>
        <p:nvSpPr>
          <p:cNvPr id="15" name="Rectangle 14" descr="Reading Fluency&#10;Silent Reading Fluency&#10;Letter Naming Facility&#10;"/>
          <p:cNvSpPr/>
          <p:nvPr/>
        </p:nvSpPr>
        <p:spPr>
          <a:xfrm>
            <a:off x="2273808" y="7476245"/>
            <a:ext cx="2286000" cy="1199175"/>
          </a:xfrm>
          <a:prstGeom prst="rect">
            <a:avLst/>
          </a:prstGeom>
          <a:solidFill>
            <a:srgbClr val="1B365D">
              <a:lumMod val="40000"/>
              <a:lumOff val="60000"/>
            </a:srgbClr>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Reading Fluency</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strike="noStrike" kern="0" cap="none" spc="0" normalizeH="0" noProof="0" dirty="0">
                <a:ln>
                  <a:noFill/>
                </a:ln>
                <a:solidFill>
                  <a:srgbClr val="002060"/>
                </a:solidFill>
                <a:effectLst/>
                <a:uLnTx/>
                <a:uFillTx/>
                <a:latin typeface="Arial" panose="020B0604020202020204" pitchFamily="34" charset="0"/>
                <a:cs typeface="Arial" panose="020B0604020202020204" pitchFamily="34" charset="0"/>
              </a:rPr>
              <a:t>Silent Reading Fluency</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002060"/>
                </a:solidFill>
                <a:latin typeface="Arial" panose="020B0604020202020204" pitchFamily="34" charset="0"/>
                <a:cs typeface="Arial" panose="020B0604020202020204" pitchFamily="34" charset="0"/>
              </a:rPr>
              <a:t>Letter Naming Fluency</a:t>
            </a:r>
            <a:endParaRPr kumimoji="0" lang="en-US" sz="1200" b="0" i="0" strike="noStrike" kern="0" cap="none" spc="0" normalizeH="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16" name="Rectangle 15" descr="Reading Comprehension&#10;Reading Comp&#10;Listening Comp&#10;Reading Vocabulary"/>
          <p:cNvSpPr/>
          <p:nvPr/>
        </p:nvSpPr>
        <p:spPr>
          <a:xfrm>
            <a:off x="4559808" y="7476245"/>
            <a:ext cx="2313432" cy="1199175"/>
          </a:xfrm>
          <a:prstGeom prst="rect">
            <a:avLst/>
          </a:prstGeom>
          <a:solidFill>
            <a:srgbClr val="6E7073"/>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Reading Comprehension</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FFFFF"/>
                </a:solidFill>
                <a:latin typeface="Arial" panose="020B0604020202020204" pitchFamily="34" charset="0"/>
                <a:cs typeface="Arial" panose="020B0604020202020204" pitchFamily="34" charset="0"/>
              </a:rPr>
              <a:t>Reading Comp</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Listening Comp</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FFFFF"/>
                </a:solidFill>
                <a:latin typeface="Arial" panose="020B0604020202020204" pitchFamily="34" charset="0"/>
                <a:cs typeface="Arial" panose="020B0604020202020204" pitchFamily="34" charset="0"/>
              </a:rPr>
              <a:t>Reading Vocabulary</a:t>
            </a:r>
            <a:endParaRPr kumimoji="0" lang="en-US" sz="1200" b="0" i="0"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2" name="Picture 1" descr="Kaufman Test of Educational Achievement&#10;(KTEA-3)&#10;"/>
          <p:cNvPicPr>
            <a:picLocks noChangeAspect="1"/>
          </p:cNvPicPr>
          <p:nvPr/>
        </p:nvPicPr>
        <p:blipFill>
          <a:blip r:embed="rId2"/>
          <a:stretch>
            <a:fillRect/>
          </a:stretch>
        </p:blipFill>
        <p:spPr>
          <a:xfrm>
            <a:off x="1911603" y="1171214"/>
            <a:ext cx="3034793" cy="1487644"/>
          </a:xfrm>
          <a:prstGeom prst="rect">
            <a:avLst/>
          </a:prstGeom>
        </p:spPr>
      </p:pic>
      <p:sp>
        <p:nvSpPr>
          <p:cNvPr id="3" name="Title 2" hidden="1"/>
          <p:cNvSpPr>
            <a:spLocks noGrp="1"/>
          </p:cNvSpPr>
          <p:nvPr>
            <p:ph type="title"/>
          </p:nvPr>
        </p:nvSpPr>
        <p:spPr/>
        <p:txBody>
          <a:bodyPr/>
          <a:lstStyle/>
          <a:p>
            <a:r>
              <a:rPr lang="en-US" dirty="0" smtClean="0"/>
              <a:t>Kaufman Test of Educational Achievement</a:t>
            </a:r>
            <a:endParaRPr lang="en-US" dirty="0"/>
          </a:p>
        </p:txBody>
      </p:sp>
    </p:spTree>
    <p:extLst>
      <p:ext uri="{BB962C8B-B14F-4D97-AF65-F5344CB8AC3E}">
        <p14:creationId xmlns:p14="http://schemas.microsoft.com/office/powerpoint/2010/main" val="2866907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Document Use&#10;" title="Document Use"/>
          <p:cNvSpPr/>
          <p:nvPr/>
        </p:nvSpPr>
        <p:spPr>
          <a:xfrm>
            <a:off x="0" y="0"/>
            <a:ext cx="68580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dirty="0">
                <a:solidFill>
                  <a:schemeClr val="bg1"/>
                </a:solidFill>
                <a:latin typeface="Georgia" panose="02040502050405020303" pitchFamily="18" charset="0"/>
              </a:rPr>
              <a:t>Document Use</a:t>
            </a:r>
          </a:p>
        </p:txBody>
      </p:sp>
      <p:sp>
        <p:nvSpPr>
          <p:cNvPr id="8" name="Rectangle 7"/>
          <p:cNvSpPr/>
          <p:nvPr/>
        </p:nvSpPr>
        <p:spPr>
          <a:xfrm>
            <a:off x="0" y="8668512"/>
            <a:ext cx="6858000" cy="4754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1200" i="1" dirty="0">
                <a:solidFill>
                  <a:srgbClr val="002060"/>
                </a:solidFill>
                <a:latin typeface="Arial" panose="020B0604020202020204" pitchFamily="34" charset="0"/>
                <a:cs typeface="Arial" panose="020B0604020202020204" pitchFamily="34" charset="0"/>
              </a:rPr>
              <a:t>Provided for reference only. Mention does not imply endorsement, </a:t>
            </a:r>
          </a:p>
          <a:p>
            <a:pPr algn="r"/>
            <a:r>
              <a:rPr lang="en-US" sz="1200" i="1" dirty="0">
                <a:solidFill>
                  <a:srgbClr val="002060"/>
                </a:solidFill>
                <a:latin typeface="Arial" panose="020B0604020202020204" pitchFamily="34" charset="0"/>
                <a:cs typeface="Arial" panose="020B0604020202020204" pitchFamily="34" charset="0"/>
              </a:rPr>
              <a:t>recommendation, or approval by the Tennessee Department of Education.</a:t>
            </a:r>
          </a:p>
        </p:txBody>
      </p:sp>
      <p:sp>
        <p:nvSpPr>
          <p:cNvPr id="15" name="Content Placeholder 1" descr="Description of document use"/>
          <p:cNvSpPr txBox="1">
            <a:spLocks/>
          </p:cNvSpPr>
          <p:nvPr/>
        </p:nvSpPr>
        <p:spPr>
          <a:xfrm>
            <a:off x="217312" y="1030336"/>
            <a:ext cx="6640688" cy="7318248"/>
          </a:xfrm>
          <a:prstGeom prst="rect">
            <a:avLst/>
          </a:prstGeom>
        </p:spPr>
        <p:txBody>
          <a:bodyPr vert="horz" lIns="91440" tIns="45720" rIns="91440" bIns="45720" numCol="2"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1" algn="l">
              <a:spcBef>
                <a:spcPts val="1000"/>
              </a:spcBef>
            </a:pPr>
            <a:endParaRPr lang="en-US" sz="2000" dirty="0">
              <a:solidFill>
                <a:srgbClr val="002060"/>
              </a:solidFill>
              <a:latin typeface="Arial" panose="020B0604020202020204" pitchFamily="34" charset="0"/>
              <a:cs typeface="Arial" panose="020B0604020202020204" pitchFamily="34" charset="0"/>
            </a:endParaRPr>
          </a:p>
          <a:p>
            <a:pPr lvl="1" algn="l">
              <a:spcBef>
                <a:spcPts val="1000"/>
              </a:spcBef>
            </a:pPr>
            <a:endParaRPr lang="en-US" sz="2400" dirty="0">
              <a:solidFill>
                <a:srgbClr val="002060"/>
              </a:solidFill>
              <a:latin typeface="Arial" panose="020B0604020202020204" pitchFamily="34" charset="0"/>
              <a:cs typeface="Arial" panose="020B0604020202020204" pitchFamily="34" charset="0"/>
            </a:endParaRPr>
          </a:p>
        </p:txBody>
      </p:sp>
      <p:sp>
        <p:nvSpPr>
          <p:cNvPr id="2" name="TextBox 1" descr="This document has been designed to provide information on reading assessments at varying depths of information. Its purpose is to assist the educator in choosing appropriate assessments to identify a student’s reading strengths and needs (i.e., basic reading, reading fluency, and reading comprehension) and ultimately inform aligned instruction and intervention in the area of reading. These assessments allow you to spotlight an area of need; however, it is critical to apply these new skills to authentic reading and writing experiences.&#10;&#10;In Tier I, multiple types of formal and informal evidence informs differentiated instruction that proactively responds to the needs of each learner with the ultimate goal of each student meeting or exceeding grade level expectations.&#10;&#10;For a student needing Tier II or III intervention in addition to Tier I, the information from the assessment process should provide the foundation for the data-based decisions that the Response to Instruction and Intervention (RTI2) team makes about the student’s intervention intensity and focus. &#10;&#10;For a student needing special education intervention in addition to Tier I, the information from the assessment process should inform the present levels of educational performance (PLEPs). The PLEPs should guide the individual education plan (IEP) writing process; they are the foundation for the IEP team’s decisions regarding a student’s goals, supports, accommodations, modifications, and services for the next year. The PLEP also provides information for selecting appropriate interventions and supports and services, including the least restrictive environment (LRE).&#10;&#10;Regardless of the tier, a variety of data sources should be used to make decisions about a student’s instruction and intervention. No single test score should determine a student’s experience within any tier of the RTI2 framework! Throughout the decision making process, teams should consider qualitative data, as well as specific types of quantitative data, including screening, diagnostic, and progress monitoring (grade level and/or survey level). In many cases, it will be necessary to complete diagnostic testing in addition to screening in order to determine a student’s primary needs. For example, if a student scores “at-risk” on a reading fluency screener, the team should perform additional assessments to determine why the student is not reading fluently. Students who are disfluent most often have a primary deficit in basic reading (decoding or phonological awareness) or comprehension that is impacting their fluency." title="Document Use"/>
          <p:cNvSpPr txBox="1"/>
          <p:nvPr/>
        </p:nvSpPr>
        <p:spPr>
          <a:xfrm>
            <a:off x="0" y="914400"/>
            <a:ext cx="6858000" cy="7648248"/>
          </a:xfrm>
          <a:prstGeom prst="rect">
            <a:avLst/>
          </a:prstGeom>
          <a:noFill/>
        </p:spPr>
        <p:txBody>
          <a:bodyPr wrap="square" rtlCol="0" anchor="t">
            <a:spAutoFit/>
          </a:bodyPr>
          <a:lstStyle/>
          <a:p>
            <a:r>
              <a:rPr lang="en-US" sz="1350" dirty="0">
                <a:solidFill>
                  <a:srgbClr val="002060"/>
                </a:solidFill>
                <a:latin typeface="Arial"/>
                <a:ea typeface="Open Sans" panose="020B0606030504020204" pitchFamily="34" charset="0"/>
                <a:cs typeface="Arial"/>
              </a:rPr>
              <a:t>This document has been designed to provide information on reading assessments at varying depths of information. Its purpose is to assist the educator in choosing appropriate assessments to identify a student’s reading strengths and needs (i.e., e.g., basic reading, reading fluency, and reading comprehension) and ultimately inform aligned instruction and intervention in the big ideas of reading. </a:t>
            </a:r>
            <a:endParaRPr lang="en-US" sz="1350" dirty="0">
              <a:solidFill>
                <a:srgbClr val="002060"/>
              </a:solidFill>
              <a:latin typeface="Arial" panose="020B0604020202020204" pitchFamily="34" charset="0"/>
              <a:ea typeface="Open Sans" panose="020B0606030504020204" pitchFamily="34" charset="0"/>
              <a:cs typeface="Arial" panose="020B0604020202020204" pitchFamily="34" charset="0"/>
            </a:endParaRPr>
          </a:p>
          <a:p>
            <a:endParaRPr lang="en-US" sz="1350" dirty="0">
              <a:solidFill>
                <a:srgbClr val="002060"/>
              </a:solidFill>
              <a:latin typeface="Arial" panose="020B0604020202020204" pitchFamily="34" charset="0"/>
              <a:ea typeface="Open Sans" panose="020B0606030504020204" pitchFamily="34" charset="0"/>
              <a:cs typeface="Arial" panose="020B0604020202020204" pitchFamily="34" charset="0"/>
            </a:endParaRPr>
          </a:p>
          <a:p>
            <a:r>
              <a:rPr lang="en-US" sz="1350" dirty="0">
                <a:solidFill>
                  <a:srgbClr val="002060"/>
                </a:solidFill>
                <a:latin typeface="Arial"/>
                <a:ea typeface="Open Sans" panose="020B0606030504020204" pitchFamily="34" charset="0"/>
                <a:cs typeface="Arial"/>
              </a:rPr>
              <a:t>In Tier I, multiple types of formal and informal evidence informs differentiated instruction that proactively responds to the needs of each learner with the ultimate goal of each student meeting or exceeding grade level expectations.</a:t>
            </a:r>
          </a:p>
          <a:p>
            <a:endParaRPr lang="en-US" sz="1350" dirty="0">
              <a:solidFill>
                <a:srgbClr val="002060"/>
              </a:solidFill>
              <a:latin typeface="Arial" panose="020B0604020202020204" pitchFamily="34" charset="0"/>
              <a:ea typeface="Open Sans" panose="020B0606030504020204" pitchFamily="34" charset="0"/>
              <a:cs typeface="Arial" panose="020B0604020202020204" pitchFamily="34" charset="0"/>
            </a:endParaRPr>
          </a:p>
          <a:p>
            <a:r>
              <a:rPr lang="en-US" sz="1350" dirty="0">
                <a:solidFill>
                  <a:srgbClr val="002060"/>
                </a:solidFill>
                <a:latin typeface="Arial" panose="020B0604020202020204" pitchFamily="34" charset="0"/>
                <a:ea typeface="Open Sans" panose="020B0606030504020204" pitchFamily="34" charset="0"/>
                <a:cs typeface="Arial" panose="020B0604020202020204" pitchFamily="34" charset="0"/>
              </a:rPr>
              <a:t>For a student needing Tier II or III intervention in addition to Tier I, the information from the assessment process should provide the foundation for the data-based decisions that the Response to Instruction and Intervention (RTI</a:t>
            </a:r>
            <a:r>
              <a:rPr lang="en-US" sz="1350" baseline="30000" dirty="0">
                <a:solidFill>
                  <a:srgbClr val="002060"/>
                </a:solidFill>
                <a:latin typeface="Arial" panose="020B0604020202020204" pitchFamily="34" charset="0"/>
                <a:ea typeface="Open Sans" panose="020B0606030504020204" pitchFamily="34" charset="0"/>
                <a:cs typeface="Arial" panose="020B0604020202020204" pitchFamily="34" charset="0"/>
              </a:rPr>
              <a:t>2</a:t>
            </a:r>
            <a:r>
              <a:rPr lang="en-US" sz="1350" dirty="0">
                <a:solidFill>
                  <a:srgbClr val="002060"/>
                </a:solidFill>
                <a:latin typeface="Arial" panose="020B0604020202020204" pitchFamily="34" charset="0"/>
                <a:ea typeface="Open Sans" panose="020B0606030504020204" pitchFamily="34" charset="0"/>
                <a:cs typeface="Arial" panose="020B0604020202020204" pitchFamily="34" charset="0"/>
              </a:rPr>
              <a:t>) team makes about the student’s intervention intensity and focus. </a:t>
            </a:r>
          </a:p>
          <a:p>
            <a:endParaRPr lang="en-US" sz="1350" dirty="0">
              <a:solidFill>
                <a:srgbClr val="002060"/>
              </a:solidFill>
              <a:latin typeface="Arial" panose="020B0604020202020204" pitchFamily="34" charset="0"/>
              <a:ea typeface="Open Sans" panose="020B0606030504020204" pitchFamily="34" charset="0"/>
              <a:cs typeface="Arial" panose="020B0604020202020204" pitchFamily="34" charset="0"/>
            </a:endParaRPr>
          </a:p>
          <a:p>
            <a:r>
              <a:rPr lang="en-US" sz="1350" dirty="0">
                <a:solidFill>
                  <a:srgbClr val="002060"/>
                </a:solidFill>
                <a:latin typeface="Arial" panose="020B0604020202020204" pitchFamily="34" charset="0"/>
                <a:ea typeface="Open Sans" panose="020B0606030504020204" pitchFamily="34" charset="0"/>
                <a:cs typeface="Arial" panose="020B0604020202020204" pitchFamily="34" charset="0"/>
              </a:rPr>
              <a:t>For a student needing special education intervention in addition to Tier I, the information from the assessment process should inform the present levels of educational performance (PLEPs). The PLEPs should guide the individual education plan (IEP) writing process; they are the foundation for the IEP team’s decisions regarding a student’s goals, supports, accommodations, modifications, and services for the next year. The PLEP also provides information for selecting appropriate interventions and supports and services, including the least restrictive environment (LRE).</a:t>
            </a:r>
          </a:p>
          <a:p>
            <a:endParaRPr lang="en-US" sz="1350" dirty="0">
              <a:solidFill>
                <a:srgbClr val="002060"/>
              </a:solidFill>
              <a:latin typeface="Arial" panose="020B0604020202020204" pitchFamily="34" charset="0"/>
              <a:ea typeface="Open Sans" panose="020B0606030504020204" pitchFamily="34" charset="0"/>
              <a:cs typeface="Arial" panose="020B0604020202020204" pitchFamily="34" charset="0"/>
            </a:endParaRPr>
          </a:p>
          <a:p>
            <a:r>
              <a:rPr lang="en-US" sz="1350" dirty="0">
                <a:solidFill>
                  <a:srgbClr val="002060"/>
                </a:solidFill>
                <a:latin typeface="Arial"/>
                <a:ea typeface="Open Sans" panose="020B0606030504020204" pitchFamily="34" charset="0"/>
                <a:cs typeface="Arial"/>
              </a:rPr>
              <a:t>Regardless of the tier, a variety of data sources should be used to make decisions about a student’s instruction and intervention. No single test score should determine a student’s experience within any tier of the RTI</a:t>
            </a:r>
            <a:r>
              <a:rPr lang="en-US" sz="1350" baseline="30000" dirty="0">
                <a:solidFill>
                  <a:srgbClr val="002060"/>
                </a:solidFill>
                <a:latin typeface="Arial"/>
                <a:ea typeface="Open Sans" panose="020B0606030504020204" pitchFamily="34" charset="0"/>
                <a:cs typeface="Arial"/>
              </a:rPr>
              <a:t>2</a:t>
            </a:r>
            <a:r>
              <a:rPr lang="en-US" sz="1350" dirty="0">
                <a:solidFill>
                  <a:srgbClr val="002060"/>
                </a:solidFill>
                <a:latin typeface="Arial"/>
                <a:ea typeface="Open Sans" panose="020B0606030504020204" pitchFamily="34" charset="0"/>
                <a:cs typeface="Arial"/>
              </a:rPr>
              <a:t> framework! Throughout the decision making process, teams should consider qualitative data, as well as specific types of quantitative data, including screening, diagnostic, and progress monitoring (grade level and/or survey level). In many cases, it will be necessary to complete diagnostic testing in addition to screening in order to determine a student’s primary needs. For example, if a student scores “at-risk” on a reading fluency screener, the team should perform additional assessments to determine why the student is not reading fluently. Students who are disfluent most often have a primary deficit in basic reading (decoding or phonological awareness) or comprehension that is impacting their fluency.</a:t>
            </a:r>
          </a:p>
          <a:p>
            <a:endParaRPr lang="en-US" sz="1600" dirty="0">
              <a:solidFill>
                <a:srgbClr val="002060"/>
              </a:solidFill>
              <a:latin typeface="Arial" panose="020B0604020202020204" pitchFamily="34" charset="0"/>
              <a:ea typeface="Open Sans" panose="020B0606030504020204" pitchFamily="34" charset="0"/>
              <a:cs typeface="Arial" panose="020B0604020202020204" pitchFamily="34" charset="0"/>
            </a:endParaRPr>
          </a:p>
          <a:p>
            <a:endParaRPr lang="en-US" sz="1600" dirty="0">
              <a:solidFill>
                <a:srgbClr val="002060"/>
              </a:solidFill>
              <a:latin typeface="Arial" panose="020B0604020202020204" pitchFamily="34" charset="0"/>
              <a:ea typeface="Open Sans" panose="020B0606030504020204" pitchFamily="34" charset="0"/>
              <a:cs typeface="Arial" panose="020B0604020202020204" pitchFamily="34" charset="0"/>
            </a:endParaRPr>
          </a:p>
        </p:txBody>
      </p:sp>
      <p:sp>
        <p:nvSpPr>
          <p:cNvPr id="3" name="Title 2" hidden="1"/>
          <p:cNvSpPr>
            <a:spLocks noGrp="1"/>
          </p:cNvSpPr>
          <p:nvPr>
            <p:ph type="title"/>
          </p:nvPr>
        </p:nvSpPr>
        <p:spPr/>
        <p:txBody>
          <a:bodyPr/>
          <a:lstStyle/>
          <a:p>
            <a:r>
              <a:rPr lang="en-US" dirty="0" smtClean="0"/>
              <a:t>Document Use </a:t>
            </a:r>
            <a:endParaRPr lang="en-US" dirty="0"/>
          </a:p>
        </p:txBody>
      </p:sp>
      <p:sp>
        <p:nvSpPr>
          <p:cNvPr id="5" name="Subtitle 4" hidden="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3001941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Age:&#10;Grades PreK-8&#10;&#10;Administration &amp; Time:&#10;1:1 or small group&#10;Paper/pencil&#10;&#10;Assessor Qualification Level:&#10;TDOE recommends that each assessment is administered, scored, and interpreted by a certified teacher with knowledge of both reading content and the assessment.&#10;&#10;Purpose:&#10; To screen early literacy skills and provide diagnostic information&#10; To monitor progress on specific skills&#10;&#10;&#10;Additional Information:&#10;Includes guidance for grouping students&#10;"/>
          <p:cNvSpPr/>
          <p:nvPr/>
        </p:nvSpPr>
        <p:spPr>
          <a:xfrm>
            <a:off x="155575" y="3377688"/>
            <a:ext cx="6612199" cy="3970318"/>
          </a:xfrm>
          <a:prstGeom prst="rect">
            <a:avLst/>
          </a:prstGeom>
        </p:spPr>
        <p:txBody>
          <a:bodyPr wrap="square">
            <a:spAutoFit/>
          </a:bodyPr>
          <a:lstStyle/>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rPr>
              <a:t>Age:</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rPr>
              <a:t>Grades PreK-8</a:t>
            </a: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endParaRPr>
          </a:p>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rPr>
              <a:t>Administration &amp; Time:</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rPr>
              <a:t>1:1 or small group</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rPr>
              <a:t>Paper/pencil</a:t>
            </a: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endParaRPr>
          </a:p>
          <a:p>
            <a:pPr algn="ctr">
              <a:defRPr/>
            </a:pPr>
            <a:r>
              <a:rPr lang="en-US" sz="1400" b="1" dirty="0">
                <a:ln w="1905"/>
                <a:solidFill>
                  <a:srgbClr val="002060"/>
                </a:solidFill>
                <a:latin typeface="Arial" panose="020B0604020202020204" pitchFamily="34" charset="0"/>
                <a:cs typeface="Arial" panose="020B0604020202020204" pitchFamily="34" charset="0"/>
              </a:rPr>
              <a:t>Assessor Qualification Level:</a:t>
            </a:r>
          </a:p>
          <a:p>
            <a:pPr algn="ctr">
              <a:defRPr/>
            </a:pPr>
            <a:r>
              <a:rPr lang="en-US" sz="1400" dirty="0">
                <a:solidFill>
                  <a:srgbClr val="002060"/>
                </a:solidFill>
                <a:latin typeface="Arial" panose="020B0604020202020204" pitchFamily="34" charset="0"/>
                <a:ea typeface="Open Sans" panose="020B0606030504020204" pitchFamily="34" charset="0"/>
                <a:cs typeface="Arial" panose="020B0604020202020204" pitchFamily="34" charset="0"/>
              </a:rPr>
              <a:t>TDOE recommends that each assessment is administered, scored, and interpreted by a certified teacher with knowledge of both reading content and the assessment.</a:t>
            </a:r>
            <a:endParaRPr lang="en-US" sz="1400" dirty="0">
              <a:ln w="1905"/>
              <a:solidFill>
                <a:srgbClr val="002060"/>
              </a:solidFill>
              <a:latin typeface="Arial" panose="020B0604020202020204" pitchFamily="34" charset="0"/>
            </a:endParaRP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endParaRPr>
          </a:p>
          <a:p>
            <a:pPr algn="ctr">
              <a:defRPr/>
            </a:pPr>
            <a:r>
              <a:rPr lang="en-US" sz="1400" b="1" dirty="0">
                <a:ln w="1905"/>
                <a:solidFill>
                  <a:srgbClr val="002060"/>
                </a:solidFill>
                <a:latin typeface="Arial" panose="020B0604020202020204" pitchFamily="34" charset="0"/>
              </a:rPr>
              <a:t>Purpose:</a:t>
            </a:r>
          </a:p>
          <a:p>
            <a:pPr marL="112713" indent="-112713" algn="ctr">
              <a:buFontTx/>
              <a:buAutoNum type="arabicPeriod"/>
              <a:defRPr/>
            </a:pPr>
            <a:r>
              <a:rPr lang="en-US" sz="1400" dirty="0">
                <a:ln w="1905"/>
                <a:solidFill>
                  <a:srgbClr val="002060"/>
                </a:solidFill>
                <a:latin typeface="Arial" panose="020B0604020202020204" pitchFamily="34" charset="0"/>
              </a:rPr>
              <a:t> To screen early literacy skills and provide diagnostic information</a:t>
            </a:r>
          </a:p>
          <a:p>
            <a:pPr marL="112713" indent="-112713" algn="ctr">
              <a:buFontTx/>
              <a:buAutoNum type="arabicPeriod"/>
              <a:defRPr/>
            </a:pPr>
            <a:r>
              <a:rPr lang="en-US" sz="1400" dirty="0">
                <a:ln w="1905"/>
                <a:solidFill>
                  <a:srgbClr val="002060"/>
                </a:solidFill>
                <a:latin typeface="Arial" panose="020B0604020202020204" pitchFamily="34" charset="0"/>
              </a:rPr>
              <a:t> To monitor progress on specific </a:t>
            </a:r>
            <a:r>
              <a:rPr lang="en-US" sz="1400" dirty="0" smtClean="0">
                <a:ln w="1905"/>
                <a:solidFill>
                  <a:srgbClr val="002060"/>
                </a:solidFill>
                <a:latin typeface="Arial" panose="020B0604020202020204" pitchFamily="34" charset="0"/>
              </a:rPr>
              <a:t>skills</a:t>
            </a:r>
            <a:endParaRPr lang="en-US" sz="1400" dirty="0">
              <a:ln w="1905"/>
              <a:solidFill>
                <a:srgbClr val="002060"/>
              </a:solidFill>
              <a:latin typeface="Arial" panose="020B0604020202020204" pitchFamily="34" charset="0"/>
            </a:endParaRPr>
          </a:p>
          <a:p>
            <a:pPr algn="ctr">
              <a:defRPr/>
            </a:pPr>
            <a:endParaRPr lang="en-US" sz="1400" dirty="0">
              <a:ln w="1905"/>
              <a:solidFill>
                <a:srgbClr val="002060"/>
              </a:solidFill>
              <a:latin typeface="Arial" panose="020B0604020202020204" pitchFamily="34" charset="0"/>
            </a:endParaRPr>
          </a:p>
          <a:p>
            <a:pPr algn="ctr">
              <a:defRPr/>
            </a:pPr>
            <a:r>
              <a:rPr lang="en-US" sz="1400" b="1" dirty="0">
                <a:ln w="1905"/>
                <a:solidFill>
                  <a:srgbClr val="002060"/>
                </a:solidFill>
                <a:latin typeface="Arial" panose="020B0604020202020204" pitchFamily="34" charset="0"/>
              </a:rPr>
              <a:t>Additional Information:</a:t>
            </a:r>
          </a:p>
          <a:p>
            <a:pPr algn="ctr">
              <a:defRPr/>
            </a:pPr>
            <a:r>
              <a:rPr lang="en-US" sz="1400" dirty="0">
                <a:ln w="1905"/>
                <a:solidFill>
                  <a:srgbClr val="002060"/>
                </a:solidFill>
                <a:latin typeface="Arial" panose="020B0604020202020204" pitchFamily="34" charset="0"/>
              </a:rPr>
              <a:t>Includes guidance for grouping students</a:t>
            </a:r>
          </a:p>
        </p:txBody>
      </p:sp>
      <p:sp>
        <p:nvSpPr>
          <p:cNvPr id="3" name="AutoShape 2" descr="Image result for qri-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descr="PALS&#10;"/>
          <p:cNvSpPr/>
          <p:nvPr/>
        </p:nvSpPr>
        <p:spPr>
          <a:xfrm>
            <a:off x="0" y="-2549"/>
            <a:ext cx="68580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ln w="1905"/>
                <a:solidFill>
                  <a:schemeClr val="bg1"/>
                </a:solidFill>
                <a:latin typeface="Georgia" panose="02040502050405020303" pitchFamily="18" charset="0"/>
              </a:rPr>
              <a:t>PALS</a:t>
            </a:r>
            <a:endParaRPr lang="en-US" sz="1600" dirty="0">
              <a:solidFill>
                <a:schemeClr val="bg1"/>
              </a:solidFill>
              <a:latin typeface="Georgia" panose="02040502050405020303" pitchFamily="18" charset="0"/>
            </a:endParaRPr>
          </a:p>
        </p:txBody>
      </p:sp>
      <p:sp>
        <p:nvSpPr>
          <p:cNvPr id="13" name="Rectangle 12"/>
          <p:cNvSpPr/>
          <p:nvPr/>
        </p:nvSpPr>
        <p:spPr>
          <a:xfrm>
            <a:off x="0" y="8668512"/>
            <a:ext cx="6858000" cy="4754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1200" i="1" dirty="0">
                <a:solidFill>
                  <a:srgbClr val="002060"/>
                </a:solidFill>
                <a:latin typeface="Arial" panose="020B0604020202020204" pitchFamily="34" charset="0"/>
                <a:cs typeface="Arial" panose="020B0604020202020204" pitchFamily="34" charset="0"/>
              </a:rPr>
              <a:t>Provided for reference only. Mention does not imply endorsement, </a:t>
            </a:r>
          </a:p>
          <a:p>
            <a:pPr algn="r"/>
            <a:r>
              <a:rPr lang="en-US" sz="1200" i="1" dirty="0">
                <a:solidFill>
                  <a:srgbClr val="002060"/>
                </a:solidFill>
                <a:latin typeface="Arial" panose="020B0604020202020204" pitchFamily="34" charset="0"/>
                <a:cs typeface="Arial" panose="020B0604020202020204" pitchFamily="34" charset="0"/>
              </a:rPr>
              <a:t>recommendation, or approval by the Tennessee Department of Education.</a:t>
            </a:r>
          </a:p>
        </p:txBody>
      </p:sp>
      <p:sp>
        <p:nvSpPr>
          <p:cNvPr id="14" name="Rectangle 13" descr="Basic Reading&#10;Phonological &amp; Phonemic Awareness&#10;Letter Names &amp; Sounds&#10;Word Concepts, Decoding, Word Recognition&#10;Spelling&#10;"/>
          <p:cNvSpPr/>
          <p:nvPr/>
        </p:nvSpPr>
        <p:spPr>
          <a:xfrm>
            <a:off x="-12192" y="7669580"/>
            <a:ext cx="4066834" cy="1005840"/>
          </a:xfrm>
          <a:prstGeom prst="rect">
            <a:avLst/>
          </a:prstGeom>
          <a:solidFill>
            <a:srgbClr val="1B365D"/>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Basic Reading</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noProof="0" dirty="0">
                <a:solidFill>
                  <a:srgbClr val="FFFFFF"/>
                </a:solidFill>
                <a:latin typeface="Arial" panose="020B0604020202020204" pitchFamily="34" charset="0"/>
                <a:cs typeface="Arial" panose="020B0604020202020204" pitchFamily="34" charset="0"/>
              </a:rPr>
              <a:t>Phonological &amp; Phonemic Awareness</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strike="noStrike" kern="0" cap="none" spc="0" normalizeH="0" baseline="0" dirty="0">
                <a:ln>
                  <a:noFill/>
                </a:ln>
                <a:solidFill>
                  <a:srgbClr val="FFFFFF"/>
                </a:solidFill>
                <a:effectLst/>
                <a:uLnTx/>
                <a:uFillTx/>
                <a:latin typeface="Arial" panose="020B0604020202020204" pitchFamily="34" charset="0"/>
                <a:cs typeface="Arial" panose="020B0604020202020204" pitchFamily="34" charset="0"/>
              </a:rPr>
              <a:t>Letter</a:t>
            </a:r>
            <a:r>
              <a:rPr kumimoji="0" lang="en-US" sz="1200" b="0" i="0" strike="noStrike" kern="0" cap="none" spc="0" normalizeH="0" dirty="0">
                <a:ln>
                  <a:noFill/>
                </a:ln>
                <a:solidFill>
                  <a:srgbClr val="FFFFFF"/>
                </a:solidFill>
                <a:effectLst/>
                <a:uLnTx/>
                <a:uFillTx/>
                <a:latin typeface="Arial" panose="020B0604020202020204" pitchFamily="34" charset="0"/>
                <a:cs typeface="Arial" panose="020B0604020202020204" pitchFamily="34" charset="0"/>
              </a:rPr>
              <a:t> Names &amp; Sounds</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Word Concepts, Decoding,</a:t>
            </a:r>
            <a:r>
              <a:rPr kumimoji="0" lang="en-US" sz="1200" b="0" i="0" strike="noStrike" kern="0" cap="none" spc="0" normalizeH="0" noProof="0" dirty="0">
                <a:ln>
                  <a:noFill/>
                </a:ln>
                <a:solidFill>
                  <a:srgbClr val="FFFFFF"/>
                </a:solidFill>
                <a:effectLst/>
                <a:uLnTx/>
                <a:uFillTx/>
                <a:latin typeface="Arial" panose="020B0604020202020204" pitchFamily="34" charset="0"/>
                <a:cs typeface="Arial" panose="020B0604020202020204" pitchFamily="34" charset="0"/>
              </a:rPr>
              <a:t> Word Recognition</a:t>
            </a:r>
            <a:endParaRPr kumimoji="0" lang="en-US" sz="1200" b="0" i="0"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FFFFF"/>
                </a:solidFill>
                <a:latin typeface="Arial" panose="020B0604020202020204" pitchFamily="34" charset="0"/>
                <a:cs typeface="Arial" panose="020B0604020202020204" pitchFamily="34" charset="0"/>
              </a:rPr>
              <a:t>Spelling</a:t>
            </a:r>
            <a:endParaRPr kumimoji="0" lang="en-US" sz="1200" b="0" i="0"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5" name="Rectangle 14" descr="Reading Fluency&#10;Passage Fluency&#10;"/>
          <p:cNvSpPr/>
          <p:nvPr/>
        </p:nvSpPr>
        <p:spPr>
          <a:xfrm>
            <a:off x="4054642" y="7669580"/>
            <a:ext cx="1383631" cy="1005840"/>
          </a:xfrm>
          <a:prstGeom prst="rect">
            <a:avLst/>
          </a:prstGeom>
          <a:solidFill>
            <a:srgbClr val="1B365D">
              <a:lumMod val="40000"/>
              <a:lumOff val="60000"/>
            </a:srgbClr>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Reading Fluency</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Passage</a:t>
            </a:r>
            <a:r>
              <a:rPr kumimoji="0" lang="en-US" sz="1200" b="0" i="0" strike="noStrike" kern="0" cap="none" spc="0" normalizeH="0" noProof="0" dirty="0">
                <a:ln>
                  <a:noFill/>
                </a:ln>
                <a:solidFill>
                  <a:srgbClr val="002060"/>
                </a:solidFill>
                <a:effectLst/>
                <a:uLnTx/>
                <a:uFillTx/>
                <a:latin typeface="Arial" panose="020B0604020202020204" pitchFamily="34" charset="0"/>
                <a:cs typeface="Arial" panose="020B0604020202020204" pitchFamily="34" charset="0"/>
              </a:rPr>
              <a:t> Fluency</a:t>
            </a:r>
            <a:endParaRPr kumimoji="0" lang="en-US" sz="1200" b="0" i="0"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16" name="Rectangle 15" descr="Reading Comprehension&#10;N/A&#10;"/>
          <p:cNvSpPr/>
          <p:nvPr/>
        </p:nvSpPr>
        <p:spPr>
          <a:xfrm>
            <a:off x="5438273" y="7662672"/>
            <a:ext cx="1434965" cy="1005840"/>
          </a:xfrm>
          <a:prstGeom prst="rect">
            <a:avLst/>
          </a:prstGeom>
          <a:solidFill>
            <a:srgbClr val="6E7073"/>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Reading Comprehension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N/A</a:t>
            </a:r>
          </a:p>
        </p:txBody>
      </p:sp>
      <p:pic>
        <p:nvPicPr>
          <p:cNvPr id="1026" name="Picture 2" descr="PALS Reading Assess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199" y="1375454"/>
            <a:ext cx="2895600" cy="15811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hidden="1"/>
          <p:cNvSpPr>
            <a:spLocks noGrp="1"/>
          </p:cNvSpPr>
          <p:nvPr>
            <p:ph type="title"/>
          </p:nvPr>
        </p:nvSpPr>
        <p:spPr/>
        <p:txBody>
          <a:bodyPr/>
          <a:lstStyle/>
          <a:p>
            <a:r>
              <a:rPr lang="en-US" dirty="0" smtClean="0"/>
              <a:t>PALS</a:t>
            </a:r>
            <a:endParaRPr lang="en-US" dirty="0"/>
          </a:p>
        </p:txBody>
      </p:sp>
    </p:spTree>
    <p:extLst>
      <p:ext uri="{BB962C8B-B14F-4D97-AF65-F5344CB8AC3E}">
        <p14:creationId xmlns:p14="http://schemas.microsoft.com/office/powerpoint/2010/main" val="19522829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Age:&#10;Grades K-12&#10;&#10;Administration &amp; Time:&#10;~5-10 minutes&#10;1:1&#10;Paper/pencil&#10;&#10;Assessor Qualification Level:&#10;TDOE recommends that each assessment is administered, scored, and interpreted by a certified teacher with knowledge of both reading content and the assessment.&#10;&#10;Purpose:&#10; To assess phonological awareness&#10; To pinpoint deficit skills and guide instruction and grouping&#10;&#10;&#10;Additional Information:&#10;Aligns with 95% Group reading intervention materials&#10;Includes guidance for grouping students"/>
          <p:cNvSpPr/>
          <p:nvPr/>
        </p:nvSpPr>
        <p:spPr>
          <a:xfrm>
            <a:off x="122900" y="3462540"/>
            <a:ext cx="6612199" cy="3893374"/>
          </a:xfrm>
          <a:prstGeom prst="rect">
            <a:avLst/>
          </a:prstGeom>
        </p:spPr>
        <p:txBody>
          <a:bodyPr wrap="square">
            <a:spAutoFit/>
          </a:bodyPr>
          <a:lstStyle/>
          <a:p>
            <a:pPr algn="ctr" eaLnBrk="1" fontAlgn="auto" hangingPunct="1">
              <a:spcBef>
                <a:spcPts val="0"/>
              </a:spcBef>
              <a:spcAft>
                <a:spcPts val="0"/>
              </a:spcAft>
              <a:defRPr/>
            </a:pPr>
            <a:r>
              <a:rPr lang="en-US" sz="1300" b="1" dirty="0">
                <a:ln w="1905"/>
                <a:solidFill>
                  <a:srgbClr val="002060"/>
                </a:solidFill>
                <a:latin typeface="Arial" panose="020B0604020202020204" pitchFamily="34" charset="0"/>
              </a:rPr>
              <a:t>Age:</a:t>
            </a:r>
          </a:p>
          <a:p>
            <a:pPr algn="ctr" eaLnBrk="1" fontAlgn="auto" hangingPunct="1">
              <a:spcBef>
                <a:spcPts val="0"/>
              </a:spcBef>
              <a:spcAft>
                <a:spcPts val="0"/>
              </a:spcAft>
              <a:defRPr/>
            </a:pPr>
            <a:r>
              <a:rPr lang="en-US" sz="1300" dirty="0">
                <a:ln w="1905"/>
                <a:solidFill>
                  <a:srgbClr val="002060"/>
                </a:solidFill>
                <a:latin typeface="Arial" panose="020B0604020202020204" pitchFamily="34" charset="0"/>
              </a:rPr>
              <a:t>Grades K-12</a:t>
            </a:r>
          </a:p>
          <a:p>
            <a:pPr algn="ctr" eaLnBrk="1" fontAlgn="auto" hangingPunct="1">
              <a:spcBef>
                <a:spcPts val="0"/>
              </a:spcBef>
              <a:spcAft>
                <a:spcPts val="0"/>
              </a:spcAft>
              <a:defRPr/>
            </a:pPr>
            <a:endParaRPr lang="en-US" sz="1300" dirty="0">
              <a:ln w="1905"/>
              <a:solidFill>
                <a:srgbClr val="002060"/>
              </a:solidFill>
              <a:latin typeface="Arial" panose="020B0604020202020204" pitchFamily="34" charset="0"/>
            </a:endParaRPr>
          </a:p>
          <a:p>
            <a:pPr algn="ctr" eaLnBrk="1" fontAlgn="auto" hangingPunct="1">
              <a:spcBef>
                <a:spcPts val="0"/>
              </a:spcBef>
              <a:spcAft>
                <a:spcPts val="0"/>
              </a:spcAft>
              <a:defRPr/>
            </a:pPr>
            <a:r>
              <a:rPr lang="en-US" sz="1300" b="1" dirty="0">
                <a:ln w="1905"/>
                <a:solidFill>
                  <a:srgbClr val="002060"/>
                </a:solidFill>
                <a:latin typeface="Arial" panose="020B0604020202020204" pitchFamily="34" charset="0"/>
              </a:rPr>
              <a:t>Administration &amp; Time:</a:t>
            </a:r>
          </a:p>
          <a:p>
            <a:pPr algn="ctr" eaLnBrk="1" fontAlgn="auto" hangingPunct="1">
              <a:spcBef>
                <a:spcPts val="0"/>
              </a:spcBef>
              <a:spcAft>
                <a:spcPts val="0"/>
              </a:spcAft>
              <a:defRPr/>
            </a:pPr>
            <a:r>
              <a:rPr lang="en-US" sz="1300" dirty="0">
                <a:ln w="1905"/>
                <a:solidFill>
                  <a:srgbClr val="002060"/>
                </a:solidFill>
                <a:latin typeface="Arial" panose="020B0604020202020204" pitchFamily="34" charset="0"/>
              </a:rPr>
              <a:t>~5-10 minutes</a:t>
            </a:r>
          </a:p>
          <a:p>
            <a:pPr algn="ctr" eaLnBrk="1" fontAlgn="auto" hangingPunct="1">
              <a:spcBef>
                <a:spcPts val="0"/>
              </a:spcBef>
              <a:spcAft>
                <a:spcPts val="0"/>
              </a:spcAft>
              <a:defRPr/>
            </a:pPr>
            <a:r>
              <a:rPr lang="en-US" sz="1300" dirty="0">
                <a:ln w="1905"/>
                <a:solidFill>
                  <a:srgbClr val="002060"/>
                </a:solidFill>
                <a:latin typeface="Arial" panose="020B0604020202020204" pitchFamily="34" charset="0"/>
              </a:rPr>
              <a:t>1:1</a:t>
            </a:r>
          </a:p>
          <a:p>
            <a:pPr algn="ctr" eaLnBrk="1" fontAlgn="auto" hangingPunct="1">
              <a:spcBef>
                <a:spcPts val="0"/>
              </a:spcBef>
              <a:spcAft>
                <a:spcPts val="0"/>
              </a:spcAft>
              <a:defRPr/>
            </a:pPr>
            <a:r>
              <a:rPr lang="en-US" sz="1300" dirty="0">
                <a:ln w="1905"/>
                <a:solidFill>
                  <a:srgbClr val="002060"/>
                </a:solidFill>
                <a:latin typeface="Arial" panose="020B0604020202020204" pitchFamily="34" charset="0"/>
              </a:rPr>
              <a:t>Paper/pencil</a:t>
            </a:r>
          </a:p>
          <a:p>
            <a:pPr algn="ctr" eaLnBrk="1" fontAlgn="auto" hangingPunct="1">
              <a:spcBef>
                <a:spcPts val="0"/>
              </a:spcBef>
              <a:spcAft>
                <a:spcPts val="0"/>
              </a:spcAft>
              <a:defRPr/>
            </a:pPr>
            <a:endParaRPr lang="en-US" sz="1300" dirty="0">
              <a:ln w="1905"/>
              <a:solidFill>
                <a:srgbClr val="002060"/>
              </a:solidFill>
              <a:latin typeface="Arial" panose="020B0604020202020204" pitchFamily="34" charset="0"/>
            </a:endParaRPr>
          </a:p>
          <a:p>
            <a:pPr algn="ctr">
              <a:defRPr/>
            </a:pPr>
            <a:r>
              <a:rPr lang="en-US" sz="1300" b="1" dirty="0">
                <a:ln w="1905"/>
                <a:solidFill>
                  <a:srgbClr val="002060"/>
                </a:solidFill>
                <a:latin typeface="Arial" panose="020B0604020202020204" pitchFamily="34" charset="0"/>
                <a:cs typeface="Arial" panose="020B0604020202020204" pitchFamily="34" charset="0"/>
              </a:rPr>
              <a:t>Assessor Qualification Level:</a:t>
            </a:r>
          </a:p>
          <a:p>
            <a:pPr algn="ctr">
              <a:defRPr/>
            </a:pPr>
            <a:r>
              <a:rPr lang="en-US" sz="1300" dirty="0">
                <a:solidFill>
                  <a:srgbClr val="002060"/>
                </a:solidFill>
                <a:latin typeface="Arial" panose="020B0604020202020204" pitchFamily="34" charset="0"/>
                <a:ea typeface="Open Sans" panose="020B0606030504020204" pitchFamily="34" charset="0"/>
                <a:cs typeface="Arial" panose="020B0604020202020204" pitchFamily="34" charset="0"/>
              </a:rPr>
              <a:t>TDOE recommends that each assessment is administered, scored, and interpreted by a certified teacher with knowledge of both reading content and the assessment.</a:t>
            </a:r>
            <a:endParaRPr lang="en-US" sz="1300" dirty="0">
              <a:ln w="1905"/>
              <a:solidFill>
                <a:srgbClr val="002060"/>
              </a:solidFill>
              <a:latin typeface="Arial" panose="020B0604020202020204" pitchFamily="34" charset="0"/>
            </a:endParaRPr>
          </a:p>
          <a:p>
            <a:pPr algn="ctr" eaLnBrk="1" fontAlgn="auto" hangingPunct="1">
              <a:spcBef>
                <a:spcPts val="0"/>
              </a:spcBef>
              <a:spcAft>
                <a:spcPts val="0"/>
              </a:spcAft>
              <a:defRPr/>
            </a:pPr>
            <a:endParaRPr lang="en-US" sz="1300" dirty="0">
              <a:ln w="1905"/>
              <a:solidFill>
                <a:srgbClr val="002060"/>
              </a:solidFill>
              <a:latin typeface="Arial" panose="020B0604020202020204" pitchFamily="34" charset="0"/>
            </a:endParaRPr>
          </a:p>
          <a:p>
            <a:pPr algn="ctr">
              <a:defRPr/>
            </a:pPr>
            <a:r>
              <a:rPr lang="en-US" sz="1300" b="1" dirty="0">
                <a:ln w="1905"/>
                <a:solidFill>
                  <a:srgbClr val="002060"/>
                </a:solidFill>
                <a:latin typeface="Arial" panose="020B0604020202020204" pitchFamily="34" charset="0"/>
              </a:rPr>
              <a:t>Purpose:</a:t>
            </a:r>
          </a:p>
          <a:p>
            <a:pPr marL="112713" indent="-112713" algn="ctr">
              <a:buFontTx/>
              <a:buAutoNum type="arabicPeriod"/>
              <a:defRPr/>
            </a:pPr>
            <a:r>
              <a:rPr lang="en-US" sz="1300" dirty="0">
                <a:ln w="1905"/>
                <a:solidFill>
                  <a:srgbClr val="002060"/>
                </a:solidFill>
                <a:latin typeface="Arial" panose="020B0604020202020204" pitchFamily="34" charset="0"/>
              </a:rPr>
              <a:t> To assess phonological awareness</a:t>
            </a:r>
          </a:p>
          <a:p>
            <a:pPr marL="112713" indent="-112713" algn="ctr">
              <a:buFontTx/>
              <a:buAutoNum type="arabicPeriod"/>
              <a:defRPr/>
            </a:pPr>
            <a:r>
              <a:rPr lang="en-US" sz="1300" dirty="0">
                <a:ln w="1905"/>
                <a:solidFill>
                  <a:srgbClr val="002060"/>
                </a:solidFill>
                <a:latin typeface="Arial" panose="020B0604020202020204" pitchFamily="34" charset="0"/>
              </a:rPr>
              <a:t> To pinpoint deficit skills and guide instruction and grouping</a:t>
            </a:r>
          </a:p>
          <a:p>
            <a:pPr algn="ctr">
              <a:defRPr/>
            </a:pPr>
            <a:endParaRPr lang="en-US" sz="1300" dirty="0">
              <a:ln w="1905"/>
              <a:solidFill>
                <a:srgbClr val="002060"/>
              </a:solidFill>
              <a:latin typeface="Arial" panose="020B0604020202020204" pitchFamily="34" charset="0"/>
            </a:endParaRPr>
          </a:p>
          <a:p>
            <a:pPr algn="ctr">
              <a:defRPr/>
            </a:pPr>
            <a:r>
              <a:rPr lang="en-US" sz="1300" b="1" dirty="0">
                <a:ln w="1905"/>
                <a:solidFill>
                  <a:srgbClr val="002060"/>
                </a:solidFill>
                <a:latin typeface="Arial" panose="020B0604020202020204" pitchFamily="34" charset="0"/>
              </a:rPr>
              <a:t>Additional Information:</a:t>
            </a:r>
          </a:p>
          <a:p>
            <a:pPr marL="285750" indent="-285750" algn="ctr">
              <a:buFont typeface="Arial" panose="020B0604020202020204" pitchFamily="34" charset="0"/>
              <a:buChar char="•"/>
              <a:defRPr/>
            </a:pPr>
            <a:r>
              <a:rPr lang="en-US" sz="1300" dirty="0">
                <a:ln w="1905"/>
                <a:solidFill>
                  <a:srgbClr val="002060"/>
                </a:solidFill>
                <a:latin typeface="Arial" panose="020B0604020202020204" pitchFamily="34" charset="0"/>
              </a:rPr>
              <a:t>Aligns with 95% Group reading intervention materials</a:t>
            </a:r>
          </a:p>
          <a:p>
            <a:pPr marL="285750" indent="-285750" algn="ctr">
              <a:buFont typeface="Arial" panose="020B0604020202020204" pitchFamily="34" charset="0"/>
              <a:buChar char="•"/>
              <a:defRPr/>
            </a:pPr>
            <a:r>
              <a:rPr lang="en-US" sz="1300" dirty="0">
                <a:ln w="1905"/>
                <a:solidFill>
                  <a:srgbClr val="002060"/>
                </a:solidFill>
                <a:latin typeface="Arial" panose="020B0604020202020204" pitchFamily="34" charset="0"/>
              </a:rPr>
              <a:t>Includes guidance for grouping students</a:t>
            </a:r>
          </a:p>
        </p:txBody>
      </p:sp>
      <p:sp>
        <p:nvSpPr>
          <p:cNvPr id="3" name="AutoShape 2" descr="Image result for qri-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descr="Phonological Awareness Screener for Intervention (PASI)&#10;"/>
          <p:cNvSpPr/>
          <p:nvPr/>
        </p:nvSpPr>
        <p:spPr>
          <a:xfrm>
            <a:off x="0" y="-2549"/>
            <a:ext cx="68580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ln w="1905"/>
                <a:solidFill>
                  <a:schemeClr val="bg1"/>
                </a:solidFill>
                <a:latin typeface="Georgia" panose="02040502050405020303" pitchFamily="18" charset="0"/>
              </a:rPr>
              <a:t>Phonological Awareness Screener for Intervention (PASI)</a:t>
            </a:r>
            <a:endParaRPr lang="en-US" sz="1600" dirty="0">
              <a:solidFill>
                <a:schemeClr val="bg1"/>
              </a:solidFill>
              <a:latin typeface="Georgia" panose="02040502050405020303" pitchFamily="18" charset="0"/>
            </a:endParaRPr>
          </a:p>
        </p:txBody>
      </p:sp>
      <p:sp>
        <p:nvSpPr>
          <p:cNvPr id="13" name="Rectangle 12"/>
          <p:cNvSpPr/>
          <p:nvPr/>
        </p:nvSpPr>
        <p:spPr>
          <a:xfrm>
            <a:off x="0" y="8668512"/>
            <a:ext cx="6858000" cy="4754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1200" i="1" dirty="0">
                <a:solidFill>
                  <a:srgbClr val="002060"/>
                </a:solidFill>
                <a:latin typeface="Arial" panose="020B0604020202020204" pitchFamily="34" charset="0"/>
                <a:cs typeface="Arial" panose="020B0604020202020204" pitchFamily="34" charset="0"/>
              </a:rPr>
              <a:t>Provided for reference only. Mention does not imply endorsement, </a:t>
            </a:r>
          </a:p>
          <a:p>
            <a:pPr algn="r"/>
            <a:r>
              <a:rPr lang="en-US" sz="1200" i="1" dirty="0">
                <a:solidFill>
                  <a:srgbClr val="002060"/>
                </a:solidFill>
                <a:latin typeface="Arial" panose="020B0604020202020204" pitchFamily="34" charset="0"/>
                <a:cs typeface="Arial" panose="020B0604020202020204" pitchFamily="34" charset="0"/>
              </a:rPr>
              <a:t>recommendation, or approval by the Tennessee Department of Education.</a:t>
            </a:r>
          </a:p>
        </p:txBody>
      </p:sp>
      <p:sp>
        <p:nvSpPr>
          <p:cNvPr id="14" name="Rectangle 13" descr="Basic Reading&#10;Phonological Awareness:&#10;Syllables&#10;Onset-rime&#10;Phonemes&#10;"/>
          <p:cNvSpPr/>
          <p:nvPr/>
        </p:nvSpPr>
        <p:spPr>
          <a:xfrm>
            <a:off x="-12192" y="7669580"/>
            <a:ext cx="2291440" cy="1005840"/>
          </a:xfrm>
          <a:prstGeom prst="rect">
            <a:avLst/>
          </a:prstGeom>
          <a:solidFill>
            <a:srgbClr val="1B365D"/>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Basic Reading</a:t>
            </a:r>
          </a:p>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a:solidFill>
                  <a:srgbClr val="FFFFFF"/>
                </a:solidFill>
                <a:latin typeface="Arial" panose="020B0604020202020204" pitchFamily="34" charset="0"/>
                <a:cs typeface="Arial" panose="020B0604020202020204" pitchFamily="34" charset="0"/>
              </a:rPr>
              <a:t>Phonological Awareness:</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noProof="0" dirty="0">
                <a:solidFill>
                  <a:srgbClr val="FFFFFF"/>
                </a:solidFill>
                <a:latin typeface="Arial" panose="020B0604020202020204" pitchFamily="34" charset="0"/>
                <a:cs typeface="Arial" panose="020B0604020202020204" pitchFamily="34" charset="0"/>
              </a:rPr>
              <a:t>Syllables</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strike="noStrike" kern="0" cap="none" spc="0" normalizeH="0" baseline="0" dirty="0">
                <a:ln>
                  <a:noFill/>
                </a:ln>
                <a:solidFill>
                  <a:srgbClr val="FFFFFF"/>
                </a:solidFill>
                <a:effectLst/>
                <a:uLnTx/>
                <a:uFillTx/>
                <a:latin typeface="Arial" panose="020B0604020202020204" pitchFamily="34" charset="0"/>
                <a:cs typeface="Arial" panose="020B0604020202020204" pitchFamily="34" charset="0"/>
              </a:rPr>
              <a:t>Onset</a:t>
            </a:r>
            <a:r>
              <a:rPr lang="en-US" sz="1200" kern="0" dirty="0">
                <a:solidFill>
                  <a:srgbClr val="FFFFFF"/>
                </a:solidFill>
                <a:latin typeface="Arial" panose="020B0604020202020204" pitchFamily="34" charset="0"/>
                <a:cs typeface="Arial" panose="020B0604020202020204" pitchFamily="34" charset="0"/>
              </a:rPr>
              <a:t>-rime</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FFFFF"/>
                </a:solidFill>
                <a:latin typeface="Arial" panose="020B0604020202020204" pitchFamily="34" charset="0"/>
                <a:cs typeface="Arial" panose="020B0604020202020204" pitchFamily="34" charset="0"/>
              </a:rPr>
              <a:t>P</a:t>
            </a:r>
            <a:r>
              <a:rPr kumimoji="0" lang="en-US" sz="1200" b="0" i="0" strike="noStrike" kern="0" cap="none" spc="0" normalizeH="0" dirty="0">
                <a:ln>
                  <a:noFill/>
                </a:ln>
                <a:solidFill>
                  <a:srgbClr val="FFFFFF"/>
                </a:solidFill>
                <a:effectLst/>
                <a:uLnTx/>
                <a:uFillTx/>
                <a:latin typeface="Arial" panose="020B0604020202020204" pitchFamily="34" charset="0"/>
                <a:cs typeface="Arial" panose="020B0604020202020204" pitchFamily="34" charset="0"/>
              </a:rPr>
              <a:t>honemes</a:t>
            </a:r>
          </a:p>
        </p:txBody>
      </p:sp>
      <p:sp>
        <p:nvSpPr>
          <p:cNvPr id="15" name="Rectangle 14" descr="Reading Fluency&#10;N/A&#10;"/>
          <p:cNvSpPr/>
          <p:nvPr/>
        </p:nvSpPr>
        <p:spPr>
          <a:xfrm>
            <a:off x="2279248" y="7669580"/>
            <a:ext cx="2325409" cy="1005840"/>
          </a:xfrm>
          <a:prstGeom prst="rect">
            <a:avLst/>
          </a:prstGeom>
          <a:solidFill>
            <a:srgbClr val="1B365D">
              <a:lumMod val="40000"/>
              <a:lumOff val="60000"/>
            </a:srgbClr>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Reading Fluency</a:t>
            </a:r>
          </a:p>
          <a:p>
            <a:pPr algn="ctr">
              <a:defRPr/>
            </a:pPr>
            <a:r>
              <a:rPr lang="en-US" sz="1200" kern="0" dirty="0">
                <a:solidFill>
                  <a:srgbClr val="002060"/>
                </a:solidFill>
                <a:latin typeface="Arial" panose="020B0604020202020204" pitchFamily="34" charset="0"/>
                <a:cs typeface="Arial" panose="020B0604020202020204" pitchFamily="34" charset="0"/>
              </a:rPr>
              <a:t>N/A</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16" name="Rectangle 15" descr="Reading Comprehension&#10;N/A&#10;"/>
          <p:cNvSpPr/>
          <p:nvPr/>
        </p:nvSpPr>
        <p:spPr>
          <a:xfrm>
            <a:off x="4604657" y="7669580"/>
            <a:ext cx="2268582" cy="1005840"/>
          </a:xfrm>
          <a:prstGeom prst="rect">
            <a:avLst/>
          </a:prstGeom>
          <a:solidFill>
            <a:srgbClr val="6E7073"/>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Reading Comprehension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N/A</a:t>
            </a:r>
          </a:p>
        </p:txBody>
      </p:sp>
      <p:pic>
        <p:nvPicPr>
          <p:cNvPr id="4" name="Picture 3" descr="Phonological Awareness Screener for Intervention (PASI)&#10;"/>
          <p:cNvPicPr>
            <a:picLocks noChangeAspect="1"/>
          </p:cNvPicPr>
          <p:nvPr/>
        </p:nvPicPr>
        <p:blipFill>
          <a:blip r:embed="rId2"/>
          <a:stretch>
            <a:fillRect/>
          </a:stretch>
        </p:blipFill>
        <p:spPr>
          <a:xfrm>
            <a:off x="2571078" y="1145982"/>
            <a:ext cx="1717894" cy="2202946"/>
          </a:xfrm>
          <a:prstGeom prst="rect">
            <a:avLst/>
          </a:prstGeom>
        </p:spPr>
      </p:pic>
      <p:sp>
        <p:nvSpPr>
          <p:cNvPr id="2" name="Title 1" hidden="1"/>
          <p:cNvSpPr>
            <a:spLocks noGrp="1"/>
          </p:cNvSpPr>
          <p:nvPr>
            <p:ph type="title"/>
          </p:nvPr>
        </p:nvSpPr>
        <p:spPr/>
        <p:txBody>
          <a:bodyPr/>
          <a:lstStyle/>
          <a:p>
            <a:r>
              <a:rPr lang="en-US" dirty="0" smtClean="0"/>
              <a:t>Phonological Awareness Screener for Intervention</a:t>
            </a:r>
            <a:endParaRPr lang="en-US" dirty="0"/>
          </a:p>
        </p:txBody>
      </p:sp>
    </p:spTree>
    <p:extLst>
      <p:ext uri="{BB962C8B-B14F-4D97-AF65-F5344CB8AC3E}">
        <p14:creationId xmlns:p14="http://schemas.microsoft.com/office/powerpoint/2010/main" val="19928040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Age:&#10;Grades K-12&#10;&#10;Administration &amp; Time:&#10;~15-20 minutes&#10;1:1&#10;&#10;Assessor Qualification Level:&#10;TDOE recommends that each assessment is administered, scored, and interpreted by a certified teacher with knowledge of both reading content and the assessment.&#10;&#10;Purpose:&#10; To assess phonological awareness&#10; Observe, record, and evaluate changes in student phonological awareness&#10;&#10;Additional Information:&#10;Free resource created by Sopris Learning, part of TN Reading Course&#10;Go to https://www.tn.gov/education/article/tdoe3-rti-administrators-intervention-resources (password protected)&#10;"/>
          <p:cNvSpPr/>
          <p:nvPr/>
        </p:nvSpPr>
        <p:spPr>
          <a:xfrm>
            <a:off x="106240" y="3578517"/>
            <a:ext cx="6612199" cy="3893374"/>
          </a:xfrm>
          <a:prstGeom prst="rect">
            <a:avLst/>
          </a:prstGeom>
        </p:spPr>
        <p:txBody>
          <a:bodyPr wrap="square">
            <a:spAutoFit/>
          </a:bodyPr>
          <a:lstStyle/>
          <a:p>
            <a:pPr algn="ctr" eaLnBrk="1" fontAlgn="auto" hangingPunct="1">
              <a:spcBef>
                <a:spcPts val="0"/>
              </a:spcBef>
              <a:spcAft>
                <a:spcPts val="0"/>
              </a:spcAft>
              <a:defRPr/>
            </a:pPr>
            <a:r>
              <a:rPr lang="en-US" sz="1300" b="1" dirty="0">
                <a:ln w="1905"/>
                <a:solidFill>
                  <a:srgbClr val="002060"/>
                </a:solidFill>
                <a:latin typeface="Arial" panose="020B0604020202020204" pitchFamily="34" charset="0"/>
              </a:rPr>
              <a:t>Age:</a:t>
            </a:r>
          </a:p>
          <a:p>
            <a:pPr algn="ctr" eaLnBrk="1" fontAlgn="auto" hangingPunct="1">
              <a:spcBef>
                <a:spcPts val="0"/>
              </a:spcBef>
              <a:spcAft>
                <a:spcPts val="0"/>
              </a:spcAft>
              <a:defRPr/>
            </a:pPr>
            <a:r>
              <a:rPr lang="en-US" sz="1300" dirty="0">
                <a:ln w="1905"/>
                <a:solidFill>
                  <a:srgbClr val="002060"/>
                </a:solidFill>
                <a:latin typeface="Arial" panose="020B0604020202020204" pitchFamily="34" charset="0"/>
              </a:rPr>
              <a:t>Grades K-12</a:t>
            </a:r>
          </a:p>
          <a:p>
            <a:pPr algn="ctr" eaLnBrk="1" fontAlgn="auto" hangingPunct="1">
              <a:spcBef>
                <a:spcPts val="0"/>
              </a:spcBef>
              <a:spcAft>
                <a:spcPts val="0"/>
              </a:spcAft>
              <a:defRPr/>
            </a:pPr>
            <a:endParaRPr lang="en-US" sz="1300" dirty="0">
              <a:ln w="1905"/>
              <a:solidFill>
                <a:srgbClr val="002060"/>
              </a:solidFill>
              <a:latin typeface="Arial" panose="020B0604020202020204" pitchFamily="34" charset="0"/>
            </a:endParaRPr>
          </a:p>
          <a:p>
            <a:pPr algn="ctr" eaLnBrk="1" fontAlgn="auto" hangingPunct="1">
              <a:spcBef>
                <a:spcPts val="0"/>
              </a:spcBef>
              <a:spcAft>
                <a:spcPts val="0"/>
              </a:spcAft>
              <a:defRPr/>
            </a:pPr>
            <a:r>
              <a:rPr lang="en-US" sz="1300" b="1" dirty="0">
                <a:ln w="1905"/>
                <a:solidFill>
                  <a:srgbClr val="002060"/>
                </a:solidFill>
                <a:latin typeface="Arial" panose="020B0604020202020204" pitchFamily="34" charset="0"/>
              </a:rPr>
              <a:t>Administration &amp; Time:</a:t>
            </a:r>
          </a:p>
          <a:p>
            <a:pPr algn="ctr" eaLnBrk="1" fontAlgn="auto" hangingPunct="1">
              <a:spcBef>
                <a:spcPts val="0"/>
              </a:spcBef>
              <a:spcAft>
                <a:spcPts val="0"/>
              </a:spcAft>
              <a:defRPr/>
            </a:pPr>
            <a:r>
              <a:rPr lang="en-US" sz="1300" dirty="0">
                <a:ln w="1905"/>
                <a:solidFill>
                  <a:srgbClr val="002060"/>
                </a:solidFill>
                <a:latin typeface="Arial" panose="020B0604020202020204" pitchFamily="34" charset="0"/>
              </a:rPr>
              <a:t>~15-20 minutes</a:t>
            </a:r>
          </a:p>
          <a:p>
            <a:pPr algn="ctr" eaLnBrk="1" fontAlgn="auto" hangingPunct="1">
              <a:spcBef>
                <a:spcPts val="0"/>
              </a:spcBef>
              <a:spcAft>
                <a:spcPts val="0"/>
              </a:spcAft>
              <a:defRPr/>
            </a:pPr>
            <a:r>
              <a:rPr lang="en-US" sz="1300" dirty="0">
                <a:ln w="1905"/>
                <a:solidFill>
                  <a:srgbClr val="002060"/>
                </a:solidFill>
                <a:latin typeface="Arial" panose="020B0604020202020204" pitchFamily="34" charset="0"/>
              </a:rPr>
              <a:t>1:1</a:t>
            </a:r>
          </a:p>
          <a:p>
            <a:pPr algn="ctr" eaLnBrk="1" fontAlgn="auto" hangingPunct="1">
              <a:spcBef>
                <a:spcPts val="0"/>
              </a:spcBef>
              <a:spcAft>
                <a:spcPts val="0"/>
              </a:spcAft>
              <a:defRPr/>
            </a:pPr>
            <a:endParaRPr lang="en-US" sz="1300" dirty="0">
              <a:ln w="1905"/>
              <a:solidFill>
                <a:srgbClr val="002060"/>
              </a:solidFill>
              <a:latin typeface="Arial" panose="020B0604020202020204" pitchFamily="34" charset="0"/>
            </a:endParaRPr>
          </a:p>
          <a:p>
            <a:pPr algn="ctr">
              <a:defRPr/>
            </a:pPr>
            <a:r>
              <a:rPr lang="en-US" sz="1300" b="1" dirty="0">
                <a:ln w="1905"/>
                <a:solidFill>
                  <a:srgbClr val="002060"/>
                </a:solidFill>
                <a:latin typeface="Arial" panose="020B0604020202020204" pitchFamily="34" charset="0"/>
                <a:cs typeface="Arial" panose="020B0604020202020204" pitchFamily="34" charset="0"/>
              </a:rPr>
              <a:t>Assessor Qualification Level:</a:t>
            </a:r>
          </a:p>
          <a:p>
            <a:pPr algn="ctr">
              <a:defRPr/>
            </a:pPr>
            <a:r>
              <a:rPr lang="en-US" sz="1300" dirty="0">
                <a:solidFill>
                  <a:srgbClr val="002060"/>
                </a:solidFill>
                <a:latin typeface="Arial" panose="020B0604020202020204" pitchFamily="34" charset="0"/>
                <a:ea typeface="Open Sans" panose="020B0606030504020204" pitchFamily="34" charset="0"/>
                <a:cs typeface="Arial" panose="020B0604020202020204" pitchFamily="34" charset="0"/>
              </a:rPr>
              <a:t>TDOE recommends that each assessment is administered, scored, and interpreted by a certified teacher with knowledge of both reading content and the assessment.</a:t>
            </a:r>
            <a:endParaRPr lang="en-US" sz="1300" dirty="0">
              <a:ln w="1905"/>
              <a:solidFill>
                <a:srgbClr val="002060"/>
              </a:solidFill>
              <a:latin typeface="Arial" panose="020B0604020202020204" pitchFamily="34" charset="0"/>
            </a:endParaRPr>
          </a:p>
          <a:p>
            <a:pPr algn="ctr" eaLnBrk="1" fontAlgn="auto" hangingPunct="1">
              <a:spcBef>
                <a:spcPts val="0"/>
              </a:spcBef>
              <a:spcAft>
                <a:spcPts val="0"/>
              </a:spcAft>
              <a:defRPr/>
            </a:pPr>
            <a:endParaRPr lang="en-US" sz="1300" dirty="0">
              <a:ln w="1905"/>
              <a:solidFill>
                <a:srgbClr val="002060"/>
              </a:solidFill>
              <a:latin typeface="Arial" panose="020B0604020202020204" pitchFamily="34" charset="0"/>
            </a:endParaRPr>
          </a:p>
          <a:p>
            <a:pPr algn="ctr">
              <a:defRPr/>
            </a:pPr>
            <a:r>
              <a:rPr lang="en-US" sz="1300" b="1" dirty="0">
                <a:ln w="1905"/>
                <a:solidFill>
                  <a:srgbClr val="002060"/>
                </a:solidFill>
                <a:latin typeface="Arial" panose="020B0604020202020204" pitchFamily="34" charset="0"/>
              </a:rPr>
              <a:t>Purpose:</a:t>
            </a:r>
          </a:p>
          <a:p>
            <a:pPr marL="112713" indent="-112713" algn="ctr">
              <a:buFontTx/>
              <a:buAutoNum type="arabicPeriod"/>
              <a:defRPr/>
            </a:pPr>
            <a:r>
              <a:rPr lang="en-US" sz="1300" dirty="0">
                <a:ln w="1905"/>
                <a:solidFill>
                  <a:srgbClr val="002060"/>
                </a:solidFill>
                <a:latin typeface="Arial" panose="020B0604020202020204" pitchFamily="34" charset="0"/>
              </a:rPr>
              <a:t> To assess phonological awareness</a:t>
            </a:r>
          </a:p>
          <a:p>
            <a:pPr marL="112713" indent="-112713" algn="ctr">
              <a:buFontTx/>
              <a:buAutoNum type="arabicPeriod"/>
              <a:defRPr/>
            </a:pPr>
            <a:r>
              <a:rPr lang="en-US" sz="1300" dirty="0">
                <a:ln w="1905"/>
                <a:solidFill>
                  <a:srgbClr val="002060"/>
                </a:solidFill>
                <a:latin typeface="Arial" panose="020B0604020202020204" pitchFamily="34" charset="0"/>
              </a:rPr>
              <a:t> Observe, record, and evaluate changes in student phonological awareness</a:t>
            </a:r>
          </a:p>
          <a:p>
            <a:pPr algn="ctr">
              <a:defRPr/>
            </a:pPr>
            <a:endParaRPr lang="en-US" sz="1300" dirty="0">
              <a:ln w="1905"/>
              <a:solidFill>
                <a:srgbClr val="002060"/>
              </a:solidFill>
              <a:latin typeface="Arial" panose="020B0604020202020204" pitchFamily="34" charset="0"/>
            </a:endParaRPr>
          </a:p>
          <a:p>
            <a:pPr algn="ctr">
              <a:defRPr/>
            </a:pPr>
            <a:r>
              <a:rPr lang="en-US" sz="1300" b="1" dirty="0">
                <a:ln w="1905"/>
                <a:solidFill>
                  <a:srgbClr val="002060"/>
                </a:solidFill>
                <a:latin typeface="Arial" panose="020B0604020202020204" pitchFamily="34" charset="0"/>
              </a:rPr>
              <a:t>Additional Information:</a:t>
            </a:r>
          </a:p>
          <a:p>
            <a:pPr marL="285750" indent="-285750" algn="ctr">
              <a:buFont typeface="Arial" panose="020B0604020202020204" pitchFamily="34" charset="0"/>
              <a:buChar char="•"/>
              <a:defRPr/>
            </a:pPr>
            <a:r>
              <a:rPr lang="en-US" sz="1300" dirty="0">
                <a:ln w="1905"/>
                <a:solidFill>
                  <a:srgbClr val="002060"/>
                </a:solidFill>
                <a:latin typeface="Arial" panose="020B0604020202020204" pitchFamily="34" charset="0"/>
              </a:rPr>
              <a:t>Free resource created by Sopris Learning, part of TN Reading Course</a:t>
            </a:r>
          </a:p>
          <a:p>
            <a:pPr marL="285750" indent="-285750" algn="ctr">
              <a:buFont typeface="Arial" panose="020B0604020202020204" pitchFamily="34" charset="0"/>
              <a:buChar char="•"/>
              <a:defRPr/>
            </a:pPr>
            <a:r>
              <a:rPr lang="en-US" sz="1300" dirty="0">
                <a:ln w="1905"/>
                <a:solidFill>
                  <a:srgbClr val="002060"/>
                </a:solidFill>
                <a:latin typeface="Arial" panose="020B0604020202020204" pitchFamily="34" charset="0"/>
              </a:rPr>
              <a:t>Go to </a:t>
            </a:r>
            <a:r>
              <a:rPr lang="en-US" sz="1300" dirty="0">
                <a:ln w="1905"/>
                <a:solidFill>
                  <a:srgbClr val="002060"/>
                </a:solidFill>
                <a:latin typeface="Arial" panose="020B0604020202020204" pitchFamily="34" charset="0"/>
                <a:hlinkClick r:id="rId2"/>
              </a:rPr>
              <a:t>https://www.tn.gov/education/article/tdoe3-rti-administrators-intervention-resources</a:t>
            </a:r>
            <a:r>
              <a:rPr lang="en-US" sz="1300" dirty="0">
                <a:ln w="1905"/>
                <a:solidFill>
                  <a:srgbClr val="002060"/>
                </a:solidFill>
                <a:latin typeface="Arial" panose="020B0604020202020204" pitchFamily="34" charset="0"/>
              </a:rPr>
              <a:t> (password protected)</a:t>
            </a:r>
          </a:p>
        </p:txBody>
      </p:sp>
      <p:sp>
        <p:nvSpPr>
          <p:cNvPr id="3" name="AutoShape 2" descr="Image result for qri-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descr="Phonological Awareness Skills Screener (PASS)&#10;"/>
          <p:cNvSpPr/>
          <p:nvPr/>
        </p:nvSpPr>
        <p:spPr>
          <a:xfrm>
            <a:off x="0" y="-2549"/>
            <a:ext cx="68580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ln w="1905"/>
                <a:solidFill>
                  <a:schemeClr val="bg1"/>
                </a:solidFill>
                <a:latin typeface="Georgia" panose="02040502050405020303" pitchFamily="18" charset="0"/>
              </a:rPr>
              <a:t>Phonological Awareness Skills Screener (PASS)</a:t>
            </a:r>
            <a:endParaRPr lang="en-US" sz="1600" dirty="0">
              <a:solidFill>
                <a:schemeClr val="bg1"/>
              </a:solidFill>
              <a:latin typeface="Georgia" panose="02040502050405020303" pitchFamily="18" charset="0"/>
            </a:endParaRPr>
          </a:p>
        </p:txBody>
      </p:sp>
      <p:sp>
        <p:nvSpPr>
          <p:cNvPr id="13" name="Rectangle 12"/>
          <p:cNvSpPr/>
          <p:nvPr/>
        </p:nvSpPr>
        <p:spPr>
          <a:xfrm>
            <a:off x="0" y="8668512"/>
            <a:ext cx="6858000" cy="4754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1200" i="1" dirty="0">
                <a:solidFill>
                  <a:srgbClr val="002060"/>
                </a:solidFill>
                <a:latin typeface="Arial" panose="020B0604020202020204" pitchFamily="34" charset="0"/>
                <a:cs typeface="Arial" panose="020B0604020202020204" pitchFamily="34" charset="0"/>
              </a:rPr>
              <a:t>Provided for reference only. Mention does not imply endorsement, </a:t>
            </a:r>
          </a:p>
          <a:p>
            <a:pPr algn="r"/>
            <a:r>
              <a:rPr lang="en-US" sz="1200" i="1" dirty="0">
                <a:solidFill>
                  <a:srgbClr val="002060"/>
                </a:solidFill>
                <a:latin typeface="Arial" panose="020B0604020202020204" pitchFamily="34" charset="0"/>
                <a:cs typeface="Arial" panose="020B0604020202020204" pitchFamily="34" charset="0"/>
              </a:rPr>
              <a:t>recommendation, or approval by the Tennessee Department of Education.</a:t>
            </a:r>
          </a:p>
        </p:txBody>
      </p:sp>
      <p:sp>
        <p:nvSpPr>
          <p:cNvPr id="14" name="Rectangle 13" descr="Basic Reading&#10;Word Discrimination &#10;Rhyme Recognition &amp; Production&#10;Syllable Blending, Segmentation &amp; Deletion &#10;Phoneme Recognition, Blending, Segmentation, and Deletion&#10;"/>
          <p:cNvSpPr/>
          <p:nvPr/>
        </p:nvSpPr>
        <p:spPr>
          <a:xfrm>
            <a:off x="-12192" y="7669580"/>
            <a:ext cx="4556760" cy="1005840"/>
          </a:xfrm>
          <a:prstGeom prst="rect">
            <a:avLst/>
          </a:prstGeom>
          <a:solidFill>
            <a:srgbClr val="1B365D"/>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Basic Reading</a:t>
            </a:r>
          </a:p>
          <a:p>
            <a:pPr marL="171450" indent="-171450" algn="ctr">
              <a:buFont typeface="Arial" panose="020B0604020202020204" pitchFamily="34" charset="0"/>
              <a:buChar char="•"/>
              <a:defRPr/>
            </a:pPr>
            <a:r>
              <a:rPr lang="en-US" sz="1200" dirty="0">
                <a:solidFill>
                  <a:schemeClr val="bg1"/>
                </a:solidFill>
                <a:latin typeface="Arial" panose="020B0604020202020204" pitchFamily="34" charset="0"/>
                <a:cs typeface="Arial" panose="020B0604020202020204" pitchFamily="34" charset="0"/>
              </a:rPr>
              <a:t>Word Discrimination </a:t>
            </a:r>
          </a:p>
          <a:p>
            <a:pPr marL="171450" indent="-171450" algn="ctr">
              <a:buFont typeface="Arial" panose="020B0604020202020204" pitchFamily="34" charset="0"/>
              <a:buChar char="•"/>
              <a:defRPr/>
            </a:pPr>
            <a:r>
              <a:rPr lang="en-US" sz="1200" dirty="0">
                <a:solidFill>
                  <a:schemeClr val="bg1"/>
                </a:solidFill>
                <a:latin typeface="Arial" panose="020B0604020202020204" pitchFamily="34" charset="0"/>
                <a:cs typeface="Arial" panose="020B0604020202020204" pitchFamily="34" charset="0"/>
              </a:rPr>
              <a:t>Rhyme Recognition &amp; Production</a:t>
            </a:r>
          </a:p>
          <a:p>
            <a:pPr marL="171450" indent="-171450" algn="ctr">
              <a:buFont typeface="Arial" panose="020B0604020202020204" pitchFamily="34" charset="0"/>
              <a:buChar char="•"/>
              <a:defRPr/>
            </a:pPr>
            <a:r>
              <a:rPr lang="en-US" sz="1200" dirty="0">
                <a:solidFill>
                  <a:schemeClr val="bg1"/>
                </a:solidFill>
                <a:latin typeface="Arial" panose="020B0604020202020204" pitchFamily="34" charset="0"/>
                <a:cs typeface="Arial" panose="020B0604020202020204" pitchFamily="34" charset="0"/>
              </a:rPr>
              <a:t>Syllable Blending, Segmentation &amp; Deletion </a:t>
            </a:r>
          </a:p>
          <a:p>
            <a:pPr marL="171450" indent="-171450" algn="ctr">
              <a:buFont typeface="Arial" panose="020B0604020202020204" pitchFamily="34" charset="0"/>
              <a:buChar char="•"/>
              <a:defRPr/>
            </a:pPr>
            <a:r>
              <a:rPr lang="en-US" sz="1200" dirty="0">
                <a:solidFill>
                  <a:schemeClr val="bg1"/>
                </a:solidFill>
                <a:latin typeface="Arial" panose="020B0604020202020204" pitchFamily="34" charset="0"/>
                <a:cs typeface="Arial" panose="020B0604020202020204" pitchFamily="34" charset="0"/>
              </a:rPr>
              <a:t>Phoneme Recognition, Blending, Segmentation, and Deletion</a:t>
            </a:r>
            <a:endParaRPr lang="en-US" sz="1200" kern="0" dirty="0">
              <a:solidFill>
                <a:schemeClr val="bg1"/>
              </a:solidFill>
              <a:latin typeface="Arial" panose="020B0604020202020204" pitchFamily="34" charset="0"/>
              <a:cs typeface="Arial" panose="020B0604020202020204" pitchFamily="34" charset="0"/>
            </a:endParaRPr>
          </a:p>
        </p:txBody>
      </p:sp>
      <p:sp>
        <p:nvSpPr>
          <p:cNvPr id="15" name="Rectangle 14" descr="Reading Fluency&#10;N/A&#10;"/>
          <p:cNvSpPr/>
          <p:nvPr/>
        </p:nvSpPr>
        <p:spPr>
          <a:xfrm>
            <a:off x="4544568" y="7669580"/>
            <a:ext cx="975698" cy="1005840"/>
          </a:xfrm>
          <a:prstGeom prst="rect">
            <a:avLst/>
          </a:prstGeom>
          <a:solidFill>
            <a:srgbClr val="1B365D">
              <a:lumMod val="40000"/>
              <a:lumOff val="60000"/>
            </a:srgbClr>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Reading Fluency</a:t>
            </a:r>
          </a:p>
          <a:p>
            <a:pPr algn="ctr">
              <a:defRPr/>
            </a:pPr>
            <a:r>
              <a:rPr lang="en-US" sz="1200" kern="0" dirty="0">
                <a:solidFill>
                  <a:srgbClr val="002060"/>
                </a:solidFill>
                <a:latin typeface="Arial" panose="020B0604020202020204" pitchFamily="34" charset="0"/>
                <a:cs typeface="Arial" panose="020B0604020202020204" pitchFamily="34" charset="0"/>
              </a:rPr>
              <a:t>N/A</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16" name="Rectangle 15" descr="Reading Comprehension&#10;N/A&#10;"/>
          <p:cNvSpPr/>
          <p:nvPr/>
        </p:nvSpPr>
        <p:spPr>
          <a:xfrm>
            <a:off x="5520266" y="7669580"/>
            <a:ext cx="1352973" cy="1005840"/>
          </a:xfrm>
          <a:prstGeom prst="rect">
            <a:avLst/>
          </a:prstGeom>
          <a:solidFill>
            <a:srgbClr val="6E7073"/>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Reading Comprehension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N/A</a:t>
            </a:r>
          </a:p>
        </p:txBody>
      </p:sp>
      <p:pic>
        <p:nvPicPr>
          <p:cNvPr id="2" name="Picture 1" descr="Phonological Awareness Skills Screener (PASS)&#10;"/>
          <p:cNvPicPr>
            <a:picLocks noChangeAspect="1"/>
          </p:cNvPicPr>
          <p:nvPr/>
        </p:nvPicPr>
        <p:blipFill rotWithShape="1">
          <a:blip r:embed="rId3" cstate="print">
            <a:extLst>
              <a:ext uri="{28A0092B-C50C-407E-A947-70E740481C1C}">
                <a14:useLocalDpi xmlns:a14="http://schemas.microsoft.com/office/drawing/2010/main" val="0"/>
              </a:ext>
            </a:extLst>
          </a:blip>
          <a:srcRect b="8224"/>
          <a:stretch/>
        </p:blipFill>
        <p:spPr>
          <a:xfrm>
            <a:off x="2492167" y="1053765"/>
            <a:ext cx="1840347" cy="23270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itle 3" hidden="1"/>
          <p:cNvSpPr>
            <a:spLocks noGrp="1"/>
          </p:cNvSpPr>
          <p:nvPr>
            <p:ph type="title"/>
          </p:nvPr>
        </p:nvSpPr>
        <p:spPr/>
        <p:txBody>
          <a:bodyPr/>
          <a:lstStyle/>
          <a:p>
            <a:r>
              <a:rPr lang="en-US" dirty="0" smtClean="0"/>
              <a:t>Phonological Awareness Skills Screener</a:t>
            </a:r>
            <a:endParaRPr lang="en-US" dirty="0"/>
          </a:p>
        </p:txBody>
      </p:sp>
    </p:spTree>
    <p:extLst>
      <p:ext uri="{BB962C8B-B14F-4D97-AF65-F5344CB8AC3E}">
        <p14:creationId xmlns:p14="http://schemas.microsoft.com/office/powerpoint/2010/main" val="23168581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Ages:&#10;5:0-9:11&#10;&#10;Administration &amp; Time:&#10;≈40 minutes&#10;1:1 administration&#10;Standardized&#10;&#10;Assessor Qualification Level:&#10;B&#10;&#10;Purpose:&#10;To assess prereading skills&#10;To identify students who lack explicit phonological knowledge&#10;&#10;English Learner Alternative:&#10;TPAS (Test of Phonological Awareness in Spanish) &#10;for Ages 4:0-10:11&#10;&#10;Additional Information:&#10;Subtests include Rhyming, Segmentation, Isolation, Deletion, Substitution with Manipulatives, Blending, Graphemes, Decoding&#10;"/>
          <p:cNvSpPr/>
          <p:nvPr/>
        </p:nvSpPr>
        <p:spPr>
          <a:xfrm>
            <a:off x="178687" y="2812625"/>
            <a:ext cx="6528009" cy="4785926"/>
          </a:xfrm>
          <a:prstGeom prst="rect">
            <a:avLst/>
          </a:prstGeom>
        </p:spPr>
        <p:txBody>
          <a:bodyPr wrap="square">
            <a:spAutoFit/>
          </a:bodyPr>
          <a:lstStyle/>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rPr>
              <a:t>Ages:</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rPr>
              <a:t>5:0-9:11</a:t>
            </a: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endParaRPr>
          </a:p>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rPr>
              <a:t>Administration &amp; Time:</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rPr>
              <a:t>≈40 minutes</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rPr>
              <a:t>1:1 administration</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rPr>
              <a:t>Standardized</a:t>
            </a: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endParaRPr>
          </a:p>
          <a:p>
            <a:pPr algn="ctr">
              <a:defRPr/>
            </a:pPr>
            <a:r>
              <a:rPr lang="en-US" sz="1400" b="1" dirty="0">
                <a:ln w="1905"/>
                <a:solidFill>
                  <a:srgbClr val="002060"/>
                </a:solidFill>
                <a:latin typeface="Arial" panose="020B0604020202020204" pitchFamily="34" charset="0"/>
                <a:cs typeface="Arial" panose="020B0604020202020204" pitchFamily="34" charset="0"/>
              </a:rPr>
              <a:t>Assessor Qualification Level:</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rPr>
              <a:t>B</a:t>
            </a: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endParaRPr>
          </a:p>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rPr>
              <a:t>Purpose:</a:t>
            </a:r>
          </a:p>
          <a:p>
            <a:pPr marL="342900" indent="-342900" algn="ctr" eaLnBrk="1" fontAlgn="auto" hangingPunct="1">
              <a:spcBef>
                <a:spcPts val="0"/>
              </a:spcBef>
              <a:spcAft>
                <a:spcPts val="0"/>
              </a:spcAft>
              <a:buFontTx/>
              <a:buAutoNum type="arabicPeriod"/>
              <a:defRPr/>
            </a:pPr>
            <a:r>
              <a:rPr lang="en-US" sz="1400" dirty="0">
                <a:ln w="1905"/>
                <a:solidFill>
                  <a:srgbClr val="002060"/>
                </a:solidFill>
                <a:latin typeface="Arial" panose="020B0604020202020204" pitchFamily="34" charset="0"/>
              </a:rPr>
              <a:t>To assess prereading skills</a:t>
            </a:r>
          </a:p>
          <a:p>
            <a:pPr marL="342900" indent="-342900" algn="ctr" eaLnBrk="1" fontAlgn="auto" hangingPunct="1">
              <a:spcBef>
                <a:spcPts val="0"/>
              </a:spcBef>
              <a:spcAft>
                <a:spcPts val="0"/>
              </a:spcAft>
              <a:buFontTx/>
              <a:buAutoNum type="arabicPeriod"/>
              <a:defRPr/>
            </a:pPr>
            <a:r>
              <a:rPr lang="en-US" sz="1400" dirty="0">
                <a:ln w="1905"/>
                <a:solidFill>
                  <a:srgbClr val="002060"/>
                </a:solidFill>
                <a:latin typeface="Arial" panose="020B0604020202020204" pitchFamily="34" charset="0"/>
              </a:rPr>
              <a:t>To identify students who lack explicit phonological knowledge</a:t>
            </a:r>
          </a:p>
          <a:p>
            <a:pPr marL="342900" indent="-342900" algn="ctr" eaLnBrk="1" fontAlgn="auto" hangingPunct="1">
              <a:spcBef>
                <a:spcPts val="0"/>
              </a:spcBef>
              <a:spcAft>
                <a:spcPts val="0"/>
              </a:spcAft>
              <a:buFontTx/>
              <a:buAutoNum type="arabicPeriod"/>
              <a:defRPr/>
            </a:pPr>
            <a:endParaRPr lang="en-US" sz="1400" dirty="0">
              <a:ln w="1905"/>
              <a:solidFill>
                <a:srgbClr val="002060"/>
              </a:solidFill>
              <a:latin typeface="Arial" panose="020B0604020202020204" pitchFamily="34" charset="0"/>
            </a:endParaRPr>
          </a:p>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rPr>
              <a:t>English Learner Alternative:</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rPr>
              <a:t>TPAS (Test of Phonological Awareness in Spanish) </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rPr>
              <a:t>for Ages 4:0-10:11</a:t>
            </a: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endParaRPr>
          </a:p>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rPr>
              <a:t>Additional Information:</a:t>
            </a:r>
          </a:p>
          <a:p>
            <a:pPr algn="ctr">
              <a:defRPr/>
            </a:pPr>
            <a:r>
              <a:rPr lang="en-US" sz="1400" dirty="0">
                <a:ln w="1905"/>
                <a:solidFill>
                  <a:srgbClr val="002060"/>
                </a:solidFill>
                <a:latin typeface="Arial" panose="020B0604020202020204" pitchFamily="34" charset="0"/>
                <a:cs typeface="Arial" panose="020B0604020202020204" pitchFamily="34" charset="0"/>
              </a:rPr>
              <a:t>Subtests include </a:t>
            </a:r>
            <a:r>
              <a:rPr lang="en-US" sz="1400" dirty="0">
                <a:solidFill>
                  <a:srgbClr val="002060"/>
                </a:solidFill>
                <a:latin typeface="Arial" panose="020B0604020202020204" pitchFamily="34" charset="0"/>
                <a:cs typeface="Arial" panose="020B0604020202020204" pitchFamily="34" charset="0"/>
              </a:rPr>
              <a:t>Rhyming, Segmentation, Isolation, Deletion, Substitution with Manipulatives, Blending, Graphemes, Decoding</a:t>
            </a:r>
            <a:endParaRPr lang="en-US" dirty="0">
              <a:solidFill>
                <a:srgbClr val="002060"/>
              </a:solidFill>
              <a:latin typeface="Arial" panose="020B0604020202020204" pitchFamily="34" charset="0"/>
              <a:cs typeface="Arial" panose="020B0604020202020204" pitchFamily="34" charset="0"/>
            </a:endParaRPr>
          </a:p>
        </p:txBody>
      </p:sp>
      <p:sp>
        <p:nvSpPr>
          <p:cNvPr id="12" name="Rectangle 11" descr="Phonological Awareness Test (PAT-2)&#10;"/>
          <p:cNvSpPr/>
          <p:nvPr/>
        </p:nvSpPr>
        <p:spPr>
          <a:xfrm>
            <a:off x="13692" y="0"/>
            <a:ext cx="68580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ln w="1905"/>
                <a:solidFill>
                  <a:schemeClr val="bg1"/>
                </a:solidFill>
                <a:latin typeface="Georgia" panose="02040502050405020303" pitchFamily="18" charset="0"/>
              </a:rPr>
              <a:t>Phonological Awareness Test (PAT-2)</a:t>
            </a:r>
            <a:endParaRPr lang="en-US" sz="1600" dirty="0">
              <a:solidFill>
                <a:schemeClr val="bg1"/>
              </a:solidFill>
              <a:latin typeface="Georgia" panose="02040502050405020303" pitchFamily="18" charset="0"/>
            </a:endParaRPr>
          </a:p>
        </p:txBody>
      </p:sp>
      <p:sp>
        <p:nvSpPr>
          <p:cNvPr id="13" name="Rectangle 12"/>
          <p:cNvSpPr/>
          <p:nvPr/>
        </p:nvSpPr>
        <p:spPr>
          <a:xfrm>
            <a:off x="0" y="8668512"/>
            <a:ext cx="6858000" cy="4754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1200" i="1" dirty="0">
                <a:solidFill>
                  <a:srgbClr val="002060"/>
                </a:solidFill>
                <a:latin typeface="Arial" panose="020B0604020202020204" pitchFamily="34" charset="0"/>
                <a:cs typeface="Arial" panose="020B0604020202020204" pitchFamily="34" charset="0"/>
              </a:rPr>
              <a:t>Provided for reference only. Mention does not imply endorsement, </a:t>
            </a:r>
          </a:p>
          <a:p>
            <a:pPr algn="r"/>
            <a:r>
              <a:rPr lang="en-US" sz="1200" i="1" dirty="0">
                <a:solidFill>
                  <a:srgbClr val="002060"/>
                </a:solidFill>
                <a:latin typeface="Arial" panose="020B0604020202020204" pitchFamily="34" charset="0"/>
                <a:cs typeface="Arial" panose="020B0604020202020204" pitchFamily="34" charset="0"/>
              </a:rPr>
              <a:t>recommendation, or approval by the Tennessee Department of Education.</a:t>
            </a:r>
          </a:p>
        </p:txBody>
      </p:sp>
      <p:sp>
        <p:nvSpPr>
          <p:cNvPr id="14" name="Rectangle 13" descr="Basic Reading&#10;Phonological Awareness&#10;Phoneme-Grapheme Correspondence&#10;"/>
          <p:cNvSpPr/>
          <p:nvPr/>
        </p:nvSpPr>
        <p:spPr>
          <a:xfrm>
            <a:off x="-12192" y="7669580"/>
            <a:ext cx="2286000" cy="1005840"/>
          </a:xfrm>
          <a:prstGeom prst="rect">
            <a:avLst/>
          </a:prstGeom>
          <a:solidFill>
            <a:srgbClr val="1B365D"/>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Basic Reading</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FFFFF"/>
                </a:solidFill>
                <a:latin typeface="Arial" panose="020B0604020202020204" pitchFamily="34" charset="0"/>
                <a:cs typeface="Arial" panose="020B0604020202020204" pitchFamily="34" charset="0"/>
              </a:rPr>
              <a:t>Phonological Awareness</a:t>
            </a:r>
          </a:p>
          <a:p>
            <a:pPr marL="171450" indent="-171450" algn="ctr">
              <a:buFont typeface="Arial" panose="020B0604020202020204" pitchFamily="34" charset="0"/>
              <a:buChar char="•"/>
              <a:defRPr/>
            </a:pPr>
            <a:r>
              <a:rPr lang="en-US" sz="1200" kern="0" dirty="0">
                <a:solidFill>
                  <a:srgbClr val="FFFFFF"/>
                </a:solidFill>
                <a:latin typeface="Arial" panose="020B0604020202020204" pitchFamily="34" charset="0"/>
                <a:cs typeface="Arial" panose="020B0604020202020204" pitchFamily="34" charset="0"/>
              </a:rPr>
              <a:t>Phoneme-Grapheme Correspondence</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200" kern="0" dirty="0">
              <a:solidFill>
                <a:srgbClr val="FFFFFF"/>
              </a:solidFill>
              <a:latin typeface="Arial" panose="020B0604020202020204" pitchFamily="34" charset="0"/>
              <a:cs typeface="Arial" panose="020B0604020202020204" pitchFamily="34" charset="0"/>
            </a:endParaRPr>
          </a:p>
        </p:txBody>
      </p:sp>
      <p:sp>
        <p:nvSpPr>
          <p:cNvPr id="15" name="Rectangle 14" descr="Reading Fluency&#10;N/A&#10;"/>
          <p:cNvSpPr/>
          <p:nvPr/>
        </p:nvSpPr>
        <p:spPr>
          <a:xfrm>
            <a:off x="2273808" y="7669580"/>
            <a:ext cx="2286000" cy="1005840"/>
          </a:xfrm>
          <a:prstGeom prst="rect">
            <a:avLst/>
          </a:prstGeom>
          <a:solidFill>
            <a:srgbClr val="1B365D">
              <a:lumMod val="40000"/>
              <a:lumOff val="60000"/>
            </a:srgbClr>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Reading Fluency</a:t>
            </a:r>
          </a:p>
          <a:p>
            <a:pPr algn="ctr">
              <a:defRPr/>
            </a:pPr>
            <a:r>
              <a:rPr lang="en-US" sz="1200" kern="0" dirty="0">
                <a:solidFill>
                  <a:srgbClr val="002060"/>
                </a:solidFill>
                <a:latin typeface="Arial" panose="020B0604020202020204" pitchFamily="34" charset="0"/>
                <a:cs typeface="Arial" panose="020B0604020202020204" pitchFamily="34" charset="0"/>
              </a:rPr>
              <a:t>N/A</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16" name="Rectangle 15" descr="Reading Comprehension&#10;N/A&#10;"/>
          <p:cNvSpPr/>
          <p:nvPr/>
        </p:nvSpPr>
        <p:spPr>
          <a:xfrm>
            <a:off x="4559808" y="7669580"/>
            <a:ext cx="2313432" cy="1005840"/>
          </a:xfrm>
          <a:prstGeom prst="rect">
            <a:avLst/>
          </a:prstGeom>
          <a:solidFill>
            <a:srgbClr val="6E7073"/>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Reading Comprehension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N/A</a:t>
            </a:r>
          </a:p>
        </p:txBody>
      </p:sp>
      <p:pic>
        <p:nvPicPr>
          <p:cNvPr id="2" name="Picture 1" descr="Phonological Awareness Test (PAT-2)&#10;"/>
          <p:cNvPicPr>
            <a:picLocks noChangeAspect="1"/>
          </p:cNvPicPr>
          <p:nvPr/>
        </p:nvPicPr>
        <p:blipFill rotWithShape="1">
          <a:blip r:embed="rId2"/>
          <a:srcRect l="17917" r="17886"/>
          <a:stretch/>
        </p:blipFill>
        <p:spPr>
          <a:xfrm>
            <a:off x="2688674" y="914400"/>
            <a:ext cx="1456268" cy="1898225"/>
          </a:xfrm>
          <a:prstGeom prst="rect">
            <a:avLst/>
          </a:prstGeom>
        </p:spPr>
      </p:pic>
      <p:sp>
        <p:nvSpPr>
          <p:cNvPr id="3" name="Title 2" hidden="1"/>
          <p:cNvSpPr>
            <a:spLocks noGrp="1"/>
          </p:cNvSpPr>
          <p:nvPr>
            <p:ph type="title"/>
          </p:nvPr>
        </p:nvSpPr>
        <p:spPr/>
        <p:txBody>
          <a:bodyPr/>
          <a:lstStyle/>
          <a:p>
            <a:r>
              <a:rPr lang="en-US" dirty="0" smtClean="0"/>
              <a:t>Phonological Awareness Test</a:t>
            </a:r>
            <a:endParaRPr lang="en-US" dirty="0"/>
          </a:p>
        </p:txBody>
      </p:sp>
    </p:spTree>
    <p:extLst>
      <p:ext uri="{BB962C8B-B14F-4D97-AF65-F5344CB8AC3E}">
        <p14:creationId xmlns:p14="http://schemas.microsoft.com/office/powerpoint/2010/main" val="10658557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Age:&#10;Grades K-12&#10;&#10;Administration &amp; Time:&#10;~5-10 minutes&#10;1:1&#10;Paper/pencil&#10;&#10;Assessor Qualification Level:&#10;TDOE recommends that each assessment is administered, scored, and interpreted by a certified teacher with knowledge of both reading content and the assessment.&#10;&#10;Purpose:&#10; To determine where to begin a student’s intervention&#10;To group students with similar needs&#10;To determine when to move students out of one skill into another&#10;&#10;Additional Information:&#10;Aligns with 95% Group reading intervention materials&#10;Includes guidance for grouping students&#10;"/>
          <p:cNvSpPr/>
          <p:nvPr/>
        </p:nvSpPr>
        <p:spPr>
          <a:xfrm>
            <a:off x="122900" y="3494240"/>
            <a:ext cx="6612199" cy="4093428"/>
          </a:xfrm>
          <a:prstGeom prst="rect">
            <a:avLst/>
          </a:prstGeom>
        </p:spPr>
        <p:txBody>
          <a:bodyPr wrap="square">
            <a:spAutoFit/>
          </a:bodyPr>
          <a:lstStyle/>
          <a:p>
            <a:pPr algn="ctr">
              <a:defRPr/>
            </a:pPr>
            <a:r>
              <a:rPr lang="en-US" sz="1300" b="1" dirty="0">
                <a:ln w="1905"/>
                <a:solidFill>
                  <a:srgbClr val="002060"/>
                </a:solidFill>
                <a:latin typeface="Arial" panose="020B0604020202020204" pitchFamily="34" charset="0"/>
              </a:rPr>
              <a:t>Age:</a:t>
            </a:r>
          </a:p>
          <a:p>
            <a:pPr algn="ctr">
              <a:defRPr/>
            </a:pPr>
            <a:r>
              <a:rPr lang="en-US" sz="1300" dirty="0">
                <a:ln w="1905"/>
                <a:solidFill>
                  <a:srgbClr val="002060"/>
                </a:solidFill>
                <a:latin typeface="Arial" panose="020B0604020202020204" pitchFamily="34" charset="0"/>
              </a:rPr>
              <a:t>Grades K-12</a:t>
            </a:r>
          </a:p>
          <a:p>
            <a:pPr algn="ctr">
              <a:defRPr/>
            </a:pPr>
            <a:endParaRPr lang="en-US" sz="1300" dirty="0">
              <a:ln w="1905"/>
              <a:solidFill>
                <a:srgbClr val="002060"/>
              </a:solidFill>
              <a:latin typeface="Arial" panose="020B0604020202020204" pitchFamily="34" charset="0"/>
            </a:endParaRPr>
          </a:p>
          <a:p>
            <a:pPr algn="ctr">
              <a:defRPr/>
            </a:pPr>
            <a:r>
              <a:rPr lang="en-US" sz="1300" b="1" dirty="0">
                <a:ln w="1905"/>
                <a:solidFill>
                  <a:srgbClr val="002060"/>
                </a:solidFill>
                <a:latin typeface="Arial" panose="020B0604020202020204" pitchFamily="34" charset="0"/>
              </a:rPr>
              <a:t>Administration &amp; Time:</a:t>
            </a:r>
          </a:p>
          <a:p>
            <a:pPr algn="ctr">
              <a:defRPr/>
            </a:pPr>
            <a:r>
              <a:rPr lang="en-US" sz="1300" dirty="0">
                <a:ln w="1905"/>
                <a:solidFill>
                  <a:srgbClr val="002060"/>
                </a:solidFill>
                <a:latin typeface="Arial" panose="020B0604020202020204" pitchFamily="34" charset="0"/>
              </a:rPr>
              <a:t>~5-10 minutes</a:t>
            </a:r>
          </a:p>
          <a:p>
            <a:pPr algn="ctr">
              <a:defRPr/>
            </a:pPr>
            <a:r>
              <a:rPr lang="en-US" sz="1300" dirty="0">
                <a:ln w="1905"/>
                <a:solidFill>
                  <a:srgbClr val="002060"/>
                </a:solidFill>
                <a:latin typeface="Arial" panose="020B0604020202020204" pitchFamily="34" charset="0"/>
              </a:rPr>
              <a:t>1:1</a:t>
            </a:r>
          </a:p>
          <a:p>
            <a:pPr algn="ctr">
              <a:defRPr/>
            </a:pPr>
            <a:r>
              <a:rPr lang="en-US" sz="1300" dirty="0">
                <a:ln w="1905"/>
                <a:solidFill>
                  <a:srgbClr val="002060"/>
                </a:solidFill>
                <a:latin typeface="Arial" panose="020B0604020202020204" pitchFamily="34" charset="0"/>
              </a:rPr>
              <a:t>Paper/pencil</a:t>
            </a:r>
          </a:p>
          <a:p>
            <a:pPr algn="ctr">
              <a:defRPr/>
            </a:pPr>
            <a:endParaRPr lang="en-US" sz="1300" dirty="0">
              <a:ln w="1905"/>
              <a:solidFill>
                <a:srgbClr val="002060"/>
              </a:solidFill>
              <a:latin typeface="Arial" panose="020B0604020202020204" pitchFamily="34" charset="0"/>
            </a:endParaRPr>
          </a:p>
          <a:p>
            <a:pPr algn="ctr">
              <a:defRPr/>
            </a:pPr>
            <a:r>
              <a:rPr lang="en-US" sz="1300" b="1" dirty="0">
                <a:ln w="1905"/>
                <a:solidFill>
                  <a:srgbClr val="002060"/>
                </a:solidFill>
                <a:latin typeface="Arial" panose="020B0604020202020204" pitchFamily="34" charset="0"/>
                <a:cs typeface="Arial" panose="020B0604020202020204" pitchFamily="34" charset="0"/>
              </a:rPr>
              <a:t>Assessor Qualification Level:</a:t>
            </a:r>
          </a:p>
          <a:p>
            <a:pPr algn="ctr">
              <a:defRPr/>
            </a:pPr>
            <a:r>
              <a:rPr lang="en-US" sz="1300" dirty="0">
                <a:solidFill>
                  <a:srgbClr val="002060"/>
                </a:solidFill>
                <a:latin typeface="Arial" panose="020B0604020202020204" pitchFamily="34" charset="0"/>
                <a:ea typeface="Open Sans" panose="020B0606030504020204" pitchFamily="34" charset="0"/>
                <a:cs typeface="Arial" panose="020B0604020202020204" pitchFamily="34" charset="0"/>
              </a:rPr>
              <a:t>TDOE recommends that each assessment is administered, scored, and interpreted by a certified teacher with knowledge of both reading content and the assessment.</a:t>
            </a:r>
            <a:endParaRPr lang="en-US" sz="1300" dirty="0">
              <a:ln w="1905"/>
              <a:solidFill>
                <a:srgbClr val="002060"/>
              </a:solidFill>
              <a:latin typeface="Arial" panose="020B0604020202020204" pitchFamily="34" charset="0"/>
            </a:endParaRPr>
          </a:p>
          <a:p>
            <a:pPr algn="ctr">
              <a:defRPr/>
            </a:pPr>
            <a:endParaRPr lang="en-US" sz="1300" dirty="0">
              <a:ln w="1905"/>
              <a:solidFill>
                <a:srgbClr val="002060"/>
              </a:solidFill>
              <a:latin typeface="Arial" panose="020B0604020202020204" pitchFamily="34" charset="0"/>
            </a:endParaRPr>
          </a:p>
          <a:p>
            <a:pPr algn="ctr">
              <a:defRPr/>
            </a:pPr>
            <a:r>
              <a:rPr lang="en-US" sz="1300" b="1" dirty="0">
                <a:ln w="1905"/>
                <a:solidFill>
                  <a:srgbClr val="002060"/>
                </a:solidFill>
                <a:latin typeface="Arial" panose="020B0604020202020204" pitchFamily="34" charset="0"/>
              </a:rPr>
              <a:t>Purpose:</a:t>
            </a:r>
          </a:p>
          <a:p>
            <a:pPr marL="112713" indent="-112713" algn="ctr">
              <a:buFontTx/>
              <a:buAutoNum type="arabicPeriod"/>
              <a:defRPr/>
            </a:pPr>
            <a:r>
              <a:rPr lang="en-US" sz="1300" dirty="0">
                <a:ln w="1905"/>
                <a:solidFill>
                  <a:srgbClr val="002060"/>
                </a:solidFill>
                <a:latin typeface="Arial" panose="020B0604020202020204" pitchFamily="34" charset="0"/>
              </a:rPr>
              <a:t> To determine where to begin a student’s intervention</a:t>
            </a:r>
          </a:p>
          <a:p>
            <a:pPr marL="112713" indent="-112713" algn="ctr">
              <a:buFontTx/>
              <a:buAutoNum type="arabicPeriod"/>
              <a:defRPr/>
            </a:pPr>
            <a:r>
              <a:rPr lang="en-US" sz="1300" dirty="0">
                <a:ln w="1905"/>
                <a:solidFill>
                  <a:srgbClr val="002060"/>
                </a:solidFill>
                <a:latin typeface="Arial" panose="020B0604020202020204" pitchFamily="34" charset="0"/>
              </a:rPr>
              <a:t>To group students with similar needs</a:t>
            </a:r>
          </a:p>
          <a:p>
            <a:pPr marL="112713" indent="-112713" algn="ctr">
              <a:buFontTx/>
              <a:buAutoNum type="arabicPeriod"/>
              <a:defRPr/>
            </a:pPr>
            <a:r>
              <a:rPr lang="en-US" sz="1300" dirty="0">
                <a:ln w="1905"/>
                <a:solidFill>
                  <a:srgbClr val="002060"/>
                </a:solidFill>
                <a:latin typeface="Arial" panose="020B0604020202020204" pitchFamily="34" charset="0"/>
              </a:rPr>
              <a:t>To determine when to move students out of one skill into another</a:t>
            </a:r>
          </a:p>
          <a:p>
            <a:pPr algn="ctr">
              <a:defRPr/>
            </a:pPr>
            <a:endParaRPr lang="en-US" sz="1300" dirty="0">
              <a:ln w="1905"/>
              <a:solidFill>
                <a:srgbClr val="002060"/>
              </a:solidFill>
              <a:latin typeface="Arial" panose="020B0604020202020204" pitchFamily="34" charset="0"/>
            </a:endParaRPr>
          </a:p>
          <a:p>
            <a:pPr algn="ctr">
              <a:defRPr/>
            </a:pPr>
            <a:r>
              <a:rPr lang="en-US" sz="1300" b="1" dirty="0">
                <a:ln w="1905"/>
                <a:solidFill>
                  <a:srgbClr val="002060"/>
                </a:solidFill>
                <a:latin typeface="Arial" panose="020B0604020202020204" pitchFamily="34" charset="0"/>
              </a:rPr>
              <a:t>Additional Information:</a:t>
            </a:r>
          </a:p>
          <a:p>
            <a:pPr marL="285750" indent="-285750" algn="ctr">
              <a:buFont typeface="Arial" panose="020B0604020202020204" pitchFamily="34" charset="0"/>
              <a:buChar char="•"/>
              <a:defRPr/>
            </a:pPr>
            <a:r>
              <a:rPr lang="en-US" sz="1300" dirty="0">
                <a:ln w="1905"/>
                <a:solidFill>
                  <a:srgbClr val="002060"/>
                </a:solidFill>
                <a:latin typeface="Arial" panose="020B0604020202020204" pitchFamily="34" charset="0"/>
              </a:rPr>
              <a:t>Aligns with 95% Group reading intervention materials</a:t>
            </a:r>
          </a:p>
          <a:p>
            <a:pPr marL="285750" indent="-285750" algn="ctr">
              <a:buFont typeface="Arial" panose="020B0604020202020204" pitchFamily="34" charset="0"/>
              <a:buChar char="•"/>
              <a:defRPr/>
            </a:pPr>
            <a:r>
              <a:rPr lang="en-US" sz="1300" dirty="0">
                <a:ln w="1905"/>
                <a:solidFill>
                  <a:srgbClr val="002060"/>
                </a:solidFill>
                <a:latin typeface="Arial" panose="020B0604020202020204" pitchFamily="34" charset="0"/>
              </a:rPr>
              <a:t>Includes guidance for grouping students</a:t>
            </a:r>
          </a:p>
        </p:txBody>
      </p:sp>
      <p:sp>
        <p:nvSpPr>
          <p:cNvPr id="3" name="AutoShape 2" descr="Image result for qri-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Rectangle 9" descr="Phonics Screener for Intervention (PSI)&#10;"/>
          <p:cNvSpPr/>
          <p:nvPr/>
        </p:nvSpPr>
        <p:spPr>
          <a:xfrm>
            <a:off x="0" y="-2549"/>
            <a:ext cx="68580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ln w="1905"/>
                <a:solidFill>
                  <a:prstClr val="white"/>
                </a:solidFill>
                <a:latin typeface="Georgia" panose="02040502050405020303" pitchFamily="18" charset="0"/>
              </a:rPr>
              <a:t>Phonics Screener for Intervention (PSI)</a:t>
            </a:r>
            <a:endParaRPr lang="en-US" sz="1600" dirty="0">
              <a:solidFill>
                <a:prstClr val="white"/>
              </a:solidFill>
              <a:latin typeface="Georgia" panose="02040502050405020303" pitchFamily="18" charset="0"/>
            </a:endParaRPr>
          </a:p>
        </p:txBody>
      </p:sp>
      <p:sp>
        <p:nvSpPr>
          <p:cNvPr id="13" name="Rectangle 12"/>
          <p:cNvSpPr/>
          <p:nvPr/>
        </p:nvSpPr>
        <p:spPr>
          <a:xfrm>
            <a:off x="0" y="8668512"/>
            <a:ext cx="6858000" cy="4754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1200" i="1" dirty="0">
                <a:solidFill>
                  <a:srgbClr val="002060"/>
                </a:solidFill>
                <a:latin typeface="Arial" panose="020B0604020202020204" pitchFamily="34" charset="0"/>
                <a:cs typeface="Arial" panose="020B0604020202020204" pitchFamily="34" charset="0"/>
              </a:rPr>
              <a:t>Provided for reference only. Mention does not imply endorsement, </a:t>
            </a:r>
          </a:p>
          <a:p>
            <a:pPr algn="r"/>
            <a:r>
              <a:rPr lang="en-US" sz="1200" i="1" dirty="0">
                <a:solidFill>
                  <a:srgbClr val="002060"/>
                </a:solidFill>
                <a:latin typeface="Arial" panose="020B0604020202020204" pitchFamily="34" charset="0"/>
                <a:cs typeface="Arial" panose="020B0604020202020204" pitchFamily="34" charset="0"/>
              </a:rPr>
              <a:t>recommendation, or approval by the Tennessee Department of Education.</a:t>
            </a:r>
          </a:p>
        </p:txBody>
      </p:sp>
      <p:sp>
        <p:nvSpPr>
          <p:cNvPr id="14" name="Rectangle 13" descr="Basic Reading&#10;Letter Names and Sounds&#10;Decoding&#10;Sight Words&#10;"/>
          <p:cNvSpPr/>
          <p:nvPr/>
        </p:nvSpPr>
        <p:spPr>
          <a:xfrm>
            <a:off x="-12192" y="7669580"/>
            <a:ext cx="2291440" cy="1005840"/>
          </a:xfrm>
          <a:prstGeom prst="rect">
            <a:avLst/>
          </a:prstGeom>
          <a:solidFill>
            <a:srgbClr val="1B365D"/>
          </a:solidFill>
          <a:ln w="15875" cap="flat" cmpd="sng" algn="ctr">
            <a:noFill/>
            <a:prstDash val="solid"/>
          </a:ln>
          <a:effectLst/>
        </p:spPr>
        <p:txBody>
          <a:bodyPr rtlCol="0" anchor="t"/>
          <a:lstStyle/>
          <a:p>
            <a:pPr algn="ctr">
              <a:defRPr/>
            </a:pPr>
            <a:r>
              <a:rPr lang="en-US" sz="1200" u="sng" kern="0" dirty="0">
                <a:solidFill>
                  <a:srgbClr val="FFFFFF"/>
                </a:solidFill>
                <a:latin typeface="Arial" panose="020B0604020202020204" pitchFamily="34" charset="0"/>
                <a:cs typeface="Arial" panose="020B0604020202020204" pitchFamily="34" charset="0"/>
              </a:rPr>
              <a:t>Basic Reading</a:t>
            </a:r>
          </a:p>
          <a:p>
            <a:pPr marL="171450" indent="-171450" algn="ctr">
              <a:buFont typeface="Arial" panose="020B0604020202020204" pitchFamily="34" charset="0"/>
              <a:buChar char="•"/>
              <a:defRPr/>
            </a:pPr>
            <a:r>
              <a:rPr lang="en-US" sz="1200" kern="0" dirty="0">
                <a:solidFill>
                  <a:srgbClr val="FFFFFF"/>
                </a:solidFill>
                <a:latin typeface="Arial" panose="020B0604020202020204" pitchFamily="34" charset="0"/>
                <a:cs typeface="Arial" panose="020B0604020202020204" pitchFamily="34" charset="0"/>
              </a:rPr>
              <a:t>Letter Names and Sounds</a:t>
            </a:r>
          </a:p>
          <a:p>
            <a:pPr marL="171450" indent="-171450" algn="ctr">
              <a:buFont typeface="Arial" panose="020B0604020202020204" pitchFamily="34" charset="0"/>
              <a:buChar char="•"/>
              <a:defRPr/>
            </a:pPr>
            <a:r>
              <a:rPr lang="en-US" sz="1200" kern="0" dirty="0">
                <a:solidFill>
                  <a:srgbClr val="FFFFFF"/>
                </a:solidFill>
                <a:latin typeface="Arial" panose="020B0604020202020204" pitchFamily="34" charset="0"/>
                <a:cs typeface="Arial" panose="020B0604020202020204" pitchFamily="34" charset="0"/>
              </a:rPr>
              <a:t>Decoding</a:t>
            </a:r>
          </a:p>
          <a:p>
            <a:pPr marL="171450" indent="-171450" algn="ctr">
              <a:buFont typeface="Arial" panose="020B0604020202020204" pitchFamily="34" charset="0"/>
              <a:buChar char="•"/>
              <a:defRPr/>
            </a:pPr>
            <a:r>
              <a:rPr lang="en-US" sz="1200" kern="0" dirty="0">
                <a:solidFill>
                  <a:srgbClr val="FFFFFF"/>
                </a:solidFill>
                <a:latin typeface="Arial" panose="020B0604020202020204" pitchFamily="34" charset="0"/>
                <a:cs typeface="Arial" panose="020B0604020202020204" pitchFamily="34" charset="0"/>
              </a:rPr>
              <a:t>Sight Words</a:t>
            </a:r>
          </a:p>
          <a:p>
            <a:pPr marL="171450" indent="-171450" algn="ctr">
              <a:buFont typeface="Arial" panose="020B0604020202020204" pitchFamily="34" charset="0"/>
              <a:buChar char="•"/>
              <a:defRPr/>
            </a:pPr>
            <a:endParaRPr lang="en-US" sz="1200" kern="0" dirty="0">
              <a:solidFill>
                <a:srgbClr val="FFFFFF"/>
              </a:solidFill>
              <a:latin typeface="Arial" panose="020B0604020202020204" pitchFamily="34" charset="0"/>
              <a:cs typeface="Arial" panose="020B0604020202020204" pitchFamily="34" charset="0"/>
            </a:endParaRPr>
          </a:p>
        </p:txBody>
      </p:sp>
      <p:sp>
        <p:nvSpPr>
          <p:cNvPr id="15" name="Rectangle 14" descr="Reading Fluency&#10;N/A&#10;"/>
          <p:cNvSpPr/>
          <p:nvPr/>
        </p:nvSpPr>
        <p:spPr>
          <a:xfrm>
            <a:off x="2279248" y="7669580"/>
            <a:ext cx="2325409" cy="1005840"/>
          </a:xfrm>
          <a:prstGeom prst="rect">
            <a:avLst/>
          </a:prstGeom>
          <a:solidFill>
            <a:srgbClr val="1B365D">
              <a:lumMod val="40000"/>
              <a:lumOff val="60000"/>
            </a:srgbClr>
          </a:solidFill>
          <a:ln w="15875" cap="flat" cmpd="sng" algn="ctr">
            <a:noFill/>
            <a:prstDash val="solid"/>
          </a:ln>
          <a:effectLst/>
        </p:spPr>
        <p:txBody>
          <a:bodyPr rtlCol="0" anchor="t"/>
          <a:lstStyle/>
          <a:p>
            <a:pPr algn="ctr">
              <a:defRPr/>
            </a:pPr>
            <a:r>
              <a:rPr lang="en-US" sz="1200" u="sng" kern="0" dirty="0">
                <a:solidFill>
                  <a:srgbClr val="002060"/>
                </a:solidFill>
                <a:latin typeface="Arial" panose="020B0604020202020204" pitchFamily="34" charset="0"/>
                <a:cs typeface="Arial" panose="020B0604020202020204" pitchFamily="34" charset="0"/>
              </a:rPr>
              <a:t>Reading Fluency</a:t>
            </a:r>
          </a:p>
          <a:p>
            <a:pPr algn="ctr">
              <a:defRPr/>
            </a:pPr>
            <a:r>
              <a:rPr lang="en-US" sz="1200" kern="0" dirty="0">
                <a:solidFill>
                  <a:srgbClr val="002060"/>
                </a:solidFill>
                <a:latin typeface="Arial" panose="020B0604020202020204" pitchFamily="34" charset="0"/>
                <a:cs typeface="Arial" panose="020B0604020202020204" pitchFamily="34" charset="0"/>
              </a:rPr>
              <a:t>N/A</a:t>
            </a:r>
          </a:p>
          <a:p>
            <a:pPr algn="ctr">
              <a:defRPr/>
            </a:pPr>
            <a:endParaRPr lang="en-US" sz="1200" kern="0" dirty="0">
              <a:solidFill>
                <a:srgbClr val="002060"/>
              </a:solidFill>
              <a:latin typeface="Arial" panose="020B0604020202020204" pitchFamily="34" charset="0"/>
              <a:cs typeface="Arial" panose="020B0604020202020204" pitchFamily="34" charset="0"/>
            </a:endParaRPr>
          </a:p>
        </p:txBody>
      </p:sp>
      <p:sp>
        <p:nvSpPr>
          <p:cNvPr id="16" name="Rectangle 15" descr="Reading Comprehension&#10;N/A&#10;"/>
          <p:cNvSpPr/>
          <p:nvPr/>
        </p:nvSpPr>
        <p:spPr>
          <a:xfrm>
            <a:off x="4604657" y="7669580"/>
            <a:ext cx="2268582" cy="1005840"/>
          </a:xfrm>
          <a:prstGeom prst="rect">
            <a:avLst/>
          </a:prstGeom>
          <a:solidFill>
            <a:srgbClr val="6E7073"/>
          </a:solidFill>
          <a:ln w="15875" cap="flat" cmpd="sng" algn="ctr">
            <a:noFill/>
            <a:prstDash val="solid"/>
          </a:ln>
          <a:effectLst/>
        </p:spPr>
        <p:txBody>
          <a:bodyPr rtlCol="0" anchor="t"/>
          <a:lstStyle/>
          <a:p>
            <a:pPr algn="ctr">
              <a:defRPr/>
            </a:pPr>
            <a:r>
              <a:rPr lang="en-US" sz="1200" u="sng" kern="0" dirty="0">
                <a:solidFill>
                  <a:srgbClr val="FFFFFF"/>
                </a:solidFill>
                <a:latin typeface="Arial" panose="020B0604020202020204" pitchFamily="34" charset="0"/>
                <a:cs typeface="Arial" panose="020B0604020202020204" pitchFamily="34" charset="0"/>
              </a:rPr>
              <a:t>Reading Comprehension</a:t>
            </a:r>
          </a:p>
          <a:p>
            <a:pPr algn="ctr">
              <a:defRPr/>
            </a:pPr>
            <a:r>
              <a:rPr lang="en-US" sz="1200" kern="0" dirty="0">
                <a:solidFill>
                  <a:srgbClr val="FFFFFF"/>
                </a:solidFill>
                <a:latin typeface="Arial" panose="020B0604020202020204" pitchFamily="34" charset="0"/>
                <a:cs typeface="Arial" panose="020B0604020202020204" pitchFamily="34" charset="0"/>
              </a:rPr>
              <a:t>N/A</a:t>
            </a:r>
          </a:p>
        </p:txBody>
      </p:sp>
      <p:pic>
        <p:nvPicPr>
          <p:cNvPr id="2" name="Picture 1" descr="Phonics Screener for Intervention (PSI)&#10;"/>
          <p:cNvPicPr>
            <a:picLocks noChangeAspect="1"/>
          </p:cNvPicPr>
          <p:nvPr/>
        </p:nvPicPr>
        <p:blipFill>
          <a:blip r:embed="rId2"/>
          <a:stretch>
            <a:fillRect/>
          </a:stretch>
        </p:blipFill>
        <p:spPr>
          <a:xfrm>
            <a:off x="2605224" y="1061634"/>
            <a:ext cx="1792210" cy="2269671"/>
          </a:xfrm>
          <a:prstGeom prst="rect">
            <a:avLst/>
          </a:prstGeom>
        </p:spPr>
      </p:pic>
      <p:sp>
        <p:nvSpPr>
          <p:cNvPr id="4" name="Title 3" hidden="1"/>
          <p:cNvSpPr>
            <a:spLocks noGrp="1"/>
          </p:cNvSpPr>
          <p:nvPr>
            <p:ph type="title"/>
          </p:nvPr>
        </p:nvSpPr>
        <p:spPr/>
        <p:txBody>
          <a:bodyPr/>
          <a:lstStyle/>
          <a:p>
            <a:r>
              <a:rPr lang="en-US" dirty="0" smtClean="0"/>
              <a:t>Phonics Screener for Intervention</a:t>
            </a:r>
            <a:endParaRPr lang="en-US" dirty="0"/>
          </a:p>
        </p:txBody>
      </p:sp>
    </p:spTree>
    <p:extLst>
      <p:ext uri="{BB962C8B-B14F-4D97-AF65-F5344CB8AC3E}">
        <p14:creationId xmlns:p14="http://schemas.microsoft.com/office/powerpoint/2010/main" val="35741918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Age:&#10;Grades K-12&#10;&#10;Administration &amp; Time:&#10;~5-10 minutes&#10;1:1&#10;&#10;Assessor Qualification Level:&#10;TDOE recommends that each assessment is administered, scored, and interpreted by a certified teacher with knowledge of both reading content and the assessment.&#10;&#10;Purpose:&#10; To identify which letter/sounds correspondences and patterns the student has learned, and which ones the student needs to be taught&#10; To observe, record, and evaluate changes in student letter/sound correspondence&#10;&#10;Additional Information:&#10;Free resource created by Sopris Learning, part of TN Reading Course&#10;Go to https://www.tn.gov/education/article/tdoe3-rti-administrators-intervention-resources (password protected)&#10;"/>
          <p:cNvSpPr/>
          <p:nvPr/>
        </p:nvSpPr>
        <p:spPr>
          <a:xfrm>
            <a:off x="-12193" y="3494388"/>
            <a:ext cx="6895219" cy="4093428"/>
          </a:xfrm>
          <a:prstGeom prst="rect">
            <a:avLst/>
          </a:prstGeom>
        </p:spPr>
        <p:txBody>
          <a:bodyPr wrap="square" anchor="t">
            <a:spAutoFit/>
          </a:bodyPr>
          <a:lstStyle/>
          <a:p>
            <a:pPr algn="ctr" eaLnBrk="1" fontAlgn="auto" hangingPunct="1">
              <a:spcBef>
                <a:spcPts val="0"/>
              </a:spcBef>
              <a:spcAft>
                <a:spcPts val="0"/>
              </a:spcAft>
              <a:defRPr/>
            </a:pPr>
            <a:r>
              <a:rPr lang="en-US" sz="1300" b="1" dirty="0">
                <a:ln w="1905"/>
                <a:solidFill>
                  <a:srgbClr val="002060"/>
                </a:solidFill>
                <a:latin typeface="Arial" panose="020B0604020202020204" pitchFamily="34" charset="0"/>
              </a:rPr>
              <a:t>Age:</a:t>
            </a:r>
          </a:p>
          <a:p>
            <a:pPr algn="ctr" eaLnBrk="1" fontAlgn="auto" hangingPunct="1">
              <a:spcBef>
                <a:spcPts val="0"/>
              </a:spcBef>
              <a:spcAft>
                <a:spcPts val="0"/>
              </a:spcAft>
              <a:defRPr/>
            </a:pPr>
            <a:r>
              <a:rPr lang="en-US" sz="1300" dirty="0">
                <a:ln w="1905"/>
                <a:solidFill>
                  <a:srgbClr val="002060"/>
                </a:solidFill>
                <a:latin typeface="Arial" panose="020B0604020202020204" pitchFamily="34" charset="0"/>
              </a:rPr>
              <a:t>Grades K-12</a:t>
            </a:r>
          </a:p>
          <a:p>
            <a:pPr algn="ctr" eaLnBrk="1" fontAlgn="auto" hangingPunct="1">
              <a:spcBef>
                <a:spcPts val="0"/>
              </a:spcBef>
              <a:spcAft>
                <a:spcPts val="0"/>
              </a:spcAft>
              <a:defRPr/>
            </a:pPr>
            <a:endParaRPr lang="en-US" sz="1300" dirty="0">
              <a:ln w="1905"/>
              <a:solidFill>
                <a:srgbClr val="002060"/>
              </a:solidFill>
              <a:latin typeface="Arial" panose="020B0604020202020204" pitchFamily="34" charset="0"/>
            </a:endParaRPr>
          </a:p>
          <a:p>
            <a:pPr algn="ctr" eaLnBrk="1" fontAlgn="auto" hangingPunct="1">
              <a:spcBef>
                <a:spcPts val="0"/>
              </a:spcBef>
              <a:spcAft>
                <a:spcPts val="0"/>
              </a:spcAft>
              <a:defRPr/>
            </a:pPr>
            <a:r>
              <a:rPr lang="en-US" sz="1300" b="1" dirty="0">
                <a:ln w="1905"/>
                <a:solidFill>
                  <a:srgbClr val="002060"/>
                </a:solidFill>
                <a:latin typeface="Arial" panose="020B0604020202020204" pitchFamily="34" charset="0"/>
              </a:rPr>
              <a:t>Administration &amp; Time:</a:t>
            </a:r>
          </a:p>
          <a:p>
            <a:pPr algn="ctr" eaLnBrk="1" fontAlgn="auto" hangingPunct="1">
              <a:spcBef>
                <a:spcPts val="0"/>
              </a:spcBef>
              <a:spcAft>
                <a:spcPts val="0"/>
              </a:spcAft>
              <a:defRPr/>
            </a:pPr>
            <a:r>
              <a:rPr lang="en-US" sz="1300" dirty="0">
                <a:ln w="1905"/>
                <a:solidFill>
                  <a:srgbClr val="002060"/>
                </a:solidFill>
                <a:latin typeface="Arial" panose="020B0604020202020204" pitchFamily="34" charset="0"/>
              </a:rPr>
              <a:t>~5-10 minutes</a:t>
            </a:r>
          </a:p>
          <a:p>
            <a:pPr algn="ctr" eaLnBrk="1" fontAlgn="auto" hangingPunct="1">
              <a:spcBef>
                <a:spcPts val="0"/>
              </a:spcBef>
              <a:spcAft>
                <a:spcPts val="0"/>
              </a:spcAft>
              <a:defRPr/>
            </a:pPr>
            <a:r>
              <a:rPr lang="en-US" sz="1300" dirty="0">
                <a:ln w="1905"/>
                <a:solidFill>
                  <a:srgbClr val="002060"/>
                </a:solidFill>
                <a:latin typeface="Arial" panose="020B0604020202020204" pitchFamily="34" charset="0"/>
              </a:rPr>
              <a:t>1:1</a:t>
            </a:r>
          </a:p>
          <a:p>
            <a:pPr algn="ctr" eaLnBrk="1" fontAlgn="auto" hangingPunct="1">
              <a:spcBef>
                <a:spcPts val="0"/>
              </a:spcBef>
              <a:spcAft>
                <a:spcPts val="0"/>
              </a:spcAft>
              <a:defRPr/>
            </a:pPr>
            <a:endParaRPr lang="en-US" sz="1300" dirty="0">
              <a:ln w="1905"/>
              <a:solidFill>
                <a:srgbClr val="002060"/>
              </a:solidFill>
              <a:latin typeface="Arial" panose="020B0604020202020204" pitchFamily="34" charset="0"/>
            </a:endParaRPr>
          </a:p>
          <a:p>
            <a:pPr algn="ctr">
              <a:defRPr/>
            </a:pPr>
            <a:r>
              <a:rPr lang="en-US" sz="1300" b="1" dirty="0">
                <a:ln w="1905"/>
                <a:solidFill>
                  <a:srgbClr val="002060"/>
                </a:solidFill>
                <a:latin typeface="Arial" panose="020B0604020202020204" pitchFamily="34" charset="0"/>
                <a:cs typeface="Arial" panose="020B0604020202020204" pitchFamily="34" charset="0"/>
              </a:rPr>
              <a:t>Assessor Qualification Level:</a:t>
            </a:r>
          </a:p>
          <a:p>
            <a:pPr algn="ctr">
              <a:defRPr/>
            </a:pPr>
            <a:r>
              <a:rPr lang="en-US" sz="1300" dirty="0">
                <a:solidFill>
                  <a:srgbClr val="002060"/>
                </a:solidFill>
                <a:latin typeface="Arial" panose="020B0604020202020204" pitchFamily="34" charset="0"/>
                <a:ea typeface="Open Sans" panose="020B0606030504020204" pitchFamily="34" charset="0"/>
                <a:cs typeface="Arial" panose="020B0604020202020204" pitchFamily="34" charset="0"/>
              </a:rPr>
              <a:t>TDOE recommends that each assessment is administered, scored, and interpreted by a certified teacher with knowledge of both reading content and the assessment.</a:t>
            </a:r>
            <a:endParaRPr lang="en-US" sz="1300" dirty="0">
              <a:ln w="1905"/>
              <a:solidFill>
                <a:srgbClr val="002060"/>
              </a:solidFill>
              <a:latin typeface="Arial" panose="020B0604020202020204" pitchFamily="34" charset="0"/>
            </a:endParaRPr>
          </a:p>
          <a:p>
            <a:pPr algn="ctr" eaLnBrk="1" fontAlgn="auto" hangingPunct="1">
              <a:spcBef>
                <a:spcPts val="0"/>
              </a:spcBef>
              <a:spcAft>
                <a:spcPts val="0"/>
              </a:spcAft>
              <a:defRPr/>
            </a:pPr>
            <a:endParaRPr lang="en-US" sz="1300" dirty="0">
              <a:ln w="1905"/>
              <a:solidFill>
                <a:srgbClr val="002060"/>
              </a:solidFill>
              <a:latin typeface="Arial" panose="020B0604020202020204" pitchFamily="34" charset="0"/>
            </a:endParaRPr>
          </a:p>
          <a:p>
            <a:pPr algn="ctr">
              <a:defRPr/>
            </a:pPr>
            <a:r>
              <a:rPr lang="en-US" sz="1300" b="1" dirty="0">
                <a:ln w="1905"/>
                <a:solidFill>
                  <a:srgbClr val="002060"/>
                </a:solidFill>
                <a:latin typeface="Arial" panose="020B0604020202020204" pitchFamily="34" charset="0"/>
              </a:rPr>
              <a:t>Purpose:</a:t>
            </a:r>
          </a:p>
          <a:p>
            <a:pPr marL="112395" indent="-112395" algn="ctr">
              <a:buFontTx/>
              <a:buAutoNum type="arabicPeriod"/>
              <a:defRPr/>
            </a:pPr>
            <a:r>
              <a:rPr lang="en-US" sz="1300" dirty="0">
                <a:ln w="1905"/>
                <a:solidFill>
                  <a:srgbClr val="002060"/>
                </a:solidFill>
                <a:latin typeface="Arial"/>
                <a:cs typeface="Arial"/>
              </a:rPr>
              <a:t> To identify </a:t>
            </a:r>
            <a:r>
              <a:rPr lang="en-US" sz="1300" dirty="0">
                <a:solidFill>
                  <a:srgbClr val="002060"/>
                </a:solidFill>
                <a:latin typeface="Arial"/>
                <a:cs typeface="Arial"/>
              </a:rPr>
              <a:t>which letter/sounds correspondences and patterns the student has learned, and which ones the student needs to be taught</a:t>
            </a:r>
          </a:p>
          <a:p>
            <a:pPr marL="112395" indent="-112395" algn="ctr">
              <a:buFontTx/>
              <a:buAutoNum type="arabicPeriod"/>
              <a:defRPr/>
            </a:pPr>
            <a:r>
              <a:rPr lang="en-US" sz="1300" dirty="0">
                <a:ln w="1905"/>
                <a:solidFill>
                  <a:srgbClr val="002060"/>
                </a:solidFill>
                <a:latin typeface="Arial" panose="020B0604020202020204" pitchFamily="34" charset="0"/>
              </a:rPr>
              <a:t> To observe, record, and evaluate changes in student letter/sound correspondence</a:t>
            </a:r>
            <a:endParaRPr lang="en-US" sz="1300" dirty="0">
              <a:solidFill>
                <a:srgbClr val="002060"/>
              </a:solidFill>
              <a:latin typeface="Arial" panose="020B0604020202020204" pitchFamily="34" charset="0"/>
              <a:cs typeface="Arial" panose="020B0604020202020204" pitchFamily="34" charset="0"/>
            </a:endParaRPr>
          </a:p>
          <a:p>
            <a:pPr algn="ctr">
              <a:defRPr/>
            </a:pPr>
            <a:endParaRPr lang="en-US" sz="1300" dirty="0">
              <a:ln w="1905"/>
              <a:solidFill>
                <a:srgbClr val="002060"/>
              </a:solidFill>
              <a:latin typeface="Arial" panose="020B0604020202020204" pitchFamily="34" charset="0"/>
            </a:endParaRPr>
          </a:p>
          <a:p>
            <a:pPr algn="ctr">
              <a:defRPr/>
            </a:pPr>
            <a:r>
              <a:rPr lang="en-US" sz="1300" b="1" dirty="0">
                <a:ln w="1905"/>
                <a:solidFill>
                  <a:srgbClr val="002060"/>
                </a:solidFill>
                <a:latin typeface="Arial" panose="020B0604020202020204" pitchFamily="34" charset="0"/>
              </a:rPr>
              <a:t>Additional Information:</a:t>
            </a:r>
          </a:p>
          <a:p>
            <a:pPr marL="285750" indent="-285750" algn="ctr">
              <a:buFont typeface="Arial" panose="020B0604020202020204" pitchFamily="34" charset="0"/>
              <a:buChar char="•"/>
              <a:defRPr/>
            </a:pPr>
            <a:r>
              <a:rPr lang="en-US" sz="1300" dirty="0">
                <a:ln w="1905"/>
                <a:solidFill>
                  <a:srgbClr val="002060"/>
                </a:solidFill>
                <a:latin typeface="Arial"/>
                <a:cs typeface="Arial"/>
              </a:rPr>
              <a:t>Free resource created by Sopris Learning, part of TN Reading Course</a:t>
            </a:r>
          </a:p>
          <a:p>
            <a:pPr marL="285750" indent="-285750" algn="ctr">
              <a:buFont typeface="Arial" panose="020B0604020202020204" pitchFamily="34" charset="0"/>
              <a:buChar char="•"/>
              <a:defRPr/>
            </a:pPr>
            <a:r>
              <a:rPr lang="en-US" sz="1300" dirty="0">
                <a:ln w="1905"/>
                <a:solidFill>
                  <a:srgbClr val="002060"/>
                </a:solidFill>
                <a:latin typeface="Arial" panose="020B0604020202020204" pitchFamily="34" charset="0"/>
              </a:rPr>
              <a:t>Go to </a:t>
            </a:r>
            <a:r>
              <a:rPr lang="en-US" sz="1300" dirty="0">
                <a:ln w="1905"/>
                <a:solidFill>
                  <a:srgbClr val="002060"/>
                </a:solidFill>
                <a:latin typeface="Arial" panose="020B0604020202020204" pitchFamily="34" charset="0"/>
                <a:hlinkClick r:id="rId2"/>
              </a:rPr>
              <a:t>https://www.tn.gov/education/article/tdoe3-rti-administrators-intervention-resources</a:t>
            </a:r>
            <a:r>
              <a:rPr lang="en-US" sz="1300" dirty="0">
                <a:ln w="1905"/>
                <a:solidFill>
                  <a:srgbClr val="002060"/>
                </a:solidFill>
                <a:latin typeface="Arial" panose="020B0604020202020204" pitchFamily="34" charset="0"/>
              </a:rPr>
              <a:t> (password protected)</a:t>
            </a:r>
          </a:p>
        </p:txBody>
      </p:sp>
      <p:sp>
        <p:nvSpPr>
          <p:cNvPr id="3" name="AutoShape 2" descr="Image result for qri-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descr="Phonics and Word Reading Survey (PWRS)&#10;"/>
          <p:cNvSpPr/>
          <p:nvPr/>
        </p:nvSpPr>
        <p:spPr>
          <a:xfrm>
            <a:off x="0" y="-2549"/>
            <a:ext cx="68580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ln w="1905"/>
                <a:solidFill>
                  <a:schemeClr val="bg1"/>
                </a:solidFill>
                <a:latin typeface="Georgia" panose="02040502050405020303" pitchFamily="18" charset="0"/>
              </a:rPr>
              <a:t>Phonics and Word Reading Survey (PWRS)</a:t>
            </a:r>
            <a:endParaRPr lang="en-US" sz="1600" dirty="0">
              <a:solidFill>
                <a:schemeClr val="bg1"/>
              </a:solidFill>
              <a:latin typeface="Georgia" panose="02040502050405020303" pitchFamily="18" charset="0"/>
            </a:endParaRPr>
          </a:p>
        </p:txBody>
      </p:sp>
      <p:sp>
        <p:nvSpPr>
          <p:cNvPr id="13" name="Rectangle 12"/>
          <p:cNvSpPr/>
          <p:nvPr/>
        </p:nvSpPr>
        <p:spPr>
          <a:xfrm>
            <a:off x="0" y="8668512"/>
            <a:ext cx="6858000" cy="4754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1200" i="1" dirty="0">
                <a:solidFill>
                  <a:srgbClr val="002060"/>
                </a:solidFill>
                <a:latin typeface="Arial" panose="020B0604020202020204" pitchFamily="34" charset="0"/>
                <a:cs typeface="Arial" panose="020B0604020202020204" pitchFamily="34" charset="0"/>
              </a:rPr>
              <a:t>Provided for reference only. Mention does not imply endorsement, </a:t>
            </a:r>
          </a:p>
          <a:p>
            <a:pPr algn="r"/>
            <a:r>
              <a:rPr lang="en-US" sz="1200" i="1" dirty="0">
                <a:solidFill>
                  <a:srgbClr val="002060"/>
                </a:solidFill>
                <a:latin typeface="Arial" panose="020B0604020202020204" pitchFamily="34" charset="0"/>
                <a:cs typeface="Arial" panose="020B0604020202020204" pitchFamily="34" charset="0"/>
              </a:rPr>
              <a:t>recommendation, or approval by the Tennessee Department of Education.</a:t>
            </a:r>
          </a:p>
        </p:txBody>
      </p:sp>
      <p:sp>
        <p:nvSpPr>
          <p:cNvPr id="14" name="Rectangle 13" descr="Basic Reading&#10;Letter Naming and Letter-Sounds Correspondences&#10;High-frequency Words&#10;Word identification by syllable type (closed, long, vowel-r, teams, -le)&#10;Encoding letters of the alphabet and 12 sounds&#10;"/>
          <p:cNvSpPr/>
          <p:nvPr/>
        </p:nvSpPr>
        <p:spPr>
          <a:xfrm>
            <a:off x="-12193" y="7669580"/>
            <a:ext cx="4877703" cy="1005840"/>
          </a:xfrm>
          <a:prstGeom prst="rect">
            <a:avLst/>
          </a:prstGeom>
          <a:solidFill>
            <a:srgbClr val="1B365D"/>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Basic Reading</a:t>
            </a:r>
          </a:p>
          <a:p>
            <a:pPr marL="171450" indent="-171450" algn="ctr">
              <a:buFont typeface="Arial" panose="020B0604020202020204" pitchFamily="34" charset="0"/>
              <a:buChar char="•"/>
              <a:defRPr/>
            </a:pPr>
            <a:r>
              <a:rPr lang="en-US" sz="1100" dirty="0">
                <a:solidFill>
                  <a:schemeClr val="bg1"/>
                </a:solidFill>
                <a:latin typeface="Arial" panose="020B0604020202020204" pitchFamily="34" charset="0"/>
                <a:cs typeface="Arial" panose="020B0604020202020204" pitchFamily="34" charset="0"/>
              </a:rPr>
              <a:t>Letter Naming and Letter-Sounds Correspondences</a:t>
            </a:r>
          </a:p>
          <a:p>
            <a:pPr marL="171450" indent="-171450" algn="ctr">
              <a:buFont typeface="Arial" panose="020B0604020202020204" pitchFamily="34" charset="0"/>
              <a:buChar char="•"/>
              <a:defRPr/>
            </a:pPr>
            <a:r>
              <a:rPr lang="en-US" sz="1100" dirty="0">
                <a:solidFill>
                  <a:schemeClr val="bg1"/>
                </a:solidFill>
                <a:latin typeface="Arial" panose="020B0604020202020204" pitchFamily="34" charset="0"/>
                <a:cs typeface="Arial" panose="020B0604020202020204" pitchFamily="34" charset="0"/>
              </a:rPr>
              <a:t>High-frequency Words</a:t>
            </a:r>
          </a:p>
          <a:p>
            <a:pPr marL="171450" indent="-171450" algn="ctr">
              <a:buFont typeface="Arial" panose="020B0604020202020204" pitchFamily="34" charset="0"/>
              <a:buChar char="•"/>
              <a:defRPr/>
            </a:pPr>
            <a:r>
              <a:rPr lang="en-US" sz="1100" dirty="0">
                <a:solidFill>
                  <a:schemeClr val="bg1"/>
                </a:solidFill>
                <a:latin typeface="Arial" panose="020B0604020202020204" pitchFamily="34" charset="0"/>
                <a:cs typeface="Arial" panose="020B0604020202020204" pitchFamily="34" charset="0"/>
              </a:rPr>
              <a:t>Word identification by syllable type (closed, long, vowel-r, teams, -le)</a:t>
            </a:r>
          </a:p>
          <a:p>
            <a:pPr marL="171450" indent="-171450" algn="ctr">
              <a:buFont typeface="Arial" panose="020B0604020202020204" pitchFamily="34" charset="0"/>
              <a:buChar char="•"/>
              <a:defRPr/>
            </a:pPr>
            <a:r>
              <a:rPr lang="en-US" sz="1100" dirty="0">
                <a:solidFill>
                  <a:schemeClr val="bg1"/>
                </a:solidFill>
                <a:latin typeface="Arial" panose="020B0604020202020204" pitchFamily="34" charset="0"/>
                <a:cs typeface="Arial" panose="020B0604020202020204" pitchFamily="34" charset="0"/>
              </a:rPr>
              <a:t>Encoding letters of the alphabet and 12 sounds</a:t>
            </a:r>
            <a:endParaRPr lang="en-US" sz="1100" kern="0" dirty="0">
              <a:solidFill>
                <a:schemeClr val="bg1"/>
              </a:solidFill>
              <a:latin typeface="Arial" panose="020B0604020202020204" pitchFamily="34" charset="0"/>
              <a:cs typeface="Arial" panose="020B0604020202020204" pitchFamily="34" charset="0"/>
            </a:endParaRPr>
          </a:p>
        </p:txBody>
      </p:sp>
      <p:sp>
        <p:nvSpPr>
          <p:cNvPr id="15" name="Rectangle 14" descr="Reading Fluency&#10;N/A&#10;"/>
          <p:cNvSpPr/>
          <p:nvPr/>
        </p:nvSpPr>
        <p:spPr>
          <a:xfrm>
            <a:off x="4820356" y="7669580"/>
            <a:ext cx="846218" cy="1005840"/>
          </a:xfrm>
          <a:prstGeom prst="rect">
            <a:avLst/>
          </a:prstGeom>
          <a:solidFill>
            <a:srgbClr val="1B365D">
              <a:lumMod val="40000"/>
              <a:lumOff val="60000"/>
            </a:srgbClr>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Reading Fluency</a:t>
            </a:r>
          </a:p>
          <a:p>
            <a:pPr algn="ctr">
              <a:defRPr/>
            </a:pPr>
            <a:r>
              <a:rPr lang="en-US" sz="1200" kern="0" dirty="0">
                <a:solidFill>
                  <a:srgbClr val="002060"/>
                </a:solidFill>
                <a:latin typeface="Arial" panose="020B0604020202020204" pitchFamily="34" charset="0"/>
                <a:cs typeface="Arial" panose="020B0604020202020204" pitchFamily="34" charset="0"/>
              </a:rPr>
              <a:t>N/A</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16" name="Rectangle 15" descr="Reading Comprehension&#10;N/A&#10;"/>
          <p:cNvSpPr/>
          <p:nvPr/>
        </p:nvSpPr>
        <p:spPr>
          <a:xfrm>
            <a:off x="5667927" y="7669580"/>
            <a:ext cx="1188720" cy="1005840"/>
          </a:xfrm>
          <a:prstGeom prst="rect">
            <a:avLst/>
          </a:prstGeom>
          <a:solidFill>
            <a:srgbClr val="6E7073"/>
          </a:solidFill>
          <a:ln w="15875" cap="flat" cmpd="sng" algn="ctr">
            <a:noFill/>
            <a:prstDash val="solid"/>
          </a:ln>
          <a:effectLst/>
        </p:spPr>
        <p:txBody>
          <a:bodyPr lIns="18288" rIns="18288"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Reading Comprehension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N/A</a:t>
            </a:r>
          </a:p>
        </p:txBody>
      </p:sp>
      <p:pic>
        <p:nvPicPr>
          <p:cNvPr id="4" name="Picture 3" descr="Phonics and Word Reading Survey (PWRS)&#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3556" y="1029350"/>
            <a:ext cx="1896534" cy="23475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hidden="1"/>
          <p:cNvSpPr>
            <a:spLocks noGrp="1"/>
          </p:cNvSpPr>
          <p:nvPr>
            <p:ph type="title"/>
          </p:nvPr>
        </p:nvSpPr>
        <p:spPr/>
        <p:txBody>
          <a:bodyPr/>
          <a:lstStyle/>
          <a:p>
            <a:r>
              <a:rPr lang="en-US" dirty="0" smtClean="0"/>
              <a:t>Phonics and Words Reading Survey</a:t>
            </a:r>
            <a:endParaRPr lang="en-US" dirty="0"/>
          </a:p>
        </p:txBody>
      </p:sp>
    </p:spTree>
    <p:extLst>
      <p:ext uri="{BB962C8B-B14F-4D97-AF65-F5344CB8AC3E}">
        <p14:creationId xmlns:p14="http://schemas.microsoft.com/office/powerpoint/2010/main" val="36735659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Age:&#10;Grades PreK-12&#10;&#10;Administration &amp; Time:&#10;15-20 minutes&#10;1:1&#10;&#10;Assessor Qualification Level:&#10;TDOE recommends that each assessment is administered, scored, and interpreted by a certified teacher with knowledge of both reading content and the assessment.&#10;&#10;Purpose:&#10; To assess individual reading strengths and needs&#10; To observe, record, and evaluate changes in student reading performance&#10;&#10;English Learner Alternative:&#10;Spanish Reading Inventory: Pre-K-8&#10;&#10;Additional Information:&#10;Gives overall instructional reading level&#10;Comprehension score differentiates for inferencing&#10;"/>
          <p:cNvSpPr/>
          <p:nvPr/>
        </p:nvSpPr>
        <p:spPr>
          <a:xfrm>
            <a:off x="0" y="3052932"/>
            <a:ext cx="6870192" cy="4616648"/>
          </a:xfrm>
          <a:prstGeom prst="rect">
            <a:avLst/>
          </a:prstGeom>
        </p:spPr>
        <p:txBody>
          <a:bodyPr wrap="square">
            <a:spAutoFit/>
          </a:bodyPr>
          <a:lstStyle/>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rPr>
              <a:t>Age:</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rPr>
              <a:t>Grades PreK-12</a:t>
            </a: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endParaRPr>
          </a:p>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rPr>
              <a:t>Administration &amp; Time:</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rPr>
              <a:t>15-20 minutes</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rPr>
              <a:t>1:1</a:t>
            </a: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endParaRPr>
          </a:p>
          <a:p>
            <a:pPr algn="ctr">
              <a:defRPr/>
            </a:pPr>
            <a:r>
              <a:rPr lang="en-US" sz="1400" b="1" dirty="0">
                <a:ln w="1905"/>
                <a:solidFill>
                  <a:srgbClr val="002060"/>
                </a:solidFill>
                <a:latin typeface="Arial" panose="020B0604020202020204" pitchFamily="34" charset="0"/>
                <a:cs typeface="Arial" panose="020B0604020202020204" pitchFamily="34" charset="0"/>
              </a:rPr>
              <a:t>Assessor Qualification Level:</a:t>
            </a:r>
          </a:p>
          <a:p>
            <a:pPr algn="ctr">
              <a:defRPr/>
            </a:pPr>
            <a:r>
              <a:rPr lang="en-US" sz="1400" dirty="0">
                <a:solidFill>
                  <a:srgbClr val="002060"/>
                </a:solidFill>
                <a:latin typeface="Arial" panose="020B0604020202020204" pitchFamily="34" charset="0"/>
                <a:ea typeface="Open Sans" panose="020B0606030504020204" pitchFamily="34" charset="0"/>
                <a:cs typeface="Arial" panose="020B0604020202020204" pitchFamily="34" charset="0"/>
              </a:rPr>
              <a:t>TDOE recommends that each assessment is administered, scored, and interpreted by a certified teacher with knowledge of both reading content and the assessment.</a:t>
            </a:r>
            <a:endParaRPr lang="en-US" sz="1400" dirty="0">
              <a:ln w="1905"/>
              <a:solidFill>
                <a:srgbClr val="002060"/>
              </a:solidFill>
              <a:latin typeface="Arial" panose="020B0604020202020204" pitchFamily="34" charset="0"/>
            </a:endParaRP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endParaRPr>
          </a:p>
          <a:p>
            <a:pPr algn="ctr">
              <a:defRPr/>
            </a:pPr>
            <a:r>
              <a:rPr lang="en-US" sz="1400" b="1" dirty="0">
                <a:ln w="1905"/>
                <a:solidFill>
                  <a:srgbClr val="002060"/>
                </a:solidFill>
                <a:latin typeface="Arial" panose="020B0604020202020204" pitchFamily="34" charset="0"/>
              </a:rPr>
              <a:t>Purpose:</a:t>
            </a:r>
          </a:p>
          <a:p>
            <a:pPr marL="112713" indent="-112713" algn="ctr">
              <a:buFontTx/>
              <a:buAutoNum type="arabicPeriod"/>
              <a:defRPr/>
            </a:pPr>
            <a:r>
              <a:rPr lang="en-US" sz="1400" dirty="0">
                <a:ln w="1905"/>
                <a:solidFill>
                  <a:srgbClr val="002060"/>
                </a:solidFill>
                <a:latin typeface="Arial" panose="020B0604020202020204" pitchFamily="34" charset="0"/>
              </a:rPr>
              <a:t> To assess individual reading strengths and needs</a:t>
            </a:r>
          </a:p>
          <a:p>
            <a:pPr marL="112713" indent="-112713" algn="ctr">
              <a:buFontTx/>
              <a:buAutoNum type="arabicPeriod"/>
              <a:defRPr/>
            </a:pPr>
            <a:r>
              <a:rPr lang="en-US" sz="1400" dirty="0">
                <a:ln w="1905"/>
                <a:solidFill>
                  <a:srgbClr val="002060"/>
                </a:solidFill>
                <a:latin typeface="Arial" panose="020B0604020202020204" pitchFamily="34" charset="0"/>
              </a:rPr>
              <a:t> To observe, record, and evaluate changes in student reading performance</a:t>
            </a:r>
          </a:p>
          <a:p>
            <a:pPr marL="112713" indent="-112713" algn="ctr">
              <a:buFontTx/>
              <a:buAutoNum type="arabicPeriod"/>
              <a:defRPr/>
            </a:pPr>
            <a:endParaRPr lang="en-US" sz="1400" dirty="0">
              <a:ln w="1905"/>
              <a:solidFill>
                <a:srgbClr val="002060"/>
              </a:solidFill>
              <a:latin typeface="Arial" panose="020B0604020202020204" pitchFamily="34" charset="0"/>
            </a:endParaRPr>
          </a:p>
          <a:p>
            <a:pPr algn="ctr">
              <a:defRPr/>
            </a:pPr>
            <a:r>
              <a:rPr lang="en-US" sz="1400" b="1" dirty="0">
                <a:ln w="1905"/>
                <a:solidFill>
                  <a:srgbClr val="002060"/>
                </a:solidFill>
                <a:latin typeface="Arial" panose="020B0604020202020204" pitchFamily="34" charset="0"/>
              </a:rPr>
              <a:t>English Learner Alternative:</a:t>
            </a:r>
          </a:p>
          <a:p>
            <a:pPr algn="ctr">
              <a:defRPr/>
            </a:pPr>
            <a:r>
              <a:rPr lang="en-US" sz="1400" dirty="0">
                <a:ln w="1905"/>
                <a:solidFill>
                  <a:srgbClr val="002060"/>
                </a:solidFill>
                <a:latin typeface="Arial" panose="020B0604020202020204" pitchFamily="34" charset="0"/>
              </a:rPr>
              <a:t>Spanish Reading Inventory: Pre-K-8</a:t>
            </a:r>
          </a:p>
          <a:p>
            <a:pPr algn="ctr">
              <a:defRPr/>
            </a:pPr>
            <a:endParaRPr lang="en-US" sz="1400" dirty="0">
              <a:ln w="1905"/>
              <a:solidFill>
                <a:srgbClr val="002060"/>
              </a:solidFill>
              <a:latin typeface="Arial" panose="020B0604020202020204" pitchFamily="34" charset="0"/>
            </a:endParaRPr>
          </a:p>
          <a:p>
            <a:pPr algn="ctr">
              <a:defRPr/>
            </a:pPr>
            <a:r>
              <a:rPr lang="en-US" sz="1400" b="1" dirty="0">
                <a:ln w="1905"/>
                <a:solidFill>
                  <a:srgbClr val="002060"/>
                </a:solidFill>
                <a:latin typeface="Arial" panose="020B0604020202020204" pitchFamily="34" charset="0"/>
              </a:rPr>
              <a:t>Additional Information:</a:t>
            </a:r>
          </a:p>
          <a:p>
            <a:pPr marL="285750" indent="-285750" algn="ctr">
              <a:buFont typeface="Arial" panose="020B0604020202020204" pitchFamily="34" charset="0"/>
              <a:buChar char="•"/>
              <a:defRPr/>
            </a:pPr>
            <a:r>
              <a:rPr lang="en-US" sz="1400" dirty="0">
                <a:ln w="1905"/>
                <a:solidFill>
                  <a:srgbClr val="002060"/>
                </a:solidFill>
                <a:latin typeface="Arial" panose="020B0604020202020204" pitchFamily="34" charset="0"/>
              </a:rPr>
              <a:t>Gives overall instructional reading level</a:t>
            </a:r>
          </a:p>
          <a:p>
            <a:pPr marL="285750" indent="-285750" algn="ctr" eaLnBrk="1" fontAlgn="auto" hangingPunct="1">
              <a:spcBef>
                <a:spcPts val="0"/>
              </a:spcBef>
              <a:spcAft>
                <a:spcPts val="0"/>
              </a:spcAft>
              <a:buFont typeface="Arial" panose="020B0604020202020204" pitchFamily="34" charset="0"/>
              <a:buChar char="•"/>
              <a:defRPr/>
            </a:pPr>
            <a:r>
              <a:rPr lang="en-US" sz="1400" dirty="0">
                <a:ln w="1905"/>
                <a:solidFill>
                  <a:srgbClr val="002060"/>
                </a:solidFill>
                <a:latin typeface="Arial" panose="020B0604020202020204" pitchFamily="34" charset="0"/>
              </a:rPr>
              <a:t>Comprehension score differentiates for inferencing</a:t>
            </a:r>
          </a:p>
        </p:txBody>
      </p:sp>
      <p:sp>
        <p:nvSpPr>
          <p:cNvPr id="3" name="AutoShape 2" descr="Image result for qri-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descr="Qualitative Reading Inventory (QRI-6)&#10;"/>
          <p:cNvPicPr>
            <a:picLocks noChangeAspect="1"/>
          </p:cNvPicPr>
          <p:nvPr/>
        </p:nvPicPr>
        <p:blipFill>
          <a:blip r:embed="rId2"/>
          <a:stretch>
            <a:fillRect/>
          </a:stretch>
        </p:blipFill>
        <p:spPr>
          <a:xfrm>
            <a:off x="2840786" y="1164799"/>
            <a:ext cx="1276350" cy="16373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tangle 9" descr="Qualitative Reading Inventory (QRI-6)&#10;"/>
          <p:cNvSpPr/>
          <p:nvPr/>
        </p:nvSpPr>
        <p:spPr>
          <a:xfrm>
            <a:off x="0" y="-2549"/>
            <a:ext cx="68580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ln w="1905"/>
                <a:solidFill>
                  <a:schemeClr val="bg1"/>
                </a:solidFill>
                <a:latin typeface="Georgia" panose="02040502050405020303" pitchFamily="18" charset="0"/>
              </a:rPr>
              <a:t>Qualitative Reading Inventory (QRI-6)</a:t>
            </a:r>
            <a:endParaRPr lang="en-US" sz="1600" dirty="0">
              <a:solidFill>
                <a:schemeClr val="bg1"/>
              </a:solidFill>
              <a:latin typeface="Georgia" panose="02040502050405020303" pitchFamily="18" charset="0"/>
            </a:endParaRPr>
          </a:p>
        </p:txBody>
      </p:sp>
      <p:sp>
        <p:nvSpPr>
          <p:cNvPr id="13" name="Rectangle 12"/>
          <p:cNvSpPr/>
          <p:nvPr/>
        </p:nvSpPr>
        <p:spPr>
          <a:xfrm>
            <a:off x="0" y="8668512"/>
            <a:ext cx="6858000" cy="4754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1200" i="1" dirty="0">
                <a:solidFill>
                  <a:srgbClr val="002060"/>
                </a:solidFill>
                <a:latin typeface="Arial" panose="020B0604020202020204" pitchFamily="34" charset="0"/>
                <a:cs typeface="Arial" panose="020B0604020202020204" pitchFamily="34" charset="0"/>
              </a:rPr>
              <a:t>Provided for reference only. Mention does not imply endorsement, </a:t>
            </a:r>
          </a:p>
          <a:p>
            <a:pPr algn="r"/>
            <a:r>
              <a:rPr lang="en-US" sz="1200" i="1" dirty="0">
                <a:solidFill>
                  <a:srgbClr val="002060"/>
                </a:solidFill>
                <a:latin typeface="Arial" panose="020B0604020202020204" pitchFamily="34" charset="0"/>
                <a:cs typeface="Arial" panose="020B0604020202020204" pitchFamily="34" charset="0"/>
              </a:rPr>
              <a:t>recommendation, or approval by the Tennessee Department of Education.</a:t>
            </a:r>
          </a:p>
        </p:txBody>
      </p:sp>
      <p:sp>
        <p:nvSpPr>
          <p:cNvPr id="14" name="Rectangle 13" descr="Basic Reading&#10;Running record: Accuracy, Acceptability, Self-corrections, and Error analysis&#10;"/>
          <p:cNvSpPr/>
          <p:nvPr/>
        </p:nvSpPr>
        <p:spPr>
          <a:xfrm>
            <a:off x="-12192" y="7669580"/>
            <a:ext cx="2286000" cy="1005840"/>
          </a:xfrm>
          <a:prstGeom prst="rect">
            <a:avLst/>
          </a:prstGeom>
          <a:solidFill>
            <a:srgbClr val="1B365D"/>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Basic Reading</a:t>
            </a:r>
          </a:p>
          <a:p>
            <a:pPr marL="171450" indent="-171450" algn="ctr">
              <a:buFont typeface="Arial" panose="020B0604020202020204" pitchFamily="34" charset="0"/>
              <a:buChar char="•"/>
              <a:defRPr/>
            </a:pPr>
            <a:r>
              <a:rPr lang="en-US" sz="1200" kern="0" dirty="0">
                <a:solidFill>
                  <a:srgbClr val="FFFFFF"/>
                </a:solidFill>
                <a:latin typeface="Arial" panose="020B0604020202020204" pitchFamily="34" charset="0"/>
                <a:cs typeface="Arial" panose="020B0604020202020204" pitchFamily="34" charset="0"/>
              </a:rPr>
              <a:t>Running record: Accuracy, Acceptability, Self-corrections, and Error analysis</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200" kern="0" dirty="0">
              <a:solidFill>
                <a:srgbClr val="FFFFFF"/>
              </a:solidFill>
              <a:latin typeface="Arial" panose="020B0604020202020204" pitchFamily="34" charset="0"/>
              <a:cs typeface="Arial" panose="020B0604020202020204" pitchFamily="34" charset="0"/>
            </a:endParaRPr>
          </a:p>
        </p:txBody>
      </p:sp>
      <p:sp>
        <p:nvSpPr>
          <p:cNvPr id="15" name="Rectangle 14" descr="Reading Fluency&#10;Words per minute at instructional level&#10;"/>
          <p:cNvSpPr/>
          <p:nvPr/>
        </p:nvSpPr>
        <p:spPr>
          <a:xfrm>
            <a:off x="2273808" y="7669580"/>
            <a:ext cx="2286000" cy="1005840"/>
          </a:xfrm>
          <a:prstGeom prst="rect">
            <a:avLst/>
          </a:prstGeom>
          <a:solidFill>
            <a:srgbClr val="1B365D">
              <a:lumMod val="40000"/>
              <a:lumOff val="60000"/>
            </a:srgbClr>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Reading Fluency</a:t>
            </a:r>
          </a:p>
          <a:p>
            <a:pPr marL="171450" indent="-171450" algn="ctr">
              <a:buFont typeface="Arial" panose="020B0604020202020204" pitchFamily="34" charset="0"/>
              <a:buChar char="•"/>
              <a:defRPr/>
            </a:pPr>
            <a:r>
              <a:rPr lang="en-US" sz="1200" kern="0" dirty="0">
                <a:solidFill>
                  <a:srgbClr val="002060"/>
                </a:solidFill>
                <a:latin typeface="Arial" panose="020B0604020202020204" pitchFamily="34" charset="0"/>
                <a:cs typeface="Arial" panose="020B0604020202020204" pitchFamily="34" charset="0"/>
              </a:rPr>
              <a:t>Words per minute at instructional level</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16" name="Rectangle 15" descr="Reading Comprehension&#10;Retelling (unscored)&#10;Reading Comprehension (open-ended 50% literal and 50% inferential)&#10;"/>
          <p:cNvSpPr/>
          <p:nvPr/>
        </p:nvSpPr>
        <p:spPr>
          <a:xfrm>
            <a:off x="4559808" y="7669580"/>
            <a:ext cx="2313432" cy="1005840"/>
          </a:xfrm>
          <a:prstGeom prst="rect">
            <a:avLst/>
          </a:prstGeom>
          <a:solidFill>
            <a:srgbClr val="6E7073"/>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Reading Comprehension</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Retelling</a:t>
            </a:r>
            <a:r>
              <a:rPr kumimoji="0" lang="en-US" sz="1200" b="0" i="0" strike="noStrike" kern="0" cap="none" spc="0" normalizeH="0" noProof="0" dirty="0">
                <a:ln>
                  <a:noFill/>
                </a:ln>
                <a:solidFill>
                  <a:srgbClr val="FFFFFF"/>
                </a:solidFill>
                <a:effectLst/>
                <a:uLnTx/>
                <a:uFillTx/>
                <a:latin typeface="Arial" panose="020B0604020202020204" pitchFamily="34" charset="0"/>
                <a:cs typeface="Arial" panose="020B0604020202020204" pitchFamily="34" charset="0"/>
              </a:rPr>
              <a:t> (unscored)</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baseline="0" dirty="0">
                <a:solidFill>
                  <a:srgbClr val="FFFFFF"/>
                </a:solidFill>
                <a:latin typeface="Arial" panose="020B0604020202020204" pitchFamily="34" charset="0"/>
                <a:cs typeface="Arial" panose="020B0604020202020204" pitchFamily="34" charset="0"/>
              </a:rPr>
              <a:t>Reading</a:t>
            </a:r>
            <a:r>
              <a:rPr lang="en-US" sz="1200" kern="0" dirty="0">
                <a:solidFill>
                  <a:srgbClr val="FFFFFF"/>
                </a:solidFill>
                <a:latin typeface="Arial" panose="020B0604020202020204" pitchFamily="34" charset="0"/>
                <a:cs typeface="Arial" panose="020B0604020202020204" pitchFamily="34" charset="0"/>
              </a:rPr>
              <a:t> Comprehension (open-ended 50% literal and 50% inferential)</a:t>
            </a:r>
            <a:endParaRPr kumimoji="0" lang="en-US" sz="1200" b="0" i="0"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 name="Title 1" hidden="1"/>
          <p:cNvSpPr>
            <a:spLocks noGrp="1"/>
          </p:cNvSpPr>
          <p:nvPr>
            <p:ph type="title"/>
          </p:nvPr>
        </p:nvSpPr>
        <p:spPr/>
        <p:txBody>
          <a:bodyPr/>
          <a:lstStyle/>
          <a:p>
            <a:r>
              <a:rPr lang="en-US" dirty="0" smtClean="0"/>
              <a:t>Qualitative Reading Inventory</a:t>
            </a:r>
            <a:endParaRPr lang="en-US" dirty="0"/>
          </a:p>
        </p:txBody>
      </p:sp>
    </p:spTree>
    <p:extLst>
      <p:ext uri="{BB962C8B-B14F-4D97-AF65-F5344CB8AC3E}">
        <p14:creationId xmlns:p14="http://schemas.microsoft.com/office/powerpoint/2010/main" val="25009885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Age:&#10;Ages 6-18&#10;&#10;Administration &amp; Time:&#10;10-30 minutes&#10;&#10;Assessor Qualification Level:&#10;A&#10;&#10;Purpose:&#10;To place students within the Reading Milestones program&#10;To determine overall approximate instructional reading level, with no verbal output required &#10;&#10;English Learner Options:&#10;N/A&#10;&#10;Additional Information:&#10;Test A is for K-1 readers and Test B is for grade 2-3 readers&#10;"/>
          <p:cNvSpPr/>
          <p:nvPr/>
        </p:nvSpPr>
        <p:spPr>
          <a:xfrm>
            <a:off x="-47752" y="2861350"/>
            <a:ext cx="6858000" cy="4185761"/>
          </a:xfrm>
          <a:prstGeom prst="rect">
            <a:avLst/>
          </a:prstGeom>
        </p:spPr>
        <p:txBody>
          <a:bodyPr>
            <a:spAutoFit/>
          </a:bodyPr>
          <a:lstStyle/>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rPr>
              <a:t>Age:</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rPr>
              <a:t>Ages 6-18</a:t>
            </a: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endParaRPr>
          </a:p>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rPr>
              <a:t>Administration &amp; Time:</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rPr>
              <a:t>10-30 minutes</a:t>
            </a: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endParaRPr>
          </a:p>
          <a:p>
            <a:pPr algn="ctr">
              <a:defRPr/>
            </a:pPr>
            <a:r>
              <a:rPr lang="en-US" sz="1400" b="1" dirty="0">
                <a:ln w="1905"/>
                <a:solidFill>
                  <a:srgbClr val="002060"/>
                </a:solidFill>
                <a:latin typeface="Arial" panose="020B0604020202020204" pitchFamily="34" charset="0"/>
                <a:cs typeface="Arial" panose="020B0604020202020204" pitchFamily="34" charset="0"/>
              </a:rPr>
              <a:t>Assessor Qualification Level:</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rPr>
              <a:t>A</a:t>
            </a: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endParaRPr>
          </a:p>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rPr>
              <a:t>Purpose:</a:t>
            </a:r>
          </a:p>
          <a:p>
            <a:pPr marL="169863" indent="-169863" algn="ctr" eaLnBrk="1" fontAlgn="auto" hangingPunct="1">
              <a:spcBef>
                <a:spcPts val="0"/>
              </a:spcBef>
              <a:spcAft>
                <a:spcPts val="0"/>
              </a:spcAft>
              <a:buFontTx/>
              <a:buAutoNum type="arabicPeriod"/>
              <a:defRPr/>
            </a:pPr>
            <a:r>
              <a:rPr lang="en-US" sz="1400" dirty="0">
                <a:ln w="1905"/>
                <a:solidFill>
                  <a:srgbClr val="002060"/>
                </a:solidFill>
                <a:latin typeface="Arial" panose="020B0604020202020204" pitchFamily="34" charset="0"/>
              </a:rPr>
              <a:t>To place students within the Reading Milestones program</a:t>
            </a:r>
          </a:p>
          <a:p>
            <a:pPr marL="169863" indent="-169863" algn="ctr" eaLnBrk="1" fontAlgn="auto" hangingPunct="1">
              <a:spcBef>
                <a:spcPts val="0"/>
              </a:spcBef>
              <a:spcAft>
                <a:spcPts val="0"/>
              </a:spcAft>
              <a:buFontTx/>
              <a:buAutoNum type="arabicPeriod"/>
              <a:defRPr/>
            </a:pPr>
            <a:r>
              <a:rPr lang="en-US" sz="1400" dirty="0">
                <a:ln w="1905"/>
                <a:solidFill>
                  <a:srgbClr val="002060"/>
                </a:solidFill>
                <a:latin typeface="Arial" panose="020B0604020202020204" pitchFamily="34" charset="0"/>
              </a:rPr>
              <a:t>To determine overall approximate instructional reading level, with no verbal output required </a:t>
            </a:r>
          </a:p>
          <a:p>
            <a:pPr marL="169863" indent="-169863" algn="ctr" eaLnBrk="1" fontAlgn="auto" hangingPunct="1">
              <a:spcBef>
                <a:spcPts val="0"/>
              </a:spcBef>
              <a:spcAft>
                <a:spcPts val="0"/>
              </a:spcAft>
              <a:buFontTx/>
              <a:buAutoNum type="arabicPeriod"/>
              <a:defRPr/>
            </a:pPr>
            <a:endParaRPr lang="en-US" sz="1400" dirty="0">
              <a:ln w="1905"/>
              <a:solidFill>
                <a:srgbClr val="002060"/>
              </a:solidFill>
              <a:latin typeface="Arial" panose="020B0604020202020204" pitchFamily="34" charset="0"/>
            </a:endParaRPr>
          </a:p>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rPr>
              <a:t>English Learner Options:</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rPr>
              <a:t>N/A</a:t>
            </a: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endParaRPr>
          </a:p>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rPr>
              <a:t>Additional Information:</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rPr>
              <a:t>Test A is for K-1 readers and Test B is for grade 2-3 readers</a:t>
            </a:r>
          </a:p>
        </p:txBody>
      </p:sp>
      <p:sp>
        <p:nvSpPr>
          <p:cNvPr id="12" name="Rectangle 11" descr="Reading Milestones Placement and Monitoring&#10;"/>
          <p:cNvSpPr/>
          <p:nvPr/>
        </p:nvSpPr>
        <p:spPr>
          <a:xfrm>
            <a:off x="0" y="-30162"/>
            <a:ext cx="68580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ln w="1905"/>
                <a:solidFill>
                  <a:schemeClr val="bg1"/>
                </a:solidFill>
                <a:latin typeface="Georgia" panose="02040502050405020303" pitchFamily="18" charset="0"/>
              </a:rPr>
              <a:t>Reading Milestones Placement and Monitoring</a:t>
            </a:r>
            <a:endParaRPr lang="en-US" sz="1600" dirty="0">
              <a:solidFill>
                <a:schemeClr val="bg1"/>
              </a:solidFill>
              <a:latin typeface="Georgia" panose="02040502050405020303" pitchFamily="18" charset="0"/>
            </a:endParaRPr>
          </a:p>
        </p:txBody>
      </p:sp>
      <p:sp>
        <p:nvSpPr>
          <p:cNvPr id="13" name="Rectangle 12"/>
          <p:cNvSpPr/>
          <p:nvPr/>
        </p:nvSpPr>
        <p:spPr>
          <a:xfrm>
            <a:off x="0" y="8668512"/>
            <a:ext cx="6858000" cy="4754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1200" i="1" dirty="0">
                <a:solidFill>
                  <a:srgbClr val="002060"/>
                </a:solidFill>
                <a:latin typeface="Arial" panose="020B0604020202020204" pitchFamily="34" charset="0"/>
                <a:cs typeface="Arial" panose="020B0604020202020204" pitchFamily="34" charset="0"/>
              </a:rPr>
              <a:t>Provided for reference only. Mention does not imply endorsement, </a:t>
            </a:r>
          </a:p>
          <a:p>
            <a:pPr algn="r"/>
            <a:r>
              <a:rPr lang="en-US" sz="1200" i="1" dirty="0">
                <a:solidFill>
                  <a:srgbClr val="002060"/>
                </a:solidFill>
                <a:latin typeface="Arial" panose="020B0604020202020204" pitchFamily="34" charset="0"/>
                <a:cs typeface="Arial" panose="020B0604020202020204" pitchFamily="34" charset="0"/>
              </a:rPr>
              <a:t>recommendation, or approval by the Tennessee Department of Education.</a:t>
            </a:r>
          </a:p>
        </p:txBody>
      </p:sp>
      <p:sp>
        <p:nvSpPr>
          <p:cNvPr id="14" name="Rectangle 13" descr="Basic Reading&#10;Word Level Comprehension (word identification implied)&#10;"/>
          <p:cNvSpPr/>
          <p:nvPr/>
        </p:nvSpPr>
        <p:spPr>
          <a:xfrm>
            <a:off x="-12192" y="7669580"/>
            <a:ext cx="2286000" cy="1005840"/>
          </a:xfrm>
          <a:prstGeom prst="rect">
            <a:avLst/>
          </a:prstGeom>
          <a:solidFill>
            <a:srgbClr val="1B365D"/>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Basic Reading</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FFFFF"/>
                </a:solidFill>
                <a:latin typeface="Arial" panose="020B0604020202020204" pitchFamily="34" charset="0"/>
                <a:cs typeface="Arial" panose="020B0604020202020204" pitchFamily="34" charset="0"/>
              </a:rPr>
              <a:t>Word Level Comprehension (word identification implied)</a:t>
            </a:r>
          </a:p>
        </p:txBody>
      </p:sp>
      <p:sp>
        <p:nvSpPr>
          <p:cNvPr id="15" name="Rectangle 14" descr="Reading Fluency&#10;N/A&#10;"/>
          <p:cNvSpPr/>
          <p:nvPr/>
        </p:nvSpPr>
        <p:spPr>
          <a:xfrm>
            <a:off x="2273808" y="7669580"/>
            <a:ext cx="2286000" cy="1005840"/>
          </a:xfrm>
          <a:prstGeom prst="rect">
            <a:avLst/>
          </a:prstGeom>
          <a:solidFill>
            <a:srgbClr val="1B365D">
              <a:lumMod val="40000"/>
              <a:lumOff val="60000"/>
            </a:srgbClr>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Reading Fluency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N/A</a:t>
            </a:r>
          </a:p>
        </p:txBody>
      </p:sp>
      <p:sp>
        <p:nvSpPr>
          <p:cNvPr id="16" name="Rectangle 15" descr="Reading Comprehension&#10;Sentence Level Comp&#10;Passage Level Comp&#10;"/>
          <p:cNvSpPr/>
          <p:nvPr/>
        </p:nvSpPr>
        <p:spPr>
          <a:xfrm>
            <a:off x="4559808" y="7669580"/>
            <a:ext cx="2313432" cy="1005840"/>
          </a:xfrm>
          <a:prstGeom prst="rect">
            <a:avLst/>
          </a:prstGeom>
          <a:solidFill>
            <a:srgbClr val="6E7073"/>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Reading Comprehension</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Sentence Level Comp</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FFFFF"/>
                </a:solidFill>
                <a:latin typeface="Arial" panose="020B0604020202020204" pitchFamily="34" charset="0"/>
                <a:cs typeface="Arial" panose="020B0604020202020204" pitchFamily="34" charset="0"/>
              </a:rPr>
              <a:t>Passage Level Comp</a:t>
            </a:r>
            <a:endParaRPr kumimoji="0" lang="en-US" sz="1200" b="0" i="0"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3" name="Picture 2" descr="Reading Milestones Placement and Monitoring&#10;"/>
          <p:cNvPicPr>
            <a:picLocks noChangeAspect="1"/>
          </p:cNvPicPr>
          <p:nvPr/>
        </p:nvPicPr>
        <p:blipFill>
          <a:blip r:embed="rId2"/>
          <a:stretch>
            <a:fillRect/>
          </a:stretch>
        </p:blipFill>
        <p:spPr>
          <a:xfrm>
            <a:off x="2767049" y="1012823"/>
            <a:ext cx="1323902" cy="1719941"/>
          </a:xfrm>
          <a:prstGeom prst="rect">
            <a:avLst/>
          </a:prstGeom>
        </p:spPr>
      </p:pic>
      <p:sp>
        <p:nvSpPr>
          <p:cNvPr id="2" name="Title 1" hidden="1"/>
          <p:cNvSpPr>
            <a:spLocks noGrp="1"/>
          </p:cNvSpPr>
          <p:nvPr>
            <p:ph type="title"/>
          </p:nvPr>
        </p:nvSpPr>
        <p:spPr/>
        <p:txBody>
          <a:bodyPr/>
          <a:lstStyle/>
          <a:p>
            <a:r>
              <a:rPr lang="en-US" dirty="0" smtClean="0"/>
              <a:t>Reading Milestones Placement and Monitoring</a:t>
            </a:r>
            <a:endParaRPr lang="en-US" dirty="0"/>
          </a:p>
        </p:txBody>
      </p:sp>
    </p:spTree>
    <p:extLst>
      <p:ext uri="{BB962C8B-B14F-4D97-AF65-F5344CB8AC3E}">
        <p14:creationId xmlns:p14="http://schemas.microsoft.com/office/powerpoint/2010/main" val="28280377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Age:&#10;Grades K-12&#10;&#10;Administration &amp; Time:&#10;&lt;10 minutes per assessment&#10;&#10;Assessor Qualification Level:&#10;TDOE recommends that each assessment is administered, scored, and interpreted by a certified teacher with knowledge of both reading content and the assessment.&#10;&#10;Purpose:&#10;To assess a variety of literacy skills&#10;To quickly diagnose a student’s weakness in basic reading skills &#10;&#10;Additional Information:&#10;Most assessments on this site are free, but a few have a cost attached&#10;"/>
          <p:cNvSpPr/>
          <p:nvPr/>
        </p:nvSpPr>
        <p:spPr>
          <a:xfrm>
            <a:off x="-47753" y="3122608"/>
            <a:ext cx="6858000" cy="3539430"/>
          </a:xfrm>
          <a:prstGeom prst="rect">
            <a:avLst/>
          </a:prstGeom>
        </p:spPr>
        <p:txBody>
          <a:bodyPr>
            <a:spAutoFit/>
          </a:bodyPr>
          <a:lstStyle/>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rPr>
              <a:t>Age:</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rPr>
              <a:t>Grades K-12</a:t>
            </a: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endParaRPr>
          </a:p>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rPr>
              <a:t>Administration &amp; Time:</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rPr>
              <a:t>&lt;10 minutes per assessment</a:t>
            </a: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endParaRPr>
          </a:p>
          <a:p>
            <a:pPr algn="ctr">
              <a:defRPr/>
            </a:pPr>
            <a:r>
              <a:rPr lang="en-US" sz="1400" b="1" dirty="0">
                <a:ln w="1905"/>
                <a:solidFill>
                  <a:srgbClr val="002060"/>
                </a:solidFill>
                <a:latin typeface="Arial" panose="020B0604020202020204" pitchFamily="34" charset="0"/>
                <a:cs typeface="Arial" panose="020B0604020202020204" pitchFamily="34" charset="0"/>
              </a:rPr>
              <a:t>Assessor Qualification Level:</a:t>
            </a:r>
          </a:p>
          <a:p>
            <a:pPr algn="ctr">
              <a:defRPr/>
            </a:pPr>
            <a:r>
              <a:rPr lang="en-US" sz="1400" dirty="0">
                <a:solidFill>
                  <a:srgbClr val="002060"/>
                </a:solidFill>
                <a:latin typeface="Arial" panose="020B0604020202020204" pitchFamily="34" charset="0"/>
                <a:ea typeface="Open Sans" panose="020B0606030504020204" pitchFamily="34" charset="0"/>
                <a:cs typeface="Arial" panose="020B0604020202020204" pitchFamily="34" charset="0"/>
              </a:rPr>
              <a:t>TDOE recommends that each assessment is administered, scored, and interpreted by a certified teacher with knowledge of both reading content and the assessment.</a:t>
            </a:r>
            <a:endParaRPr lang="en-US" sz="1400" dirty="0">
              <a:ln w="1905"/>
              <a:solidFill>
                <a:srgbClr val="002060"/>
              </a:solidFill>
              <a:latin typeface="Arial" panose="020B0604020202020204" pitchFamily="34" charset="0"/>
            </a:endParaRP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endParaRPr>
          </a:p>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rPr>
              <a:t>Purpose:</a:t>
            </a:r>
          </a:p>
          <a:p>
            <a:pPr marL="169863" indent="-169863" algn="ctr" eaLnBrk="1" fontAlgn="auto" hangingPunct="1">
              <a:spcBef>
                <a:spcPts val="0"/>
              </a:spcBef>
              <a:spcAft>
                <a:spcPts val="0"/>
              </a:spcAft>
              <a:buFontTx/>
              <a:buAutoNum type="arabicPeriod"/>
              <a:defRPr/>
            </a:pPr>
            <a:r>
              <a:rPr lang="en-US" sz="1400" dirty="0">
                <a:ln w="1905"/>
                <a:solidFill>
                  <a:srgbClr val="002060"/>
                </a:solidFill>
                <a:latin typeface="Arial" panose="020B0604020202020204" pitchFamily="34" charset="0"/>
              </a:rPr>
              <a:t>To assess a variety of literacy skills</a:t>
            </a:r>
          </a:p>
          <a:p>
            <a:pPr marL="169863" indent="-169863" algn="ctr" eaLnBrk="1" fontAlgn="auto" hangingPunct="1">
              <a:spcBef>
                <a:spcPts val="0"/>
              </a:spcBef>
              <a:spcAft>
                <a:spcPts val="0"/>
              </a:spcAft>
              <a:buFontTx/>
              <a:buAutoNum type="arabicPeriod"/>
              <a:defRPr/>
            </a:pPr>
            <a:r>
              <a:rPr lang="en-US" sz="1400" dirty="0">
                <a:ln w="1905"/>
                <a:solidFill>
                  <a:srgbClr val="002060"/>
                </a:solidFill>
                <a:latin typeface="Arial" panose="020B0604020202020204" pitchFamily="34" charset="0"/>
              </a:rPr>
              <a:t>To quickly diagnose a student’s weakness in basic reading skills </a:t>
            </a: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endParaRPr>
          </a:p>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rPr>
              <a:t>Additional Information:</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rPr>
              <a:t>Most assessments on this site are free, but a few have a cost attached</a:t>
            </a:r>
          </a:p>
        </p:txBody>
      </p:sp>
      <p:sp>
        <p:nvSpPr>
          <p:cNvPr id="12" name="Rectangle 11" descr="Really Great Reading&#10;"/>
          <p:cNvSpPr/>
          <p:nvPr/>
        </p:nvSpPr>
        <p:spPr>
          <a:xfrm>
            <a:off x="0" y="-30162"/>
            <a:ext cx="68580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ln w="1905"/>
                <a:solidFill>
                  <a:schemeClr val="bg1"/>
                </a:solidFill>
                <a:latin typeface="Georgia" panose="02040502050405020303" pitchFamily="18" charset="0"/>
              </a:rPr>
              <a:t>Really Great Reading</a:t>
            </a:r>
            <a:endParaRPr lang="en-US" sz="1600" dirty="0">
              <a:solidFill>
                <a:schemeClr val="bg1"/>
              </a:solidFill>
              <a:latin typeface="Georgia" panose="02040502050405020303" pitchFamily="18" charset="0"/>
            </a:endParaRPr>
          </a:p>
        </p:txBody>
      </p:sp>
      <p:sp>
        <p:nvSpPr>
          <p:cNvPr id="13" name="Rectangle 12"/>
          <p:cNvSpPr/>
          <p:nvPr/>
        </p:nvSpPr>
        <p:spPr>
          <a:xfrm>
            <a:off x="0" y="8668512"/>
            <a:ext cx="6858000" cy="4754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1200" i="1" dirty="0">
                <a:solidFill>
                  <a:srgbClr val="002060"/>
                </a:solidFill>
                <a:latin typeface="Arial" panose="020B0604020202020204" pitchFamily="34" charset="0"/>
                <a:cs typeface="Arial" panose="020B0604020202020204" pitchFamily="34" charset="0"/>
              </a:rPr>
              <a:t>Provided for reference only. Mention does not imply endorsement, </a:t>
            </a:r>
          </a:p>
          <a:p>
            <a:pPr algn="r"/>
            <a:r>
              <a:rPr lang="en-US" sz="1200" i="1" dirty="0">
                <a:solidFill>
                  <a:srgbClr val="002060"/>
                </a:solidFill>
                <a:latin typeface="Arial" panose="020B0604020202020204" pitchFamily="34" charset="0"/>
                <a:cs typeface="Arial" panose="020B0604020202020204" pitchFamily="34" charset="0"/>
              </a:rPr>
              <a:t>recommendation, or approval by the Tennessee Department of Education.</a:t>
            </a:r>
          </a:p>
        </p:txBody>
      </p:sp>
      <p:sp>
        <p:nvSpPr>
          <p:cNvPr id="14" name="Rectangle 13" descr="Basic Reading&#10;Alphabetic Knowledge&#10;Phonological and Phonemic Awareness&#10;Decoding&#10;Sight Words&#10;"/>
          <p:cNvSpPr/>
          <p:nvPr/>
        </p:nvSpPr>
        <p:spPr>
          <a:xfrm>
            <a:off x="-12192" y="7669580"/>
            <a:ext cx="3502152" cy="1005840"/>
          </a:xfrm>
          <a:prstGeom prst="rect">
            <a:avLst/>
          </a:prstGeom>
          <a:solidFill>
            <a:srgbClr val="1B365D"/>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Basic Reading</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FFFFF"/>
                </a:solidFill>
                <a:latin typeface="Arial" panose="020B0604020202020204" pitchFamily="34" charset="0"/>
                <a:cs typeface="Arial" panose="020B0604020202020204" pitchFamily="34" charset="0"/>
              </a:rPr>
              <a:t>Alphabetic Knowledge</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FFFFF"/>
                </a:solidFill>
                <a:latin typeface="Arial" panose="020B0604020202020204" pitchFamily="34" charset="0"/>
                <a:cs typeface="Arial" panose="020B0604020202020204" pitchFamily="34" charset="0"/>
              </a:rPr>
              <a:t>Phonological and Phonemic Awareness</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FFFFF"/>
                </a:solidFill>
                <a:latin typeface="Arial" panose="020B0604020202020204" pitchFamily="34" charset="0"/>
                <a:cs typeface="Arial" panose="020B0604020202020204" pitchFamily="34" charset="0"/>
              </a:rPr>
              <a:t>Decoding</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FFFFF"/>
                </a:solidFill>
                <a:latin typeface="Arial" panose="020B0604020202020204" pitchFamily="34" charset="0"/>
                <a:cs typeface="Arial" panose="020B0604020202020204" pitchFamily="34" charset="0"/>
              </a:rPr>
              <a:t>Sight Words</a:t>
            </a:r>
          </a:p>
        </p:txBody>
      </p:sp>
      <p:sp>
        <p:nvSpPr>
          <p:cNvPr id="15" name="Rectangle 14" descr="Reading Fluency&#10;N/A&#10;"/>
          <p:cNvSpPr/>
          <p:nvPr/>
        </p:nvSpPr>
        <p:spPr>
          <a:xfrm>
            <a:off x="3505200" y="7669580"/>
            <a:ext cx="1054608" cy="1005840"/>
          </a:xfrm>
          <a:prstGeom prst="rect">
            <a:avLst/>
          </a:prstGeom>
          <a:solidFill>
            <a:srgbClr val="1B365D">
              <a:lumMod val="40000"/>
              <a:lumOff val="60000"/>
            </a:srgbClr>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Reading Fluency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N/A</a:t>
            </a:r>
          </a:p>
        </p:txBody>
      </p:sp>
      <p:sp>
        <p:nvSpPr>
          <p:cNvPr id="16" name="Rectangle 15" descr="Reading Comprehension&#10;Functional Vocabulary&#10;"/>
          <p:cNvSpPr/>
          <p:nvPr/>
        </p:nvSpPr>
        <p:spPr>
          <a:xfrm>
            <a:off x="4559808" y="7669580"/>
            <a:ext cx="2313432" cy="1005840"/>
          </a:xfrm>
          <a:prstGeom prst="rect">
            <a:avLst/>
          </a:prstGeom>
          <a:solidFill>
            <a:srgbClr val="6E7073"/>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Reading Comprehension</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Functional Vocabulary</a:t>
            </a:r>
          </a:p>
        </p:txBody>
      </p:sp>
      <p:pic>
        <p:nvPicPr>
          <p:cNvPr id="3" name="Picture 2" descr="Really Great Reading&#10;"/>
          <p:cNvPicPr>
            <a:picLocks noChangeAspect="1"/>
          </p:cNvPicPr>
          <p:nvPr/>
        </p:nvPicPr>
        <p:blipFill>
          <a:blip r:embed="rId2"/>
          <a:stretch>
            <a:fillRect/>
          </a:stretch>
        </p:blipFill>
        <p:spPr>
          <a:xfrm>
            <a:off x="2244130" y="1066369"/>
            <a:ext cx="2274235" cy="1612850"/>
          </a:xfrm>
          <a:prstGeom prst="rect">
            <a:avLst/>
          </a:prstGeom>
        </p:spPr>
      </p:pic>
      <p:sp>
        <p:nvSpPr>
          <p:cNvPr id="2" name="Title 1" hidden="1"/>
          <p:cNvSpPr>
            <a:spLocks noGrp="1"/>
          </p:cNvSpPr>
          <p:nvPr>
            <p:ph type="title"/>
          </p:nvPr>
        </p:nvSpPr>
        <p:spPr/>
        <p:txBody>
          <a:bodyPr/>
          <a:lstStyle/>
          <a:p>
            <a:r>
              <a:rPr lang="en-US" dirty="0" smtClean="0"/>
              <a:t>Really Great Reading</a:t>
            </a:r>
            <a:endParaRPr lang="en-US" dirty="0"/>
          </a:p>
        </p:txBody>
      </p:sp>
    </p:spTree>
    <p:extLst>
      <p:ext uri="{BB962C8B-B14F-4D97-AF65-F5344CB8AC3E}">
        <p14:creationId xmlns:p14="http://schemas.microsoft.com/office/powerpoint/2010/main" val="38382899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Age:&#10;Grades K-12 (paper)&#10;Grades 3-12 (online)&#10;&#10;Administration &amp; Time:&#10;Abbreviated Battery: 3 hours&#10;Complete Battery: 5 hours&#10;1:1 (paper); group (online)&#10;Standardized&#10;&#10;Assessor Qualification Level:&#10;B&#10;&#10;Purpose:&#10;To identify student strengths and needs&#10; To support effective instructional planning&#10;&#10;English Learner Options:&#10;N/A&#10;&#10;Additional Information:&#10;Composite Score: Total Reading&#10;Cluster Scores: Word Study Skills, Reading Vocabulary, and Reading Comprehension&#10;"/>
          <p:cNvSpPr/>
          <p:nvPr/>
        </p:nvSpPr>
        <p:spPr>
          <a:xfrm>
            <a:off x="18344" y="2790885"/>
            <a:ext cx="6821311" cy="4693593"/>
          </a:xfrm>
          <a:prstGeom prst="rect">
            <a:avLst/>
          </a:prstGeom>
        </p:spPr>
        <p:txBody>
          <a:bodyPr wrap="square">
            <a:spAutoFit/>
          </a:bodyPr>
          <a:lstStyle/>
          <a:p>
            <a:pPr algn="ctr" eaLnBrk="1" fontAlgn="auto" hangingPunct="1">
              <a:spcBef>
                <a:spcPts val="0"/>
              </a:spcBef>
              <a:spcAft>
                <a:spcPts val="0"/>
              </a:spcAft>
              <a:defRPr/>
            </a:pPr>
            <a:r>
              <a:rPr lang="en-US" sz="1300" b="1" dirty="0">
                <a:ln w="1905"/>
                <a:solidFill>
                  <a:srgbClr val="002060"/>
                </a:solidFill>
                <a:latin typeface="Arial" panose="020B0604020202020204" pitchFamily="34" charset="0"/>
                <a:cs typeface="Arial" panose="020B0604020202020204" pitchFamily="34" charset="0"/>
              </a:rPr>
              <a:t>Age:</a:t>
            </a:r>
          </a:p>
          <a:p>
            <a:pPr marL="285750" indent="-285750" algn="ctr" eaLnBrk="1" fontAlgn="auto" hangingPunct="1">
              <a:spcBef>
                <a:spcPts val="0"/>
              </a:spcBef>
              <a:spcAft>
                <a:spcPts val="0"/>
              </a:spcAft>
              <a:buFont typeface="Arial" panose="020B0604020202020204" pitchFamily="34" charset="0"/>
              <a:buChar char="•"/>
              <a:defRPr/>
            </a:pPr>
            <a:r>
              <a:rPr lang="en-US" sz="1300" dirty="0">
                <a:ln w="1905"/>
                <a:solidFill>
                  <a:srgbClr val="002060"/>
                </a:solidFill>
                <a:latin typeface="Arial" panose="020B0604020202020204" pitchFamily="34" charset="0"/>
                <a:cs typeface="Arial" panose="020B0604020202020204" pitchFamily="34" charset="0"/>
              </a:rPr>
              <a:t>Grades K-12 (paper)</a:t>
            </a:r>
          </a:p>
          <a:p>
            <a:pPr marL="285750" indent="-285750" algn="ctr" eaLnBrk="1" fontAlgn="auto" hangingPunct="1">
              <a:spcBef>
                <a:spcPts val="0"/>
              </a:spcBef>
              <a:spcAft>
                <a:spcPts val="0"/>
              </a:spcAft>
              <a:buFont typeface="Arial" panose="020B0604020202020204" pitchFamily="34" charset="0"/>
              <a:buChar char="•"/>
              <a:defRPr/>
            </a:pPr>
            <a:r>
              <a:rPr lang="en-US" sz="1300" dirty="0">
                <a:ln w="1905"/>
                <a:solidFill>
                  <a:srgbClr val="002060"/>
                </a:solidFill>
                <a:latin typeface="Arial" panose="020B0604020202020204" pitchFamily="34" charset="0"/>
                <a:cs typeface="Arial" panose="020B0604020202020204" pitchFamily="34" charset="0"/>
              </a:rPr>
              <a:t>Grades 3-12 (online)</a:t>
            </a:r>
          </a:p>
          <a:p>
            <a:pPr algn="ctr" eaLnBrk="1" fontAlgn="auto" hangingPunct="1">
              <a:spcBef>
                <a:spcPts val="0"/>
              </a:spcBef>
              <a:spcAft>
                <a:spcPts val="0"/>
              </a:spcAft>
              <a:defRPr/>
            </a:pPr>
            <a:endParaRPr lang="en-US" sz="1300" dirty="0">
              <a:ln w="1905"/>
              <a:solidFill>
                <a:srgbClr val="002060"/>
              </a:solidFill>
              <a:latin typeface="Arial" panose="020B0604020202020204" pitchFamily="34" charset="0"/>
              <a:cs typeface="Arial" panose="020B0604020202020204" pitchFamily="34" charset="0"/>
            </a:endParaRPr>
          </a:p>
          <a:p>
            <a:pPr algn="ctr" eaLnBrk="1" fontAlgn="auto" hangingPunct="1">
              <a:spcBef>
                <a:spcPts val="0"/>
              </a:spcBef>
              <a:spcAft>
                <a:spcPts val="0"/>
              </a:spcAft>
              <a:defRPr/>
            </a:pPr>
            <a:r>
              <a:rPr lang="en-US" sz="1300" b="1" dirty="0">
                <a:ln w="1905"/>
                <a:solidFill>
                  <a:srgbClr val="002060"/>
                </a:solidFill>
                <a:latin typeface="Arial" panose="020B0604020202020204" pitchFamily="34" charset="0"/>
                <a:cs typeface="Arial" panose="020B0604020202020204" pitchFamily="34" charset="0"/>
              </a:rPr>
              <a:t>Administration &amp; Time:</a:t>
            </a:r>
          </a:p>
          <a:p>
            <a:pPr algn="ctr">
              <a:defRPr/>
            </a:pPr>
            <a:r>
              <a:rPr lang="en-US" sz="1300" dirty="0">
                <a:ln w="1905"/>
                <a:solidFill>
                  <a:srgbClr val="002060"/>
                </a:solidFill>
                <a:latin typeface="Arial" panose="020B0604020202020204" pitchFamily="34" charset="0"/>
                <a:cs typeface="Arial" panose="020B0604020202020204" pitchFamily="34" charset="0"/>
              </a:rPr>
              <a:t>Abbreviated Battery: 3 hours</a:t>
            </a:r>
          </a:p>
          <a:p>
            <a:pPr algn="ctr">
              <a:defRPr/>
            </a:pPr>
            <a:r>
              <a:rPr lang="en-US" sz="1300" dirty="0">
                <a:ln w="1905"/>
                <a:solidFill>
                  <a:srgbClr val="002060"/>
                </a:solidFill>
                <a:latin typeface="Arial" panose="020B0604020202020204" pitchFamily="34" charset="0"/>
                <a:cs typeface="Arial" panose="020B0604020202020204" pitchFamily="34" charset="0"/>
              </a:rPr>
              <a:t>Complete Battery: 5 hours</a:t>
            </a:r>
          </a:p>
          <a:p>
            <a:pPr algn="ctr">
              <a:defRPr/>
            </a:pPr>
            <a:r>
              <a:rPr lang="en-US" sz="1300" dirty="0">
                <a:ln w="1905"/>
                <a:solidFill>
                  <a:srgbClr val="002060"/>
                </a:solidFill>
                <a:latin typeface="Arial" panose="020B0604020202020204" pitchFamily="34" charset="0"/>
                <a:cs typeface="Arial" panose="020B0604020202020204" pitchFamily="34" charset="0"/>
              </a:rPr>
              <a:t>1:1 (paper); group (online)</a:t>
            </a:r>
          </a:p>
          <a:p>
            <a:pPr algn="ctr" eaLnBrk="1" fontAlgn="auto" hangingPunct="1">
              <a:spcBef>
                <a:spcPts val="0"/>
              </a:spcBef>
              <a:spcAft>
                <a:spcPts val="0"/>
              </a:spcAft>
              <a:defRPr/>
            </a:pPr>
            <a:r>
              <a:rPr lang="en-US" sz="1300" dirty="0">
                <a:ln w="1905"/>
                <a:solidFill>
                  <a:srgbClr val="002060"/>
                </a:solidFill>
                <a:latin typeface="Arial" panose="020B0604020202020204" pitchFamily="34" charset="0"/>
                <a:cs typeface="Arial" panose="020B0604020202020204" pitchFamily="34" charset="0"/>
              </a:rPr>
              <a:t>Standardized</a:t>
            </a:r>
          </a:p>
          <a:p>
            <a:pPr algn="ctr" eaLnBrk="1" fontAlgn="auto" hangingPunct="1">
              <a:spcBef>
                <a:spcPts val="0"/>
              </a:spcBef>
              <a:spcAft>
                <a:spcPts val="0"/>
              </a:spcAft>
              <a:defRPr/>
            </a:pPr>
            <a:endParaRPr lang="en-US" sz="1300" dirty="0">
              <a:ln w="1905"/>
              <a:solidFill>
                <a:srgbClr val="002060"/>
              </a:solidFill>
              <a:latin typeface="Arial" panose="020B0604020202020204" pitchFamily="34" charset="0"/>
              <a:cs typeface="Arial" panose="020B0604020202020204" pitchFamily="34" charset="0"/>
            </a:endParaRPr>
          </a:p>
          <a:p>
            <a:pPr algn="ctr">
              <a:defRPr/>
            </a:pPr>
            <a:r>
              <a:rPr lang="en-US" sz="1300" b="1" dirty="0">
                <a:ln w="1905"/>
                <a:solidFill>
                  <a:srgbClr val="002060"/>
                </a:solidFill>
                <a:latin typeface="Arial" panose="020B0604020202020204" pitchFamily="34" charset="0"/>
                <a:cs typeface="Arial" panose="020B0604020202020204" pitchFamily="34" charset="0"/>
              </a:rPr>
              <a:t>Assessor Qualification Level:</a:t>
            </a:r>
          </a:p>
          <a:p>
            <a:pPr algn="ctr" eaLnBrk="1" fontAlgn="auto" hangingPunct="1">
              <a:spcBef>
                <a:spcPts val="0"/>
              </a:spcBef>
              <a:spcAft>
                <a:spcPts val="0"/>
              </a:spcAft>
              <a:defRPr/>
            </a:pPr>
            <a:r>
              <a:rPr lang="en-US" sz="1300" dirty="0">
                <a:ln w="1905"/>
                <a:solidFill>
                  <a:srgbClr val="002060"/>
                </a:solidFill>
                <a:latin typeface="Arial" panose="020B0604020202020204" pitchFamily="34" charset="0"/>
                <a:cs typeface="Arial" panose="020B0604020202020204" pitchFamily="34" charset="0"/>
              </a:rPr>
              <a:t>B</a:t>
            </a:r>
          </a:p>
          <a:p>
            <a:pPr algn="ctr" eaLnBrk="1" fontAlgn="auto" hangingPunct="1">
              <a:spcBef>
                <a:spcPts val="0"/>
              </a:spcBef>
              <a:spcAft>
                <a:spcPts val="0"/>
              </a:spcAft>
              <a:defRPr/>
            </a:pPr>
            <a:endParaRPr lang="en-US" sz="1300" dirty="0">
              <a:ln w="1905"/>
              <a:solidFill>
                <a:srgbClr val="002060"/>
              </a:solidFill>
              <a:latin typeface="Arial" panose="020B0604020202020204" pitchFamily="34" charset="0"/>
              <a:cs typeface="Arial" panose="020B0604020202020204" pitchFamily="34" charset="0"/>
            </a:endParaRPr>
          </a:p>
          <a:p>
            <a:pPr algn="ctr">
              <a:defRPr/>
            </a:pPr>
            <a:r>
              <a:rPr lang="en-US" sz="1300" b="1" dirty="0">
                <a:ln w="1905"/>
                <a:solidFill>
                  <a:srgbClr val="002060"/>
                </a:solidFill>
                <a:latin typeface="Arial" panose="020B0604020202020204" pitchFamily="34" charset="0"/>
                <a:cs typeface="Arial" panose="020B0604020202020204" pitchFamily="34" charset="0"/>
              </a:rPr>
              <a:t>Purpose:</a:t>
            </a:r>
          </a:p>
          <a:p>
            <a:pPr marL="169863" indent="-169863" algn="ctr">
              <a:buFontTx/>
              <a:buAutoNum type="arabicPeriod"/>
              <a:defRPr/>
            </a:pPr>
            <a:r>
              <a:rPr lang="en-US" sz="1300" dirty="0">
                <a:solidFill>
                  <a:srgbClr val="002060"/>
                </a:solidFill>
                <a:latin typeface="Arial" panose="020B0604020202020204" pitchFamily="34" charset="0"/>
                <a:cs typeface="Arial" panose="020B0604020202020204" pitchFamily="34" charset="0"/>
              </a:rPr>
              <a:t>To identify student strengths and needs</a:t>
            </a:r>
          </a:p>
          <a:p>
            <a:pPr marL="169863" indent="-169863" algn="ctr">
              <a:buFontTx/>
              <a:buAutoNum type="arabicPeriod"/>
              <a:defRPr/>
            </a:pPr>
            <a:r>
              <a:rPr lang="en-US" sz="1300" dirty="0">
                <a:solidFill>
                  <a:srgbClr val="002060"/>
                </a:solidFill>
                <a:latin typeface="Arial" panose="020B0604020202020204" pitchFamily="34" charset="0"/>
                <a:cs typeface="Arial" panose="020B0604020202020204" pitchFamily="34" charset="0"/>
              </a:rPr>
              <a:t> To support effective instructional planning</a:t>
            </a:r>
          </a:p>
          <a:p>
            <a:pPr marL="169863" indent="-169863" algn="ctr">
              <a:buFontTx/>
              <a:buAutoNum type="arabicPeriod"/>
              <a:defRPr/>
            </a:pPr>
            <a:endParaRPr lang="en-US" sz="1300" dirty="0">
              <a:ln w="1905"/>
              <a:solidFill>
                <a:srgbClr val="002060"/>
              </a:solidFill>
              <a:latin typeface="Arial" panose="020B0604020202020204" pitchFamily="34" charset="0"/>
              <a:cs typeface="Arial" panose="020B0604020202020204" pitchFamily="34" charset="0"/>
            </a:endParaRPr>
          </a:p>
          <a:p>
            <a:pPr algn="ctr" eaLnBrk="1" fontAlgn="auto" hangingPunct="1">
              <a:spcBef>
                <a:spcPts val="0"/>
              </a:spcBef>
              <a:spcAft>
                <a:spcPts val="0"/>
              </a:spcAft>
              <a:defRPr/>
            </a:pPr>
            <a:r>
              <a:rPr lang="en-US" sz="1300" b="1" dirty="0">
                <a:ln w="1905"/>
                <a:solidFill>
                  <a:srgbClr val="002060"/>
                </a:solidFill>
                <a:latin typeface="Arial" panose="020B0604020202020204" pitchFamily="34" charset="0"/>
                <a:cs typeface="Arial" panose="020B0604020202020204" pitchFamily="34" charset="0"/>
              </a:rPr>
              <a:t>English Learner Options:</a:t>
            </a:r>
          </a:p>
          <a:p>
            <a:pPr algn="ctr">
              <a:defRPr/>
            </a:pPr>
            <a:r>
              <a:rPr lang="en-US" sz="1300" dirty="0">
                <a:ln w="1905"/>
                <a:solidFill>
                  <a:srgbClr val="002060"/>
                </a:solidFill>
                <a:latin typeface="Arial" panose="020B0604020202020204" pitchFamily="34" charset="0"/>
                <a:cs typeface="Arial" panose="020B0604020202020204" pitchFamily="34" charset="0"/>
              </a:rPr>
              <a:t>N/A</a:t>
            </a:r>
          </a:p>
          <a:p>
            <a:pPr algn="ctr">
              <a:defRPr/>
            </a:pPr>
            <a:endParaRPr lang="en-US" sz="1300" dirty="0">
              <a:ln w="1905"/>
              <a:solidFill>
                <a:srgbClr val="002060"/>
              </a:solidFill>
              <a:latin typeface="Arial" panose="020B0604020202020204" pitchFamily="34" charset="0"/>
              <a:cs typeface="Arial" panose="020B0604020202020204" pitchFamily="34" charset="0"/>
            </a:endParaRPr>
          </a:p>
          <a:p>
            <a:pPr algn="ctr">
              <a:defRPr/>
            </a:pPr>
            <a:r>
              <a:rPr lang="en-US" sz="1300" b="1" dirty="0">
                <a:ln w="1905"/>
                <a:solidFill>
                  <a:srgbClr val="002060"/>
                </a:solidFill>
                <a:latin typeface="Arial" panose="020B0604020202020204" pitchFamily="34" charset="0"/>
                <a:cs typeface="Arial" panose="020B0604020202020204" pitchFamily="34" charset="0"/>
              </a:rPr>
              <a:t>Additional Information:</a:t>
            </a:r>
          </a:p>
          <a:p>
            <a:pPr marL="285750" indent="-285750" algn="ctr">
              <a:buFont typeface="Arial" panose="020B0604020202020204" pitchFamily="34" charset="0"/>
              <a:buChar char="•"/>
              <a:defRPr/>
            </a:pPr>
            <a:r>
              <a:rPr lang="en-US" sz="1300" dirty="0">
                <a:ln w="1905"/>
                <a:solidFill>
                  <a:srgbClr val="002060"/>
                </a:solidFill>
                <a:latin typeface="Arial" panose="020B0604020202020204" pitchFamily="34" charset="0"/>
                <a:cs typeface="Arial" panose="020B0604020202020204" pitchFamily="34" charset="0"/>
              </a:rPr>
              <a:t>Composite Score: </a:t>
            </a:r>
            <a:r>
              <a:rPr lang="en-US" sz="1300" dirty="0">
                <a:solidFill>
                  <a:srgbClr val="002060"/>
                </a:solidFill>
                <a:latin typeface="Arial" panose="020B0604020202020204" pitchFamily="34" charset="0"/>
                <a:cs typeface="Arial" panose="020B0604020202020204" pitchFamily="34" charset="0"/>
              </a:rPr>
              <a:t>Total Reading</a:t>
            </a:r>
          </a:p>
          <a:p>
            <a:pPr marL="285750" indent="-285750" algn="ctr">
              <a:buFont typeface="Arial" panose="020B0604020202020204" pitchFamily="34" charset="0"/>
              <a:buChar char="•"/>
              <a:defRPr/>
            </a:pPr>
            <a:r>
              <a:rPr lang="en-US" sz="1300" dirty="0">
                <a:ln w="1905"/>
                <a:solidFill>
                  <a:srgbClr val="002060"/>
                </a:solidFill>
                <a:latin typeface="Arial" panose="020B0604020202020204" pitchFamily="34" charset="0"/>
                <a:cs typeface="Arial" panose="020B0604020202020204" pitchFamily="34" charset="0"/>
              </a:rPr>
              <a:t>Cluster Scores: Word Study Skills, Reading Vocabulary, and Reading Comprehension</a:t>
            </a:r>
          </a:p>
        </p:txBody>
      </p:sp>
      <p:sp>
        <p:nvSpPr>
          <p:cNvPr id="12" name="Rectangle 11" descr="Stanford Achievement Test (SAT 10)&#10;"/>
          <p:cNvSpPr/>
          <p:nvPr/>
        </p:nvSpPr>
        <p:spPr>
          <a:xfrm>
            <a:off x="0" y="0"/>
            <a:ext cx="6858000" cy="106115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ln w="1905"/>
                <a:solidFill>
                  <a:schemeClr val="bg1"/>
                </a:solidFill>
                <a:latin typeface="Georgia" panose="02040502050405020303" pitchFamily="18" charset="0"/>
              </a:rPr>
              <a:t>Stanford Achievement Test (SAT 10)</a:t>
            </a:r>
            <a:endParaRPr lang="en-US" sz="1600" dirty="0">
              <a:solidFill>
                <a:schemeClr val="bg1"/>
              </a:solidFill>
              <a:latin typeface="Georgia" panose="02040502050405020303" pitchFamily="18" charset="0"/>
            </a:endParaRPr>
          </a:p>
        </p:txBody>
      </p:sp>
      <p:sp>
        <p:nvSpPr>
          <p:cNvPr id="13" name="Rectangle 12"/>
          <p:cNvSpPr/>
          <p:nvPr/>
        </p:nvSpPr>
        <p:spPr>
          <a:xfrm>
            <a:off x="0" y="8668512"/>
            <a:ext cx="6858000" cy="4754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1200" i="1" dirty="0">
                <a:solidFill>
                  <a:srgbClr val="002060"/>
                </a:solidFill>
                <a:latin typeface="Arial" panose="020B0604020202020204" pitchFamily="34" charset="0"/>
                <a:cs typeface="Arial" panose="020B0604020202020204" pitchFamily="34" charset="0"/>
              </a:rPr>
              <a:t>Provided for reference only. Mention does not imply endorsement, </a:t>
            </a:r>
          </a:p>
          <a:p>
            <a:pPr algn="r"/>
            <a:r>
              <a:rPr lang="en-US" sz="1200" i="1" dirty="0">
                <a:solidFill>
                  <a:srgbClr val="002060"/>
                </a:solidFill>
                <a:latin typeface="Arial" panose="020B0604020202020204" pitchFamily="34" charset="0"/>
                <a:cs typeface="Arial" panose="020B0604020202020204" pitchFamily="34" charset="0"/>
              </a:rPr>
              <a:t>recommendation, or approval by the Tennessee Department of Education.</a:t>
            </a:r>
          </a:p>
        </p:txBody>
      </p:sp>
      <p:sp>
        <p:nvSpPr>
          <p:cNvPr id="14" name="Rectangle 13" descr="Basic Reading&#10;Structural Analysis&#10;Phonetic Analysis-Consonants&#10;Phonetic Analysis-Vowels&#10;"/>
          <p:cNvSpPr/>
          <p:nvPr/>
        </p:nvSpPr>
        <p:spPr>
          <a:xfrm>
            <a:off x="-12192" y="7476245"/>
            <a:ext cx="2286000" cy="1199175"/>
          </a:xfrm>
          <a:prstGeom prst="rect">
            <a:avLst/>
          </a:prstGeom>
          <a:solidFill>
            <a:srgbClr val="1B365D"/>
          </a:solidFill>
          <a:ln w="15875" cap="flat" cmpd="sng" algn="ctr">
            <a:noFill/>
            <a:prstDash val="solid"/>
          </a:ln>
          <a:effectLst/>
        </p:spPr>
        <p:txBody>
          <a:bodyPr lIns="18288" rIns="18288"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Basic Reading</a:t>
            </a:r>
            <a:endParaRPr lang="en-US" sz="1200" kern="0" dirty="0">
              <a:solidFill>
                <a:srgbClr val="FFFFFF"/>
              </a:solidFill>
              <a:latin typeface="Arial" panose="020B0604020202020204" pitchFamily="34" charset="0"/>
              <a:cs typeface="Arial" panose="020B0604020202020204" pitchFamily="34" charset="0"/>
            </a:endParaRP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FFFFF"/>
                </a:solidFill>
                <a:latin typeface="Arial" panose="020B0604020202020204" pitchFamily="34" charset="0"/>
                <a:cs typeface="Arial" panose="020B0604020202020204" pitchFamily="34" charset="0"/>
              </a:rPr>
              <a:t>Structural Analysis</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FFFFF"/>
                </a:solidFill>
                <a:latin typeface="Arial" panose="020B0604020202020204" pitchFamily="34" charset="0"/>
                <a:cs typeface="Arial" panose="020B0604020202020204" pitchFamily="34" charset="0"/>
              </a:rPr>
              <a:t>Phonetic Analysis-Consonants</a:t>
            </a:r>
          </a:p>
          <a:p>
            <a:pPr marL="171450" indent="-171450" algn="ctr">
              <a:buFont typeface="Arial" panose="020B0604020202020204" pitchFamily="34" charset="0"/>
              <a:buChar char="•"/>
              <a:defRPr/>
            </a:pPr>
            <a:r>
              <a:rPr lang="en-US" sz="1200" kern="0" dirty="0">
                <a:solidFill>
                  <a:srgbClr val="FFFFFF"/>
                </a:solidFill>
                <a:latin typeface="Arial" panose="020B0604020202020204" pitchFamily="34" charset="0"/>
                <a:cs typeface="Arial" panose="020B0604020202020204" pitchFamily="34" charset="0"/>
              </a:rPr>
              <a:t>Phonetic Analysis-Vowels</a:t>
            </a:r>
          </a:p>
        </p:txBody>
      </p:sp>
      <p:sp>
        <p:nvSpPr>
          <p:cNvPr id="15" name="Rectangle 14" descr="Reading Fluency&#10;N/A&#10;"/>
          <p:cNvSpPr/>
          <p:nvPr/>
        </p:nvSpPr>
        <p:spPr>
          <a:xfrm>
            <a:off x="2273808" y="7476245"/>
            <a:ext cx="2286000" cy="1199175"/>
          </a:xfrm>
          <a:prstGeom prst="rect">
            <a:avLst/>
          </a:prstGeom>
          <a:solidFill>
            <a:srgbClr val="1B365D">
              <a:lumMod val="40000"/>
              <a:lumOff val="60000"/>
            </a:srgbClr>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Reading Fluency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strike="noStrike" kern="0" cap="none" spc="0" normalizeH="0" noProof="0" dirty="0">
                <a:ln>
                  <a:noFill/>
                </a:ln>
                <a:solidFill>
                  <a:srgbClr val="002060"/>
                </a:solidFill>
                <a:effectLst/>
                <a:uLnTx/>
                <a:uFillTx/>
                <a:latin typeface="Arial" panose="020B0604020202020204" pitchFamily="34" charset="0"/>
                <a:cs typeface="Arial" panose="020B0604020202020204" pitchFamily="34" charset="0"/>
              </a:rPr>
              <a:t>N/A</a:t>
            </a:r>
          </a:p>
        </p:txBody>
      </p:sp>
      <p:sp>
        <p:nvSpPr>
          <p:cNvPr id="16" name="Rectangle 15" descr="Reading Comprehension&#10;Reading Comp: 8 subtests&#10;Listening: 3 subtests&#10; Reading Vocabulary :4 subtests&#10;"/>
          <p:cNvSpPr/>
          <p:nvPr/>
        </p:nvSpPr>
        <p:spPr>
          <a:xfrm>
            <a:off x="4559808" y="7476245"/>
            <a:ext cx="2313432" cy="1199175"/>
          </a:xfrm>
          <a:prstGeom prst="rect">
            <a:avLst/>
          </a:prstGeom>
          <a:solidFill>
            <a:srgbClr val="6E7073"/>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Reading Comprehension</a:t>
            </a:r>
          </a:p>
          <a:p>
            <a:pPr marL="171450" indent="-171450" algn="ctr">
              <a:buFont typeface="Arial" panose="020B0604020202020204" pitchFamily="34" charset="0"/>
              <a:buChar char="•"/>
              <a:defRPr/>
            </a:pPr>
            <a:r>
              <a:rPr lang="en-US" sz="1200" kern="0">
                <a:solidFill>
                  <a:srgbClr val="FFFFFF"/>
                </a:solidFill>
                <a:latin typeface="Arial"/>
                <a:cs typeface="Arial"/>
              </a:rPr>
              <a:t>Reading Comp: eight subtests</a:t>
            </a:r>
          </a:p>
          <a:p>
            <a:pPr marL="171450" indent="-171450" algn="ctr">
              <a:buFont typeface="Arial" panose="020B0604020202020204" pitchFamily="34" charset="0"/>
              <a:buChar char="•"/>
              <a:defRPr/>
            </a:pPr>
            <a:r>
              <a:rPr kumimoji="0" lang="en-US" sz="1200" b="0" i="0" strike="noStrike" kern="0" cap="none" spc="0" normalizeH="0" baseline="0" noProof="0">
                <a:ln>
                  <a:noFill/>
                </a:ln>
                <a:solidFill>
                  <a:srgbClr val="FFFFFF"/>
                </a:solidFill>
                <a:effectLst/>
                <a:uLnTx/>
                <a:uFillTx/>
                <a:latin typeface="Arial"/>
                <a:cs typeface="Arial"/>
              </a:rPr>
              <a:t>Listening:</a:t>
            </a:r>
            <a:r>
              <a:rPr lang="en-US" sz="1200" kern="0">
                <a:solidFill>
                  <a:srgbClr val="FFFFFF"/>
                </a:solidFill>
                <a:latin typeface="Arial"/>
                <a:cs typeface="Arial"/>
              </a:rPr>
              <a:t> three</a:t>
            </a:r>
            <a:r>
              <a:rPr kumimoji="0" lang="en-US" sz="1200" b="0" i="0" strike="noStrike" kern="0" cap="none" spc="0" normalizeH="0" noProof="0">
                <a:ln>
                  <a:noFill/>
                </a:ln>
                <a:solidFill>
                  <a:srgbClr val="FFFFFF"/>
                </a:solidFill>
                <a:effectLst/>
                <a:uLnTx/>
                <a:uFillTx/>
                <a:latin typeface="Arial"/>
                <a:cs typeface="Arial"/>
              </a:rPr>
              <a:t> subtests</a:t>
            </a:r>
            <a:endParaRPr lang="en-US" sz="1200" b="0" i="0" strike="noStrike" kern="0" cap="none" spc="0" normalizeH="0" baseline="0" noProof="0">
              <a:ln>
                <a:noFill/>
              </a:ln>
              <a:solidFill>
                <a:srgbClr val="FFFFFF"/>
              </a:solidFill>
              <a:effectLst/>
              <a:uLnTx/>
              <a:uFillTx/>
              <a:latin typeface="Arial"/>
              <a:cs typeface="Arial"/>
            </a:endParaRPr>
          </a:p>
          <a:p>
            <a:pPr marL="171450" indent="-171450" algn="ctr">
              <a:buFont typeface="Arial" panose="020B0604020202020204" pitchFamily="34" charset="0"/>
              <a:buChar char="•"/>
              <a:defRPr/>
            </a:pPr>
            <a:r>
              <a:rPr lang="en-US" sz="1200" kern="0">
                <a:solidFill>
                  <a:srgbClr val="FFFFFF"/>
                </a:solidFill>
                <a:latin typeface="Arial"/>
                <a:cs typeface="Arial"/>
              </a:rPr>
              <a:t> Reading Vocabulary: four </a:t>
            </a:r>
            <a:r>
              <a:rPr lang="en-US" sz="1200" kern="0" dirty="0">
                <a:solidFill>
                  <a:srgbClr val="FFFFFF"/>
                </a:solidFill>
                <a:latin typeface="Arial"/>
                <a:cs typeface="Arial"/>
              </a:rPr>
              <a:t>subtests</a:t>
            </a:r>
            <a:endParaRPr lang="en-US" sz="1200" b="0" i="0" strike="noStrike" kern="0" cap="none" spc="0" normalizeH="0" baseline="0" noProof="0" dirty="0">
              <a:ln>
                <a:noFill/>
              </a:ln>
              <a:solidFill>
                <a:srgbClr val="FFFFFF"/>
              </a:solidFill>
              <a:effectLst/>
              <a:uLnTx/>
              <a:uFillTx/>
              <a:latin typeface="Arial"/>
              <a:cs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3" name="Picture 2" descr="Stanford Achievement Test (SAT 10)&#10;"/>
          <p:cNvPicPr>
            <a:picLocks noChangeAspect="1"/>
          </p:cNvPicPr>
          <p:nvPr/>
        </p:nvPicPr>
        <p:blipFill>
          <a:blip r:embed="rId2"/>
          <a:stretch>
            <a:fillRect/>
          </a:stretch>
        </p:blipFill>
        <p:spPr>
          <a:xfrm>
            <a:off x="2533629" y="1203258"/>
            <a:ext cx="1766358" cy="1298793"/>
          </a:xfrm>
          <a:prstGeom prst="rect">
            <a:avLst/>
          </a:prstGeom>
        </p:spPr>
      </p:pic>
      <p:sp>
        <p:nvSpPr>
          <p:cNvPr id="2" name="Title 1" hidden="1"/>
          <p:cNvSpPr>
            <a:spLocks noGrp="1"/>
          </p:cNvSpPr>
          <p:nvPr>
            <p:ph type="title"/>
          </p:nvPr>
        </p:nvSpPr>
        <p:spPr/>
        <p:txBody>
          <a:bodyPr/>
          <a:lstStyle/>
          <a:p>
            <a:r>
              <a:rPr lang="en-US" dirty="0" smtClean="0"/>
              <a:t>Stanford Achievement Test</a:t>
            </a:r>
            <a:endParaRPr lang="en-US" dirty="0"/>
          </a:p>
        </p:txBody>
      </p:sp>
    </p:spTree>
    <p:extLst>
      <p:ext uri="{BB962C8B-B14F-4D97-AF65-F5344CB8AC3E}">
        <p14:creationId xmlns:p14="http://schemas.microsoft.com/office/powerpoint/2010/main" val="3811398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8580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dirty="0">
                <a:solidFill>
                  <a:schemeClr val="bg1"/>
                </a:solidFill>
                <a:latin typeface="Georgia" panose="02040502050405020303" pitchFamily="18" charset="0"/>
              </a:rPr>
              <a:t>Formatting Notes</a:t>
            </a:r>
          </a:p>
        </p:txBody>
      </p:sp>
      <p:sp>
        <p:nvSpPr>
          <p:cNvPr id="8" name="Rectangle 7"/>
          <p:cNvSpPr/>
          <p:nvPr/>
        </p:nvSpPr>
        <p:spPr>
          <a:xfrm>
            <a:off x="0" y="8668512"/>
            <a:ext cx="6858000" cy="4754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1200" i="1" dirty="0">
                <a:solidFill>
                  <a:srgbClr val="002060"/>
                </a:solidFill>
                <a:latin typeface="Arial" panose="020B0604020202020204" pitchFamily="34" charset="0"/>
                <a:cs typeface="Arial" panose="020B0604020202020204" pitchFamily="34" charset="0"/>
              </a:rPr>
              <a:t>Provided for reference only. Mention does not imply endorsement, </a:t>
            </a:r>
          </a:p>
          <a:p>
            <a:pPr algn="r"/>
            <a:r>
              <a:rPr lang="en-US" sz="1200" i="1" dirty="0">
                <a:solidFill>
                  <a:srgbClr val="002060"/>
                </a:solidFill>
                <a:latin typeface="Arial" panose="020B0604020202020204" pitchFamily="34" charset="0"/>
                <a:cs typeface="Arial" panose="020B0604020202020204" pitchFamily="34" charset="0"/>
              </a:rPr>
              <a:t>recommendation, or approval by the Tennessee Department of Education.</a:t>
            </a:r>
          </a:p>
        </p:txBody>
      </p:sp>
      <p:sp>
        <p:nvSpPr>
          <p:cNvPr id="2" name="TextBox 1" descr="Assessor Qualifications&#10;This document has assessments that could be used by multiple professionals. Some assessments do not have a prescribed assessor qualification level. However, the Tennessee Department of Education  (TDOE) recommends that each assessment is administered, scored, and interpreted by a certified teacher with knowledge of both reading content and the assessment.&#10;&#10;In accordance with the Standards for Educational and Psychological Testing, some assessments in this document are available only to those professionals who have been trained to administer, score, and interpret psychological tests. Each assessment description includes information on its administration qualifications, described below. &#10;&#10;https://www.pearsonassessments.com/professional-assessments/ordering/how-to-order/qualifications/qualifications-policy.html&#10;&#10;Age Levels&#10;The notation “4:0-24:11” means 4 years 0 months through 24 years 11 months."/>
          <p:cNvSpPr txBox="1"/>
          <p:nvPr/>
        </p:nvSpPr>
        <p:spPr>
          <a:xfrm>
            <a:off x="0" y="914400"/>
            <a:ext cx="6858000" cy="7632859"/>
          </a:xfrm>
          <a:prstGeom prst="rect">
            <a:avLst/>
          </a:prstGeom>
          <a:noFill/>
        </p:spPr>
        <p:txBody>
          <a:bodyPr wrap="square" rtlCol="0" anchor="t">
            <a:spAutoFit/>
          </a:bodyPr>
          <a:lstStyle/>
          <a:p>
            <a:r>
              <a:rPr lang="en-US" sz="1300" u="sng" dirty="0">
                <a:solidFill>
                  <a:srgbClr val="002060"/>
                </a:solidFill>
                <a:latin typeface="Arial" panose="020B0604020202020204" pitchFamily="34" charset="0"/>
                <a:ea typeface="Open Sans" panose="020B0606030504020204" pitchFamily="34" charset="0"/>
                <a:cs typeface="Arial" panose="020B0604020202020204" pitchFamily="34" charset="0"/>
              </a:rPr>
              <a:t>Assessor Qualifications</a:t>
            </a:r>
          </a:p>
          <a:p>
            <a:r>
              <a:rPr lang="en-US" sz="1300" dirty="0">
                <a:solidFill>
                  <a:srgbClr val="002060"/>
                </a:solidFill>
                <a:latin typeface="Arial"/>
                <a:ea typeface="Open Sans" panose="020B0606030504020204" pitchFamily="34" charset="0"/>
                <a:cs typeface="Arial"/>
              </a:rPr>
              <a:t>This document has assessments that could be used by multiple professionals. Some assessments do not have a prescribed assessor qualification level. However, the </a:t>
            </a:r>
            <a:r>
              <a:rPr lang="en-US" sz="1300">
                <a:solidFill>
                  <a:srgbClr val="002060"/>
                </a:solidFill>
                <a:latin typeface="Arial"/>
                <a:ea typeface="Open Sans" panose="020B0606030504020204" pitchFamily="34" charset="0"/>
                <a:cs typeface="Arial"/>
              </a:rPr>
              <a:t>Tennessee Department of Education (TDOE) recommends that each assessment is </a:t>
            </a:r>
            <a:r>
              <a:rPr lang="en-US" sz="1300" dirty="0">
                <a:solidFill>
                  <a:srgbClr val="002060"/>
                </a:solidFill>
                <a:latin typeface="Arial"/>
                <a:ea typeface="Open Sans" panose="020B0606030504020204" pitchFamily="34" charset="0"/>
                <a:cs typeface="Arial"/>
              </a:rPr>
              <a:t>administered, scored, and interpreted by a certified teacher with knowledge of both reading content and the assessment.</a:t>
            </a:r>
          </a:p>
          <a:p>
            <a:endParaRPr lang="en-US" sz="1300" dirty="0">
              <a:solidFill>
                <a:srgbClr val="002060"/>
              </a:solidFill>
              <a:latin typeface="Arial" panose="020B0604020202020204" pitchFamily="34" charset="0"/>
              <a:ea typeface="Open Sans" panose="020B0606030504020204" pitchFamily="34" charset="0"/>
              <a:cs typeface="Arial" panose="020B0604020202020204" pitchFamily="34" charset="0"/>
            </a:endParaRPr>
          </a:p>
          <a:p>
            <a:r>
              <a:rPr lang="en-US" sz="1300" dirty="0">
                <a:solidFill>
                  <a:srgbClr val="002060"/>
                </a:solidFill>
                <a:latin typeface="Arial" panose="020B0604020202020204" pitchFamily="34" charset="0"/>
                <a:ea typeface="Open Sans" panose="020B0606030504020204" pitchFamily="34" charset="0"/>
                <a:cs typeface="Arial" panose="020B0604020202020204" pitchFamily="34" charset="0"/>
              </a:rPr>
              <a:t>In accordance with the </a:t>
            </a:r>
            <a:r>
              <a:rPr lang="en-US" sz="1300" i="1" dirty="0">
                <a:solidFill>
                  <a:srgbClr val="002060"/>
                </a:solidFill>
                <a:latin typeface="Arial" panose="020B0604020202020204" pitchFamily="34" charset="0"/>
                <a:ea typeface="Open Sans" panose="020B0606030504020204" pitchFamily="34" charset="0"/>
                <a:cs typeface="Arial" panose="020B0604020202020204" pitchFamily="34" charset="0"/>
              </a:rPr>
              <a:t>Standards for Educational and Psychological Testing</a:t>
            </a:r>
            <a:r>
              <a:rPr lang="en-US" sz="1300" dirty="0">
                <a:solidFill>
                  <a:srgbClr val="002060"/>
                </a:solidFill>
                <a:latin typeface="Arial" panose="020B0604020202020204" pitchFamily="34" charset="0"/>
                <a:ea typeface="Open Sans" panose="020B0606030504020204" pitchFamily="34" charset="0"/>
                <a:cs typeface="Arial" panose="020B0604020202020204" pitchFamily="34" charset="0"/>
              </a:rPr>
              <a:t>, some assessments in this document are available only to those professionals who have been trained to administer, score, and interpret psychological tests. Each assessment description includes information on its administration qualifications, described below. </a:t>
            </a:r>
          </a:p>
          <a:p>
            <a:endParaRPr lang="en-US" sz="1300" dirty="0">
              <a:solidFill>
                <a:srgbClr val="002060"/>
              </a:solidFill>
              <a:latin typeface="Arial" panose="020B0604020202020204" pitchFamily="34" charset="0"/>
              <a:ea typeface="Open Sans" panose="020B0606030504020204" pitchFamily="34" charset="0"/>
              <a:cs typeface="Arial" panose="020B0604020202020204" pitchFamily="34" charset="0"/>
            </a:endParaRPr>
          </a:p>
          <a:p>
            <a:endParaRPr lang="en-US" sz="1300" dirty="0">
              <a:solidFill>
                <a:srgbClr val="002060"/>
              </a:solidFill>
              <a:latin typeface="Arial" panose="020B0604020202020204" pitchFamily="34" charset="0"/>
              <a:ea typeface="Open Sans" panose="020B0606030504020204" pitchFamily="34" charset="0"/>
              <a:cs typeface="Arial" panose="020B0604020202020204" pitchFamily="34" charset="0"/>
            </a:endParaRPr>
          </a:p>
          <a:p>
            <a:endParaRPr lang="en-US" sz="1300" dirty="0">
              <a:solidFill>
                <a:srgbClr val="002060"/>
              </a:solidFill>
              <a:latin typeface="Arial" panose="020B0604020202020204" pitchFamily="34" charset="0"/>
              <a:ea typeface="Open Sans" panose="020B0606030504020204" pitchFamily="34" charset="0"/>
              <a:cs typeface="Arial" panose="020B0604020202020204" pitchFamily="34" charset="0"/>
            </a:endParaRPr>
          </a:p>
          <a:p>
            <a:endParaRPr lang="en-US" sz="1300" dirty="0">
              <a:solidFill>
                <a:srgbClr val="002060"/>
              </a:solidFill>
              <a:latin typeface="Arial" panose="020B0604020202020204" pitchFamily="34" charset="0"/>
              <a:ea typeface="Open Sans" panose="020B0606030504020204" pitchFamily="34" charset="0"/>
              <a:cs typeface="Arial" panose="020B0604020202020204" pitchFamily="34" charset="0"/>
            </a:endParaRPr>
          </a:p>
          <a:p>
            <a:endParaRPr lang="en-US" sz="1300" dirty="0">
              <a:solidFill>
                <a:srgbClr val="002060"/>
              </a:solidFill>
              <a:latin typeface="Arial" panose="020B0604020202020204" pitchFamily="34" charset="0"/>
              <a:ea typeface="Open Sans" panose="020B0606030504020204" pitchFamily="34" charset="0"/>
              <a:cs typeface="Arial" panose="020B0604020202020204" pitchFamily="34" charset="0"/>
            </a:endParaRPr>
          </a:p>
          <a:p>
            <a:endParaRPr lang="en-US" sz="1300" dirty="0">
              <a:solidFill>
                <a:srgbClr val="002060"/>
              </a:solidFill>
              <a:latin typeface="Arial" panose="020B0604020202020204" pitchFamily="34" charset="0"/>
              <a:ea typeface="Open Sans" panose="020B0606030504020204" pitchFamily="34" charset="0"/>
              <a:cs typeface="Arial" panose="020B0604020202020204" pitchFamily="34" charset="0"/>
            </a:endParaRPr>
          </a:p>
          <a:p>
            <a:endParaRPr lang="en-US" sz="1300" dirty="0">
              <a:solidFill>
                <a:srgbClr val="002060"/>
              </a:solidFill>
              <a:latin typeface="Arial" panose="020B0604020202020204" pitchFamily="34" charset="0"/>
              <a:ea typeface="Open Sans" panose="020B0606030504020204" pitchFamily="34" charset="0"/>
              <a:cs typeface="Arial" panose="020B0604020202020204" pitchFamily="34" charset="0"/>
            </a:endParaRPr>
          </a:p>
          <a:p>
            <a:endParaRPr lang="en-US" sz="1300" dirty="0">
              <a:solidFill>
                <a:srgbClr val="002060"/>
              </a:solidFill>
              <a:latin typeface="Arial" panose="020B0604020202020204" pitchFamily="34" charset="0"/>
              <a:ea typeface="Open Sans" panose="020B0606030504020204" pitchFamily="34" charset="0"/>
              <a:cs typeface="Arial" panose="020B0604020202020204" pitchFamily="34" charset="0"/>
            </a:endParaRPr>
          </a:p>
          <a:p>
            <a:endParaRPr lang="en-US" sz="1300" dirty="0">
              <a:solidFill>
                <a:srgbClr val="002060"/>
              </a:solidFill>
              <a:latin typeface="Arial" panose="020B0604020202020204" pitchFamily="34" charset="0"/>
              <a:ea typeface="Open Sans" panose="020B0606030504020204" pitchFamily="34" charset="0"/>
              <a:cs typeface="Arial" panose="020B0604020202020204" pitchFamily="34" charset="0"/>
            </a:endParaRPr>
          </a:p>
          <a:p>
            <a:endParaRPr lang="en-US" sz="1300" dirty="0">
              <a:solidFill>
                <a:srgbClr val="002060"/>
              </a:solidFill>
              <a:latin typeface="Arial" panose="020B0604020202020204" pitchFamily="34" charset="0"/>
              <a:ea typeface="Open Sans" panose="020B0606030504020204" pitchFamily="34" charset="0"/>
              <a:cs typeface="Arial" panose="020B0604020202020204" pitchFamily="34" charset="0"/>
            </a:endParaRPr>
          </a:p>
          <a:p>
            <a:endParaRPr lang="en-US" sz="1300" dirty="0">
              <a:solidFill>
                <a:srgbClr val="002060"/>
              </a:solidFill>
              <a:latin typeface="Arial" panose="020B0604020202020204" pitchFamily="34" charset="0"/>
              <a:ea typeface="Open Sans" panose="020B0606030504020204" pitchFamily="34" charset="0"/>
              <a:cs typeface="Arial" panose="020B0604020202020204" pitchFamily="34" charset="0"/>
            </a:endParaRPr>
          </a:p>
          <a:p>
            <a:endParaRPr lang="en-US" sz="1300" dirty="0">
              <a:solidFill>
                <a:srgbClr val="002060"/>
              </a:solidFill>
              <a:latin typeface="Arial" panose="020B0604020202020204" pitchFamily="34" charset="0"/>
              <a:ea typeface="Open Sans" panose="020B0606030504020204" pitchFamily="34" charset="0"/>
              <a:cs typeface="Arial" panose="020B0604020202020204" pitchFamily="34" charset="0"/>
            </a:endParaRPr>
          </a:p>
          <a:p>
            <a:endParaRPr lang="en-US" sz="1300" dirty="0">
              <a:solidFill>
                <a:srgbClr val="002060"/>
              </a:solidFill>
              <a:latin typeface="Arial" panose="020B0604020202020204" pitchFamily="34" charset="0"/>
              <a:ea typeface="Open Sans" panose="020B0606030504020204" pitchFamily="34" charset="0"/>
              <a:cs typeface="Arial" panose="020B0604020202020204" pitchFamily="34" charset="0"/>
            </a:endParaRPr>
          </a:p>
          <a:p>
            <a:endParaRPr lang="en-US" sz="1300" dirty="0">
              <a:solidFill>
                <a:srgbClr val="002060"/>
              </a:solidFill>
              <a:latin typeface="Arial" panose="020B0604020202020204" pitchFamily="34" charset="0"/>
              <a:ea typeface="Open Sans" panose="020B0606030504020204" pitchFamily="34" charset="0"/>
              <a:cs typeface="Arial" panose="020B0604020202020204" pitchFamily="34" charset="0"/>
            </a:endParaRPr>
          </a:p>
          <a:p>
            <a:endParaRPr lang="en-US" sz="1300" dirty="0">
              <a:solidFill>
                <a:srgbClr val="002060"/>
              </a:solidFill>
              <a:latin typeface="Arial" panose="020B0604020202020204" pitchFamily="34" charset="0"/>
              <a:ea typeface="Open Sans" panose="020B0606030504020204" pitchFamily="34" charset="0"/>
              <a:cs typeface="Arial" panose="020B0604020202020204" pitchFamily="34" charset="0"/>
            </a:endParaRPr>
          </a:p>
          <a:p>
            <a:endParaRPr lang="en-US" sz="1300" dirty="0">
              <a:solidFill>
                <a:srgbClr val="002060"/>
              </a:solidFill>
              <a:latin typeface="Arial" panose="020B0604020202020204" pitchFamily="34" charset="0"/>
              <a:ea typeface="Open Sans" panose="020B0606030504020204" pitchFamily="34" charset="0"/>
              <a:cs typeface="Arial" panose="020B0604020202020204" pitchFamily="34" charset="0"/>
            </a:endParaRPr>
          </a:p>
          <a:p>
            <a:endParaRPr lang="en-US" sz="1300" dirty="0">
              <a:solidFill>
                <a:srgbClr val="002060"/>
              </a:solidFill>
              <a:latin typeface="Arial" panose="020B0604020202020204" pitchFamily="34" charset="0"/>
              <a:ea typeface="Open Sans" panose="020B0606030504020204" pitchFamily="34" charset="0"/>
              <a:cs typeface="Arial" panose="020B0604020202020204" pitchFamily="34" charset="0"/>
            </a:endParaRPr>
          </a:p>
          <a:p>
            <a:endParaRPr lang="en-US" sz="1300" dirty="0">
              <a:solidFill>
                <a:srgbClr val="002060"/>
              </a:solidFill>
              <a:latin typeface="Arial" panose="020B0604020202020204" pitchFamily="34" charset="0"/>
              <a:ea typeface="Open Sans" panose="020B0606030504020204" pitchFamily="34" charset="0"/>
              <a:cs typeface="Arial" panose="020B0604020202020204" pitchFamily="34" charset="0"/>
            </a:endParaRPr>
          </a:p>
          <a:p>
            <a:endParaRPr lang="en-US" sz="1300" dirty="0">
              <a:solidFill>
                <a:srgbClr val="002060"/>
              </a:solidFill>
              <a:latin typeface="Arial" panose="020B0604020202020204" pitchFamily="34" charset="0"/>
              <a:ea typeface="Open Sans" panose="020B0606030504020204" pitchFamily="34" charset="0"/>
              <a:cs typeface="Arial" panose="020B0604020202020204" pitchFamily="34" charset="0"/>
            </a:endParaRPr>
          </a:p>
          <a:p>
            <a:endParaRPr lang="en-US" sz="1300" dirty="0">
              <a:solidFill>
                <a:srgbClr val="002060"/>
              </a:solidFill>
              <a:latin typeface="Arial" panose="020B0604020202020204" pitchFamily="34" charset="0"/>
              <a:ea typeface="Open Sans" panose="020B0606030504020204" pitchFamily="34" charset="0"/>
              <a:cs typeface="Arial" panose="020B0604020202020204" pitchFamily="34" charset="0"/>
            </a:endParaRPr>
          </a:p>
          <a:p>
            <a:endParaRPr lang="en-US" sz="1300" dirty="0">
              <a:solidFill>
                <a:srgbClr val="002060"/>
              </a:solidFill>
              <a:latin typeface="Arial" panose="020B0604020202020204" pitchFamily="34" charset="0"/>
              <a:ea typeface="Open Sans" panose="020B0606030504020204" pitchFamily="34" charset="0"/>
              <a:cs typeface="Arial" panose="020B0604020202020204" pitchFamily="34" charset="0"/>
            </a:endParaRPr>
          </a:p>
          <a:p>
            <a:endParaRPr lang="en-US" sz="1300" dirty="0">
              <a:solidFill>
                <a:srgbClr val="002060"/>
              </a:solidFill>
              <a:latin typeface="Arial" panose="020B0604020202020204" pitchFamily="34" charset="0"/>
              <a:ea typeface="Open Sans" panose="020B0606030504020204" pitchFamily="34" charset="0"/>
              <a:cs typeface="Arial" panose="020B0604020202020204" pitchFamily="34" charset="0"/>
            </a:endParaRPr>
          </a:p>
          <a:p>
            <a:pPr algn="ctr"/>
            <a:r>
              <a:rPr lang="en-US" sz="900" i="1" dirty="0">
                <a:solidFill>
                  <a:srgbClr val="002060"/>
                </a:solidFill>
                <a:latin typeface="Arial" panose="020B0604020202020204" pitchFamily="34" charset="0"/>
                <a:cs typeface="Arial" panose="020B0604020202020204" pitchFamily="34" charset="0"/>
              </a:rPr>
              <a:t>https://www.pearsonassessments.com/professional-assessments/ordering/how-to-order/qualifications/qualifications-policy.html</a:t>
            </a:r>
          </a:p>
          <a:p>
            <a:endParaRPr lang="en-US" sz="1300" dirty="0">
              <a:solidFill>
                <a:srgbClr val="002060"/>
              </a:solidFill>
              <a:latin typeface="Arial" panose="020B0604020202020204" pitchFamily="34" charset="0"/>
              <a:ea typeface="Open Sans" panose="020B0606030504020204" pitchFamily="34" charset="0"/>
              <a:cs typeface="Arial" panose="020B0604020202020204" pitchFamily="34" charset="0"/>
            </a:endParaRPr>
          </a:p>
          <a:p>
            <a:endParaRPr lang="en-US" sz="1300" u="sng" dirty="0">
              <a:solidFill>
                <a:srgbClr val="002060"/>
              </a:solidFill>
              <a:latin typeface="Arial" panose="020B0604020202020204" pitchFamily="34" charset="0"/>
              <a:ea typeface="Open Sans" panose="020B0606030504020204" pitchFamily="34" charset="0"/>
              <a:cs typeface="Arial" panose="020B0604020202020204" pitchFamily="34" charset="0"/>
            </a:endParaRPr>
          </a:p>
          <a:p>
            <a:r>
              <a:rPr lang="en-US" sz="1300" u="sng" dirty="0">
                <a:solidFill>
                  <a:srgbClr val="002060"/>
                </a:solidFill>
                <a:latin typeface="Arial" panose="020B0604020202020204" pitchFamily="34" charset="0"/>
                <a:ea typeface="Open Sans" panose="020B0606030504020204" pitchFamily="34" charset="0"/>
                <a:cs typeface="Arial" panose="020B0604020202020204" pitchFamily="34" charset="0"/>
              </a:rPr>
              <a:t>Age Levels</a:t>
            </a:r>
          </a:p>
          <a:p>
            <a:r>
              <a:rPr lang="en-US" sz="1300" dirty="0">
                <a:solidFill>
                  <a:srgbClr val="002060"/>
                </a:solidFill>
                <a:latin typeface="Arial" panose="020B0604020202020204" pitchFamily="34" charset="0"/>
                <a:ea typeface="Open Sans" panose="020B0606030504020204" pitchFamily="34" charset="0"/>
                <a:cs typeface="Arial" panose="020B0604020202020204" pitchFamily="34" charset="0"/>
              </a:rPr>
              <a:t>The notation “4:0-24:11” means 4 years 0 months through 24 years 11 months.</a:t>
            </a:r>
          </a:p>
        </p:txBody>
      </p:sp>
      <p:graphicFrame>
        <p:nvGraphicFramePr>
          <p:cNvPr id="5" name="Table 4" descr="This table includes information on test administration qualifications.&#10; &#10;B- A degree from an accredited 4-year college or university in psychology or counseling related field, plus completion of coursework in test interpretation, psychometrics and measurement theory, educational statistics, or a closely related area; or license or certification from an agency/ organization that requires appropriate training and experience in the ethical and competent use of psychological tests. &#10;&#10;C- All Level B qualifications, plus an advanced professional degree that provides appropriate training in the administration and interpretation of psychological tests; or license or certification from an agency that requires appropriate training and experience in the ethical and competent use of psychological tests. &#10;&#10;S- A degree, certificate, or license to practice in a physical or mental health care profession or occupation, plus training and experience in the ethical administration, scoring, and interpretation of clinical behavioral assessment instruments. &#10;"/>
          <p:cNvGraphicFramePr>
            <a:graphicFrameLocks noGrp="1"/>
          </p:cNvGraphicFramePr>
          <p:nvPr>
            <p:extLst>
              <p:ext uri="{D42A27DB-BD31-4B8C-83A1-F6EECF244321}">
                <p14:modId xmlns:p14="http://schemas.microsoft.com/office/powerpoint/2010/main" val="97717470"/>
              </p:ext>
            </p:extLst>
          </p:nvPr>
        </p:nvGraphicFramePr>
        <p:xfrm>
          <a:off x="173970" y="3321576"/>
          <a:ext cx="6510059" cy="3947160"/>
        </p:xfrm>
        <a:graphic>
          <a:graphicData uri="http://schemas.openxmlformats.org/drawingml/2006/table">
            <a:tbl>
              <a:tblPr firstRow="1" bandRow="1">
                <a:tableStyleId>{7DF18680-E054-41AD-8BC1-D1AEF772440D}</a:tableStyleId>
              </a:tblPr>
              <a:tblGrid>
                <a:gridCol w="1426230">
                  <a:extLst>
                    <a:ext uri="{9D8B030D-6E8A-4147-A177-3AD203B41FA5}">
                      <a16:colId xmlns="" xmlns:a16="http://schemas.microsoft.com/office/drawing/2014/main" val="20000"/>
                    </a:ext>
                  </a:extLst>
                </a:gridCol>
                <a:gridCol w="5083829">
                  <a:extLst>
                    <a:ext uri="{9D8B030D-6E8A-4147-A177-3AD203B41FA5}">
                      <a16:colId xmlns="" xmlns:a16="http://schemas.microsoft.com/office/drawing/2014/main" val="20001"/>
                    </a:ext>
                  </a:extLst>
                </a:gridCol>
              </a:tblGrid>
              <a:tr h="370840">
                <a:tc>
                  <a:txBody>
                    <a:bodyPr/>
                    <a:lstStyle/>
                    <a:p>
                      <a:pPr algn="ctr"/>
                      <a:r>
                        <a:rPr lang="en-US" dirty="0">
                          <a:latin typeface="Georgia" panose="02040502050405020303" pitchFamily="18" charset="0"/>
                        </a:rPr>
                        <a:t>Qualification Level</a:t>
                      </a:r>
                    </a:p>
                  </a:txBody>
                  <a:tcPr anchor="ctr"/>
                </a:tc>
                <a:tc>
                  <a:txBody>
                    <a:bodyPr/>
                    <a:lstStyle/>
                    <a:p>
                      <a:pPr algn="ctr"/>
                      <a:r>
                        <a:rPr lang="en-US" dirty="0">
                          <a:latin typeface="Georgia" panose="02040502050405020303" pitchFamily="18" charset="0"/>
                        </a:rPr>
                        <a:t>Description</a:t>
                      </a:r>
                    </a:p>
                  </a:txBody>
                  <a:tcPr anchor="ctr"/>
                </a:tc>
                <a:extLst>
                  <a:ext uri="{0D108BD9-81ED-4DB2-BD59-A6C34878D82A}">
                    <a16:rowId xmlns="" xmlns:a16="http://schemas.microsoft.com/office/drawing/2014/main" val="10000"/>
                  </a:ext>
                </a:extLst>
              </a:tr>
              <a:tr h="370840">
                <a:tc>
                  <a:txBody>
                    <a:bodyPr/>
                    <a:lstStyle/>
                    <a:p>
                      <a:pPr algn="ctr"/>
                      <a:r>
                        <a:rPr lang="en-US" sz="1300" dirty="0">
                          <a:solidFill>
                            <a:srgbClr val="002060"/>
                          </a:solidFill>
                          <a:latin typeface="Arial" panose="020B0604020202020204" pitchFamily="34" charset="0"/>
                          <a:cs typeface="Arial" panose="020B0604020202020204" pitchFamily="34" charset="0"/>
                        </a:rPr>
                        <a:t>B</a:t>
                      </a:r>
                    </a:p>
                  </a:txBody>
                  <a:tcPr/>
                </a:tc>
                <a:tc>
                  <a:txBody>
                    <a:bodyPr/>
                    <a:lstStyle/>
                    <a:p>
                      <a:r>
                        <a:rPr lang="en-US" sz="1300" dirty="0">
                          <a:solidFill>
                            <a:srgbClr val="002060"/>
                          </a:solidFill>
                          <a:latin typeface="Arial"/>
                          <a:cs typeface="Arial"/>
                        </a:rPr>
                        <a:t>A degree from</a:t>
                      </a:r>
                      <a:r>
                        <a:rPr lang="en-US" sz="1300" baseline="0" dirty="0">
                          <a:solidFill>
                            <a:srgbClr val="002060"/>
                          </a:solidFill>
                          <a:latin typeface="Arial"/>
                          <a:cs typeface="Arial"/>
                        </a:rPr>
                        <a:t> an accredited</a:t>
                      </a:r>
                      <a:r>
                        <a:rPr lang="en-US" sz="1300" b="0" i="0" u="none" strike="noStrike" kern="1200" baseline="0" dirty="0">
                          <a:solidFill>
                            <a:srgbClr val="002060"/>
                          </a:solidFill>
                          <a:latin typeface="Arial"/>
                          <a:ea typeface="+mn-ea"/>
                          <a:cs typeface="Arial"/>
                        </a:rPr>
                        <a:t> four-year college or university in psychology or counseling related field, plus completion of coursework in test interpretation, psychometrics and measurement theory, educational statistics, or a closely related area; </a:t>
                      </a:r>
                      <a:r>
                        <a:rPr lang="en-US" sz="1300" b="0" i="1" u="none" strike="noStrike" kern="1200" baseline="0" dirty="0">
                          <a:solidFill>
                            <a:srgbClr val="002060"/>
                          </a:solidFill>
                          <a:latin typeface="Arial"/>
                          <a:ea typeface="+mn-ea"/>
                          <a:cs typeface="Arial"/>
                        </a:rPr>
                        <a:t>or</a:t>
                      </a:r>
                      <a:r>
                        <a:rPr lang="en-US" sz="1300" b="0" i="0" u="none" strike="noStrike" kern="1200" baseline="0" dirty="0">
                          <a:solidFill>
                            <a:srgbClr val="002060"/>
                          </a:solidFill>
                          <a:latin typeface="Arial"/>
                          <a:ea typeface="+mn-ea"/>
                          <a:cs typeface="Arial"/>
                        </a:rPr>
                        <a:t> license </a:t>
                      </a:r>
                      <a:r>
                        <a:rPr lang="en-US" sz="1300" b="0" i="0" u="none" strike="noStrike" kern="1200" baseline="0">
                          <a:solidFill>
                            <a:srgbClr val="002060"/>
                          </a:solidFill>
                          <a:latin typeface="Arial"/>
                          <a:ea typeface="+mn-ea"/>
                          <a:cs typeface="Arial"/>
                        </a:rPr>
                        <a:t>or certification from an agency/organization that requires </a:t>
                      </a:r>
                      <a:r>
                        <a:rPr lang="en-US" sz="1300" b="0" i="0" u="none" strike="noStrike" kern="1200" baseline="0" dirty="0">
                          <a:solidFill>
                            <a:srgbClr val="002060"/>
                          </a:solidFill>
                          <a:latin typeface="Arial"/>
                          <a:ea typeface="+mn-ea"/>
                          <a:cs typeface="Arial"/>
                        </a:rPr>
                        <a:t>appropriate training and experience in the ethical and competent use of psychological tests. </a:t>
                      </a:r>
                      <a:endParaRPr lang="en-US" sz="1300"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1"/>
                  </a:ext>
                </a:extLst>
              </a:tr>
              <a:tr h="370840">
                <a:tc>
                  <a:txBody>
                    <a:bodyPr/>
                    <a:lstStyle/>
                    <a:p>
                      <a:pPr algn="ctr"/>
                      <a:r>
                        <a:rPr lang="en-US" sz="1300" dirty="0">
                          <a:solidFill>
                            <a:srgbClr val="002060"/>
                          </a:solidFill>
                          <a:latin typeface="Arial" panose="020B0604020202020204" pitchFamily="34" charset="0"/>
                          <a:cs typeface="Arial" panose="020B0604020202020204" pitchFamily="34" charset="0"/>
                        </a:rPr>
                        <a:t>C</a:t>
                      </a:r>
                    </a:p>
                  </a:txBody>
                  <a:tcPr/>
                </a:tc>
                <a:tc>
                  <a:txBody>
                    <a:bodyPr/>
                    <a:lstStyle/>
                    <a:p>
                      <a:r>
                        <a:rPr lang="en-US" sz="1300" b="0" i="0" u="none" strike="noStrike" kern="1200" baseline="0" dirty="0">
                          <a:solidFill>
                            <a:srgbClr val="002060"/>
                          </a:solidFill>
                          <a:latin typeface="Arial" panose="020B0604020202020204" pitchFamily="34" charset="0"/>
                          <a:ea typeface="+mn-ea"/>
                          <a:cs typeface="Arial" panose="020B0604020202020204" pitchFamily="34" charset="0"/>
                        </a:rPr>
                        <a:t>All Level B qualifications, plus an advanced professional degree that provides appropriate training in the administration and interpretation of psychological tests; </a:t>
                      </a:r>
                      <a:r>
                        <a:rPr lang="en-US" sz="1300" b="0" i="1" u="none" strike="noStrike" kern="1200" baseline="0" dirty="0">
                          <a:solidFill>
                            <a:srgbClr val="002060"/>
                          </a:solidFill>
                          <a:latin typeface="Arial" panose="020B0604020202020204" pitchFamily="34" charset="0"/>
                          <a:ea typeface="+mn-ea"/>
                          <a:cs typeface="Arial" panose="020B0604020202020204" pitchFamily="34" charset="0"/>
                        </a:rPr>
                        <a:t>or</a:t>
                      </a:r>
                      <a:r>
                        <a:rPr lang="en-US" sz="1300" b="0" i="0" u="none" strike="noStrike" kern="1200" baseline="0" dirty="0">
                          <a:solidFill>
                            <a:srgbClr val="002060"/>
                          </a:solidFill>
                          <a:latin typeface="Arial" panose="020B0604020202020204" pitchFamily="34" charset="0"/>
                          <a:ea typeface="+mn-ea"/>
                          <a:cs typeface="Arial" panose="020B0604020202020204" pitchFamily="34" charset="0"/>
                        </a:rPr>
                        <a:t> license or certification from an agency that requires appropriate training and experience in the ethical and competent use of psychological tests. </a:t>
                      </a:r>
                      <a:endParaRPr lang="en-US" sz="1300"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2"/>
                  </a:ext>
                </a:extLst>
              </a:tr>
              <a:tr h="370840">
                <a:tc>
                  <a:txBody>
                    <a:bodyPr/>
                    <a:lstStyle/>
                    <a:p>
                      <a:pPr algn="ctr"/>
                      <a:r>
                        <a:rPr lang="en-US" sz="1300" dirty="0">
                          <a:solidFill>
                            <a:srgbClr val="002060"/>
                          </a:solidFill>
                          <a:latin typeface="Arial" panose="020B0604020202020204" pitchFamily="34" charset="0"/>
                          <a:cs typeface="Arial" panose="020B0604020202020204" pitchFamily="34" charset="0"/>
                        </a:rPr>
                        <a:t>S</a:t>
                      </a:r>
                    </a:p>
                  </a:txBody>
                  <a:tcPr/>
                </a:tc>
                <a:tc>
                  <a:txBody>
                    <a:bodyPr/>
                    <a:lstStyle/>
                    <a:p>
                      <a:r>
                        <a:rPr lang="en-US" sz="1300" b="0" i="0" u="none" strike="noStrike" kern="1200" baseline="0" dirty="0">
                          <a:solidFill>
                            <a:srgbClr val="002060"/>
                          </a:solidFill>
                          <a:latin typeface="Arial" panose="020B0604020202020204" pitchFamily="34" charset="0"/>
                          <a:ea typeface="+mn-ea"/>
                          <a:cs typeface="Arial" panose="020B0604020202020204" pitchFamily="34" charset="0"/>
                        </a:rPr>
                        <a:t>A degree, certificate, or license to practice in a physical or mental health care profession or occupation, plus training and experience in the ethical administration, scoring, and interpretation of clinical behavioral assessment instruments. </a:t>
                      </a:r>
                      <a:endParaRPr lang="en-US" sz="1300"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3"/>
                  </a:ext>
                </a:extLst>
              </a:tr>
            </a:tbl>
          </a:graphicData>
        </a:graphic>
      </p:graphicFrame>
      <p:sp>
        <p:nvSpPr>
          <p:cNvPr id="3" name="Title 2" hidden="1"/>
          <p:cNvSpPr>
            <a:spLocks noGrp="1"/>
          </p:cNvSpPr>
          <p:nvPr>
            <p:ph type="title"/>
          </p:nvPr>
        </p:nvSpPr>
        <p:spPr/>
        <p:txBody>
          <a:bodyPr/>
          <a:lstStyle/>
          <a:p>
            <a:r>
              <a:rPr lang="en-US" dirty="0" smtClean="0"/>
              <a:t>Formatting Note</a:t>
            </a:r>
            <a:endParaRPr lang="en-US" dirty="0"/>
          </a:p>
        </p:txBody>
      </p:sp>
    </p:spTree>
    <p:extLst>
      <p:ext uri="{BB962C8B-B14F-4D97-AF65-F5344CB8AC3E}">
        <p14:creationId xmlns:p14="http://schemas.microsoft.com/office/powerpoint/2010/main" val="32243233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Age:&#10;Grades PreK-12&#10;&#10;Administration &amp; Time:&#10;3-5 minutes&#10;1:1&#10;Standardized&#10;&#10;Assessor Qualification Level:&#10;TDOE recommends that each assessment is administered, scored, and interpreted by a certified teacher with knowledge of both reading content and the assessment.&#10;&#10;Purpose:&#10;To assess decoding in isolation&#10;To determine overall sight word level&#10;&#10;English Learner Options:&#10;N/A&#10;&#10;Additional Information:&#10;Gives a sight word level, not a reading level&#10;"/>
          <p:cNvSpPr/>
          <p:nvPr/>
        </p:nvSpPr>
        <p:spPr>
          <a:xfrm>
            <a:off x="0" y="3022378"/>
            <a:ext cx="6858000" cy="4832092"/>
          </a:xfrm>
          <a:prstGeom prst="rect">
            <a:avLst/>
          </a:prstGeom>
        </p:spPr>
        <p:txBody>
          <a:bodyPr wrap="square">
            <a:spAutoFit/>
          </a:bodyPr>
          <a:lstStyle/>
          <a:p>
            <a:pPr algn="ctr" eaLnBrk="1" fontAlgn="auto" hangingPunct="1">
              <a:spcBef>
                <a:spcPts val="0"/>
              </a:spcBef>
              <a:spcAft>
                <a:spcPts val="0"/>
              </a:spcAft>
              <a:defRPr/>
            </a:pPr>
            <a:r>
              <a:rPr lang="en-US" sz="1400" b="1" dirty="0">
                <a:ln w="1905"/>
                <a:solidFill>
                  <a:srgbClr val="002060"/>
                </a:solidFill>
                <a:effectLst>
                  <a:innerShdw blurRad="69850" dist="43180" dir="5400000">
                    <a:srgbClr val="000000">
                      <a:alpha val="65000"/>
                    </a:srgbClr>
                  </a:innerShdw>
                </a:effectLst>
                <a:latin typeface="Arial" panose="020B0604020202020204" pitchFamily="34" charset="0"/>
              </a:rPr>
              <a:t>Age:</a:t>
            </a:r>
          </a:p>
          <a:p>
            <a:pPr algn="ctr" eaLnBrk="1" fontAlgn="auto" hangingPunct="1">
              <a:spcBef>
                <a:spcPts val="0"/>
              </a:spcBef>
              <a:spcAft>
                <a:spcPts val="0"/>
              </a:spcAft>
              <a:defRPr/>
            </a:pPr>
            <a:r>
              <a:rPr lang="en-US" sz="1400" dirty="0">
                <a:ln w="1905"/>
                <a:solidFill>
                  <a:srgbClr val="002060"/>
                </a:solidFill>
                <a:effectLst>
                  <a:innerShdw blurRad="69850" dist="43180" dir="5400000">
                    <a:srgbClr val="000000">
                      <a:alpha val="65000"/>
                    </a:srgbClr>
                  </a:innerShdw>
                </a:effectLst>
                <a:latin typeface="Arial" panose="020B0604020202020204" pitchFamily="34" charset="0"/>
              </a:rPr>
              <a:t>Grades PreK-12</a:t>
            </a:r>
          </a:p>
          <a:p>
            <a:pPr algn="ctr" eaLnBrk="1" fontAlgn="auto" hangingPunct="1">
              <a:spcBef>
                <a:spcPts val="0"/>
              </a:spcBef>
              <a:spcAft>
                <a:spcPts val="0"/>
              </a:spcAft>
              <a:defRPr/>
            </a:pPr>
            <a:endParaRPr lang="en-US" sz="1400" dirty="0">
              <a:ln w="1905"/>
              <a:solidFill>
                <a:srgbClr val="002060"/>
              </a:solidFill>
              <a:effectLst>
                <a:innerShdw blurRad="69850" dist="43180" dir="5400000">
                  <a:srgbClr val="000000">
                    <a:alpha val="65000"/>
                  </a:srgbClr>
                </a:innerShdw>
              </a:effectLst>
              <a:latin typeface="Arial" panose="020B0604020202020204" pitchFamily="34" charset="0"/>
            </a:endParaRPr>
          </a:p>
          <a:p>
            <a:pPr algn="ctr" eaLnBrk="1" fontAlgn="auto" hangingPunct="1">
              <a:spcBef>
                <a:spcPts val="0"/>
              </a:spcBef>
              <a:spcAft>
                <a:spcPts val="0"/>
              </a:spcAft>
              <a:defRPr/>
            </a:pPr>
            <a:r>
              <a:rPr lang="en-US" sz="1400" b="1" dirty="0">
                <a:ln w="1905"/>
                <a:solidFill>
                  <a:srgbClr val="002060"/>
                </a:solidFill>
                <a:effectLst>
                  <a:innerShdw blurRad="69850" dist="43180" dir="5400000">
                    <a:srgbClr val="000000">
                      <a:alpha val="65000"/>
                    </a:srgbClr>
                  </a:innerShdw>
                </a:effectLst>
                <a:latin typeface="Arial" panose="020B0604020202020204" pitchFamily="34" charset="0"/>
              </a:rPr>
              <a:t>Administration &amp; Time:</a:t>
            </a:r>
          </a:p>
          <a:p>
            <a:pPr algn="ctr" eaLnBrk="1" fontAlgn="auto" hangingPunct="1">
              <a:spcBef>
                <a:spcPts val="0"/>
              </a:spcBef>
              <a:spcAft>
                <a:spcPts val="0"/>
              </a:spcAft>
              <a:defRPr/>
            </a:pPr>
            <a:r>
              <a:rPr lang="en-US" sz="1400" dirty="0">
                <a:ln w="1905"/>
                <a:solidFill>
                  <a:srgbClr val="002060"/>
                </a:solidFill>
                <a:effectLst>
                  <a:innerShdw blurRad="69850" dist="43180" dir="5400000">
                    <a:srgbClr val="000000">
                      <a:alpha val="65000"/>
                    </a:srgbClr>
                  </a:innerShdw>
                </a:effectLst>
                <a:latin typeface="Arial" panose="020B0604020202020204" pitchFamily="34" charset="0"/>
              </a:rPr>
              <a:t>3-5 minutes</a:t>
            </a:r>
          </a:p>
          <a:p>
            <a:pPr algn="ctr" eaLnBrk="1" fontAlgn="auto" hangingPunct="1">
              <a:spcBef>
                <a:spcPts val="0"/>
              </a:spcBef>
              <a:spcAft>
                <a:spcPts val="0"/>
              </a:spcAft>
              <a:defRPr/>
            </a:pPr>
            <a:r>
              <a:rPr lang="en-US" sz="1400" dirty="0">
                <a:ln w="1905"/>
                <a:solidFill>
                  <a:srgbClr val="002060"/>
                </a:solidFill>
                <a:effectLst>
                  <a:innerShdw blurRad="69850" dist="43180" dir="5400000">
                    <a:srgbClr val="000000">
                      <a:alpha val="65000"/>
                    </a:srgbClr>
                  </a:innerShdw>
                </a:effectLst>
                <a:latin typeface="Arial" panose="020B0604020202020204" pitchFamily="34" charset="0"/>
              </a:rPr>
              <a:t>1:1</a:t>
            </a:r>
          </a:p>
          <a:p>
            <a:pPr algn="ctr" eaLnBrk="1" fontAlgn="auto" hangingPunct="1">
              <a:spcBef>
                <a:spcPts val="0"/>
              </a:spcBef>
              <a:spcAft>
                <a:spcPts val="0"/>
              </a:spcAft>
              <a:defRPr/>
            </a:pPr>
            <a:r>
              <a:rPr lang="en-US" sz="1400" dirty="0">
                <a:ln w="1905"/>
                <a:solidFill>
                  <a:srgbClr val="002060"/>
                </a:solidFill>
                <a:effectLst>
                  <a:innerShdw blurRad="69850" dist="43180" dir="5400000">
                    <a:srgbClr val="000000">
                      <a:alpha val="65000"/>
                    </a:srgbClr>
                  </a:innerShdw>
                </a:effectLst>
                <a:latin typeface="Arial" panose="020B0604020202020204" pitchFamily="34" charset="0"/>
              </a:rPr>
              <a:t>Standardized</a:t>
            </a:r>
          </a:p>
          <a:p>
            <a:pPr algn="ctr" eaLnBrk="1" fontAlgn="auto" hangingPunct="1">
              <a:spcBef>
                <a:spcPts val="0"/>
              </a:spcBef>
              <a:spcAft>
                <a:spcPts val="0"/>
              </a:spcAft>
              <a:defRPr/>
            </a:pPr>
            <a:endParaRPr lang="en-US" sz="1400" dirty="0">
              <a:ln w="1905"/>
              <a:solidFill>
                <a:srgbClr val="002060"/>
              </a:solidFill>
              <a:effectLst>
                <a:innerShdw blurRad="69850" dist="43180" dir="5400000">
                  <a:srgbClr val="000000">
                    <a:alpha val="65000"/>
                  </a:srgbClr>
                </a:innerShdw>
              </a:effectLst>
              <a:latin typeface="Arial" panose="020B0604020202020204" pitchFamily="34" charset="0"/>
            </a:endParaRPr>
          </a:p>
          <a:p>
            <a:pPr algn="ctr">
              <a:defRPr/>
            </a:pPr>
            <a:r>
              <a:rPr lang="en-US" sz="1400" b="1" dirty="0">
                <a:ln w="1905"/>
                <a:solidFill>
                  <a:srgbClr val="002060"/>
                </a:solidFill>
                <a:latin typeface="Arial" panose="020B0604020202020204" pitchFamily="34" charset="0"/>
                <a:cs typeface="Arial" panose="020B0604020202020204" pitchFamily="34" charset="0"/>
              </a:rPr>
              <a:t>Assessor Qualification Level:</a:t>
            </a:r>
          </a:p>
          <a:p>
            <a:pPr algn="ctr">
              <a:defRPr/>
            </a:pPr>
            <a:r>
              <a:rPr lang="en-US" sz="1400" dirty="0">
                <a:solidFill>
                  <a:srgbClr val="002060"/>
                </a:solidFill>
                <a:latin typeface="Arial" panose="020B0604020202020204" pitchFamily="34" charset="0"/>
                <a:ea typeface="Open Sans" panose="020B0606030504020204" pitchFamily="34" charset="0"/>
                <a:cs typeface="Arial" panose="020B0604020202020204" pitchFamily="34" charset="0"/>
              </a:rPr>
              <a:t>TDOE recommends that each assessment is administered, scored, and interpreted by a certified teacher with knowledge of both reading content and the assessment.</a:t>
            </a:r>
            <a:endParaRPr lang="en-US" sz="1400" dirty="0">
              <a:ln w="1905"/>
              <a:solidFill>
                <a:srgbClr val="002060"/>
              </a:solidFill>
              <a:latin typeface="Arial" panose="020B0604020202020204" pitchFamily="34" charset="0"/>
            </a:endParaRPr>
          </a:p>
          <a:p>
            <a:pPr algn="ctr" eaLnBrk="1" fontAlgn="auto" hangingPunct="1">
              <a:spcBef>
                <a:spcPts val="0"/>
              </a:spcBef>
              <a:spcAft>
                <a:spcPts val="0"/>
              </a:spcAft>
              <a:defRPr/>
            </a:pPr>
            <a:endParaRPr lang="en-US" sz="1400" dirty="0">
              <a:ln w="1905"/>
              <a:solidFill>
                <a:srgbClr val="002060"/>
              </a:solidFill>
              <a:effectLst>
                <a:innerShdw blurRad="69850" dist="43180" dir="5400000">
                  <a:srgbClr val="000000">
                    <a:alpha val="65000"/>
                  </a:srgbClr>
                </a:innerShdw>
              </a:effectLst>
              <a:latin typeface="Arial" panose="020B0604020202020204" pitchFamily="34" charset="0"/>
            </a:endParaRPr>
          </a:p>
          <a:p>
            <a:pPr algn="ctr" eaLnBrk="1" fontAlgn="auto" hangingPunct="1">
              <a:spcBef>
                <a:spcPts val="0"/>
              </a:spcBef>
              <a:spcAft>
                <a:spcPts val="0"/>
              </a:spcAft>
              <a:defRPr/>
            </a:pPr>
            <a:r>
              <a:rPr lang="en-US" sz="1400" b="1" dirty="0">
                <a:ln w="1905"/>
                <a:solidFill>
                  <a:srgbClr val="002060"/>
                </a:solidFill>
                <a:effectLst>
                  <a:innerShdw blurRad="69850" dist="43180" dir="5400000">
                    <a:srgbClr val="000000">
                      <a:alpha val="65000"/>
                    </a:srgbClr>
                  </a:innerShdw>
                </a:effectLst>
                <a:latin typeface="Arial" panose="020B0604020202020204" pitchFamily="34" charset="0"/>
              </a:rPr>
              <a:t>Purpose:</a:t>
            </a:r>
          </a:p>
          <a:p>
            <a:pPr marL="169863" indent="-169863" algn="ctr" eaLnBrk="1" fontAlgn="auto" hangingPunct="1">
              <a:spcBef>
                <a:spcPts val="0"/>
              </a:spcBef>
              <a:spcAft>
                <a:spcPts val="0"/>
              </a:spcAft>
              <a:buFontTx/>
              <a:buAutoNum type="arabicPeriod"/>
              <a:defRPr/>
            </a:pPr>
            <a:r>
              <a:rPr lang="en-US" sz="1400" dirty="0">
                <a:ln w="1905"/>
                <a:solidFill>
                  <a:srgbClr val="002060"/>
                </a:solidFill>
                <a:effectLst>
                  <a:innerShdw blurRad="69850" dist="43180" dir="5400000">
                    <a:srgbClr val="000000">
                      <a:alpha val="65000"/>
                    </a:srgbClr>
                  </a:innerShdw>
                </a:effectLst>
                <a:latin typeface="Arial" panose="020B0604020202020204" pitchFamily="34" charset="0"/>
              </a:rPr>
              <a:t>To assess decoding in isolation</a:t>
            </a:r>
          </a:p>
          <a:p>
            <a:pPr marL="169863" indent="-169863" algn="ctr" eaLnBrk="1" fontAlgn="auto" hangingPunct="1">
              <a:spcBef>
                <a:spcPts val="0"/>
              </a:spcBef>
              <a:spcAft>
                <a:spcPts val="0"/>
              </a:spcAft>
              <a:buFontTx/>
              <a:buAutoNum type="arabicPeriod"/>
              <a:defRPr/>
            </a:pPr>
            <a:r>
              <a:rPr lang="en-US" sz="1400" dirty="0">
                <a:ln w="1905"/>
                <a:solidFill>
                  <a:srgbClr val="002060"/>
                </a:solidFill>
                <a:effectLst>
                  <a:innerShdw blurRad="69850" dist="43180" dir="5400000">
                    <a:srgbClr val="000000">
                      <a:alpha val="65000"/>
                    </a:srgbClr>
                  </a:innerShdw>
                </a:effectLst>
                <a:latin typeface="Arial" panose="020B0604020202020204" pitchFamily="34" charset="0"/>
              </a:rPr>
              <a:t>To determine overall sight word level</a:t>
            </a:r>
          </a:p>
          <a:p>
            <a:pPr algn="ctr" eaLnBrk="1" fontAlgn="auto" hangingPunct="1">
              <a:spcBef>
                <a:spcPts val="0"/>
              </a:spcBef>
              <a:spcAft>
                <a:spcPts val="0"/>
              </a:spcAft>
              <a:defRPr/>
            </a:pPr>
            <a:endParaRPr lang="en-US" sz="1400" dirty="0">
              <a:ln w="1905"/>
              <a:solidFill>
                <a:srgbClr val="002060"/>
              </a:solidFill>
              <a:effectLst>
                <a:innerShdw blurRad="69850" dist="43180" dir="5400000">
                  <a:srgbClr val="000000">
                    <a:alpha val="65000"/>
                  </a:srgbClr>
                </a:innerShdw>
              </a:effectLst>
              <a:latin typeface="Arial" panose="020B0604020202020204" pitchFamily="34" charset="0"/>
            </a:endParaRPr>
          </a:p>
          <a:p>
            <a:pPr algn="ctr" eaLnBrk="1" fontAlgn="auto" hangingPunct="1">
              <a:spcBef>
                <a:spcPts val="0"/>
              </a:spcBef>
              <a:spcAft>
                <a:spcPts val="0"/>
              </a:spcAft>
              <a:defRPr/>
            </a:pPr>
            <a:r>
              <a:rPr lang="en-US" sz="1400" b="1" dirty="0">
                <a:ln w="1905"/>
                <a:solidFill>
                  <a:srgbClr val="002060"/>
                </a:solidFill>
                <a:effectLst>
                  <a:innerShdw blurRad="69850" dist="43180" dir="5400000">
                    <a:srgbClr val="000000">
                      <a:alpha val="65000"/>
                    </a:srgbClr>
                  </a:innerShdw>
                </a:effectLst>
                <a:latin typeface="Arial" panose="020B0604020202020204" pitchFamily="34" charset="0"/>
              </a:rPr>
              <a:t>English Learner Options:</a:t>
            </a:r>
          </a:p>
          <a:p>
            <a:pPr algn="ctr" eaLnBrk="1" fontAlgn="auto" hangingPunct="1">
              <a:spcBef>
                <a:spcPts val="0"/>
              </a:spcBef>
              <a:spcAft>
                <a:spcPts val="0"/>
              </a:spcAft>
              <a:defRPr/>
            </a:pPr>
            <a:r>
              <a:rPr lang="en-US" sz="1400" dirty="0">
                <a:ln w="1905"/>
                <a:solidFill>
                  <a:srgbClr val="002060"/>
                </a:solidFill>
                <a:effectLst>
                  <a:innerShdw blurRad="69850" dist="43180" dir="5400000">
                    <a:srgbClr val="000000">
                      <a:alpha val="65000"/>
                    </a:srgbClr>
                  </a:innerShdw>
                </a:effectLst>
                <a:latin typeface="Arial" panose="020B0604020202020204" pitchFamily="34" charset="0"/>
              </a:rPr>
              <a:t>N/A</a:t>
            </a:r>
          </a:p>
          <a:p>
            <a:pPr algn="ctr" eaLnBrk="1" fontAlgn="auto" hangingPunct="1">
              <a:spcBef>
                <a:spcPts val="0"/>
              </a:spcBef>
              <a:spcAft>
                <a:spcPts val="0"/>
              </a:spcAft>
              <a:defRPr/>
            </a:pPr>
            <a:endParaRPr lang="en-US" sz="1400" dirty="0">
              <a:ln w="1905"/>
              <a:solidFill>
                <a:srgbClr val="002060"/>
              </a:solidFill>
              <a:effectLst>
                <a:innerShdw blurRad="69850" dist="43180" dir="5400000">
                  <a:srgbClr val="000000">
                    <a:alpha val="65000"/>
                  </a:srgbClr>
                </a:innerShdw>
              </a:effectLst>
              <a:latin typeface="Arial" panose="020B0604020202020204" pitchFamily="34" charset="0"/>
            </a:endParaRPr>
          </a:p>
          <a:p>
            <a:pPr algn="ctr" eaLnBrk="1" fontAlgn="auto" hangingPunct="1">
              <a:spcBef>
                <a:spcPts val="0"/>
              </a:spcBef>
              <a:spcAft>
                <a:spcPts val="0"/>
              </a:spcAft>
              <a:defRPr/>
            </a:pPr>
            <a:r>
              <a:rPr lang="en-US" sz="1400" b="1" dirty="0">
                <a:ln w="1905"/>
                <a:solidFill>
                  <a:srgbClr val="002060"/>
                </a:solidFill>
                <a:effectLst>
                  <a:innerShdw blurRad="69850" dist="43180" dir="5400000">
                    <a:srgbClr val="000000">
                      <a:alpha val="65000"/>
                    </a:srgbClr>
                  </a:innerShdw>
                </a:effectLst>
                <a:latin typeface="Arial" panose="020B0604020202020204" pitchFamily="34" charset="0"/>
              </a:rPr>
              <a:t>Additional Information:</a:t>
            </a:r>
          </a:p>
          <a:p>
            <a:pPr algn="ctr" eaLnBrk="1" fontAlgn="auto" hangingPunct="1">
              <a:spcBef>
                <a:spcPts val="0"/>
              </a:spcBef>
              <a:spcAft>
                <a:spcPts val="0"/>
              </a:spcAft>
              <a:defRPr/>
            </a:pPr>
            <a:r>
              <a:rPr lang="en-US" sz="1400" dirty="0">
                <a:ln w="1905"/>
                <a:solidFill>
                  <a:srgbClr val="002060"/>
                </a:solidFill>
                <a:effectLst>
                  <a:innerShdw blurRad="69850" dist="43180" dir="5400000">
                    <a:srgbClr val="000000">
                      <a:alpha val="65000"/>
                    </a:srgbClr>
                  </a:innerShdw>
                </a:effectLst>
                <a:latin typeface="Arial" panose="020B0604020202020204" pitchFamily="34" charset="0"/>
              </a:rPr>
              <a:t>Gives a sight word level, not a reading level</a:t>
            </a:r>
          </a:p>
          <a:p>
            <a:pPr algn="ctr" eaLnBrk="1" fontAlgn="auto" hangingPunct="1">
              <a:spcBef>
                <a:spcPts val="0"/>
              </a:spcBef>
              <a:spcAft>
                <a:spcPts val="0"/>
              </a:spcAft>
              <a:defRPr/>
            </a:pPr>
            <a:endParaRPr lang="en-US" sz="1400" dirty="0">
              <a:ln w="1905"/>
              <a:solidFill>
                <a:srgbClr val="002060"/>
              </a:solidFill>
              <a:effectLst>
                <a:innerShdw blurRad="69850" dist="43180" dir="5400000">
                  <a:srgbClr val="000000">
                    <a:alpha val="65000"/>
                  </a:srgbClr>
                </a:innerShdw>
              </a:effectLst>
              <a:latin typeface="Arial" panose="020B0604020202020204" pitchFamily="34" charset="0"/>
            </a:endParaRPr>
          </a:p>
        </p:txBody>
      </p:sp>
      <p:pic>
        <p:nvPicPr>
          <p:cNvPr id="17413" name="Picture 2" descr="Slosson Oral Reading Test (SORT-R3)&#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4788" y="1209675"/>
            <a:ext cx="161925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descr="Slosson Oral Reading Test (SORT-R3)&#10;"/>
          <p:cNvSpPr/>
          <p:nvPr/>
        </p:nvSpPr>
        <p:spPr>
          <a:xfrm>
            <a:off x="0" y="-3810"/>
            <a:ext cx="68580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solidFill>
                  <a:schemeClr val="bg1"/>
                </a:solidFill>
                <a:latin typeface="Georgia" panose="02040502050405020303" pitchFamily="18" charset="0"/>
              </a:rPr>
              <a:t>Slosson</a:t>
            </a:r>
            <a:r>
              <a:rPr lang="en-US" sz="2400" b="1" dirty="0">
                <a:ln w="1905"/>
                <a:solidFill>
                  <a:schemeClr val="bg1"/>
                </a:solidFill>
                <a:latin typeface="Georgia" panose="02040502050405020303" pitchFamily="18" charset="0"/>
              </a:rPr>
              <a:t> Oral Reading Test (SORT-R3)</a:t>
            </a:r>
            <a:endParaRPr lang="en-US" sz="1600" dirty="0">
              <a:solidFill>
                <a:schemeClr val="bg1"/>
              </a:solidFill>
              <a:latin typeface="Georgia" panose="02040502050405020303" pitchFamily="18" charset="0"/>
            </a:endParaRPr>
          </a:p>
        </p:txBody>
      </p:sp>
      <p:sp>
        <p:nvSpPr>
          <p:cNvPr id="13" name="Rectangle 12"/>
          <p:cNvSpPr/>
          <p:nvPr/>
        </p:nvSpPr>
        <p:spPr>
          <a:xfrm>
            <a:off x="0" y="8668512"/>
            <a:ext cx="6858000" cy="4754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1200" i="1" dirty="0">
                <a:solidFill>
                  <a:srgbClr val="002060"/>
                </a:solidFill>
                <a:latin typeface="Arial" panose="020B0604020202020204" pitchFamily="34" charset="0"/>
                <a:cs typeface="Arial" panose="020B0604020202020204" pitchFamily="34" charset="0"/>
              </a:rPr>
              <a:t>Provided for reference only. Mention does not imply endorsement, </a:t>
            </a:r>
          </a:p>
          <a:p>
            <a:pPr algn="r"/>
            <a:r>
              <a:rPr lang="en-US" sz="1200" i="1" dirty="0">
                <a:solidFill>
                  <a:srgbClr val="002060"/>
                </a:solidFill>
                <a:latin typeface="Arial" panose="020B0604020202020204" pitchFamily="34" charset="0"/>
                <a:cs typeface="Arial" panose="020B0604020202020204" pitchFamily="34" charset="0"/>
              </a:rPr>
              <a:t>recommendation, or approval by the Tennessee Department of Education.</a:t>
            </a:r>
          </a:p>
        </p:txBody>
      </p:sp>
      <p:sp>
        <p:nvSpPr>
          <p:cNvPr id="14" name="Rectangle 13" descr="Basic Reading&#10;Sight words&#10;Decoding of real words by grade level in isolation&#10;"/>
          <p:cNvSpPr/>
          <p:nvPr/>
        </p:nvSpPr>
        <p:spPr>
          <a:xfrm>
            <a:off x="-12192" y="7669580"/>
            <a:ext cx="2286000" cy="1005840"/>
          </a:xfrm>
          <a:prstGeom prst="rect">
            <a:avLst/>
          </a:prstGeom>
          <a:solidFill>
            <a:srgbClr val="1B365D"/>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Basic Reading</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FFFFF"/>
                </a:solidFill>
                <a:latin typeface="Arial" panose="020B0604020202020204" pitchFamily="34" charset="0"/>
                <a:cs typeface="Arial" panose="020B0604020202020204" pitchFamily="34" charset="0"/>
              </a:rPr>
              <a:t>Sight words</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FFFFF"/>
                </a:solidFill>
                <a:latin typeface="Arial" panose="020B0604020202020204" pitchFamily="34" charset="0"/>
                <a:cs typeface="Arial" panose="020B0604020202020204" pitchFamily="34" charset="0"/>
              </a:rPr>
              <a:t>Decoding of real words by grade level in isolation</a:t>
            </a:r>
          </a:p>
        </p:txBody>
      </p:sp>
      <p:sp>
        <p:nvSpPr>
          <p:cNvPr id="15" name="Rectangle 14" descr="Reading Fluency&#10;N/A&#10;"/>
          <p:cNvSpPr/>
          <p:nvPr/>
        </p:nvSpPr>
        <p:spPr>
          <a:xfrm>
            <a:off x="2273808" y="7669580"/>
            <a:ext cx="2286000" cy="1005840"/>
          </a:xfrm>
          <a:prstGeom prst="rect">
            <a:avLst/>
          </a:prstGeom>
          <a:solidFill>
            <a:srgbClr val="1B365D">
              <a:lumMod val="40000"/>
              <a:lumOff val="60000"/>
            </a:srgbClr>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Reading Fluency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N/A</a:t>
            </a:r>
          </a:p>
        </p:txBody>
      </p:sp>
      <p:sp>
        <p:nvSpPr>
          <p:cNvPr id="16" name="Rectangle 15" descr="Reading Comprehension&#10;N/A&#10;"/>
          <p:cNvSpPr/>
          <p:nvPr/>
        </p:nvSpPr>
        <p:spPr>
          <a:xfrm>
            <a:off x="4559808" y="7669580"/>
            <a:ext cx="2313432" cy="1005840"/>
          </a:xfrm>
          <a:prstGeom prst="rect">
            <a:avLst/>
          </a:prstGeom>
          <a:solidFill>
            <a:srgbClr val="6E7073"/>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Reading Comprehension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N/A</a:t>
            </a:r>
          </a:p>
        </p:txBody>
      </p:sp>
      <p:sp>
        <p:nvSpPr>
          <p:cNvPr id="2" name="Title 1" hidden="1"/>
          <p:cNvSpPr>
            <a:spLocks noGrp="1"/>
          </p:cNvSpPr>
          <p:nvPr>
            <p:ph type="title"/>
          </p:nvPr>
        </p:nvSpPr>
        <p:spPr/>
        <p:txBody>
          <a:bodyPr/>
          <a:lstStyle/>
          <a:p>
            <a:r>
              <a:rPr lang="en-US" dirty="0" err="1" smtClean="0"/>
              <a:t>Slosson</a:t>
            </a:r>
            <a:r>
              <a:rPr lang="en-US" dirty="0" smtClean="0"/>
              <a:t> Oral Reading Test</a:t>
            </a:r>
            <a:endParaRPr lang="en-US" dirty="0"/>
          </a:p>
        </p:txBody>
      </p:sp>
    </p:spTree>
    <p:extLst>
      <p:ext uri="{BB962C8B-B14F-4D97-AF65-F5344CB8AC3E}">
        <p14:creationId xmlns:p14="http://schemas.microsoft.com/office/powerpoint/2010/main" val="25643666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Age:&#10;Grades PreK-3&#10;&#10;Administration &amp; Time:&#10;≈15-20 minutes&#10;Computer administered&#10;Computer-adaptive&#10;&#10;Assessor Qualification Level:&#10;TDOE recommends that each assessment is administered, scored, and interpreted by a certified teacher with knowledge of both reading content and the assessment.&#10;&#10;Purpose:&#10;To screen/monitor students for reading achievement levels&#10;To determine placement in Accelerated Reader (AR)&#10;&#10;English Learner Options:&#10;N/A&#10;&#10;Additional Information:&#10;Provides scaled scores and percentile ranks&#10;"/>
          <p:cNvSpPr/>
          <p:nvPr/>
        </p:nvSpPr>
        <p:spPr>
          <a:xfrm>
            <a:off x="15240" y="2959896"/>
            <a:ext cx="6858000" cy="4616648"/>
          </a:xfrm>
          <a:prstGeom prst="rect">
            <a:avLst/>
          </a:prstGeom>
        </p:spPr>
        <p:txBody>
          <a:bodyPr wrap="square">
            <a:spAutoFit/>
          </a:bodyPr>
          <a:lstStyle/>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rPr>
              <a:t>Age:</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rPr>
              <a:t>Grades PreK-3</a:t>
            </a: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endParaRPr>
          </a:p>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rPr>
              <a:t>Administration &amp; Time:</a:t>
            </a:r>
          </a:p>
          <a:p>
            <a:pPr algn="ctr">
              <a:defRPr/>
            </a:pPr>
            <a:r>
              <a:rPr lang="en-US" sz="1400" dirty="0">
                <a:ln w="1905"/>
                <a:solidFill>
                  <a:srgbClr val="002060"/>
                </a:solidFill>
                <a:latin typeface="Arial" panose="020B0604020202020204" pitchFamily="34" charset="0"/>
              </a:rPr>
              <a:t>≈15-20 minutes</a:t>
            </a:r>
          </a:p>
          <a:p>
            <a:pPr algn="ctr">
              <a:defRPr/>
            </a:pPr>
            <a:r>
              <a:rPr lang="en-US" sz="1400" dirty="0">
                <a:ln w="1905"/>
                <a:solidFill>
                  <a:srgbClr val="002060"/>
                </a:solidFill>
                <a:latin typeface="Arial" panose="020B0604020202020204" pitchFamily="34" charset="0"/>
              </a:rPr>
              <a:t>Computer administered</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rPr>
              <a:t>Computer-adaptive</a:t>
            </a: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endParaRPr>
          </a:p>
          <a:p>
            <a:pPr algn="ctr">
              <a:defRPr/>
            </a:pPr>
            <a:r>
              <a:rPr lang="en-US" sz="1400" b="1" dirty="0">
                <a:ln w="1905"/>
                <a:solidFill>
                  <a:srgbClr val="002060"/>
                </a:solidFill>
                <a:latin typeface="Arial" panose="020B0604020202020204" pitchFamily="34" charset="0"/>
                <a:cs typeface="Arial" panose="020B0604020202020204" pitchFamily="34" charset="0"/>
              </a:rPr>
              <a:t>Assessor Qualification Level:</a:t>
            </a:r>
          </a:p>
          <a:p>
            <a:pPr algn="ctr">
              <a:defRPr/>
            </a:pPr>
            <a:r>
              <a:rPr lang="en-US" sz="1400" dirty="0">
                <a:solidFill>
                  <a:srgbClr val="002060"/>
                </a:solidFill>
                <a:latin typeface="Arial" panose="020B0604020202020204" pitchFamily="34" charset="0"/>
                <a:ea typeface="Open Sans" panose="020B0606030504020204" pitchFamily="34" charset="0"/>
                <a:cs typeface="Arial" panose="020B0604020202020204" pitchFamily="34" charset="0"/>
              </a:rPr>
              <a:t>TDOE recommends that each assessment is administered, scored, and interpreted by a certified teacher with knowledge of both reading content and the assessment.</a:t>
            </a:r>
            <a:endParaRPr lang="en-US" sz="1400" dirty="0">
              <a:ln w="1905"/>
              <a:solidFill>
                <a:srgbClr val="002060"/>
              </a:solidFill>
              <a:latin typeface="Arial" panose="020B0604020202020204" pitchFamily="34" charset="0"/>
            </a:endParaRP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endParaRPr>
          </a:p>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rPr>
              <a:t>Purpose</a:t>
            </a:r>
            <a:r>
              <a:rPr lang="en-US" sz="1400" dirty="0">
                <a:ln w="1905"/>
                <a:solidFill>
                  <a:srgbClr val="002060"/>
                </a:solidFill>
                <a:latin typeface="Arial" panose="020B0604020202020204" pitchFamily="34" charset="0"/>
              </a:rPr>
              <a:t>:</a:t>
            </a:r>
          </a:p>
          <a:p>
            <a:pPr marL="169863" indent="-169863" algn="ctr" eaLnBrk="1" fontAlgn="auto" hangingPunct="1">
              <a:spcBef>
                <a:spcPts val="0"/>
              </a:spcBef>
              <a:spcAft>
                <a:spcPts val="0"/>
              </a:spcAft>
              <a:buFontTx/>
              <a:buAutoNum type="arabicPeriod"/>
              <a:defRPr/>
            </a:pPr>
            <a:r>
              <a:rPr lang="en-US" sz="1400" dirty="0">
                <a:ln w="1905"/>
                <a:solidFill>
                  <a:srgbClr val="002060"/>
                </a:solidFill>
                <a:latin typeface="Arial" panose="020B0604020202020204" pitchFamily="34" charset="0"/>
              </a:rPr>
              <a:t>To screen/monitor students for reading achievement levels</a:t>
            </a:r>
          </a:p>
          <a:p>
            <a:pPr marL="169863" indent="-169863" algn="ctr" eaLnBrk="1" fontAlgn="auto" hangingPunct="1">
              <a:spcBef>
                <a:spcPts val="0"/>
              </a:spcBef>
              <a:spcAft>
                <a:spcPts val="0"/>
              </a:spcAft>
              <a:buFontTx/>
              <a:buAutoNum type="arabicPeriod"/>
              <a:defRPr/>
            </a:pPr>
            <a:r>
              <a:rPr lang="en-US" sz="1400" dirty="0">
                <a:ln w="1905"/>
                <a:solidFill>
                  <a:srgbClr val="002060"/>
                </a:solidFill>
                <a:latin typeface="Arial" panose="020B0604020202020204" pitchFamily="34" charset="0"/>
              </a:rPr>
              <a:t>To determine placement in Accelerated Reader (AR)</a:t>
            </a:r>
          </a:p>
          <a:p>
            <a:pPr marL="342900" indent="-342900" algn="ctr" eaLnBrk="1" fontAlgn="auto" hangingPunct="1">
              <a:spcBef>
                <a:spcPts val="0"/>
              </a:spcBef>
              <a:spcAft>
                <a:spcPts val="0"/>
              </a:spcAft>
              <a:buFontTx/>
              <a:buAutoNum type="arabicPeriod"/>
              <a:defRPr/>
            </a:pPr>
            <a:endParaRPr lang="en-US" sz="1400" dirty="0">
              <a:ln w="1905"/>
              <a:solidFill>
                <a:srgbClr val="002060"/>
              </a:solidFill>
              <a:latin typeface="Arial" panose="020B0604020202020204" pitchFamily="34" charset="0"/>
            </a:endParaRPr>
          </a:p>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rPr>
              <a:t>English Learner Options:</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rPr>
              <a:t>N/A</a:t>
            </a: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endParaRPr>
          </a:p>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rPr>
              <a:t>Additional Information:</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rPr>
              <a:t>Provides scaled scores and percentile ranks</a:t>
            </a:r>
          </a:p>
        </p:txBody>
      </p:sp>
      <p:sp>
        <p:nvSpPr>
          <p:cNvPr id="12" name="Rectangle 11" descr="Star Early Literacy (Renaissance)&#10;"/>
          <p:cNvSpPr/>
          <p:nvPr/>
        </p:nvSpPr>
        <p:spPr>
          <a:xfrm>
            <a:off x="0" y="5740"/>
            <a:ext cx="68580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ln w="1905"/>
                <a:solidFill>
                  <a:schemeClr val="bg1"/>
                </a:solidFill>
                <a:latin typeface="Georgia" panose="02040502050405020303" pitchFamily="18" charset="0"/>
              </a:rPr>
              <a:t>Star Early Literacy (Renaissance)</a:t>
            </a:r>
            <a:endParaRPr lang="en-US" sz="1600" dirty="0">
              <a:solidFill>
                <a:schemeClr val="bg1"/>
              </a:solidFill>
              <a:latin typeface="Georgia" panose="02040502050405020303" pitchFamily="18" charset="0"/>
            </a:endParaRPr>
          </a:p>
        </p:txBody>
      </p:sp>
      <p:sp>
        <p:nvSpPr>
          <p:cNvPr id="13" name="Rectangle 12"/>
          <p:cNvSpPr/>
          <p:nvPr/>
        </p:nvSpPr>
        <p:spPr>
          <a:xfrm>
            <a:off x="0" y="8668512"/>
            <a:ext cx="6858000" cy="4754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1200" i="1" dirty="0">
                <a:solidFill>
                  <a:srgbClr val="002060"/>
                </a:solidFill>
                <a:latin typeface="Arial" panose="020B0604020202020204" pitchFamily="34" charset="0"/>
                <a:cs typeface="Arial" panose="020B0604020202020204" pitchFamily="34" charset="0"/>
              </a:rPr>
              <a:t>Provided for reference only. Mention does not imply endorsement, </a:t>
            </a:r>
          </a:p>
          <a:p>
            <a:pPr algn="r"/>
            <a:r>
              <a:rPr lang="en-US" sz="1200" i="1" dirty="0">
                <a:solidFill>
                  <a:srgbClr val="002060"/>
                </a:solidFill>
                <a:latin typeface="Arial" panose="020B0604020202020204" pitchFamily="34" charset="0"/>
                <a:cs typeface="Arial" panose="020B0604020202020204" pitchFamily="34" charset="0"/>
              </a:rPr>
              <a:t>recommendation, or approval by the Tennessee Department of Education.</a:t>
            </a:r>
          </a:p>
        </p:txBody>
      </p:sp>
      <p:sp>
        <p:nvSpPr>
          <p:cNvPr id="14" name="Rectangle 13" descr="Basic Reading&#10;Word Facility and Skills&#10;"/>
          <p:cNvSpPr/>
          <p:nvPr/>
        </p:nvSpPr>
        <p:spPr>
          <a:xfrm>
            <a:off x="-12192" y="7669580"/>
            <a:ext cx="2286000" cy="1005840"/>
          </a:xfrm>
          <a:prstGeom prst="rect">
            <a:avLst/>
          </a:prstGeom>
          <a:solidFill>
            <a:srgbClr val="1B365D"/>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Basic Reading</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FFFFF"/>
                </a:solidFill>
                <a:latin typeface="Arial" panose="020B0604020202020204" pitchFamily="34" charset="0"/>
                <a:cs typeface="Arial" panose="020B0604020202020204" pitchFamily="34" charset="0"/>
              </a:rPr>
              <a:t>Word Facility and Skills</a:t>
            </a:r>
          </a:p>
        </p:txBody>
      </p:sp>
      <p:sp>
        <p:nvSpPr>
          <p:cNvPr id="15" name="Rectangle 14" descr="Reading Fluency&#10;N/A&#10;"/>
          <p:cNvSpPr/>
          <p:nvPr/>
        </p:nvSpPr>
        <p:spPr>
          <a:xfrm>
            <a:off x="2273808" y="7669580"/>
            <a:ext cx="2286000" cy="1005840"/>
          </a:xfrm>
          <a:prstGeom prst="rect">
            <a:avLst/>
          </a:prstGeom>
          <a:solidFill>
            <a:srgbClr val="1B365D">
              <a:lumMod val="40000"/>
              <a:lumOff val="60000"/>
            </a:srgbClr>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Reading Fluency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N/A</a:t>
            </a:r>
          </a:p>
        </p:txBody>
      </p:sp>
      <p:sp>
        <p:nvSpPr>
          <p:cNvPr id="16" name="Rectangle 15" descr="Reading Comprehension&#10;Sentence-level Comp&#10;Paragraph-level Comp&#10;"/>
          <p:cNvSpPr/>
          <p:nvPr/>
        </p:nvSpPr>
        <p:spPr>
          <a:xfrm>
            <a:off x="4559808" y="7669580"/>
            <a:ext cx="2313432" cy="1005840"/>
          </a:xfrm>
          <a:prstGeom prst="rect">
            <a:avLst/>
          </a:prstGeom>
          <a:solidFill>
            <a:srgbClr val="6E7073"/>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Reading Comprehension</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Sentence</a:t>
            </a:r>
            <a:r>
              <a:rPr lang="en-US" sz="1200" kern="0" dirty="0">
                <a:solidFill>
                  <a:srgbClr val="FFFFFF"/>
                </a:solidFill>
                <a:latin typeface="Arial" panose="020B0604020202020204" pitchFamily="34" charset="0"/>
                <a:cs typeface="Arial" panose="020B0604020202020204" pitchFamily="34" charset="0"/>
              </a:rPr>
              <a:t>-level Comp</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Paragraph-level</a:t>
            </a:r>
            <a:r>
              <a:rPr kumimoji="0" lang="en-US" sz="1200" b="0" i="0" strike="noStrike" kern="0" cap="none" spc="0" normalizeH="0" noProof="0" dirty="0">
                <a:ln>
                  <a:noFill/>
                </a:ln>
                <a:solidFill>
                  <a:srgbClr val="FFFFFF"/>
                </a:solidFill>
                <a:effectLst/>
                <a:uLnTx/>
                <a:uFillTx/>
                <a:latin typeface="Arial" panose="020B0604020202020204" pitchFamily="34" charset="0"/>
                <a:cs typeface="Arial" panose="020B0604020202020204" pitchFamily="34" charset="0"/>
              </a:rPr>
              <a:t> Comp</a:t>
            </a:r>
            <a:endParaRPr kumimoji="0" lang="en-US" sz="1200" b="0" i="0"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2" name="Picture 1" descr="Star Early Literacy (Renaissance)&#10;"/>
          <p:cNvPicPr>
            <a:picLocks noChangeAspect="1"/>
          </p:cNvPicPr>
          <p:nvPr/>
        </p:nvPicPr>
        <p:blipFill>
          <a:blip r:embed="rId2"/>
          <a:stretch>
            <a:fillRect/>
          </a:stretch>
        </p:blipFill>
        <p:spPr>
          <a:xfrm>
            <a:off x="1018105" y="1685797"/>
            <a:ext cx="4821788" cy="820032"/>
          </a:xfrm>
          <a:prstGeom prst="rect">
            <a:avLst/>
          </a:prstGeom>
        </p:spPr>
      </p:pic>
      <p:sp>
        <p:nvSpPr>
          <p:cNvPr id="3" name="Title 2" hidden="1"/>
          <p:cNvSpPr>
            <a:spLocks noGrp="1"/>
          </p:cNvSpPr>
          <p:nvPr>
            <p:ph type="title"/>
          </p:nvPr>
        </p:nvSpPr>
        <p:spPr/>
        <p:txBody>
          <a:bodyPr/>
          <a:lstStyle/>
          <a:p>
            <a:r>
              <a:rPr lang="en-US" dirty="0" smtClean="0"/>
              <a:t>Star Early Literacy</a:t>
            </a:r>
            <a:endParaRPr lang="en-US" dirty="0"/>
          </a:p>
        </p:txBody>
      </p:sp>
    </p:spTree>
    <p:extLst>
      <p:ext uri="{BB962C8B-B14F-4D97-AF65-F5344CB8AC3E}">
        <p14:creationId xmlns:p14="http://schemas.microsoft.com/office/powerpoint/2010/main" val="14537783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Age:&#10;Grades 1-12&#10;&#10;Administration &amp; Time:&#10;≈20 minutes&#10;Computer administered&#10;Computer-adaptive&#10;&#10;Assessor Qualification Level:&#10;TDOE recommends that each assessment is administered, scored, and interpreted by a certified teacher with knowledge of both reading content and the assessment.&#10;&#10;Purpose:&#10;To screen/monitor students for reading achievement levels&#10;To determine placement in Accelerated Reader (AR)&#10;&#10;English Learner Options:&#10;STAR Reading Spanish: Grades 1-12&#10;&#10;Additional Information:&#10;*Provides scaled scores and percentile ranks&#10;"/>
          <p:cNvSpPr/>
          <p:nvPr/>
        </p:nvSpPr>
        <p:spPr>
          <a:xfrm>
            <a:off x="98776" y="2846512"/>
            <a:ext cx="6858000" cy="4616648"/>
          </a:xfrm>
          <a:prstGeom prst="rect">
            <a:avLst/>
          </a:prstGeom>
        </p:spPr>
        <p:txBody>
          <a:bodyPr wrap="square">
            <a:spAutoFit/>
          </a:bodyPr>
          <a:lstStyle/>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rPr>
              <a:t>Age:</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rPr>
              <a:t>Grades 1-12</a:t>
            </a: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endParaRPr>
          </a:p>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rPr>
              <a:t>Administration &amp; Time:</a:t>
            </a:r>
          </a:p>
          <a:p>
            <a:pPr algn="ctr">
              <a:defRPr/>
            </a:pPr>
            <a:r>
              <a:rPr lang="en-US" sz="1400" dirty="0">
                <a:ln w="1905"/>
                <a:solidFill>
                  <a:srgbClr val="002060"/>
                </a:solidFill>
                <a:latin typeface="Arial" panose="020B0604020202020204" pitchFamily="34" charset="0"/>
              </a:rPr>
              <a:t>≈20 minutes</a:t>
            </a:r>
          </a:p>
          <a:p>
            <a:pPr algn="ctr">
              <a:defRPr/>
            </a:pPr>
            <a:r>
              <a:rPr lang="en-US" sz="1400" dirty="0">
                <a:ln w="1905"/>
                <a:solidFill>
                  <a:srgbClr val="002060"/>
                </a:solidFill>
                <a:latin typeface="Arial" panose="020B0604020202020204" pitchFamily="34" charset="0"/>
              </a:rPr>
              <a:t>Computer administered</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rPr>
              <a:t>Computer-adaptive</a:t>
            </a: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endParaRPr>
          </a:p>
          <a:p>
            <a:pPr algn="ctr">
              <a:defRPr/>
            </a:pPr>
            <a:r>
              <a:rPr lang="en-US" sz="1400" b="1" dirty="0">
                <a:ln w="1905"/>
                <a:solidFill>
                  <a:srgbClr val="002060"/>
                </a:solidFill>
                <a:latin typeface="Arial" panose="020B0604020202020204" pitchFamily="34" charset="0"/>
                <a:cs typeface="Arial" panose="020B0604020202020204" pitchFamily="34" charset="0"/>
              </a:rPr>
              <a:t>Assessor Qualification Level:</a:t>
            </a:r>
          </a:p>
          <a:p>
            <a:pPr algn="ctr">
              <a:defRPr/>
            </a:pPr>
            <a:r>
              <a:rPr lang="en-US" sz="1400" dirty="0">
                <a:solidFill>
                  <a:srgbClr val="002060"/>
                </a:solidFill>
                <a:latin typeface="Arial" panose="020B0604020202020204" pitchFamily="34" charset="0"/>
                <a:ea typeface="Open Sans" panose="020B0606030504020204" pitchFamily="34" charset="0"/>
                <a:cs typeface="Arial" panose="020B0604020202020204" pitchFamily="34" charset="0"/>
              </a:rPr>
              <a:t>TDOE recommends that each assessment is administered, scored, and interpreted by a certified teacher with knowledge of both reading content and the assessment.</a:t>
            </a:r>
            <a:endParaRPr lang="en-US" sz="1400" dirty="0">
              <a:ln w="1905"/>
              <a:solidFill>
                <a:srgbClr val="002060"/>
              </a:solidFill>
              <a:latin typeface="Arial" panose="020B0604020202020204" pitchFamily="34" charset="0"/>
            </a:endParaRP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endParaRPr>
          </a:p>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rPr>
              <a:t>Purpose</a:t>
            </a:r>
            <a:r>
              <a:rPr lang="en-US" sz="1400" dirty="0">
                <a:ln w="1905"/>
                <a:solidFill>
                  <a:srgbClr val="002060"/>
                </a:solidFill>
                <a:latin typeface="Arial" panose="020B0604020202020204" pitchFamily="34" charset="0"/>
              </a:rPr>
              <a:t>:</a:t>
            </a:r>
          </a:p>
          <a:p>
            <a:pPr marL="169863" indent="-169863" algn="ctr">
              <a:buFontTx/>
              <a:buAutoNum type="arabicPeriod"/>
              <a:defRPr/>
            </a:pPr>
            <a:r>
              <a:rPr lang="en-US" sz="1400" dirty="0">
                <a:ln w="1905"/>
                <a:solidFill>
                  <a:srgbClr val="002060"/>
                </a:solidFill>
                <a:latin typeface="Arial" panose="020B0604020202020204" pitchFamily="34" charset="0"/>
              </a:rPr>
              <a:t>To screen/monitor students for reading achievement levels</a:t>
            </a:r>
          </a:p>
          <a:p>
            <a:pPr marL="169863" indent="-169863" algn="ctr">
              <a:buFontTx/>
              <a:buAutoNum type="arabicPeriod"/>
              <a:defRPr/>
            </a:pPr>
            <a:r>
              <a:rPr lang="en-US" sz="1400" dirty="0">
                <a:ln w="1905"/>
                <a:solidFill>
                  <a:srgbClr val="002060"/>
                </a:solidFill>
                <a:latin typeface="Arial" panose="020B0604020202020204" pitchFamily="34" charset="0"/>
              </a:rPr>
              <a:t>To determine placement in Accelerated Reader (AR)</a:t>
            </a:r>
          </a:p>
          <a:p>
            <a:pPr marL="342900" indent="-342900" algn="ctr" eaLnBrk="1" fontAlgn="auto" hangingPunct="1">
              <a:spcBef>
                <a:spcPts val="0"/>
              </a:spcBef>
              <a:spcAft>
                <a:spcPts val="0"/>
              </a:spcAft>
              <a:buFontTx/>
              <a:buAutoNum type="arabicPeriod"/>
              <a:defRPr/>
            </a:pPr>
            <a:endParaRPr lang="en-US" sz="1400" dirty="0">
              <a:ln w="1905"/>
              <a:solidFill>
                <a:srgbClr val="002060"/>
              </a:solidFill>
              <a:latin typeface="Arial" panose="020B0604020202020204" pitchFamily="34" charset="0"/>
            </a:endParaRPr>
          </a:p>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rPr>
              <a:t>English Learner Options:</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rPr>
              <a:t>STAR Reading Spanish: Grades 1-12</a:t>
            </a: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endParaRPr>
          </a:p>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rPr>
              <a:t>Additional Information:</a:t>
            </a:r>
          </a:p>
          <a:p>
            <a:pPr algn="ctr">
              <a:defRPr/>
            </a:pPr>
            <a:r>
              <a:rPr lang="en-US" sz="1400" dirty="0">
                <a:ln w="1905"/>
                <a:solidFill>
                  <a:srgbClr val="002060"/>
                </a:solidFill>
                <a:latin typeface="Arial" panose="020B0604020202020204" pitchFamily="34" charset="0"/>
              </a:rPr>
              <a:t>*Provides scaled scores and percentile ranks</a:t>
            </a:r>
          </a:p>
        </p:txBody>
      </p:sp>
      <p:pic>
        <p:nvPicPr>
          <p:cNvPr id="4" name="Picture 3" descr="Star Reading (Renaissance)&#10;"/>
          <p:cNvPicPr>
            <a:picLocks noChangeAspect="1"/>
          </p:cNvPicPr>
          <p:nvPr/>
        </p:nvPicPr>
        <p:blipFill>
          <a:blip r:embed="rId2"/>
          <a:stretch>
            <a:fillRect/>
          </a:stretch>
        </p:blipFill>
        <p:spPr>
          <a:xfrm>
            <a:off x="1647205" y="1715221"/>
            <a:ext cx="3761142" cy="924871"/>
          </a:xfrm>
          <a:prstGeom prst="rect">
            <a:avLst/>
          </a:prstGeom>
        </p:spPr>
      </p:pic>
      <p:sp>
        <p:nvSpPr>
          <p:cNvPr id="12" name="Rectangle 11" descr="Star Reading (Renaissance)&#10;"/>
          <p:cNvSpPr/>
          <p:nvPr/>
        </p:nvSpPr>
        <p:spPr>
          <a:xfrm>
            <a:off x="0" y="5740"/>
            <a:ext cx="68580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ln w="1905"/>
                <a:solidFill>
                  <a:schemeClr val="bg1"/>
                </a:solidFill>
                <a:latin typeface="Georgia" panose="02040502050405020303" pitchFamily="18" charset="0"/>
              </a:rPr>
              <a:t>Star Reading (Renaissance)</a:t>
            </a:r>
            <a:endParaRPr lang="en-US" sz="1600" dirty="0">
              <a:solidFill>
                <a:schemeClr val="bg1"/>
              </a:solidFill>
              <a:latin typeface="Georgia" panose="02040502050405020303" pitchFamily="18" charset="0"/>
            </a:endParaRPr>
          </a:p>
        </p:txBody>
      </p:sp>
      <p:sp>
        <p:nvSpPr>
          <p:cNvPr id="13" name="Rectangle 12"/>
          <p:cNvSpPr/>
          <p:nvPr/>
        </p:nvSpPr>
        <p:spPr>
          <a:xfrm>
            <a:off x="0" y="8668512"/>
            <a:ext cx="6858000" cy="4754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1200" i="1" dirty="0">
                <a:solidFill>
                  <a:srgbClr val="002060"/>
                </a:solidFill>
                <a:latin typeface="Arial" panose="020B0604020202020204" pitchFamily="34" charset="0"/>
                <a:cs typeface="Arial" panose="020B0604020202020204" pitchFamily="34" charset="0"/>
              </a:rPr>
              <a:t>Provided for reference only. Mention does not imply endorsement, </a:t>
            </a:r>
          </a:p>
          <a:p>
            <a:pPr algn="r"/>
            <a:r>
              <a:rPr lang="en-US" sz="1200" i="1" dirty="0">
                <a:solidFill>
                  <a:srgbClr val="002060"/>
                </a:solidFill>
                <a:latin typeface="Arial" panose="020B0604020202020204" pitchFamily="34" charset="0"/>
                <a:cs typeface="Arial" panose="020B0604020202020204" pitchFamily="34" charset="0"/>
              </a:rPr>
              <a:t>recommendation, or approval by the Tennessee Department of Education.</a:t>
            </a:r>
          </a:p>
        </p:txBody>
      </p:sp>
      <p:sp>
        <p:nvSpPr>
          <p:cNvPr id="14" name="Rectangle 13" descr="Basic Reading&#10;N/A&#10;"/>
          <p:cNvSpPr/>
          <p:nvPr/>
        </p:nvSpPr>
        <p:spPr>
          <a:xfrm>
            <a:off x="-6096" y="7669580"/>
            <a:ext cx="2066624" cy="1005840"/>
          </a:xfrm>
          <a:prstGeom prst="rect">
            <a:avLst/>
          </a:prstGeom>
          <a:solidFill>
            <a:srgbClr val="1B365D"/>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Basic Reading</a:t>
            </a:r>
          </a:p>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FFFFFF"/>
                </a:solidFill>
                <a:latin typeface="Arial" panose="020B0604020202020204" pitchFamily="34" charset="0"/>
                <a:cs typeface="Arial" panose="020B0604020202020204" pitchFamily="34" charset="0"/>
              </a:rPr>
              <a:t>N/A</a:t>
            </a:r>
          </a:p>
        </p:txBody>
      </p:sp>
      <p:sp>
        <p:nvSpPr>
          <p:cNvPr id="15" name="Rectangle 14" descr="Reading Fluency&#10;N/A&#10;"/>
          <p:cNvSpPr/>
          <p:nvPr/>
        </p:nvSpPr>
        <p:spPr>
          <a:xfrm>
            <a:off x="2054432" y="7669580"/>
            <a:ext cx="2051384" cy="1005840"/>
          </a:xfrm>
          <a:prstGeom prst="rect">
            <a:avLst/>
          </a:prstGeom>
          <a:solidFill>
            <a:srgbClr val="1B365D">
              <a:lumMod val="40000"/>
              <a:lumOff val="60000"/>
            </a:srgbClr>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Reading Fluency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N/A</a:t>
            </a:r>
          </a:p>
        </p:txBody>
      </p:sp>
      <p:sp>
        <p:nvSpPr>
          <p:cNvPr id="16" name="Rectangle 15" descr="Reading Comprehension&#10;Comp Strategies/Constructing Meaning &#10;Analyzing Literary Text&#10;Understanding Author’s Craft &#10; Analyzing Argument/Evaluating Text&#10;"/>
          <p:cNvSpPr/>
          <p:nvPr/>
        </p:nvSpPr>
        <p:spPr>
          <a:xfrm>
            <a:off x="4105816" y="7669580"/>
            <a:ext cx="2767424" cy="1005840"/>
          </a:xfrm>
          <a:prstGeom prst="rect">
            <a:avLst/>
          </a:prstGeom>
          <a:solidFill>
            <a:srgbClr val="6E7073"/>
          </a:solidFill>
          <a:ln w="15875" cap="flat" cmpd="sng" algn="ctr">
            <a:noFill/>
            <a:prstDash val="solid"/>
          </a:ln>
          <a:effectLst/>
        </p:spPr>
        <p:txBody>
          <a:bodyPr lIns="0" r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5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Reading Comprehension</a:t>
            </a:r>
          </a:p>
          <a:p>
            <a:pPr marL="171450" lvl="0" indent="-171450" algn="ctr">
              <a:buFont typeface="Arial" panose="020B0604020202020204" pitchFamily="34" charset="0"/>
              <a:buChar char="•"/>
              <a:defRPr/>
            </a:pPr>
            <a:r>
              <a:rPr lang="en-US" sz="1150" dirty="0">
                <a:solidFill>
                  <a:schemeClr val="bg1"/>
                </a:solidFill>
                <a:latin typeface="Arial" panose="020B0604020202020204" pitchFamily="34" charset="0"/>
                <a:cs typeface="Arial" panose="020B0604020202020204" pitchFamily="34" charset="0"/>
              </a:rPr>
              <a:t>Comp Strategies/Constructing Meaning </a:t>
            </a:r>
          </a:p>
          <a:p>
            <a:pPr marL="171450" lvl="0" indent="-171450" algn="ctr">
              <a:buFont typeface="Arial" panose="020B0604020202020204" pitchFamily="34" charset="0"/>
              <a:buChar char="•"/>
              <a:defRPr/>
            </a:pPr>
            <a:r>
              <a:rPr lang="en-US" sz="1150" dirty="0">
                <a:solidFill>
                  <a:schemeClr val="bg1"/>
                </a:solidFill>
                <a:latin typeface="Arial" panose="020B0604020202020204" pitchFamily="34" charset="0"/>
                <a:cs typeface="Arial" panose="020B0604020202020204" pitchFamily="34" charset="0"/>
              </a:rPr>
              <a:t>Analyzing Literary Text</a:t>
            </a:r>
          </a:p>
          <a:p>
            <a:pPr marL="171450" lvl="0" indent="-171450" algn="ctr">
              <a:buFont typeface="Arial" panose="020B0604020202020204" pitchFamily="34" charset="0"/>
              <a:buChar char="•"/>
              <a:defRPr/>
            </a:pPr>
            <a:r>
              <a:rPr lang="en-US" sz="1150" dirty="0">
                <a:solidFill>
                  <a:schemeClr val="bg1"/>
                </a:solidFill>
                <a:latin typeface="Arial" panose="020B0604020202020204" pitchFamily="34" charset="0"/>
                <a:cs typeface="Arial" panose="020B0604020202020204" pitchFamily="34" charset="0"/>
              </a:rPr>
              <a:t>Understanding Author’s Craft </a:t>
            </a:r>
          </a:p>
          <a:p>
            <a:pPr marL="171450" lvl="0" indent="-171450" algn="ctr">
              <a:buFont typeface="Arial" panose="020B0604020202020204" pitchFamily="34" charset="0"/>
              <a:buChar char="•"/>
              <a:defRPr/>
            </a:pPr>
            <a:r>
              <a:rPr lang="en-US" sz="1150" dirty="0">
                <a:solidFill>
                  <a:schemeClr val="bg1"/>
                </a:solidFill>
                <a:latin typeface="Arial" panose="020B0604020202020204" pitchFamily="34" charset="0"/>
                <a:cs typeface="Arial" panose="020B0604020202020204" pitchFamily="34" charset="0"/>
              </a:rPr>
              <a:t> Analyzing Argument/Evaluating Text</a:t>
            </a:r>
            <a:endParaRPr kumimoji="0" lang="en-US" sz="1150" b="0" i="0"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 name="Title 1" hidden="1"/>
          <p:cNvSpPr>
            <a:spLocks noGrp="1"/>
          </p:cNvSpPr>
          <p:nvPr>
            <p:ph type="title"/>
          </p:nvPr>
        </p:nvSpPr>
        <p:spPr/>
        <p:txBody>
          <a:bodyPr/>
          <a:lstStyle/>
          <a:p>
            <a:r>
              <a:rPr lang="en-US" dirty="0" smtClean="0"/>
              <a:t>Star Reading</a:t>
            </a:r>
            <a:endParaRPr lang="en-US" dirty="0"/>
          </a:p>
        </p:txBody>
      </p:sp>
    </p:spTree>
    <p:extLst>
      <p:ext uri="{BB962C8B-B14F-4D97-AF65-F5344CB8AC3E}">
        <p14:creationId xmlns:p14="http://schemas.microsoft.com/office/powerpoint/2010/main" val="40450986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Age:&#10;7:0-17:11&#10;&#10;Administration &amp; Time:&#10;25 minutes&#10;1:1&#10;Standardized&#10;&#10;Assessor Qualification Level:&#10;B&#10;&#10;Purpose:&#10;To assess silent reading comprehension&#10;To monitor remediation efforts&#10;&#10;English Learner Alternative:&#10;The Spanish Reading Comprehension Test: difficulty level ranges from three to nine years of education&#10;&#10;Additional Information:&#10;No composite scores&#10;"/>
          <p:cNvSpPr/>
          <p:nvPr/>
        </p:nvSpPr>
        <p:spPr>
          <a:xfrm>
            <a:off x="15240" y="3157745"/>
            <a:ext cx="6858000" cy="4616648"/>
          </a:xfrm>
          <a:prstGeom prst="rect">
            <a:avLst/>
          </a:prstGeom>
        </p:spPr>
        <p:txBody>
          <a:bodyPr wrap="square">
            <a:spAutoFit/>
          </a:bodyPr>
          <a:lstStyle/>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cs typeface="+mn-cs"/>
              </a:rPr>
              <a:t>Age:</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rPr>
              <a:t>7:0-17:11</a:t>
            </a:r>
          </a:p>
          <a:p>
            <a:pPr algn="ctr" eaLnBrk="1" fontAlgn="auto" hangingPunct="1">
              <a:spcBef>
                <a:spcPts val="0"/>
              </a:spcBef>
              <a:spcAft>
                <a:spcPts val="0"/>
              </a:spcAft>
              <a:defRPr/>
            </a:pPr>
            <a:endParaRPr lang="en-US" sz="1400" dirty="0">
              <a:ln w="1905"/>
              <a:solidFill>
                <a:srgbClr val="FF0000"/>
              </a:solidFill>
              <a:latin typeface="Arial" panose="020B0604020202020204" pitchFamily="34" charset="0"/>
              <a:cs typeface="+mn-cs"/>
            </a:endParaRPr>
          </a:p>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cs typeface="+mn-cs"/>
              </a:rPr>
              <a:t>Administration &amp; Time:</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cs typeface="+mn-cs"/>
              </a:rPr>
              <a:t>25 minutes</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rPr>
              <a:t>1:1</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cs typeface="+mn-cs"/>
              </a:rPr>
              <a:t>Standardized</a:t>
            </a: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endParaRPr>
          </a:p>
          <a:p>
            <a:pPr algn="ctr">
              <a:defRPr/>
            </a:pPr>
            <a:r>
              <a:rPr lang="en-US" sz="1400" b="1" dirty="0">
                <a:ln w="1905"/>
                <a:solidFill>
                  <a:srgbClr val="002060"/>
                </a:solidFill>
                <a:latin typeface="Arial" panose="020B0604020202020204" pitchFamily="34" charset="0"/>
                <a:cs typeface="Arial" panose="020B0604020202020204" pitchFamily="34" charset="0"/>
              </a:rPr>
              <a:t>Assessor Qualification Level:</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cs typeface="+mn-cs"/>
              </a:rPr>
              <a:t>B</a:t>
            </a: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cs typeface="+mn-cs"/>
            </a:endParaRPr>
          </a:p>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cs typeface="+mn-cs"/>
              </a:rPr>
              <a:t>Purpose</a:t>
            </a:r>
            <a:r>
              <a:rPr lang="en-US" sz="1400" dirty="0">
                <a:ln w="1905"/>
                <a:solidFill>
                  <a:srgbClr val="002060"/>
                </a:solidFill>
                <a:latin typeface="Arial" panose="020B0604020202020204" pitchFamily="34" charset="0"/>
                <a:cs typeface="+mn-cs"/>
              </a:rPr>
              <a:t>:</a:t>
            </a:r>
          </a:p>
          <a:p>
            <a:pPr marL="169863" indent="-169863" algn="ctr" eaLnBrk="1" fontAlgn="auto" hangingPunct="1">
              <a:spcBef>
                <a:spcPts val="0"/>
              </a:spcBef>
              <a:spcAft>
                <a:spcPts val="0"/>
              </a:spcAft>
              <a:buFontTx/>
              <a:buAutoNum type="arabicPeriod"/>
              <a:defRPr/>
            </a:pPr>
            <a:r>
              <a:rPr lang="en-US" sz="1400" dirty="0">
                <a:ln w="1905"/>
                <a:solidFill>
                  <a:srgbClr val="002060"/>
                </a:solidFill>
                <a:latin typeface="Arial" panose="020B0604020202020204" pitchFamily="34" charset="0"/>
                <a:cs typeface="+mn-cs"/>
              </a:rPr>
              <a:t>To assess silent reading comprehension</a:t>
            </a:r>
          </a:p>
          <a:p>
            <a:pPr marL="169863" indent="-169863" algn="ctr" eaLnBrk="1" fontAlgn="auto" hangingPunct="1">
              <a:spcBef>
                <a:spcPts val="0"/>
              </a:spcBef>
              <a:spcAft>
                <a:spcPts val="0"/>
              </a:spcAft>
              <a:buFontTx/>
              <a:buAutoNum type="arabicPeriod"/>
              <a:defRPr/>
            </a:pPr>
            <a:r>
              <a:rPr lang="en-US" sz="1400" dirty="0">
                <a:ln w="1905"/>
                <a:solidFill>
                  <a:srgbClr val="002060"/>
                </a:solidFill>
                <a:latin typeface="Arial" panose="020B0604020202020204" pitchFamily="34" charset="0"/>
              </a:rPr>
              <a:t>To monitor remediation efforts</a:t>
            </a:r>
          </a:p>
          <a:p>
            <a:pPr algn="ctr" eaLnBrk="1" fontAlgn="auto" hangingPunct="1">
              <a:spcBef>
                <a:spcPts val="0"/>
              </a:spcBef>
              <a:spcAft>
                <a:spcPts val="0"/>
              </a:spcAft>
              <a:defRPr/>
            </a:pPr>
            <a:endParaRPr lang="en-US" sz="1400" dirty="0">
              <a:ln w="1905"/>
              <a:solidFill>
                <a:srgbClr val="FF0000"/>
              </a:solidFill>
              <a:latin typeface="Arial" panose="020B0604020202020204" pitchFamily="34" charset="0"/>
              <a:cs typeface="+mn-cs"/>
            </a:endParaRPr>
          </a:p>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cs typeface="Arial" panose="020B0604020202020204" pitchFamily="34" charset="0"/>
              </a:rPr>
              <a:t>English Learner Alternative:</a:t>
            </a:r>
          </a:p>
          <a:p>
            <a:pPr algn="ctr">
              <a:defRPr/>
            </a:pPr>
            <a:r>
              <a:rPr lang="en-US" sz="1400" dirty="0">
                <a:ln w="1905"/>
                <a:solidFill>
                  <a:srgbClr val="002060"/>
                </a:solidFill>
                <a:latin typeface="Arial" panose="020B0604020202020204" pitchFamily="34" charset="0"/>
                <a:cs typeface="Arial" panose="020B0604020202020204" pitchFamily="34" charset="0"/>
              </a:rPr>
              <a:t>The Spanish Reading Comprehension Test: </a:t>
            </a:r>
            <a:r>
              <a:rPr lang="en-US" sz="1400" dirty="0">
                <a:solidFill>
                  <a:srgbClr val="002060"/>
                </a:solidFill>
                <a:latin typeface="Arial" panose="020B0604020202020204" pitchFamily="34" charset="0"/>
                <a:cs typeface="Arial" panose="020B0604020202020204" pitchFamily="34" charset="0"/>
              </a:rPr>
              <a:t>difficulty level ranges from three to nine years of education</a:t>
            </a:r>
            <a:endParaRPr lang="en-US" sz="1400" dirty="0">
              <a:ln w="1905"/>
              <a:solidFill>
                <a:srgbClr val="002060"/>
              </a:solidFill>
              <a:latin typeface="Arial" panose="020B0604020202020204" pitchFamily="34" charset="0"/>
              <a:cs typeface="Arial" panose="020B0604020202020204" pitchFamily="34" charset="0"/>
            </a:endParaRPr>
          </a:p>
          <a:p>
            <a:pPr algn="ctr" eaLnBrk="1" fontAlgn="auto" hangingPunct="1">
              <a:spcBef>
                <a:spcPts val="0"/>
              </a:spcBef>
              <a:spcAft>
                <a:spcPts val="0"/>
              </a:spcAft>
              <a:defRPr/>
            </a:pPr>
            <a:endParaRPr lang="en-US" sz="1400" dirty="0">
              <a:ln w="1905"/>
              <a:solidFill>
                <a:srgbClr val="FF0000"/>
              </a:solidFill>
              <a:latin typeface="Arial" panose="020B0604020202020204" pitchFamily="34" charset="0"/>
              <a:cs typeface="+mn-cs"/>
            </a:endParaRPr>
          </a:p>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cs typeface="+mn-cs"/>
              </a:rPr>
              <a:t>Additional Information:</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rPr>
              <a:t>No composite scores</a:t>
            </a:r>
          </a:p>
        </p:txBody>
      </p:sp>
      <p:sp>
        <p:nvSpPr>
          <p:cNvPr id="12" name="Rectangle 11" descr="Test of Reading Comprehension (TORC-4)&#10;"/>
          <p:cNvSpPr/>
          <p:nvPr/>
        </p:nvSpPr>
        <p:spPr>
          <a:xfrm>
            <a:off x="0" y="-10004"/>
            <a:ext cx="68580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ln w="1905"/>
                <a:solidFill>
                  <a:schemeClr val="bg1"/>
                </a:solidFill>
                <a:effectLst>
                  <a:outerShdw blurRad="38100" dist="38100" dir="2700000" algn="tl">
                    <a:srgbClr val="000000">
                      <a:alpha val="43137"/>
                    </a:srgbClr>
                  </a:outerShdw>
                </a:effectLst>
                <a:latin typeface="Georgia" panose="02040502050405020303" pitchFamily="18" charset="0"/>
              </a:rPr>
              <a:t>Test of Reading Comprehension (TORC-4)</a:t>
            </a:r>
            <a:endParaRPr lang="en-US" sz="1600" dirty="0">
              <a:solidFill>
                <a:schemeClr val="bg1"/>
              </a:solidFill>
              <a:effectLst>
                <a:outerShdw blurRad="38100" dist="38100" dir="2700000" algn="tl">
                  <a:srgbClr val="000000">
                    <a:alpha val="43137"/>
                  </a:srgbClr>
                </a:outerShdw>
              </a:effectLst>
              <a:latin typeface="Georgia" panose="02040502050405020303" pitchFamily="18" charset="0"/>
            </a:endParaRPr>
          </a:p>
        </p:txBody>
      </p:sp>
      <p:sp>
        <p:nvSpPr>
          <p:cNvPr id="13" name="Rectangle 12"/>
          <p:cNvSpPr/>
          <p:nvPr/>
        </p:nvSpPr>
        <p:spPr>
          <a:xfrm>
            <a:off x="0" y="8668512"/>
            <a:ext cx="6858000" cy="4754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1200" i="1" dirty="0">
                <a:solidFill>
                  <a:srgbClr val="002060"/>
                </a:solidFill>
                <a:latin typeface="Arial" panose="020B0604020202020204" pitchFamily="34" charset="0"/>
                <a:cs typeface="Arial" panose="020B0604020202020204" pitchFamily="34" charset="0"/>
              </a:rPr>
              <a:t>Provided for reference only. Mention does not imply endorsement, </a:t>
            </a:r>
          </a:p>
          <a:p>
            <a:pPr algn="r"/>
            <a:r>
              <a:rPr lang="en-US" sz="1200" i="1" dirty="0">
                <a:solidFill>
                  <a:srgbClr val="002060"/>
                </a:solidFill>
                <a:latin typeface="Arial" panose="020B0604020202020204" pitchFamily="34" charset="0"/>
                <a:cs typeface="Arial" panose="020B0604020202020204" pitchFamily="34" charset="0"/>
              </a:rPr>
              <a:t>recommendation, or approval by the Tennessee Department of Education.</a:t>
            </a:r>
          </a:p>
        </p:txBody>
      </p:sp>
      <p:sp>
        <p:nvSpPr>
          <p:cNvPr id="14" name="Rectangle 13" descr="Basic Reading&#10;N/A&#10;"/>
          <p:cNvSpPr/>
          <p:nvPr/>
        </p:nvSpPr>
        <p:spPr>
          <a:xfrm>
            <a:off x="-12192" y="7669580"/>
            <a:ext cx="2286000" cy="1005840"/>
          </a:xfrm>
          <a:prstGeom prst="rect">
            <a:avLst/>
          </a:prstGeom>
          <a:solidFill>
            <a:srgbClr val="1B365D"/>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Basic Reading</a:t>
            </a:r>
          </a:p>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FFFFFF"/>
                </a:solidFill>
                <a:latin typeface="Arial" panose="020B0604020202020204" pitchFamily="34" charset="0"/>
                <a:cs typeface="Arial" panose="020B0604020202020204" pitchFamily="34" charset="0"/>
              </a:rPr>
              <a:t>N/A</a:t>
            </a:r>
          </a:p>
        </p:txBody>
      </p:sp>
      <p:sp>
        <p:nvSpPr>
          <p:cNvPr id="15" name="Rectangle 14" descr="Reading Fluency&#10;Contextual Fluency (Silent, isolated words per minute)&#10;&#10;"/>
          <p:cNvSpPr/>
          <p:nvPr/>
        </p:nvSpPr>
        <p:spPr>
          <a:xfrm>
            <a:off x="2273808" y="7669580"/>
            <a:ext cx="2286000" cy="1005840"/>
          </a:xfrm>
          <a:prstGeom prst="rect">
            <a:avLst/>
          </a:prstGeom>
          <a:solidFill>
            <a:srgbClr val="1B365D">
              <a:lumMod val="40000"/>
              <a:lumOff val="60000"/>
            </a:srgbClr>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Reading Fluency</a:t>
            </a:r>
          </a:p>
          <a:p>
            <a:pPr marL="171450" indent="-171450" algn="ctr">
              <a:buFont typeface="Arial" panose="020B0604020202020204" pitchFamily="34" charset="0"/>
              <a:buChar char="•"/>
              <a:defRPr/>
            </a:pPr>
            <a:r>
              <a:rPr lang="en-US" sz="1200" kern="0" dirty="0">
                <a:solidFill>
                  <a:srgbClr val="002060"/>
                </a:solidFill>
                <a:latin typeface="Arial" panose="020B0604020202020204" pitchFamily="34" charset="0"/>
                <a:cs typeface="Arial" panose="020B0604020202020204" pitchFamily="34" charset="0"/>
              </a:rPr>
              <a:t>Contextual Fluency (Silent, isolated words per minute)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16" name="Rectangle 15" descr="Reading Comprehension&#10;Relational Vocabulary&#10;Sentence Completion&#10;Paragraph Construction&#10;Text Comprehension&#10;"/>
          <p:cNvSpPr/>
          <p:nvPr/>
        </p:nvSpPr>
        <p:spPr>
          <a:xfrm>
            <a:off x="4559808" y="7669580"/>
            <a:ext cx="2313432" cy="1005840"/>
          </a:xfrm>
          <a:prstGeom prst="rect">
            <a:avLst/>
          </a:prstGeom>
          <a:solidFill>
            <a:srgbClr val="6E7073"/>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Reading Comprehension</a:t>
            </a:r>
            <a:endParaRPr kumimoji="0" lang="en-US" sz="1200" b="0" i="0"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FFFFF"/>
                </a:solidFill>
                <a:latin typeface="Arial" panose="020B0604020202020204" pitchFamily="34" charset="0"/>
                <a:cs typeface="Arial" panose="020B0604020202020204" pitchFamily="34" charset="0"/>
              </a:rPr>
              <a:t>Relational Vocabulary</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Sentence Completion</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FFFFF"/>
                </a:solidFill>
                <a:latin typeface="Arial" panose="020B0604020202020204" pitchFamily="34" charset="0"/>
                <a:cs typeface="Arial" panose="020B0604020202020204" pitchFamily="34" charset="0"/>
              </a:rPr>
              <a:t>Paragraph Construction</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Text</a:t>
            </a:r>
            <a:r>
              <a:rPr kumimoji="0" lang="en-US" sz="1200" b="0" i="0" strike="noStrike" kern="0" cap="none" spc="0" normalizeH="0" noProof="0" dirty="0">
                <a:ln>
                  <a:noFill/>
                </a:ln>
                <a:solidFill>
                  <a:srgbClr val="FFFFFF"/>
                </a:solidFill>
                <a:effectLst/>
                <a:uLnTx/>
                <a:uFillTx/>
                <a:latin typeface="Arial" panose="020B0604020202020204" pitchFamily="34" charset="0"/>
                <a:cs typeface="Arial" panose="020B0604020202020204" pitchFamily="34" charset="0"/>
              </a:rPr>
              <a:t> Comprehension</a:t>
            </a:r>
            <a:endParaRPr kumimoji="0" lang="en-US" sz="1200" b="0" i="0"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2" name="Picture 1" descr="Test of Reading Comprehension (TORC-4)&#10;"/>
          <p:cNvPicPr>
            <a:picLocks noChangeAspect="1"/>
          </p:cNvPicPr>
          <p:nvPr/>
        </p:nvPicPr>
        <p:blipFill rotWithShape="1">
          <a:blip r:embed="rId2"/>
          <a:srcRect l="21239" t="7292" r="20524" b="6271"/>
          <a:stretch/>
        </p:blipFill>
        <p:spPr>
          <a:xfrm>
            <a:off x="2799915" y="1130805"/>
            <a:ext cx="1332090" cy="1977102"/>
          </a:xfrm>
          <a:prstGeom prst="rect">
            <a:avLst/>
          </a:prstGeom>
        </p:spPr>
      </p:pic>
      <p:sp>
        <p:nvSpPr>
          <p:cNvPr id="3" name="Title 2" hidden="1"/>
          <p:cNvSpPr>
            <a:spLocks noGrp="1"/>
          </p:cNvSpPr>
          <p:nvPr>
            <p:ph type="title"/>
          </p:nvPr>
        </p:nvSpPr>
        <p:spPr/>
        <p:txBody>
          <a:bodyPr/>
          <a:lstStyle/>
          <a:p>
            <a:r>
              <a:rPr lang="en-US" dirty="0" smtClean="0"/>
              <a:t>Test of Reading Comprehension</a:t>
            </a:r>
            <a:endParaRPr lang="en-US" dirty="0"/>
          </a:p>
        </p:txBody>
      </p:sp>
    </p:spTree>
    <p:extLst>
      <p:ext uri="{BB962C8B-B14F-4D97-AF65-F5344CB8AC3E}">
        <p14:creationId xmlns:p14="http://schemas.microsoft.com/office/powerpoint/2010/main" val="33079431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Age:&#10;6:3-24:11&#10;&#10;Administration &amp; Time:&#10;3 minutes to administer to individuals or groups&#10;&#10;Assessor Qualification Level:&#10;A&#10;&#10;Purpose:&#10;To quickly assess the silent word identification ability of school-age students &#10;&#10;English Learner Options:&#10;N/A&#10;&#10;Additional Information:&#10;An additional screening tool&#10;Primarily a measure of speed of silent word identification&#10;Design: given rows of words without spaces (dimhowfigblue), draw a line showing the boundaries for 3 min (dim/how/fig/blue)&#10;"/>
          <p:cNvSpPr/>
          <p:nvPr/>
        </p:nvSpPr>
        <p:spPr>
          <a:xfrm>
            <a:off x="214489" y="2909375"/>
            <a:ext cx="6429022" cy="4616648"/>
          </a:xfrm>
          <a:prstGeom prst="rect">
            <a:avLst/>
          </a:prstGeom>
        </p:spPr>
        <p:txBody>
          <a:bodyPr wrap="square" anchor="t">
            <a:spAutoFit/>
          </a:bodyPr>
          <a:lstStyle/>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endParaRPr>
          </a:p>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rPr>
              <a:t>Age:</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rPr>
              <a:t>6:3-24:11</a:t>
            </a: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endParaRPr>
          </a:p>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rPr>
              <a:t>Administration &amp; Time:</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rPr>
              <a:t>3 minutes to administer to individuals or groups</a:t>
            </a: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endParaRPr>
          </a:p>
          <a:p>
            <a:pPr algn="ctr">
              <a:defRPr/>
            </a:pPr>
            <a:r>
              <a:rPr lang="en-US" sz="1400" b="1" dirty="0">
                <a:ln w="1905"/>
                <a:solidFill>
                  <a:srgbClr val="002060"/>
                </a:solidFill>
                <a:latin typeface="Arial" panose="020B0604020202020204" pitchFamily="34" charset="0"/>
                <a:cs typeface="Arial" panose="020B0604020202020204" pitchFamily="34" charset="0"/>
              </a:rPr>
              <a:t>Assessor Qualification Level:</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rPr>
              <a:t>A</a:t>
            </a: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endParaRPr>
          </a:p>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rPr>
              <a:t>Purpose:</a:t>
            </a:r>
          </a:p>
          <a:p>
            <a:pPr marL="169545" indent="-169545" algn="ctr" eaLnBrk="1" fontAlgn="auto" hangingPunct="1">
              <a:spcBef>
                <a:spcPts val="0"/>
              </a:spcBef>
              <a:spcAft>
                <a:spcPts val="0"/>
              </a:spcAft>
              <a:buFontTx/>
              <a:buAutoNum type="arabicPeriod"/>
              <a:defRPr/>
            </a:pPr>
            <a:r>
              <a:rPr lang="en-US" sz="1400" dirty="0">
                <a:solidFill>
                  <a:srgbClr val="002060"/>
                </a:solidFill>
                <a:latin typeface="Arial" panose="020B0604020202020204" pitchFamily="34" charset="0"/>
                <a:cs typeface="Arial" charset="0"/>
              </a:rPr>
              <a:t>To quickly assess the silent word identification ability of school-age students </a:t>
            </a:r>
          </a:p>
          <a:p>
            <a:pPr marL="169545" indent="-169545" algn="ctr" eaLnBrk="1" fontAlgn="auto" hangingPunct="1">
              <a:spcBef>
                <a:spcPts val="0"/>
              </a:spcBef>
              <a:spcAft>
                <a:spcPts val="0"/>
              </a:spcAft>
              <a:buFontTx/>
              <a:buAutoNum type="arabicPeriod"/>
              <a:defRPr/>
            </a:pPr>
            <a:endParaRPr lang="en-US" sz="1400" dirty="0">
              <a:ln w="1905"/>
              <a:solidFill>
                <a:srgbClr val="002060"/>
              </a:solidFill>
              <a:latin typeface="Arial" panose="020B0604020202020204" pitchFamily="34" charset="0"/>
              <a:cs typeface="Arial" charset="0"/>
            </a:endParaRPr>
          </a:p>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cs typeface="Arial" charset="0"/>
              </a:rPr>
              <a:t>English Learner Options:</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cs typeface="Arial" charset="0"/>
              </a:rPr>
              <a:t>N/A</a:t>
            </a:r>
            <a:endParaRPr lang="en-US" sz="1400" dirty="0">
              <a:ln w="1905"/>
              <a:solidFill>
                <a:srgbClr val="002060"/>
              </a:solidFill>
              <a:latin typeface="Arial" panose="020B0604020202020204" pitchFamily="34" charset="0"/>
            </a:endParaRP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endParaRPr>
          </a:p>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rPr>
              <a:t>Additional Information:</a:t>
            </a:r>
          </a:p>
          <a:p>
            <a:pPr marL="285750" indent="-285750" algn="ctr" eaLnBrk="1" fontAlgn="auto" hangingPunct="1">
              <a:spcBef>
                <a:spcPts val="0"/>
              </a:spcBef>
              <a:spcAft>
                <a:spcPts val="0"/>
              </a:spcAft>
              <a:buFont typeface="Arial" panose="020B0604020202020204" pitchFamily="34" charset="0"/>
              <a:buChar char="•"/>
              <a:defRPr/>
            </a:pPr>
            <a:r>
              <a:rPr lang="en-US" sz="1400" dirty="0">
                <a:ln w="1905"/>
                <a:solidFill>
                  <a:srgbClr val="002060"/>
                </a:solidFill>
                <a:latin typeface="Arial"/>
                <a:cs typeface="Arial"/>
              </a:rPr>
              <a:t>An additional screening tool</a:t>
            </a:r>
          </a:p>
          <a:p>
            <a:pPr marL="285750" indent="-285750" algn="ctr">
              <a:buFont typeface="Arial" panose="020B0604020202020204" pitchFamily="34" charset="0"/>
              <a:buChar char="•"/>
              <a:defRPr/>
            </a:pPr>
            <a:r>
              <a:rPr lang="en-US" sz="1400" dirty="0">
                <a:solidFill>
                  <a:srgbClr val="002060"/>
                </a:solidFill>
                <a:latin typeface="Arial" panose="020B0604020202020204" pitchFamily="34" charset="0"/>
                <a:cs typeface="Arial" charset="0"/>
              </a:rPr>
              <a:t>Primarily a measure of speed of silent word identification</a:t>
            </a:r>
            <a:endParaRPr lang="en-US" sz="1400" dirty="0">
              <a:ln w="1905"/>
              <a:solidFill>
                <a:srgbClr val="002060"/>
              </a:solidFill>
              <a:latin typeface="Arial" panose="020B0604020202020204" pitchFamily="34" charset="0"/>
            </a:endParaRPr>
          </a:p>
          <a:p>
            <a:pPr marL="285750" indent="-285750" algn="ctr">
              <a:buFont typeface="Arial" panose="020B0604020202020204" pitchFamily="34" charset="0"/>
              <a:buChar char="•"/>
              <a:defRPr/>
            </a:pPr>
            <a:r>
              <a:rPr lang="en-US" sz="1400" dirty="0">
                <a:ln w="1905"/>
                <a:solidFill>
                  <a:srgbClr val="002060"/>
                </a:solidFill>
                <a:latin typeface="Arial"/>
                <a:cs typeface="Arial"/>
              </a:rPr>
              <a:t>Design: given rows of words without spaces </a:t>
            </a:r>
            <a:r>
              <a:rPr lang="en-US" sz="1400" i="1" dirty="0">
                <a:solidFill>
                  <a:srgbClr val="002060"/>
                </a:solidFill>
                <a:latin typeface="Arial"/>
                <a:cs typeface="Arial"/>
              </a:rPr>
              <a:t>(dimhowfigblue),</a:t>
            </a:r>
            <a:r>
              <a:rPr lang="en-US" sz="1400" dirty="0">
                <a:solidFill>
                  <a:srgbClr val="002060"/>
                </a:solidFill>
                <a:latin typeface="Arial"/>
                <a:cs typeface="Arial"/>
              </a:rPr>
              <a:t> draw a line showing the boundaries for three minutes (</a:t>
            </a:r>
            <a:r>
              <a:rPr lang="en-US" sz="1400" i="1" dirty="0">
                <a:solidFill>
                  <a:srgbClr val="002060"/>
                </a:solidFill>
                <a:latin typeface="Arial"/>
                <a:cs typeface="Arial"/>
              </a:rPr>
              <a:t>dim/how/fig/blue)</a:t>
            </a:r>
            <a:endParaRPr lang="en-US" sz="1400" dirty="0">
              <a:ln w="1905"/>
              <a:solidFill>
                <a:srgbClr val="002060"/>
              </a:solidFill>
              <a:latin typeface="Arial"/>
              <a:cs typeface="Arial"/>
            </a:endParaRPr>
          </a:p>
        </p:txBody>
      </p:sp>
      <p:pic>
        <p:nvPicPr>
          <p:cNvPr id="18437" name="Picture 7" descr="TOSWRF-2: Test of Silent Word Reading Fluency–Second Ed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4320" y="1060844"/>
            <a:ext cx="170497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descr="Test of Silent Word Reading Fluency (TOSWRF-2)&#10;"/>
          <p:cNvSpPr/>
          <p:nvPr/>
        </p:nvSpPr>
        <p:spPr>
          <a:xfrm>
            <a:off x="0" y="0"/>
            <a:ext cx="68580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ln w="1905"/>
                <a:solidFill>
                  <a:schemeClr val="bg1"/>
                </a:solidFill>
                <a:latin typeface="Georgia" panose="02040502050405020303" pitchFamily="18" charset="0"/>
              </a:rPr>
              <a:t>Test of Silent Word Reading Fluency (TOSWRF-2)</a:t>
            </a:r>
            <a:endParaRPr lang="en-US" sz="1600" dirty="0">
              <a:solidFill>
                <a:schemeClr val="bg1"/>
              </a:solidFill>
              <a:latin typeface="Georgia" panose="02040502050405020303" pitchFamily="18" charset="0"/>
            </a:endParaRPr>
          </a:p>
        </p:txBody>
      </p:sp>
      <p:sp>
        <p:nvSpPr>
          <p:cNvPr id="13" name="Rectangle 12"/>
          <p:cNvSpPr/>
          <p:nvPr/>
        </p:nvSpPr>
        <p:spPr>
          <a:xfrm>
            <a:off x="0" y="8668512"/>
            <a:ext cx="6858000" cy="4754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1200" i="1" dirty="0">
                <a:solidFill>
                  <a:srgbClr val="002060"/>
                </a:solidFill>
                <a:latin typeface="Arial" panose="020B0604020202020204" pitchFamily="34" charset="0"/>
                <a:cs typeface="Arial" panose="020B0604020202020204" pitchFamily="34" charset="0"/>
              </a:rPr>
              <a:t>Provided for reference only. Mention does not imply endorsement, </a:t>
            </a:r>
          </a:p>
          <a:p>
            <a:pPr algn="r"/>
            <a:r>
              <a:rPr lang="en-US" sz="1200" i="1" dirty="0">
                <a:solidFill>
                  <a:srgbClr val="002060"/>
                </a:solidFill>
                <a:latin typeface="Arial" panose="020B0604020202020204" pitchFamily="34" charset="0"/>
                <a:cs typeface="Arial" panose="020B0604020202020204" pitchFamily="34" charset="0"/>
              </a:rPr>
              <a:t>recommendation, or approval by the Tennessee Department of Education.</a:t>
            </a:r>
          </a:p>
        </p:txBody>
      </p:sp>
      <p:sp>
        <p:nvSpPr>
          <p:cNvPr id="14" name="Rectangle 13" descr="Basic Reading&#10;Isolated word identification&#10;"/>
          <p:cNvSpPr/>
          <p:nvPr/>
        </p:nvSpPr>
        <p:spPr>
          <a:xfrm>
            <a:off x="-12192" y="7669580"/>
            <a:ext cx="2286000" cy="1005840"/>
          </a:xfrm>
          <a:prstGeom prst="rect">
            <a:avLst/>
          </a:prstGeom>
          <a:solidFill>
            <a:srgbClr val="1B365D"/>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Basic Reading</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FFFFF"/>
                </a:solidFill>
                <a:latin typeface="Arial" panose="020B0604020202020204" pitchFamily="34" charset="0"/>
                <a:cs typeface="Arial" panose="020B0604020202020204" pitchFamily="34" charset="0"/>
              </a:rPr>
              <a:t>Isolated word identification</a:t>
            </a:r>
          </a:p>
        </p:txBody>
      </p:sp>
      <p:sp>
        <p:nvSpPr>
          <p:cNvPr id="15" name="Rectangle 14" descr="Reading Fluency&#10;*Silent, isolated words per minute&#10;"/>
          <p:cNvSpPr/>
          <p:nvPr/>
        </p:nvSpPr>
        <p:spPr>
          <a:xfrm>
            <a:off x="2273808" y="7669580"/>
            <a:ext cx="2286000" cy="1005840"/>
          </a:xfrm>
          <a:prstGeom prst="rect">
            <a:avLst/>
          </a:prstGeom>
          <a:solidFill>
            <a:srgbClr val="1B365D">
              <a:lumMod val="40000"/>
              <a:lumOff val="60000"/>
            </a:srgbClr>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Reading Fluency</a:t>
            </a:r>
          </a:p>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a:solidFill>
                  <a:srgbClr val="002060"/>
                </a:solidFill>
                <a:latin typeface="Arial" panose="020B0604020202020204" pitchFamily="34" charset="0"/>
                <a:cs typeface="Arial" panose="020B0604020202020204" pitchFamily="34" charset="0"/>
              </a:rPr>
              <a:t>*Silent, isolated words per minute</a:t>
            </a:r>
            <a:endParaRPr kumimoji="0" lang="en-US" sz="1200" b="0" i="0"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16" name="Rectangle 15" descr="Reading Comprehension&#10;N/A&#10;"/>
          <p:cNvSpPr/>
          <p:nvPr/>
        </p:nvSpPr>
        <p:spPr>
          <a:xfrm>
            <a:off x="4559808" y="7669580"/>
            <a:ext cx="2313432" cy="1005840"/>
          </a:xfrm>
          <a:prstGeom prst="rect">
            <a:avLst/>
          </a:prstGeom>
          <a:solidFill>
            <a:srgbClr val="6E7073"/>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Reading Comprehension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N/A</a:t>
            </a:r>
          </a:p>
        </p:txBody>
      </p:sp>
      <p:sp>
        <p:nvSpPr>
          <p:cNvPr id="2" name="Title 1" hidden="1"/>
          <p:cNvSpPr>
            <a:spLocks noGrp="1"/>
          </p:cNvSpPr>
          <p:nvPr>
            <p:ph type="title"/>
          </p:nvPr>
        </p:nvSpPr>
        <p:spPr/>
        <p:txBody>
          <a:bodyPr/>
          <a:lstStyle/>
          <a:p>
            <a:r>
              <a:rPr lang="en-US" dirty="0" smtClean="0"/>
              <a:t>Test of Silent Word Reading Fluency</a:t>
            </a:r>
            <a:endParaRPr lang="en-US" dirty="0"/>
          </a:p>
        </p:txBody>
      </p:sp>
    </p:spTree>
    <p:extLst>
      <p:ext uri="{BB962C8B-B14F-4D97-AF65-F5344CB8AC3E}">
        <p14:creationId xmlns:p14="http://schemas.microsoft.com/office/powerpoint/2010/main" val="21454314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Age:&#10;Grades Pre-K-12 (4:0-Adult)&#10;&#10;Administration &amp; Time:&#10;Varies by grade level and number of subtests&#10;1:1&#10;Standardized&#10;&#10;Assessor Qualification Level:&#10;B&#10;&#10;Purpose:&#10;To identify academic strengths and weaknesses &#10;To inform instructional decisions&#10;&#10;English Learner Options:&#10;N/A&#10;&#10;Additional Information:&#10;Composite scores: Oral Language, Total Reading, Basic Reading, Reading Fluency &amp; Comprehension&#10;"/>
          <p:cNvSpPr/>
          <p:nvPr/>
        </p:nvSpPr>
        <p:spPr>
          <a:xfrm>
            <a:off x="673938" y="2770983"/>
            <a:ext cx="5510123" cy="4785926"/>
          </a:xfrm>
          <a:prstGeom prst="rect">
            <a:avLst/>
          </a:prstGeom>
        </p:spPr>
        <p:txBody>
          <a:bodyPr>
            <a:spAutoFit/>
          </a:bodyPr>
          <a:lstStyle/>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cs typeface="Arial" panose="020B0604020202020204" pitchFamily="34" charset="0"/>
            </a:endParaRPr>
          </a:p>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cs typeface="Arial" panose="020B0604020202020204" pitchFamily="34" charset="0"/>
              </a:rPr>
              <a:t>Age:</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cs typeface="Arial" panose="020B0604020202020204" pitchFamily="34" charset="0"/>
              </a:rPr>
              <a:t>Grades Pre-K-12 (4:0-Adult)</a:t>
            </a: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cs typeface="Arial" panose="020B0604020202020204" pitchFamily="34" charset="0"/>
            </a:endParaRPr>
          </a:p>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cs typeface="Arial" panose="020B0604020202020204" pitchFamily="34" charset="0"/>
              </a:rPr>
              <a:t>Administration &amp; Time:</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cs typeface="Arial" panose="020B0604020202020204" pitchFamily="34" charset="0"/>
              </a:rPr>
              <a:t>Varies by grade level and number of subtests</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cs typeface="Arial" panose="020B0604020202020204" pitchFamily="34" charset="0"/>
              </a:rPr>
              <a:t>1:1</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cs typeface="Arial" panose="020B0604020202020204" pitchFamily="34" charset="0"/>
              </a:rPr>
              <a:t>Standardized</a:t>
            </a: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cs typeface="Arial" panose="020B0604020202020204" pitchFamily="34" charset="0"/>
            </a:endParaRPr>
          </a:p>
          <a:p>
            <a:pPr algn="ctr">
              <a:defRPr/>
            </a:pPr>
            <a:r>
              <a:rPr lang="en-US" sz="1400" b="1" dirty="0">
                <a:ln w="1905"/>
                <a:solidFill>
                  <a:srgbClr val="002060"/>
                </a:solidFill>
                <a:latin typeface="Arial" panose="020B0604020202020204" pitchFamily="34" charset="0"/>
                <a:cs typeface="Arial" panose="020B0604020202020204" pitchFamily="34" charset="0"/>
              </a:rPr>
              <a:t>Assessor Qualification Level:</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cs typeface="Arial" panose="020B0604020202020204" pitchFamily="34" charset="0"/>
              </a:rPr>
              <a:t>B</a:t>
            </a: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cs typeface="Arial" panose="020B0604020202020204" pitchFamily="34" charset="0"/>
            </a:endParaRPr>
          </a:p>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cs typeface="Arial" panose="020B0604020202020204" pitchFamily="34" charset="0"/>
              </a:rPr>
              <a:t>Purpose:</a:t>
            </a:r>
          </a:p>
          <a:p>
            <a:pPr marL="169863" indent="-169863" algn="ctr">
              <a:buAutoNum type="arabicPeriod"/>
            </a:pPr>
            <a:r>
              <a:rPr lang="en-US" sz="1400" dirty="0">
                <a:solidFill>
                  <a:srgbClr val="002060"/>
                </a:solidFill>
                <a:latin typeface="Arial" panose="020B0604020202020204" pitchFamily="34" charset="0"/>
                <a:cs typeface="Arial" panose="020B0604020202020204" pitchFamily="34" charset="0"/>
              </a:rPr>
              <a:t>To identify academic strengths and weaknesses </a:t>
            </a:r>
          </a:p>
          <a:p>
            <a:pPr marL="169863" indent="-169863" algn="ctr">
              <a:buAutoNum type="arabicPeriod"/>
            </a:pPr>
            <a:r>
              <a:rPr lang="en-US" sz="1400" dirty="0">
                <a:solidFill>
                  <a:srgbClr val="002060"/>
                </a:solidFill>
                <a:latin typeface="Arial" panose="020B0604020202020204" pitchFamily="34" charset="0"/>
                <a:cs typeface="Arial" panose="020B0604020202020204" pitchFamily="34" charset="0"/>
              </a:rPr>
              <a:t>To inform instructional decisions</a:t>
            </a:r>
          </a:p>
          <a:p>
            <a:pPr marL="169863" indent="-169863" algn="ctr">
              <a:buAutoNum type="arabicPeriod"/>
            </a:pPr>
            <a:endParaRPr lang="en-US" sz="1400" dirty="0">
              <a:solidFill>
                <a:srgbClr val="002060"/>
              </a:solidFill>
              <a:latin typeface="Arial" panose="020B0604020202020204" pitchFamily="34" charset="0"/>
              <a:cs typeface="Arial" panose="020B0604020202020204" pitchFamily="34" charset="0"/>
            </a:endParaRPr>
          </a:p>
          <a:p>
            <a:pPr algn="ctr"/>
            <a:r>
              <a:rPr lang="en-US" sz="1400" b="1" dirty="0">
                <a:solidFill>
                  <a:srgbClr val="002060"/>
                </a:solidFill>
                <a:latin typeface="Arial" panose="020B0604020202020204" pitchFamily="34" charset="0"/>
                <a:cs typeface="Arial" panose="020B0604020202020204" pitchFamily="34" charset="0"/>
              </a:rPr>
              <a:t>English Learner Options:</a:t>
            </a:r>
          </a:p>
          <a:p>
            <a:pPr algn="ctr"/>
            <a:r>
              <a:rPr lang="en-US" sz="1400" dirty="0">
                <a:solidFill>
                  <a:srgbClr val="002060"/>
                </a:solidFill>
                <a:latin typeface="Arial" panose="020B0604020202020204" pitchFamily="34" charset="0"/>
                <a:cs typeface="Arial" panose="020B0604020202020204" pitchFamily="34" charset="0"/>
              </a:rPr>
              <a:t>N/A</a:t>
            </a:r>
          </a:p>
          <a:p>
            <a:pPr algn="ctr"/>
            <a:endParaRPr lang="en-US" sz="1400" dirty="0">
              <a:solidFill>
                <a:srgbClr val="002060"/>
              </a:solidFill>
              <a:latin typeface="Arial" panose="020B0604020202020204" pitchFamily="34" charset="0"/>
              <a:cs typeface="Arial" panose="020B0604020202020204" pitchFamily="34" charset="0"/>
            </a:endParaRPr>
          </a:p>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cs typeface="Arial" panose="020B0604020202020204" pitchFamily="34" charset="0"/>
              </a:rPr>
              <a:t>Additional Information:</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cs typeface="Arial" panose="020B0604020202020204" pitchFamily="34" charset="0"/>
              </a:rPr>
              <a:t>Composite scores: Oral Language, Total Reading, Basic Reading, Reading Fluency &amp; Comprehension</a:t>
            </a:r>
          </a:p>
        </p:txBody>
      </p:sp>
      <p:pic>
        <p:nvPicPr>
          <p:cNvPr id="5" name="Picture 4" descr="Weschler Individual Achievement Test (WIAT-III)&#10;"/>
          <p:cNvPicPr>
            <a:picLocks noChangeAspect="1"/>
          </p:cNvPicPr>
          <p:nvPr/>
        </p:nvPicPr>
        <p:blipFill>
          <a:blip r:embed="rId2"/>
          <a:stretch>
            <a:fillRect/>
          </a:stretch>
        </p:blipFill>
        <p:spPr>
          <a:xfrm>
            <a:off x="2046735" y="1153010"/>
            <a:ext cx="2657475" cy="1714500"/>
          </a:xfrm>
          <a:prstGeom prst="rect">
            <a:avLst/>
          </a:prstGeom>
        </p:spPr>
      </p:pic>
      <p:sp>
        <p:nvSpPr>
          <p:cNvPr id="12" name="Rectangle 11" descr="Weschler Individual Achievement Test (WIAT-III)&#10;"/>
          <p:cNvSpPr/>
          <p:nvPr/>
        </p:nvSpPr>
        <p:spPr>
          <a:xfrm>
            <a:off x="-6111" y="0"/>
            <a:ext cx="68580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solidFill>
                  <a:schemeClr val="bg1"/>
                </a:solidFill>
                <a:latin typeface="Georgia" panose="02040502050405020303" pitchFamily="18" charset="0"/>
              </a:rPr>
              <a:t>Weschler</a:t>
            </a:r>
            <a:r>
              <a:rPr lang="en-US" sz="2400" b="1" dirty="0">
                <a:ln w="1905"/>
                <a:solidFill>
                  <a:schemeClr val="bg1"/>
                </a:solidFill>
                <a:latin typeface="Georgia" panose="02040502050405020303" pitchFamily="18" charset="0"/>
              </a:rPr>
              <a:t> Individual Achievement Test (WIAT-III)</a:t>
            </a:r>
            <a:endParaRPr lang="en-US" sz="1600" dirty="0">
              <a:solidFill>
                <a:schemeClr val="bg1"/>
              </a:solidFill>
              <a:latin typeface="Georgia" panose="02040502050405020303" pitchFamily="18" charset="0"/>
            </a:endParaRPr>
          </a:p>
        </p:txBody>
      </p:sp>
      <p:sp>
        <p:nvSpPr>
          <p:cNvPr id="13" name="Rectangle 12"/>
          <p:cNvSpPr/>
          <p:nvPr/>
        </p:nvSpPr>
        <p:spPr>
          <a:xfrm>
            <a:off x="0" y="8668512"/>
            <a:ext cx="6858000" cy="4754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1200" i="1" dirty="0">
                <a:solidFill>
                  <a:srgbClr val="002060"/>
                </a:solidFill>
                <a:latin typeface="Arial" panose="020B0604020202020204" pitchFamily="34" charset="0"/>
                <a:cs typeface="Arial" panose="020B0604020202020204" pitchFamily="34" charset="0"/>
              </a:rPr>
              <a:t>Provided for reference only. Mention does not imply endorsement, </a:t>
            </a:r>
          </a:p>
          <a:p>
            <a:pPr algn="r"/>
            <a:r>
              <a:rPr lang="en-US" sz="1200" i="1" dirty="0">
                <a:solidFill>
                  <a:srgbClr val="002060"/>
                </a:solidFill>
                <a:latin typeface="Arial" panose="020B0604020202020204" pitchFamily="34" charset="0"/>
                <a:cs typeface="Arial" panose="020B0604020202020204" pitchFamily="34" charset="0"/>
              </a:rPr>
              <a:t>recommendation, or approval by the Tennessee Department of Education.</a:t>
            </a:r>
          </a:p>
        </p:txBody>
      </p:sp>
      <p:sp>
        <p:nvSpPr>
          <p:cNvPr id="14" name="Rectangle 13" descr="Basic Reading&#10;Early Reading Skills&#10;Word Reading&#10;Pseudoword Decoding&#10;Spelling&#10;"/>
          <p:cNvSpPr/>
          <p:nvPr/>
        </p:nvSpPr>
        <p:spPr>
          <a:xfrm>
            <a:off x="-12192" y="7669580"/>
            <a:ext cx="2286000" cy="1005840"/>
          </a:xfrm>
          <a:prstGeom prst="rect">
            <a:avLst/>
          </a:prstGeom>
          <a:solidFill>
            <a:srgbClr val="1B365D"/>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Basic Reading</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FFFFF"/>
                </a:solidFill>
                <a:latin typeface="Arial" panose="020B0604020202020204" pitchFamily="34" charset="0"/>
                <a:cs typeface="Arial" panose="020B0604020202020204" pitchFamily="34" charset="0"/>
              </a:rPr>
              <a:t>Early Reading Skills</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FFFFF"/>
                </a:solidFill>
                <a:latin typeface="Arial" panose="020B0604020202020204" pitchFamily="34" charset="0"/>
                <a:cs typeface="Arial" panose="020B0604020202020204" pitchFamily="34" charset="0"/>
              </a:rPr>
              <a:t>Word Reading</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err="1">
                <a:solidFill>
                  <a:srgbClr val="FFFFFF"/>
                </a:solidFill>
                <a:latin typeface="Arial" panose="020B0604020202020204" pitchFamily="34" charset="0"/>
                <a:cs typeface="Arial" panose="020B0604020202020204" pitchFamily="34" charset="0"/>
              </a:rPr>
              <a:t>Pseudoword</a:t>
            </a:r>
            <a:r>
              <a:rPr lang="en-US" sz="1200" kern="0" dirty="0">
                <a:solidFill>
                  <a:srgbClr val="FFFFFF"/>
                </a:solidFill>
                <a:latin typeface="Arial" panose="020B0604020202020204" pitchFamily="34" charset="0"/>
                <a:cs typeface="Arial" panose="020B0604020202020204" pitchFamily="34" charset="0"/>
              </a:rPr>
              <a:t> Decoding</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FFFFF"/>
                </a:solidFill>
                <a:latin typeface="Arial" panose="020B0604020202020204" pitchFamily="34" charset="0"/>
                <a:cs typeface="Arial" panose="020B0604020202020204" pitchFamily="34" charset="0"/>
              </a:rPr>
              <a:t>Spelling</a:t>
            </a:r>
          </a:p>
        </p:txBody>
      </p:sp>
      <p:sp>
        <p:nvSpPr>
          <p:cNvPr id="15" name="Rectangle 14" descr="Reading Fluency&#10;Oral Reading Fluency&#10;"/>
          <p:cNvSpPr/>
          <p:nvPr/>
        </p:nvSpPr>
        <p:spPr>
          <a:xfrm>
            <a:off x="2273808" y="7669580"/>
            <a:ext cx="2286000" cy="1005840"/>
          </a:xfrm>
          <a:prstGeom prst="rect">
            <a:avLst/>
          </a:prstGeom>
          <a:solidFill>
            <a:srgbClr val="1B365D">
              <a:lumMod val="40000"/>
              <a:lumOff val="60000"/>
            </a:srgbClr>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Reading Fluency</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002060"/>
                </a:solidFill>
                <a:latin typeface="Arial" panose="020B0604020202020204" pitchFamily="34" charset="0"/>
                <a:cs typeface="Arial" panose="020B0604020202020204" pitchFamily="34" charset="0"/>
              </a:rPr>
              <a:t>Oral Reading Fluency</a:t>
            </a:r>
            <a:endParaRPr kumimoji="0" lang="en-US" sz="1200" b="0" i="0"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16" name="Rectangle 15" descr="Reading Comprehension&#10;Listening Comp&#10;Reading Comp&#10;"/>
          <p:cNvSpPr/>
          <p:nvPr/>
        </p:nvSpPr>
        <p:spPr>
          <a:xfrm>
            <a:off x="4559808" y="7669580"/>
            <a:ext cx="2313432" cy="1005840"/>
          </a:xfrm>
          <a:prstGeom prst="rect">
            <a:avLst/>
          </a:prstGeom>
          <a:solidFill>
            <a:srgbClr val="6E7073"/>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Reading Comprehension</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Listening Comp</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FFFFF"/>
                </a:solidFill>
                <a:latin typeface="Arial" panose="020B0604020202020204" pitchFamily="34" charset="0"/>
                <a:cs typeface="Arial" panose="020B0604020202020204" pitchFamily="34" charset="0"/>
              </a:rPr>
              <a:t>Reading Comp</a:t>
            </a:r>
            <a:endParaRPr kumimoji="0" lang="en-US" sz="1200" b="0" i="0"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 name="Title 1" hidden="1"/>
          <p:cNvSpPr>
            <a:spLocks noGrp="1"/>
          </p:cNvSpPr>
          <p:nvPr>
            <p:ph type="title"/>
          </p:nvPr>
        </p:nvSpPr>
        <p:spPr/>
        <p:txBody>
          <a:bodyPr/>
          <a:lstStyle/>
          <a:p>
            <a:r>
              <a:rPr lang="en-US" dirty="0" err="1" smtClean="0"/>
              <a:t>Weschler</a:t>
            </a:r>
            <a:r>
              <a:rPr lang="en-US" dirty="0" smtClean="0"/>
              <a:t> Individual Achievement Test</a:t>
            </a:r>
            <a:endParaRPr lang="en-US" dirty="0"/>
          </a:p>
        </p:txBody>
      </p:sp>
    </p:spTree>
    <p:extLst>
      <p:ext uri="{BB962C8B-B14F-4D97-AF65-F5344CB8AC3E}">
        <p14:creationId xmlns:p14="http://schemas.microsoft.com/office/powerpoint/2010/main" val="19415098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Age:&#10;7:-18:11&#10;&#10;Administration &amp; Time:&#10;≈40 minutes&#10;1:1 (spelling could be group)&#10;Standardized&#10;&#10;Assessor Qualification Level:&#10;B&#10;&#10;Purpose:&#10;To assess individual needs in decoding &amp; encoding&#10;To analyze and diagnosis by syllable type (color-coded for analysis)&#10;&#10;English Learner Options:&#10;N/A&#10;&#10;Additional Information:&#10;Elementary version for grades 2-5&#10;Secondary version for grades 6-12&#10;Provide standard scores for Word Identification, Spelling, and Sound-Symbol Knowledge&#10;"/>
          <p:cNvSpPr/>
          <p:nvPr/>
        </p:nvSpPr>
        <p:spPr>
          <a:xfrm>
            <a:off x="0" y="2949575"/>
            <a:ext cx="6858000" cy="4693593"/>
          </a:xfrm>
          <a:prstGeom prst="rect">
            <a:avLst/>
          </a:prstGeom>
        </p:spPr>
        <p:txBody>
          <a:bodyPr wrap="square">
            <a:spAutoFit/>
          </a:bodyPr>
          <a:lstStyle/>
          <a:p>
            <a:pPr algn="ctr" eaLnBrk="1" fontAlgn="auto" hangingPunct="1">
              <a:spcBef>
                <a:spcPts val="0"/>
              </a:spcBef>
              <a:spcAft>
                <a:spcPts val="0"/>
              </a:spcAft>
              <a:defRPr/>
            </a:pPr>
            <a:r>
              <a:rPr lang="en-US" sz="1300" b="1" dirty="0">
                <a:ln w="1905"/>
                <a:solidFill>
                  <a:srgbClr val="002060"/>
                </a:solidFill>
                <a:latin typeface="Arial" panose="020B0604020202020204" pitchFamily="34" charset="0"/>
              </a:rPr>
              <a:t>Age:</a:t>
            </a:r>
          </a:p>
          <a:p>
            <a:pPr algn="ctr" eaLnBrk="1" fontAlgn="auto" hangingPunct="1">
              <a:spcBef>
                <a:spcPts val="0"/>
              </a:spcBef>
              <a:spcAft>
                <a:spcPts val="0"/>
              </a:spcAft>
              <a:defRPr/>
            </a:pPr>
            <a:r>
              <a:rPr lang="en-US" sz="1300" dirty="0">
                <a:ln w="1905"/>
                <a:solidFill>
                  <a:srgbClr val="002060"/>
                </a:solidFill>
                <a:latin typeface="Arial" panose="020B0604020202020204" pitchFamily="34" charset="0"/>
              </a:rPr>
              <a:t>7:-18:11</a:t>
            </a:r>
          </a:p>
          <a:p>
            <a:pPr algn="ctr" eaLnBrk="1" fontAlgn="auto" hangingPunct="1">
              <a:spcBef>
                <a:spcPts val="0"/>
              </a:spcBef>
              <a:spcAft>
                <a:spcPts val="0"/>
              </a:spcAft>
              <a:defRPr/>
            </a:pPr>
            <a:endParaRPr lang="en-US" sz="1300" dirty="0">
              <a:ln w="1905"/>
              <a:solidFill>
                <a:srgbClr val="002060"/>
              </a:solidFill>
              <a:latin typeface="Arial" panose="020B0604020202020204" pitchFamily="34" charset="0"/>
            </a:endParaRPr>
          </a:p>
          <a:p>
            <a:pPr algn="ctr" eaLnBrk="1" fontAlgn="auto" hangingPunct="1">
              <a:spcBef>
                <a:spcPts val="0"/>
              </a:spcBef>
              <a:spcAft>
                <a:spcPts val="0"/>
              </a:spcAft>
              <a:defRPr/>
            </a:pPr>
            <a:r>
              <a:rPr lang="en-US" sz="1300" b="1" dirty="0">
                <a:ln w="1905"/>
                <a:solidFill>
                  <a:srgbClr val="002060"/>
                </a:solidFill>
                <a:latin typeface="Arial" panose="020B0604020202020204" pitchFamily="34" charset="0"/>
              </a:rPr>
              <a:t>Administration &amp; Time:</a:t>
            </a:r>
          </a:p>
          <a:p>
            <a:pPr algn="ctr" eaLnBrk="1" fontAlgn="auto" hangingPunct="1">
              <a:spcBef>
                <a:spcPts val="0"/>
              </a:spcBef>
              <a:spcAft>
                <a:spcPts val="0"/>
              </a:spcAft>
              <a:defRPr/>
            </a:pPr>
            <a:r>
              <a:rPr lang="en-US" sz="1300" dirty="0">
                <a:ln w="1905"/>
                <a:solidFill>
                  <a:srgbClr val="002060"/>
                </a:solidFill>
                <a:latin typeface="Arial" panose="020B0604020202020204" pitchFamily="34" charset="0"/>
              </a:rPr>
              <a:t>≈40 minutes</a:t>
            </a:r>
          </a:p>
          <a:p>
            <a:pPr algn="ctr" eaLnBrk="1" fontAlgn="auto" hangingPunct="1">
              <a:spcBef>
                <a:spcPts val="0"/>
              </a:spcBef>
              <a:spcAft>
                <a:spcPts val="0"/>
              </a:spcAft>
              <a:defRPr/>
            </a:pPr>
            <a:r>
              <a:rPr lang="en-US" sz="1300" dirty="0">
                <a:ln w="1905"/>
                <a:solidFill>
                  <a:srgbClr val="002060"/>
                </a:solidFill>
                <a:latin typeface="Arial" panose="020B0604020202020204" pitchFamily="34" charset="0"/>
              </a:rPr>
              <a:t>1:1 (spelling could be group)</a:t>
            </a:r>
          </a:p>
          <a:p>
            <a:pPr algn="ctr" eaLnBrk="1" fontAlgn="auto" hangingPunct="1">
              <a:spcBef>
                <a:spcPts val="0"/>
              </a:spcBef>
              <a:spcAft>
                <a:spcPts val="0"/>
              </a:spcAft>
              <a:defRPr/>
            </a:pPr>
            <a:r>
              <a:rPr lang="en-US" sz="1300" dirty="0">
                <a:ln w="1905"/>
                <a:solidFill>
                  <a:srgbClr val="002060"/>
                </a:solidFill>
                <a:latin typeface="Arial" panose="020B0604020202020204" pitchFamily="34" charset="0"/>
              </a:rPr>
              <a:t>Standardized</a:t>
            </a:r>
          </a:p>
          <a:p>
            <a:pPr algn="ctr" eaLnBrk="1" fontAlgn="auto" hangingPunct="1">
              <a:spcBef>
                <a:spcPts val="0"/>
              </a:spcBef>
              <a:spcAft>
                <a:spcPts val="0"/>
              </a:spcAft>
              <a:defRPr/>
            </a:pPr>
            <a:endParaRPr lang="en-US" sz="1300" dirty="0">
              <a:ln w="1905"/>
              <a:solidFill>
                <a:srgbClr val="002060"/>
              </a:solidFill>
              <a:latin typeface="Arial" panose="020B0604020202020204" pitchFamily="34" charset="0"/>
            </a:endParaRPr>
          </a:p>
          <a:p>
            <a:pPr algn="ctr">
              <a:defRPr/>
            </a:pPr>
            <a:r>
              <a:rPr lang="en-US" sz="1300" b="1" dirty="0">
                <a:ln w="1905"/>
                <a:solidFill>
                  <a:srgbClr val="002060"/>
                </a:solidFill>
                <a:latin typeface="Arial" panose="020B0604020202020204" pitchFamily="34" charset="0"/>
                <a:cs typeface="Arial" panose="020B0604020202020204" pitchFamily="34" charset="0"/>
              </a:rPr>
              <a:t>Assessor Qualification Level:</a:t>
            </a:r>
          </a:p>
          <a:p>
            <a:pPr algn="ctr" eaLnBrk="1" fontAlgn="auto" hangingPunct="1">
              <a:spcBef>
                <a:spcPts val="0"/>
              </a:spcBef>
              <a:spcAft>
                <a:spcPts val="0"/>
              </a:spcAft>
              <a:defRPr/>
            </a:pPr>
            <a:r>
              <a:rPr lang="en-US" sz="1300" dirty="0">
                <a:ln w="1905"/>
                <a:solidFill>
                  <a:srgbClr val="002060"/>
                </a:solidFill>
                <a:latin typeface="Arial" panose="020B0604020202020204" pitchFamily="34" charset="0"/>
              </a:rPr>
              <a:t>B</a:t>
            </a:r>
          </a:p>
          <a:p>
            <a:pPr algn="ctr" eaLnBrk="1" fontAlgn="auto" hangingPunct="1">
              <a:spcBef>
                <a:spcPts val="0"/>
              </a:spcBef>
              <a:spcAft>
                <a:spcPts val="0"/>
              </a:spcAft>
              <a:defRPr/>
            </a:pPr>
            <a:endParaRPr lang="en-US" sz="1300" dirty="0">
              <a:ln w="1905"/>
              <a:solidFill>
                <a:srgbClr val="002060"/>
              </a:solidFill>
              <a:latin typeface="Arial" panose="020B0604020202020204" pitchFamily="34" charset="0"/>
            </a:endParaRPr>
          </a:p>
          <a:p>
            <a:pPr algn="ctr" eaLnBrk="1" fontAlgn="auto" hangingPunct="1">
              <a:spcBef>
                <a:spcPts val="0"/>
              </a:spcBef>
              <a:spcAft>
                <a:spcPts val="0"/>
              </a:spcAft>
              <a:defRPr/>
            </a:pPr>
            <a:r>
              <a:rPr lang="en-US" sz="1300" b="1" dirty="0">
                <a:ln w="1905"/>
                <a:solidFill>
                  <a:srgbClr val="002060"/>
                </a:solidFill>
                <a:latin typeface="Arial" panose="020B0604020202020204" pitchFamily="34" charset="0"/>
              </a:rPr>
              <a:t>Purpose:</a:t>
            </a:r>
          </a:p>
          <a:p>
            <a:pPr marL="169863" indent="-169863" algn="ctr" eaLnBrk="1" fontAlgn="auto" hangingPunct="1">
              <a:spcBef>
                <a:spcPts val="0"/>
              </a:spcBef>
              <a:spcAft>
                <a:spcPts val="0"/>
              </a:spcAft>
              <a:buFontTx/>
              <a:buAutoNum type="arabicPeriod"/>
              <a:defRPr/>
            </a:pPr>
            <a:r>
              <a:rPr lang="en-US" sz="1300" dirty="0">
                <a:ln w="1905"/>
                <a:solidFill>
                  <a:srgbClr val="002060"/>
                </a:solidFill>
                <a:latin typeface="Arial" panose="020B0604020202020204" pitchFamily="34" charset="0"/>
              </a:rPr>
              <a:t>To assess individual needs in decoding &amp; encoding</a:t>
            </a:r>
          </a:p>
          <a:p>
            <a:pPr marL="169863" indent="-169863" algn="ctr" eaLnBrk="1" fontAlgn="auto" hangingPunct="1">
              <a:spcBef>
                <a:spcPts val="0"/>
              </a:spcBef>
              <a:spcAft>
                <a:spcPts val="0"/>
              </a:spcAft>
              <a:buFontTx/>
              <a:buAutoNum type="arabicPeriod"/>
              <a:defRPr/>
            </a:pPr>
            <a:r>
              <a:rPr lang="en-US" sz="1300" dirty="0">
                <a:ln w="1905"/>
                <a:solidFill>
                  <a:srgbClr val="002060"/>
                </a:solidFill>
                <a:latin typeface="Arial" panose="020B0604020202020204" pitchFamily="34" charset="0"/>
              </a:rPr>
              <a:t>To analyze and diagnosis by syllable type (color-coded for analysis)</a:t>
            </a:r>
          </a:p>
          <a:p>
            <a:pPr algn="ctr" eaLnBrk="1" fontAlgn="auto" hangingPunct="1">
              <a:spcBef>
                <a:spcPts val="0"/>
              </a:spcBef>
              <a:spcAft>
                <a:spcPts val="0"/>
              </a:spcAft>
              <a:defRPr/>
            </a:pPr>
            <a:endParaRPr lang="en-US" sz="1300" dirty="0">
              <a:ln w="1905"/>
              <a:solidFill>
                <a:srgbClr val="002060"/>
              </a:solidFill>
              <a:latin typeface="Arial" panose="020B0604020202020204" pitchFamily="34" charset="0"/>
            </a:endParaRPr>
          </a:p>
          <a:p>
            <a:pPr algn="ctr" eaLnBrk="1" fontAlgn="auto" hangingPunct="1">
              <a:spcBef>
                <a:spcPts val="0"/>
              </a:spcBef>
              <a:spcAft>
                <a:spcPts val="0"/>
              </a:spcAft>
              <a:defRPr/>
            </a:pPr>
            <a:r>
              <a:rPr lang="en-US" sz="1300" b="1" dirty="0">
                <a:ln w="1905"/>
                <a:solidFill>
                  <a:srgbClr val="002060"/>
                </a:solidFill>
                <a:latin typeface="Arial" panose="020B0604020202020204" pitchFamily="34" charset="0"/>
              </a:rPr>
              <a:t>English Learner Options:</a:t>
            </a:r>
          </a:p>
          <a:p>
            <a:pPr algn="ctr" eaLnBrk="1" fontAlgn="auto" hangingPunct="1">
              <a:spcBef>
                <a:spcPts val="0"/>
              </a:spcBef>
              <a:spcAft>
                <a:spcPts val="0"/>
              </a:spcAft>
              <a:defRPr/>
            </a:pPr>
            <a:r>
              <a:rPr lang="en-US" sz="1300" dirty="0">
                <a:ln w="1905"/>
                <a:solidFill>
                  <a:srgbClr val="002060"/>
                </a:solidFill>
                <a:latin typeface="Arial" panose="020B0604020202020204" pitchFamily="34" charset="0"/>
              </a:rPr>
              <a:t>N/A</a:t>
            </a:r>
          </a:p>
          <a:p>
            <a:pPr algn="ctr" eaLnBrk="1" fontAlgn="auto" hangingPunct="1">
              <a:spcBef>
                <a:spcPts val="0"/>
              </a:spcBef>
              <a:spcAft>
                <a:spcPts val="0"/>
              </a:spcAft>
              <a:defRPr/>
            </a:pPr>
            <a:endParaRPr lang="en-US" sz="1300" dirty="0">
              <a:ln w="1905"/>
              <a:solidFill>
                <a:srgbClr val="002060"/>
              </a:solidFill>
              <a:latin typeface="Arial" panose="020B0604020202020204" pitchFamily="34" charset="0"/>
            </a:endParaRPr>
          </a:p>
          <a:p>
            <a:pPr algn="ctr" eaLnBrk="1" fontAlgn="auto" hangingPunct="1">
              <a:spcBef>
                <a:spcPts val="0"/>
              </a:spcBef>
              <a:spcAft>
                <a:spcPts val="0"/>
              </a:spcAft>
              <a:defRPr/>
            </a:pPr>
            <a:r>
              <a:rPr lang="en-US" sz="1300" b="1" dirty="0">
                <a:ln w="1905"/>
                <a:solidFill>
                  <a:srgbClr val="002060"/>
                </a:solidFill>
                <a:latin typeface="Arial" panose="020B0604020202020204" pitchFamily="34" charset="0"/>
              </a:rPr>
              <a:t>Additional Information:</a:t>
            </a:r>
          </a:p>
          <a:p>
            <a:pPr marL="285750" indent="-285750" algn="ctr" eaLnBrk="1" fontAlgn="auto" hangingPunct="1">
              <a:spcBef>
                <a:spcPts val="0"/>
              </a:spcBef>
              <a:spcAft>
                <a:spcPts val="0"/>
              </a:spcAft>
              <a:buFont typeface="Arial" panose="020B0604020202020204" pitchFamily="34" charset="0"/>
              <a:buChar char="•"/>
              <a:defRPr/>
            </a:pPr>
            <a:r>
              <a:rPr lang="en-US" sz="1300" dirty="0">
                <a:ln w="1905"/>
                <a:solidFill>
                  <a:srgbClr val="002060"/>
                </a:solidFill>
                <a:latin typeface="Arial" panose="020B0604020202020204" pitchFamily="34" charset="0"/>
              </a:rPr>
              <a:t>Elementary version for grades 2-5</a:t>
            </a:r>
          </a:p>
          <a:p>
            <a:pPr marL="285750" indent="-285750" algn="ctr" eaLnBrk="1" fontAlgn="auto" hangingPunct="1">
              <a:spcBef>
                <a:spcPts val="0"/>
              </a:spcBef>
              <a:spcAft>
                <a:spcPts val="0"/>
              </a:spcAft>
              <a:buFont typeface="Arial" panose="020B0604020202020204" pitchFamily="34" charset="0"/>
              <a:buChar char="•"/>
              <a:defRPr/>
            </a:pPr>
            <a:r>
              <a:rPr lang="en-US" sz="1300" dirty="0">
                <a:ln w="1905"/>
                <a:solidFill>
                  <a:srgbClr val="002060"/>
                </a:solidFill>
                <a:latin typeface="Arial" panose="020B0604020202020204" pitchFamily="34" charset="0"/>
              </a:rPr>
              <a:t>Secondary version for grades 6-12</a:t>
            </a:r>
          </a:p>
          <a:p>
            <a:pPr marL="285750" indent="-285750" algn="ctr" eaLnBrk="1" fontAlgn="auto" hangingPunct="1">
              <a:spcBef>
                <a:spcPts val="0"/>
              </a:spcBef>
              <a:spcAft>
                <a:spcPts val="0"/>
              </a:spcAft>
              <a:buFont typeface="Arial" panose="020B0604020202020204" pitchFamily="34" charset="0"/>
              <a:buChar char="•"/>
              <a:defRPr/>
            </a:pPr>
            <a:r>
              <a:rPr lang="en-US" sz="1300" dirty="0">
                <a:ln w="1905"/>
                <a:solidFill>
                  <a:srgbClr val="002060"/>
                </a:solidFill>
                <a:latin typeface="Arial" panose="020B0604020202020204" pitchFamily="34" charset="0"/>
              </a:rPr>
              <a:t>Provide standard scores for Word Identification, Spelling, and Sound-Symbol Knowledge</a:t>
            </a:r>
          </a:p>
        </p:txBody>
      </p:sp>
      <p:pic>
        <p:nvPicPr>
          <p:cNvPr id="20485" name="Picture 2" descr="Word Identification and Spelling Test (WIST)&#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75103" y="1270000"/>
            <a:ext cx="2784475"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descr="Word Identification and Spelling Test (WIST)&#10;"/>
          <p:cNvSpPr/>
          <p:nvPr/>
        </p:nvSpPr>
        <p:spPr>
          <a:xfrm>
            <a:off x="0" y="0"/>
            <a:ext cx="68580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ln w="1905"/>
                <a:solidFill>
                  <a:schemeClr val="bg1"/>
                </a:solidFill>
                <a:latin typeface="Georgia" panose="02040502050405020303" pitchFamily="18" charset="0"/>
              </a:rPr>
              <a:t>Word Identification and Spelling Test (WIST)</a:t>
            </a:r>
            <a:endParaRPr lang="en-US" sz="1600" dirty="0">
              <a:solidFill>
                <a:schemeClr val="bg1"/>
              </a:solidFill>
              <a:latin typeface="Georgia" panose="02040502050405020303" pitchFamily="18" charset="0"/>
            </a:endParaRPr>
          </a:p>
        </p:txBody>
      </p:sp>
      <p:sp>
        <p:nvSpPr>
          <p:cNvPr id="13" name="Rectangle 12"/>
          <p:cNvSpPr/>
          <p:nvPr/>
        </p:nvSpPr>
        <p:spPr>
          <a:xfrm>
            <a:off x="0" y="8668512"/>
            <a:ext cx="6858000" cy="4754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1200" i="1" dirty="0">
                <a:solidFill>
                  <a:srgbClr val="002060"/>
                </a:solidFill>
                <a:latin typeface="Arial" panose="020B0604020202020204" pitchFamily="34" charset="0"/>
                <a:cs typeface="Arial" panose="020B0604020202020204" pitchFamily="34" charset="0"/>
              </a:rPr>
              <a:t>Provided for reference only. Mention does not imply endorsement, </a:t>
            </a:r>
          </a:p>
          <a:p>
            <a:pPr algn="r"/>
            <a:r>
              <a:rPr lang="en-US" sz="1200" i="1" dirty="0">
                <a:solidFill>
                  <a:srgbClr val="002060"/>
                </a:solidFill>
                <a:latin typeface="Arial" panose="020B0604020202020204" pitchFamily="34" charset="0"/>
                <a:cs typeface="Arial" panose="020B0604020202020204" pitchFamily="34" charset="0"/>
              </a:rPr>
              <a:t>recommendation, or approval by the Tennessee Department of Education.</a:t>
            </a:r>
          </a:p>
        </p:txBody>
      </p:sp>
      <p:sp>
        <p:nvSpPr>
          <p:cNvPr id="14" name="Rectangle 13" descr="Basic Reading&#10;Word Identification (regular/irregular/nonwords)&#10;Spelling (regular/irregular)&#10;Letter/Sound Knowledge&#10;"/>
          <p:cNvSpPr/>
          <p:nvPr/>
        </p:nvSpPr>
        <p:spPr>
          <a:xfrm>
            <a:off x="-12192" y="7669580"/>
            <a:ext cx="2286000" cy="1005840"/>
          </a:xfrm>
          <a:prstGeom prst="rect">
            <a:avLst/>
          </a:prstGeom>
          <a:solidFill>
            <a:srgbClr val="1B365D"/>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Basic Reading</a:t>
            </a:r>
          </a:p>
          <a:p>
            <a:pPr marL="171450" lvl="0" indent="-171450" algn="ctr">
              <a:buFont typeface="Arial" panose="020B0604020202020204" pitchFamily="34" charset="0"/>
              <a:buChar char="•"/>
              <a:defRPr/>
            </a:pPr>
            <a:r>
              <a:rPr lang="en-US" sz="1200" kern="0" dirty="0">
                <a:solidFill>
                  <a:srgbClr val="FFFFFF"/>
                </a:solidFill>
                <a:latin typeface="Arial" panose="020B0604020202020204" pitchFamily="34" charset="0"/>
                <a:cs typeface="Arial" panose="020B0604020202020204" pitchFamily="34" charset="0"/>
              </a:rPr>
              <a:t>Word Identification (regular/irregular/</a:t>
            </a:r>
            <a:r>
              <a:rPr lang="en-US" sz="1200" kern="0" dirty="0" err="1">
                <a:solidFill>
                  <a:srgbClr val="FFFFFF"/>
                </a:solidFill>
                <a:latin typeface="Arial" panose="020B0604020202020204" pitchFamily="34" charset="0"/>
                <a:cs typeface="Arial" panose="020B0604020202020204" pitchFamily="34" charset="0"/>
              </a:rPr>
              <a:t>nonwords</a:t>
            </a:r>
            <a:r>
              <a:rPr lang="en-US" sz="1200" kern="0" dirty="0">
                <a:solidFill>
                  <a:srgbClr val="FFFFFF"/>
                </a:solidFill>
                <a:latin typeface="Arial" panose="020B0604020202020204" pitchFamily="34" charset="0"/>
                <a:cs typeface="Arial" panose="020B0604020202020204" pitchFamily="34" charset="0"/>
              </a:rPr>
              <a:t>)</a:t>
            </a:r>
          </a:p>
          <a:p>
            <a:pPr marL="171450" indent="-171450" algn="ctr">
              <a:buFont typeface="Arial" panose="020B0604020202020204" pitchFamily="34" charset="0"/>
              <a:buChar char="•"/>
              <a:defRPr/>
            </a:pPr>
            <a:r>
              <a:rPr lang="en-US" sz="1200" kern="0" dirty="0">
                <a:solidFill>
                  <a:srgbClr val="FFFFFF"/>
                </a:solidFill>
                <a:latin typeface="Arial" panose="020B0604020202020204" pitchFamily="34" charset="0"/>
                <a:cs typeface="Arial" panose="020B0604020202020204" pitchFamily="34" charset="0"/>
              </a:rPr>
              <a:t>Spelling (regular/irregular)</a:t>
            </a:r>
          </a:p>
          <a:p>
            <a:pPr marL="171450" lvl="0" indent="-171450" algn="ctr">
              <a:buFont typeface="Arial" panose="020B0604020202020204" pitchFamily="34" charset="0"/>
              <a:buChar char="•"/>
              <a:defRPr/>
            </a:pPr>
            <a:r>
              <a:rPr lang="en-US" sz="1200" kern="0" dirty="0">
                <a:solidFill>
                  <a:srgbClr val="FFFFFF"/>
                </a:solidFill>
                <a:latin typeface="Arial" panose="020B0604020202020204" pitchFamily="34" charset="0"/>
                <a:cs typeface="Arial" panose="020B0604020202020204" pitchFamily="34" charset="0"/>
              </a:rPr>
              <a:t>Letter/Sound Knowledge</a:t>
            </a:r>
          </a:p>
        </p:txBody>
      </p:sp>
      <p:sp>
        <p:nvSpPr>
          <p:cNvPr id="15" name="Rectangle 14" descr="Reading Fluency&#10;N/A&#10;"/>
          <p:cNvSpPr/>
          <p:nvPr/>
        </p:nvSpPr>
        <p:spPr>
          <a:xfrm>
            <a:off x="2273808" y="7669580"/>
            <a:ext cx="2286000" cy="1005840"/>
          </a:xfrm>
          <a:prstGeom prst="rect">
            <a:avLst/>
          </a:prstGeom>
          <a:solidFill>
            <a:srgbClr val="1B365D">
              <a:lumMod val="40000"/>
              <a:lumOff val="60000"/>
            </a:srgbClr>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Reading Fluency</a:t>
            </a:r>
          </a:p>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002060"/>
                </a:solidFill>
                <a:latin typeface="Arial" panose="020B0604020202020204" pitchFamily="34" charset="0"/>
                <a:cs typeface="Arial" panose="020B0604020202020204" pitchFamily="34" charset="0"/>
              </a:rPr>
              <a:t>N/A</a:t>
            </a:r>
            <a:endParaRPr kumimoji="0" lang="en-US" sz="1200" b="0"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16" name="Rectangle 15" descr="Reading Comprehension&#10;N/A&#10;"/>
          <p:cNvSpPr/>
          <p:nvPr/>
        </p:nvSpPr>
        <p:spPr>
          <a:xfrm>
            <a:off x="4559808" y="7669580"/>
            <a:ext cx="2313432" cy="1005840"/>
          </a:xfrm>
          <a:prstGeom prst="rect">
            <a:avLst/>
          </a:prstGeom>
          <a:solidFill>
            <a:srgbClr val="6E7073"/>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Reading Comprehension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N/A</a:t>
            </a:r>
          </a:p>
        </p:txBody>
      </p:sp>
      <p:sp>
        <p:nvSpPr>
          <p:cNvPr id="2" name="Title 1" hidden="1"/>
          <p:cNvSpPr>
            <a:spLocks noGrp="1"/>
          </p:cNvSpPr>
          <p:nvPr>
            <p:ph type="title"/>
          </p:nvPr>
        </p:nvSpPr>
        <p:spPr/>
        <p:txBody>
          <a:bodyPr/>
          <a:lstStyle/>
          <a:p>
            <a:r>
              <a:rPr lang="en-US" dirty="0" smtClean="0"/>
              <a:t>Word Identification and Spelling Test</a:t>
            </a:r>
            <a:endParaRPr lang="en-US" dirty="0"/>
          </a:p>
        </p:txBody>
      </p:sp>
    </p:spTree>
    <p:extLst>
      <p:ext uri="{BB962C8B-B14F-4D97-AF65-F5344CB8AC3E}">
        <p14:creationId xmlns:p14="http://schemas.microsoft.com/office/powerpoint/2010/main" val="41254799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Age:&#10;Grades Pre-K-12 (4:0-Adult)&#10;&#10;Administration &amp; Time:&#10;Varies by grade level and number of subtests&#10;1:1&#10;Standardized&#10;&#10;Assessor Qualification Level:&#10;Medium (Similar to a B)&#10;Click here for more information&#10;&#10;Purpose:&#10;To identify and describe patterns of performance across achievement&#10;2. To determine academic strengths and weaknesses&#10;&#10;English Learner Options (Spanish):&#10;Clusters: Oral Language, Broad Oral Language, and Listening Comprehension &#10;Subtests: Vocabulario sobre dibujos, Comprensión oral, and Comprensión de indicaciones&#10;&#10;Additional Information:&#10;Cluster scores: Phoneme-Grapheme Knowledge, Reading, Broad Reading, Basic Reading, Reading Comprehension, Reading Fluency, Reading Rate, Oral Language, Total Reading, Basic Reading, Reading Fluency &amp; Comprehension, Oral Language&#10;"/>
          <p:cNvSpPr/>
          <p:nvPr/>
        </p:nvSpPr>
        <p:spPr>
          <a:xfrm>
            <a:off x="0" y="2703025"/>
            <a:ext cx="6873240" cy="4708981"/>
          </a:xfrm>
          <a:prstGeom prst="rect">
            <a:avLst/>
          </a:prstGeom>
        </p:spPr>
        <p:txBody>
          <a:bodyPr wrap="square">
            <a:spAutoFit/>
          </a:bodyPr>
          <a:lstStyle/>
          <a:p>
            <a:pPr algn="ctr" eaLnBrk="1" fontAlgn="auto" hangingPunct="1">
              <a:spcBef>
                <a:spcPts val="0"/>
              </a:spcBef>
              <a:spcAft>
                <a:spcPts val="0"/>
              </a:spcAft>
              <a:defRPr/>
            </a:pPr>
            <a:r>
              <a:rPr lang="en-US" sz="1250" b="1" dirty="0">
                <a:ln w="1905"/>
                <a:solidFill>
                  <a:srgbClr val="002060"/>
                </a:solidFill>
                <a:latin typeface="Arial" panose="020B0604020202020204" pitchFamily="34" charset="0"/>
              </a:rPr>
              <a:t>Age:</a:t>
            </a:r>
          </a:p>
          <a:p>
            <a:pPr algn="ctr" eaLnBrk="1" fontAlgn="auto" hangingPunct="1">
              <a:spcBef>
                <a:spcPts val="0"/>
              </a:spcBef>
              <a:spcAft>
                <a:spcPts val="0"/>
              </a:spcAft>
              <a:defRPr/>
            </a:pPr>
            <a:r>
              <a:rPr lang="en-US" sz="1250" dirty="0">
                <a:ln w="1905"/>
                <a:solidFill>
                  <a:srgbClr val="002060"/>
                </a:solidFill>
                <a:latin typeface="Arial" panose="020B0604020202020204" pitchFamily="34" charset="0"/>
              </a:rPr>
              <a:t>Grades Pre-K-12 (4:0-Adult)</a:t>
            </a:r>
          </a:p>
          <a:p>
            <a:pPr algn="ctr" eaLnBrk="1" fontAlgn="auto" hangingPunct="1">
              <a:spcBef>
                <a:spcPts val="0"/>
              </a:spcBef>
              <a:spcAft>
                <a:spcPts val="0"/>
              </a:spcAft>
              <a:defRPr/>
            </a:pPr>
            <a:endParaRPr lang="en-US" sz="1250" dirty="0">
              <a:ln w="1905"/>
              <a:solidFill>
                <a:srgbClr val="002060"/>
              </a:solidFill>
              <a:latin typeface="Arial" panose="020B0604020202020204" pitchFamily="34" charset="0"/>
            </a:endParaRPr>
          </a:p>
          <a:p>
            <a:pPr algn="ctr" eaLnBrk="1" fontAlgn="auto" hangingPunct="1">
              <a:spcBef>
                <a:spcPts val="0"/>
              </a:spcBef>
              <a:spcAft>
                <a:spcPts val="0"/>
              </a:spcAft>
              <a:defRPr/>
            </a:pPr>
            <a:r>
              <a:rPr lang="en-US" sz="1250" b="1" dirty="0">
                <a:ln w="1905"/>
                <a:solidFill>
                  <a:srgbClr val="002060"/>
                </a:solidFill>
                <a:latin typeface="Arial" panose="020B0604020202020204" pitchFamily="34" charset="0"/>
              </a:rPr>
              <a:t>Administration &amp; Time:</a:t>
            </a:r>
          </a:p>
          <a:p>
            <a:pPr algn="ctr">
              <a:defRPr/>
            </a:pPr>
            <a:r>
              <a:rPr lang="en-US" sz="1250" dirty="0">
                <a:ln w="1905"/>
                <a:solidFill>
                  <a:srgbClr val="002060"/>
                </a:solidFill>
                <a:latin typeface="Arial" panose="020B0604020202020204" pitchFamily="34" charset="0"/>
                <a:cs typeface="Arial" panose="020B0604020202020204" pitchFamily="34" charset="0"/>
              </a:rPr>
              <a:t>Varies by grade level and number of subtests</a:t>
            </a:r>
          </a:p>
          <a:p>
            <a:pPr algn="ctr" eaLnBrk="1" fontAlgn="auto" hangingPunct="1">
              <a:spcBef>
                <a:spcPts val="0"/>
              </a:spcBef>
              <a:spcAft>
                <a:spcPts val="0"/>
              </a:spcAft>
              <a:defRPr/>
            </a:pPr>
            <a:r>
              <a:rPr lang="en-US" sz="1250" dirty="0">
                <a:ln w="1905"/>
                <a:solidFill>
                  <a:srgbClr val="002060"/>
                </a:solidFill>
                <a:latin typeface="Arial" panose="020B0604020202020204" pitchFamily="34" charset="0"/>
              </a:rPr>
              <a:t>1:1</a:t>
            </a:r>
          </a:p>
          <a:p>
            <a:pPr algn="ctr" eaLnBrk="1" fontAlgn="auto" hangingPunct="1">
              <a:spcBef>
                <a:spcPts val="0"/>
              </a:spcBef>
              <a:spcAft>
                <a:spcPts val="0"/>
              </a:spcAft>
              <a:defRPr/>
            </a:pPr>
            <a:r>
              <a:rPr lang="en-US" sz="1250" dirty="0">
                <a:ln w="1905"/>
                <a:solidFill>
                  <a:srgbClr val="002060"/>
                </a:solidFill>
                <a:latin typeface="Arial" panose="020B0604020202020204" pitchFamily="34" charset="0"/>
              </a:rPr>
              <a:t>Standardized</a:t>
            </a:r>
          </a:p>
          <a:p>
            <a:pPr algn="ctr" eaLnBrk="1" fontAlgn="auto" hangingPunct="1">
              <a:spcBef>
                <a:spcPts val="0"/>
              </a:spcBef>
              <a:spcAft>
                <a:spcPts val="0"/>
              </a:spcAft>
              <a:defRPr/>
            </a:pPr>
            <a:endParaRPr lang="en-US" sz="1250" dirty="0">
              <a:ln w="1905"/>
              <a:solidFill>
                <a:srgbClr val="002060"/>
              </a:solidFill>
              <a:latin typeface="Arial" panose="020B0604020202020204" pitchFamily="34" charset="0"/>
            </a:endParaRPr>
          </a:p>
          <a:p>
            <a:pPr algn="ctr">
              <a:defRPr/>
            </a:pPr>
            <a:r>
              <a:rPr lang="en-US" sz="1250" b="1" dirty="0">
                <a:ln w="1905"/>
                <a:solidFill>
                  <a:srgbClr val="002060"/>
                </a:solidFill>
                <a:latin typeface="Arial" panose="020B0604020202020204" pitchFamily="34" charset="0"/>
                <a:cs typeface="Arial" panose="020B0604020202020204" pitchFamily="34" charset="0"/>
              </a:rPr>
              <a:t>Assessor Qualification Level:</a:t>
            </a:r>
          </a:p>
          <a:p>
            <a:pPr algn="ctr" eaLnBrk="1" fontAlgn="auto" hangingPunct="1">
              <a:spcBef>
                <a:spcPts val="0"/>
              </a:spcBef>
              <a:spcAft>
                <a:spcPts val="0"/>
              </a:spcAft>
              <a:defRPr/>
            </a:pPr>
            <a:r>
              <a:rPr lang="en-US" sz="1250" dirty="0">
                <a:ln w="1905"/>
                <a:solidFill>
                  <a:srgbClr val="002060"/>
                </a:solidFill>
                <a:latin typeface="Arial" panose="020B0604020202020204" pitchFamily="34" charset="0"/>
              </a:rPr>
              <a:t>Medium (Similar to a B)</a:t>
            </a:r>
          </a:p>
          <a:p>
            <a:pPr algn="ctr" eaLnBrk="1" fontAlgn="auto" hangingPunct="1">
              <a:spcBef>
                <a:spcPts val="0"/>
              </a:spcBef>
              <a:spcAft>
                <a:spcPts val="0"/>
              </a:spcAft>
              <a:defRPr/>
            </a:pPr>
            <a:r>
              <a:rPr lang="en-US" sz="1250" dirty="0">
                <a:ln w="1905"/>
                <a:solidFill>
                  <a:srgbClr val="002060"/>
                </a:solidFill>
                <a:latin typeface="Arial" panose="020B0604020202020204" pitchFamily="34" charset="0"/>
              </a:rPr>
              <a:t>Click </a:t>
            </a:r>
            <a:r>
              <a:rPr lang="en-US" sz="1250" dirty="0">
                <a:ln w="1905"/>
                <a:solidFill>
                  <a:srgbClr val="002060"/>
                </a:solidFill>
                <a:latin typeface="Arial" panose="020B0604020202020204" pitchFamily="34" charset="0"/>
                <a:hlinkClick r:id="rId2"/>
              </a:rPr>
              <a:t>here</a:t>
            </a:r>
            <a:r>
              <a:rPr lang="en-US" sz="1250" dirty="0">
                <a:ln w="1905"/>
                <a:solidFill>
                  <a:srgbClr val="002060"/>
                </a:solidFill>
                <a:latin typeface="Arial" panose="020B0604020202020204" pitchFamily="34" charset="0"/>
              </a:rPr>
              <a:t> for more information</a:t>
            </a:r>
          </a:p>
          <a:p>
            <a:pPr algn="ctr" eaLnBrk="1" fontAlgn="auto" hangingPunct="1">
              <a:spcBef>
                <a:spcPts val="0"/>
              </a:spcBef>
              <a:spcAft>
                <a:spcPts val="0"/>
              </a:spcAft>
              <a:defRPr/>
            </a:pPr>
            <a:endParaRPr lang="en-US" sz="1250" dirty="0">
              <a:ln w="1905"/>
              <a:solidFill>
                <a:srgbClr val="002060"/>
              </a:solidFill>
              <a:latin typeface="Arial" panose="020B0604020202020204" pitchFamily="34" charset="0"/>
            </a:endParaRPr>
          </a:p>
          <a:p>
            <a:pPr algn="ctr">
              <a:defRPr/>
            </a:pPr>
            <a:r>
              <a:rPr lang="en-US" sz="1250" b="1" dirty="0">
                <a:ln w="1905"/>
                <a:solidFill>
                  <a:srgbClr val="002060"/>
                </a:solidFill>
                <a:latin typeface="Arial" panose="020B0604020202020204" pitchFamily="34" charset="0"/>
                <a:cs typeface="Arial" panose="020B0604020202020204" pitchFamily="34" charset="0"/>
              </a:rPr>
              <a:t>Purpose:</a:t>
            </a:r>
          </a:p>
          <a:p>
            <a:pPr marL="169863" indent="-169863" algn="ctr">
              <a:buFontTx/>
              <a:buAutoNum type="arabicPeriod"/>
              <a:defRPr/>
            </a:pPr>
            <a:r>
              <a:rPr lang="en-US" sz="1250" dirty="0">
                <a:solidFill>
                  <a:srgbClr val="002060"/>
                </a:solidFill>
                <a:latin typeface="Arial" panose="020B0604020202020204" pitchFamily="34" charset="0"/>
                <a:cs typeface="Arial" panose="020B0604020202020204" pitchFamily="34" charset="0"/>
              </a:rPr>
              <a:t>To identify and describe patterns of performance across achievement</a:t>
            </a:r>
          </a:p>
          <a:p>
            <a:pPr marL="169863" indent="-169863" algn="ctr">
              <a:defRPr/>
            </a:pPr>
            <a:r>
              <a:rPr lang="en-US" sz="1250" dirty="0">
                <a:ln w="1905"/>
                <a:solidFill>
                  <a:srgbClr val="002060"/>
                </a:solidFill>
                <a:latin typeface="Arial" panose="020B0604020202020204" pitchFamily="34" charset="0"/>
                <a:cs typeface="Arial" panose="020B0604020202020204" pitchFamily="34" charset="0"/>
              </a:rPr>
              <a:t>2. </a:t>
            </a:r>
            <a:r>
              <a:rPr lang="en-US" sz="1250" dirty="0">
                <a:solidFill>
                  <a:srgbClr val="002060"/>
                </a:solidFill>
                <a:latin typeface="Arial" panose="020B0604020202020204" pitchFamily="34" charset="0"/>
                <a:cs typeface="Arial" panose="020B0604020202020204" pitchFamily="34" charset="0"/>
              </a:rPr>
              <a:t>To determine academic strengths and weaknesses</a:t>
            </a:r>
          </a:p>
          <a:p>
            <a:pPr algn="ctr">
              <a:defRPr/>
            </a:pPr>
            <a:endParaRPr lang="en-US" sz="1250" dirty="0">
              <a:ln w="1905"/>
              <a:solidFill>
                <a:srgbClr val="002060"/>
              </a:solidFill>
              <a:latin typeface="Arial" panose="020B0604020202020204" pitchFamily="34" charset="0"/>
            </a:endParaRPr>
          </a:p>
          <a:p>
            <a:pPr algn="ctr" eaLnBrk="1" fontAlgn="auto" hangingPunct="1">
              <a:spcBef>
                <a:spcPts val="0"/>
              </a:spcBef>
              <a:spcAft>
                <a:spcPts val="0"/>
              </a:spcAft>
              <a:defRPr/>
            </a:pPr>
            <a:r>
              <a:rPr lang="en-US" sz="1250" b="1" dirty="0">
                <a:ln w="1905"/>
                <a:solidFill>
                  <a:srgbClr val="002060"/>
                </a:solidFill>
                <a:latin typeface="Arial" panose="020B0604020202020204" pitchFamily="34" charset="0"/>
              </a:rPr>
              <a:t>English Learner Options (Spanish):</a:t>
            </a:r>
          </a:p>
          <a:p>
            <a:pPr marL="169863" indent="-169863" algn="ctr">
              <a:buFont typeface="Arial" panose="020B0604020202020204" pitchFamily="34" charset="0"/>
              <a:buChar char="•"/>
              <a:defRPr/>
            </a:pPr>
            <a:r>
              <a:rPr lang="en-US" sz="1250" dirty="0">
                <a:solidFill>
                  <a:srgbClr val="002060"/>
                </a:solidFill>
                <a:latin typeface="Arial" panose="020B0604020202020204" pitchFamily="34" charset="0"/>
                <a:cs typeface="Arial" panose="020B0604020202020204" pitchFamily="34" charset="0"/>
              </a:rPr>
              <a:t>Clusters: Oral Language, Broad Oral Language, and Listening Comprehension </a:t>
            </a:r>
          </a:p>
          <a:p>
            <a:pPr marL="169863" indent="-169863" algn="ctr">
              <a:buFont typeface="Arial" panose="020B0604020202020204" pitchFamily="34" charset="0"/>
              <a:buChar char="•"/>
              <a:defRPr/>
            </a:pPr>
            <a:r>
              <a:rPr lang="es-ES" sz="1250" dirty="0">
                <a:solidFill>
                  <a:srgbClr val="002060"/>
                </a:solidFill>
                <a:latin typeface="Arial" panose="020B0604020202020204" pitchFamily="34" charset="0"/>
                <a:cs typeface="Arial" panose="020B0604020202020204" pitchFamily="34" charset="0"/>
              </a:rPr>
              <a:t>Subtests: Vocabulario sobre dibujos, Comprensión oral, and Comprensión de indicaciones</a:t>
            </a:r>
            <a:endParaRPr lang="en-US" sz="1250" dirty="0">
              <a:solidFill>
                <a:srgbClr val="002060"/>
              </a:solidFill>
              <a:latin typeface="Arial" panose="020B0604020202020204" pitchFamily="34" charset="0"/>
              <a:cs typeface="Arial" panose="020B0604020202020204" pitchFamily="34" charset="0"/>
            </a:endParaRPr>
          </a:p>
          <a:p>
            <a:pPr algn="ctr">
              <a:defRPr/>
            </a:pPr>
            <a:endParaRPr lang="en-US" sz="1250" dirty="0">
              <a:ln w="1905"/>
              <a:solidFill>
                <a:srgbClr val="002060"/>
              </a:solidFill>
              <a:latin typeface="Arial" panose="020B0604020202020204" pitchFamily="34" charset="0"/>
            </a:endParaRPr>
          </a:p>
          <a:p>
            <a:pPr algn="ctr">
              <a:defRPr/>
            </a:pPr>
            <a:r>
              <a:rPr lang="en-US" sz="1250" b="1" dirty="0">
                <a:ln w="1905"/>
                <a:solidFill>
                  <a:srgbClr val="002060"/>
                </a:solidFill>
                <a:latin typeface="Arial" panose="020B0604020202020204" pitchFamily="34" charset="0"/>
                <a:cs typeface="Arial" panose="020B0604020202020204" pitchFamily="34" charset="0"/>
              </a:rPr>
              <a:t>Additional Information:</a:t>
            </a:r>
          </a:p>
          <a:p>
            <a:pPr algn="ctr">
              <a:defRPr/>
            </a:pPr>
            <a:r>
              <a:rPr lang="en-US" sz="1250" dirty="0">
                <a:ln w="1905"/>
                <a:solidFill>
                  <a:srgbClr val="002060"/>
                </a:solidFill>
                <a:latin typeface="Arial" panose="020B0604020202020204" pitchFamily="34" charset="0"/>
                <a:cs typeface="Arial" panose="020B0604020202020204" pitchFamily="34" charset="0"/>
              </a:rPr>
              <a:t>Cluster scores: Phoneme-Grapheme Knowledge, Reading, Broad Reading, Basic Reading, Reading Comprehension, Reading Fluency, Reading Rate, Oral Language, Total Reading, Basic Reading, Reading Fluency &amp; Comprehension, Oral Language</a:t>
            </a:r>
          </a:p>
        </p:txBody>
      </p:sp>
      <p:pic>
        <p:nvPicPr>
          <p:cNvPr id="4" name="Picture 3" descr="Woodcock-Johnson IV &#10;Tests of Achievement and Oral Language (WJ Ach IV)&#10;"/>
          <p:cNvPicPr>
            <a:picLocks noChangeAspect="1"/>
          </p:cNvPicPr>
          <p:nvPr/>
        </p:nvPicPr>
        <p:blipFill rotWithShape="1">
          <a:blip r:embed="rId3"/>
          <a:srcRect l="66667" t="61111" r="9166" b="16667"/>
          <a:stretch/>
        </p:blipFill>
        <p:spPr>
          <a:xfrm>
            <a:off x="2397369" y="1114508"/>
            <a:ext cx="2063262" cy="1422939"/>
          </a:xfrm>
          <a:prstGeom prst="rect">
            <a:avLst/>
          </a:prstGeom>
        </p:spPr>
      </p:pic>
      <p:sp>
        <p:nvSpPr>
          <p:cNvPr id="12" name="Rectangle 11" descr="Woodcock-Johnson IV &#10;Tests of Achievement and Oral Language (WJ Ach IV)&#10;"/>
          <p:cNvSpPr/>
          <p:nvPr/>
        </p:nvSpPr>
        <p:spPr>
          <a:xfrm>
            <a:off x="0" y="0"/>
            <a:ext cx="6858000" cy="106115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ln w="1905"/>
                <a:solidFill>
                  <a:schemeClr val="bg1"/>
                </a:solidFill>
                <a:latin typeface="Georgia" panose="02040502050405020303" pitchFamily="18" charset="0"/>
              </a:rPr>
              <a:t>Woodcock-Johnson IV </a:t>
            </a:r>
          </a:p>
          <a:p>
            <a:pPr algn="ctr">
              <a:defRPr/>
            </a:pPr>
            <a:r>
              <a:rPr lang="en-US" sz="2400" b="1" dirty="0">
                <a:ln w="1905"/>
                <a:solidFill>
                  <a:schemeClr val="bg1"/>
                </a:solidFill>
                <a:latin typeface="Georgia" panose="02040502050405020303" pitchFamily="18" charset="0"/>
              </a:rPr>
              <a:t>Tests of Achievement and Oral Language (WJ Ach IV)</a:t>
            </a:r>
            <a:endParaRPr lang="en-US" sz="1600" dirty="0">
              <a:solidFill>
                <a:schemeClr val="bg1"/>
              </a:solidFill>
              <a:latin typeface="Georgia" panose="02040502050405020303" pitchFamily="18" charset="0"/>
            </a:endParaRPr>
          </a:p>
        </p:txBody>
      </p:sp>
      <p:sp>
        <p:nvSpPr>
          <p:cNvPr id="13" name="Rectangle 12"/>
          <p:cNvSpPr/>
          <p:nvPr/>
        </p:nvSpPr>
        <p:spPr>
          <a:xfrm>
            <a:off x="0" y="8668512"/>
            <a:ext cx="6858000" cy="4754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1200" i="1" dirty="0">
                <a:solidFill>
                  <a:srgbClr val="002060"/>
                </a:solidFill>
                <a:latin typeface="Arial" panose="020B0604020202020204" pitchFamily="34" charset="0"/>
                <a:cs typeface="Arial" panose="020B0604020202020204" pitchFamily="34" charset="0"/>
              </a:rPr>
              <a:t>Provided for reference only. Mention does not imply endorsement, </a:t>
            </a:r>
          </a:p>
          <a:p>
            <a:pPr algn="r"/>
            <a:r>
              <a:rPr lang="en-US" sz="1200" i="1" dirty="0">
                <a:solidFill>
                  <a:srgbClr val="002060"/>
                </a:solidFill>
                <a:latin typeface="Arial" panose="020B0604020202020204" pitchFamily="34" charset="0"/>
                <a:cs typeface="Arial" panose="020B0604020202020204" pitchFamily="34" charset="0"/>
              </a:rPr>
              <a:t>recommendation, or approval by the Tennessee Department of Education.</a:t>
            </a:r>
          </a:p>
        </p:txBody>
      </p:sp>
      <p:sp>
        <p:nvSpPr>
          <p:cNvPr id="14" name="Rectangle 13" descr="Basic Reading&#10;Letter-Word Identification&#10;Word Attack&#10;Spelling&#10;Segmentation&#10;Sound Awareness &amp; Blending&#10;"/>
          <p:cNvSpPr/>
          <p:nvPr/>
        </p:nvSpPr>
        <p:spPr>
          <a:xfrm>
            <a:off x="-12192" y="7476245"/>
            <a:ext cx="2286000" cy="1199175"/>
          </a:xfrm>
          <a:prstGeom prst="rect">
            <a:avLst/>
          </a:prstGeom>
          <a:solidFill>
            <a:srgbClr val="1B365D"/>
          </a:solidFill>
          <a:ln w="15875" cap="flat" cmpd="sng" algn="ctr">
            <a:noFill/>
            <a:prstDash val="solid"/>
          </a:ln>
          <a:effectLst/>
        </p:spPr>
        <p:txBody>
          <a:bodyPr lIns="45720" rIns="4572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Basic Reading</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FFFFF"/>
                </a:solidFill>
                <a:latin typeface="Arial" panose="020B0604020202020204" pitchFamily="34" charset="0"/>
                <a:cs typeface="Arial" panose="020B0604020202020204" pitchFamily="34" charset="0"/>
              </a:rPr>
              <a:t>Letter-Word Identification</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FFFFF"/>
                </a:solidFill>
                <a:latin typeface="Arial" panose="020B0604020202020204" pitchFamily="34" charset="0"/>
                <a:cs typeface="Arial" panose="020B0604020202020204" pitchFamily="34" charset="0"/>
              </a:rPr>
              <a:t>Word Attack</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Spelling</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FFFFF"/>
                </a:solidFill>
                <a:latin typeface="Arial" panose="020B0604020202020204" pitchFamily="34" charset="0"/>
                <a:cs typeface="Arial" panose="020B0604020202020204" pitchFamily="34" charset="0"/>
              </a:rPr>
              <a:t>Segmentation</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FFFFF"/>
                </a:solidFill>
                <a:latin typeface="Arial" panose="020B0604020202020204" pitchFamily="34" charset="0"/>
                <a:cs typeface="Arial" panose="020B0604020202020204" pitchFamily="34" charset="0"/>
              </a:rPr>
              <a:t>Sound Awareness &amp; Blending</a:t>
            </a:r>
          </a:p>
        </p:txBody>
      </p:sp>
      <p:sp>
        <p:nvSpPr>
          <p:cNvPr id="15" name="Rectangle 14" descr="Reading Fluency&#10;Rapid Picture Naming&#10;Oral Reading&#10;Sentence Reading Fluency&#10;"/>
          <p:cNvSpPr/>
          <p:nvPr/>
        </p:nvSpPr>
        <p:spPr>
          <a:xfrm>
            <a:off x="2273808" y="7476245"/>
            <a:ext cx="2286000" cy="1199175"/>
          </a:xfrm>
          <a:prstGeom prst="rect">
            <a:avLst/>
          </a:prstGeom>
          <a:solidFill>
            <a:srgbClr val="1B365D">
              <a:lumMod val="40000"/>
              <a:lumOff val="60000"/>
            </a:srgbClr>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Reading Fluency</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Rapid</a:t>
            </a:r>
            <a:r>
              <a:rPr kumimoji="0" lang="en-US" sz="1200" b="0" i="0" strike="noStrike" kern="0" cap="none" spc="0" normalizeH="0" noProof="0" dirty="0">
                <a:ln>
                  <a:noFill/>
                </a:ln>
                <a:solidFill>
                  <a:srgbClr val="002060"/>
                </a:solidFill>
                <a:effectLst/>
                <a:uLnTx/>
                <a:uFillTx/>
                <a:latin typeface="Arial" panose="020B0604020202020204" pitchFamily="34" charset="0"/>
                <a:cs typeface="Arial" panose="020B0604020202020204" pitchFamily="34" charset="0"/>
              </a:rPr>
              <a:t> Picture Naming</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002060"/>
                </a:solidFill>
                <a:latin typeface="Arial" panose="020B0604020202020204" pitchFamily="34" charset="0"/>
                <a:cs typeface="Arial" panose="020B0604020202020204" pitchFamily="34" charset="0"/>
              </a:rPr>
              <a:t>Oral Reading</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strike="noStrike" kern="0" cap="none" spc="0" normalizeH="0" noProof="0" dirty="0">
                <a:ln>
                  <a:noFill/>
                </a:ln>
                <a:solidFill>
                  <a:srgbClr val="002060"/>
                </a:solidFill>
                <a:effectLst/>
                <a:uLnTx/>
                <a:uFillTx/>
                <a:latin typeface="Arial" panose="020B0604020202020204" pitchFamily="34" charset="0"/>
                <a:cs typeface="Arial" panose="020B0604020202020204" pitchFamily="34" charset="0"/>
              </a:rPr>
              <a:t>Sentence Reading Fluency</a:t>
            </a:r>
          </a:p>
        </p:txBody>
      </p:sp>
      <p:sp>
        <p:nvSpPr>
          <p:cNvPr id="16" name="Rectangle 15" descr="Reading Comprehension&#10;Passage Comp&#10;Oral Comp&#10;Listening Comp&#10;"/>
          <p:cNvSpPr/>
          <p:nvPr/>
        </p:nvSpPr>
        <p:spPr>
          <a:xfrm>
            <a:off x="4559808" y="7476245"/>
            <a:ext cx="2313432" cy="1199175"/>
          </a:xfrm>
          <a:prstGeom prst="rect">
            <a:avLst/>
          </a:prstGeom>
          <a:solidFill>
            <a:srgbClr val="6E7073"/>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Reading Comprehension</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FFFFF"/>
                </a:solidFill>
                <a:latin typeface="Arial" panose="020B0604020202020204" pitchFamily="34" charset="0"/>
                <a:cs typeface="Arial" panose="020B0604020202020204" pitchFamily="34" charset="0"/>
              </a:rPr>
              <a:t>Passage Comp</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Oral Comp</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FFFFF"/>
                </a:solidFill>
                <a:latin typeface="Arial" panose="020B0604020202020204" pitchFamily="34" charset="0"/>
                <a:cs typeface="Arial" panose="020B0604020202020204" pitchFamily="34" charset="0"/>
              </a:rPr>
              <a:t>Listening Comp</a:t>
            </a:r>
            <a:endParaRPr kumimoji="0" lang="en-US" sz="1200" b="0" i="0"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 name="Title 1" hidden="1"/>
          <p:cNvSpPr>
            <a:spLocks noGrp="1"/>
          </p:cNvSpPr>
          <p:nvPr>
            <p:ph type="title"/>
          </p:nvPr>
        </p:nvSpPr>
        <p:spPr/>
        <p:txBody>
          <a:bodyPr/>
          <a:lstStyle/>
          <a:p>
            <a:r>
              <a:rPr lang="en-US" dirty="0" smtClean="0"/>
              <a:t>Woodcock Johnson IV Tests of Achievement and Oral Language</a:t>
            </a:r>
            <a:endParaRPr lang="en-US" dirty="0"/>
          </a:p>
        </p:txBody>
      </p:sp>
    </p:spTree>
    <p:extLst>
      <p:ext uri="{BB962C8B-B14F-4D97-AF65-F5344CB8AC3E}">
        <p14:creationId xmlns:p14="http://schemas.microsoft.com/office/powerpoint/2010/main" val="41626889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Age:&#10;Grades Pre-K-12 (5:0-Adult)&#10;&#10;Administration &amp; Time:&#10;≈15-45 minutes&#10;1:1&#10;Standardized&#10;&#10;Assessor Qualification Level:&#10;B&#10;&#10;Purpose:&#10;To assess academic skills&#10;To screen for further evaluation&#10;&#10;English Learner Options:&#10;N/A&#10;&#10;Additional Information:&#10;Composite Score: Reading&#10;"/>
          <p:cNvSpPr/>
          <p:nvPr/>
        </p:nvSpPr>
        <p:spPr>
          <a:xfrm>
            <a:off x="673938" y="3143581"/>
            <a:ext cx="5510123" cy="4401205"/>
          </a:xfrm>
          <a:prstGeom prst="rect">
            <a:avLst/>
          </a:prstGeom>
        </p:spPr>
        <p:txBody>
          <a:bodyPr>
            <a:spAutoFit/>
          </a:bodyPr>
          <a:lstStyle/>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cs typeface="+mn-cs"/>
              </a:rPr>
              <a:t>Age:</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rPr>
              <a:t>Grades Pre-K-12 (5:0-Adult)</a:t>
            </a:r>
            <a:endParaRPr lang="en-US" sz="1400" dirty="0">
              <a:ln w="1905"/>
              <a:solidFill>
                <a:srgbClr val="002060"/>
              </a:solidFill>
              <a:latin typeface="Arial" panose="020B0604020202020204" pitchFamily="34" charset="0"/>
              <a:cs typeface="+mn-cs"/>
            </a:endParaRP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cs typeface="+mn-cs"/>
            </a:endParaRPr>
          </a:p>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cs typeface="+mn-cs"/>
              </a:rPr>
              <a:t>Administration &amp; Time:</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cs typeface="+mn-cs"/>
              </a:rPr>
              <a:t>≈15-45 minutes</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rPr>
              <a:t>1:1</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cs typeface="+mn-cs"/>
              </a:rPr>
              <a:t>Standardized</a:t>
            </a: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endParaRPr>
          </a:p>
          <a:p>
            <a:pPr algn="ctr">
              <a:defRPr/>
            </a:pPr>
            <a:r>
              <a:rPr lang="en-US" sz="1400" b="1" dirty="0">
                <a:ln w="1905"/>
                <a:solidFill>
                  <a:srgbClr val="002060"/>
                </a:solidFill>
                <a:latin typeface="Arial" panose="020B0604020202020204" pitchFamily="34" charset="0"/>
                <a:cs typeface="Arial" panose="020B0604020202020204" pitchFamily="34" charset="0"/>
              </a:rPr>
              <a:t>Assessor Qualification Level:</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cs typeface="+mn-cs"/>
              </a:rPr>
              <a:t>B</a:t>
            </a: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cs typeface="+mn-cs"/>
            </a:endParaRPr>
          </a:p>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cs typeface="+mn-cs"/>
              </a:rPr>
              <a:t>Purpose</a:t>
            </a:r>
            <a:r>
              <a:rPr lang="en-US" sz="1400" dirty="0">
                <a:ln w="1905"/>
                <a:solidFill>
                  <a:srgbClr val="002060"/>
                </a:solidFill>
                <a:latin typeface="Arial" panose="020B0604020202020204" pitchFamily="34" charset="0"/>
                <a:cs typeface="+mn-cs"/>
              </a:rPr>
              <a:t>:</a:t>
            </a:r>
          </a:p>
          <a:p>
            <a:pPr marL="169863" indent="-169863" algn="ctr" eaLnBrk="1" fontAlgn="auto" hangingPunct="1">
              <a:spcBef>
                <a:spcPts val="0"/>
              </a:spcBef>
              <a:spcAft>
                <a:spcPts val="0"/>
              </a:spcAft>
              <a:buFontTx/>
              <a:buAutoNum type="arabicPeriod"/>
              <a:defRPr/>
            </a:pPr>
            <a:r>
              <a:rPr lang="en-US" sz="1400" dirty="0">
                <a:ln w="1905"/>
                <a:solidFill>
                  <a:srgbClr val="002060"/>
                </a:solidFill>
                <a:latin typeface="Arial" panose="020B0604020202020204" pitchFamily="34" charset="0"/>
                <a:cs typeface="+mn-cs"/>
              </a:rPr>
              <a:t>To assess academic skills</a:t>
            </a:r>
          </a:p>
          <a:p>
            <a:pPr marL="169863" indent="-169863" algn="ctr" eaLnBrk="1" fontAlgn="auto" hangingPunct="1">
              <a:spcBef>
                <a:spcPts val="0"/>
              </a:spcBef>
              <a:spcAft>
                <a:spcPts val="0"/>
              </a:spcAft>
              <a:buFontTx/>
              <a:buAutoNum type="arabicPeriod"/>
              <a:defRPr/>
            </a:pPr>
            <a:r>
              <a:rPr lang="en-US" sz="1400" dirty="0">
                <a:ln w="1905"/>
                <a:solidFill>
                  <a:srgbClr val="002060"/>
                </a:solidFill>
                <a:latin typeface="Arial" panose="020B0604020202020204" pitchFamily="34" charset="0"/>
              </a:rPr>
              <a:t>To screen for further evaluation</a:t>
            </a:r>
            <a:endParaRPr lang="en-US" sz="1400" dirty="0">
              <a:ln w="1905"/>
              <a:solidFill>
                <a:srgbClr val="002060"/>
              </a:solidFill>
              <a:latin typeface="Arial" panose="020B0604020202020204" pitchFamily="34" charset="0"/>
              <a:cs typeface="+mn-cs"/>
            </a:endParaRP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cs typeface="+mn-cs"/>
            </a:endParaRPr>
          </a:p>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rPr>
              <a:t>English Learner Options:</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cs typeface="+mn-cs"/>
              </a:rPr>
              <a:t>N/A</a:t>
            </a: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cs typeface="+mn-cs"/>
            </a:endParaRPr>
          </a:p>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cs typeface="+mn-cs"/>
              </a:rPr>
              <a:t>Additional Information:</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rPr>
              <a:t>Composite Score: Reading</a:t>
            </a:r>
            <a:endParaRPr lang="en-US" sz="1400" dirty="0">
              <a:ln w="1905"/>
              <a:solidFill>
                <a:srgbClr val="002060"/>
              </a:solidFill>
              <a:latin typeface="Arial" panose="020B0604020202020204" pitchFamily="34" charset="0"/>
              <a:cs typeface="+mn-cs"/>
            </a:endParaRPr>
          </a:p>
        </p:txBody>
      </p:sp>
      <p:sp>
        <p:nvSpPr>
          <p:cNvPr id="12" name="Rectangle 11" descr="Wide Range Achievement Test (WRAT5)&#10;"/>
          <p:cNvSpPr/>
          <p:nvPr/>
        </p:nvSpPr>
        <p:spPr>
          <a:xfrm>
            <a:off x="0" y="-10004"/>
            <a:ext cx="68580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ln w="1905"/>
                <a:solidFill>
                  <a:schemeClr val="bg1"/>
                </a:solidFill>
                <a:latin typeface="Georgia" panose="02040502050405020303" pitchFamily="18" charset="0"/>
              </a:rPr>
              <a:t>Wide Range Achievement Test (WRAT5)</a:t>
            </a:r>
            <a:endParaRPr lang="en-US" sz="1600" dirty="0">
              <a:solidFill>
                <a:schemeClr val="bg1"/>
              </a:solidFill>
              <a:latin typeface="Georgia" panose="02040502050405020303" pitchFamily="18" charset="0"/>
            </a:endParaRPr>
          </a:p>
        </p:txBody>
      </p:sp>
      <p:sp>
        <p:nvSpPr>
          <p:cNvPr id="13" name="Rectangle 12"/>
          <p:cNvSpPr/>
          <p:nvPr/>
        </p:nvSpPr>
        <p:spPr>
          <a:xfrm>
            <a:off x="0" y="8668512"/>
            <a:ext cx="6858000" cy="4754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1200" i="1" dirty="0">
                <a:solidFill>
                  <a:srgbClr val="002060"/>
                </a:solidFill>
                <a:latin typeface="Arial" panose="020B0604020202020204" pitchFamily="34" charset="0"/>
                <a:cs typeface="Arial" panose="020B0604020202020204" pitchFamily="34" charset="0"/>
              </a:rPr>
              <a:t>Provided for reference only. Mention does not imply endorsement, </a:t>
            </a:r>
          </a:p>
          <a:p>
            <a:pPr algn="r"/>
            <a:r>
              <a:rPr lang="en-US" sz="1200" i="1" dirty="0">
                <a:solidFill>
                  <a:srgbClr val="002060"/>
                </a:solidFill>
                <a:latin typeface="Arial" panose="020B0604020202020204" pitchFamily="34" charset="0"/>
                <a:cs typeface="Arial" panose="020B0604020202020204" pitchFamily="34" charset="0"/>
              </a:rPr>
              <a:t>recommendation, or approval by the Tennessee Department of Education.</a:t>
            </a:r>
          </a:p>
        </p:txBody>
      </p:sp>
      <p:sp>
        <p:nvSpPr>
          <p:cNvPr id="14" name="Rectangle 13" descr="Basic Reading&#10;Word Reading&#10;Spelling&#10;"/>
          <p:cNvSpPr/>
          <p:nvPr/>
        </p:nvSpPr>
        <p:spPr>
          <a:xfrm>
            <a:off x="-12192" y="7669580"/>
            <a:ext cx="2286000" cy="1005840"/>
          </a:xfrm>
          <a:prstGeom prst="rect">
            <a:avLst/>
          </a:prstGeom>
          <a:solidFill>
            <a:srgbClr val="1B365D"/>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Basic Reading</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FFFFF"/>
                </a:solidFill>
                <a:latin typeface="Arial" panose="020B0604020202020204" pitchFamily="34" charset="0"/>
                <a:cs typeface="Arial" panose="020B0604020202020204" pitchFamily="34" charset="0"/>
              </a:rPr>
              <a:t>Word Reading</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FFFFF"/>
                </a:solidFill>
                <a:latin typeface="Arial" panose="020B0604020202020204" pitchFamily="34" charset="0"/>
                <a:cs typeface="Arial" panose="020B0604020202020204" pitchFamily="34" charset="0"/>
              </a:rPr>
              <a:t>Spelling</a:t>
            </a:r>
          </a:p>
        </p:txBody>
      </p:sp>
      <p:sp>
        <p:nvSpPr>
          <p:cNvPr id="15" name="Rectangle 14" descr="Reading Fluency&#10;&#10;"/>
          <p:cNvSpPr/>
          <p:nvPr/>
        </p:nvSpPr>
        <p:spPr>
          <a:xfrm>
            <a:off x="2273808" y="7669580"/>
            <a:ext cx="2286000" cy="1005840"/>
          </a:xfrm>
          <a:prstGeom prst="rect">
            <a:avLst/>
          </a:prstGeom>
          <a:solidFill>
            <a:srgbClr val="1B365D">
              <a:lumMod val="40000"/>
              <a:lumOff val="60000"/>
            </a:srgbClr>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Reading Fluency</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16" name="Rectangle 15" descr="Reading Comprehension&#10;Sentence Comprehension&#10;"/>
          <p:cNvSpPr/>
          <p:nvPr/>
        </p:nvSpPr>
        <p:spPr>
          <a:xfrm>
            <a:off x="4559808" y="7669580"/>
            <a:ext cx="2313432" cy="1005840"/>
          </a:xfrm>
          <a:prstGeom prst="rect">
            <a:avLst/>
          </a:prstGeom>
          <a:solidFill>
            <a:srgbClr val="6E7073"/>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Reading Comprehension</a:t>
            </a:r>
            <a:endParaRPr kumimoji="0" lang="en-US" sz="1200" b="0" i="0"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FFFFF"/>
                </a:solidFill>
                <a:latin typeface="Arial" panose="020B0604020202020204" pitchFamily="34" charset="0"/>
                <a:cs typeface="Arial" panose="020B0604020202020204" pitchFamily="34" charset="0"/>
              </a:rPr>
              <a:t>Sentence Comprehension</a:t>
            </a:r>
            <a:endParaRPr kumimoji="0" lang="en-US" sz="1200" b="0" i="0"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2" name="Picture 1" descr="Wide Range Achievement Test (WRAT5)&#10;"/>
          <p:cNvPicPr>
            <a:picLocks noChangeAspect="1"/>
          </p:cNvPicPr>
          <p:nvPr/>
        </p:nvPicPr>
        <p:blipFill>
          <a:blip r:embed="rId2"/>
          <a:stretch>
            <a:fillRect/>
          </a:stretch>
        </p:blipFill>
        <p:spPr>
          <a:xfrm>
            <a:off x="2358066" y="1219924"/>
            <a:ext cx="2141868" cy="1798864"/>
          </a:xfrm>
          <a:prstGeom prst="rect">
            <a:avLst/>
          </a:prstGeom>
        </p:spPr>
      </p:pic>
      <p:sp>
        <p:nvSpPr>
          <p:cNvPr id="3" name="Title 2" hidden="1"/>
          <p:cNvSpPr>
            <a:spLocks noGrp="1"/>
          </p:cNvSpPr>
          <p:nvPr>
            <p:ph type="title"/>
          </p:nvPr>
        </p:nvSpPr>
        <p:spPr/>
        <p:txBody>
          <a:bodyPr/>
          <a:lstStyle/>
          <a:p>
            <a:r>
              <a:rPr lang="en-US" dirty="0" smtClean="0"/>
              <a:t>Wide Range Achievement Test</a:t>
            </a:r>
            <a:endParaRPr lang="en-US" dirty="0"/>
          </a:p>
        </p:txBody>
      </p:sp>
    </p:spTree>
    <p:extLst>
      <p:ext uri="{BB962C8B-B14F-4D97-AF65-F5344CB8AC3E}">
        <p14:creationId xmlns:p14="http://schemas.microsoft.com/office/powerpoint/2010/main" val="21521478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Age:&#10;4:0-7:11&#10;&#10;Administration &amp; Time:&#10;≈25-45 minutes&#10;1:1&#10;Standardized&#10;&#10;Assessor Qualification Level:&#10;B&#10;&#10;Purpose:&#10;To assess academic skills&#10;To screen for further evaluation&#10;&#10;English Learner Options:&#10;Spanish Version: PHAI (Prueba de Habilidades Académicas Iniciales)&#10;&#10;Additional Information:&#10;Composite Score: Reading&#10;"/>
          <p:cNvSpPr/>
          <p:nvPr/>
        </p:nvSpPr>
        <p:spPr>
          <a:xfrm>
            <a:off x="673938" y="3112779"/>
            <a:ext cx="5510123" cy="4616648"/>
          </a:xfrm>
          <a:prstGeom prst="rect">
            <a:avLst/>
          </a:prstGeom>
        </p:spPr>
        <p:txBody>
          <a:bodyPr>
            <a:spAutoFit/>
          </a:bodyPr>
          <a:lstStyle/>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cs typeface="+mn-cs"/>
              </a:rPr>
              <a:t>Age:</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rPr>
              <a:t>4:0-7:11</a:t>
            </a:r>
            <a:endParaRPr lang="en-US" sz="1400" dirty="0">
              <a:ln w="1905"/>
              <a:solidFill>
                <a:srgbClr val="002060"/>
              </a:solidFill>
              <a:latin typeface="Arial" panose="020B0604020202020204" pitchFamily="34" charset="0"/>
              <a:cs typeface="+mn-cs"/>
            </a:endParaRP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cs typeface="+mn-cs"/>
            </a:endParaRPr>
          </a:p>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cs typeface="+mn-cs"/>
              </a:rPr>
              <a:t>Administration &amp; Time:</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cs typeface="+mn-cs"/>
              </a:rPr>
              <a:t>≈25-45 minutes</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rPr>
              <a:t>1:1</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cs typeface="+mn-cs"/>
              </a:rPr>
              <a:t>Standardized</a:t>
            </a: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endParaRPr>
          </a:p>
          <a:p>
            <a:pPr algn="ctr">
              <a:defRPr/>
            </a:pPr>
            <a:r>
              <a:rPr lang="en-US" sz="1400" b="1" dirty="0">
                <a:ln w="1905"/>
                <a:solidFill>
                  <a:srgbClr val="002060"/>
                </a:solidFill>
                <a:latin typeface="Arial" panose="020B0604020202020204" pitchFamily="34" charset="0"/>
                <a:cs typeface="Arial" panose="020B0604020202020204" pitchFamily="34" charset="0"/>
              </a:rPr>
              <a:t>Assessor Qualification Level:</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cs typeface="+mn-cs"/>
              </a:rPr>
              <a:t>B</a:t>
            </a: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cs typeface="+mn-cs"/>
            </a:endParaRPr>
          </a:p>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cs typeface="+mn-cs"/>
              </a:rPr>
              <a:t>Purpose</a:t>
            </a:r>
            <a:r>
              <a:rPr lang="en-US" sz="1400" dirty="0">
                <a:ln w="1905"/>
                <a:solidFill>
                  <a:srgbClr val="002060"/>
                </a:solidFill>
                <a:latin typeface="Arial" panose="020B0604020202020204" pitchFamily="34" charset="0"/>
                <a:cs typeface="+mn-cs"/>
              </a:rPr>
              <a:t>:</a:t>
            </a:r>
          </a:p>
          <a:p>
            <a:pPr marL="169863" indent="-169863" algn="ctr" eaLnBrk="1" fontAlgn="auto" hangingPunct="1">
              <a:spcBef>
                <a:spcPts val="0"/>
              </a:spcBef>
              <a:spcAft>
                <a:spcPts val="0"/>
              </a:spcAft>
              <a:buFontTx/>
              <a:buAutoNum type="arabicPeriod"/>
              <a:defRPr/>
            </a:pPr>
            <a:r>
              <a:rPr lang="en-US" sz="1400" dirty="0">
                <a:ln w="1905"/>
                <a:solidFill>
                  <a:srgbClr val="002060"/>
                </a:solidFill>
                <a:latin typeface="Arial" panose="020B0604020202020204" pitchFamily="34" charset="0"/>
                <a:cs typeface="+mn-cs"/>
              </a:rPr>
              <a:t>To assess academic skills</a:t>
            </a:r>
          </a:p>
          <a:p>
            <a:pPr marL="169863" indent="-169863" algn="ctr" eaLnBrk="1" fontAlgn="auto" hangingPunct="1">
              <a:spcBef>
                <a:spcPts val="0"/>
              </a:spcBef>
              <a:spcAft>
                <a:spcPts val="0"/>
              </a:spcAft>
              <a:buFontTx/>
              <a:buAutoNum type="arabicPeriod"/>
              <a:defRPr/>
            </a:pPr>
            <a:r>
              <a:rPr lang="en-US" sz="1400" dirty="0">
                <a:ln w="1905"/>
                <a:solidFill>
                  <a:srgbClr val="002060"/>
                </a:solidFill>
                <a:latin typeface="Arial" panose="020B0604020202020204" pitchFamily="34" charset="0"/>
              </a:rPr>
              <a:t>To screen for further evaluation</a:t>
            </a:r>
            <a:endParaRPr lang="en-US" sz="1400" dirty="0">
              <a:ln w="1905"/>
              <a:solidFill>
                <a:srgbClr val="002060"/>
              </a:solidFill>
              <a:latin typeface="Arial" panose="020B0604020202020204" pitchFamily="34" charset="0"/>
              <a:cs typeface="+mn-cs"/>
            </a:endParaRP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cs typeface="+mn-cs"/>
            </a:endParaRPr>
          </a:p>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cs typeface="Arial" panose="020B0604020202020204" pitchFamily="34" charset="0"/>
              </a:rPr>
              <a:t>English Learner Options:</a:t>
            </a:r>
          </a:p>
          <a:p>
            <a:pPr algn="ctr">
              <a:defRPr/>
            </a:pPr>
            <a:r>
              <a:rPr lang="en-US" sz="1400" dirty="0">
                <a:ln w="1905"/>
                <a:solidFill>
                  <a:srgbClr val="002060"/>
                </a:solidFill>
                <a:latin typeface="Arial" panose="020B0604020202020204" pitchFamily="34" charset="0"/>
                <a:cs typeface="Arial" panose="020B0604020202020204" pitchFamily="34" charset="0"/>
              </a:rPr>
              <a:t>Spanish Version: PHAI </a:t>
            </a:r>
            <a:r>
              <a:rPr lang="es-ES" sz="1400" dirty="0">
                <a:solidFill>
                  <a:srgbClr val="002060"/>
                </a:solidFill>
                <a:latin typeface="Arial" panose="020B0604020202020204" pitchFamily="34" charset="0"/>
                <a:cs typeface="Arial" panose="020B0604020202020204" pitchFamily="34" charset="0"/>
              </a:rPr>
              <a:t>(Prueba de Habilidades Académicas Iniciales)</a:t>
            </a:r>
            <a:endParaRPr lang="en-US" sz="1400" dirty="0">
              <a:ln w="1905"/>
              <a:solidFill>
                <a:srgbClr val="002060"/>
              </a:solidFill>
              <a:latin typeface="Arial" panose="020B0604020202020204" pitchFamily="34" charset="0"/>
              <a:cs typeface="Arial" panose="020B0604020202020204" pitchFamily="34" charset="0"/>
            </a:endParaRPr>
          </a:p>
          <a:p>
            <a:pPr algn="ctr" eaLnBrk="1" fontAlgn="auto" hangingPunct="1">
              <a:spcBef>
                <a:spcPts val="0"/>
              </a:spcBef>
              <a:spcAft>
                <a:spcPts val="0"/>
              </a:spcAft>
              <a:defRPr/>
            </a:pPr>
            <a:endParaRPr lang="en-US" sz="1400" dirty="0">
              <a:ln w="1905"/>
              <a:solidFill>
                <a:srgbClr val="002060"/>
              </a:solidFill>
              <a:latin typeface="Arial" panose="020B0604020202020204" pitchFamily="34" charset="0"/>
              <a:cs typeface="+mn-cs"/>
            </a:endParaRPr>
          </a:p>
          <a:p>
            <a:pPr algn="ctr" eaLnBrk="1" fontAlgn="auto" hangingPunct="1">
              <a:spcBef>
                <a:spcPts val="0"/>
              </a:spcBef>
              <a:spcAft>
                <a:spcPts val="0"/>
              </a:spcAft>
              <a:defRPr/>
            </a:pPr>
            <a:r>
              <a:rPr lang="en-US" sz="1400" b="1" dirty="0">
                <a:ln w="1905"/>
                <a:solidFill>
                  <a:srgbClr val="002060"/>
                </a:solidFill>
                <a:latin typeface="Arial" panose="020B0604020202020204" pitchFamily="34" charset="0"/>
                <a:cs typeface="+mn-cs"/>
              </a:rPr>
              <a:t>Additional Information:</a:t>
            </a:r>
          </a:p>
          <a:p>
            <a:pPr algn="ctr" eaLnBrk="1" fontAlgn="auto" hangingPunct="1">
              <a:spcBef>
                <a:spcPts val="0"/>
              </a:spcBef>
              <a:spcAft>
                <a:spcPts val="0"/>
              </a:spcAft>
              <a:defRPr/>
            </a:pPr>
            <a:r>
              <a:rPr lang="en-US" sz="1400" dirty="0">
                <a:ln w="1905"/>
                <a:solidFill>
                  <a:srgbClr val="002060"/>
                </a:solidFill>
                <a:latin typeface="Arial" panose="020B0604020202020204" pitchFamily="34" charset="0"/>
              </a:rPr>
              <a:t>Composite Score: Reading</a:t>
            </a:r>
            <a:endParaRPr lang="en-US" sz="1400" dirty="0">
              <a:ln w="1905"/>
              <a:solidFill>
                <a:srgbClr val="002060"/>
              </a:solidFill>
              <a:latin typeface="Arial" panose="020B0604020202020204" pitchFamily="34" charset="0"/>
              <a:cs typeface="+mn-cs"/>
            </a:endParaRPr>
          </a:p>
        </p:txBody>
      </p:sp>
      <p:sp>
        <p:nvSpPr>
          <p:cNvPr id="12" name="Rectangle 11" descr="Young Children’s Achievement Test (YCAT-2)&#10;"/>
          <p:cNvSpPr/>
          <p:nvPr/>
        </p:nvSpPr>
        <p:spPr>
          <a:xfrm>
            <a:off x="0" y="-10004"/>
            <a:ext cx="68580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ln w="1905"/>
                <a:solidFill>
                  <a:schemeClr val="bg1"/>
                </a:solidFill>
                <a:effectLst>
                  <a:innerShdw blurRad="69850" dist="43180" dir="5400000">
                    <a:srgbClr val="000000">
                      <a:alpha val="65000"/>
                    </a:srgbClr>
                  </a:innerShdw>
                </a:effectLst>
                <a:latin typeface="Georgia" panose="02040502050405020303" pitchFamily="18" charset="0"/>
              </a:rPr>
              <a:t>Young Children’s Achievement Test (YCAT-2)</a:t>
            </a:r>
            <a:endParaRPr lang="en-US" sz="1600" dirty="0">
              <a:solidFill>
                <a:schemeClr val="bg1"/>
              </a:solidFill>
              <a:latin typeface="Georgia" panose="02040502050405020303" pitchFamily="18" charset="0"/>
            </a:endParaRPr>
          </a:p>
        </p:txBody>
      </p:sp>
      <p:sp>
        <p:nvSpPr>
          <p:cNvPr id="13" name="Rectangle 12"/>
          <p:cNvSpPr/>
          <p:nvPr/>
        </p:nvSpPr>
        <p:spPr>
          <a:xfrm>
            <a:off x="0" y="8668512"/>
            <a:ext cx="6858000" cy="4754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1200" i="1" dirty="0">
                <a:solidFill>
                  <a:srgbClr val="002060"/>
                </a:solidFill>
                <a:latin typeface="Arial" panose="020B0604020202020204" pitchFamily="34" charset="0"/>
                <a:cs typeface="Arial" panose="020B0604020202020204" pitchFamily="34" charset="0"/>
              </a:rPr>
              <a:t>Provided for reference only.  Mention does not imply endorsement, </a:t>
            </a:r>
          </a:p>
          <a:p>
            <a:pPr algn="r"/>
            <a:r>
              <a:rPr lang="en-US" sz="1200" i="1" dirty="0">
                <a:solidFill>
                  <a:srgbClr val="002060"/>
                </a:solidFill>
                <a:latin typeface="Arial" panose="020B0604020202020204" pitchFamily="34" charset="0"/>
                <a:cs typeface="Arial" panose="020B0604020202020204" pitchFamily="34" charset="0"/>
              </a:rPr>
              <a:t>recommendation, or approval by the Tennessee Department of Education.</a:t>
            </a:r>
          </a:p>
        </p:txBody>
      </p:sp>
      <p:sp>
        <p:nvSpPr>
          <p:cNvPr id="14" name="Rectangle 13" descr="Basic Reading&#10;Reading subtest (includes concepts about print, phonological knowledge)&#10;"/>
          <p:cNvSpPr/>
          <p:nvPr/>
        </p:nvSpPr>
        <p:spPr>
          <a:xfrm>
            <a:off x="-12192" y="7669580"/>
            <a:ext cx="2286000" cy="1005840"/>
          </a:xfrm>
          <a:prstGeom prst="rect">
            <a:avLst/>
          </a:prstGeom>
          <a:solidFill>
            <a:srgbClr val="1B365D"/>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Basic Reading</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FFFFF"/>
                </a:solidFill>
                <a:latin typeface="Arial" panose="020B0604020202020204" pitchFamily="34" charset="0"/>
                <a:cs typeface="Arial" panose="020B0604020202020204" pitchFamily="34" charset="0"/>
              </a:rPr>
              <a:t>Reading subtest (includes concepts about print, phonological knowledge)</a:t>
            </a:r>
          </a:p>
        </p:txBody>
      </p:sp>
      <p:sp>
        <p:nvSpPr>
          <p:cNvPr id="15" name="Rectangle 14" descr="Reading Fluency&#10;N/A&#10;"/>
          <p:cNvSpPr/>
          <p:nvPr/>
        </p:nvSpPr>
        <p:spPr>
          <a:xfrm>
            <a:off x="2273808" y="7669580"/>
            <a:ext cx="2286000" cy="1005840"/>
          </a:xfrm>
          <a:prstGeom prst="rect">
            <a:avLst/>
          </a:prstGeom>
          <a:solidFill>
            <a:srgbClr val="1B365D">
              <a:lumMod val="40000"/>
              <a:lumOff val="60000"/>
            </a:srgbClr>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Reading Fluency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N/A</a:t>
            </a:r>
          </a:p>
        </p:txBody>
      </p:sp>
      <p:sp>
        <p:nvSpPr>
          <p:cNvPr id="16" name="Rectangle 15" descr="Reading Comprehension&#10;Reading subtest (basic listening comp at some levels)&#10;"/>
          <p:cNvSpPr/>
          <p:nvPr/>
        </p:nvSpPr>
        <p:spPr>
          <a:xfrm>
            <a:off x="4559808" y="7669580"/>
            <a:ext cx="2313432" cy="1005840"/>
          </a:xfrm>
          <a:prstGeom prst="rect">
            <a:avLst/>
          </a:prstGeom>
          <a:solidFill>
            <a:srgbClr val="6E7073"/>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Reading Comprehension</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FFFFF"/>
                </a:solidFill>
                <a:latin typeface="Arial" panose="020B0604020202020204" pitchFamily="34" charset="0"/>
                <a:cs typeface="Arial" panose="020B0604020202020204" pitchFamily="34" charset="0"/>
              </a:rPr>
              <a:t>Reading subtest (basic listening comp at some levels)</a:t>
            </a:r>
            <a:endParaRPr kumimoji="0" lang="en-US" sz="1200" b="0" i="0"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3" name="Picture 2" descr="Young Children’s Achievement Test (YCAT-2)&#10;"/>
          <p:cNvPicPr>
            <a:picLocks noChangeAspect="1"/>
          </p:cNvPicPr>
          <p:nvPr/>
        </p:nvPicPr>
        <p:blipFill>
          <a:blip r:embed="rId2"/>
          <a:stretch>
            <a:fillRect/>
          </a:stretch>
        </p:blipFill>
        <p:spPr>
          <a:xfrm>
            <a:off x="2288747" y="1026942"/>
            <a:ext cx="2280503" cy="1963290"/>
          </a:xfrm>
          <a:prstGeom prst="rect">
            <a:avLst/>
          </a:prstGeom>
        </p:spPr>
      </p:pic>
      <p:sp>
        <p:nvSpPr>
          <p:cNvPr id="2" name="Title 1" hidden="1"/>
          <p:cNvSpPr>
            <a:spLocks noGrp="1"/>
          </p:cNvSpPr>
          <p:nvPr>
            <p:ph type="title"/>
          </p:nvPr>
        </p:nvSpPr>
        <p:spPr/>
        <p:txBody>
          <a:bodyPr/>
          <a:lstStyle/>
          <a:p>
            <a:r>
              <a:rPr lang="en-US" dirty="0" smtClean="0"/>
              <a:t>Young Children’s Achievement Test</a:t>
            </a:r>
            <a:endParaRPr lang="en-US" dirty="0"/>
          </a:p>
        </p:txBody>
      </p:sp>
    </p:spTree>
    <p:extLst>
      <p:ext uri="{BB962C8B-B14F-4D97-AF65-F5344CB8AC3E}">
        <p14:creationId xmlns:p14="http://schemas.microsoft.com/office/powerpoint/2010/main" val="30103075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Sample View of Reading&#10;"/>
          <p:cNvSpPr/>
          <p:nvPr/>
        </p:nvSpPr>
        <p:spPr>
          <a:xfrm>
            <a:off x="0" y="0"/>
            <a:ext cx="68580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dirty="0">
                <a:solidFill>
                  <a:schemeClr val="bg1"/>
                </a:solidFill>
                <a:latin typeface="Georgia" panose="02040502050405020303" pitchFamily="18" charset="0"/>
              </a:rPr>
              <a:t>Simple View of Reading</a:t>
            </a:r>
          </a:p>
        </p:txBody>
      </p:sp>
      <p:sp>
        <p:nvSpPr>
          <p:cNvPr id="8" name="Rectangle 7" descr="Provided for reference only. Mention does not imply endorsement, &#10;recommendation, or approval of the Tennessee Department of Education.&#10;"/>
          <p:cNvSpPr/>
          <p:nvPr/>
        </p:nvSpPr>
        <p:spPr>
          <a:xfrm>
            <a:off x="0" y="8668512"/>
            <a:ext cx="6858000" cy="4754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1200" i="1" dirty="0">
                <a:solidFill>
                  <a:srgbClr val="002060"/>
                </a:solidFill>
                <a:latin typeface="Arial" panose="020B0604020202020204" pitchFamily="34" charset="0"/>
                <a:cs typeface="Arial" panose="020B0604020202020204" pitchFamily="34" charset="0"/>
              </a:rPr>
              <a:t>Provided for reference only. Mention does not imply endorsement, </a:t>
            </a:r>
          </a:p>
          <a:p>
            <a:pPr algn="r"/>
            <a:r>
              <a:rPr lang="en-US" sz="1200" i="1" dirty="0">
                <a:solidFill>
                  <a:srgbClr val="002060"/>
                </a:solidFill>
                <a:latin typeface="Arial" panose="020B0604020202020204" pitchFamily="34" charset="0"/>
                <a:cs typeface="Arial" panose="020B0604020202020204" pitchFamily="34" charset="0"/>
              </a:rPr>
              <a:t>recommendation, or approval by the Tennessee Department of Education.</a:t>
            </a:r>
          </a:p>
        </p:txBody>
      </p:sp>
      <p:grpSp>
        <p:nvGrpSpPr>
          <p:cNvPr id="72" name="Group 71" descr="Word recognition multiplied by language comprehension equals reading comprehension.&#10;&#10;1 word recognition multiplied by 1 language comprehension equals 1 reading comprehension.&#10;&#10;0 word recognition multiplied by 1 language comprehension equals 0 reading comprehension.&#10;&#10;1 word recognition multiplied by 0 language comprehension equals 0 reading comprehension.&#10;" title="Multiplication Sentence Graphic"/>
          <p:cNvGrpSpPr/>
          <p:nvPr/>
        </p:nvGrpSpPr>
        <p:grpSpPr>
          <a:xfrm>
            <a:off x="94578" y="5042262"/>
            <a:ext cx="6657807" cy="2660872"/>
            <a:chOff x="93191" y="1405508"/>
            <a:chExt cx="6657807" cy="2660872"/>
          </a:xfrm>
        </p:grpSpPr>
        <p:sp>
          <p:nvSpPr>
            <p:cNvPr id="49" name="Freeform 48" descr="Basic Reading/ Decoding&#10;"/>
            <p:cNvSpPr/>
            <p:nvPr/>
          </p:nvSpPr>
          <p:spPr>
            <a:xfrm>
              <a:off x="93191" y="1406469"/>
              <a:ext cx="1810560" cy="1014023"/>
            </a:xfrm>
            <a:custGeom>
              <a:avLst/>
              <a:gdLst>
                <a:gd name="connsiteX0" fmla="*/ 0 w 1848026"/>
                <a:gd name="connsiteY0" fmla="*/ 0 h 426081"/>
                <a:gd name="connsiteX1" fmla="*/ 1848026 w 1848026"/>
                <a:gd name="connsiteY1" fmla="*/ 0 h 426081"/>
                <a:gd name="connsiteX2" fmla="*/ 1848026 w 1848026"/>
                <a:gd name="connsiteY2" fmla="*/ 426081 h 426081"/>
                <a:gd name="connsiteX3" fmla="*/ 0 w 1848026"/>
                <a:gd name="connsiteY3" fmla="*/ 426081 h 426081"/>
                <a:gd name="connsiteX4" fmla="*/ 0 w 1848026"/>
                <a:gd name="connsiteY4" fmla="*/ 0 h 42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8026" h="426081">
                  <a:moveTo>
                    <a:pt x="0" y="0"/>
                  </a:moveTo>
                  <a:lnTo>
                    <a:pt x="1848026" y="0"/>
                  </a:lnTo>
                  <a:lnTo>
                    <a:pt x="1848026" y="426081"/>
                  </a:lnTo>
                  <a:lnTo>
                    <a:pt x="0" y="426081"/>
                  </a:lnTo>
                  <a:lnTo>
                    <a:pt x="0" y="0"/>
                  </a:lnTo>
                  <a:close/>
                </a:path>
              </a:pathLst>
            </a:cu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b="1" kern="1200" dirty="0">
                  <a:solidFill>
                    <a:srgbClr val="002060"/>
                  </a:solidFill>
                  <a:latin typeface="Arial" panose="020B0604020202020204" pitchFamily="34" charset="0"/>
                  <a:cs typeface="Arial" panose="020B0604020202020204" pitchFamily="34" charset="0"/>
                </a:rPr>
                <a:t>Word Recognition</a:t>
              </a:r>
            </a:p>
          </p:txBody>
        </p:sp>
        <p:sp>
          <p:nvSpPr>
            <p:cNvPr id="51" name="Freeform 50" descr="Comprehension&#10;"/>
            <p:cNvSpPr/>
            <p:nvPr/>
          </p:nvSpPr>
          <p:spPr>
            <a:xfrm>
              <a:off x="2523744" y="1405508"/>
              <a:ext cx="1810512" cy="1014984"/>
            </a:xfrm>
            <a:custGeom>
              <a:avLst/>
              <a:gdLst>
                <a:gd name="connsiteX0" fmla="*/ 0 w 1848026"/>
                <a:gd name="connsiteY0" fmla="*/ 0 h 426081"/>
                <a:gd name="connsiteX1" fmla="*/ 1848026 w 1848026"/>
                <a:gd name="connsiteY1" fmla="*/ 0 h 426081"/>
                <a:gd name="connsiteX2" fmla="*/ 1848026 w 1848026"/>
                <a:gd name="connsiteY2" fmla="*/ 426081 h 426081"/>
                <a:gd name="connsiteX3" fmla="*/ 0 w 1848026"/>
                <a:gd name="connsiteY3" fmla="*/ 426081 h 426081"/>
                <a:gd name="connsiteX4" fmla="*/ 0 w 1848026"/>
                <a:gd name="connsiteY4" fmla="*/ 0 h 42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8026" h="426081">
                  <a:moveTo>
                    <a:pt x="0" y="0"/>
                  </a:moveTo>
                  <a:lnTo>
                    <a:pt x="1848026" y="0"/>
                  </a:lnTo>
                  <a:lnTo>
                    <a:pt x="1848026" y="426081"/>
                  </a:lnTo>
                  <a:lnTo>
                    <a:pt x="0" y="42608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b="1" kern="1200" dirty="0">
                  <a:latin typeface="Arial" panose="020B0604020202020204" pitchFamily="34" charset="0"/>
                  <a:cs typeface="Arial" panose="020B0604020202020204" pitchFamily="34" charset="0"/>
                </a:rPr>
                <a:t>Language Comprehension</a:t>
              </a:r>
            </a:p>
          </p:txBody>
        </p:sp>
        <p:sp>
          <p:nvSpPr>
            <p:cNvPr id="52" name="Freeform 51" descr="Comprehension&#10;"/>
            <p:cNvSpPr/>
            <p:nvPr/>
          </p:nvSpPr>
          <p:spPr>
            <a:xfrm>
              <a:off x="4926676" y="1405508"/>
              <a:ext cx="1810512" cy="1014984"/>
            </a:xfrm>
            <a:custGeom>
              <a:avLst/>
              <a:gdLst>
                <a:gd name="connsiteX0" fmla="*/ 0 w 1848026"/>
                <a:gd name="connsiteY0" fmla="*/ 0 h 426081"/>
                <a:gd name="connsiteX1" fmla="*/ 1848026 w 1848026"/>
                <a:gd name="connsiteY1" fmla="*/ 0 h 426081"/>
                <a:gd name="connsiteX2" fmla="*/ 1848026 w 1848026"/>
                <a:gd name="connsiteY2" fmla="*/ 426081 h 426081"/>
                <a:gd name="connsiteX3" fmla="*/ 0 w 1848026"/>
                <a:gd name="connsiteY3" fmla="*/ 426081 h 426081"/>
                <a:gd name="connsiteX4" fmla="*/ 0 w 1848026"/>
                <a:gd name="connsiteY4" fmla="*/ 0 h 42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8026" h="426081">
                  <a:moveTo>
                    <a:pt x="0" y="0"/>
                  </a:moveTo>
                  <a:lnTo>
                    <a:pt x="1848026" y="0"/>
                  </a:lnTo>
                  <a:lnTo>
                    <a:pt x="1848026" y="426081"/>
                  </a:lnTo>
                  <a:lnTo>
                    <a:pt x="0" y="426081"/>
                  </a:lnTo>
                  <a:lnTo>
                    <a:pt x="0" y="0"/>
                  </a:lnTo>
                  <a:close/>
                </a:path>
              </a:pathLst>
            </a:cu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b="1" kern="1200" dirty="0">
                  <a:latin typeface="Arial" panose="020B0604020202020204" pitchFamily="34" charset="0"/>
                  <a:cs typeface="Arial" panose="020B0604020202020204" pitchFamily="34" charset="0"/>
                </a:rPr>
                <a:t>Reading Comprehension</a:t>
              </a:r>
            </a:p>
          </p:txBody>
        </p:sp>
        <p:sp>
          <p:nvSpPr>
            <p:cNvPr id="53" name="Multiply 52"/>
            <p:cNvSpPr/>
            <p:nvPr/>
          </p:nvSpPr>
          <p:spPr>
            <a:xfrm>
              <a:off x="2023672" y="1693888"/>
              <a:ext cx="359764" cy="49467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Equal 53"/>
            <p:cNvSpPr/>
            <p:nvPr/>
          </p:nvSpPr>
          <p:spPr>
            <a:xfrm>
              <a:off x="4441369" y="1739735"/>
              <a:ext cx="378194" cy="40298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TextBox 54"/>
            <p:cNvSpPr txBox="1"/>
            <p:nvPr/>
          </p:nvSpPr>
          <p:spPr>
            <a:xfrm>
              <a:off x="93191" y="2563317"/>
              <a:ext cx="6643997" cy="461665"/>
            </a:xfrm>
            <a:prstGeom prst="rect">
              <a:avLst/>
            </a:prstGeom>
            <a:noFill/>
          </p:spPr>
          <p:txBody>
            <a:bodyPr wrap="square" rtlCol="0">
              <a:spAutoFit/>
            </a:bodyPr>
            <a:lstStyle/>
            <a:p>
              <a:r>
                <a:rPr lang="en-US" sz="2400" b="1" dirty="0">
                  <a:solidFill>
                    <a:srgbClr val="002060"/>
                  </a:solidFill>
                </a:rPr>
                <a:t>           1                x               1                =               1</a:t>
              </a:r>
            </a:p>
          </p:txBody>
        </p:sp>
        <p:sp>
          <p:nvSpPr>
            <p:cNvPr id="56" name="TextBox 55"/>
            <p:cNvSpPr txBox="1"/>
            <p:nvPr/>
          </p:nvSpPr>
          <p:spPr>
            <a:xfrm>
              <a:off x="93191" y="3118879"/>
              <a:ext cx="6643997" cy="461665"/>
            </a:xfrm>
            <a:prstGeom prst="rect">
              <a:avLst/>
            </a:prstGeom>
            <a:noFill/>
          </p:spPr>
          <p:txBody>
            <a:bodyPr wrap="square" rtlCol="0">
              <a:spAutoFit/>
            </a:bodyPr>
            <a:lstStyle/>
            <a:p>
              <a:r>
                <a:rPr lang="en-US" sz="2400" b="1" dirty="0">
                  <a:solidFill>
                    <a:srgbClr val="002060"/>
                  </a:solidFill>
                </a:rPr>
                <a:t>           0                x               1                =               0</a:t>
              </a:r>
            </a:p>
          </p:txBody>
        </p:sp>
        <p:sp>
          <p:nvSpPr>
            <p:cNvPr id="57" name="TextBox 56"/>
            <p:cNvSpPr txBox="1"/>
            <p:nvPr/>
          </p:nvSpPr>
          <p:spPr>
            <a:xfrm>
              <a:off x="107001" y="3604715"/>
              <a:ext cx="6643997" cy="461665"/>
            </a:xfrm>
            <a:prstGeom prst="rect">
              <a:avLst/>
            </a:prstGeom>
            <a:noFill/>
          </p:spPr>
          <p:txBody>
            <a:bodyPr wrap="square" rtlCol="0">
              <a:spAutoFit/>
            </a:bodyPr>
            <a:lstStyle/>
            <a:p>
              <a:r>
                <a:rPr lang="en-US" sz="2400" b="1" dirty="0">
                  <a:solidFill>
                    <a:srgbClr val="002060"/>
                  </a:solidFill>
                </a:rPr>
                <a:t>           1                x               0                =               0</a:t>
              </a:r>
            </a:p>
          </p:txBody>
        </p:sp>
      </p:grpSp>
      <p:grpSp>
        <p:nvGrpSpPr>
          <p:cNvPr id="71" name="Group 70" descr="The reading rope consists of a lower and upper strand of rope. The lower rope represents word-recognition strands working together to build increasingly automatic readers. The upper rope represents language comprehension strands working together to build increasingly strategic readers. The two strands, language comprehension and word recognition weave together to produce reading comprehension." title="Dr. Scarborough's Reading Rope"/>
          <p:cNvGrpSpPr/>
          <p:nvPr/>
        </p:nvGrpSpPr>
        <p:grpSpPr>
          <a:xfrm>
            <a:off x="41691" y="937918"/>
            <a:ext cx="6696884" cy="3084644"/>
            <a:chOff x="-5105509" y="1377713"/>
            <a:chExt cx="6696884" cy="3084644"/>
          </a:xfrm>
        </p:grpSpPr>
        <p:grpSp>
          <p:nvGrpSpPr>
            <p:cNvPr id="64" name="Group 63"/>
            <p:cNvGrpSpPr/>
            <p:nvPr/>
          </p:nvGrpSpPr>
          <p:grpSpPr>
            <a:xfrm>
              <a:off x="-3347884" y="1377713"/>
              <a:ext cx="4939259" cy="3084644"/>
              <a:chOff x="1864626" y="4462423"/>
              <a:chExt cx="4939259" cy="3084644"/>
            </a:xfrm>
          </p:grpSpPr>
          <p:pic>
            <p:nvPicPr>
              <p:cNvPr id="58" name="Picture 57" descr="Reading comprehension illustration"/>
              <p:cNvPicPr>
                <a:picLocks noChangeAspect="1"/>
              </p:cNvPicPr>
              <p:nvPr/>
            </p:nvPicPr>
            <p:blipFill rotWithShape="1">
              <a:blip r:embed="rId2"/>
              <a:srcRect l="27978" t="28725" b="13570"/>
              <a:stretch/>
            </p:blipFill>
            <p:spPr>
              <a:xfrm>
                <a:off x="1864626" y="4579015"/>
                <a:ext cx="4939259" cy="2968052"/>
              </a:xfrm>
              <a:prstGeom prst="rect">
                <a:avLst/>
              </a:prstGeom>
            </p:spPr>
          </p:pic>
          <p:sp>
            <p:nvSpPr>
              <p:cNvPr id="59" name="Rectangle 58"/>
              <p:cNvSpPr/>
              <p:nvPr/>
            </p:nvSpPr>
            <p:spPr>
              <a:xfrm>
                <a:off x="4334255" y="4462423"/>
                <a:ext cx="2458387" cy="1379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59" descr="Comprehension&#10;"/>
            <p:cNvSpPr/>
            <p:nvPr/>
          </p:nvSpPr>
          <p:spPr>
            <a:xfrm>
              <a:off x="-5052574" y="2313684"/>
              <a:ext cx="1810512" cy="556825"/>
            </a:xfrm>
            <a:custGeom>
              <a:avLst/>
              <a:gdLst>
                <a:gd name="connsiteX0" fmla="*/ 0 w 1848026"/>
                <a:gd name="connsiteY0" fmla="*/ 0 h 426081"/>
                <a:gd name="connsiteX1" fmla="*/ 1848026 w 1848026"/>
                <a:gd name="connsiteY1" fmla="*/ 0 h 426081"/>
                <a:gd name="connsiteX2" fmla="*/ 1848026 w 1848026"/>
                <a:gd name="connsiteY2" fmla="*/ 426081 h 426081"/>
                <a:gd name="connsiteX3" fmla="*/ 0 w 1848026"/>
                <a:gd name="connsiteY3" fmla="*/ 426081 h 426081"/>
                <a:gd name="connsiteX4" fmla="*/ 0 w 1848026"/>
                <a:gd name="connsiteY4" fmla="*/ 0 h 42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8026" h="426081">
                  <a:moveTo>
                    <a:pt x="0" y="0"/>
                  </a:moveTo>
                  <a:lnTo>
                    <a:pt x="1848026" y="0"/>
                  </a:lnTo>
                  <a:lnTo>
                    <a:pt x="1848026" y="426081"/>
                  </a:lnTo>
                  <a:lnTo>
                    <a:pt x="0" y="42608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b="1" kern="1200" dirty="0">
                  <a:latin typeface="Arial" panose="020B0604020202020204" pitchFamily="34" charset="0"/>
                  <a:cs typeface="Arial" panose="020B0604020202020204" pitchFamily="34" charset="0"/>
                </a:rPr>
                <a:t>Language Comprehension</a:t>
              </a:r>
            </a:p>
          </p:txBody>
        </p:sp>
        <p:sp>
          <p:nvSpPr>
            <p:cNvPr id="61" name="Freeform 60" descr="Basic Reading/ Decoding&#10;"/>
            <p:cNvSpPr/>
            <p:nvPr/>
          </p:nvSpPr>
          <p:spPr>
            <a:xfrm>
              <a:off x="-5105509" y="3835605"/>
              <a:ext cx="1810560" cy="485836"/>
            </a:xfrm>
            <a:custGeom>
              <a:avLst/>
              <a:gdLst>
                <a:gd name="connsiteX0" fmla="*/ 0 w 1848026"/>
                <a:gd name="connsiteY0" fmla="*/ 0 h 426081"/>
                <a:gd name="connsiteX1" fmla="*/ 1848026 w 1848026"/>
                <a:gd name="connsiteY1" fmla="*/ 0 h 426081"/>
                <a:gd name="connsiteX2" fmla="*/ 1848026 w 1848026"/>
                <a:gd name="connsiteY2" fmla="*/ 426081 h 426081"/>
                <a:gd name="connsiteX3" fmla="*/ 0 w 1848026"/>
                <a:gd name="connsiteY3" fmla="*/ 426081 h 426081"/>
                <a:gd name="connsiteX4" fmla="*/ 0 w 1848026"/>
                <a:gd name="connsiteY4" fmla="*/ 0 h 42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8026" h="426081">
                  <a:moveTo>
                    <a:pt x="0" y="0"/>
                  </a:moveTo>
                  <a:lnTo>
                    <a:pt x="1848026" y="0"/>
                  </a:lnTo>
                  <a:lnTo>
                    <a:pt x="1848026" y="426081"/>
                  </a:lnTo>
                  <a:lnTo>
                    <a:pt x="0" y="426081"/>
                  </a:lnTo>
                  <a:lnTo>
                    <a:pt x="0" y="0"/>
                  </a:lnTo>
                  <a:close/>
                </a:path>
              </a:pathLst>
            </a:cu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b="1" kern="1200" dirty="0">
                  <a:solidFill>
                    <a:srgbClr val="002060"/>
                  </a:solidFill>
                  <a:latin typeface="Arial" panose="020B0604020202020204" pitchFamily="34" charset="0"/>
                  <a:cs typeface="Arial" panose="020B0604020202020204" pitchFamily="34" charset="0"/>
                </a:rPr>
                <a:t>Word Recognition</a:t>
              </a:r>
            </a:p>
          </p:txBody>
        </p:sp>
        <p:sp>
          <p:nvSpPr>
            <p:cNvPr id="62" name="Freeform 61" descr="Comprehension&#10;"/>
            <p:cNvSpPr/>
            <p:nvPr/>
          </p:nvSpPr>
          <p:spPr>
            <a:xfrm>
              <a:off x="-319646" y="2490929"/>
              <a:ext cx="1810512" cy="557784"/>
            </a:xfrm>
            <a:custGeom>
              <a:avLst/>
              <a:gdLst>
                <a:gd name="connsiteX0" fmla="*/ 0 w 1848026"/>
                <a:gd name="connsiteY0" fmla="*/ 0 h 426081"/>
                <a:gd name="connsiteX1" fmla="*/ 1848026 w 1848026"/>
                <a:gd name="connsiteY1" fmla="*/ 0 h 426081"/>
                <a:gd name="connsiteX2" fmla="*/ 1848026 w 1848026"/>
                <a:gd name="connsiteY2" fmla="*/ 426081 h 426081"/>
                <a:gd name="connsiteX3" fmla="*/ 0 w 1848026"/>
                <a:gd name="connsiteY3" fmla="*/ 426081 h 426081"/>
                <a:gd name="connsiteX4" fmla="*/ 0 w 1848026"/>
                <a:gd name="connsiteY4" fmla="*/ 0 h 42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8026" h="426081">
                  <a:moveTo>
                    <a:pt x="0" y="0"/>
                  </a:moveTo>
                  <a:lnTo>
                    <a:pt x="1848026" y="0"/>
                  </a:lnTo>
                  <a:lnTo>
                    <a:pt x="1848026" y="426081"/>
                  </a:lnTo>
                  <a:lnTo>
                    <a:pt x="0" y="426081"/>
                  </a:lnTo>
                  <a:lnTo>
                    <a:pt x="0" y="0"/>
                  </a:lnTo>
                  <a:close/>
                </a:path>
              </a:pathLst>
            </a:cu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b="1" kern="1200" dirty="0">
                  <a:latin typeface="Arial" panose="020B0604020202020204" pitchFamily="34" charset="0"/>
                  <a:cs typeface="Arial" panose="020B0604020202020204" pitchFamily="34" charset="0"/>
                </a:rPr>
                <a:t>Reading Comprehension</a:t>
              </a:r>
            </a:p>
          </p:txBody>
        </p:sp>
      </p:grpSp>
      <p:sp>
        <p:nvSpPr>
          <p:cNvPr id="63" name="Rectangle 62" descr="Scarborough, H. S. (2001). Connecting early language and literacy to later reading (dis)abilities: Evidence, theory, and practice. In S. Neuman &amp; D. Dickinson (Eds.), Handbook for research in early literacy (pp. 97–110). New York, NY: Guilford Press.&#10;"/>
          <p:cNvSpPr/>
          <p:nvPr/>
        </p:nvSpPr>
        <p:spPr>
          <a:xfrm>
            <a:off x="94578" y="8010314"/>
            <a:ext cx="6698064" cy="553998"/>
          </a:xfrm>
          <a:prstGeom prst="rect">
            <a:avLst/>
          </a:prstGeom>
        </p:spPr>
        <p:txBody>
          <a:bodyPr wrap="square">
            <a:spAutoFit/>
          </a:bodyPr>
          <a:lstStyle/>
          <a:p>
            <a:r>
              <a:rPr lang="en-US" sz="1000" dirty="0">
                <a:solidFill>
                  <a:srgbClr val="5A5A5A"/>
                </a:solidFill>
                <a:latin typeface="Open Sans" panose="020B0606030504020204" pitchFamily="34" charset="0"/>
              </a:rPr>
              <a:t>Scarborough, H. S. (2001). Connecting early language and literacy to later reading (dis)abilities: Evidence, theory, and practice. In S. </a:t>
            </a:r>
            <a:r>
              <a:rPr lang="en-US" sz="1000" dirty="0" err="1">
                <a:solidFill>
                  <a:srgbClr val="5A5A5A"/>
                </a:solidFill>
                <a:latin typeface="Open Sans" panose="020B0606030504020204" pitchFamily="34" charset="0"/>
              </a:rPr>
              <a:t>Neuman</a:t>
            </a:r>
            <a:r>
              <a:rPr lang="en-US" sz="1000" dirty="0">
                <a:solidFill>
                  <a:srgbClr val="5A5A5A"/>
                </a:solidFill>
                <a:latin typeface="Open Sans" panose="020B0606030504020204" pitchFamily="34" charset="0"/>
              </a:rPr>
              <a:t> &amp; D. Dickinson (Eds.), </a:t>
            </a:r>
            <a:r>
              <a:rPr lang="en-US" sz="1000" i="1" dirty="0">
                <a:solidFill>
                  <a:srgbClr val="5A5A5A"/>
                </a:solidFill>
                <a:latin typeface="Open Sans" panose="020B0606030504020204" pitchFamily="34" charset="0"/>
              </a:rPr>
              <a:t>Handbook for research in early literacy </a:t>
            </a:r>
            <a:r>
              <a:rPr lang="en-US" sz="1000" dirty="0">
                <a:solidFill>
                  <a:srgbClr val="5A5A5A"/>
                </a:solidFill>
                <a:latin typeface="Open Sans" panose="020B0606030504020204" pitchFamily="34" charset="0"/>
              </a:rPr>
              <a:t>(pp. 97–110). New York, NY: Guilford Press.</a:t>
            </a:r>
            <a:endParaRPr lang="en-US" sz="1000" i="0" dirty="0">
              <a:solidFill>
                <a:srgbClr val="5A5A5A"/>
              </a:solidFill>
              <a:effectLst/>
              <a:latin typeface="Open Sans" panose="020B0606030504020204" pitchFamily="34" charset="0"/>
            </a:endParaRPr>
          </a:p>
        </p:txBody>
      </p:sp>
      <p:sp>
        <p:nvSpPr>
          <p:cNvPr id="2" name="Title 1" hidden="1"/>
          <p:cNvSpPr>
            <a:spLocks noGrp="1"/>
          </p:cNvSpPr>
          <p:nvPr>
            <p:ph type="title"/>
          </p:nvPr>
        </p:nvSpPr>
        <p:spPr/>
        <p:txBody>
          <a:bodyPr/>
          <a:lstStyle/>
          <a:p>
            <a:r>
              <a:rPr lang="en-US" dirty="0" smtClean="0"/>
              <a:t>Simple View of Reading</a:t>
            </a:r>
            <a:endParaRPr lang="en-US" dirty="0"/>
          </a:p>
        </p:txBody>
      </p:sp>
    </p:spTree>
    <p:extLst>
      <p:ext uri="{BB962C8B-B14F-4D97-AF65-F5344CB8AC3E}">
        <p14:creationId xmlns:p14="http://schemas.microsoft.com/office/powerpoint/2010/main" val="23568955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You will see that there are several helpful items in the Appendix, which is also hyperlinked in the Table of Contents. In the Appendix you will find additional information on screening for characteristics of dyslexia as per the “Say Dyslexia” law, as well as the components of a full dyslexia evaluation.&#10;&#10;As stated earlier, this document was created as a tool to assist districts and schools with making informed decisions about how to best use their materials because the department believes that strong assessment materials are critical to student success. This document is one resource that teams can use in the decision-making process. &#10;&#10;The assessments in this document are provided for reference only and are not in any way an endorsement or recommendation by the Tennessee Department of Education. Again, this is not an approved list, and schools are welcome to utilize assessments that are not included in this document.&#10;"/>
          <p:cNvSpPr>
            <a:spLocks noGrp="1"/>
          </p:cNvSpPr>
          <p:nvPr>
            <p:ph type="ctrTitle"/>
          </p:nvPr>
        </p:nvSpPr>
        <p:spPr>
          <a:xfrm>
            <a:off x="342900" y="6460070"/>
            <a:ext cx="6515100" cy="1960033"/>
          </a:xfrm>
        </p:spPr>
        <p:txBody>
          <a:bodyPr>
            <a:noAutofit/>
          </a:bodyPr>
          <a:lstStyle/>
          <a:p>
            <a:pPr algn="r"/>
            <a:r>
              <a:rPr lang="en-US" sz="6600" b="1" dirty="0">
                <a:solidFill>
                  <a:schemeClr val="bg1"/>
                </a:solidFill>
                <a:latin typeface="Georgia" panose="02040502050405020303" pitchFamily="18" charset="0"/>
              </a:rPr>
              <a:t>Appendix</a:t>
            </a:r>
            <a:endParaRPr lang="en-US" sz="5400" b="1" dirty="0">
              <a:solidFill>
                <a:schemeClr val="bg1"/>
              </a:solidFill>
              <a:latin typeface="Georgia" panose="02040502050405020303" pitchFamily="18" charset="0"/>
              <a:cs typeface="Arial" panose="020B0604020202020204" pitchFamily="34" charset="0"/>
            </a:endParaRPr>
          </a:p>
        </p:txBody>
      </p:sp>
      <p:sp>
        <p:nvSpPr>
          <p:cNvPr id="7" name="Rectangle 6" descr="Appendix slide"/>
          <p:cNvSpPr/>
          <p:nvPr/>
        </p:nvSpPr>
        <p:spPr>
          <a:xfrm>
            <a:off x="513448" y="745067"/>
            <a:ext cx="5829300" cy="3589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 name="Recorded Sound" descr="Description of slide's purpos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37948" y="135467"/>
            <a:ext cx="609600" cy="609600"/>
          </a:xfrm>
          <a:prstGeom prst="rect">
            <a:avLst/>
          </a:prstGeom>
        </p:spPr>
      </p:pic>
    </p:spTree>
    <p:extLst>
      <p:ext uri="{BB962C8B-B14F-4D97-AF65-F5344CB8AC3E}">
        <p14:creationId xmlns:p14="http://schemas.microsoft.com/office/powerpoint/2010/main" val="8187604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9351"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Per the “Say Dyslexia” Law (Public Chapter No. 1058), districts are required to screen students for characteristics of dyslexia through their RTI2 universal screening process. &#10;&#10;&#10;The screening process must include assessment of the characteristics of dyslexia, defined by the law. Each is defined in the table below.&#10;"/>
          <p:cNvSpPr/>
          <p:nvPr/>
        </p:nvSpPr>
        <p:spPr>
          <a:xfrm>
            <a:off x="0" y="904397"/>
            <a:ext cx="6858000" cy="4154984"/>
          </a:xfrm>
          <a:prstGeom prst="rect">
            <a:avLst/>
          </a:prstGeom>
        </p:spPr>
        <p:txBody>
          <a:bodyPr wrap="square">
            <a:spAutoFit/>
          </a:bodyPr>
          <a:lstStyle/>
          <a:p>
            <a:pPr>
              <a:defRPr/>
            </a:pPr>
            <a:r>
              <a:rPr lang="en-US" sz="1200" dirty="0">
                <a:ln w="1905"/>
                <a:solidFill>
                  <a:srgbClr val="002060"/>
                </a:solidFill>
                <a:latin typeface="Arial" panose="020B0604020202020204" pitchFamily="34" charset="0"/>
              </a:rPr>
              <a:t>Per the “Say Dyslexia” Law (</a:t>
            </a:r>
            <a:r>
              <a:rPr lang="en-US" sz="1200" dirty="0">
                <a:ln w="1905"/>
                <a:solidFill>
                  <a:srgbClr val="002060"/>
                </a:solidFill>
                <a:latin typeface="Arial" panose="020B0604020202020204" pitchFamily="34" charset="0"/>
                <a:hlinkClick r:id="rId2"/>
              </a:rPr>
              <a:t>Public Chapter No. 1058</a:t>
            </a:r>
            <a:r>
              <a:rPr lang="en-US" sz="1200" dirty="0">
                <a:ln w="1905"/>
                <a:solidFill>
                  <a:srgbClr val="002060"/>
                </a:solidFill>
                <a:latin typeface="Arial" panose="020B0604020202020204" pitchFamily="34" charset="0"/>
              </a:rPr>
              <a:t>), districts are required to screen students for characteristics of dyslexia through their RTI</a:t>
            </a:r>
            <a:r>
              <a:rPr lang="en-US" sz="1200" baseline="30000" dirty="0">
                <a:ln w="1905"/>
                <a:solidFill>
                  <a:srgbClr val="002060"/>
                </a:solidFill>
                <a:latin typeface="Arial" panose="020B0604020202020204" pitchFamily="34" charset="0"/>
              </a:rPr>
              <a:t>2</a:t>
            </a:r>
            <a:r>
              <a:rPr lang="en-US" sz="1200" dirty="0">
                <a:ln w="1905"/>
                <a:solidFill>
                  <a:srgbClr val="002060"/>
                </a:solidFill>
                <a:latin typeface="Arial" panose="020B0604020202020204" pitchFamily="34" charset="0"/>
              </a:rPr>
              <a:t> universal screening process. </a:t>
            </a:r>
          </a:p>
          <a:p>
            <a:pPr>
              <a:defRPr/>
            </a:pPr>
            <a:endParaRPr lang="en-US" sz="1200" dirty="0">
              <a:ln w="1905"/>
              <a:solidFill>
                <a:srgbClr val="002060"/>
              </a:solidFill>
              <a:latin typeface="Arial" panose="020B0604020202020204" pitchFamily="34" charset="0"/>
            </a:endParaRPr>
          </a:p>
          <a:p>
            <a:pPr>
              <a:defRPr/>
            </a:pPr>
            <a:endParaRPr lang="en-US" sz="1200" dirty="0">
              <a:ln w="1905"/>
              <a:solidFill>
                <a:srgbClr val="002060"/>
              </a:solidFill>
              <a:latin typeface="Arial" panose="020B0604020202020204" pitchFamily="34" charset="0"/>
            </a:endParaRPr>
          </a:p>
          <a:p>
            <a:pPr>
              <a:defRPr/>
            </a:pPr>
            <a:endParaRPr lang="en-US" sz="1200" dirty="0">
              <a:ln w="1905"/>
              <a:solidFill>
                <a:srgbClr val="002060"/>
              </a:solidFill>
              <a:latin typeface="Arial" panose="020B0604020202020204" pitchFamily="34" charset="0"/>
            </a:endParaRPr>
          </a:p>
          <a:p>
            <a:pPr>
              <a:defRPr/>
            </a:pPr>
            <a:endParaRPr lang="en-US" sz="1200" dirty="0">
              <a:ln w="1905"/>
              <a:solidFill>
                <a:srgbClr val="002060"/>
              </a:solidFill>
              <a:latin typeface="Arial" panose="020B0604020202020204" pitchFamily="34" charset="0"/>
            </a:endParaRPr>
          </a:p>
          <a:p>
            <a:pPr>
              <a:defRPr/>
            </a:pPr>
            <a:endParaRPr lang="en-US" sz="1200" dirty="0">
              <a:ln w="1905"/>
              <a:solidFill>
                <a:srgbClr val="002060"/>
              </a:solidFill>
              <a:latin typeface="Arial" panose="020B0604020202020204" pitchFamily="34" charset="0"/>
            </a:endParaRPr>
          </a:p>
          <a:p>
            <a:pPr>
              <a:defRPr/>
            </a:pPr>
            <a:endParaRPr lang="en-US" sz="1200" dirty="0">
              <a:ln w="1905"/>
              <a:solidFill>
                <a:srgbClr val="002060"/>
              </a:solidFill>
              <a:latin typeface="Arial" panose="020B0604020202020204" pitchFamily="34" charset="0"/>
            </a:endParaRPr>
          </a:p>
          <a:p>
            <a:pPr>
              <a:defRPr/>
            </a:pPr>
            <a:endParaRPr lang="en-US" sz="1200" dirty="0">
              <a:ln w="1905"/>
              <a:solidFill>
                <a:srgbClr val="002060"/>
              </a:solidFill>
              <a:latin typeface="Arial" panose="020B0604020202020204" pitchFamily="34" charset="0"/>
            </a:endParaRPr>
          </a:p>
          <a:p>
            <a:pPr>
              <a:defRPr/>
            </a:pPr>
            <a:endParaRPr lang="en-US" sz="1200" dirty="0">
              <a:ln w="1905"/>
              <a:solidFill>
                <a:srgbClr val="002060"/>
              </a:solidFill>
              <a:latin typeface="Arial" panose="020B0604020202020204" pitchFamily="34" charset="0"/>
            </a:endParaRPr>
          </a:p>
          <a:p>
            <a:pPr>
              <a:defRPr/>
            </a:pPr>
            <a:endParaRPr lang="en-US" sz="1200" dirty="0">
              <a:ln w="1905"/>
              <a:solidFill>
                <a:srgbClr val="002060"/>
              </a:solidFill>
              <a:latin typeface="Arial" panose="020B0604020202020204" pitchFamily="34" charset="0"/>
            </a:endParaRPr>
          </a:p>
          <a:p>
            <a:pPr>
              <a:defRPr/>
            </a:pPr>
            <a:endParaRPr lang="en-US" sz="1200" dirty="0">
              <a:ln w="1905"/>
              <a:solidFill>
                <a:srgbClr val="002060"/>
              </a:solidFill>
              <a:latin typeface="Arial" panose="020B0604020202020204" pitchFamily="34" charset="0"/>
            </a:endParaRPr>
          </a:p>
          <a:p>
            <a:pPr>
              <a:defRPr/>
            </a:pPr>
            <a:endParaRPr lang="en-US" sz="1200" dirty="0">
              <a:ln w="1905"/>
              <a:solidFill>
                <a:srgbClr val="002060"/>
              </a:solidFill>
              <a:latin typeface="Arial" panose="020B0604020202020204" pitchFamily="34" charset="0"/>
            </a:endParaRPr>
          </a:p>
          <a:p>
            <a:pPr>
              <a:defRPr/>
            </a:pPr>
            <a:endParaRPr lang="en-US" sz="1200" dirty="0">
              <a:ln w="1905"/>
              <a:solidFill>
                <a:srgbClr val="002060"/>
              </a:solidFill>
              <a:latin typeface="Arial" panose="020B0604020202020204" pitchFamily="34" charset="0"/>
            </a:endParaRPr>
          </a:p>
          <a:p>
            <a:pPr>
              <a:defRPr/>
            </a:pPr>
            <a:endParaRPr lang="en-US" sz="1200" dirty="0">
              <a:ln w="1905"/>
              <a:solidFill>
                <a:srgbClr val="002060"/>
              </a:solidFill>
              <a:latin typeface="Arial" panose="020B0604020202020204" pitchFamily="34" charset="0"/>
            </a:endParaRPr>
          </a:p>
          <a:p>
            <a:pPr>
              <a:defRPr/>
            </a:pPr>
            <a:endParaRPr lang="en-US" sz="1200" dirty="0">
              <a:ln w="1905"/>
              <a:solidFill>
                <a:srgbClr val="002060"/>
              </a:solidFill>
              <a:latin typeface="Arial" panose="020B0604020202020204" pitchFamily="34" charset="0"/>
            </a:endParaRPr>
          </a:p>
          <a:p>
            <a:pPr>
              <a:defRPr/>
            </a:pPr>
            <a:endParaRPr lang="en-US" sz="1200" dirty="0">
              <a:ln w="1905"/>
              <a:solidFill>
                <a:srgbClr val="002060"/>
              </a:solidFill>
              <a:latin typeface="Arial" panose="020B0604020202020204" pitchFamily="34" charset="0"/>
            </a:endParaRPr>
          </a:p>
          <a:p>
            <a:pPr>
              <a:defRPr/>
            </a:pPr>
            <a:endParaRPr lang="en-US" sz="1200" dirty="0">
              <a:ln w="1905"/>
              <a:solidFill>
                <a:srgbClr val="002060"/>
              </a:solidFill>
              <a:latin typeface="Arial" panose="020B0604020202020204" pitchFamily="34" charset="0"/>
            </a:endParaRPr>
          </a:p>
          <a:p>
            <a:pPr>
              <a:defRPr/>
            </a:pPr>
            <a:endParaRPr lang="en-US" sz="1200" dirty="0">
              <a:ln w="1905"/>
              <a:solidFill>
                <a:srgbClr val="002060"/>
              </a:solidFill>
              <a:latin typeface="Arial" panose="020B0604020202020204" pitchFamily="34" charset="0"/>
            </a:endParaRPr>
          </a:p>
          <a:p>
            <a:pPr>
              <a:defRPr/>
            </a:pPr>
            <a:r>
              <a:rPr lang="en-US" sz="1200" dirty="0">
                <a:ln w="1905"/>
                <a:solidFill>
                  <a:srgbClr val="002060"/>
                </a:solidFill>
                <a:latin typeface="Arial" panose="020B0604020202020204" pitchFamily="34" charset="0"/>
              </a:rPr>
              <a:t>The screening process must include assessment of the characteristics of dyslexia, defined by the law. Each is defined in the table below.</a:t>
            </a:r>
          </a:p>
          <a:p>
            <a:pPr>
              <a:defRPr/>
            </a:pPr>
            <a:endParaRPr lang="en-US" sz="1200" dirty="0">
              <a:ln w="1905"/>
              <a:solidFill>
                <a:srgbClr val="002060"/>
              </a:solidFill>
              <a:latin typeface="Arial" panose="020B0604020202020204" pitchFamily="34" charset="0"/>
            </a:endParaRPr>
          </a:p>
        </p:txBody>
      </p:sp>
      <p:sp>
        <p:nvSpPr>
          <p:cNvPr id="12" name="Rectangle 11" descr="“Say Dyslexia” Law Screening Procedures&#10;"/>
          <p:cNvSpPr/>
          <p:nvPr/>
        </p:nvSpPr>
        <p:spPr>
          <a:xfrm>
            <a:off x="0" y="-10004"/>
            <a:ext cx="68580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ln w="1905"/>
                <a:solidFill>
                  <a:prstClr val="white"/>
                </a:solidFill>
                <a:effectLst>
                  <a:innerShdw blurRad="69850" dist="43180" dir="5400000">
                    <a:srgbClr val="000000">
                      <a:alpha val="65000"/>
                    </a:srgbClr>
                  </a:innerShdw>
                </a:effectLst>
                <a:latin typeface="Georgia" panose="02040502050405020303" pitchFamily="18" charset="0"/>
              </a:rPr>
              <a:t>“Say Dyslexia” Law Screening Procedures</a:t>
            </a:r>
            <a:endParaRPr lang="en-US" sz="1600" dirty="0">
              <a:solidFill>
                <a:prstClr val="white"/>
              </a:solidFill>
              <a:latin typeface="Georgia" panose="02040502050405020303" pitchFamily="18" charset="0"/>
            </a:endParaRPr>
          </a:p>
        </p:txBody>
      </p:sp>
      <p:sp>
        <p:nvSpPr>
          <p:cNvPr id="13" name="Rectangle 12"/>
          <p:cNvSpPr/>
          <p:nvPr/>
        </p:nvSpPr>
        <p:spPr>
          <a:xfrm>
            <a:off x="0" y="8706612"/>
            <a:ext cx="6858000" cy="4373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1200" i="1" dirty="0">
                <a:solidFill>
                  <a:srgbClr val="002060"/>
                </a:solidFill>
                <a:latin typeface="Arial" panose="020B0604020202020204" pitchFamily="34" charset="0"/>
                <a:cs typeface="Arial" panose="020B0604020202020204" pitchFamily="34" charset="0"/>
              </a:rPr>
              <a:t>Provided for reference only.  Mention does not imply endorsement, </a:t>
            </a:r>
          </a:p>
          <a:p>
            <a:pPr algn="r"/>
            <a:r>
              <a:rPr lang="en-US" sz="1200" i="1" dirty="0">
                <a:solidFill>
                  <a:srgbClr val="002060"/>
                </a:solidFill>
                <a:latin typeface="Arial" panose="020B0604020202020204" pitchFamily="34" charset="0"/>
                <a:cs typeface="Arial" panose="020B0604020202020204" pitchFamily="34" charset="0"/>
              </a:rPr>
              <a:t>recommendation, or approval by the Tennessee Department of Education.</a:t>
            </a:r>
          </a:p>
        </p:txBody>
      </p:sp>
      <p:graphicFrame>
        <p:nvGraphicFramePr>
          <p:cNvPr id="5" name="Table 4" descr="This table describes the characteristics of dyslexia outlined by the law and their general definitions.&#10;&#10;Phonological awareness- When a child listens, the ability to recognize and identify sounds and words in spoken language when no print is involved (e.g., recognize and identify individual words within sentences, sounds and syllables within words, blending and changing sounds to create new words, and rhyming)&#10;&#10;Phonemic awareness&#10;The awareness of individual sounds within the spoken word and the ability to manipulate those sounds when no print is involved (i.e., a subcomponent of phonological awareness)&#10;&#10;Alphabet knowledge - Ability to name letters of the alphabet&#10;&#10;Sound/symbol recognition - Ability to identify the sounds that letters or letter combinations make&#10;&#10;Decoding skills - Ability to sound out words and read words using phonics (linking letters and sounds)&#10;&#10;Encoding skills - Ability to spell words&#10;&#10; Rapid naming - Ability to quickly and accurately name familiar things (e.g., letters, objects, shapes, colors, etc.)&#10;&#10;&#10;&#10;&#10;&#10;&#10;"/>
          <p:cNvGraphicFramePr>
            <a:graphicFrameLocks noGrp="1"/>
          </p:cNvGraphicFramePr>
          <p:nvPr>
            <p:extLst>
              <p:ext uri="{D42A27DB-BD31-4B8C-83A1-F6EECF244321}">
                <p14:modId xmlns:p14="http://schemas.microsoft.com/office/powerpoint/2010/main" val="3144631298"/>
              </p:ext>
            </p:extLst>
          </p:nvPr>
        </p:nvGraphicFramePr>
        <p:xfrm>
          <a:off x="515709" y="4843272"/>
          <a:ext cx="5845629" cy="3764280"/>
        </p:xfrm>
        <a:graphic>
          <a:graphicData uri="http://schemas.openxmlformats.org/drawingml/2006/table">
            <a:tbl>
              <a:tblPr firstRow="1" bandRow="1">
                <a:tableStyleId>{5C22544A-7EE6-4342-B048-85BDC9FD1C3A}</a:tableStyleId>
              </a:tblPr>
              <a:tblGrid>
                <a:gridCol w="1354701">
                  <a:extLst>
                    <a:ext uri="{9D8B030D-6E8A-4147-A177-3AD203B41FA5}">
                      <a16:colId xmlns="" xmlns:a16="http://schemas.microsoft.com/office/drawing/2014/main" val="20000"/>
                    </a:ext>
                  </a:extLst>
                </a:gridCol>
                <a:gridCol w="4490928">
                  <a:extLst>
                    <a:ext uri="{9D8B030D-6E8A-4147-A177-3AD203B41FA5}">
                      <a16:colId xmlns="" xmlns:a16="http://schemas.microsoft.com/office/drawing/2014/main" val="20001"/>
                    </a:ext>
                  </a:extLst>
                </a:gridCol>
              </a:tblGrid>
              <a:tr h="267358">
                <a:tc>
                  <a:txBody>
                    <a:bodyPr/>
                    <a:lstStyle/>
                    <a:p>
                      <a:pPr algn="ctr"/>
                      <a:r>
                        <a:rPr lang="en-US" sz="1200" dirty="0">
                          <a:latin typeface="Arial"/>
                        </a:rPr>
                        <a:t>Difficulties</a:t>
                      </a:r>
                      <a:endParaRPr lang="en-US" sz="120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200" dirty="0">
                          <a:latin typeface="Arial"/>
                        </a:rPr>
                        <a:t>General Definition</a:t>
                      </a:r>
                      <a:endParaRPr lang="en-US" sz="120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 xmlns:a16="http://schemas.microsoft.com/office/drawing/2014/main" val="10000"/>
                  </a:ext>
                </a:extLst>
              </a:tr>
              <a:tr h="921925">
                <a:tc>
                  <a:txBody>
                    <a:bodyPr/>
                    <a:lstStyle/>
                    <a:p>
                      <a:r>
                        <a:rPr lang="en-US" sz="1100" dirty="0">
                          <a:solidFill>
                            <a:srgbClr val="002060"/>
                          </a:solidFill>
                          <a:latin typeface="Arial"/>
                        </a:rPr>
                        <a:t>Phonological awareness</a:t>
                      </a:r>
                      <a:endParaRPr lang="en-US" sz="1100">
                        <a:solidFill>
                          <a:srgbClr val="002060"/>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solidFill>
                            <a:srgbClr val="002060"/>
                          </a:solidFill>
                          <a:latin typeface="Arial"/>
                        </a:rPr>
                        <a:t>When a</a:t>
                      </a:r>
                      <a:r>
                        <a:rPr lang="en-US" sz="1100" baseline="0" dirty="0">
                          <a:solidFill>
                            <a:srgbClr val="002060"/>
                          </a:solidFill>
                          <a:latin typeface="Arial"/>
                        </a:rPr>
                        <a:t> child listens, the ability to recognize and identify sounds and words in spoken language when no print is involved (e.g., recognize and identify individual words within sentences, sounds and syllables within words, blending and changing sounds to create new words, and rhyming)</a:t>
                      </a:r>
                      <a:endParaRPr lang="en-US" sz="1100">
                        <a:solidFill>
                          <a:srgbClr val="002060"/>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590032">
                <a:tc>
                  <a:txBody>
                    <a:bodyPr/>
                    <a:lstStyle/>
                    <a:p>
                      <a:r>
                        <a:rPr lang="en-US" sz="1100" dirty="0">
                          <a:solidFill>
                            <a:srgbClr val="002060"/>
                          </a:solidFill>
                          <a:latin typeface="Arial"/>
                        </a:rPr>
                        <a:t>Phonemic awareness</a:t>
                      </a:r>
                      <a:endParaRPr lang="en-US" sz="1100">
                        <a:solidFill>
                          <a:srgbClr val="002060"/>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solidFill>
                            <a:srgbClr val="002060"/>
                          </a:solidFill>
                          <a:latin typeface="Arial"/>
                        </a:rPr>
                        <a:t>The awareness of individual</a:t>
                      </a:r>
                      <a:r>
                        <a:rPr lang="en-US" sz="1100" baseline="0" dirty="0">
                          <a:solidFill>
                            <a:srgbClr val="002060"/>
                          </a:solidFill>
                          <a:latin typeface="Arial"/>
                        </a:rPr>
                        <a:t> sounds within the spoken word and the ability to manipulate those sounds when no print is involved (i.e., a subcomponent of phonological awareness)</a:t>
                      </a:r>
                      <a:endParaRPr lang="en-US" sz="1100">
                        <a:solidFill>
                          <a:srgbClr val="002060"/>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424086">
                <a:tc>
                  <a:txBody>
                    <a:bodyPr/>
                    <a:lstStyle/>
                    <a:p>
                      <a:r>
                        <a:rPr lang="en-US" sz="1100" dirty="0">
                          <a:solidFill>
                            <a:srgbClr val="002060"/>
                          </a:solidFill>
                          <a:latin typeface="Arial"/>
                        </a:rPr>
                        <a:t>Alphabet knowledge</a:t>
                      </a:r>
                      <a:endParaRPr lang="en-US" sz="1100">
                        <a:solidFill>
                          <a:srgbClr val="002060"/>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solidFill>
                            <a:srgbClr val="002060"/>
                          </a:solidFill>
                          <a:latin typeface="Arial"/>
                        </a:rPr>
                        <a:t>Ability to name letters of the alphabet</a:t>
                      </a:r>
                      <a:endParaRPr lang="en-US" sz="1100">
                        <a:solidFill>
                          <a:srgbClr val="002060"/>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424086">
                <a:tc>
                  <a:txBody>
                    <a:bodyPr/>
                    <a:lstStyle/>
                    <a:p>
                      <a:r>
                        <a:rPr lang="en-US" sz="1100" dirty="0">
                          <a:solidFill>
                            <a:srgbClr val="002060"/>
                          </a:solidFill>
                          <a:latin typeface="Arial"/>
                        </a:rPr>
                        <a:t>Sound/symbol</a:t>
                      </a:r>
                      <a:r>
                        <a:rPr lang="en-US" sz="1100" baseline="0" dirty="0">
                          <a:solidFill>
                            <a:srgbClr val="002060"/>
                          </a:solidFill>
                          <a:latin typeface="Arial"/>
                        </a:rPr>
                        <a:t> recognition</a:t>
                      </a:r>
                      <a:endParaRPr lang="en-US" sz="1100">
                        <a:solidFill>
                          <a:srgbClr val="002060"/>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solidFill>
                            <a:srgbClr val="002060"/>
                          </a:solidFill>
                          <a:latin typeface="Arial"/>
                        </a:rPr>
                        <a:t>Ability</a:t>
                      </a:r>
                      <a:r>
                        <a:rPr lang="en-US" sz="1100" baseline="0" dirty="0">
                          <a:solidFill>
                            <a:srgbClr val="002060"/>
                          </a:solidFill>
                          <a:latin typeface="Arial"/>
                        </a:rPr>
                        <a:t> to identify the sounds that letters or letter combinations make</a:t>
                      </a:r>
                      <a:endParaRPr lang="en-US" sz="1100">
                        <a:solidFill>
                          <a:srgbClr val="002060"/>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424086">
                <a:tc>
                  <a:txBody>
                    <a:bodyPr/>
                    <a:lstStyle/>
                    <a:p>
                      <a:r>
                        <a:rPr lang="en-US" sz="1100" dirty="0">
                          <a:solidFill>
                            <a:srgbClr val="002060"/>
                          </a:solidFill>
                          <a:latin typeface="Arial"/>
                        </a:rPr>
                        <a:t>Decoding</a:t>
                      </a:r>
                      <a:r>
                        <a:rPr lang="en-US" sz="1100" baseline="0" dirty="0">
                          <a:solidFill>
                            <a:srgbClr val="002060"/>
                          </a:solidFill>
                          <a:latin typeface="Arial"/>
                        </a:rPr>
                        <a:t> skills</a:t>
                      </a:r>
                      <a:endParaRPr lang="en-US" sz="1100">
                        <a:solidFill>
                          <a:srgbClr val="002060"/>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solidFill>
                            <a:srgbClr val="002060"/>
                          </a:solidFill>
                          <a:latin typeface="Arial"/>
                        </a:rPr>
                        <a:t>Ability to sound out words and read words using phonics (linking letters and sounds)</a:t>
                      </a:r>
                      <a:endParaRPr lang="en-US" sz="1100">
                        <a:solidFill>
                          <a:srgbClr val="002060"/>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258138">
                <a:tc>
                  <a:txBody>
                    <a:bodyPr/>
                    <a:lstStyle/>
                    <a:p>
                      <a:r>
                        <a:rPr lang="en-US" sz="1100" dirty="0">
                          <a:solidFill>
                            <a:srgbClr val="002060"/>
                          </a:solidFill>
                          <a:latin typeface="Arial"/>
                        </a:rPr>
                        <a:t>Encoding</a:t>
                      </a:r>
                      <a:r>
                        <a:rPr lang="en-US" sz="1100" baseline="0" dirty="0">
                          <a:solidFill>
                            <a:srgbClr val="002060"/>
                          </a:solidFill>
                          <a:latin typeface="Arial"/>
                        </a:rPr>
                        <a:t> skills</a:t>
                      </a:r>
                      <a:endParaRPr lang="en-US" sz="1100">
                        <a:solidFill>
                          <a:srgbClr val="002060"/>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solidFill>
                            <a:srgbClr val="002060"/>
                          </a:solidFill>
                          <a:latin typeface="Arial"/>
                        </a:rPr>
                        <a:t>Ability to spell words</a:t>
                      </a:r>
                      <a:endParaRPr lang="en-US" sz="1100">
                        <a:solidFill>
                          <a:srgbClr val="002060"/>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6"/>
                  </a:ext>
                </a:extLst>
              </a:tr>
              <a:tr h="424086">
                <a:tc>
                  <a:txBody>
                    <a:bodyPr/>
                    <a:lstStyle/>
                    <a:p>
                      <a:r>
                        <a:rPr lang="en-US" sz="1100" dirty="0">
                          <a:solidFill>
                            <a:srgbClr val="002060"/>
                          </a:solidFill>
                          <a:latin typeface="Arial"/>
                        </a:rPr>
                        <a:t>Rapid naming</a:t>
                      </a:r>
                      <a:endParaRPr lang="en-US" sz="1100">
                        <a:solidFill>
                          <a:srgbClr val="002060"/>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solidFill>
                            <a:srgbClr val="002060"/>
                          </a:solidFill>
                          <a:latin typeface="Arial"/>
                        </a:rPr>
                        <a:t>Ability to quickly and accurately name familiar things (e.g., letters, objects, shapes, colors, etc.)</a:t>
                      </a:r>
                      <a:endParaRPr lang="en-US" sz="1100">
                        <a:solidFill>
                          <a:srgbClr val="002060"/>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7"/>
                  </a:ext>
                </a:extLst>
              </a:tr>
            </a:tbl>
          </a:graphicData>
        </a:graphic>
      </p:graphicFrame>
      <p:graphicFrame>
        <p:nvGraphicFramePr>
          <p:cNvPr id="7" name="Diagram 6" descr="&quot;Say Dyslexia&quot; Law Screening Procedure steps"/>
          <p:cNvGraphicFramePr/>
          <p:nvPr>
            <p:extLst>
              <p:ext uri="{D42A27DB-BD31-4B8C-83A1-F6EECF244321}">
                <p14:modId xmlns:p14="http://schemas.microsoft.com/office/powerpoint/2010/main" val="1694287493"/>
              </p:ext>
            </p:extLst>
          </p:nvPr>
        </p:nvGraphicFramePr>
        <p:xfrm>
          <a:off x="1142998" y="1387935"/>
          <a:ext cx="45720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hidden="1"/>
          <p:cNvSpPr>
            <a:spLocks noGrp="1"/>
          </p:cNvSpPr>
          <p:nvPr>
            <p:ph type="title"/>
          </p:nvPr>
        </p:nvSpPr>
        <p:spPr/>
        <p:txBody>
          <a:bodyPr/>
          <a:lstStyle/>
          <a:p>
            <a:r>
              <a:rPr lang="en-US" dirty="0" smtClean="0"/>
              <a:t>“Say Dyslexia” Law Screening Procedures</a:t>
            </a:r>
            <a:endParaRPr lang="en-US" dirty="0"/>
          </a:p>
        </p:txBody>
      </p:sp>
    </p:spTree>
    <p:extLst>
      <p:ext uri="{BB962C8B-B14F-4D97-AF65-F5344CB8AC3E}">
        <p14:creationId xmlns:p14="http://schemas.microsoft.com/office/powerpoint/2010/main" val="7977793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A dyslexia evaluation is not required for a school to provide interventions to address characteristics of dyslexia; however, if a parent chooses to seek an evaluation (outside the school system) for dyslexia and shares the results of the evaluation obtained at private expense with the school district, the school must consider the results of the evaluation in any decision made with respect to the provision of a free appropriate public education (FAPE). Schools are required to screen for characteristics; however, a school team may choose to further assess for the full profile of dyslexia. The International Dyslexia Association (IDA) lists the typical battery*:&#10;&#10;&#10;*Assessments require varying levels of certification and permission. Refer to your school psychologist for more information.&#10;"/>
          <p:cNvSpPr/>
          <p:nvPr/>
        </p:nvSpPr>
        <p:spPr>
          <a:xfrm>
            <a:off x="0" y="904397"/>
            <a:ext cx="6858000" cy="6093976"/>
          </a:xfrm>
          <a:prstGeom prst="rect">
            <a:avLst/>
          </a:prstGeom>
        </p:spPr>
        <p:txBody>
          <a:bodyPr wrap="square">
            <a:spAutoFit/>
          </a:bodyPr>
          <a:lstStyle/>
          <a:p>
            <a:pPr>
              <a:defRPr/>
            </a:pPr>
            <a:r>
              <a:rPr lang="en-US" sz="1600" dirty="0">
                <a:ln w="1905"/>
                <a:solidFill>
                  <a:srgbClr val="002060"/>
                </a:solidFill>
                <a:latin typeface="Arial" panose="020B0604020202020204" pitchFamily="34" charset="0"/>
              </a:rPr>
              <a:t>A dyslexia evaluation is not required for a school to provide interventions to address characteristics of dyslexia; however, if a parent chooses to seek an evaluation (outside the school system) for dyslexia and shares the results of the evaluation obtained at private expense with the school district, the school must consider the results of the evaluation in any decision made with respect to the provision of a free appropriate public education (FAPE). Schools are required to screen for characteristics; however, a school team may choose to further assess for the full profile of dyslexia. The International Dyslexia Association (IDA) lists the typical battery*:</a:t>
            </a:r>
          </a:p>
          <a:p>
            <a:pPr>
              <a:defRPr/>
            </a:pPr>
            <a:endParaRPr lang="en-US" sz="1600" dirty="0">
              <a:ln w="1905"/>
              <a:solidFill>
                <a:srgbClr val="002060"/>
              </a:solidFill>
              <a:latin typeface="Arial" panose="020B0604020202020204" pitchFamily="34" charset="0"/>
            </a:endParaRPr>
          </a:p>
          <a:p>
            <a:pPr>
              <a:defRPr/>
            </a:pPr>
            <a:endParaRPr lang="en-US" sz="1600" dirty="0">
              <a:ln w="1905"/>
              <a:solidFill>
                <a:srgbClr val="002060"/>
              </a:solidFill>
              <a:latin typeface="Arial" panose="020B0604020202020204" pitchFamily="34" charset="0"/>
            </a:endParaRPr>
          </a:p>
          <a:p>
            <a:pPr>
              <a:defRPr/>
            </a:pPr>
            <a:endParaRPr lang="en-US" sz="1600" dirty="0">
              <a:ln w="1905"/>
              <a:solidFill>
                <a:srgbClr val="002060"/>
              </a:solidFill>
              <a:latin typeface="Arial" panose="020B0604020202020204" pitchFamily="34" charset="0"/>
            </a:endParaRPr>
          </a:p>
          <a:p>
            <a:pPr>
              <a:defRPr/>
            </a:pPr>
            <a:endParaRPr lang="en-US" sz="1600" dirty="0">
              <a:ln w="1905"/>
              <a:solidFill>
                <a:srgbClr val="002060"/>
              </a:solidFill>
              <a:latin typeface="Arial" panose="020B0604020202020204" pitchFamily="34" charset="0"/>
            </a:endParaRPr>
          </a:p>
          <a:p>
            <a:pPr>
              <a:defRPr/>
            </a:pPr>
            <a:endParaRPr lang="en-US" sz="1600" dirty="0">
              <a:ln w="1905"/>
              <a:solidFill>
                <a:srgbClr val="002060"/>
              </a:solidFill>
              <a:latin typeface="Arial" panose="020B0604020202020204" pitchFamily="34" charset="0"/>
            </a:endParaRPr>
          </a:p>
          <a:p>
            <a:pPr>
              <a:defRPr/>
            </a:pPr>
            <a:endParaRPr lang="en-US" sz="1600" dirty="0">
              <a:ln w="1905"/>
              <a:solidFill>
                <a:srgbClr val="002060"/>
              </a:solidFill>
              <a:latin typeface="Arial" panose="020B0604020202020204" pitchFamily="34" charset="0"/>
            </a:endParaRPr>
          </a:p>
          <a:p>
            <a:pPr>
              <a:defRPr/>
            </a:pPr>
            <a:endParaRPr lang="en-US" sz="1600" dirty="0">
              <a:ln w="1905"/>
              <a:solidFill>
                <a:srgbClr val="002060"/>
              </a:solidFill>
              <a:latin typeface="Arial" panose="020B0604020202020204" pitchFamily="34" charset="0"/>
            </a:endParaRPr>
          </a:p>
          <a:p>
            <a:pPr>
              <a:defRPr/>
            </a:pPr>
            <a:endParaRPr lang="en-US" sz="1600" dirty="0">
              <a:ln w="1905"/>
              <a:solidFill>
                <a:srgbClr val="002060"/>
              </a:solidFill>
              <a:latin typeface="Arial" panose="020B0604020202020204" pitchFamily="34" charset="0"/>
            </a:endParaRPr>
          </a:p>
          <a:p>
            <a:pPr>
              <a:defRPr/>
            </a:pPr>
            <a:endParaRPr lang="en-US" sz="1600" dirty="0">
              <a:ln w="1905"/>
              <a:solidFill>
                <a:srgbClr val="002060"/>
              </a:solidFill>
              <a:latin typeface="Arial" panose="020B0604020202020204" pitchFamily="34" charset="0"/>
            </a:endParaRPr>
          </a:p>
          <a:p>
            <a:pPr>
              <a:defRPr/>
            </a:pPr>
            <a:endParaRPr lang="en-US" sz="1600" dirty="0">
              <a:ln w="1905"/>
              <a:solidFill>
                <a:srgbClr val="002060"/>
              </a:solidFill>
              <a:latin typeface="Arial" panose="020B0604020202020204" pitchFamily="34" charset="0"/>
            </a:endParaRPr>
          </a:p>
          <a:p>
            <a:pPr>
              <a:defRPr/>
            </a:pPr>
            <a:endParaRPr lang="en-US" sz="1600" dirty="0">
              <a:ln w="1905"/>
              <a:solidFill>
                <a:srgbClr val="002060"/>
              </a:solidFill>
              <a:latin typeface="Arial" panose="020B0604020202020204" pitchFamily="34" charset="0"/>
            </a:endParaRPr>
          </a:p>
          <a:p>
            <a:pPr>
              <a:defRPr/>
            </a:pPr>
            <a:endParaRPr lang="en-US" sz="1600" dirty="0">
              <a:ln w="1905"/>
              <a:solidFill>
                <a:srgbClr val="002060"/>
              </a:solidFill>
              <a:latin typeface="Arial" panose="020B0604020202020204" pitchFamily="34" charset="0"/>
            </a:endParaRPr>
          </a:p>
          <a:p>
            <a:pPr>
              <a:defRPr/>
            </a:pPr>
            <a:endParaRPr lang="en-US" sz="1600" dirty="0">
              <a:ln w="1905"/>
              <a:solidFill>
                <a:srgbClr val="002060"/>
              </a:solidFill>
              <a:latin typeface="Arial" panose="020B0604020202020204" pitchFamily="34" charset="0"/>
            </a:endParaRPr>
          </a:p>
          <a:p>
            <a:pPr>
              <a:defRPr/>
            </a:pPr>
            <a:r>
              <a:rPr lang="en-US" sz="1100" i="1" dirty="0">
                <a:ln w="1905"/>
                <a:solidFill>
                  <a:srgbClr val="002060"/>
                </a:solidFill>
                <a:latin typeface="Arial" panose="020B0604020202020204" pitchFamily="34" charset="0"/>
              </a:rPr>
              <a:t>*Assessments require varying levels of certification and permission. Refer to your school psychologist for more information.</a:t>
            </a:r>
          </a:p>
        </p:txBody>
      </p:sp>
      <p:sp>
        <p:nvSpPr>
          <p:cNvPr id="12" name="Rectangle 11" descr="Dyslexia Evaluation&#10;"/>
          <p:cNvSpPr/>
          <p:nvPr/>
        </p:nvSpPr>
        <p:spPr>
          <a:xfrm>
            <a:off x="0" y="-10004"/>
            <a:ext cx="68580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ln w="1905"/>
                <a:solidFill>
                  <a:prstClr val="white"/>
                </a:solidFill>
                <a:effectLst>
                  <a:innerShdw blurRad="69850" dist="43180" dir="5400000">
                    <a:srgbClr val="000000">
                      <a:alpha val="65000"/>
                    </a:srgbClr>
                  </a:innerShdw>
                </a:effectLst>
                <a:latin typeface="Georgia" panose="02040502050405020303" pitchFamily="18" charset="0"/>
              </a:rPr>
              <a:t>Dyslexia Evaluation</a:t>
            </a:r>
            <a:endParaRPr lang="en-US" sz="1600" dirty="0">
              <a:solidFill>
                <a:prstClr val="white"/>
              </a:solidFill>
              <a:latin typeface="Georgia" panose="02040502050405020303" pitchFamily="18" charset="0"/>
            </a:endParaRPr>
          </a:p>
        </p:txBody>
      </p:sp>
      <p:sp>
        <p:nvSpPr>
          <p:cNvPr id="13" name="Rectangle 12"/>
          <p:cNvSpPr/>
          <p:nvPr/>
        </p:nvSpPr>
        <p:spPr>
          <a:xfrm>
            <a:off x="0" y="8668512"/>
            <a:ext cx="6858000" cy="4754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1200" i="1" dirty="0">
                <a:solidFill>
                  <a:srgbClr val="002060"/>
                </a:solidFill>
                <a:latin typeface="Arial" panose="020B0604020202020204" pitchFamily="34" charset="0"/>
                <a:cs typeface="Arial" panose="020B0604020202020204" pitchFamily="34" charset="0"/>
              </a:rPr>
              <a:t>Provided for reference only.  Mention does not imply endorsement, </a:t>
            </a:r>
          </a:p>
          <a:p>
            <a:pPr algn="r"/>
            <a:r>
              <a:rPr lang="en-US" sz="1200" i="1" dirty="0">
                <a:solidFill>
                  <a:srgbClr val="002060"/>
                </a:solidFill>
                <a:latin typeface="Arial" panose="020B0604020202020204" pitchFamily="34" charset="0"/>
                <a:cs typeface="Arial" panose="020B0604020202020204" pitchFamily="34" charset="0"/>
              </a:rPr>
              <a:t>recommendation, or approval by the Tennessee Department of Education.</a:t>
            </a:r>
          </a:p>
        </p:txBody>
      </p:sp>
      <p:graphicFrame>
        <p:nvGraphicFramePr>
          <p:cNvPr id="2" name="Diagram 1" descr="Dyslexia evaluation table"/>
          <p:cNvGraphicFramePr/>
          <p:nvPr>
            <p:extLst>
              <p:ext uri="{D42A27DB-BD31-4B8C-83A1-F6EECF244321}">
                <p14:modId xmlns:p14="http://schemas.microsoft.com/office/powerpoint/2010/main" val="2341961396"/>
              </p:ext>
            </p:extLst>
          </p:nvPr>
        </p:nvGraphicFramePr>
        <p:xfrm>
          <a:off x="92528" y="3384553"/>
          <a:ext cx="6672943"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hidden="1"/>
          <p:cNvSpPr>
            <a:spLocks noGrp="1"/>
          </p:cNvSpPr>
          <p:nvPr>
            <p:ph type="title"/>
          </p:nvPr>
        </p:nvSpPr>
        <p:spPr/>
        <p:txBody>
          <a:bodyPr/>
          <a:lstStyle/>
          <a:p>
            <a:r>
              <a:rPr lang="en-US" dirty="0" smtClean="0"/>
              <a:t>Dyslexia Evaluation</a:t>
            </a:r>
            <a:endParaRPr lang="en-US" dirty="0"/>
          </a:p>
        </p:txBody>
      </p:sp>
    </p:spTree>
    <p:extLst>
      <p:ext uri="{BB962C8B-B14F-4D97-AF65-F5344CB8AC3E}">
        <p14:creationId xmlns:p14="http://schemas.microsoft.com/office/powerpoint/2010/main" val="15707473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Contact information slide"/>
          <p:cNvSpPr/>
          <p:nvPr/>
        </p:nvSpPr>
        <p:spPr>
          <a:xfrm>
            <a:off x="0" y="-210820"/>
            <a:ext cx="6858000" cy="9144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sz="3200" b="1" dirty="0">
              <a:solidFill>
                <a:schemeClr val="bg1"/>
              </a:solidFill>
              <a:latin typeface="Georgia" panose="02040502050405020303" pitchFamily="18" charset="0"/>
            </a:endParaRPr>
          </a:p>
        </p:txBody>
      </p:sp>
      <p:sp>
        <p:nvSpPr>
          <p:cNvPr id="8" name="Rectangle 7" descr="Provided for reference only. Mention does not imply endorsement, &#10;recommendation, or approval by the Tennessee Department of Education.&#10;"/>
          <p:cNvSpPr/>
          <p:nvPr/>
        </p:nvSpPr>
        <p:spPr>
          <a:xfrm>
            <a:off x="0" y="8688832"/>
            <a:ext cx="6858000" cy="47548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1200" i="1" dirty="0">
                <a:solidFill>
                  <a:schemeClr val="bg1"/>
                </a:solidFill>
                <a:latin typeface="Arial" panose="020B0604020202020204" pitchFamily="34" charset="0"/>
                <a:cs typeface="Arial" panose="020B0604020202020204" pitchFamily="34" charset="0"/>
              </a:rPr>
              <a:t>Provided for reference only. Mention does not imply endorsement, </a:t>
            </a:r>
          </a:p>
          <a:p>
            <a:pPr algn="r"/>
            <a:r>
              <a:rPr lang="en-US" sz="1200" i="1" dirty="0">
                <a:solidFill>
                  <a:schemeClr val="bg1"/>
                </a:solidFill>
                <a:latin typeface="Arial" panose="020B0604020202020204" pitchFamily="34" charset="0"/>
                <a:cs typeface="Arial" panose="020B0604020202020204" pitchFamily="34" charset="0"/>
              </a:rPr>
              <a:t>recommendation, or approval by the Tennessee Department of Education.</a:t>
            </a:r>
          </a:p>
        </p:txBody>
      </p:sp>
      <p:sp>
        <p:nvSpPr>
          <p:cNvPr id="15" name="Content Placeholder 1" descr="Contact information"/>
          <p:cNvSpPr txBox="1">
            <a:spLocks/>
          </p:cNvSpPr>
          <p:nvPr/>
        </p:nvSpPr>
        <p:spPr>
          <a:xfrm>
            <a:off x="108656" y="1003368"/>
            <a:ext cx="6640688" cy="7318248"/>
          </a:xfrm>
          <a:prstGeom prst="rect">
            <a:avLst/>
          </a:prstGeom>
        </p:spPr>
        <p:txBody>
          <a:bodyPr vert="horz" lIns="91440" tIns="45720" rIns="91440" bIns="45720" numCol="2"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1" algn="l">
              <a:spcBef>
                <a:spcPts val="1000"/>
              </a:spcBef>
            </a:pPr>
            <a:endParaRPr lang="en-US" sz="2000" dirty="0">
              <a:solidFill>
                <a:srgbClr val="002060"/>
              </a:solidFill>
              <a:latin typeface="Arial" panose="020B0604020202020204" pitchFamily="34" charset="0"/>
              <a:cs typeface="Arial" panose="020B0604020202020204" pitchFamily="34" charset="0"/>
            </a:endParaRPr>
          </a:p>
          <a:p>
            <a:pPr lvl="1" algn="l">
              <a:spcBef>
                <a:spcPts val="1000"/>
              </a:spcBef>
            </a:pPr>
            <a:endParaRPr lang="en-US" sz="2400" dirty="0">
              <a:solidFill>
                <a:srgbClr val="002060"/>
              </a:solidFill>
              <a:latin typeface="Arial" panose="020B0604020202020204" pitchFamily="34" charset="0"/>
              <a:cs typeface="Arial" panose="020B0604020202020204" pitchFamily="34" charset="0"/>
            </a:endParaRPr>
          </a:p>
        </p:txBody>
      </p:sp>
      <p:sp>
        <p:nvSpPr>
          <p:cNvPr id="2" name="TextBox 1" descr="Kate Martin&#10;Senior Director of Special Education&#10;Division of Special Populations&#10;Kate.B.Martin@tn.gov&#10;&#10;Joanna Bivins&#10;Director of School Psychology and Behavior Services&#10;Division of Special Populations&#10;Joanna.Bivins@tn.gov &#10;"/>
          <p:cNvSpPr txBox="1"/>
          <p:nvPr/>
        </p:nvSpPr>
        <p:spPr>
          <a:xfrm>
            <a:off x="108656" y="1003368"/>
            <a:ext cx="6640688" cy="5909310"/>
          </a:xfrm>
          <a:prstGeom prst="rect">
            <a:avLst/>
          </a:prstGeom>
          <a:noFill/>
        </p:spPr>
        <p:txBody>
          <a:bodyPr wrap="square" rtlCol="0">
            <a:spAutoFit/>
          </a:bodyPr>
          <a:lstStyle/>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Kate Martin</a:t>
            </a:r>
          </a:p>
          <a:p>
            <a:pPr algn="ctr"/>
            <a:r>
              <a:rPr lang="en-US" dirty="0">
                <a:latin typeface="Arial" panose="020B0604020202020204" pitchFamily="34" charset="0"/>
                <a:cs typeface="Arial" panose="020B0604020202020204" pitchFamily="34" charset="0"/>
              </a:rPr>
              <a:t>Senior Director of Special Education</a:t>
            </a:r>
          </a:p>
          <a:p>
            <a:pPr algn="ctr"/>
            <a:r>
              <a:rPr lang="en-US" dirty="0">
                <a:latin typeface="Arial" panose="020B0604020202020204" pitchFamily="34" charset="0"/>
                <a:cs typeface="Arial" panose="020B0604020202020204" pitchFamily="34" charset="0"/>
              </a:rPr>
              <a:t>Division of Special Populations</a:t>
            </a:r>
          </a:p>
          <a:p>
            <a:pPr algn="ctr"/>
            <a:r>
              <a:rPr lang="en-US" dirty="0">
                <a:latin typeface="Arial" panose="020B0604020202020204" pitchFamily="34" charset="0"/>
                <a:cs typeface="Arial" panose="020B0604020202020204" pitchFamily="34" charset="0"/>
                <a:hlinkClick r:id="rId2"/>
              </a:rPr>
              <a:t>Kate.B.Martin@tn.gov</a:t>
            </a: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Joanna Bivins</a:t>
            </a:r>
          </a:p>
          <a:p>
            <a:pPr algn="ctr"/>
            <a:r>
              <a:rPr lang="en-US" dirty="0">
                <a:latin typeface="Arial" panose="020B0604020202020204" pitchFamily="34" charset="0"/>
                <a:cs typeface="Arial" panose="020B0604020202020204" pitchFamily="34" charset="0"/>
              </a:rPr>
              <a:t>Director of School Psychology and Behavior Services</a:t>
            </a:r>
          </a:p>
          <a:p>
            <a:pPr algn="ctr"/>
            <a:r>
              <a:rPr lang="en-US" dirty="0">
                <a:latin typeface="Arial" panose="020B0604020202020204" pitchFamily="34" charset="0"/>
                <a:cs typeface="Arial" panose="020B0604020202020204" pitchFamily="34" charset="0"/>
              </a:rPr>
              <a:t>Division of Special Populations</a:t>
            </a:r>
          </a:p>
          <a:p>
            <a:pPr algn="ctr"/>
            <a:r>
              <a:rPr lang="en-US" dirty="0">
                <a:latin typeface="Arial" panose="020B0604020202020204" pitchFamily="34" charset="0"/>
                <a:cs typeface="Arial" panose="020B0604020202020204" pitchFamily="34" charset="0"/>
                <a:hlinkClick r:id="rId3"/>
              </a:rPr>
              <a:t>Joanna.Bivins@tn.gov</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r>
              <a:rPr lang="en-US" dirty="0" smtClean="0">
                <a:latin typeface="Arial" panose="020B0604020202020204" pitchFamily="34" charset="0"/>
                <a:cs typeface="Arial" panose="020B0604020202020204" pitchFamily="34" charset="0"/>
              </a:rPr>
              <a:t>Angela Wegner</a:t>
            </a:r>
          </a:p>
          <a:p>
            <a:pPr algn="ctr"/>
            <a:r>
              <a:rPr lang="en-US" dirty="0" smtClean="0">
                <a:latin typeface="Arial" panose="020B0604020202020204" pitchFamily="34" charset="0"/>
                <a:cs typeface="Arial" panose="020B0604020202020204" pitchFamily="34" charset="0"/>
              </a:rPr>
              <a:t>Intervention Supports and Best Practices Coordinator</a:t>
            </a:r>
          </a:p>
          <a:p>
            <a:pPr algn="ctr"/>
            <a:r>
              <a:rPr lang="en-US" dirty="0" smtClean="0">
                <a:latin typeface="Arial" panose="020B0604020202020204" pitchFamily="34" charset="0"/>
                <a:cs typeface="Arial" panose="020B0604020202020204" pitchFamily="34" charset="0"/>
              </a:rPr>
              <a:t>Division of Special Populations</a:t>
            </a:r>
          </a:p>
          <a:p>
            <a:pPr algn="ctr"/>
            <a:r>
              <a:rPr lang="en-US" dirty="0" smtClean="0">
                <a:latin typeface="Arial" panose="020B0604020202020204" pitchFamily="34" charset="0"/>
                <a:cs typeface="Arial" panose="020B0604020202020204" pitchFamily="34" charset="0"/>
                <a:hlinkClick r:id="rId4"/>
              </a:rPr>
              <a:t>Angela.Wegner@tn.gov</a:t>
            </a: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p:txBody>
      </p:sp>
      <p:sp>
        <p:nvSpPr>
          <p:cNvPr id="3" name="Title 2" descr="Contact Information"/>
          <p:cNvSpPr>
            <a:spLocks noGrp="1"/>
          </p:cNvSpPr>
          <p:nvPr>
            <p:ph type="ctrTitle"/>
          </p:nvPr>
        </p:nvSpPr>
        <p:spPr>
          <a:xfrm>
            <a:off x="514350" y="-62346"/>
            <a:ext cx="5829300" cy="631336"/>
          </a:xfrm>
        </p:spPr>
        <p:txBody>
          <a:bodyPr/>
          <a:lstStyle/>
          <a:p>
            <a:pPr rtl="0" eaLnBrk="1" latinLnBrk="0" hangingPunct="1"/>
            <a:r>
              <a:rPr lang="en-US" sz="3200" b="1" kern="1200" dirty="0">
                <a:solidFill>
                  <a:srgbClr val="FFFFFF"/>
                </a:solidFill>
                <a:effectLst/>
                <a:latin typeface="Georgia" panose="02040502050405020303" pitchFamily="18" charset="0"/>
                <a:ea typeface="+mn-ea"/>
                <a:cs typeface="+mn-cs"/>
              </a:rPr>
              <a:t>Contact Information</a:t>
            </a:r>
            <a:endParaRPr lang="en-US" dirty="0">
              <a:effectLst/>
            </a:endParaRPr>
          </a:p>
        </p:txBody>
      </p:sp>
    </p:spTree>
    <p:extLst>
      <p:ext uri="{BB962C8B-B14F-4D97-AF65-F5344CB8AC3E}">
        <p14:creationId xmlns:p14="http://schemas.microsoft.com/office/powerpoint/2010/main" val="38077763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TN Department of Education logo"/>
          <p:cNvSpPr/>
          <p:nvPr/>
        </p:nvSpPr>
        <p:spPr>
          <a:xfrm>
            <a:off x="76200" y="1066800"/>
            <a:ext cx="6477000" cy="327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nnessee Department of Educ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822" y="1060454"/>
            <a:ext cx="6136551" cy="2434165"/>
          </a:xfrm>
          <a:prstGeom prst="rect">
            <a:avLst/>
          </a:prstGeom>
        </p:spPr>
      </p:pic>
      <p:sp>
        <p:nvSpPr>
          <p:cNvPr id="7" name="Title 6" descr="Any reference herein to any vendor, product or service by trade name, trademark, manufacturer, or otherwise does not constitute or imply the endorsement, recommendation or approval by the Tennessee Department of Education."/>
          <p:cNvSpPr>
            <a:spLocks noGrp="1"/>
          </p:cNvSpPr>
          <p:nvPr>
            <p:ph type="ctrTitle"/>
          </p:nvPr>
        </p:nvSpPr>
        <p:spPr>
          <a:xfrm>
            <a:off x="513448" y="5080002"/>
            <a:ext cx="5829300" cy="2765776"/>
          </a:xfrm>
        </p:spPr>
        <p:txBody>
          <a:bodyPr>
            <a:noAutofit/>
          </a:bodyPr>
          <a:lstStyle/>
          <a:p>
            <a:r>
              <a:rPr lang="en-US" sz="2400" dirty="0">
                <a:solidFill>
                  <a:schemeClr val="bg1"/>
                </a:solidFill>
                <a:latin typeface="Arial" panose="020B0604020202020204" pitchFamily="34" charset="0"/>
                <a:cs typeface="Arial" panose="020B0604020202020204" pitchFamily="34" charset="0"/>
              </a:rPr>
              <a:t>Any reference herein to any vendor, product or service by trade name, trademark, manufacturer, or otherwise does not constitute or imply the endorsement, recommendation or approval by the Tennessee Department of Education.</a:t>
            </a:r>
            <a:endParaRPr lang="en-US" sz="2000" dirty="0">
              <a:solidFill>
                <a:schemeClr val="bg1"/>
              </a:solidFill>
            </a:endParaRPr>
          </a:p>
        </p:txBody>
      </p:sp>
      <p:sp>
        <p:nvSpPr>
          <p:cNvPr id="8" name="Text Placeholder 7" descr="This is only a sampling of available products and services. If you would like your product or service to be considered for addition to the list, please contact Kate Martin. &#10;&#10;"/>
          <p:cNvSpPr>
            <a:spLocks noGrp="1"/>
          </p:cNvSpPr>
          <p:nvPr>
            <p:ph type="body" sz="quarter" idx="10"/>
          </p:nvPr>
        </p:nvSpPr>
        <p:spPr>
          <a:xfrm>
            <a:off x="0" y="8444089"/>
            <a:ext cx="6858000" cy="699911"/>
          </a:xfrm>
        </p:spPr>
        <p:txBody>
          <a:bodyPr>
            <a:normAutofit fontScale="70000" lnSpcReduction="20000"/>
          </a:bodyPr>
          <a:lstStyle/>
          <a:p>
            <a:r>
              <a:rPr lang="en-US" sz="2200" b="1" dirty="0">
                <a:solidFill>
                  <a:schemeClr val="accent3"/>
                </a:solidFill>
                <a:latin typeface="Arial" panose="020B0604020202020204" pitchFamily="34" charset="0"/>
                <a:cs typeface="Arial" panose="020B0604020202020204" pitchFamily="34" charset="0"/>
              </a:rPr>
              <a:t>This is only a sampling of available products and services. If you would like your product or service to be considered for addition to the list, please contact </a:t>
            </a:r>
            <a:r>
              <a:rPr lang="en-US" sz="2200" b="1" dirty="0">
                <a:solidFill>
                  <a:schemeClr val="accent3"/>
                </a:solidFill>
                <a:latin typeface="Arial" panose="020B0604020202020204" pitchFamily="34" charset="0"/>
                <a:cs typeface="Arial" panose="020B0604020202020204" pitchFamily="34" charset="0"/>
                <a:hlinkClick r:id="rId4"/>
              </a:rPr>
              <a:t>Kate Martin</a:t>
            </a:r>
            <a:r>
              <a:rPr lang="en-US" sz="2200" b="1" dirty="0">
                <a:solidFill>
                  <a:schemeClr val="accent3"/>
                </a:solidFill>
                <a:latin typeface="Arial" panose="020B060402020202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1712896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Assessing Parts of Reading&#10;"/>
          <p:cNvSpPr/>
          <p:nvPr/>
        </p:nvSpPr>
        <p:spPr>
          <a:xfrm>
            <a:off x="0" y="0"/>
            <a:ext cx="68580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dirty="0">
                <a:solidFill>
                  <a:schemeClr val="bg1"/>
                </a:solidFill>
                <a:latin typeface="Georgia" panose="02040502050405020303" pitchFamily="18" charset="0"/>
              </a:rPr>
              <a:t>Assessing Parts of Reading</a:t>
            </a:r>
          </a:p>
        </p:txBody>
      </p:sp>
      <p:sp>
        <p:nvSpPr>
          <p:cNvPr id="8" name="Rectangle 7" descr="Provided for reference only. Mention does not imply endorsement, &#10;recommendation, or approval of the Tennessee Department of Education.&#10;"/>
          <p:cNvSpPr/>
          <p:nvPr/>
        </p:nvSpPr>
        <p:spPr>
          <a:xfrm>
            <a:off x="0" y="8668512"/>
            <a:ext cx="6858000" cy="4754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1200" i="1" dirty="0">
                <a:solidFill>
                  <a:srgbClr val="002060"/>
                </a:solidFill>
                <a:latin typeface="Arial" panose="020B0604020202020204" pitchFamily="34" charset="0"/>
                <a:cs typeface="Arial" panose="020B0604020202020204" pitchFamily="34" charset="0"/>
              </a:rPr>
              <a:t>Provided for reference only. Mention does not imply endorsement, </a:t>
            </a:r>
          </a:p>
          <a:p>
            <a:pPr algn="r"/>
            <a:r>
              <a:rPr lang="en-US" sz="1200" i="1" dirty="0">
                <a:solidFill>
                  <a:srgbClr val="002060"/>
                </a:solidFill>
                <a:latin typeface="Arial" panose="020B0604020202020204" pitchFamily="34" charset="0"/>
                <a:cs typeface="Arial" panose="020B0604020202020204" pitchFamily="34" charset="0"/>
              </a:rPr>
              <a:t>recommendation, or approval by the Tennessee Department of Education.</a:t>
            </a:r>
          </a:p>
        </p:txBody>
      </p:sp>
      <p:sp>
        <p:nvSpPr>
          <p:cNvPr id="27" name="Freeform 26" descr="Basic Reading/ Decoding&#10;"/>
          <p:cNvSpPr/>
          <p:nvPr/>
        </p:nvSpPr>
        <p:spPr>
          <a:xfrm>
            <a:off x="93191" y="4244316"/>
            <a:ext cx="2103120" cy="641572"/>
          </a:xfrm>
          <a:custGeom>
            <a:avLst/>
            <a:gdLst>
              <a:gd name="connsiteX0" fmla="*/ 0 w 1848026"/>
              <a:gd name="connsiteY0" fmla="*/ 0 h 426081"/>
              <a:gd name="connsiteX1" fmla="*/ 1848026 w 1848026"/>
              <a:gd name="connsiteY1" fmla="*/ 0 h 426081"/>
              <a:gd name="connsiteX2" fmla="*/ 1848026 w 1848026"/>
              <a:gd name="connsiteY2" fmla="*/ 426081 h 426081"/>
              <a:gd name="connsiteX3" fmla="*/ 0 w 1848026"/>
              <a:gd name="connsiteY3" fmla="*/ 426081 h 426081"/>
              <a:gd name="connsiteX4" fmla="*/ 0 w 1848026"/>
              <a:gd name="connsiteY4" fmla="*/ 0 h 42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8026" h="426081">
                <a:moveTo>
                  <a:pt x="0" y="0"/>
                </a:moveTo>
                <a:lnTo>
                  <a:pt x="1848026" y="0"/>
                </a:lnTo>
                <a:lnTo>
                  <a:pt x="1848026" y="426081"/>
                </a:lnTo>
                <a:lnTo>
                  <a:pt x="0" y="426081"/>
                </a:lnTo>
                <a:lnTo>
                  <a:pt x="0" y="0"/>
                </a:ln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a:latin typeface="Arial" panose="020B0604020202020204" pitchFamily="34" charset="0"/>
                <a:cs typeface="Arial" panose="020B0604020202020204" pitchFamily="34" charset="0"/>
              </a:rPr>
              <a:t>Basic Reading/ Decoding</a:t>
            </a:r>
          </a:p>
        </p:txBody>
      </p:sp>
      <p:sp>
        <p:nvSpPr>
          <p:cNvPr id="28" name="Freeform 27" descr="Phonemic Awareness&#10;"/>
          <p:cNvSpPr/>
          <p:nvPr/>
        </p:nvSpPr>
        <p:spPr>
          <a:xfrm>
            <a:off x="93191" y="4893540"/>
            <a:ext cx="2103120" cy="457200"/>
          </a:xfrm>
          <a:custGeom>
            <a:avLst/>
            <a:gdLst>
              <a:gd name="connsiteX0" fmla="*/ 0 w 1848026"/>
              <a:gd name="connsiteY0" fmla="*/ 0 h 426081"/>
              <a:gd name="connsiteX1" fmla="*/ 1848026 w 1848026"/>
              <a:gd name="connsiteY1" fmla="*/ 0 h 426081"/>
              <a:gd name="connsiteX2" fmla="*/ 1848026 w 1848026"/>
              <a:gd name="connsiteY2" fmla="*/ 426081 h 426081"/>
              <a:gd name="connsiteX3" fmla="*/ 0 w 1848026"/>
              <a:gd name="connsiteY3" fmla="*/ 426081 h 426081"/>
              <a:gd name="connsiteX4" fmla="*/ 0 w 1848026"/>
              <a:gd name="connsiteY4" fmla="*/ 0 h 42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8026" h="426081">
                <a:moveTo>
                  <a:pt x="0" y="0"/>
                </a:moveTo>
                <a:lnTo>
                  <a:pt x="1848026" y="0"/>
                </a:lnTo>
                <a:lnTo>
                  <a:pt x="1848026" y="426081"/>
                </a:lnTo>
                <a:lnTo>
                  <a:pt x="0" y="426081"/>
                </a:lnTo>
                <a:lnTo>
                  <a:pt x="0" y="0"/>
                </a:ln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Phonemic Awareness</a:t>
            </a:r>
          </a:p>
        </p:txBody>
      </p:sp>
      <p:sp>
        <p:nvSpPr>
          <p:cNvPr id="29" name="Freeform 28" descr="Phonics&#10;"/>
          <p:cNvSpPr/>
          <p:nvPr/>
        </p:nvSpPr>
        <p:spPr>
          <a:xfrm>
            <a:off x="93191" y="5359884"/>
            <a:ext cx="2103120" cy="457200"/>
          </a:xfrm>
          <a:custGeom>
            <a:avLst/>
            <a:gdLst>
              <a:gd name="connsiteX0" fmla="*/ 0 w 1848026"/>
              <a:gd name="connsiteY0" fmla="*/ 0 h 426081"/>
              <a:gd name="connsiteX1" fmla="*/ 1848026 w 1848026"/>
              <a:gd name="connsiteY1" fmla="*/ 0 h 426081"/>
              <a:gd name="connsiteX2" fmla="*/ 1848026 w 1848026"/>
              <a:gd name="connsiteY2" fmla="*/ 426081 h 426081"/>
              <a:gd name="connsiteX3" fmla="*/ 0 w 1848026"/>
              <a:gd name="connsiteY3" fmla="*/ 426081 h 426081"/>
              <a:gd name="connsiteX4" fmla="*/ 0 w 1848026"/>
              <a:gd name="connsiteY4" fmla="*/ 0 h 42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8026" h="426081">
                <a:moveTo>
                  <a:pt x="0" y="0"/>
                </a:moveTo>
                <a:lnTo>
                  <a:pt x="1848026" y="0"/>
                </a:lnTo>
                <a:lnTo>
                  <a:pt x="1848026" y="426081"/>
                </a:lnTo>
                <a:lnTo>
                  <a:pt x="0" y="426081"/>
                </a:lnTo>
                <a:lnTo>
                  <a:pt x="0" y="0"/>
                </a:ln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Basic Letter Knowledge</a:t>
            </a:r>
          </a:p>
        </p:txBody>
      </p:sp>
      <p:sp>
        <p:nvSpPr>
          <p:cNvPr id="30" name="Freeform 29" descr="Sight Words&#10;"/>
          <p:cNvSpPr/>
          <p:nvPr/>
        </p:nvSpPr>
        <p:spPr>
          <a:xfrm>
            <a:off x="93190" y="5788521"/>
            <a:ext cx="2103120" cy="457200"/>
          </a:xfrm>
          <a:custGeom>
            <a:avLst/>
            <a:gdLst>
              <a:gd name="connsiteX0" fmla="*/ 0 w 1848026"/>
              <a:gd name="connsiteY0" fmla="*/ 0 h 426081"/>
              <a:gd name="connsiteX1" fmla="*/ 1848026 w 1848026"/>
              <a:gd name="connsiteY1" fmla="*/ 0 h 426081"/>
              <a:gd name="connsiteX2" fmla="*/ 1848026 w 1848026"/>
              <a:gd name="connsiteY2" fmla="*/ 426081 h 426081"/>
              <a:gd name="connsiteX3" fmla="*/ 0 w 1848026"/>
              <a:gd name="connsiteY3" fmla="*/ 426081 h 426081"/>
              <a:gd name="connsiteX4" fmla="*/ 0 w 1848026"/>
              <a:gd name="connsiteY4" fmla="*/ 0 h 42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8026" h="426081">
                <a:moveTo>
                  <a:pt x="0" y="0"/>
                </a:moveTo>
                <a:lnTo>
                  <a:pt x="1848026" y="0"/>
                </a:lnTo>
                <a:lnTo>
                  <a:pt x="1848026" y="426081"/>
                </a:lnTo>
                <a:lnTo>
                  <a:pt x="0" y="426081"/>
                </a:lnTo>
                <a:lnTo>
                  <a:pt x="0" y="0"/>
                </a:ln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Rhyming and Sound Patterning</a:t>
            </a:r>
          </a:p>
        </p:txBody>
      </p:sp>
      <p:sp>
        <p:nvSpPr>
          <p:cNvPr id="31" name="Freeform 30" descr="Fluency&#10;"/>
          <p:cNvSpPr/>
          <p:nvPr/>
        </p:nvSpPr>
        <p:spPr>
          <a:xfrm>
            <a:off x="2394438" y="4241565"/>
            <a:ext cx="2103120" cy="640080"/>
          </a:xfrm>
          <a:custGeom>
            <a:avLst/>
            <a:gdLst>
              <a:gd name="connsiteX0" fmla="*/ 0 w 1848026"/>
              <a:gd name="connsiteY0" fmla="*/ 0 h 426081"/>
              <a:gd name="connsiteX1" fmla="*/ 1848026 w 1848026"/>
              <a:gd name="connsiteY1" fmla="*/ 0 h 426081"/>
              <a:gd name="connsiteX2" fmla="*/ 1848026 w 1848026"/>
              <a:gd name="connsiteY2" fmla="*/ 426081 h 426081"/>
              <a:gd name="connsiteX3" fmla="*/ 0 w 1848026"/>
              <a:gd name="connsiteY3" fmla="*/ 426081 h 426081"/>
              <a:gd name="connsiteX4" fmla="*/ 0 w 1848026"/>
              <a:gd name="connsiteY4" fmla="*/ 0 h 42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8026" h="426081">
                <a:moveTo>
                  <a:pt x="0" y="0"/>
                </a:moveTo>
                <a:lnTo>
                  <a:pt x="1848026" y="0"/>
                </a:lnTo>
                <a:lnTo>
                  <a:pt x="1848026" y="426081"/>
                </a:lnTo>
                <a:lnTo>
                  <a:pt x="0" y="426081"/>
                </a:lnTo>
                <a:lnTo>
                  <a:pt x="0" y="0"/>
                </a:lnTo>
                <a:close/>
              </a:path>
            </a:pathLst>
          </a:cu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a:latin typeface="Arial" panose="020B0604020202020204" pitchFamily="34" charset="0"/>
                <a:cs typeface="Arial" panose="020B0604020202020204" pitchFamily="34" charset="0"/>
              </a:rPr>
              <a:t>Fluency</a:t>
            </a:r>
          </a:p>
        </p:txBody>
      </p:sp>
      <p:sp>
        <p:nvSpPr>
          <p:cNvPr id="32" name="Freeform 31" descr="Accuracy&#10;"/>
          <p:cNvSpPr/>
          <p:nvPr/>
        </p:nvSpPr>
        <p:spPr>
          <a:xfrm>
            <a:off x="2394439" y="4893540"/>
            <a:ext cx="2103120" cy="457200"/>
          </a:xfrm>
          <a:custGeom>
            <a:avLst/>
            <a:gdLst>
              <a:gd name="connsiteX0" fmla="*/ 0 w 1848026"/>
              <a:gd name="connsiteY0" fmla="*/ 0 h 426081"/>
              <a:gd name="connsiteX1" fmla="*/ 1848026 w 1848026"/>
              <a:gd name="connsiteY1" fmla="*/ 0 h 426081"/>
              <a:gd name="connsiteX2" fmla="*/ 1848026 w 1848026"/>
              <a:gd name="connsiteY2" fmla="*/ 426081 h 426081"/>
              <a:gd name="connsiteX3" fmla="*/ 0 w 1848026"/>
              <a:gd name="connsiteY3" fmla="*/ 426081 h 426081"/>
              <a:gd name="connsiteX4" fmla="*/ 0 w 1848026"/>
              <a:gd name="connsiteY4" fmla="*/ 0 h 42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8026" h="426081">
                <a:moveTo>
                  <a:pt x="0" y="0"/>
                </a:moveTo>
                <a:lnTo>
                  <a:pt x="1848026" y="0"/>
                </a:lnTo>
                <a:lnTo>
                  <a:pt x="1848026" y="426081"/>
                </a:lnTo>
                <a:lnTo>
                  <a:pt x="0" y="426081"/>
                </a:lnTo>
                <a:lnTo>
                  <a:pt x="0" y="0"/>
                </a:lnTo>
                <a:close/>
              </a:path>
            </a:pathLst>
          </a:cu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Word Fluency</a:t>
            </a:r>
          </a:p>
        </p:txBody>
      </p:sp>
      <p:sp>
        <p:nvSpPr>
          <p:cNvPr id="33" name="Freeform 32" descr="Expression&#10;"/>
          <p:cNvSpPr/>
          <p:nvPr/>
        </p:nvSpPr>
        <p:spPr>
          <a:xfrm>
            <a:off x="2394440" y="5358772"/>
            <a:ext cx="2103120" cy="457200"/>
          </a:xfrm>
          <a:custGeom>
            <a:avLst/>
            <a:gdLst>
              <a:gd name="connsiteX0" fmla="*/ 0 w 1848026"/>
              <a:gd name="connsiteY0" fmla="*/ 0 h 426081"/>
              <a:gd name="connsiteX1" fmla="*/ 1848026 w 1848026"/>
              <a:gd name="connsiteY1" fmla="*/ 0 h 426081"/>
              <a:gd name="connsiteX2" fmla="*/ 1848026 w 1848026"/>
              <a:gd name="connsiteY2" fmla="*/ 426081 h 426081"/>
              <a:gd name="connsiteX3" fmla="*/ 0 w 1848026"/>
              <a:gd name="connsiteY3" fmla="*/ 426081 h 426081"/>
              <a:gd name="connsiteX4" fmla="*/ 0 w 1848026"/>
              <a:gd name="connsiteY4" fmla="*/ 0 h 42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8026" h="426081">
                <a:moveTo>
                  <a:pt x="0" y="0"/>
                </a:moveTo>
                <a:lnTo>
                  <a:pt x="1848026" y="0"/>
                </a:lnTo>
                <a:lnTo>
                  <a:pt x="1848026" y="426081"/>
                </a:lnTo>
                <a:lnTo>
                  <a:pt x="0" y="426081"/>
                </a:lnTo>
                <a:lnTo>
                  <a:pt x="0" y="0"/>
                </a:lnTo>
                <a:close/>
              </a:path>
            </a:pathLst>
          </a:cu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Passage Fluency</a:t>
            </a:r>
          </a:p>
        </p:txBody>
      </p:sp>
      <p:sp>
        <p:nvSpPr>
          <p:cNvPr id="34" name="Freeform 33" descr="Pace&#10;"/>
          <p:cNvSpPr/>
          <p:nvPr/>
        </p:nvSpPr>
        <p:spPr>
          <a:xfrm>
            <a:off x="2398691" y="5798796"/>
            <a:ext cx="2103120" cy="457200"/>
          </a:xfrm>
          <a:custGeom>
            <a:avLst/>
            <a:gdLst>
              <a:gd name="connsiteX0" fmla="*/ 0 w 1848026"/>
              <a:gd name="connsiteY0" fmla="*/ 0 h 426081"/>
              <a:gd name="connsiteX1" fmla="*/ 1848026 w 1848026"/>
              <a:gd name="connsiteY1" fmla="*/ 0 h 426081"/>
              <a:gd name="connsiteX2" fmla="*/ 1848026 w 1848026"/>
              <a:gd name="connsiteY2" fmla="*/ 426081 h 426081"/>
              <a:gd name="connsiteX3" fmla="*/ 0 w 1848026"/>
              <a:gd name="connsiteY3" fmla="*/ 426081 h 426081"/>
              <a:gd name="connsiteX4" fmla="*/ 0 w 1848026"/>
              <a:gd name="connsiteY4" fmla="*/ 0 h 42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8026" h="426081">
                <a:moveTo>
                  <a:pt x="0" y="0"/>
                </a:moveTo>
                <a:lnTo>
                  <a:pt x="1848026" y="0"/>
                </a:lnTo>
                <a:lnTo>
                  <a:pt x="1848026" y="426081"/>
                </a:lnTo>
                <a:lnTo>
                  <a:pt x="0" y="426081"/>
                </a:lnTo>
                <a:lnTo>
                  <a:pt x="0" y="0"/>
                </a:lnTo>
                <a:close/>
              </a:path>
            </a:pathLst>
          </a:cu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Accuracy</a:t>
            </a:r>
          </a:p>
        </p:txBody>
      </p:sp>
      <p:sp>
        <p:nvSpPr>
          <p:cNvPr id="35" name="Freeform 34" descr="Efficiency&#10;"/>
          <p:cNvSpPr/>
          <p:nvPr/>
        </p:nvSpPr>
        <p:spPr>
          <a:xfrm>
            <a:off x="2394441" y="6255996"/>
            <a:ext cx="2103120" cy="457200"/>
          </a:xfrm>
          <a:custGeom>
            <a:avLst/>
            <a:gdLst>
              <a:gd name="connsiteX0" fmla="*/ 0 w 1848026"/>
              <a:gd name="connsiteY0" fmla="*/ 0 h 426081"/>
              <a:gd name="connsiteX1" fmla="*/ 1848026 w 1848026"/>
              <a:gd name="connsiteY1" fmla="*/ 0 h 426081"/>
              <a:gd name="connsiteX2" fmla="*/ 1848026 w 1848026"/>
              <a:gd name="connsiteY2" fmla="*/ 426081 h 426081"/>
              <a:gd name="connsiteX3" fmla="*/ 0 w 1848026"/>
              <a:gd name="connsiteY3" fmla="*/ 426081 h 426081"/>
              <a:gd name="connsiteX4" fmla="*/ 0 w 1848026"/>
              <a:gd name="connsiteY4" fmla="*/ 0 h 42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8026" h="426081">
                <a:moveTo>
                  <a:pt x="0" y="0"/>
                </a:moveTo>
                <a:lnTo>
                  <a:pt x="1848026" y="0"/>
                </a:lnTo>
                <a:lnTo>
                  <a:pt x="1848026" y="426081"/>
                </a:lnTo>
                <a:lnTo>
                  <a:pt x="0" y="426081"/>
                </a:lnTo>
                <a:lnTo>
                  <a:pt x="0" y="0"/>
                </a:lnTo>
                <a:close/>
              </a:path>
            </a:pathLst>
          </a:cu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Prosody</a:t>
            </a:r>
          </a:p>
        </p:txBody>
      </p:sp>
      <p:sp>
        <p:nvSpPr>
          <p:cNvPr id="36" name="Freeform 35" descr="Phrasing&#10;"/>
          <p:cNvSpPr/>
          <p:nvPr/>
        </p:nvSpPr>
        <p:spPr>
          <a:xfrm>
            <a:off x="2398691" y="6669191"/>
            <a:ext cx="2103120" cy="457200"/>
          </a:xfrm>
          <a:custGeom>
            <a:avLst/>
            <a:gdLst>
              <a:gd name="connsiteX0" fmla="*/ 0 w 1848026"/>
              <a:gd name="connsiteY0" fmla="*/ 0 h 426081"/>
              <a:gd name="connsiteX1" fmla="*/ 1848026 w 1848026"/>
              <a:gd name="connsiteY1" fmla="*/ 0 h 426081"/>
              <a:gd name="connsiteX2" fmla="*/ 1848026 w 1848026"/>
              <a:gd name="connsiteY2" fmla="*/ 426081 h 426081"/>
              <a:gd name="connsiteX3" fmla="*/ 0 w 1848026"/>
              <a:gd name="connsiteY3" fmla="*/ 426081 h 426081"/>
              <a:gd name="connsiteX4" fmla="*/ 0 w 1848026"/>
              <a:gd name="connsiteY4" fmla="*/ 0 h 42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8026" h="426081">
                <a:moveTo>
                  <a:pt x="0" y="0"/>
                </a:moveTo>
                <a:lnTo>
                  <a:pt x="1848026" y="0"/>
                </a:lnTo>
                <a:lnTo>
                  <a:pt x="1848026" y="426081"/>
                </a:lnTo>
                <a:lnTo>
                  <a:pt x="0" y="426081"/>
                </a:lnTo>
                <a:lnTo>
                  <a:pt x="0" y="0"/>
                </a:lnTo>
                <a:close/>
              </a:path>
            </a:pathLst>
          </a:cu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Pace</a:t>
            </a:r>
          </a:p>
        </p:txBody>
      </p:sp>
      <p:sp>
        <p:nvSpPr>
          <p:cNvPr id="37" name="Freeform 36" descr="Comprehension&#10;"/>
          <p:cNvSpPr/>
          <p:nvPr/>
        </p:nvSpPr>
        <p:spPr>
          <a:xfrm>
            <a:off x="4672638" y="4241565"/>
            <a:ext cx="2103120" cy="640080"/>
          </a:xfrm>
          <a:custGeom>
            <a:avLst/>
            <a:gdLst>
              <a:gd name="connsiteX0" fmla="*/ 0 w 1848026"/>
              <a:gd name="connsiteY0" fmla="*/ 0 h 426081"/>
              <a:gd name="connsiteX1" fmla="*/ 1848026 w 1848026"/>
              <a:gd name="connsiteY1" fmla="*/ 0 h 426081"/>
              <a:gd name="connsiteX2" fmla="*/ 1848026 w 1848026"/>
              <a:gd name="connsiteY2" fmla="*/ 426081 h 426081"/>
              <a:gd name="connsiteX3" fmla="*/ 0 w 1848026"/>
              <a:gd name="connsiteY3" fmla="*/ 426081 h 426081"/>
              <a:gd name="connsiteX4" fmla="*/ 0 w 1848026"/>
              <a:gd name="connsiteY4" fmla="*/ 0 h 42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8026" h="426081">
                <a:moveTo>
                  <a:pt x="0" y="0"/>
                </a:moveTo>
                <a:lnTo>
                  <a:pt x="1848026" y="0"/>
                </a:lnTo>
                <a:lnTo>
                  <a:pt x="1848026" y="426081"/>
                </a:lnTo>
                <a:lnTo>
                  <a:pt x="0" y="42608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a:latin typeface="Arial" panose="020B0604020202020204" pitchFamily="34" charset="0"/>
                <a:cs typeface="Arial" panose="020B0604020202020204" pitchFamily="34" charset="0"/>
              </a:rPr>
              <a:t>Comprehension</a:t>
            </a:r>
          </a:p>
        </p:txBody>
      </p:sp>
      <p:sp>
        <p:nvSpPr>
          <p:cNvPr id="38" name="Freeform 37" descr="Vocabulary&#10;"/>
          <p:cNvSpPr/>
          <p:nvPr/>
        </p:nvSpPr>
        <p:spPr>
          <a:xfrm>
            <a:off x="4672638" y="4894300"/>
            <a:ext cx="2103120" cy="457200"/>
          </a:xfrm>
          <a:custGeom>
            <a:avLst/>
            <a:gdLst>
              <a:gd name="connsiteX0" fmla="*/ 0 w 1848026"/>
              <a:gd name="connsiteY0" fmla="*/ 0 h 426081"/>
              <a:gd name="connsiteX1" fmla="*/ 1848026 w 1848026"/>
              <a:gd name="connsiteY1" fmla="*/ 0 h 426081"/>
              <a:gd name="connsiteX2" fmla="*/ 1848026 w 1848026"/>
              <a:gd name="connsiteY2" fmla="*/ 426081 h 426081"/>
              <a:gd name="connsiteX3" fmla="*/ 0 w 1848026"/>
              <a:gd name="connsiteY3" fmla="*/ 426081 h 426081"/>
              <a:gd name="connsiteX4" fmla="*/ 0 w 1848026"/>
              <a:gd name="connsiteY4" fmla="*/ 0 h 42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8026" h="426081">
                <a:moveTo>
                  <a:pt x="0" y="0"/>
                </a:moveTo>
                <a:lnTo>
                  <a:pt x="1848026" y="0"/>
                </a:lnTo>
                <a:lnTo>
                  <a:pt x="1848026" y="426081"/>
                </a:lnTo>
                <a:lnTo>
                  <a:pt x="0" y="42608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Vocabulary</a:t>
            </a:r>
          </a:p>
        </p:txBody>
      </p:sp>
      <p:sp>
        <p:nvSpPr>
          <p:cNvPr id="39" name="Freeform 38" descr="Self-Monitoring&#10;"/>
          <p:cNvSpPr/>
          <p:nvPr/>
        </p:nvSpPr>
        <p:spPr>
          <a:xfrm>
            <a:off x="4672639" y="5360845"/>
            <a:ext cx="2103120" cy="457200"/>
          </a:xfrm>
          <a:custGeom>
            <a:avLst/>
            <a:gdLst>
              <a:gd name="connsiteX0" fmla="*/ 0 w 1848026"/>
              <a:gd name="connsiteY0" fmla="*/ 0 h 426081"/>
              <a:gd name="connsiteX1" fmla="*/ 1848026 w 1848026"/>
              <a:gd name="connsiteY1" fmla="*/ 0 h 426081"/>
              <a:gd name="connsiteX2" fmla="*/ 1848026 w 1848026"/>
              <a:gd name="connsiteY2" fmla="*/ 426081 h 426081"/>
              <a:gd name="connsiteX3" fmla="*/ 0 w 1848026"/>
              <a:gd name="connsiteY3" fmla="*/ 426081 h 426081"/>
              <a:gd name="connsiteX4" fmla="*/ 0 w 1848026"/>
              <a:gd name="connsiteY4" fmla="*/ 0 h 42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8026" h="426081">
                <a:moveTo>
                  <a:pt x="0" y="0"/>
                </a:moveTo>
                <a:lnTo>
                  <a:pt x="1848026" y="0"/>
                </a:lnTo>
                <a:lnTo>
                  <a:pt x="1848026" y="426081"/>
                </a:lnTo>
                <a:lnTo>
                  <a:pt x="0" y="42608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a:latin typeface="Arial" panose="020B0604020202020204" pitchFamily="34" charset="0"/>
                <a:cs typeface="Arial" panose="020B0604020202020204" pitchFamily="34" charset="0"/>
              </a:rPr>
              <a:t>Literal or Basic Detail Recall/Retelling</a:t>
            </a:r>
            <a:endParaRPr lang="en-US" sz="1400" dirty="0">
              <a:latin typeface="Arial" panose="020B0604020202020204" pitchFamily="34" charset="0"/>
              <a:cs typeface="Arial" panose="020B0604020202020204" pitchFamily="34" charset="0"/>
            </a:endParaRPr>
          </a:p>
        </p:txBody>
      </p:sp>
      <p:sp>
        <p:nvSpPr>
          <p:cNvPr id="40" name="Freeform 39" descr="Synthesis&#10;"/>
          <p:cNvSpPr/>
          <p:nvPr/>
        </p:nvSpPr>
        <p:spPr>
          <a:xfrm>
            <a:off x="4672640" y="5793964"/>
            <a:ext cx="2103120" cy="457200"/>
          </a:xfrm>
          <a:custGeom>
            <a:avLst/>
            <a:gdLst>
              <a:gd name="connsiteX0" fmla="*/ 0 w 1848026"/>
              <a:gd name="connsiteY0" fmla="*/ 0 h 426081"/>
              <a:gd name="connsiteX1" fmla="*/ 1848026 w 1848026"/>
              <a:gd name="connsiteY1" fmla="*/ 0 h 426081"/>
              <a:gd name="connsiteX2" fmla="*/ 1848026 w 1848026"/>
              <a:gd name="connsiteY2" fmla="*/ 426081 h 426081"/>
              <a:gd name="connsiteX3" fmla="*/ 0 w 1848026"/>
              <a:gd name="connsiteY3" fmla="*/ 426081 h 426081"/>
              <a:gd name="connsiteX4" fmla="*/ 0 w 1848026"/>
              <a:gd name="connsiteY4" fmla="*/ 0 h 42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8026" h="426081">
                <a:moveTo>
                  <a:pt x="0" y="0"/>
                </a:moveTo>
                <a:lnTo>
                  <a:pt x="1848026" y="0"/>
                </a:lnTo>
                <a:lnTo>
                  <a:pt x="1848026" y="426081"/>
                </a:lnTo>
                <a:lnTo>
                  <a:pt x="0" y="42608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dirty="0">
                <a:latin typeface="Arial" panose="020B0604020202020204" pitchFamily="34" charset="0"/>
                <a:cs typeface="Arial" panose="020B0604020202020204" pitchFamily="34" charset="0"/>
              </a:rPr>
              <a:t>Inferential or Knowledge Learned from Text</a:t>
            </a:r>
          </a:p>
        </p:txBody>
      </p:sp>
      <p:sp>
        <p:nvSpPr>
          <p:cNvPr id="2" name="TextBox 1" descr="Reading requires Identifying the words in print (word recognition), constructing an understanding from them (comprehension), and coordinating those two processes so that reading is automatic and accurate (fluency).  All reading assessments are not the same.  It is critical to ensure that the assessment you choose is designed to answer the question you are asking.&#10;" title="Assessing Parts of Reading"/>
          <p:cNvSpPr txBox="1"/>
          <p:nvPr/>
        </p:nvSpPr>
        <p:spPr>
          <a:xfrm>
            <a:off x="224852" y="1184223"/>
            <a:ext cx="6415791" cy="2308324"/>
          </a:xfrm>
          <a:prstGeom prst="rect">
            <a:avLst/>
          </a:prstGeom>
          <a:noFill/>
        </p:spPr>
        <p:txBody>
          <a:bodyPr wrap="square" rtlCol="0" anchor="t">
            <a:spAutoFit/>
          </a:bodyPr>
          <a:lstStyle/>
          <a:p>
            <a:r>
              <a:rPr lang="en-US" dirty="0">
                <a:solidFill>
                  <a:srgbClr val="002060"/>
                </a:solidFill>
                <a:latin typeface="Arial"/>
                <a:cs typeface="Arial"/>
              </a:rPr>
              <a:t>Reading requires Identifying the words in print (word recognition), constructing an understanding from them (comprehension), and coordinating those two processes so that reading is automatic and accurate (fluency). All reading </a:t>
            </a:r>
            <a:r>
              <a:rPr lang="en-US">
                <a:solidFill>
                  <a:srgbClr val="002060"/>
                </a:solidFill>
                <a:latin typeface="Arial"/>
                <a:cs typeface="Arial"/>
              </a:rPr>
              <a:t>assessments are not the same. It is critical to ensure that the </a:t>
            </a:r>
            <a:r>
              <a:rPr lang="en-US" dirty="0">
                <a:solidFill>
                  <a:srgbClr val="002060"/>
                </a:solidFill>
                <a:latin typeface="Arial"/>
                <a:cs typeface="Arial"/>
              </a:rPr>
              <a:t>assessment you choose is designed to answer the question you are asking.</a:t>
            </a:r>
          </a:p>
          <a:p>
            <a:endParaRPr lang="en-US" dirty="0"/>
          </a:p>
        </p:txBody>
      </p:sp>
      <p:sp>
        <p:nvSpPr>
          <p:cNvPr id="26" name="Freeform 25" descr="Reading Assessment Areas"/>
          <p:cNvSpPr/>
          <p:nvPr/>
        </p:nvSpPr>
        <p:spPr>
          <a:xfrm>
            <a:off x="93190" y="3525878"/>
            <a:ext cx="6682567" cy="641572"/>
          </a:xfrm>
          <a:custGeom>
            <a:avLst/>
            <a:gdLst>
              <a:gd name="connsiteX0" fmla="*/ 0 w 1848026"/>
              <a:gd name="connsiteY0" fmla="*/ 0 h 426081"/>
              <a:gd name="connsiteX1" fmla="*/ 1848026 w 1848026"/>
              <a:gd name="connsiteY1" fmla="*/ 0 h 426081"/>
              <a:gd name="connsiteX2" fmla="*/ 1848026 w 1848026"/>
              <a:gd name="connsiteY2" fmla="*/ 426081 h 426081"/>
              <a:gd name="connsiteX3" fmla="*/ 0 w 1848026"/>
              <a:gd name="connsiteY3" fmla="*/ 426081 h 426081"/>
              <a:gd name="connsiteX4" fmla="*/ 0 w 1848026"/>
              <a:gd name="connsiteY4" fmla="*/ 0 h 42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8026" h="426081">
                <a:moveTo>
                  <a:pt x="0" y="0"/>
                </a:moveTo>
                <a:lnTo>
                  <a:pt x="1848026" y="0"/>
                </a:lnTo>
                <a:lnTo>
                  <a:pt x="1848026" y="426081"/>
                </a:lnTo>
                <a:lnTo>
                  <a:pt x="0" y="426081"/>
                </a:lnTo>
                <a:lnTo>
                  <a:pt x="0" y="0"/>
                </a:lnTo>
                <a:close/>
              </a:path>
            </a:pathLst>
          </a:cu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2400" b="1" kern="1200" dirty="0">
                <a:latin typeface="Arial" panose="020B0604020202020204" pitchFamily="34" charset="0"/>
                <a:cs typeface="Arial" panose="020B0604020202020204" pitchFamily="34" charset="0"/>
              </a:rPr>
              <a:t>Reading Assessment Areas</a:t>
            </a:r>
          </a:p>
        </p:txBody>
      </p:sp>
      <p:sp>
        <p:nvSpPr>
          <p:cNvPr id="25" name="Freeform 24" descr="Sight Words&#10;"/>
          <p:cNvSpPr/>
          <p:nvPr/>
        </p:nvSpPr>
        <p:spPr>
          <a:xfrm>
            <a:off x="93190" y="6245721"/>
            <a:ext cx="2103120" cy="457200"/>
          </a:xfrm>
          <a:custGeom>
            <a:avLst/>
            <a:gdLst>
              <a:gd name="connsiteX0" fmla="*/ 0 w 1848026"/>
              <a:gd name="connsiteY0" fmla="*/ 0 h 426081"/>
              <a:gd name="connsiteX1" fmla="*/ 1848026 w 1848026"/>
              <a:gd name="connsiteY1" fmla="*/ 0 h 426081"/>
              <a:gd name="connsiteX2" fmla="*/ 1848026 w 1848026"/>
              <a:gd name="connsiteY2" fmla="*/ 426081 h 426081"/>
              <a:gd name="connsiteX3" fmla="*/ 0 w 1848026"/>
              <a:gd name="connsiteY3" fmla="*/ 426081 h 426081"/>
              <a:gd name="connsiteX4" fmla="*/ 0 w 1848026"/>
              <a:gd name="connsiteY4" fmla="*/ 0 h 42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8026" h="426081">
                <a:moveTo>
                  <a:pt x="0" y="0"/>
                </a:moveTo>
                <a:lnTo>
                  <a:pt x="1848026" y="0"/>
                </a:lnTo>
                <a:lnTo>
                  <a:pt x="1848026" y="426081"/>
                </a:lnTo>
                <a:lnTo>
                  <a:pt x="0" y="426081"/>
                </a:lnTo>
                <a:lnTo>
                  <a:pt x="0" y="0"/>
                </a:ln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Phonemic Segmentation</a:t>
            </a:r>
          </a:p>
        </p:txBody>
      </p:sp>
      <p:sp>
        <p:nvSpPr>
          <p:cNvPr id="46" name="Freeform 45" descr="Sight Words&#10;"/>
          <p:cNvSpPr/>
          <p:nvPr/>
        </p:nvSpPr>
        <p:spPr>
          <a:xfrm>
            <a:off x="93190" y="6677776"/>
            <a:ext cx="2103120" cy="457200"/>
          </a:xfrm>
          <a:custGeom>
            <a:avLst/>
            <a:gdLst>
              <a:gd name="connsiteX0" fmla="*/ 0 w 1848026"/>
              <a:gd name="connsiteY0" fmla="*/ 0 h 426081"/>
              <a:gd name="connsiteX1" fmla="*/ 1848026 w 1848026"/>
              <a:gd name="connsiteY1" fmla="*/ 0 h 426081"/>
              <a:gd name="connsiteX2" fmla="*/ 1848026 w 1848026"/>
              <a:gd name="connsiteY2" fmla="*/ 426081 h 426081"/>
              <a:gd name="connsiteX3" fmla="*/ 0 w 1848026"/>
              <a:gd name="connsiteY3" fmla="*/ 426081 h 426081"/>
              <a:gd name="connsiteX4" fmla="*/ 0 w 1848026"/>
              <a:gd name="connsiteY4" fmla="*/ 0 h 42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8026" h="426081">
                <a:moveTo>
                  <a:pt x="0" y="0"/>
                </a:moveTo>
                <a:lnTo>
                  <a:pt x="1848026" y="0"/>
                </a:lnTo>
                <a:lnTo>
                  <a:pt x="1848026" y="426081"/>
                </a:lnTo>
                <a:lnTo>
                  <a:pt x="0" y="426081"/>
                </a:lnTo>
                <a:lnTo>
                  <a:pt x="0" y="0"/>
                </a:ln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Decoding (Phonics)</a:t>
            </a:r>
          </a:p>
        </p:txBody>
      </p:sp>
      <p:sp>
        <p:nvSpPr>
          <p:cNvPr id="3" name="Title 2" hidden="1"/>
          <p:cNvSpPr>
            <a:spLocks noGrp="1"/>
          </p:cNvSpPr>
          <p:nvPr>
            <p:ph type="title"/>
          </p:nvPr>
        </p:nvSpPr>
        <p:spPr/>
        <p:txBody>
          <a:bodyPr/>
          <a:lstStyle/>
          <a:p>
            <a:r>
              <a:rPr lang="en-US" dirty="0" smtClean="0"/>
              <a:t>Assessing Parts of Reading</a:t>
            </a:r>
            <a:endParaRPr lang="en-US" dirty="0"/>
          </a:p>
        </p:txBody>
      </p:sp>
    </p:spTree>
    <p:extLst>
      <p:ext uri="{BB962C8B-B14F-4D97-AF65-F5344CB8AC3E}">
        <p14:creationId xmlns:p14="http://schemas.microsoft.com/office/powerpoint/2010/main" val="32208923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Table of Contents&#10;"/>
          <p:cNvSpPr/>
          <p:nvPr/>
        </p:nvSpPr>
        <p:spPr>
          <a:xfrm>
            <a:off x="0" y="0"/>
            <a:ext cx="68580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dirty="0">
                <a:ln w="1905"/>
                <a:solidFill>
                  <a:schemeClr val="bg1"/>
                </a:solidFill>
                <a:latin typeface="Georgia" panose="02040502050405020303" pitchFamily="18" charset="0"/>
              </a:rPr>
              <a:t>Table of Contents</a:t>
            </a:r>
            <a:endParaRPr lang="en-US" sz="3200" dirty="0">
              <a:solidFill>
                <a:schemeClr val="bg1"/>
              </a:solidFill>
              <a:latin typeface="Georgia" panose="02040502050405020303" pitchFamily="18" charset="0"/>
            </a:endParaRPr>
          </a:p>
        </p:txBody>
      </p:sp>
      <p:sp>
        <p:nvSpPr>
          <p:cNvPr id="8" name="Rectangle 7" descr="Provided for reference only. Mention does not imply endorsement, &#10;recommendation, or approval of the Tennessee Department of Education.&#10;"/>
          <p:cNvSpPr/>
          <p:nvPr/>
        </p:nvSpPr>
        <p:spPr>
          <a:xfrm>
            <a:off x="0" y="8668512"/>
            <a:ext cx="6858000" cy="4754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1200" i="1" dirty="0">
                <a:solidFill>
                  <a:srgbClr val="002060"/>
                </a:solidFill>
                <a:latin typeface="Arial" panose="020B0604020202020204" pitchFamily="34" charset="0"/>
                <a:cs typeface="Arial" panose="020B0604020202020204" pitchFamily="34" charset="0"/>
              </a:rPr>
              <a:t>Provided for reference only. Mention does not imply endorsement, </a:t>
            </a:r>
          </a:p>
          <a:p>
            <a:pPr algn="r"/>
            <a:r>
              <a:rPr lang="en-US" sz="1200" i="1" dirty="0">
                <a:solidFill>
                  <a:srgbClr val="002060"/>
                </a:solidFill>
                <a:latin typeface="Arial" panose="020B0604020202020204" pitchFamily="34" charset="0"/>
                <a:cs typeface="Arial" panose="020B0604020202020204" pitchFamily="34" charset="0"/>
              </a:rPr>
              <a:t>recommendation, or approval by the Tennessee Department of Education.</a:t>
            </a:r>
          </a:p>
        </p:txBody>
      </p:sp>
      <p:sp>
        <p:nvSpPr>
          <p:cNvPr id="15" name="Content Placeholder 1" descr="Reading Assessments&#10;Acadience&#10;Aimsweb Plus&#10;BAS&#10;CIBS-II&#10;CTP&#10;CTOPP-2&#10;DAB-4&#10;DAB-I&#10;DRA-2&#10;EasyCBM&#10;GORT-5&#10;Heggerty&#10;KTEA-3&#10;PALS&#10;PASI&#10;PASS&#10;PAT-2&#10;PSI&#10;&#10;PWRS&#10;QRI-6&#10;RMPM&#10;Really Great Reading&#10;SAT-10&#10;SORT-R3&#10;STAR (Early Literacy)&#10;STAR (Reading)&#10;TORC-4&#10;TOSWRF-2&#10;WIAT-III&#10;WIST&#10;WJ IV Ach&#10;WRAT5&#10;YCAT-2&#10;&#10;Appendix&#10;“Say Dyslexia” Law&#10;Dyslexia Evaluation&#10;"/>
          <p:cNvSpPr txBox="1">
            <a:spLocks/>
          </p:cNvSpPr>
          <p:nvPr/>
        </p:nvSpPr>
        <p:spPr>
          <a:xfrm>
            <a:off x="217312" y="1030336"/>
            <a:ext cx="6640688" cy="7318248"/>
          </a:xfrm>
          <a:prstGeom prst="rect">
            <a:avLst/>
          </a:prstGeom>
        </p:spPr>
        <p:txBody>
          <a:bodyPr vert="horz" lIns="91440" tIns="45720" rIns="91440" bIns="45720" numCol="2"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spcBef>
                <a:spcPts val="1000"/>
              </a:spcBef>
            </a:pPr>
            <a:r>
              <a:rPr lang="en-US" sz="2000" dirty="0">
                <a:solidFill>
                  <a:srgbClr val="002060"/>
                </a:solidFill>
                <a:latin typeface="Arial" panose="020B0604020202020204" pitchFamily="34" charset="0"/>
                <a:cs typeface="Arial" panose="020B0604020202020204" pitchFamily="34" charset="0"/>
              </a:rPr>
              <a:t>     </a:t>
            </a:r>
            <a:r>
              <a:rPr lang="en-US" sz="2000" b="1" dirty="0">
                <a:solidFill>
                  <a:srgbClr val="002060"/>
                </a:solidFill>
                <a:latin typeface="Arial" panose="020B0604020202020204" pitchFamily="34" charset="0"/>
                <a:cs typeface="Arial" panose="020B0604020202020204" pitchFamily="34" charset="0"/>
              </a:rPr>
              <a:t>Reading Assessments</a:t>
            </a:r>
          </a:p>
          <a:p>
            <a:pPr lvl="1" algn="l">
              <a:spcBef>
                <a:spcPts val="1000"/>
              </a:spcBef>
            </a:pPr>
            <a:r>
              <a:rPr lang="en-US" sz="1800" dirty="0">
                <a:solidFill>
                  <a:srgbClr val="002060"/>
                </a:solidFill>
                <a:latin typeface="Arial" panose="020B0604020202020204" pitchFamily="34" charset="0"/>
                <a:cs typeface="Arial" panose="020B0604020202020204" pitchFamily="34" charset="0"/>
                <a:hlinkClick r:id="rId5" action="ppaction://hlinksldjump"/>
              </a:rPr>
              <a:t>Acadience</a:t>
            </a:r>
            <a:endParaRPr lang="en-US" sz="1800" dirty="0">
              <a:solidFill>
                <a:srgbClr val="002060"/>
              </a:solidFill>
              <a:latin typeface="Arial" panose="020B0604020202020204" pitchFamily="34" charset="0"/>
              <a:cs typeface="Arial" panose="020B0604020202020204" pitchFamily="34" charset="0"/>
              <a:hlinkClick r:id="rId6" action="ppaction://hlinksldjump"/>
            </a:endParaRPr>
          </a:p>
          <a:p>
            <a:pPr lvl="1" algn="l">
              <a:spcBef>
                <a:spcPts val="1000"/>
              </a:spcBef>
            </a:pPr>
            <a:r>
              <a:rPr lang="en-US" sz="1800" dirty="0">
                <a:solidFill>
                  <a:srgbClr val="002060"/>
                </a:solidFill>
                <a:latin typeface="Arial" panose="020B0604020202020204" pitchFamily="34" charset="0"/>
                <a:cs typeface="Arial" panose="020B0604020202020204" pitchFamily="34" charset="0"/>
                <a:hlinkClick r:id="rId6" action="ppaction://hlinksldjump"/>
              </a:rPr>
              <a:t>Aimsweb Plus</a:t>
            </a:r>
            <a:endParaRPr lang="en-US" sz="1800" dirty="0">
              <a:solidFill>
                <a:srgbClr val="002060"/>
              </a:solidFill>
              <a:latin typeface="Arial" panose="020B0604020202020204" pitchFamily="34" charset="0"/>
              <a:cs typeface="Arial" panose="020B0604020202020204" pitchFamily="34" charset="0"/>
            </a:endParaRPr>
          </a:p>
          <a:p>
            <a:pPr lvl="1" algn="l">
              <a:spcBef>
                <a:spcPts val="1000"/>
              </a:spcBef>
            </a:pPr>
            <a:r>
              <a:rPr lang="en-US" sz="1800" dirty="0">
                <a:solidFill>
                  <a:srgbClr val="002060"/>
                </a:solidFill>
                <a:latin typeface="Arial" panose="020B0604020202020204" pitchFamily="34" charset="0"/>
                <a:cs typeface="Arial" panose="020B0604020202020204" pitchFamily="34" charset="0"/>
                <a:hlinkClick r:id="rId7" action="ppaction://hlinksldjump"/>
              </a:rPr>
              <a:t>BAS</a:t>
            </a:r>
            <a:endParaRPr lang="en-US" sz="1800" dirty="0">
              <a:solidFill>
                <a:srgbClr val="002060"/>
              </a:solidFill>
              <a:latin typeface="Arial" panose="020B0604020202020204" pitchFamily="34" charset="0"/>
              <a:cs typeface="Arial" panose="020B0604020202020204" pitchFamily="34" charset="0"/>
            </a:endParaRPr>
          </a:p>
          <a:p>
            <a:pPr lvl="1" algn="l">
              <a:spcBef>
                <a:spcPts val="1000"/>
              </a:spcBef>
            </a:pPr>
            <a:r>
              <a:rPr lang="en-US" sz="1800" dirty="0">
                <a:solidFill>
                  <a:srgbClr val="002060"/>
                </a:solidFill>
                <a:latin typeface="Arial" panose="020B0604020202020204" pitchFamily="34" charset="0"/>
                <a:cs typeface="Arial" panose="020B0604020202020204" pitchFamily="34" charset="0"/>
                <a:hlinkClick r:id="rId8" action="ppaction://hlinksldjump"/>
              </a:rPr>
              <a:t>CIBS-II</a:t>
            </a:r>
            <a:endParaRPr lang="en-US" sz="1800" dirty="0">
              <a:solidFill>
                <a:srgbClr val="002060"/>
              </a:solidFill>
              <a:latin typeface="Arial" panose="020B0604020202020204" pitchFamily="34" charset="0"/>
              <a:cs typeface="Arial" panose="020B0604020202020204" pitchFamily="34" charset="0"/>
            </a:endParaRPr>
          </a:p>
          <a:p>
            <a:pPr lvl="1" algn="l">
              <a:spcBef>
                <a:spcPts val="1000"/>
              </a:spcBef>
            </a:pPr>
            <a:r>
              <a:rPr lang="en-US" sz="1800" dirty="0">
                <a:solidFill>
                  <a:srgbClr val="002060"/>
                </a:solidFill>
                <a:latin typeface="Arial" panose="020B0604020202020204" pitchFamily="34" charset="0"/>
                <a:cs typeface="Arial" panose="020B0604020202020204" pitchFamily="34" charset="0"/>
                <a:hlinkClick r:id="rId9" action="ppaction://hlinksldjump"/>
              </a:rPr>
              <a:t>CTP</a:t>
            </a:r>
            <a:endParaRPr lang="en-US" sz="1800" dirty="0">
              <a:solidFill>
                <a:srgbClr val="002060"/>
              </a:solidFill>
              <a:latin typeface="Arial" panose="020B0604020202020204" pitchFamily="34" charset="0"/>
              <a:cs typeface="Arial" panose="020B0604020202020204" pitchFamily="34" charset="0"/>
            </a:endParaRPr>
          </a:p>
          <a:p>
            <a:pPr lvl="1" algn="l">
              <a:spcBef>
                <a:spcPts val="1000"/>
              </a:spcBef>
            </a:pPr>
            <a:r>
              <a:rPr lang="en-US" sz="1800" dirty="0">
                <a:solidFill>
                  <a:srgbClr val="002060"/>
                </a:solidFill>
                <a:latin typeface="Arial" panose="020B0604020202020204" pitchFamily="34" charset="0"/>
                <a:cs typeface="Arial" panose="020B0604020202020204" pitchFamily="34" charset="0"/>
                <a:hlinkClick r:id="rId10" action="ppaction://hlinksldjump"/>
              </a:rPr>
              <a:t>CTOPP-2</a:t>
            </a:r>
            <a:endParaRPr lang="en-US" sz="1800" dirty="0">
              <a:solidFill>
                <a:srgbClr val="002060"/>
              </a:solidFill>
              <a:latin typeface="Arial" panose="020B0604020202020204" pitchFamily="34" charset="0"/>
              <a:cs typeface="Arial" panose="020B0604020202020204" pitchFamily="34" charset="0"/>
            </a:endParaRPr>
          </a:p>
          <a:p>
            <a:pPr lvl="1" algn="l">
              <a:spcBef>
                <a:spcPts val="1000"/>
              </a:spcBef>
            </a:pPr>
            <a:r>
              <a:rPr lang="en-US" sz="1800" dirty="0">
                <a:solidFill>
                  <a:srgbClr val="002060"/>
                </a:solidFill>
                <a:latin typeface="Arial" panose="020B0604020202020204" pitchFamily="34" charset="0"/>
                <a:cs typeface="Arial" panose="020B0604020202020204" pitchFamily="34" charset="0"/>
                <a:hlinkClick r:id="rId11" action="ppaction://hlinksldjump"/>
              </a:rPr>
              <a:t>DAB-4</a:t>
            </a:r>
            <a:endParaRPr lang="en-US" sz="1800" dirty="0">
              <a:solidFill>
                <a:srgbClr val="002060"/>
              </a:solidFill>
              <a:latin typeface="Arial" panose="020B0604020202020204" pitchFamily="34" charset="0"/>
              <a:cs typeface="Arial" panose="020B0604020202020204" pitchFamily="34" charset="0"/>
            </a:endParaRPr>
          </a:p>
          <a:p>
            <a:pPr lvl="1" algn="l">
              <a:spcBef>
                <a:spcPts val="1000"/>
              </a:spcBef>
            </a:pPr>
            <a:r>
              <a:rPr lang="en-US" sz="1800" dirty="0">
                <a:solidFill>
                  <a:srgbClr val="002060"/>
                </a:solidFill>
                <a:latin typeface="Arial" panose="020B0604020202020204" pitchFamily="34" charset="0"/>
                <a:cs typeface="Arial" panose="020B0604020202020204" pitchFamily="34" charset="0"/>
                <a:hlinkClick r:id="rId12" action="ppaction://hlinksldjump"/>
              </a:rPr>
              <a:t>DAB-</a:t>
            </a:r>
            <a:r>
              <a:rPr lang="en-US" sz="2000" dirty="0">
                <a:solidFill>
                  <a:srgbClr val="002060"/>
                </a:solidFill>
                <a:latin typeface="Book Antiqua" panose="02040602050305030304" pitchFamily="18" charset="0"/>
                <a:cs typeface="Arial" panose="020B0604020202020204" pitchFamily="34" charset="0"/>
                <a:hlinkClick r:id="rId12" action="ppaction://hlinksldjump"/>
              </a:rPr>
              <a:t>I</a:t>
            </a:r>
            <a:endParaRPr lang="en-US" sz="1800" dirty="0">
              <a:solidFill>
                <a:srgbClr val="002060"/>
              </a:solidFill>
              <a:latin typeface="Arial" panose="020B0604020202020204" pitchFamily="34" charset="0"/>
              <a:cs typeface="Arial" panose="020B0604020202020204" pitchFamily="34" charset="0"/>
            </a:endParaRPr>
          </a:p>
          <a:p>
            <a:pPr lvl="1" algn="l">
              <a:spcBef>
                <a:spcPts val="1000"/>
              </a:spcBef>
            </a:pPr>
            <a:r>
              <a:rPr lang="en-US" sz="1800" dirty="0">
                <a:solidFill>
                  <a:srgbClr val="002060"/>
                </a:solidFill>
                <a:latin typeface="Arial" panose="020B0604020202020204" pitchFamily="34" charset="0"/>
                <a:cs typeface="Arial" panose="020B0604020202020204" pitchFamily="34" charset="0"/>
                <a:hlinkClick r:id="rId13" action="ppaction://hlinksldjump"/>
              </a:rPr>
              <a:t>DRA-2</a:t>
            </a:r>
            <a:endParaRPr lang="en-US" sz="1800" dirty="0">
              <a:solidFill>
                <a:srgbClr val="002060"/>
              </a:solidFill>
              <a:latin typeface="Arial" panose="020B0604020202020204" pitchFamily="34" charset="0"/>
              <a:cs typeface="Arial" panose="020B0604020202020204" pitchFamily="34" charset="0"/>
            </a:endParaRPr>
          </a:p>
          <a:p>
            <a:pPr lvl="1" algn="l">
              <a:spcBef>
                <a:spcPts val="1000"/>
              </a:spcBef>
            </a:pPr>
            <a:r>
              <a:rPr lang="en-US" sz="1800" dirty="0">
                <a:solidFill>
                  <a:srgbClr val="002060"/>
                </a:solidFill>
                <a:latin typeface="Arial" panose="020B0604020202020204" pitchFamily="34" charset="0"/>
                <a:cs typeface="Arial" panose="020B0604020202020204" pitchFamily="34" charset="0"/>
                <a:hlinkClick r:id="rId14" action="ppaction://hlinksldjump"/>
              </a:rPr>
              <a:t>EasyCBM</a:t>
            </a:r>
            <a:endParaRPr lang="en-US" sz="1800" dirty="0">
              <a:solidFill>
                <a:srgbClr val="002060"/>
              </a:solidFill>
              <a:latin typeface="Arial" panose="020B0604020202020204" pitchFamily="34" charset="0"/>
              <a:cs typeface="Arial" panose="020B0604020202020204" pitchFamily="34" charset="0"/>
            </a:endParaRPr>
          </a:p>
          <a:p>
            <a:pPr lvl="1" algn="l">
              <a:spcBef>
                <a:spcPts val="1000"/>
              </a:spcBef>
            </a:pPr>
            <a:r>
              <a:rPr lang="en-US" sz="1800" dirty="0">
                <a:solidFill>
                  <a:srgbClr val="002060"/>
                </a:solidFill>
                <a:latin typeface="Arial" panose="020B0604020202020204" pitchFamily="34" charset="0"/>
                <a:cs typeface="Arial" panose="020B0604020202020204" pitchFamily="34" charset="0"/>
                <a:hlinkClick r:id="rId15" action="ppaction://hlinksldjump"/>
              </a:rPr>
              <a:t>GORT-5</a:t>
            </a:r>
            <a:endParaRPr lang="en-US" sz="1800" dirty="0">
              <a:solidFill>
                <a:srgbClr val="002060"/>
              </a:solidFill>
              <a:latin typeface="Arial" panose="020B0604020202020204" pitchFamily="34" charset="0"/>
              <a:cs typeface="Arial" panose="020B0604020202020204" pitchFamily="34" charset="0"/>
            </a:endParaRPr>
          </a:p>
          <a:p>
            <a:pPr lvl="1" algn="l">
              <a:spcBef>
                <a:spcPts val="1000"/>
              </a:spcBef>
            </a:pPr>
            <a:r>
              <a:rPr lang="en-US" sz="1800" dirty="0">
                <a:solidFill>
                  <a:srgbClr val="002060"/>
                </a:solidFill>
                <a:latin typeface="Arial" panose="020B0604020202020204" pitchFamily="34" charset="0"/>
                <a:cs typeface="Arial" panose="020B0604020202020204" pitchFamily="34" charset="0"/>
                <a:hlinkClick r:id="rId16" action="ppaction://hlinksldjump"/>
              </a:rPr>
              <a:t>Heggerty</a:t>
            </a:r>
            <a:endParaRPr lang="en-US" sz="1800" dirty="0">
              <a:solidFill>
                <a:srgbClr val="002060"/>
              </a:solidFill>
              <a:latin typeface="Arial" panose="020B0604020202020204" pitchFamily="34" charset="0"/>
              <a:cs typeface="Arial" panose="020B0604020202020204" pitchFamily="34" charset="0"/>
            </a:endParaRPr>
          </a:p>
          <a:p>
            <a:pPr lvl="1" algn="l">
              <a:spcBef>
                <a:spcPts val="1000"/>
              </a:spcBef>
            </a:pPr>
            <a:r>
              <a:rPr lang="en-US" sz="1800" dirty="0">
                <a:solidFill>
                  <a:srgbClr val="002060"/>
                </a:solidFill>
                <a:latin typeface="Arial" panose="020B0604020202020204" pitchFamily="34" charset="0"/>
                <a:cs typeface="Arial" panose="020B0604020202020204" pitchFamily="34" charset="0"/>
                <a:hlinkClick r:id="rId17" action="ppaction://hlinksldjump"/>
              </a:rPr>
              <a:t>KTEA-3</a:t>
            </a:r>
            <a:endParaRPr lang="en-US" sz="1800" dirty="0">
              <a:solidFill>
                <a:srgbClr val="002060"/>
              </a:solidFill>
              <a:latin typeface="Arial" panose="020B0604020202020204" pitchFamily="34" charset="0"/>
              <a:cs typeface="Arial" panose="020B0604020202020204" pitchFamily="34" charset="0"/>
            </a:endParaRPr>
          </a:p>
          <a:p>
            <a:pPr lvl="1" algn="l">
              <a:spcBef>
                <a:spcPts val="1000"/>
              </a:spcBef>
            </a:pPr>
            <a:r>
              <a:rPr lang="en-US" sz="1800" dirty="0">
                <a:solidFill>
                  <a:srgbClr val="002060"/>
                </a:solidFill>
                <a:latin typeface="Arial" panose="020B0604020202020204" pitchFamily="34" charset="0"/>
                <a:cs typeface="Arial" panose="020B0604020202020204" pitchFamily="34" charset="0"/>
                <a:hlinkClick r:id="rId18" action="ppaction://hlinksldjump"/>
              </a:rPr>
              <a:t>PALS</a:t>
            </a:r>
            <a:endParaRPr lang="en-US" sz="1800" dirty="0">
              <a:solidFill>
                <a:srgbClr val="002060"/>
              </a:solidFill>
              <a:latin typeface="Arial" panose="020B0604020202020204" pitchFamily="34" charset="0"/>
              <a:cs typeface="Arial" panose="020B0604020202020204" pitchFamily="34" charset="0"/>
            </a:endParaRPr>
          </a:p>
          <a:p>
            <a:pPr lvl="1" algn="l">
              <a:spcBef>
                <a:spcPts val="1000"/>
              </a:spcBef>
            </a:pPr>
            <a:r>
              <a:rPr lang="en-US" sz="1800" dirty="0">
                <a:solidFill>
                  <a:srgbClr val="002060"/>
                </a:solidFill>
                <a:latin typeface="Arial" panose="020B0604020202020204" pitchFamily="34" charset="0"/>
                <a:cs typeface="Arial" panose="020B0604020202020204" pitchFamily="34" charset="0"/>
                <a:hlinkClick r:id="rId19" action="ppaction://hlinksldjump"/>
              </a:rPr>
              <a:t>PASI</a:t>
            </a:r>
            <a:endParaRPr lang="en-US" sz="1800" dirty="0">
              <a:solidFill>
                <a:srgbClr val="002060"/>
              </a:solidFill>
              <a:latin typeface="Arial" panose="020B0604020202020204" pitchFamily="34" charset="0"/>
              <a:cs typeface="Arial" panose="020B0604020202020204" pitchFamily="34" charset="0"/>
            </a:endParaRPr>
          </a:p>
          <a:p>
            <a:pPr lvl="1" algn="l">
              <a:spcBef>
                <a:spcPts val="1000"/>
              </a:spcBef>
            </a:pPr>
            <a:r>
              <a:rPr lang="en-US" sz="1800" dirty="0">
                <a:solidFill>
                  <a:srgbClr val="002060"/>
                </a:solidFill>
                <a:latin typeface="Arial" panose="020B0604020202020204" pitchFamily="34" charset="0"/>
                <a:cs typeface="Arial" panose="020B0604020202020204" pitchFamily="34" charset="0"/>
                <a:hlinkClick r:id="rId20" action="ppaction://hlinksldjump"/>
              </a:rPr>
              <a:t>PASS</a:t>
            </a:r>
            <a:endParaRPr lang="en-US" sz="1800" dirty="0">
              <a:solidFill>
                <a:srgbClr val="002060"/>
              </a:solidFill>
              <a:latin typeface="Arial" panose="020B0604020202020204" pitchFamily="34" charset="0"/>
              <a:cs typeface="Arial" panose="020B0604020202020204" pitchFamily="34" charset="0"/>
            </a:endParaRPr>
          </a:p>
          <a:p>
            <a:pPr lvl="1" algn="l">
              <a:spcBef>
                <a:spcPts val="1000"/>
              </a:spcBef>
            </a:pPr>
            <a:r>
              <a:rPr lang="en-US" sz="1800" dirty="0">
                <a:solidFill>
                  <a:srgbClr val="002060"/>
                </a:solidFill>
                <a:latin typeface="Arial" panose="020B0604020202020204" pitchFamily="34" charset="0"/>
                <a:cs typeface="Arial" panose="020B0604020202020204" pitchFamily="34" charset="0"/>
                <a:hlinkClick r:id="rId21" action="ppaction://hlinksldjump"/>
              </a:rPr>
              <a:t>PAT-2</a:t>
            </a:r>
            <a:endParaRPr lang="en-US" sz="1800" dirty="0">
              <a:solidFill>
                <a:srgbClr val="002060"/>
              </a:solidFill>
              <a:latin typeface="Arial" panose="020B0604020202020204" pitchFamily="34" charset="0"/>
              <a:cs typeface="Arial" panose="020B0604020202020204" pitchFamily="34" charset="0"/>
            </a:endParaRPr>
          </a:p>
          <a:p>
            <a:pPr lvl="1" algn="l">
              <a:spcBef>
                <a:spcPts val="1000"/>
              </a:spcBef>
            </a:pPr>
            <a:r>
              <a:rPr lang="en-US" sz="1800" dirty="0">
                <a:solidFill>
                  <a:srgbClr val="002060"/>
                </a:solidFill>
                <a:latin typeface="Arial" panose="020B0604020202020204" pitchFamily="34" charset="0"/>
                <a:cs typeface="Arial" panose="020B0604020202020204" pitchFamily="34" charset="0"/>
                <a:hlinkClick r:id="rId22" action="ppaction://hlinksldjump"/>
              </a:rPr>
              <a:t>PSI</a:t>
            </a:r>
            <a:endParaRPr lang="en-US" sz="1800" dirty="0">
              <a:solidFill>
                <a:srgbClr val="002060"/>
              </a:solidFill>
              <a:latin typeface="Arial" panose="020B0604020202020204" pitchFamily="34" charset="0"/>
              <a:cs typeface="Arial" panose="020B0604020202020204" pitchFamily="34" charset="0"/>
            </a:endParaRPr>
          </a:p>
          <a:p>
            <a:pPr lvl="1" algn="l">
              <a:spcBef>
                <a:spcPts val="1000"/>
              </a:spcBef>
            </a:pPr>
            <a:endParaRPr lang="en-US" sz="1800" dirty="0">
              <a:solidFill>
                <a:srgbClr val="002060"/>
              </a:solidFill>
              <a:latin typeface="Arial" panose="020B0604020202020204" pitchFamily="34" charset="0"/>
              <a:cs typeface="Arial" panose="020B0604020202020204" pitchFamily="34" charset="0"/>
              <a:hlinkClick r:id="rId23" action="ppaction://hlinksldjump"/>
            </a:endParaRPr>
          </a:p>
          <a:p>
            <a:pPr lvl="1" algn="l">
              <a:spcBef>
                <a:spcPts val="1000"/>
              </a:spcBef>
            </a:pPr>
            <a:r>
              <a:rPr lang="en-US" sz="1800" dirty="0">
                <a:solidFill>
                  <a:srgbClr val="002060"/>
                </a:solidFill>
                <a:latin typeface="Arial" panose="020B0604020202020204" pitchFamily="34" charset="0"/>
                <a:cs typeface="Arial" panose="020B0604020202020204" pitchFamily="34" charset="0"/>
                <a:hlinkClick r:id="rId23" action="ppaction://hlinksldjump"/>
              </a:rPr>
              <a:t>PWRS</a:t>
            </a:r>
            <a:endParaRPr lang="en-US" sz="1800" dirty="0">
              <a:solidFill>
                <a:srgbClr val="002060"/>
              </a:solidFill>
              <a:latin typeface="Arial" panose="020B0604020202020204" pitchFamily="34" charset="0"/>
              <a:cs typeface="Arial" panose="020B0604020202020204" pitchFamily="34" charset="0"/>
              <a:hlinkClick r:id="rId24" action="ppaction://hlinksldjump"/>
            </a:endParaRPr>
          </a:p>
          <a:p>
            <a:pPr lvl="1" algn="l">
              <a:spcBef>
                <a:spcPts val="1000"/>
              </a:spcBef>
            </a:pPr>
            <a:r>
              <a:rPr lang="en-US" sz="1800" dirty="0">
                <a:solidFill>
                  <a:srgbClr val="002060"/>
                </a:solidFill>
                <a:latin typeface="Arial" panose="020B0604020202020204" pitchFamily="34" charset="0"/>
                <a:cs typeface="Arial" panose="020B0604020202020204" pitchFamily="34" charset="0"/>
                <a:hlinkClick r:id="rId24" action="ppaction://hlinksldjump"/>
              </a:rPr>
              <a:t>QRI-6</a:t>
            </a:r>
            <a:endParaRPr lang="en-US" sz="1800" dirty="0">
              <a:solidFill>
                <a:srgbClr val="002060"/>
              </a:solidFill>
              <a:latin typeface="Arial" panose="020B0604020202020204" pitchFamily="34" charset="0"/>
              <a:cs typeface="Arial" panose="020B0604020202020204" pitchFamily="34" charset="0"/>
              <a:hlinkClick r:id="rId25" action="ppaction://hlinksldjump"/>
            </a:endParaRPr>
          </a:p>
          <a:p>
            <a:pPr lvl="1" algn="l">
              <a:spcBef>
                <a:spcPts val="1000"/>
              </a:spcBef>
            </a:pPr>
            <a:r>
              <a:rPr lang="en-US" sz="1800" dirty="0">
                <a:solidFill>
                  <a:srgbClr val="002060"/>
                </a:solidFill>
                <a:latin typeface="Arial" panose="020B0604020202020204" pitchFamily="34" charset="0"/>
                <a:cs typeface="Arial" panose="020B0604020202020204" pitchFamily="34" charset="0"/>
                <a:hlinkClick r:id="rId25" action="ppaction://hlinksldjump"/>
              </a:rPr>
              <a:t>RMPM</a:t>
            </a:r>
            <a:endParaRPr lang="en-US" sz="1800" dirty="0">
              <a:solidFill>
                <a:srgbClr val="002060"/>
              </a:solidFill>
              <a:latin typeface="Arial" panose="020B0604020202020204" pitchFamily="34" charset="0"/>
              <a:cs typeface="Arial" panose="020B0604020202020204" pitchFamily="34" charset="0"/>
            </a:endParaRPr>
          </a:p>
          <a:p>
            <a:pPr lvl="1" algn="l">
              <a:spcBef>
                <a:spcPts val="1000"/>
              </a:spcBef>
            </a:pPr>
            <a:r>
              <a:rPr lang="en-US" sz="1800" dirty="0">
                <a:solidFill>
                  <a:srgbClr val="002060"/>
                </a:solidFill>
                <a:latin typeface="Arial" panose="020B0604020202020204" pitchFamily="34" charset="0"/>
                <a:cs typeface="Arial" panose="020B0604020202020204" pitchFamily="34" charset="0"/>
                <a:hlinkClick r:id="rId26" action="ppaction://hlinksldjump"/>
              </a:rPr>
              <a:t>Really Great Reading</a:t>
            </a:r>
            <a:endParaRPr lang="en-US" sz="1800" dirty="0">
              <a:solidFill>
                <a:srgbClr val="002060"/>
              </a:solidFill>
              <a:latin typeface="Arial" panose="020B0604020202020204" pitchFamily="34" charset="0"/>
              <a:cs typeface="Arial" panose="020B0604020202020204" pitchFamily="34" charset="0"/>
            </a:endParaRPr>
          </a:p>
          <a:p>
            <a:pPr lvl="1" algn="l">
              <a:spcBef>
                <a:spcPts val="1000"/>
              </a:spcBef>
            </a:pPr>
            <a:r>
              <a:rPr lang="en-US" sz="1800" dirty="0">
                <a:solidFill>
                  <a:srgbClr val="002060"/>
                </a:solidFill>
                <a:latin typeface="Arial" panose="020B0604020202020204" pitchFamily="34" charset="0"/>
                <a:cs typeface="Arial" panose="020B0604020202020204" pitchFamily="34" charset="0"/>
                <a:hlinkClick r:id="rId27" action="ppaction://hlinksldjump"/>
              </a:rPr>
              <a:t>SAT-10</a:t>
            </a:r>
            <a:endParaRPr lang="en-US" sz="1800" dirty="0">
              <a:solidFill>
                <a:srgbClr val="002060"/>
              </a:solidFill>
              <a:latin typeface="Arial" panose="020B0604020202020204" pitchFamily="34" charset="0"/>
              <a:cs typeface="Arial" panose="020B0604020202020204" pitchFamily="34" charset="0"/>
            </a:endParaRPr>
          </a:p>
          <a:p>
            <a:pPr lvl="1" algn="l">
              <a:spcBef>
                <a:spcPts val="1000"/>
              </a:spcBef>
            </a:pPr>
            <a:r>
              <a:rPr lang="en-US" sz="1800" dirty="0">
                <a:solidFill>
                  <a:srgbClr val="002060"/>
                </a:solidFill>
                <a:latin typeface="Arial" panose="020B0604020202020204" pitchFamily="34" charset="0"/>
                <a:cs typeface="Arial" panose="020B0604020202020204" pitchFamily="34" charset="0"/>
                <a:hlinkClick r:id="rId28" action="ppaction://hlinksldjump"/>
              </a:rPr>
              <a:t>SORT-R3</a:t>
            </a:r>
            <a:endParaRPr lang="en-US" sz="1800" dirty="0">
              <a:solidFill>
                <a:srgbClr val="002060"/>
              </a:solidFill>
              <a:latin typeface="Arial" panose="020B0604020202020204" pitchFamily="34" charset="0"/>
              <a:cs typeface="Arial" panose="020B0604020202020204" pitchFamily="34" charset="0"/>
            </a:endParaRPr>
          </a:p>
          <a:p>
            <a:pPr lvl="1" algn="l">
              <a:spcBef>
                <a:spcPts val="1000"/>
              </a:spcBef>
            </a:pPr>
            <a:r>
              <a:rPr lang="en-US" sz="1800" dirty="0">
                <a:solidFill>
                  <a:srgbClr val="002060"/>
                </a:solidFill>
                <a:latin typeface="Arial" panose="020B0604020202020204" pitchFamily="34" charset="0"/>
                <a:cs typeface="Arial" panose="020B0604020202020204" pitchFamily="34" charset="0"/>
                <a:hlinkClick r:id="rId29" action="ppaction://hlinksldjump"/>
              </a:rPr>
              <a:t>STAR (Early Literacy)</a:t>
            </a:r>
            <a:endParaRPr lang="en-US" sz="1800" dirty="0">
              <a:solidFill>
                <a:srgbClr val="002060"/>
              </a:solidFill>
              <a:latin typeface="Arial" panose="020B0604020202020204" pitchFamily="34" charset="0"/>
              <a:cs typeface="Arial" panose="020B0604020202020204" pitchFamily="34" charset="0"/>
            </a:endParaRPr>
          </a:p>
          <a:p>
            <a:pPr lvl="1" algn="l">
              <a:spcBef>
                <a:spcPts val="1000"/>
              </a:spcBef>
            </a:pPr>
            <a:r>
              <a:rPr lang="en-US" sz="1800" dirty="0">
                <a:solidFill>
                  <a:srgbClr val="002060"/>
                </a:solidFill>
                <a:latin typeface="Arial" panose="020B0604020202020204" pitchFamily="34" charset="0"/>
                <a:cs typeface="Arial" panose="020B0604020202020204" pitchFamily="34" charset="0"/>
                <a:hlinkClick r:id="rId30" action="ppaction://hlinksldjump"/>
              </a:rPr>
              <a:t>STAR (Reading)</a:t>
            </a:r>
            <a:endParaRPr lang="en-US" sz="1800" dirty="0">
              <a:solidFill>
                <a:srgbClr val="002060"/>
              </a:solidFill>
              <a:latin typeface="Arial" panose="020B0604020202020204" pitchFamily="34" charset="0"/>
              <a:cs typeface="Arial" panose="020B0604020202020204" pitchFamily="34" charset="0"/>
            </a:endParaRPr>
          </a:p>
          <a:p>
            <a:pPr lvl="1" algn="l">
              <a:spcBef>
                <a:spcPts val="1000"/>
              </a:spcBef>
            </a:pPr>
            <a:r>
              <a:rPr lang="en-US" sz="1800" dirty="0">
                <a:solidFill>
                  <a:srgbClr val="002060"/>
                </a:solidFill>
                <a:latin typeface="Arial" panose="020B0604020202020204" pitchFamily="34" charset="0"/>
                <a:cs typeface="Arial" panose="020B0604020202020204" pitchFamily="34" charset="0"/>
                <a:hlinkClick r:id="rId31" action="ppaction://hlinksldjump"/>
              </a:rPr>
              <a:t>TORC-4</a:t>
            </a:r>
            <a:endParaRPr lang="en-US" sz="1800" dirty="0">
              <a:solidFill>
                <a:srgbClr val="002060"/>
              </a:solidFill>
              <a:latin typeface="Arial" panose="020B0604020202020204" pitchFamily="34" charset="0"/>
              <a:cs typeface="Arial" panose="020B0604020202020204" pitchFamily="34" charset="0"/>
            </a:endParaRPr>
          </a:p>
          <a:p>
            <a:pPr lvl="1" algn="l">
              <a:spcBef>
                <a:spcPts val="1000"/>
              </a:spcBef>
            </a:pPr>
            <a:r>
              <a:rPr lang="en-US" sz="1800" dirty="0">
                <a:solidFill>
                  <a:srgbClr val="002060"/>
                </a:solidFill>
                <a:latin typeface="Arial" panose="020B0604020202020204" pitchFamily="34" charset="0"/>
                <a:cs typeface="Arial" panose="020B0604020202020204" pitchFamily="34" charset="0"/>
                <a:hlinkClick r:id="rId32" action="ppaction://hlinksldjump"/>
              </a:rPr>
              <a:t>TOSWRF-2</a:t>
            </a:r>
            <a:endParaRPr lang="en-US" sz="1800" dirty="0">
              <a:solidFill>
                <a:srgbClr val="002060"/>
              </a:solidFill>
              <a:latin typeface="Arial" panose="020B0604020202020204" pitchFamily="34" charset="0"/>
              <a:cs typeface="Arial" panose="020B0604020202020204" pitchFamily="34" charset="0"/>
            </a:endParaRPr>
          </a:p>
          <a:p>
            <a:pPr lvl="1" algn="l">
              <a:spcBef>
                <a:spcPts val="1000"/>
              </a:spcBef>
            </a:pPr>
            <a:r>
              <a:rPr lang="en-US" sz="1800" dirty="0">
                <a:solidFill>
                  <a:srgbClr val="002060"/>
                </a:solidFill>
                <a:latin typeface="Arial" panose="020B0604020202020204" pitchFamily="34" charset="0"/>
                <a:cs typeface="Arial" panose="020B0604020202020204" pitchFamily="34" charset="0"/>
                <a:hlinkClick r:id="rId33" action="ppaction://hlinksldjump"/>
              </a:rPr>
              <a:t>WIAT-III</a:t>
            </a:r>
            <a:endParaRPr lang="en-US" sz="1800" dirty="0">
              <a:solidFill>
                <a:srgbClr val="002060"/>
              </a:solidFill>
              <a:latin typeface="Arial" panose="020B0604020202020204" pitchFamily="34" charset="0"/>
              <a:cs typeface="Arial" panose="020B0604020202020204" pitchFamily="34" charset="0"/>
            </a:endParaRPr>
          </a:p>
          <a:p>
            <a:pPr lvl="1" algn="l">
              <a:spcBef>
                <a:spcPts val="1000"/>
              </a:spcBef>
            </a:pPr>
            <a:r>
              <a:rPr lang="en-US" sz="1800" dirty="0">
                <a:solidFill>
                  <a:srgbClr val="002060"/>
                </a:solidFill>
                <a:latin typeface="Arial" panose="020B0604020202020204" pitchFamily="34" charset="0"/>
                <a:cs typeface="Arial" panose="020B0604020202020204" pitchFamily="34" charset="0"/>
                <a:hlinkClick r:id="rId34" action="ppaction://hlinksldjump"/>
              </a:rPr>
              <a:t>WIST</a:t>
            </a:r>
            <a:endParaRPr lang="en-US" sz="1800" dirty="0">
              <a:solidFill>
                <a:srgbClr val="002060"/>
              </a:solidFill>
              <a:latin typeface="Arial" panose="020B0604020202020204" pitchFamily="34" charset="0"/>
              <a:cs typeface="Arial" panose="020B0604020202020204" pitchFamily="34" charset="0"/>
            </a:endParaRPr>
          </a:p>
          <a:p>
            <a:pPr lvl="1" algn="l">
              <a:spcBef>
                <a:spcPts val="1000"/>
              </a:spcBef>
            </a:pPr>
            <a:r>
              <a:rPr lang="en-US" sz="1800" dirty="0">
                <a:solidFill>
                  <a:srgbClr val="002060"/>
                </a:solidFill>
                <a:latin typeface="Arial" panose="020B0604020202020204" pitchFamily="34" charset="0"/>
                <a:cs typeface="Arial" panose="020B0604020202020204" pitchFamily="34" charset="0"/>
                <a:hlinkClick r:id="rId35" action="ppaction://hlinksldjump"/>
              </a:rPr>
              <a:t>WJ IV Ach</a:t>
            </a:r>
            <a:endParaRPr lang="en-US" sz="1800" dirty="0">
              <a:solidFill>
                <a:srgbClr val="002060"/>
              </a:solidFill>
              <a:latin typeface="Arial" panose="020B0604020202020204" pitchFamily="34" charset="0"/>
              <a:cs typeface="Arial" panose="020B0604020202020204" pitchFamily="34" charset="0"/>
            </a:endParaRPr>
          </a:p>
          <a:p>
            <a:pPr lvl="1" algn="l">
              <a:spcBef>
                <a:spcPts val="1000"/>
              </a:spcBef>
            </a:pPr>
            <a:r>
              <a:rPr lang="en-US" sz="1800" dirty="0">
                <a:solidFill>
                  <a:srgbClr val="002060"/>
                </a:solidFill>
                <a:latin typeface="Arial" panose="020B0604020202020204" pitchFamily="34" charset="0"/>
                <a:cs typeface="Arial" panose="020B0604020202020204" pitchFamily="34" charset="0"/>
                <a:hlinkClick r:id="rId36" action="ppaction://hlinksldjump"/>
              </a:rPr>
              <a:t>WRAT5</a:t>
            </a:r>
            <a:endParaRPr lang="en-US" sz="1800" dirty="0">
              <a:solidFill>
                <a:srgbClr val="002060"/>
              </a:solidFill>
              <a:latin typeface="Arial" panose="020B0604020202020204" pitchFamily="34" charset="0"/>
              <a:cs typeface="Arial" panose="020B0604020202020204" pitchFamily="34" charset="0"/>
            </a:endParaRPr>
          </a:p>
          <a:p>
            <a:pPr lvl="1" algn="l">
              <a:spcBef>
                <a:spcPts val="1000"/>
              </a:spcBef>
            </a:pPr>
            <a:r>
              <a:rPr lang="en-US" sz="1800" dirty="0">
                <a:solidFill>
                  <a:srgbClr val="002060"/>
                </a:solidFill>
                <a:latin typeface="Arial" panose="020B0604020202020204" pitchFamily="34" charset="0"/>
                <a:cs typeface="Arial" panose="020B0604020202020204" pitchFamily="34" charset="0"/>
                <a:hlinkClick r:id="rId37" action="ppaction://hlinksldjump"/>
              </a:rPr>
              <a:t>YCAT-2</a:t>
            </a:r>
            <a:endParaRPr lang="en-US" sz="1800" dirty="0">
              <a:solidFill>
                <a:srgbClr val="002060"/>
              </a:solidFill>
              <a:latin typeface="Arial" panose="020B0604020202020204" pitchFamily="34" charset="0"/>
              <a:cs typeface="Arial" panose="020B0604020202020204" pitchFamily="34" charset="0"/>
            </a:endParaRPr>
          </a:p>
          <a:p>
            <a:pPr lvl="1" algn="l">
              <a:spcBef>
                <a:spcPts val="1000"/>
              </a:spcBef>
            </a:pPr>
            <a:endParaRPr lang="en-US" sz="1800" dirty="0">
              <a:solidFill>
                <a:srgbClr val="002060"/>
              </a:solidFill>
              <a:latin typeface="Arial" panose="020B0604020202020204" pitchFamily="34" charset="0"/>
              <a:cs typeface="Arial" panose="020B0604020202020204" pitchFamily="34" charset="0"/>
            </a:endParaRPr>
          </a:p>
          <a:p>
            <a:pPr lvl="1" algn="l">
              <a:spcBef>
                <a:spcPts val="1000"/>
              </a:spcBef>
            </a:pPr>
            <a:r>
              <a:rPr lang="en-US" sz="2000" b="1" dirty="0">
                <a:solidFill>
                  <a:srgbClr val="002060"/>
                </a:solidFill>
                <a:latin typeface="Arial" panose="020B0604020202020204" pitchFamily="34" charset="0"/>
                <a:cs typeface="Arial" panose="020B0604020202020204" pitchFamily="34" charset="0"/>
              </a:rPr>
              <a:t>Appendix</a:t>
            </a:r>
          </a:p>
          <a:p>
            <a:pPr lvl="1" algn="l">
              <a:spcBef>
                <a:spcPts val="1000"/>
              </a:spcBef>
            </a:pPr>
            <a:r>
              <a:rPr lang="en-US" sz="1800" dirty="0">
                <a:solidFill>
                  <a:srgbClr val="002060"/>
                </a:solidFill>
                <a:latin typeface="Arial" panose="020B0604020202020204" pitchFamily="34" charset="0"/>
                <a:cs typeface="Arial" panose="020B0604020202020204" pitchFamily="34" charset="0"/>
                <a:hlinkClick r:id="rId38" action="ppaction://hlinksldjump"/>
              </a:rPr>
              <a:t>“Say Dyslexia” Law</a:t>
            </a:r>
            <a:endParaRPr lang="en-US" sz="1800" dirty="0">
              <a:solidFill>
                <a:srgbClr val="002060"/>
              </a:solidFill>
              <a:latin typeface="Arial" panose="020B0604020202020204" pitchFamily="34" charset="0"/>
              <a:cs typeface="Arial" panose="020B0604020202020204" pitchFamily="34" charset="0"/>
            </a:endParaRPr>
          </a:p>
          <a:p>
            <a:pPr lvl="1" algn="l">
              <a:spcBef>
                <a:spcPts val="1000"/>
              </a:spcBef>
            </a:pPr>
            <a:r>
              <a:rPr lang="en-US" sz="1800" dirty="0">
                <a:solidFill>
                  <a:srgbClr val="002060"/>
                </a:solidFill>
                <a:latin typeface="Arial" panose="020B0604020202020204" pitchFamily="34" charset="0"/>
                <a:cs typeface="Arial" panose="020B0604020202020204" pitchFamily="34" charset="0"/>
                <a:hlinkClick r:id="rId39" action="ppaction://hlinksldjump"/>
              </a:rPr>
              <a:t>Dyslexia Evaluation</a:t>
            </a:r>
            <a:endParaRPr lang="en-US" sz="1800" dirty="0">
              <a:solidFill>
                <a:srgbClr val="002060"/>
              </a:solidFill>
              <a:latin typeface="Arial" panose="020B0604020202020204" pitchFamily="34" charset="0"/>
              <a:cs typeface="Arial" panose="020B0604020202020204" pitchFamily="34" charset="0"/>
            </a:endParaRPr>
          </a:p>
        </p:txBody>
      </p:sp>
      <p:pic>
        <p:nvPicPr>
          <p:cNvPr id="2" name="Recorded Sound" descr="Description of slide's purpos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0"/>
          <a:stretch>
            <a:fillRect/>
          </a:stretch>
        </p:blipFill>
        <p:spPr>
          <a:xfrm>
            <a:off x="5981700" y="152400"/>
            <a:ext cx="609600" cy="609600"/>
          </a:xfrm>
          <a:prstGeom prst="rect">
            <a:avLst/>
          </a:prstGeom>
        </p:spPr>
      </p:pic>
      <p:sp>
        <p:nvSpPr>
          <p:cNvPr id="3" name="Title 2" hidden="1"/>
          <p:cNvSpPr>
            <a:spLocks noGrp="1"/>
          </p:cNvSpPr>
          <p:nvPr>
            <p:ph type="title"/>
          </p:nvPr>
        </p:nvSpPr>
        <p:spPr/>
        <p:txBody>
          <a:bodyPr/>
          <a:lstStyle/>
          <a:p>
            <a:r>
              <a:rPr lang="en-US" dirty="0" smtClean="0"/>
              <a:t>Table of Contents</a:t>
            </a:r>
            <a:endParaRPr lang="en-US" dirty="0"/>
          </a:p>
        </p:txBody>
      </p:sp>
    </p:spTree>
    <p:extLst>
      <p:ext uri="{BB962C8B-B14F-4D97-AF65-F5344CB8AC3E}">
        <p14:creationId xmlns:p14="http://schemas.microsoft.com/office/powerpoint/2010/main" val="18087467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67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Ages:&#10;NORMS FOR GRADES K-6&#10;Phonemic Awareness: Grades K&#10;Letter Naming Fluency: Grades K-1&#10;Phonics: Grades K-2&#10;Reading Fluency: Grades 1-6&#10;Reading Comprehension: Grades 3-6&#10;&#10;Administration &amp; Time:&#10;≈3 minutes per subtest&#10;1:1 Administration&#10;&#10;Assessor Qualification Level:&#10;TDOE recommends that each assessment is administered, scored, and interpreted by a certified teacher with knowledge of both reading content and the assessment.&#10;&#10;Purpose:&#10;To screen all students (universal screening tool)&#10;To progress monitor broad progress&#10;To identify skill-level needs (some subtests)&#10;&#10;English Learner Options:&#10;Spanish IDEL 7a Edicíon Materials:&#10;FNL (Letter Naming)/FSF (Phoneme Segmentation): K-1&#10;FPS (Nonsense Word Fluency): K-2&#10;FLO (Oral Reading)/FRO (Retell Fluency): 1-3 &#10;FUP (Word Use Fluency): K-3&#10;&#10;Additional Information:&#10;May be computer or paper administration.&#10;Previously known as DIBELS 6th edition and DIBELS Next; materials are the same under a new name.&#10;&#10;"/>
          <p:cNvSpPr/>
          <p:nvPr/>
        </p:nvSpPr>
        <p:spPr>
          <a:xfrm>
            <a:off x="602" y="2141084"/>
            <a:ext cx="6849312" cy="5847755"/>
          </a:xfrm>
          <a:prstGeom prst="rect">
            <a:avLst/>
          </a:prstGeom>
        </p:spPr>
        <p:txBody>
          <a:bodyPr wrap="square">
            <a:spAutoFit/>
          </a:bodyPr>
          <a:lstStyle/>
          <a:p>
            <a:pPr algn="ctr">
              <a:defRPr/>
            </a:pPr>
            <a:r>
              <a:rPr lang="en-US" sz="1100" b="1" dirty="0">
                <a:ln w="1905"/>
                <a:solidFill>
                  <a:srgbClr val="002060"/>
                </a:solidFill>
                <a:latin typeface="Arial" panose="020B0604020202020204" pitchFamily="34" charset="0"/>
              </a:rPr>
              <a:t>Ages</a:t>
            </a:r>
            <a:r>
              <a:rPr lang="en-US" sz="1100" dirty="0">
                <a:ln w="1905"/>
                <a:solidFill>
                  <a:srgbClr val="002060"/>
                </a:solidFill>
                <a:latin typeface="Arial" panose="020B0604020202020204" pitchFamily="34" charset="0"/>
              </a:rPr>
              <a:t>:</a:t>
            </a:r>
          </a:p>
          <a:p>
            <a:pPr algn="ctr">
              <a:defRPr/>
            </a:pPr>
            <a:r>
              <a:rPr lang="en-US" sz="1100" i="1" dirty="0">
                <a:ln w="1905"/>
                <a:solidFill>
                  <a:srgbClr val="002060"/>
                </a:solidFill>
                <a:latin typeface="Arial" panose="020B0604020202020204" pitchFamily="34" charset="0"/>
              </a:rPr>
              <a:t>NORMS FOR GRADES K-6</a:t>
            </a:r>
          </a:p>
          <a:p>
            <a:pPr marL="285750" indent="-285750" algn="ctr">
              <a:buFont typeface="Arial" panose="020B0604020202020204" pitchFamily="34" charset="0"/>
              <a:buChar char="•"/>
              <a:defRPr/>
            </a:pPr>
            <a:r>
              <a:rPr lang="en-US" sz="1100" dirty="0">
                <a:ln w="1905"/>
                <a:solidFill>
                  <a:srgbClr val="002060"/>
                </a:solidFill>
                <a:latin typeface="Arial" panose="020B0604020202020204" pitchFamily="34" charset="0"/>
              </a:rPr>
              <a:t>Phonemic Awareness: Grades K</a:t>
            </a:r>
          </a:p>
          <a:p>
            <a:pPr marL="285750" indent="-285750" algn="ctr">
              <a:buFont typeface="Arial" panose="020B0604020202020204" pitchFamily="34" charset="0"/>
              <a:buChar char="•"/>
              <a:defRPr/>
            </a:pPr>
            <a:r>
              <a:rPr lang="en-US" sz="1100" dirty="0">
                <a:ln w="1905"/>
                <a:solidFill>
                  <a:srgbClr val="002060"/>
                </a:solidFill>
                <a:latin typeface="Arial" panose="020B0604020202020204" pitchFamily="34" charset="0"/>
              </a:rPr>
              <a:t>Letter Naming Fluency: Grades K-1</a:t>
            </a:r>
          </a:p>
          <a:p>
            <a:pPr marL="285750" indent="-285750" algn="ctr">
              <a:buFont typeface="Arial" panose="020B0604020202020204" pitchFamily="34" charset="0"/>
              <a:buChar char="•"/>
              <a:defRPr/>
            </a:pPr>
            <a:r>
              <a:rPr lang="en-US" sz="1100" dirty="0">
                <a:ln w="1905"/>
                <a:solidFill>
                  <a:srgbClr val="002060"/>
                </a:solidFill>
                <a:latin typeface="Arial" panose="020B0604020202020204" pitchFamily="34" charset="0"/>
              </a:rPr>
              <a:t>Phonics: Grades K-2</a:t>
            </a:r>
          </a:p>
          <a:p>
            <a:pPr marL="285750" indent="-285750" algn="ctr">
              <a:buFont typeface="Arial" panose="020B0604020202020204" pitchFamily="34" charset="0"/>
              <a:buChar char="•"/>
              <a:defRPr/>
            </a:pPr>
            <a:r>
              <a:rPr lang="en-US" sz="1100" dirty="0">
                <a:ln w="1905"/>
                <a:solidFill>
                  <a:srgbClr val="002060"/>
                </a:solidFill>
                <a:latin typeface="Arial" panose="020B0604020202020204" pitchFamily="34" charset="0"/>
              </a:rPr>
              <a:t>Reading Fluency: Grades 1-6</a:t>
            </a:r>
          </a:p>
          <a:p>
            <a:pPr marL="285750" indent="-285750" algn="ctr">
              <a:buFont typeface="Arial" panose="020B0604020202020204" pitchFamily="34" charset="0"/>
              <a:buChar char="•"/>
              <a:defRPr/>
            </a:pPr>
            <a:r>
              <a:rPr lang="en-US" sz="1100" dirty="0">
                <a:ln w="1905"/>
                <a:solidFill>
                  <a:srgbClr val="002060"/>
                </a:solidFill>
                <a:latin typeface="Arial" panose="020B0604020202020204" pitchFamily="34" charset="0"/>
              </a:rPr>
              <a:t>Reading Comprehension: Grades 3-6</a:t>
            </a:r>
          </a:p>
          <a:p>
            <a:pPr algn="ctr" eaLnBrk="1" fontAlgn="auto" hangingPunct="1">
              <a:spcBef>
                <a:spcPts val="0"/>
              </a:spcBef>
              <a:spcAft>
                <a:spcPts val="0"/>
              </a:spcAft>
              <a:defRPr/>
            </a:pPr>
            <a:endParaRPr lang="en-US" sz="1100" dirty="0">
              <a:ln w="1905"/>
              <a:solidFill>
                <a:srgbClr val="002060"/>
              </a:solidFill>
              <a:latin typeface="Arial" panose="020B0604020202020204" pitchFamily="34" charset="0"/>
            </a:endParaRPr>
          </a:p>
          <a:p>
            <a:pPr algn="ctr" eaLnBrk="1" fontAlgn="auto" hangingPunct="1">
              <a:spcBef>
                <a:spcPts val="0"/>
              </a:spcBef>
              <a:spcAft>
                <a:spcPts val="0"/>
              </a:spcAft>
              <a:defRPr/>
            </a:pPr>
            <a:r>
              <a:rPr lang="en-US" sz="1100" b="1" dirty="0">
                <a:ln w="1905"/>
                <a:solidFill>
                  <a:srgbClr val="002060"/>
                </a:solidFill>
                <a:latin typeface="Arial" panose="020B0604020202020204" pitchFamily="34" charset="0"/>
              </a:rPr>
              <a:t>Administration &amp; Time:</a:t>
            </a:r>
          </a:p>
          <a:p>
            <a:pPr algn="ctr" eaLnBrk="1" fontAlgn="auto" hangingPunct="1">
              <a:spcBef>
                <a:spcPts val="0"/>
              </a:spcBef>
              <a:spcAft>
                <a:spcPts val="0"/>
              </a:spcAft>
              <a:defRPr/>
            </a:pPr>
            <a:r>
              <a:rPr lang="en-US" sz="1100" dirty="0">
                <a:ln w="1905"/>
                <a:solidFill>
                  <a:srgbClr val="002060"/>
                </a:solidFill>
                <a:latin typeface="Arial" panose="020B0604020202020204" pitchFamily="34" charset="0"/>
              </a:rPr>
              <a:t>≈3 minutes per subtest</a:t>
            </a:r>
          </a:p>
          <a:p>
            <a:pPr algn="ctr">
              <a:defRPr/>
            </a:pPr>
            <a:r>
              <a:rPr lang="en-US" sz="1100" dirty="0">
                <a:ln w="1905"/>
                <a:solidFill>
                  <a:srgbClr val="002060"/>
                </a:solidFill>
                <a:latin typeface="Arial" panose="020B0604020202020204" pitchFamily="34" charset="0"/>
              </a:rPr>
              <a:t>1:1 Administration</a:t>
            </a:r>
          </a:p>
          <a:p>
            <a:pPr algn="ctr">
              <a:defRPr/>
            </a:pPr>
            <a:r>
              <a:rPr lang="en-US" sz="1100" dirty="0">
                <a:ln w="1905"/>
                <a:solidFill>
                  <a:srgbClr val="002060"/>
                </a:solidFill>
                <a:latin typeface="Arial" panose="020B0604020202020204" pitchFamily="34" charset="0"/>
                <a:cs typeface="Arial" panose="020B0604020202020204" pitchFamily="34" charset="0"/>
              </a:rPr>
              <a:t>Computer or paper administration</a:t>
            </a:r>
          </a:p>
          <a:p>
            <a:pPr algn="ctr" eaLnBrk="1" fontAlgn="auto" hangingPunct="1">
              <a:spcBef>
                <a:spcPts val="0"/>
              </a:spcBef>
              <a:spcAft>
                <a:spcPts val="0"/>
              </a:spcAft>
              <a:defRPr/>
            </a:pPr>
            <a:endParaRPr lang="en-US" sz="1100" dirty="0">
              <a:ln w="1905"/>
              <a:solidFill>
                <a:srgbClr val="002060"/>
              </a:solidFill>
              <a:latin typeface="Arial" panose="020B0604020202020204" pitchFamily="34" charset="0"/>
            </a:endParaRPr>
          </a:p>
          <a:p>
            <a:pPr algn="ctr" eaLnBrk="1" fontAlgn="auto" hangingPunct="1">
              <a:spcBef>
                <a:spcPts val="0"/>
              </a:spcBef>
              <a:spcAft>
                <a:spcPts val="0"/>
              </a:spcAft>
              <a:defRPr/>
            </a:pPr>
            <a:endParaRPr lang="en-US" sz="1100" dirty="0">
              <a:ln w="1905"/>
              <a:solidFill>
                <a:srgbClr val="002060"/>
              </a:solidFill>
              <a:latin typeface="Arial" panose="020B0604020202020204" pitchFamily="34" charset="0"/>
            </a:endParaRPr>
          </a:p>
          <a:p>
            <a:pPr algn="ctr">
              <a:defRPr/>
            </a:pPr>
            <a:r>
              <a:rPr lang="en-US" sz="1100" b="1" dirty="0">
                <a:ln w="1905"/>
                <a:solidFill>
                  <a:srgbClr val="002060"/>
                </a:solidFill>
                <a:latin typeface="Arial" panose="020B0604020202020204" pitchFamily="34" charset="0"/>
                <a:cs typeface="Arial" panose="020B0604020202020204" pitchFamily="34" charset="0"/>
              </a:rPr>
              <a:t>Assessor Qualification Level:</a:t>
            </a:r>
          </a:p>
          <a:p>
            <a:pPr algn="ctr">
              <a:defRPr/>
            </a:pPr>
            <a:r>
              <a:rPr lang="en-US" sz="1100" dirty="0">
                <a:solidFill>
                  <a:srgbClr val="002060"/>
                </a:solidFill>
                <a:latin typeface="Arial" panose="020B0604020202020204" pitchFamily="34" charset="0"/>
                <a:ea typeface="Open Sans" panose="020B0606030504020204" pitchFamily="34" charset="0"/>
                <a:cs typeface="Arial" panose="020B0604020202020204" pitchFamily="34" charset="0"/>
              </a:rPr>
              <a:t>TDOE recommends that each assessment is administered, scored, and interpreted by a certified teacher with knowledge of both reading content and the assessment.</a:t>
            </a:r>
            <a:endParaRPr lang="en-US" sz="1100" dirty="0">
              <a:ln w="1905"/>
              <a:solidFill>
                <a:srgbClr val="002060"/>
              </a:solidFill>
              <a:latin typeface="Arial" panose="020B0604020202020204" pitchFamily="34" charset="0"/>
            </a:endParaRPr>
          </a:p>
          <a:p>
            <a:pPr algn="ctr" eaLnBrk="1" fontAlgn="auto" hangingPunct="1">
              <a:spcBef>
                <a:spcPts val="0"/>
              </a:spcBef>
              <a:spcAft>
                <a:spcPts val="0"/>
              </a:spcAft>
              <a:defRPr/>
            </a:pPr>
            <a:endParaRPr lang="en-US" sz="1100" dirty="0">
              <a:ln w="1905"/>
              <a:solidFill>
                <a:srgbClr val="002060"/>
              </a:solidFill>
              <a:latin typeface="Arial" panose="020B0604020202020204" pitchFamily="34" charset="0"/>
            </a:endParaRPr>
          </a:p>
          <a:p>
            <a:pPr algn="ctr">
              <a:defRPr/>
            </a:pPr>
            <a:r>
              <a:rPr lang="en-US" sz="1100" b="1" dirty="0">
                <a:ln w="1905"/>
                <a:solidFill>
                  <a:srgbClr val="002060"/>
                </a:solidFill>
                <a:latin typeface="Arial" panose="020B0604020202020204" pitchFamily="34" charset="0"/>
              </a:rPr>
              <a:t>Purpose</a:t>
            </a:r>
            <a:r>
              <a:rPr lang="en-US" sz="1100" dirty="0">
                <a:ln w="1905"/>
                <a:solidFill>
                  <a:srgbClr val="002060"/>
                </a:solidFill>
                <a:latin typeface="Arial" panose="020B0604020202020204" pitchFamily="34" charset="0"/>
              </a:rPr>
              <a:t>:</a:t>
            </a:r>
          </a:p>
          <a:p>
            <a:pPr marL="169863" indent="-169863" algn="ctr">
              <a:buFontTx/>
              <a:buAutoNum type="arabicPeriod"/>
              <a:defRPr/>
            </a:pPr>
            <a:r>
              <a:rPr lang="en-US" sz="1100" dirty="0">
                <a:ln w="1905"/>
                <a:solidFill>
                  <a:srgbClr val="002060"/>
                </a:solidFill>
                <a:latin typeface="Arial" panose="020B0604020202020204" pitchFamily="34" charset="0"/>
                <a:cs typeface="Arial" panose="020B0604020202020204" pitchFamily="34" charset="0"/>
              </a:rPr>
              <a:t>To screen all students (universal screening tool)</a:t>
            </a:r>
          </a:p>
          <a:p>
            <a:pPr marL="169863" indent="-169863" algn="ctr">
              <a:buFontTx/>
              <a:buAutoNum type="arabicPeriod"/>
              <a:defRPr/>
            </a:pPr>
            <a:r>
              <a:rPr lang="en-US" sz="1100" dirty="0">
                <a:ln w="1905"/>
                <a:solidFill>
                  <a:srgbClr val="002060"/>
                </a:solidFill>
                <a:latin typeface="Arial" panose="020B0604020202020204" pitchFamily="34" charset="0"/>
                <a:cs typeface="Arial" panose="020B0604020202020204" pitchFamily="34" charset="0"/>
              </a:rPr>
              <a:t>To progress monitor broad progress</a:t>
            </a:r>
          </a:p>
          <a:p>
            <a:pPr marL="169863" indent="-169863" algn="ctr">
              <a:buFontTx/>
              <a:buAutoNum type="arabicPeriod"/>
              <a:defRPr/>
            </a:pPr>
            <a:r>
              <a:rPr lang="en-US" sz="1100" dirty="0">
                <a:ln w="1905"/>
                <a:solidFill>
                  <a:srgbClr val="002060"/>
                </a:solidFill>
                <a:latin typeface="Arial" panose="020B0604020202020204" pitchFamily="34" charset="0"/>
                <a:cs typeface="Arial" panose="020B0604020202020204" pitchFamily="34" charset="0"/>
              </a:rPr>
              <a:t>To identify skill-level needs (some subtests)</a:t>
            </a:r>
          </a:p>
          <a:p>
            <a:pPr marL="169863" indent="-169863" algn="ctr">
              <a:buFontTx/>
              <a:buAutoNum type="arabicPeriod"/>
              <a:defRPr/>
            </a:pPr>
            <a:endParaRPr lang="en-US" sz="1100" dirty="0">
              <a:ln w="1905"/>
              <a:solidFill>
                <a:srgbClr val="002060"/>
              </a:solidFill>
              <a:latin typeface="Arial" panose="020B0604020202020204" pitchFamily="34" charset="0"/>
            </a:endParaRPr>
          </a:p>
          <a:p>
            <a:pPr algn="ctr">
              <a:defRPr/>
            </a:pPr>
            <a:r>
              <a:rPr lang="en-US" sz="1100" b="1" dirty="0">
                <a:ln w="1905"/>
                <a:solidFill>
                  <a:srgbClr val="002060"/>
                </a:solidFill>
                <a:latin typeface="Arial" panose="020B0604020202020204" pitchFamily="34" charset="0"/>
              </a:rPr>
              <a:t>English Learner Options:</a:t>
            </a:r>
          </a:p>
          <a:p>
            <a:pPr algn="ctr">
              <a:defRPr/>
            </a:pPr>
            <a:r>
              <a:rPr lang="en-US" sz="1100" dirty="0">
                <a:ln w="1905"/>
                <a:solidFill>
                  <a:srgbClr val="002060"/>
                </a:solidFill>
                <a:latin typeface="Arial" panose="020B0604020202020204" pitchFamily="34" charset="0"/>
              </a:rPr>
              <a:t>Spanish</a:t>
            </a:r>
            <a:r>
              <a:rPr lang="en-US" sz="1100" i="1" dirty="0">
                <a:ln w="1905"/>
                <a:solidFill>
                  <a:srgbClr val="002060"/>
                </a:solidFill>
                <a:latin typeface="Arial" panose="020B0604020202020204" pitchFamily="34" charset="0"/>
              </a:rPr>
              <a:t> IDEL 7a </a:t>
            </a:r>
            <a:r>
              <a:rPr lang="en-US" sz="1100" i="1" dirty="0" err="1">
                <a:ln w="1905"/>
                <a:solidFill>
                  <a:srgbClr val="002060"/>
                </a:solidFill>
                <a:latin typeface="Arial" panose="020B0604020202020204" pitchFamily="34" charset="0"/>
              </a:rPr>
              <a:t>Edicíon</a:t>
            </a:r>
            <a:r>
              <a:rPr lang="en-US" sz="1100" i="1" dirty="0">
                <a:ln w="1905"/>
                <a:solidFill>
                  <a:srgbClr val="002060"/>
                </a:solidFill>
                <a:latin typeface="Arial" panose="020B0604020202020204" pitchFamily="34" charset="0"/>
              </a:rPr>
              <a:t> Materials:</a:t>
            </a:r>
          </a:p>
          <a:p>
            <a:pPr marL="285750" indent="-285750" algn="ctr">
              <a:buFont typeface="Arial" panose="020B0604020202020204" pitchFamily="34" charset="0"/>
              <a:buChar char="•"/>
              <a:defRPr/>
            </a:pPr>
            <a:r>
              <a:rPr lang="en-US" sz="1100" dirty="0">
                <a:ln w="1905"/>
                <a:solidFill>
                  <a:srgbClr val="002060"/>
                </a:solidFill>
                <a:latin typeface="Arial" panose="020B0604020202020204" pitchFamily="34" charset="0"/>
              </a:rPr>
              <a:t>FNL (Letter Naming)/FSF (Phoneme Segmentation): K-1</a:t>
            </a:r>
          </a:p>
          <a:p>
            <a:pPr marL="285750" indent="-285750" algn="ctr">
              <a:buFont typeface="Arial" panose="020B0604020202020204" pitchFamily="34" charset="0"/>
              <a:buChar char="•"/>
              <a:defRPr/>
            </a:pPr>
            <a:r>
              <a:rPr lang="en-US" sz="1100" dirty="0">
                <a:ln w="1905"/>
                <a:solidFill>
                  <a:srgbClr val="002060"/>
                </a:solidFill>
                <a:latin typeface="Arial" panose="020B0604020202020204" pitchFamily="34" charset="0"/>
              </a:rPr>
              <a:t>FPS (Nonsense Word Fluency): K-2</a:t>
            </a:r>
          </a:p>
          <a:p>
            <a:pPr marL="285750" indent="-285750" algn="ctr">
              <a:buFont typeface="Arial" panose="020B0604020202020204" pitchFamily="34" charset="0"/>
              <a:buChar char="•"/>
              <a:defRPr/>
            </a:pPr>
            <a:r>
              <a:rPr lang="en-US" sz="1100" dirty="0">
                <a:ln w="1905"/>
                <a:solidFill>
                  <a:srgbClr val="002060"/>
                </a:solidFill>
                <a:latin typeface="Arial" panose="020B0604020202020204" pitchFamily="34" charset="0"/>
              </a:rPr>
              <a:t>FLO (Oral Reading)/FRO (Retell Fluency): 1-3 </a:t>
            </a:r>
          </a:p>
          <a:p>
            <a:pPr marL="285750" indent="-285750" algn="ctr">
              <a:buFont typeface="Arial" panose="020B0604020202020204" pitchFamily="34" charset="0"/>
              <a:buChar char="•"/>
              <a:defRPr/>
            </a:pPr>
            <a:r>
              <a:rPr lang="en-US" sz="1100" dirty="0">
                <a:ln w="1905"/>
                <a:solidFill>
                  <a:srgbClr val="002060"/>
                </a:solidFill>
                <a:latin typeface="Arial" panose="020B0604020202020204" pitchFamily="34" charset="0"/>
              </a:rPr>
              <a:t>FUP (Word Use Fluency): K-3</a:t>
            </a:r>
          </a:p>
          <a:p>
            <a:pPr algn="ctr">
              <a:defRPr/>
            </a:pPr>
            <a:endParaRPr lang="en-US" sz="1100" dirty="0">
              <a:ln w="1905"/>
              <a:solidFill>
                <a:srgbClr val="002060"/>
              </a:solidFill>
              <a:latin typeface="Arial" panose="020B0604020202020204" pitchFamily="34" charset="0"/>
            </a:endParaRPr>
          </a:p>
          <a:p>
            <a:pPr algn="ctr">
              <a:defRPr/>
            </a:pPr>
            <a:r>
              <a:rPr lang="en-US" sz="1100" b="1" dirty="0">
                <a:ln w="1905"/>
                <a:solidFill>
                  <a:srgbClr val="002060"/>
                </a:solidFill>
                <a:latin typeface="Arial" panose="020B0604020202020204" pitchFamily="34" charset="0"/>
                <a:cs typeface="Arial" panose="020B0604020202020204" pitchFamily="34" charset="0"/>
              </a:rPr>
              <a:t>Additional Information:</a:t>
            </a:r>
            <a:r>
              <a:rPr lang="en-US" sz="1100" dirty="0">
                <a:ln w="1905"/>
                <a:solidFill>
                  <a:srgbClr val="002060"/>
                </a:solidFill>
                <a:latin typeface="Arial" panose="020B0604020202020204" pitchFamily="34" charset="0"/>
                <a:cs typeface="Arial" panose="020B0604020202020204" pitchFamily="34" charset="0"/>
              </a:rPr>
              <a:t>.</a:t>
            </a:r>
          </a:p>
          <a:p>
            <a:pPr marL="171450" indent="-171450" algn="ctr">
              <a:buFont typeface="Arial" panose="020B0604020202020204" pitchFamily="34" charset="0"/>
              <a:buChar char="•"/>
              <a:defRPr/>
            </a:pPr>
            <a:r>
              <a:rPr lang="en-US" sz="1100" dirty="0">
                <a:ln w="1905"/>
                <a:solidFill>
                  <a:srgbClr val="002060"/>
                </a:solidFill>
                <a:latin typeface="Arial" panose="020B0604020202020204" pitchFamily="34" charset="0"/>
                <a:cs typeface="Arial" panose="020B0604020202020204" pitchFamily="34" charset="0"/>
              </a:rPr>
              <a:t>Previously known as DIBELS 6</a:t>
            </a:r>
            <a:r>
              <a:rPr lang="en-US" sz="1100" baseline="30000" dirty="0">
                <a:ln w="1905"/>
                <a:solidFill>
                  <a:srgbClr val="002060"/>
                </a:solidFill>
                <a:latin typeface="Arial" panose="020B0604020202020204" pitchFamily="34" charset="0"/>
                <a:cs typeface="Arial" panose="020B0604020202020204" pitchFamily="34" charset="0"/>
              </a:rPr>
              <a:t>th</a:t>
            </a:r>
            <a:r>
              <a:rPr lang="en-US" sz="1100" dirty="0">
                <a:ln w="1905"/>
                <a:solidFill>
                  <a:srgbClr val="002060"/>
                </a:solidFill>
                <a:latin typeface="Arial" panose="020B0604020202020204" pitchFamily="34" charset="0"/>
                <a:cs typeface="Arial" panose="020B0604020202020204" pitchFamily="34" charset="0"/>
              </a:rPr>
              <a:t> edition and DIBELS Next; materials are the same under a new name.</a:t>
            </a:r>
          </a:p>
          <a:p>
            <a:pPr algn="ctr">
              <a:defRPr/>
            </a:pPr>
            <a:endParaRPr lang="en-US" sz="1100" dirty="0">
              <a:ln w="1905"/>
              <a:solidFill>
                <a:srgbClr val="002060"/>
              </a:solidFill>
              <a:latin typeface="Arial" panose="020B0604020202020204" pitchFamily="34" charset="0"/>
            </a:endParaRPr>
          </a:p>
        </p:txBody>
      </p:sp>
      <p:sp>
        <p:nvSpPr>
          <p:cNvPr id="3" name="AutoShape 2" descr="Image result for dibels nex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descr="Acadience Reading (Formerly DIBELS)&#10;"/>
          <p:cNvSpPr/>
          <p:nvPr/>
        </p:nvSpPr>
        <p:spPr>
          <a:xfrm>
            <a:off x="-12192" y="-6842"/>
            <a:ext cx="6882349"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ln w="1905"/>
                <a:solidFill>
                  <a:schemeClr val="bg1"/>
                </a:solidFill>
                <a:effectLst>
                  <a:outerShdw blurRad="38100" dist="38100" dir="2700000" algn="tl">
                    <a:srgbClr val="000000">
                      <a:alpha val="43137"/>
                    </a:srgbClr>
                  </a:outerShdw>
                </a:effectLst>
                <a:latin typeface="Georgia" panose="02040502050405020303" pitchFamily="18" charset="0"/>
              </a:rPr>
              <a:t>Acadience Reading (Formerly DIBELS)</a:t>
            </a:r>
            <a:endParaRPr lang="en-US" sz="1600" dirty="0">
              <a:solidFill>
                <a:schemeClr val="bg1"/>
              </a:solidFill>
              <a:effectLst>
                <a:outerShdw blurRad="38100" dist="38100" dir="2700000" algn="tl">
                  <a:srgbClr val="000000">
                    <a:alpha val="43137"/>
                  </a:srgbClr>
                </a:outerShdw>
              </a:effectLst>
              <a:latin typeface="Georgia" panose="02040502050405020303" pitchFamily="18" charset="0"/>
            </a:endParaRPr>
          </a:p>
        </p:txBody>
      </p:sp>
      <p:sp>
        <p:nvSpPr>
          <p:cNvPr id="14" name="Rectangle 13"/>
          <p:cNvSpPr/>
          <p:nvPr/>
        </p:nvSpPr>
        <p:spPr>
          <a:xfrm>
            <a:off x="0" y="8668512"/>
            <a:ext cx="6858000" cy="4754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1200" i="1" dirty="0">
                <a:solidFill>
                  <a:srgbClr val="002060"/>
                </a:solidFill>
                <a:latin typeface="Arial" panose="020B0604020202020204" pitchFamily="34" charset="0"/>
                <a:cs typeface="Arial" panose="020B0604020202020204" pitchFamily="34" charset="0"/>
              </a:rPr>
              <a:t>Provided for reference only. Mention does not imply endorsement, </a:t>
            </a:r>
          </a:p>
          <a:p>
            <a:pPr algn="r"/>
            <a:r>
              <a:rPr lang="en-US" sz="1200" i="1" dirty="0">
                <a:solidFill>
                  <a:srgbClr val="002060"/>
                </a:solidFill>
                <a:latin typeface="Arial" panose="020B0604020202020204" pitchFamily="34" charset="0"/>
                <a:cs typeface="Arial" panose="020B0604020202020204" pitchFamily="34" charset="0"/>
              </a:rPr>
              <a:t>recommendation, or approval by the Tennessee Department of Education.</a:t>
            </a:r>
          </a:p>
        </p:txBody>
      </p:sp>
      <p:sp>
        <p:nvSpPr>
          <p:cNvPr id="15" name="Rectangle 14" descr="Basic Reading&#10;Phonemic Awareness&#10;Letter Naming Fluency&#10;Phonics&#10;"/>
          <p:cNvSpPr/>
          <p:nvPr/>
        </p:nvSpPr>
        <p:spPr>
          <a:xfrm>
            <a:off x="-12192" y="7699022"/>
            <a:ext cx="2286000" cy="976398"/>
          </a:xfrm>
          <a:prstGeom prst="rect">
            <a:avLst/>
          </a:prstGeom>
          <a:solidFill>
            <a:srgbClr val="1B365D"/>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Basic Reading</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FFFFF"/>
                </a:solidFill>
                <a:latin typeface="Arial" panose="020B0604020202020204" pitchFamily="34" charset="0"/>
                <a:cs typeface="Arial" panose="020B0604020202020204" pitchFamily="34" charset="0"/>
              </a:rPr>
              <a:t>Phonemic Awareness</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FFFFF"/>
                </a:solidFill>
                <a:latin typeface="Arial" panose="020B0604020202020204" pitchFamily="34" charset="0"/>
                <a:cs typeface="Arial" panose="020B0604020202020204" pitchFamily="34" charset="0"/>
              </a:rPr>
              <a:t>Letter Naming Fluency</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FFFFF"/>
                </a:solidFill>
                <a:latin typeface="Arial" panose="020B0604020202020204" pitchFamily="34" charset="0"/>
                <a:cs typeface="Arial" panose="020B0604020202020204" pitchFamily="34" charset="0"/>
              </a:rPr>
              <a:t>Phonics</a:t>
            </a:r>
          </a:p>
        </p:txBody>
      </p:sp>
      <p:sp>
        <p:nvSpPr>
          <p:cNvPr id="16" name="Rectangle 15" descr="Reading Fluency&#10;Oral Reading Rate&#10;"/>
          <p:cNvSpPr/>
          <p:nvPr/>
        </p:nvSpPr>
        <p:spPr>
          <a:xfrm>
            <a:off x="2273808" y="7699022"/>
            <a:ext cx="2286000" cy="976398"/>
          </a:xfrm>
          <a:prstGeom prst="rect">
            <a:avLst/>
          </a:prstGeom>
          <a:solidFill>
            <a:srgbClr val="1B365D">
              <a:lumMod val="40000"/>
              <a:lumOff val="60000"/>
            </a:srgbClr>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Reading Fluency</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noProof="0" dirty="0">
                <a:solidFill>
                  <a:srgbClr val="002060"/>
                </a:solidFill>
                <a:latin typeface="Arial" panose="020B0604020202020204" pitchFamily="34" charset="0"/>
                <a:cs typeface="Arial" panose="020B0604020202020204" pitchFamily="34" charset="0"/>
              </a:rPr>
              <a:t>Oral Reading Rate</a:t>
            </a:r>
            <a:endParaRPr kumimoji="0" lang="en-US" sz="1200" b="0" i="0"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17" name="Rectangle 16" descr="Reading Comprehension&#10;K-2: N/A&#10;3-6: DAZE-cloze passages&#10;"/>
          <p:cNvSpPr/>
          <p:nvPr/>
        </p:nvSpPr>
        <p:spPr>
          <a:xfrm>
            <a:off x="4559808" y="7699022"/>
            <a:ext cx="2313432" cy="976398"/>
          </a:xfrm>
          <a:prstGeom prst="rect">
            <a:avLst/>
          </a:prstGeom>
          <a:solidFill>
            <a:srgbClr val="6E7073"/>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Reading Comprehension</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K-2: N/A</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FFFFF"/>
                </a:solidFill>
                <a:latin typeface="Arial" panose="020B0604020202020204" pitchFamily="34" charset="0"/>
                <a:cs typeface="Arial" panose="020B0604020202020204" pitchFamily="34" charset="0"/>
              </a:rPr>
              <a:t>3-6: DAZE-cloze passages</a:t>
            </a:r>
            <a:endParaRPr kumimoji="0" lang="en-US" sz="1200" b="0" i="0"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2" name="Picture 1" descr="Acadience Reading (Formerly DIBELS)&#10;"/>
          <p:cNvPicPr>
            <a:picLocks noChangeAspect="1"/>
          </p:cNvPicPr>
          <p:nvPr/>
        </p:nvPicPr>
        <p:blipFill>
          <a:blip r:embed="rId5"/>
          <a:stretch>
            <a:fillRect/>
          </a:stretch>
        </p:blipFill>
        <p:spPr>
          <a:xfrm>
            <a:off x="1734231" y="1248484"/>
            <a:ext cx="3382055" cy="892600"/>
          </a:xfrm>
          <a:prstGeom prst="rect">
            <a:avLst/>
          </a:prstGeom>
        </p:spPr>
      </p:pic>
      <p:pic>
        <p:nvPicPr>
          <p:cNvPr id="5" name="Recorded Sound" descr="Description of slide's purpos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22233" y="943684"/>
            <a:ext cx="609600" cy="609600"/>
          </a:xfrm>
          <a:prstGeom prst="rect">
            <a:avLst/>
          </a:prstGeom>
        </p:spPr>
      </p:pic>
      <p:sp>
        <p:nvSpPr>
          <p:cNvPr id="4" name="Title 3" hidden="1"/>
          <p:cNvSpPr>
            <a:spLocks noGrp="1"/>
          </p:cNvSpPr>
          <p:nvPr>
            <p:ph type="title"/>
          </p:nvPr>
        </p:nvSpPr>
        <p:spPr/>
        <p:txBody>
          <a:bodyPr/>
          <a:lstStyle/>
          <a:p>
            <a:r>
              <a:rPr lang="en-US" dirty="0" err="1" smtClean="0"/>
              <a:t>Acadience</a:t>
            </a:r>
            <a:r>
              <a:rPr lang="en-US" dirty="0" smtClean="0"/>
              <a:t> Reading</a:t>
            </a:r>
            <a:endParaRPr lang="en-US" dirty="0"/>
          </a:p>
        </p:txBody>
      </p:sp>
    </p:spTree>
    <p:extLst>
      <p:ext uri="{BB962C8B-B14F-4D97-AF65-F5344CB8AC3E}">
        <p14:creationId xmlns:p14="http://schemas.microsoft.com/office/powerpoint/2010/main" val="14534029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01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aimswebPlus&#10;"/>
          <p:cNvSpPr/>
          <p:nvPr/>
        </p:nvSpPr>
        <p:spPr>
          <a:xfrm>
            <a:off x="0" y="0"/>
            <a:ext cx="68580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solidFill>
                  <a:prstClr val="white"/>
                </a:solidFill>
                <a:latin typeface="Georgia" panose="02040502050405020303" pitchFamily="18" charset="0"/>
              </a:rPr>
              <a:t>aimswebPlus</a:t>
            </a:r>
            <a:endParaRPr lang="en-US" sz="2400" dirty="0">
              <a:solidFill>
                <a:prstClr val="white"/>
              </a:solidFill>
              <a:latin typeface="Georgia" panose="02040502050405020303" pitchFamily="18" charset="0"/>
            </a:endParaRPr>
          </a:p>
        </p:txBody>
      </p:sp>
      <p:sp>
        <p:nvSpPr>
          <p:cNvPr id="8" name="Rectangle 7"/>
          <p:cNvSpPr/>
          <p:nvPr/>
        </p:nvSpPr>
        <p:spPr>
          <a:xfrm>
            <a:off x="0" y="8668512"/>
            <a:ext cx="6858000" cy="4754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1200" i="1" dirty="0">
                <a:solidFill>
                  <a:srgbClr val="002060"/>
                </a:solidFill>
                <a:latin typeface="Arial" panose="020B0604020202020204" pitchFamily="34" charset="0"/>
                <a:cs typeface="Arial" panose="020B0604020202020204" pitchFamily="34" charset="0"/>
              </a:rPr>
              <a:t>Provided for reference only. Mention does not imply endorsement, </a:t>
            </a:r>
          </a:p>
          <a:p>
            <a:pPr algn="r"/>
            <a:r>
              <a:rPr lang="en-US" sz="1200" i="1" dirty="0">
                <a:solidFill>
                  <a:srgbClr val="002060"/>
                </a:solidFill>
                <a:latin typeface="Arial" panose="020B0604020202020204" pitchFamily="34" charset="0"/>
                <a:cs typeface="Arial" panose="020B0604020202020204" pitchFamily="34" charset="0"/>
              </a:rPr>
              <a:t>recommendation, or approval by the Tennessee Department of Education.</a:t>
            </a:r>
          </a:p>
        </p:txBody>
      </p:sp>
      <p:sp>
        <p:nvSpPr>
          <p:cNvPr id="10" name="Rectangle 9" descr="Basic Reading&#10;Early Literacy Assessments&#10;ORF-Accuracy and Error Rate&#10;"/>
          <p:cNvSpPr/>
          <p:nvPr/>
        </p:nvSpPr>
        <p:spPr>
          <a:xfrm>
            <a:off x="-12192" y="7669580"/>
            <a:ext cx="2286000" cy="1005840"/>
          </a:xfrm>
          <a:prstGeom prst="rect">
            <a:avLst/>
          </a:prstGeom>
          <a:solidFill>
            <a:srgbClr val="1B365D"/>
          </a:solidFill>
          <a:ln w="15875" cap="flat" cmpd="sng" algn="ctr">
            <a:noFill/>
            <a:prstDash val="solid"/>
          </a:ln>
          <a:effectLst/>
        </p:spPr>
        <p:txBody>
          <a:bodyPr rtlCol="0" anchor="t"/>
          <a:lstStyle/>
          <a:p>
            <a:pPr algn="ctr">
              <a:defRPr/>
            </a:pPr>
            <a:r>
              <a:rPr lang="en-US" sz="1200" u="sng" kern="0" dirty="0">
                <a:solidFill>
                  <a:srgbClr val="FFFFFF"/>
                </a:solidFill>
                <a:latin typeface="Arial" panose="020B0604020202020204" pitchFamily="34" charset="0"/>
                <a:cs typeface="Arial" panose="020B0604020202020204" pitchFamily="34" charset="0"/>
              </a:rPr>
              <a:t>Basic Reading</a:t>
            </a:r>
          </a:p>
          <a:p>
            <a:pPr marL="171450" indent="-171450" algn="ctr">
              <a:buFont typeface="Arial" panose="020B0604020202020204" pitchFamily="34" charset="0"/>
              <a:buChar char="•"/>
              <a:defRPr/>
            </a:pPr>
            <a:r>
              <a:rPr lang="en-US" sz="1200" kern="0" dirty="0">
                <a:solidFill>
                  <a:srgbClr val="FFFFFF"/>
                </a:solidFill>
                <a:latin typeface="Arial" panose="020B0604020202020204" pitchFamily="34" charset="0"/>
                <a:cs typeface="Arial" panose="020B0604020202020204" pitchFamily="34" charset="0"/>
              </a:rPr>
              <a:t>Early Literacy Assessments</a:t>
            </a:r>
          </a:p>
          <a:p>
            <a:pPr marL="171450" indent="-171450" algn="ctr">
              <a:buFont typeface="Arial" panose="020B0604020202020204" pitchFamily="34" charset="0"/>
              <a:buChar char="•"/>
              <a:defRPr/>
            </a:pPr>
            <a:r>
              <a:rPr lang="en-US" sz="1200" kern="0" dirty="0">
                <a:solidFill>
                  <a:srgbClr val="FFFFFF"/>
                </a:solidFill>
                <a:latin typeface="Arial" panose="020B0604020202020204" pitchFamily="34" charset="0"/>
                <a:cs typeface="Arial" panose="020B0604020202020204" pitchFamily="34" charset="0"/>
              </a:rPr>
              <a:t>ORF-Accuracy and Error Rate</a:t>
            </a:r>
          </a:p>
        </p:txBody>
      </p:sp>
      <p:sp>
        <p:nvSpPr>
          <p:cNvPr id="11" name="Rectangle 10" descr="Reading Fluency&#10;ORF-words per minute&#10;Silent Reading Fluency&#10;"/>
          <p:cNvSpPr/>
          <p:nvPr/>
        </p:nvSpPr>
        <p:spPr>
          <a:xfrm>
            <a:off x="2273808" y="7669580"/>
            <a:ext cx="2286000" cy="1005840"/>
          </a:xfrm>
          <a:prstGeom prst="rect">
            <a:avLst/>
          </a:prstGeom>
          <a:solidFill>
            <a:srgbClr val="1B365D">
              <a:lumMod val="40000"/>
              <a:lumOff val="60000"/>
            </a:srgbClr>
          </a:solidFill>
          <a:ln w="15875" cap="flat" cmpd="sng" algn="ctr">
            <a:noFill/>
            <a:prstDash val="solid"/>
          </a:ln>
          <a:effectLst/>
        </p:spPr>
        <p:txBody>
          <a:bodyPr rtlCol="0" anchor="t"/>
          <a:lstStyle/>
          <a:p>
            <a:pPr algn="ctr">
              <a:defRPr/>
            </a:pPr>
            <a:r>
              <a:rPr lang="en-US" sz="1200" u="sng" kern="0" dirty="0">
                <a:solidFill>
                  <a:srgbClr val="002060"/>
                </a:solidFill>
                <a:latin typeface="Arial" panose="020B0604020202020204" pitchFamily="34" charset="0"/>
                <a:cs typeface="Arial" panose="020B0604020202020204" pitchFamily="34" charset="0"/>
              </a:rPr>
              <a:t>Reading Fluency</a:t>
            </a:r>
          </a:p>
          <a:p>
            <a:pPr marL="171450" indent="-171450" algn="ctr">
              <a:buFont typeface="Arial" panose="020B0604020202020204" pitchFamily="34" charset="0"/>
              <a:buChar char="•"/>
              <a:defRPr/>
            </a:pPr>
            <a:r>
              <a:rPr lang="en-US" sz="1200" kern="0" dirty="0">
                <a:solidFill>
                  <a:srgbClr val="002060"/>
                </a:solidFill>
                <a:latin typeface="Arial" panose="020B0604020202020204" pitchFamily="34" charset="0"/>
                <a:cs typeface="Arial" panose="020B0604020202020204" pitchFamily="34" charset="0"/>
              </a:rPr>
              <a:t>ORF-words per minute</a:t>
            </a:r>
          </a:p>
          <a:p>
            <a:pPr marL="171450" indent="-171450" algn="ctr">
              <a:buFont typeface="Arial" panose="020B0604020202020204" pitchFamily="34" charset="0"/>
              <a:buChar char="•"/>
              <a:defRPr/>
            </a:pPr>
            <a:r>
              <a:rPr lang="en-US" sz="1200" kern="0" dirty="0">
                <a:solidFill>
                  <a:srgbClr val="002060"/>
                </a:solidFill>
                <a:latin typeface="Arial" panose="020B0604020202020204" pitchFamily="34" charset="0"/>
                <a:cs typeface="Arial" panose="020B0604020202020204" pitchFamily="34" charset="0"/>
              </a:rPr>
              <a:t>Silent Reading Fluency</a:t>
            </a:r>
          </a:p>
        </p:txBody>
      </p:sp>
      <p:sp>
        <p:nvSpPr>
          <p:cNvPr id="12" name="Rectangle 11" descr="Reading Comprehension&#10;Vocabulary&#10;Reading Comprehension&#10;"/>
          <p:cNvSpPr/>
          <p:nvPr/>
        </p:nvSpPr>
        <p:spPr>
          <a:xfrm>
            <a:off x="4559808" y="7669580"/>
            <a:ext cx="2313432" cy="1005840"/>
          </a:xfrm>
          <a:prstGeom prst="rect">
            <a:avLst/>
          </a:prstGeom>
          <a:solidFill>
            <a:srgbClr val="6E7073"/>
          </a:solidFill>
          <a:ln w="15875" cap="flat" cmpd="sng" algn="ctr">
            <a:noFill/>
            <a:prstDash val="solid"/>
          </a:ln>
          <a:effectLst/>
        </p:spPr>
        <p:txBody>
          <a:bodyPr rtlCol="0" anchor="t"/>
          <a:lstStyle/>
          <a:p>
            <a:pPr algn="ctr">
              <a:defRPr/>
            </a:pPr>
            <a:r>
              <a:rPr lang="en-US" sz="1200" u="sng" kern="0" dirty="0">
                <a:solidFill>
                  <a:srgbClr val="FFFFFF"/>
                </a:solidFill>
                <a:latin typeface="Arial" panose="020B0604020202020204" pitchFamily="34" charset="0"/>
                <a:cs typeface="Arial" panose="020B0604020202020204" pitchFamily="34" charset="0"/>
              </a:rPr>
              <a:t>Reading Comprehension</a:t>
            </a:r>
          </a:p>
          <a:p>
            <a:pPr marL="171450" indent="-171450" algn="ctr">
              <a:buFont typeface="Arial" panose="020B0604020202020204" pitchFamily="34" charset="0"/>
              <a:buChar char="•"/>
              <a:defRPr/>
            </a:pPr>
            <a:r>
              <a:rPr lang="en-US" sz="1200" kern="0" dirty="0">
                <a:solidFill>
                  <a:srgbClr val="FFFFFF"/>
                </a:solidFill>
                <a:latin typeface="Arial" panose="020B0604020202020204" pitchFamily="34" charset="0"/>
                <a:cs typeface="Arial" panose="020B0604020202020204" pitchFamily="34" charset="0"/>
              </a:rPr>
              <a:t>Vocabulary</a:t>
            </a:r>
          </a:p>
          <a:p>
            <a:pPr marL="171450" indent="-171450" algn="ctr">
              <a:buFont typeface="Arial" panose="020B0604020202020204" pitchFamily="34" charset="0"/>
              <a:buChar char="•"/>
              <a:defRPr/>
            </a:pPr>
            <a:r>
              <a:rPr lang="en-US" sz="1200" kern="0" dirty="0">
                <a:solidFill>
                  <a:srgbClr val="FFFFFF"/>
                </a:solidFill>
                <a:latin typeface="Arial" panose="020B0604020202020204" pitchFamily="34" charset="0"/>
                <a:cs typeface="Arial" panose="020B0604020202020204" pitchFamily="34" charset="0"/>
              </a:rPr>
              <a:t>Reading Comprehension</a:t>
            </a:r>
          </a:p>
          <a:p>
            <a:pPr algn="ctr">
              <a:defRPr/>
            </a:pPr>
            <a:endParaRPr lang="en-US" sz="1200" kern="0" dirty="0">
              <a:solidFill>
                <a:srgbClr val="FFFFFF"/>
              </a:solidFill>
              <a:latin typeface="Arial" panose="020B0604020202020204" pitchFamily="34" charset="0"/>
              <a:cs typeface="Arial" panose="020B0604020202020204" pitchFamily="34" charset="0"/>
            </a:endParaRPr>
          </a:p>
        </p:txBody>
      </p:sp>
      <p:sp>
        <p:nvSpPr>
          <p:cNvPr id="14" name="Rectangle 13" descr="Ages:&#10;Early Literacy: Grades K-1&#10;R-CBM (ORF): Grades 1-8&#10;Silent Reading Fluency: Grades 4-8&#10;Vocabulary: Grades 2-8&#10;Comprehension: Grades 2-8&#10;&#10;Administration &amp; Time:&#10;≈1-30 minutes per subtest&#10;1:1 or group (varies by subtest)&#10;&#10;Assessor Qualification Level:&#10;TDOE recommends that each assessment is administered, scored, and interpreted by a certified teacher with knowledge of both reading content and the assessment.&#10;&#10;Purpose:&#10;To screen all students (universal screening tool)&#10;To progress monitor broad progress (some subtests)&#10;To identify skill-level needs (some subtests)&#10;&#10;English Learner Options:&#10;Spanish Options:&#10;Letter Naming Fluency: Grades K-1&#10;Letter Sound Fluency: Grades K-1&#10;Syllable Segmenting: Grades K-1 (local norms only)&#10;Syllable Reading Fluency: Grades K-1&#10;R-CBM Grades 1-8&#10;&#10;Additional Information:&#10;Online testing for grades 2-8 (except ORF)&#10;"/>
          <p:cNvSpPr/>
          <p:nvPr/>
        </p:nvSpPr>
        <p:spPr>
          <a:xfrm>
            <a:off x="-12192" y="1982699"/>
            <a:ext cx="6870192" cy="5816977"/>
          </a:xfrm>
          <a:prstGeom prst="rect">
            <a:avLst/>
          </a:prstGeom>
        </p:spPr>
        <p:txBody>
          <a:bodyPr wrap="square" anchor="t">
            <a:spAutoFit/>
          </a:bodyPr>
          <a:lstStyle/>
          <a:p>
            <a:pPr algn="ctr">
              <a:defRPr/>
            </a:pPr>
            <a:r>
              <a:rPr lang="en-US" sz="1200" b="1" dirty="0">
                <a:ln w="1905"/>
                <a:solidFill>
                  <a:srgbClr val="002060"/>
                </a:solidFill>
                <a:latin typeface="Arial" panose="020B0604020202020204" pitchFamily="34" charset="0"/>
                <a:cs typeface="Arial" panose="020B0604020202020204" pitchFamily="34" charset="0"/>
              </a:rPr>
              <a:t>Ages</a:t>
            </a:r>
            <a:r>
              <a:rPr lang="en-US" sz="1200" dirty="0">
                <a:ln w="1905"/>
                <a:solidFill>
                  <a:srgbClr val="002060"/>
                </a:solidFill>
                <a:latin typeface="Arial" panose="020B0604020202020204" pitchFamily="34" charset="0"/>
                <a:cs typeface="Arial" panose="020B0604020202020204" pitchFamily="34" charset="0"/>
              </a:rPr>
              <a:t>:</a:t>
            </a:r>
          </a:p>
          <a:p>
            <a:pPr marL="285750" indent="-285750" algn="ctr">
              <a:buFont typeface="Arial" panose="020B0604020202020204" pitchFamily="34" charset="0"/>
              <a:buChar char="•"/>
              <a:defRPr/>
            </a:pPr>
            <a:r>
              <a:rPr lang="en-US" sz="1200" dirty="0">
                <a:ln w="1905"/>
                <a:solidFill>
                  <a:srgbClr val="002060"/>
                </a:solidFill>
                <a:latin typeface="Arial" panose="020B0604020202020204" pitchFamily="34" charset="0"/>
                <a:cs typeface="Arial" panose="020B0604020202020204" pitchFamily="34" charset="0"/>
              </a:rPr>
              <a:t>Early Literacy: Grades K-1</a:t>
            </a:r>
          </a:p>
          <a:p>
            <a:pPr marL="285750" indent="-285750" algn="ctr">
              <a:buFont typeface="Arial" panose="020B0604020202020204" pitchFamily="34" charset="0"/>
              <a:buChar char="•"/>
              <a:defRPr/>
            </a:pPr>
            <a:r>
              <a:rPr lang="en-US" sz="1200" dirty="0">
                <a:ln w="1905"/>
                <a:solidFill>
                  <a:srgbClr val="002060"/>
                </a:solidFill>
                <a:latin typeface="Arial" panose="020B0604020202020204" pitchFamily="34" charset="0"/>
                <a:cs typeface="Arial" panose="020B0604020202020204" pitchFamily="34" charset="0"/>
              </a:rPr>
              <a:t>R-CBM (ORF): Grades 1-8</a:t>
            </a:r>
          </a:p>
          <a:p>
            <a:pPr marL="285750" indent="-285750" algn="ctr">
              <a:buFont typeface="Arial" panose="020B0604020202020204" pitchFamily="34" charset="0"/>
              <a:buChar char="•"/>
              <a:defRPr/>
            </a:pPr>
            <a:r>
              <a:rPr lang="en-US" sz="1200" dirty="0">
                <a:ln w="1905"/>
                <a:solidFill>
                  <a:srgbClr val="002060"/>
                </a:solidFill>
                <a:latin typeface="Arial" panose="020B0604020202020204" pitchFamily="34" charset="0"/>
                <a:cs typeface="Arial" panose="020B0604020202020204" pitchFamily="34" charset="0"/>
              </a:rPr>
              <a:t>Silent Reading Fluency: Grades 4-8</a:t>
            </a:r>
          </a:p>
          <a:p>
            <a:pPr marL="285750" indent="-285750" algn="ctr">
              <a:buFont typeface="Arial" panose="020B0604020202020204" pitchFamily="34" charset="0"/>
              <a:buChar char="•"/>
              <a:defRPr/>
            </a:pPr>
            <a:r>
              <a:rPr lang="en-US" sz="1200" dirty="0">
                <a:ln w="1905"/>
                <a:solidFill>
                  <a:srgbClr val="002060"/>
                </a:solidFill>
                <a:latin typeface="Arial" panose="020B0604020202020204" pitchFamily="34" charset="0"/>
                <a:cs typeface="Arial" panose="020B0604020202020204" pitchFamily="34" charset="0"/>
              </a:rPr>
              <a:t>Vocabulary: Grades 2-8</a:t>
            </a:r>
          </a:p>
          <a:p>
            <a:pPr marL="285750" indent="-285750" algn="ctr">
              <a:buFont typeface="Arial" panose="020B0604020202020204" pitchFamily="34" charset="0"/>
              <a:buChar char="•"/>
              <a:defRPr/>
            </a:pPr>
            <a:r>
              <a:rPr lang="en-US" sz="1200" dirty="0">
                <a:ln w="1905"/>
                <a:solidFill>
                  <a:srgbClr val="002060"/>
                </a:solidFill>
                <a:latin typeface="Arial" panose="020B0604020202020204" pitchFamily="34" charset="0"/>
                <a:cs typeface="Arial" panose="020B0604020202020204" pitchFamily="34" charset="0"/>
              </a:rPr>
              <a:t>Comprehension: Grades 2-8</a:t>
            </a:r>
          </a:p>
          <a:p>
            <a:pPr algn="ctr">
              <a:defRPr/>
            </a:pPr>
            <a:endParaRPr lang="en-US" sz="1200" dirty="0">
              <a:ln w="1905"/>
              <a:solidFill>
                <a:srgbClr val="002060"/>
              </a:solidFill>
              <a:latin typeface="Arial" panose="020B0604020202020204" pitchFamily="34" charset="0"/>
              <a:cs typeface="Arial" panose="020B0604020202020204" pitchFamily="34" charset="0"/>
            </a:endParaRPr>
          </a:p>
          <a:p>
            <a:pPr algn="ctr">
              <a:defRPr/>
            </a:pPr>
            <a:r>
              <a:rPr lang="en-US" sz="1200" b="1" dirty="0">
                <a:ln w="1905"/>
                <a:solidFill>
                  <a:srgbClr val="002060"/>
                </a:solidFill>
                <a:latin typeface="Arial" panose="020B0604020202020204" pitchFamily="34" charset="0"/>
                <a:cs typeface="Arial" panose="020B0604020202020204" pitchFamily="34" charset="0"/>
              </a:rPr>
              <a:t>Administration &amp; Time:</a:t>
            </a:r>
          </a:p>
          <a:p>
            <a:pPr algn="ctr">
              <a:defRPr/>
            </a:pPr>
            <a:r>
              <a:rPr lang="en-US" sz="1200" dirty="0">
                <a:ln w="1905"/>
                <a:solidFill>
                  <a:srgbClr val="002060"/>
                </a:solidFill>
                <a:latin typeface="Arial" panose="020B0604020202020204" pitchFamily="34" charset="0"/>
                <a:cs typeface="Arial" panose="020B0604020202020204" pitchFamily="34" charset="0"/>
              </a:rPr>
              <a:t>≈1-30 minutes per subtest</a:t>
            </a:r>
          </a:p>
          <a:p>
            <a:pPr algn="ctr">
              <a:defRPr/>
            </a:pPr>
            <a:r>
              <a:rPr lang="en-US" sz="1200" dirty="0">
                <a:ln w="1905"/>
                <a:solidFill>
                  <a:srgbClr val="002060"/>
                </a:solidFill>
                <a:latin typeface="Arial" panose="020B0604020202020204" pitchFamily="34" charset="0"/>
                <a:cs typeface="Arial" panose="020B0604020202020204" pitchFamily="34" charset="0"/>
              </a:rPr>
              <a:t>1:1 or group (varies by subtest)</a:t>
            </a:r>
          </a:p>
          <a:p>
            <a:pPr algn="ctr">
              <a:defRPr/>
            </a:pPr>
            <a:endParaRPr lang="en-US" sz="1200" dirty="0">
              <a:ln w="1905"/>
              <a:solidFill>
                <a:srgbClr val="002060"/>
              </a:solidFill>
              <a:latin typeface="Arial" panose="020B0604020202020204" pitchFamily="34" charset="0"/>
              <a:cs typeface="Arial" panose="020B0604020202020204" pitchFamily="34" charset="0"/>
            </a:endParaRPr>
          </a:p>
          <a:p>
            <a:pPr algn="ctr">
              <a:defRPr/>
            </a:pPr>
            <a:r>
              <a:rPr lang="en-US" sz="1200" b="1" dirty="0">
                <a:ln w="1905"/>
                <a:solidFill>
                  <a:srgbClr val="002060"/>
                </a:solidFill>
                <a:latin typeface="Arial" panose="020B0604020202020204" pitchFamily="34" charset="0"/>
                <a:cs typeface="Arial" panose="020B0604020202020204" pitchFamily="34" charset="0"/>
              </a:rPr>
              <a:t>Assessor Qualification Level:</a:t>
            </a:r>
          </a:p>
          <a:p>
            <a:pPr algn="ctr">
              <a:defRPr/>
            </a:pPr>
            <a:r>
              <a:rPr lang="en-US" sz="1200" dirty="0">
                <a:solidFill>
                  <a:srgbClr val="002060"/>
                </a:solidFill>
                <a:latin typeface="Arial" panose="020B0604020202020204" pitchFamily="34" charset="0"/>
                <a:ea typeface="Open Sans" panose="020B0606030504020204" pitchFamily="34" charset="0"/>
                <a:cs typeface="Arial" panose="020B0604020202020204" pitchFamily="34" charset="0"/>
              </a:rPr>
              <a:t>TDOE recommends that each assessment is administered, scored, and interpreted by a certified teacher with knowledge of both reading content and the assessment.</a:t>
            </a:r>
          </a:p>
          <a:p>
            <a:pPr algn="ctr">
              <a:defRPr/>
            </a:pPr>
            <a:endParaRPr lang="en-US" sz="1200" dirty="0">
              <a:ln w="1905"/>
              <a:solidFill>
                <a:srgbClr val="002060"/>
              </a:solidFill>
              <a:latin typeface="Arial" panose="020B0604020202020204" pitchFamily="34" charset="0"/>
              <a:cs typeface="Arial" panose="020B0604020202020204" pitchFamily="34" charset="0"/>
            </a:endParaRPr>
          </a:p>
          <a:p>
            <a:pPr algn="ctr">
              <a:defRPr/>
            </a:pPr>
            <a:r>
              <a:rPr lang="en-US" sz="1200" b="1" dirty="0">
                <a:ln w="1905"/>
                <a:solidFill>
                  <a:srgbClr val="002060"/>
                </a:solidFill>
                <a:latin typeface="Arial" panose="020B0604020202020204" pitchFamily="34" charset="0"/>
                <a:cs typeface="Arial" panose="020B0604020202020204" pitchFamily="34" charset="0"/>
              </a:rPr>
              <a:t>Purpose</a:t>
            </a:r>
            <a:r>
              <a:rPr lang="en-US" sz="1200" dirty="0">
                <a:ln w="1905"/>
                <a:solidFill>
                  <a:srgbClr val="002060"/>
                </a:solidFill>
                <a:latin typeface="Arial" panose="020B0604020202020204" pitchFamily="34" charset="0"/>
                <a:cs typeface="Arial" panose="020B0604020202020204" pitchFamily="34" charset="0"/>
              </a:rPr>
              <a:t>:</a:t>
            </a:r>
          </a:p>
          <a:p>
            <a:pPr marL="169545" indent="-169545" algn="ctr">
              <a:buFontTx/>
              <a:buAutoNum type="arabicPeriod"/>
              <a:defRPr/>
            </a:pPr>
            <a:r>
              <a:rPr lang="en-US" sz="1200" dirty="0">
                <a:ln w="1905"/>
                <a:solidFill>
                  <a:srgbClr val="002060"/>
                </a:solidFill>
                <a:latin typeface="Arial" panose="020B0604020202020204" pitchFamily="34" charset="0"/>
                <a:cs typeface="Arial" panose="020B0604020202020204" pitchFamily="34" charset="0"/>
              </a:rPr>
              <a:t>To screen all students (universal screening tool)</a:t>
            </a:r>
          </a:p>
          <a:p>
            <a:pPr marL="169545" indent="-169545" algn="ctr">
              <a:buFontTx/>
              <a:buAutoNum type="arabicPeriod"/>
              <a:defRPr/>
            </a:pPr>
            <a:r>
              <a:rPr lang="en-US" sz="1200" dirty="0">
                <a:ln w="1905"/>
                <a:solidFill>
                  <a:srgbClr val="002060"/>
                </a:solidFill>
                <a:latin typeface="Arial" panose="020B0604020202020204" pitchFamily="34" charset="0"/>
                <a:cs typeface="Arial" panose="020B0604020202020204" pitchFamily="34" charset="0"/>
              </a:rPr>
              <a:t>To progress monitor broad progress (some subtests)</a:t>
            </a:r>
          </a:p>
          <a:p>
            <a:pPr marL="169545" indent="-169545" algn="ctr">
              <a:buFontTx/>
              <a:buAutoNum type="arabicPeriod"/>
              <a:defRPr/>
            </a:pPr>
            <a:r>
              <a:rPr lang="en-US" sz="1200" dirty="0">
                <a:ln w="1905"/>
                <a:solidFill>
                  <a:srgbClr val="002060"/>
                </a:solidFill>
                <a:latin typeface="Arial" panose="020B0604020202020204" pitchFamily="34" charset="0"/>
                <a:cs typeface="Arial" panose="020B0604020202020204" pitchFamily="34" charset="0"/>
              </a:rPr>
              <a:t>To identify skill-level needs (some subtests)</a:t>
            </a:r>
          </a:p>
          <a:p>
            <a:pPr algn="ctr">
              <a:defRPr/>
            </a:pPr>
            <a:endParaRPr lang="en-US" sz="1200" dirty="0">
              <a:ln w="1905"/>
              <a:solidFill>
                <a:srgbClr val="002060"/>
              </a:solidFill>
              <a:latin typeface="Arial" panose="020B0604020202020204" pitchFamily="34" charset="0"/>
              <a:cs typeface="Arial" panose="020B0604020202020204" pitchFamily="34" charset="0"/>
            </a:endParaRPr>
          </a:p>
          <a:p>
            <a:pPr algn="ctr">
              <a:defRPr/>
            </a:pPr>
            <a:r>
              <a:rPr lang="en-US" sz="1200" b="1" dirty="0">
                <a:ln w="1905"/>
                <a:solidFill>
                  <a:srgbClr val="002060"/>
                </a:solidFill>
                <a:latin typeface="Arial" panose="020B0604020202020204" pitchFamily="34" charset="0"/>
                <a:cs typeface="Arial" panose="020B0604020202020204" pitchFamily="34" charset="0"/>
              </a:rPr>
              <a:t>English Learner Options:</a:t>
            </a:r>
          </a:p>
          <a:p>
            <a:pPr algn="ctr"/>
            <a:r>
              <a:rPr lang="en-US" sz="1200" dirty="0">
                <a:solidFill>
                  <a:srgbClr val="002060"/>
                </a:solidFill>
                <a:latin typeface="Arial" panose="020B0604020202020204" pitchFamily="34" charset="0"/>
                <a:cs typeface="Arial" panose="020B0604020202020204" pitchFamily="34" charset="0"/>
              </a:rPr>
              <a:t>Spanish Options:</a:t>
            </a:r>
          </a:p>
          <a:p>
            <a:pPr marL="169545" indent="-169545" algn="ctr">
              <a:buFont typeface="Arial" panose="020B0604020202020204" pitchFamily="34" charset="0"/>
              <a:buChar char="•"/>
            </a:pPr>
            <a:r>
              <a:rPr lang="en-US" sz="1200" dirty="0">
                <a:solidFill>
                  <a:srgbClr val="002060"/>
                </a:solidFill>
                <a:latin typeface="Arial" panose="020B0604020202020204" pitchFamily="34" charset="0"/>
                <a:cs typeface="Arial" panose="020B0604020202020204" pitchFamily="34" charset="0"/>
              </a:rPr>
              <a:t>Letter Naming Fluency: Grades K-1</a:t>
            </a:r>
          </a:p>
          <a:p>
            <a:pPr marL="169545" indent="-169545" algn="ctr">
              <a:buFont typeface="Arial" panose="020B0604020202020204" pitchFamily="34" charset="0"/>
              <a:buChar char="•"/>
            </a:pPr>
            <a:r>
              <a:rPr lang="en-US" sz="1200" dirty="0">
                <a:solidFill>
                  <a:srgbClr val="002060"/>
                </a:solidFill>
                <a:latin typeface="Arial" panose="020B0604020202020204" pitchFamily="34" charset="0"/>
                <a:cs typeface="Arial" panose="020B0604020202020204" pitchFamily="34" charset="0"/>
              </a:rPr>
              <a:t>Letter Sound Fluency: Grades K-1</a:t>
            </a:r>
          </a:p>
          <a:p>
            <a:pPr marL="169545" indent="-169545" algn="ctr">
              <a:buFont typeface="Arial" panose="020B0604020202020204" pitchFamily="34" charset="0"/>
              <a:buChar char="•"/>
            </a:pPr>
            <a:r>
              <a:rPr lang="en-US" sz="1200" dirty="0">
                <a:solidFill>
                  <a:srgbClr val="002060"/>
                </a:solidFill>
                <a:latin typeface="Arial" panose="020B0604020202020204" pitchFamily="34" charset="0"/>
                <a:cs typeface="Arial" panose="020B0604020202020204" pitchFamily="34" charset="0"/>
              </a:rPr>
              <a:t>Syllable Segmenting: Grades K-1 (local norms only)</a:t>
            </a:r>
          </a:p>
          <a:p>
            <a:pPr marL="169545" indent="-169545" algn="ctr">
              <a:buFont typeface="Arial" panose="020B0604020202020204" pitchFamily="34" charset="0"/>
              <a:buChar char="•"/>
            </a:pPr>
            <a:r>
              <a:rPr lang="en-US" sz="1200" dirty="0">
                <a:solidFill>
                  <a:srgbClr val="002060"/>
                </a:solidFill>
                <a:latin typeface="Arial" panose="020B0604020202020204" pitchFamily="34" charset="0"/>
                <a:cs typeface="Arial" panose="020B0604020202020204" pitchFamily="34" charset="0"/>
              </a:rPr>
              <a:t>Syllable Reading Fluency: Grades K-1</a:t>
            </a:r>
          </a:p>
          <a:p>
            <a:pPr marL="169545" indent="-169545" algn="ctr">
              <a:buFont typeface="Arial" panose="020B0604020202020204" pitchFamily="34" charset="0"/>
              <a:buChar char="•"/>
            </a:pPr>
            <a:r>
              <a:rPr lang="en-US" sz="1200">
                <a:solidFill>
                  <a:srgbClr val="002060"/>
                </a:solidFill>
                <a:latin typeface="Arial"/>
                <a:cs typeface="Arial"/>
              </a:rPr>
              <a:t>R-CBM: Grades 1-8</a:t>
            </a:r>
            <a:endParaRPr lang="en-US" sz="1200">
              <a:ln w="1905"/>
              <a:solidFill>
                <a:srgbClr val="002060"/>
              </a:solidFill>
              <a:latin typeface="Arial"/>
              <a:cs typeface="Arial"/>
            </a:endParaRPr>
          </a:p>
          <a:p>
            <a:pPr algn="ctr">
              <a:defRPr/>
            </a:pPr>
            <a:endParaRPr lang="en-US" sz="1200" dirty="0">
              <a:ln w="1905"/>
              <a:solidFill>
                <a:srgbClr val="002060"/>
              </a:solidFill>
              <a:latin typeface="Arial" panose="020B0604020202020204" pitchFamily="34" charset="0"/>
              <a:cs typeface="Arial" panose="020B0604020202020204" pitchFamily="34" charset="0"/>
            </a:endParaRPr>
          </a:p>
          <a:p>
            <a:pPr algn="ctr">
              <a:defRPr/>
            </a:pPr>
            <a:r>
              <a:rPr lang="en-US" sz="1200" b="1" dirty="0">
                <a:ln w="1905"/>
                <a:solidFill>
                  <a:srgbClr val="002060"/>
                </a:solidFill>
                <a:latin typeface="Arial" panose="020B0604020202020204" pitchFamily="34" charset="0"/>
                <a:cs typeface="Arial" panose="020B0604020202020204" pitchFamily="34" charset="0"/>
              </a:rPr>
              <a:t>Additional Information:</a:t>
            </a:r>
          </a:p>
          <a:p>
            <a:pPr algn="ctr">
              <a:defRPr/>
            </a:pPr>
            <a:r>
              <a:rPr lang="en-US" sz="1200" dirty="0">
                <a:ln w="1905"/>
                <a:solidFill>
                  <a:srgbClr val="002060"/>
                </a:solidFill>
                <a:latin typeface="Arial" panose="020B0604020202020204" pitchFamily="34" charset="0"/>
                <a:cs typeface="Arial" panose="020B0604020202020204" pitchFamily="34" charset="0"/>
              </a:rPr>
              <a:t>Online testing for grades 2-8 (except ORF)</a:t>
            </a:r>
          </a:p>
        </p:txBody>
      </p:sp>
      <p:pic>
        <p:nvPicPr>
          <p:cNvPr id="2" name="Picture 1" descr="aimswebPlus&#10;"/>
          <p:cNvPicPr>
            <a:picLocks noChangeAspect="1"/>
          </p:cNvPicPr>
          <p:nvPr/>
        </p:nvPicPr>
        <p:blipFill>
          <a:blip r:embed="rId2"/>
          <a:stretch>
            <a:fillRect/>
          </a:stretch>
        </p:blipFill>
        <p:spPr>
          <a:xfrm>
            <a:off x="1804986" y="1068299"/>
            <a:ext cx="3248025" cy="914400"/>
          </a:xfrm>
          <a:prstGeom prst="rect">
            <a:avLst/>
          </a:prstGeom>
        </p:spPr>
      </p:pic>
      <p:sp>
        <p:nvSpPr>
          <p:cNvPr id="3" name="Title 2" hidden="1"/>
          <p:cNvSpPr>
            <a:spLocks noGrp="1"/>
          </p:cNvSpPr>
          <p:nvPr>
            <p:ph type="title"/>
          </p:nvPr>
        </p:nvSpPr>
        <p:spPr/>
        <p:txBody>
          <a:bodyPr/>
          <a:lstStyle/>
          <a:p>
            <a:r>
              <a:rPr lang="en-US" dirty="0" err="1" smtClean="0"/>
              <a:t>aimswebPlus</a:t>
            </a:r>
            <a:endParaRPr lang="en-US" dirty="0"/>
          </a:p>
        </p:txBody>
      </p:sp>
    </p:spTree>
    <p:extLst>
      <p:ext uri="{BB962C8B-B14F-4D97-AF65-F5344CB8AC3E}">
        <p14:creationId xmlns:p14="http://schemas.microsoft.com/office/powerpoint/2010/main" val="3889135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Ages:&#10;Grades K-5&#10;&#10;Administration &amp; Time:&#10;≈20-40 minutes&#10;1:1 administration&#10;&#10;Assessor Qualification Level:&#10;TDOE recommends that each assessment is administered, scored, and interpreted by a certified teacher with knowledge of both reading content and the assessment.&#10;&#10;Purpose:&#10; To assess individual reading strengths and needs&#10; To observe, record, and evaluate changes in student reading performance&#10;&#10;English Learner Options:&#10;SEL Books: 28 texts from levels A-N in Spanish &#10;(approximately grade levels K-3)&#10;&#10;Additional Information:&#10;Aligns with Leveled Literacy Intervention (LLI) progression&#10;Gives overall instructional reading level&#10;"/>
          <p:cNvSpPr/>
          <p:nvPr/>
        </p:nvSpPr>
        <p:spPr>
          <a:xfrm>
            <a:off x="859404" y="2824881"/>
            <a:ext cx="5205323" cy="4893647"/>
          </a:xfrm>
          <a:prstGeom prst="rect">
            <a:avLst/>
          </a:prstGeom>
        </p:spPr>
        <p:txBody>
          <a:bodyPr>
            <a:spAutoFit/>
          </a:bodyPr>
          <a:lstStyle/>
          <a:p>
            <a:pPr algn="ctr" eaLnBrk="1" fontAlgn="auto" hangingPunct="1">
              <a:spcBef>
                <a:spcPts val="0"/>
              </a:spcBef>
              <a:spcAft>
                <a:spcPts val="0"/>
              </a:spcAft>
              <a:defRPr/>
            </a:pPr>
            <a:r>
              <a:rPr lang="en-US" sz="1300" b="1" dirty="0">
                <a:ln w="1905"/>
                <a:solidFill>
                  <a:srgbClr val="002060"/>
                </a:solidFill>
                <a:latin typeface="Arial" panose="020B0604020202020204" pitchFamily="34" charset="0"/>
              </a:rPr>
              <a:t>Ages:</a:t>
            </a:r>
          </a:p>
          <a:p>
            <a:pPr algn="ctr" eaLnBrk="1" fontAlgn="auto" hangingPunct="1">
              <a:spcBef>
                <a:spcPts val="0"/>
              </a:spcBef>
              <a:spcAft>
                <a:spcPts val="0"/>
              </a:spcAft>
              <a:defRPr/>
            </a:pPr>
            <a:r>
              <a:rPr lang="en-US" sz="1300" dirty="0">
                <a:ln w="1905"/>
                <a:solidFill>
                  <a:srgbClr val="002060"/>
                </a:solidFill>
                <a:latin typeface="Arial" panose="020B0604020202020204" pitchFamily="34" charset="0"/>
              </a:rPr>
              <a:t>Grades K-5</a:t>
            </a:r>
          </a:p>
          <a:p>
            <a:pPr algn="ctr" eaLnBrk="1" fontAlgn="auto" hangingPunct="1">
              <a:spcBef>
                <a:spcPts val="0"/>
              </a:spcBef>
              <a:spcAft>
                <a:spcPts val="0"/>
              </a:spcAft>
              <a:defRPr/>
            </a:pPr>
            <a:endParaRPr lang="en-US" sz="1300" dirty="0">
              <a:ln w="1905"/>
              <a:solidFill>
                <a:srgbClr val="002060"/>
              </a:solidFill>
              <a:latin typeface="Arial" panose="020B0604020202020204" pitchFamily="34" charset="0"/>
            </a:endParaRPr>
          </a:p>
          <a:p>
            <a:pPr algn="ctr" eaLnBrk="1" fontAlgn="auto" hangingPunct="1">
              <a:spcBef>
                <a:spcPts val="0"/>
              </a:spcBef>
              <a:spcAft>
                <a:spcPts val="0"/>
              </a:spcAft>
              <a:defRPr/>
            </a:pPr>
            <a:r>
              <a:rPr lang="en-US" sz="1300" b="1" dirty="0">
                <a:ln w="1905"/>
                <a:solidFill>
                  <a:srgbClr val="002060"/>
                </a:solidFill>
                <a:latin typeface="Arial" panose="020B0604020202020204" pitchFamily="34" charset="0"/>
              </a:rPr>
              <a:t>Administration &amp; Time:</a:t>
            </a:r>
          </a:p>
          <a:p>
            <a:pPr algn="ctr" eaLnBrk="1" fontAlgn="auto" hangingPunct="1">
              <a:spcBef>
                <a:spcPts val="0"/>
              </a:spcBef>
              <a:spcAft>
                <a:spcPts val="0"/>
              </a:spcAft>
              <a:defRPr/>
            </a:pPr>
            <a:r>
              <a:rPr lang="en-US" sz="1300" dirty="0">
                <a:ln w="1905"/>
                <a:solidFill>
                  <a:srgbClr val="002060"/>
                </a:solidFill>
                <a:latin typeface="Arial" panose="020B0604020202020204" pitchFamily="34" charset="0"/>
              </a:rPr>
              <a:t>≈20-40 minutes</a:t>
            </a:r>
          </a:p>
          <a:p>
            <a:pPr algn="ctr" eaLnBrk="1" fontAlgn="auto" hangingPunct="1">
              <a:spcBef>
                <a:spcPts val="0"/>
              </a:spcBef>
              <a:spcAft>
                <a:spcPts val="0"/>
              </a:spcAft>
              <a:defRPr/>
            </a:pPr>
            <a:r>
              <a:rPr lang="en-US" sz="1300" dirty="0">
                <a:ln w="1905"/>
                <a:solidFill>
                  <a:srgbClr val="002060"/>
                </a:solidFill>
                <a:latin typeface="Arial" panose="020B0604020202020204" pitchFamily="34" charset="0"/>
              </a:rPr>
              <a:t>1:1 administration</a:t>
            </a:r>
          </a:p>
          <a:p>
            <a:pPr algn="ctr" eaLnBrk="1" fontAlgn="auto" hangingPunct="1">
              <a:spcBef>
                <a:spcPts val="0"/>
              </a:spcBef>
              <a:spcAft>
                <a:spcPts val="0"/>
              </a:spcAft>
              <a:defRPr/>
            </a:pPr>
            <a:endParaRPr lang="en-US" sz="1300" dirty="0">
              <a:ln w="1905"/>
              <a:solidFill>
                <a:srgbClr val="002060"/>
              </a:solidFill>
              <a:latin typeface="Arial" panose="020B0604020202020204" pitchFamily="34" charset="0"/>
            </a:endParaRPr>
          </a:p>
          <a:p>
            <a:pPr algn="ctr">
              <a:defRPr/>
            </a:pPr>
            <a:r>
              <a:rPr lang="en-US" sz="1300" b="1" dirty="0">
                <a:ln w="1905"/>
                <a:solidFill>
                  <a:srgbClr val="002060"/>
                </a:solidFill>
                <a:latin typeface="Arial" panose="020B0604020202020204" pitchFamily="34" charset="0"/>
                <a:cs typeface="Arial" panose="020B0604020202020204" pitchFamily="34" charset="0"/>
              </a:rPr>
              <a:t>Assessor Qualification Level:</a:t>
            </a:r>
          </a:p>
          <a:p>
            <a:pPr algn="ctr">
              <a:defRPr/>
            </a:pPr>
            <a:r>
              <a:rPr lang="en-US" sz="1300" dirty="0">
                <a:solidFill>
                  <a:srgbClr val="002060"/>
                </a:solidFill>
                <a:latin typeface="Arial" panose="020B0604020202020204" pitchFamily="34" charset="0"/>
                <a:ea typeface="Open Sans" panose="020B0606030504020204" pitchFamily="34" charset="0"/>
                <a:cs typeface="Arial" panose="020B0604020202020204" pitchFamily="34" charset="0"/>
              </a:rPr>
              <a:t>TDOE recommends that each assessment is administered, scored, and interpreted by a certified teacher with knowledge of both reading content and the assessment.</a:t>
            </a:r>
            <a:endParaRPr lang="en-US" sz="1300" dirty="0">
              <a:ln w="1905"/>
              <a:solidFill>
                <a:srgbClr val="002060"/>
              </a:solidFill>
              <a:latin typeface="Arial" panose="020B0604020202020204" pitchFamily="34" charset="0"/>
            </a:endParaRPr>
          </a:p>
          <a:p>
            <a:pPr algn="ctr" eaLnBrk="1" fontAlgn="auto" hangingPunct="1">
              <a:spcBef>
                <a:spcPts val="0"/>
              </a:spcBef>
              <a:spcAft>
                <a:spcPts val="0"/>
              </a:spcAft>
              <a:defRPr/>
            </a:pPr>
            <a:endParaRPr lang="en-US" sz="1300" dirty="0">
              <a:ln w="1905"/>
              <a:solidFill>
                <a:srgbClr val="002060"/>
              </a:solidFill>
              <a:latin typeface="Arial" panose="020B0604020202020204" pitchFamily="34" charset="0"/>
            </a:endParaRPr>
          </a:p>
          <a:p>
            <a:pPr algn="ctr" eaLnBrk="1" fontAlgn="auto" hangingPunct="1">
              <a:spcBef>
                <a:spcPts val="0"/>
              </a:spcBef>
              <a:spcAft>
                <a:spcPts val="0"/>
              </a:spcAft>
              <a:defRPr/>
            </a:pPr>
            <a:r>
              <a:rPr lang="en-US" sz="1300" b="1" dirty="0">
                <a:ln w="1905"/>
                <a:solidFill>
                  <a:srgbClr val="002060"/>
                </a:solidFill>
                <a:latin typeface="Arial" panose="020B0604020202020204" pitchFamily="34" charset="0"/>
              </a:rPr>
              <a:t>Purpose:</a:t>
            </a:r>
          </a:p>
          <a:p>
            <a:pPr marL="112713" indent="-112713" algn="ctr">
              <a:buFontTx/>
              <a:buAutoNum type="arabicPeriod"/>
              <a:defRPr/>
            </a:pPr>
            <a:r>
              <a:rPr lang="en-US" sz="1300" dirty="0">
                <a:ln w="1905"/>
                <a:solidFill>
                  <a:srgbClr val="002060"/>
                </a:solidFill>
                <a:latin typeface="Arial" panose="020B0604020202020204" pitchFamily="34" charset="0"/>
              </a:rPr>
              <a:t> To assess individual reading strengths and needs</a:t>
            </a:r>
          </a:p>
          <a:p>
            <a:pPr marL="112713" indent="-112713" algn="ctr">
              <a:buFontTx/>
              <a:buAutoNum type="arabicPeriod"/>
              <a:defRPr/>
            </a:pPr>
            <a:r>
              <a:rPr lang="en-US" sz="1300" dirty="0">
                <a:ln w="1905"/>
                <a:solidFill>
                  <a:srgbClr val="002060"/>
                </a:solidFill>
                <a:latin typeface="Arial" panose="020B0604020202020204" pitchFamily="34" charset="0"/>
              </a:rPr>
              <a:t> To observe, record, and evaluate changes in student reading performance</a:t>
            </a:r>
          </a:p>
          <a:p>
            <a:pPr algn="ctr">
              <a:defRPr/>
            </a:pPr>
            <a:endParaRPr lang="en-US" sz="1300" dirty="0">
              <a:ln w="1905"/>
              <a:solidFill>
                <a:srgbClr val="002060"/>
              </a:solidFill>
              <a:latin typeface="Arial" panose="020B0604020202020204" pitchFamily="34" charset="0"/>
            </a:endParaRPr>
          </a:p>
          <a:p>
            <a:pPr algn="ctr">
              <a:defRPr/>
            </a:pPr>
            <a:r>
              <a:rPr lang="en-US" sz="1300" b="1" dirty="0">
                <a:ln w="1905"/>
                <a:solidFill>
                  <a:srgbClr val="002060"/>
                </a:solidFill>
                <a:latin typeface="Arial" panose="020B0604020202020204" pitchFamily="34" charset="0"/>
              </a:rPr>
              <a:t>English Learner Options:</a:t>
            </a:r>
          </a:p>
          <a:p>
            <a:pPr algn="ctr">
              <a:defRPr/>
            </a:pPr>
            <a:r>
              <a:rPr lang="en-US" sz="1300" dirty="0">
                <a:ln w="1905"/>
                <a:solidFill>
                  <a:srgbClr val="002060"/>
                </a:solidFill>
                <a:latin typeface="Arial" panose="020B0604020202020204" pitchFamily="34" charset="0"/>
              </a:rPr>
              <a:t>SEL Books: 28 texts from levels A-N in Spanish </a:t>
            </a:r>
          </a:p>
          <a:p>
            <a:pPr algn="ctr">
              <a:defRPr/>
            </a:pPr>
            <a:r>
              <a:rPr lang="en-US" sz="1300" dirty="0">
                <a:ln w="1905"/>
                <a:solidFill>
                  <a:srgbClr val="002060"/>
                </a:solidFill>
                <a:latin typeface="Arial" panose="020B0604020202020204" pitchFamily="34" charset="0"/>
              </a:rPr>
              <a:t>(approximately grade levels K-3)</a:t>
            </a:r>
          </a:p>
          <a:p>
            <a:pPr algn="ctr" eaLnBrk="1" fontAlgn="auto" hangingPunct="1">
              <a:spcBef>
                <a:spcPts val="0"/>
              </a:spcBef>
              <a:spcAft>
                <a:spcPts val="0"/>
              </a:spcAft>
              <a:defRPr/>
            </a:pPr>
            <a:endParaRPr lang="en-US" sz="1300" dirty="0">
              <a:ln w="1905"/>
              <a:solidFill>
                <a:srgbClr val="002060"/>
              </a:solidFill>
              <a:latin typeface="Arial" panose="020B0604020202020204" pitchFamily="34" charset="0"/>
            </a:endParaRPr>
          </a:p>
          <a:p>
            <a:pPr algn="ctr" eaLnBrk="1" fontAlgn="auto" hangingPunct="1">
              <a:spcBef>
                <a:spcPts val="0"/>
              </a:spcBef>
              <a:spcAft>
                <a:spcPts val="0"/>
              </a:spcAft>
              <a:defRPr/>
            </a:pPr>
            <a:r>
              <a:rPr lang="en-US" sz="1300" b="1" dirty="0">
                <a:ln w="1905"/>
                <a:solidFill>
                  <a:srgbClr val="002060"/>
                </a:solidFill>
                <a:latin typeface="Arial" panose="020B0604020202020204" pitchFamily="34" charset="0"/>
              </a:rPr>
              <a:t>Additional Information:</a:t>
            </a:r>
          </a:p>
          <a:p>
            <a:pPr marL="285750" indent="-285750" algn="ctr" eaLnBrk="1" fontAlgn="auto" hangingPunct="1">
              <a:spcBef>
                <a:spcPts val="0"/>
              </a:spcBef>
              <a:spcAft>
                <a:spcPts val="0"/>
              </a:spcAft>
              <a:buFont typeface="Arial" panose="020B0604020202020204" pitchFamily="34" charset="0"/>
              <a:buChar char="•"/>
              <a:defRPr/>
            </a:pPr>
            <a:r>
              <a:rPr lang="en-US" sz="1300" dirty="0">
                <a:ln w="1905"/>
                <a:solidFill>
                  <a:srgbClr val="002060"/>
                </a:solidFill>
                <a:latin typeface="Arial" panose="020B0604020202020204" pitchFamily="34" charset="0"/>
              </a:rPr>
              <a:t>Aligns with Leveled Literacy Intervention (LLI) progression</a:t>
            </a:r>
          </a:p>
          <a:p>
            <a:pPr marL="285750" indent="-285750" algn="ctr" eaLnBrk="1" fontAlgn="auto" hangingPunct="1">
              <a:spcBef>
                <a:spcPts val="0"/>
              </a:spcBef>
              <a:spcAft>
                <a:spcPts val="0"/>
              </a:spcAft>
              <a:buFont typeface="Arial" panose="020B0604020202020204" pitchFamily="34" charset="0"/>
              <a:buChar char="•"/>
              <a:defRPr/>
            </a:pPr>
            <a:r>
              <a:rPr lang="en-US" sz="1300" dirty="0">
                <a:ln w="1905"/>
                <a:solidFill>
                  <a:srgbClr val="002060"/>
                </a:solidFill>
                <a:latin typeface="Arial" panose="020B0604020202020204" pitchFamily="34" charset="0"/>
              </a:rPr>
              <a:t>Gives overall instructional reading level</a:t>
            </a:r>
          </a:p>
        </p:txBody>
      </p:sp>
      <p:pic>
        <p:nvPicPr>
          <p:cNvPr id="3" name="Picture 2" descr="Fountas &amp; Pinnell Benchmark Assessment System (BAS, 3rd edition)&#10;"/>
          <p:cNvPicPr>
            <a:picLocks noChangeAspect="1"/>
          </p:cNvPicPr>
          <p:nvPr/>
        </p:nvPicPr>
        <p:blipFill>
          <a:blip r:embed="rId2"/>
          <a:stretch>
            <a:fillRect/>
          </a:stretch>
        </p:blipFill>
        <p:spPr>
          <a:xfrm>
            <a:off x="2286908" y="1022908"/>
            <a:ext cx="2350313" cy="1703977"/>
          </a:xfrm>
          <a:prstGeom prst="rect">
            <a:avLst/>
          </a:prstGeom>
        </p:spPr>
      </p:pic>
      <p:sp>
        <p:nvSpPr>
          <p:cNvPr id="12" name="Rectangle 11" descr="Fountas &amp; Pinnell Benchmark Assessment System (BAS, 3rd edition)&#10;"/>
          <p:cNvSpPr/>
          <p:nvPr/>
        </p:nvSpPr>
        <p:spPr>
          <a:xfrm>
            <a:off x="0" y="-1088"/>
            <a:ext cx="68580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err="1">
                <a:ln w="1905"/>
                <a:solidFill>
                  <a:schemeClr val="bg1"/>
                </a:solidFill>
                <a:effectLst>
                  <a:outerShdw blurRad="38100" dist="38100" dir="2700000" algn="tl">
                    <a:srgbClr val="000000">
                      <a:alpha val="43137"/>
                    </a:srgbClr>
                  </a:outerShdw>
                </a:effectLst>
                <a:latin typeface="Georgia"/>
              </a:rPr>
              <a:t>Fountas</a:t>
            </a:r>
            <a:r>
              <a:rPr lang="en-US" sz="2400" b="1" dirty="0">
                <a:ln w="1905"/>
                <a:solidFill>
                  <a:schemeClr val="bg1"/>
                </a:solidFill>
                <a:effectLst>
                  <a:outerShdw blurRad="38100" dist="38100" dir="2700000" algn="tl">
                    <a:srgbClr val="000000">
                      <a:alpha val="43137"/>
                    </a:srgbClr>
                  </a:outerShdw>
                </a:effectLst>
                <a:latin typeface="Georgia"/>
              </a:rPr>
              <a:t> &amp; </a:t>
            </a:r>
            <a:r>
              <a:rPr lang="en-US" sz="2400" b="1" err="1">
                <a:ln w="1905"/>
                <a:solidFill>
                  <a:schemeClr val="bg1"/>
                </a:solidFill>
                <a:effectLst>
                  <a:outerShdw blurRad="38100" dist="38100" dir="2700000" algn="tl">
                    <a:srgbClr val="000000">
                      <a:alpha val="43137"/>
                    </a:srgbClr>
                  </a:outerShdw>
                </a:effectLst>
                <a:latin typeface="Georgia"/>
              </a:rPr>
              <a:t>Pinnell</a:t>
            </a:r>
            <a:r>
              <a:rPr lang="en-US" sz="2400" b="1" dirty="0">
                <a:ln w="1905"/>
                <a:solidFill>
                  <a:schemeClr val="bg1"/>
                </a:solidFill>
                <a:effectLst>
                  <a:outerShdw blurRad="38100" dist="38100" dir="2700000" algn="tl">
                    <a:srgbClr val="000000">
                      <a:alpha val="43137"/>
                    </a:srgbClr>
                  </a:outerShdw>
                </a:effectLst>
                <a:latin typeface="Georgia"/>
              </a:rPr>
              <a:t> Benchmark Assessment </a:t>
            </a:r>
            <a:r>
              <a:rPr lang="en-US" sz="2400" b="1">
                <a:ln w="1905"/>
                <a:solidFill>
                  <a:schemeClr val="bg1"/>
                </a:solidFill>
                <a:effectLst>
                  <a:outerShdw blurRad="38100" dist="38100" dir="2700000" algn="tl">
                    <a:srgbClr val="000000">
                      <a:alpha val="43137"/>
                    </a:srgbClr>
                  </a:outerShdw>
                </a:effectLst>
                <a:latin typeface="Georgia"/>
              </a:rPr>
              <a:t>System (BAS, 3rd</a:t>
            </a:r>
            <a:r>
              <a:rPr lang="en-US" sz="2400" b="1" dirty="0">
                <a:ln w="1905"/>
                <a:solidFill>
                  <a:schemeClr val="bg1"/>
                </a:solidFill>
                <a:effectLst>
                  <a:outerShdw blurRad="38100" dist="38100" dir="2700000" algn="tl">
                    <a:srgbClr val="000000">
                      <a:alpha val="43137"/>
                    </a:srgbClr>
                  </a:outerShdw>
                </a:effectLst>
                <a:latin typeface="Georgia"/>
              </a:rPr>
              <a:t> edition)</a:t>
            </a:r>
            <a:endParaRPr lang="en-US" sz="2400" dirty="0">
              <a:solidFill>
                <a:schemeClr val="bg1"/>
              </a:solidFill>
              <a:effectLst>
                <a:outerShdw blurRad="38100" dist="38100" dir="2700000" algn="tl">
                  <a:srgbClr val="000000">
                    <a:alpha val="43137"/>
                  </a:srgbClr>
                </a:outerShdw>
              </a:effectLst>
              <a:latin typeface="Georgia"/>
            </a:endParaRPr>
          </a:p>
        </p:txBody>
      </p:sp>
      <p:sp>
        <p:nvSpPr>
          <p:cNvPr id="13" name="Rectangle 12"/>
          <p:cNvSpPr/>
          <p:nvPr/>
        </p:nvSpPr>
        <p:spPr>
          <a:xfrm>
            <a:off x="0" y="8668512"/>
            <a:ext cx="6858000" cy="4754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1200" i="1" dirty="0">
                <a:solidFill>
                  <a:srgbClr val="002060"/>
                </a:solidFill>
                <a:latin typeface="Arial" panose="020B0604020202020204" pitchFamily="34" charset="0"/>
                <a:cs typeface="Arial" panose="020B0604020202020204" pitchFamily="34" charset="0"/>
              </a:rPr>
              <a:t>Provided for reference only. Mention does not imply endorsement, </a:t>
            </a:r>
          </a:p>
          <a:p>
            <a:pPr algn="r"/>
            <a:r>
              <a:rPr lang="en-US" sz="1200" i="1" dirty="0">
                <a:solidFill>
                  <a:srgbClr val="002060"/>
                </a:solidFill>
                <a:latin typeface="Arial" panose="020B0604020202020204" pitchFamily="34" charset="0"/>
                <a:cs typeface="Arial" panose="020B0604020202020204" pitchFamily="34" charset="0"/>
              </a:rPr>
              <a:t>recommendation, or approval by the Tennessee Department of Education.</a:t>
            </a:r>
          </a:p>
        </p:txBody>
      </p:sp>
      <p:sp>
        <p:nvSpPr>
          <p:cNvPr id="14" name="Rectangle 13" descr="Basic Reading&#10;Running record: Accuracy rate, Self-Corrections, and Error analysis&#10;"/>
          <p:cNvSpPr/>
          <p:nvPr/>
        </p:nvSpPr>
        <p:spPr>
          <a:xfrm>
            <a:off x="-12192" y="7669580"/>
            <a:ext cx="2286000" cy="1005840"/>
          </a:xfrm>
          <a:prstGeom prst="rect">
            <a:avLst/>
          </a:prstGeom>
          <a:solidFill>
            <a:srgbClr val="1B365D"/>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Basic Reading</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FFFFF"/>
                </a:solidFill>
                <a:latin typeface="Arial" panose="020B0604020202020204" pitchFamily="34" charset="0"/>
                <a:cs typeface="Arial" panose="020B0604020202020204" pitchFamily="34" charset="0"/>
              </a:rPr>
              <a:t>Running record: Accuracy rate, Self-Corrections, and Error analysis</a:t>
            </a:r>
          </a:p>
        </p:txBody>
      </p:sp>
      <p:sp>
        <p:nvSpPr>
          <p:cNvPr id="15" name="Rectangle 14" descr="Reading Fluency&#10;Words per minute at instructional level&#10;"/>
          <p:cNvSpPr/>
          <p:nvPr/>
        </p:nvSpPr>
        <p:spPr>
          <a:xfrm>
            <a:off x="2273808" y="7669580"/>
            <a:ext cx="2286000" cy="1005840"/>
          </a:xfrm>
          <a:prstGeom prst="rect">
            <a:avLst/>
          </a:prstGeom>
          <a:solidFill>
            <a:srgbClr val="1B365D">
              <a:lumMod val="40000"/>
              <a:lumOff val="60000"/>
            </a:srgbClr>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Reading Fluency</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002060"/>
                </a:solidFill>
                <a:latin typeface="Arial" panose="020B0604020202020204" pitchFamily="34" charset="0"/>
                <a:cs typeface="Arial" panose="020B0604020202020204" pitchFamily="34" charset="0"/>
              </a:rPr>
              <a:t>Words per minute at instructional level</a:t>
            </a:r>
            <a:endParaRPr kumimoji="0" lang="en-US" sz="1200" b="0" i="0"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16" name="Rectangle 15" descr="Reading Comprehension&#10;Comp Conversation Rubric&#10;"/>
          <p:cNvSpPr/>
          <p:nvPr/>
        </p:nvSpPr>
        <p:spPr>
          <a:xfrm>
            <a:off x="4559808" y="7669580"/>
            <a:ext cx="2313432" cy="1005840"/>
          </a:xfrm>
          <a:prstGeom prst="rect">
            <a:avLst/>
          </a:prstGeom>
          <a:solidFill>
            <a:srgbClr val="6E7073"/>
          </a:solidFill>
          <a:ln w="15875"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Reading Comprehension</a:t>
            </a:r>
          </a:p>
          <a:p>
            <a:pPr marL="171450" lvl="0" indent="-171450" algn="ctr">
              <a:buFont typeface="Arial" panose="020B0604020202020204" pitchFamily="34" charset="0"/>
              <a:buChar char="•"/>
              <a:defRPr/>
            </a:pPr>
            <a:r>
              <a:rPr lang="en-US" sz="1200" dirty="0">
                <a:solidFill>
                  <a:schemeClr val="bg1"/>
                </a:solidFill>
                <a:latin typeface="Arial" panose="020B0604020202020204" pitchFamily="34" charset="0"/>
                <a:cs typeface="Arial" panose="020B0604020202020204" pitchFamily="34" charset="0"/>
              </a:rPr>
              <a:t>Comp Conversation Rubric</a:t>
            </a:r>
            <a:endParaRPr kumimoji="0" lang="en-US" sz="1200" b="0" i="0"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 name="Title 1" hidden="1"/>
          <p:cNvSpPr>
            <a:spLocks noGrp="1"/>
          </p:cNvSpPr>
          <p:nvPr>
            <p:ph type="title"/>
          </p:nvPr>
        </p:nvSpPr>
        <p:spPr/>
        <p:txBody>
          <a:bodyPr/>
          <a:lstStyle/>
          <a:p>
            <a:r>
              <a:rPr lang="en-US" dirty="0" err="1" smtClean="0"/>
              <a:t>Fountas</a:t>
            </a:r>
            <a:r>
              <a:rPr lang="en-US" dirty="0" smtClean="0"/>
              <a:t> and </a:t>
            </a:r>
            <a:r>
              <a:rPr lang="en-US" dirty="0" err="1" smtClean="0"/>
              <a:t>Pinnell</a:t>
            </a:r>
            <a:endParaRPr lang="en-US" dirty="0"/>
          </a:p>
        </p:txBody>
      </p:sp>
    </p:spTree>
    <p:extLst>
      <p:ext uri="{BB962C8B-B14F-4D97-AF65-F5344CB8AC3E}">
        <p14:creationId xmlns:p14="http://schemas.microsoft.com/office/powerpoint/2010/main" val="40655469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7B851D20FD96439D0C5E7267A468E7" ma:contentTypeVersion="8" ma:contentTypeDescription="Create a new document." ma:contentTypeScope="" ma:versionID="edcdada6ede927d998987839cd95315d">
  <xsd:schema xmlns:xsd="http://www.w3.org/2001/XMLSchema" xmlns:xs="http://www.w3.org/2001/XMLSchema" xmlns:p="http://schemas.microsoft.com/office/2006/metadata/properties" xmlns:ns2="657d6f14-4eae-47b7-ab59-e712338920b4" xmlns:ns3="88bc45f0-fb64-44cc-bf44-f9f8397c9796" targetNamespace="http://schemas.microsoft.com/office/2006/metadata/properties" ma:root="true" ma:fieldsID="d0fc32dac5facc2f6a3a4f93db9f5d53" ns2:_="" ns3:_="">
    <xsd:import namespace="657d6f14-4eae-47b7-ab59-e712338920b4"/>
    <xsd:import namespace="88bc45f0-fb64-44cc-bf44-f9f8397c9796"/>
    <xsd:element name="properties">
      <xsd:complexType>
        <xsd:sequence>
          <xsd:element name="documentManagement">
            <xsd:complexType>
              <xsd:all>
                <xsd:element ref="ns2:UpdateForm" minOccurs="0"/>
                <xsd:element ref="ns3:SharedWithUsers" minOccurs="0"/>
                <xsd:element ref="ns3:SharedWithDetails" minOccurs="0"/>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7d6f14-4eae-47b7-ab59-e712338920b4" elementFormDefault="qualified">
    <xsd:import namespace="http://schemas.microsoft.com/office/2006/documentManagement/types"/>
    <xsd:import namespace="http://schemas.microsoft.com/office/infopath/2007/PartnerControls"/>
    <xsd:element name="UpdateForm" ma:index="4" nillable="true" ma:displayName="Update Form" ma:format="DateOnly" ma:internalName="UpdateForm" ma:readOnly="false">
      <xsd:simpleType>
        <xsd:restriction base="dms:DateTime"/>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bc45f0-fb64-44cc-bf44-f9f8397c9796"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UpdateForm xmlns="657d6f14-4eae-47b7-ab59-e712338920b4" xsi:nil="true"/>
  </documentManagement>
</p:properties>
</file>

<file path=customXml/itemProps1.xml><?xml version="1.0" encoding="utf-8"?>
<ds:datastoreItem xmlns:ds="http://schemas.openxmlformats.org/officeDocument/2006/customXml" ds:itemID="{902D596B-C7A1-454F-88D7-61D2991E43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7d6f14-4eae-47b7-ab59-e712338920b4"/>
    <ds:schemaRef ds:uri="88bc45f0-fb64-44cc-bf44-f9f8397c97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711986-0DB6-4F9B-A472-FBF971CFC6FA}">
  <ds:schemaRefs>
    <ds:schemaRef ds:uri="http://schemas.microsoft.com/sharepoint/v3/contenttype/forms"/>
  </ds:schemaRefs>
</ds:datastoreItem>
</file>

<file path=customXml/itemProps3.xml><?xml version="1.0" encoding="utf-8"?>
<ds:datastoreItem xmlns:ds="http://schemas.openxmlformats.org/officeDocument/2006/customXml" ds:itemID="{E1E1A580-F06B-432E-AB13-EC91BD89531A}">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657d6f14-4eae-47b7-ab59-e712338920b4"/>
    <ds:schemaRef ds:uri="88bc45f0-fb64-44cc-bf44-f9f8397c979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27747</TotalTime>
  <Words>6461</Words>
  <Application>Microsoft Office PowerPoint</Application>
  <PresentationFormat>On-screen Show (4:3)</PresentationFormat>
  <Paragraphs>1350</Paragraphs>
  <Slides>44</Slides>
  <Notes>5</Notes>
  <HiddenSlides>0</HiddenSlides>
  <MMClips>4</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Book Antiqua</vt:lpstr>
      <vt:lpstr>Calibri</vt:lpstr>
      <vt:lpstr>Calibri Light</vt:lpstr>
      <vt:lpstr>Georgia</vt:lpstr>
      <vt:lpstr>Open Sans</vt:lpstr>
      <vt:lpstr>Wingdings</vt:lpstr>
      <vt:lpstr>Office Theme</vt:lpstr>
      <vt:lpstr>Reading Resources: Reading Assessments to Inform  Data-Based Decisions</vt:lpstr>
      <vt:lpstr>Document Use </vt:lpstr>
      <vt:lpstr>Formatting Note</vt:lpstr>
      <vt:lpstr>Simple View of Reading</vt:lpstr>
      <vt:lpstr>Assessing Parts of Reading</vt:lpstr>
      <vt:lpstr>Table of Contents</vt:lpstr>
      <vt:lpstr>Acadience Reading</vt:lpstr>
      <vt:lpstr>aimswebPlus</vt:lpstr>
      <vt:lpstr>Fountas and Pinnell</vt:lpstr>
      <vt:lpstr>Brigance Comprehensive Inventory of Basic Skills</vt:lpstr>
      <vt:lpstr>Comprehensive Testing Program</vt:lpstr>
      <vt:lpstr>Comprehensive Test of Phonological Processing</vt:lpstr>
      <vt:lpstr>Diagnostic Achievement Battery</vt:lpstr>
      <vt:lpstr>Diagnostic Achievement Battery Intermediate</vt:lpstr>
      <vt:lpstr>Developmental Reading Assessment</vt:lpstr>
      <vt:lpstr>Easy CBM</vt:lpstr>
      <vt:lpstr>Gray Oral Reading Test</vt:lpstr>
      <vt:lpstr>Heggerty Phonemic Awareness Assessments</vt:lpstr>
      <vt:lpstr>Kaufman Test of Educational Achievement</vt:lpstr>
      <vt:lpstr>PALS</vt:lpstr>
      <vt:lpstr>Phonological Awareness Screener for Intervention</vt:lpstr>
      <vt:lpstr>Phonological Awareness Skills Screener</vt:lpstr>
      <vt:lpstr>Phonological Awareness Test</vt:lpstr>
      <vt:lpstr>Phonics Screener for Intervention</vt:lpstr>
      <vt:lpstr>Phonics and Words Reading Survey</vt:lpstr>
      <vt:lpstr>Qualitative Reading Inventory</vt:lpstr>
      <vt:lpstr>Reading Milestones Placement and Monitoring</vt:lpstr>
      <vt:lpstr>Really Great Reading</vt:lpstr>
      <vt:lpstr>Stanford Achievement Test</vt:lpstr>
      <vt:lpstr>Slosson Oral Reading Test</vt:lpstr>
      <vt:lpstr>Star Early Literacy</vt:lpstr>
      <vt:lpstr>Star Reading</vt:lpstr>
      <vt:lpstr>Test of Reading Comprehension</vt:lpstr>
      <vt:lpstr>Test of Silent Word Reading Fluency</vt:lpstr>
      <vt:lpstr>Weschler Individual Achievement Test</vt:lpstr>
      <vt:lpstr>Word Identification and Spelling Test</vt:lpstr>
      <vt:lpstr>Woodcock Johnson IV Tests of Achievement and Oral Language</vt:lpstr>
      <vt:lpstr>Wide Range Achievement Test</vt:lpstr>
      <vt:lpstr>Young Children’s Achievement Test</vt:lpstr>
      <vt:lpstr>Appendix</vt:lpstr>
      <vt:lpstr>“Say Dyslexia” Law Screening Procedures</vt:lpstr>
      <vt:lpstr>Dyslexia Evaluation</vt:lpstr>
      <vt:lpstr>Contact Information</vt:lpstr>
      <vt:lpstr>Any reference herein to any vendor, product or service by trade name, trademark, manufacturer, or otherwise does not constitute or imply the endorsement, recommendation or approval by the Tennessee Department of Education.</vt:lpstr>
    </vt:vector>
  </TitlesOfParts>
  <Company>State of Tennessee Dept.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Resources: Assessments</dc:title>
  <dc:creator>Kate Martin</dc:creator>
  <cp:lastModifiedBy>Angela Wegner</cp:lastModifiedBy>
  <cp:revision>329</cp:revision>
  <cp:lastPrinted>2019-09-05T14:00:11Z</cp:lastPrinted>
  <dcterms:created xsi:type="dcterms:W3CDTF">2017-08-16T18:17:55Z</dcterms:created>
  <dcterms:modified xsi:type="dcterms:W3CDTF">2020-07-27T13:25:00Z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0x010100597B851D20FD96439D0C5E7267A468E7</vt:lpwstr>
  </property>
  <property fmtid="{D5CDD505-2E9C-101B-9397-08002B2CF9AE}" pid="3" name="_MarkAsFinal">
    <vt:bool>true</vt:bool>
  </property>
</Properties>
</file>