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58"/>
  </p:notesMasterIdLst>
  <p:handoutMasterIdLst>
    <p:handoutMasterId r:id="rId59"/>
  </p:handoutMasterIdLst>
  <p:sldIdLst>
    <p:sldId id="256" r:id="rId2"/>
    <p:sldId id="337" r:id="rId3"/>
    <p:sldId id="263" r:id="rId4"/>
    <p:sldId id="265" r:id="rId5"/>
    <p:sldId id="267" r:id="rId6"/>
    <p:sldId id="327" r:id="rId7"/>
    <p:sldId id="269" r:id="rId8"/>
    <p:sldId id="270" r:id="rId9"/>
    <p:sldId id="320" r:id="rId10"/>
    <p:sldId id="321" r:id="rId11"/>
    <p:sldId id="283" r:id="rId12"/>
    <p:sldId id="282" r:id="rId13"/>
    <p:sldId id="324" r:id="rId14"/>
    <p:sldId id="338" r:id="rId15"/>
    <p:sldId id="339" r:id="rId16"/>
    <p:sldId id="340" r:id="rId17"/>
    <p:sldId id="285" r:id="rId18"/>
    <p:sldId id="325" r:id="rId19"/>
    <p:sldId id="274" r:id="rId20"/>
    <p:sldId id="275" r:id="rId21"/>
    <p:sldId id="278" r:id="rId22"/>
    <p:sldId id="277" r:id="rId23"/>
    <p:sldId id="279" r:id="rId24"/>
    <p:sldId id="287" r:id="rId25"/>
    <p:sldId id="280" r:id="rId26"/>
    <p:sldId id="289" r:id="rId27"/>
    <p:sldId id="290" r:id="rId28"/>
    <p:sldId id="326" r:id="rId29"/>
    <p:sldId id="334" r:id="rId30"/>
    <p:sldId id="336" r:id="rId31"/>
    <p:sldId id="316" r:id="rId32"/>
    <p:sldId id="319" r:id="rId33"/>
    <p:sldId id="295" r:id="rId34"/>
    <p:sldId id="317" r:id="rId35"/>
    <p:sldId id="296" r:id="rId36"/>
    <p:sldId id="301" r:id="rId37"/>
    <p:sldId id="302" r:id="rId38"/>
    <p:sldId id="297" r:id="rId39"/>
    <p:sldId id="298" r:id="rId40"/>
    <p:sldId id="299"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31" r:id="rId55"/>
    <p:sldId id="330" r:id="rId56"/>
    <p:sldId id="333" r:id="rId57"/>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 Lucero" initials="JL"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AFD"/>
    <a:srgbClr val="C4D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4201" autoAdjust="0"/>
  </p:normalViewPr>
  <p:slideViewPr>
    <p:cSldViewPr snapToGrid="0">
      <p:cViewPr varScale="1">
        <p:scale>
          <a:sx n="47" d="100"/>
          <a:sy n="47" d="100"/>
        </p:scale>
        <p:origin x="-14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4B85DB67-E9C1-4C7C-B763-753F46716086}" type="datetimeFigureOut">
              <a:rPr lang="en-US" smtClean="0"/>
              <a:t>4/17/2015</a:t>
            </a:fld>
            <a:endParaRPr lang="en-US" dirty="0"/>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84AA1258-8B99-460C-B869-F85045A2E1C6}" type="slidenum">
              <a:rPr lang="en-US" smtClean="0"/>
              <a:t>‹#›</a:t>
            </a:fld>
            <a:endParaRPr lang="en-US" dirty="0"/>
          </a:p>
        </p:txBody>
      </p:sp>
    </p:spTree>
    <p:extLst>
      <p:ext uri="{BB962C8B-B14F-4D97-AF65-F5344CB8AC3E}">
        <p14:creationId xmlns:p14="http://schemas.microsoft.com/office/powerpoint/2010/main" val="2549777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C9EC28B3-E5D5-45F6-A231-44F6F8697674}" type="datetimeFigureOut">
              <a:rPr lang="en-US" smtClean="0"/>
              <a:t>4/17/2015</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05A09CC0-75C1-4EB9-B057-FA9DB47FB9F0}" type="slidenum">
              <a:rPr lang="en-US" smtClean="0"/>
              <a:t>‹#›</a:t>
            </a:fld>
            <a:endParaRPr lang="en-US" dirty="0"/>
          </a:p>
        </p:txBody>
      </p:sp>
    </p:spTree>
    <p:extLst>
      <p:ext uri="{BB962C8B-B14F-4D97-AF65-F5344CB8AC3E}">
        <p14:creationId xmlns:p14="http://schemas.microsoft.com/office/powerpoint/2010/main" val="2256540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division of special populations has taken great initiative in ensuring all students have access to great instruction. In collaboration with curriculum and instruction key points of the importance of RTI2 have been highlighted. </a:t>
            </a:r>
            <a:endParaRPr lang="en-US" dirty="0"/>
          </a:p>
        </p:txBody>
      </p:sp>
      <p:sp>
        <p:nvSpPr>
          <p:cNvPr id="4" name="Slide Number Placeholder 3"/>
          <p:cNvSpPr>
            <a:spLocks noGrp="1"/>
          </p:cNvSpPr>
          <p:nvPr>
            <p:ph type="sldNum" sz="quarter" idx="10"/>
          </p:nvPr>
        </p:nvSpPr>
        <p:spPr/>
        <p:txBody>
          <a:bodyPr/>
          <a:lstStyle/>
          <a:p>
            <a:fld id="{05A09CC0-75C1-4EB9-B057-FA9DB47FB9F0}" type="slidenum">
              <a:rPr lang="en-US" smtClean="0"/>
              <a:t>3</a:t>
            </a:fld>
            <a:endParaRPr lang="en-US" dirty="0"/>
          </a:p>
        </p:txBody>
      </p:sp>
    </p:spTree>
    <p:extLst>
      <p:ext uri="{BB962C8B-B14F-4D97-AF65-F5344CB8AC3E}">
        <p14:creationId xmlns:p14="http://schemas.microsoft.com/office/powerpoint/2010/main" val="366199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time</a:t>
            </a:r>
            <a:r>
              <a:rPr lang="en-US" baseline="0" dirty="0" smtClean="0"/>
              <a:t> on Decision Making Process Tree </a:t>
            </a:r>
          </a:p>
          <a:p>
            <a:endParaRPr lang="en-US" baseline="0" dirty="0" smtClean="0"/>
          </a:p>
          <a:p>
            <a:r>
              <a:rPr lang="en-US" baseline="0" dirty="0" smtClean="0"/>
              <a:t>Allow time for table talk and questions </a:t>
            </a:r>
            <a:endParaRPr lang="en-US" dirty="0"/>
          </a:p>
        </p:txBody>
      </p:sp>
      <p:sp>
        <p:nvSpPr>
          <p:cNvPr id="4" name="Slide Number Placeholder 3"/>
          <p:cNvSpPr>
            <a:spLocks noGrp="1"/>
          </p:cNvSpPr>
          <p:nvPr>
            <p:ph type="sldNum" sz="quarter" idx="10"/>
          </p:nvPr>
        </p:nvSpPr>
        <p:spPr/>
        <p:txBody>
          <a:bodyPr/>
          <a:lstStyle/>
          <a:p>
            <a:fld id="{05A09CC0-75C1-4EB9-B057-FA9DB47FB9F0}" type="slidenum">
              <a:rPr lang="en-US" smtClean="0"/>
              <a:t>25</a:t>
            </a:fld>
            <a:endParaRPr lang="en-US" dirty="0"/>
          </a:p>
        </p:txBody>
      </p:sp>
    </p:spTree>
    <p:extLst>
      <p:ext uri="{BB962C8B-B14F-4D97-AF65-F5344CB8AC3E}">
        <p14:creationId xmlns:p14="http://schemas.microsoft.com/office/powerpoint/2010/main" val="4029583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collected for referral beyond silent period, and data must reflect difference between language acquisition and content mastery . </a:t>
            </a:r>
          </a:p>
          <a:p>
            <a:r>
              <a:rPr lang="en-US" baseline="0" dirty="0" smtClean="0"/>
              <a:t>Use of assessment is very important especially when looking at the groups the assessment was norm-referenced… </a:t>
            </a:r>
            <a:endParaRPr lang="en-US" dirty="0"/>
          </a:p>
        </p:txBody>
      </p:sp>
      <p:sp>
        <p:nvSpPr>
          <p:cNvPr id="4" name="Slide Number Placeholder 3"/>
          <p:cNvSpPr>
            <a:spLocks noGrp="1"/>
          </p:cNvSpPr>
          <p:nvPr>
            <p:ph type="sldNum" sz="quarter" idx="10"/>
          </p:nvPr>
        </p:nvSpPr>
        <p:spPr/>
        <p:txBody>
          <a:bodyPr/>
          <a:lstStyle/>
          <a:p>
            <a:fld id="{05A09CC0-75C1-4EB9-B057-FA9DB47FB9F0}" type="slidenum">
              <a:rPr lang="en-US" smtClean="0"/>
              <a:t>26</a:t>
            </a:fld>
            <a:endParaRPr lang="en-US" dirty="0"/>
          </a:p>
        </p:txBody>
      </p:sp>
    </p:spTree>
    <p:extLst>
      <p:ext uri="{BB962C8B-B14F-4D97-AF65-F5344CB8AC3E}">
        <p14:creationId xmlns:p14="http://schemas.microsoft.com/office/powerpoint/2010/main" val="18551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508FEA-08C9-4E2B-935F-96DBAB57AE81}" type="slidenum">
              <a:rPr lang="en-US" altLang="en-US"/>
              <a:pPr>
                <a:spcBef>
                  <a:spcPct val="0"/>
                </a:spcBef>
              </a:pPr>
              <a:t>27</a:t>
            </a:fld>
            <a:endParaRPr lang="en-US" altLang="en-US" dirty="0"/>
          </a:p>
        </p:txBody>
      </p:sp>
    </p:spTree>
    <p:extLst>
      <p:ext uri="{BB962C8B-B14F-4D97-AF65-F5344CB8AC3E}">
        <p14:creationId xmlns:p14="http://schemas.microsoft.com/office/powerpoint/2010/main" val="414256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looking</a:t>
            </a:r>
            <a:r>
              <a:rPr lang="en-US" baseline="0" dirty="0" smtClean="0"/>
              <a:t> at the whole child not just standardized testing. </a:t>
            </a:r>
            <a:endParaRPr lang="en-US" dirty="0"/>
          </a:p>
        </p:txBody>
      </p:sp>
      <p:sp>
        <p:nvSpPr>
          <p:cNvPr id="4" name="Slide Number Placeholder 3"/>
          <p:cNvSpPr>
            <a:spLocks noGrp="1"/>
          </p:cNvSpPr>
          <p:nvPr>
            <p:ph type="sldNum" sz="quarter" idx="10"/>
          </p:nvPr>
        </p:nvSpPr>
        <p:spPr/>
        <p:txBody>
          <a:bodyPr/>
          <a:lstStyle/>
          <a:p>
            <a:fld id="{05A09CC0-75C1-4EB9-B057-FA9DB47FB9F0}" type="slidenum">
              <a:rPr lang="en-US" smtClean="0"/>
              <a:t>38</a:t>
            </a:fld>
            <a:endParaRPr lang="en-US" dirty="0"/>
          </a:p>
        </p:txBody>
      </p:sp>
    </p:spTree>
    <p:extLst>
      <p:ext uri="{BB962C8B-B14F-4D97-AF65-F5344CB8AC3E}">
        <p14:creationId xmlns:p14="http://schemas.microsoft.com/office/powerpoint/2010/main" val="1750113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A09CC0-75C1-4EB9-B057-FA9DB47FB9F0}" type="slidenum">
              <a:rPr lang="en-US" smtClean="0"/>
              <a:t>53</a:t>
            </a:fld>
            <a:endParaRPr lang="en-US" dirty="0"/>
          </a:p>
        </p:txBody>
      </p:sp>
    </p:spTree>
    <p:extLst>
      <p:ext uri="{BB962C8B-B14F-4D97-AF65-F5344CB8AC3E}">
        <p14:creationId xmlns:p14="http://schemas.microsoft.com/office/powerpoint/2010/main" val="3535178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A09CC0-75C1-4EB9-B057-FA9DB47FB9F0}" type="slidenum">
              <a:rPr lang="en-US" smtClean="0"/>
              <a:t>56</a:t>
            </a:fld>
            <a:endParaRPr lang="en-US" dirty="0"/>
          </a:p>
        </p:txBody>
      </p:sp>
    </p:spTree>
    <p:extLst>
      <p:ext uri="{BB962C8B-B14F-4D97-AF65-F5344CB8AC3E}">
        <p14:creationId xmlns:p14="http://schemas.microsoft.com/office/powerpoint/2010/main" val="160068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FB67D4-AF8E-42D3-A85F-52EACA84EB1D}" type="slidenum">
              <a:rPr lang="en-US" altLang="en-US"/>
              <a:pPr>
                <a:spcBef>
                  <a:spcPct val="0"/>
                </a:spcBef>
              </a:pPr>
              <a:t>4</a:t>
            </a:fld>
            <a:endParaRPr lang="en-US" altLang="en-US" dirty="0"/>
          </a:p>
        </p:txBody>
      </p:sp>
    </p:spTree>
    <p:extLst>
      <p:ext uri="{BB962C8B-B14F-4D97-AF65-F5344CB8AC3E}">
        <p14:creationId xmlns:p14="http://schemas.microsoft.com/office/powerpoint/2010/main" val="347985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latin typeface="Arial" panose="020B0604020202020204" pitchFamily="34" charset="0"/>
            </a:endParaRPr>
          </a:p>
          <a:p>
            <a:endParaRPr lang="en-US" altLang="en-US" sz="800" dirty="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26E471-75FC-460C-9111-D38476A4C888}" type="slidenum">
              <a:rPr lang="en-US" altLang="en-US"/>
              <a:pPr>
                <a:spcBef>
                  <a:spcPct val="0"/>
                </a:spcBef>
              </a:pPr>
              <a:t>7</a:t>
            </a:fld>
            <a:endParaRPr lang="en-US" altLang="en-US" dirty="0"/>
          </a:p>
        </p:txBody>
      </p:sp>
    </p:spTree>
    <p:extLst>
      <p:ext uri="{BB962C8B-B14F-4D97-AF65-F5344CB8AC3E}">
        <p14:creationId xmlns:p14="http://schemas.microsoft.com/office/powerpoint/2010/main" val="366632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participants ask questions here in regard to core instruction </a:t>
            </a:r>
          </a:p>
          <a:p>
            <a:endParaRPr lang="en-US" dirty="0"/>
          </a:p>
        </p:txBody>
      </p:sp>
      <p:sp>
        <p:nvSpPr>
          <p:cNvPr id="4" name="Slide Number Placeholder 3"/>
          <p:cNvSpPr>
            <a:spLocks noGrp="1"/>
          </p:cNvSpPr>
          <p:nvPr>
            <p:ph type="sldNum" sz="quarter" idx="10"/>
          </p:nvPr>
        </p:nvSpPr>
        <p:spPr/>
        <p:txBody>
          <a:bodyPr/>
          <a:lstStyle/>
          <a:p>
            <a:fld id="{05A09CC0-75C1-4EB9-B057-FA9DB47FB9F0}" type="slidenum">
              <a:rPr lang="en-US" smtClean="0"/>
              <a:t>8</a:t>
            </a:fld>
            <a:endParaRPr lang="en-US" dirty="0"/>
          </a:p>
        </p:txBody>
      </p:sp>
    </p:spTree>
    <p:extLst>
      <p:ext uri="{BB962C8B-B14F-4D97-AF65-F5344CB8AC3E}">
        <p14:creationId xmlns:p14="http://schemas.microsoft.com/office/powerpoint/2010/main" val="335506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of some universal screeners that have EL support … If need to be mentioned </a:t>
            </a:r>
            <a:endParaRPr lang="en-US" dirty="0"/>
          </a:p>
        </p:txBody>
      </p:sp>
      <p:sp>
        <p:nvSpPr>
          <p:cNvPr id="4" name="Slide Number Placeholder 3"/>
          <p:cNvSpPr>
            <a:spLocks noGrp="1"/>
          </p:cNvSpPr>
          <p:nvPr>
            <p:ph type="sldNum" sz="quarter" idx="10"/>
          </p:nvPr>
        </p:nvSpPr>
        <p:spPr/>
        <p:txBody>
          <a:bodyPr/>
          <a:lstStyle/>
          <a:p>
            <a:fld id="{05A09CC0-75C1-4EB9-B057-FA9DB47FB9F0}" type="slidenum">
              <a:rPr lang="en-US" smtClean="0"/>
              <a:t>12</a:t>
            </a:fld>
            <a:endParaRPr lang="en-US" dirty="0"/>
          </a:p>
        </p:txBody>
      </p:sp>
    </p:spTree>
    <p:extLst>
      <p:ext uri="{BB962C8B-B14F-4D97-AF65-F5344CB8AC3E}">
        <p14:creationId xmlns:p14="http://schemas.microsoft.com/office/powerpoint/2010/main" val="123225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r>
              <a:rPr lang="en-US" baseline="0" dirty="0" smtClean="0"/>
              <a:t> anecdotal data recorded, in some type of log. (Not just in memory observation) </a:t>
            </a:r>
          </a:p>
          <a:p>
            <a:r>
              <a:rPr lang="en-US" baseline="0" dirty="0" smtClean="0"/>
              <a:t>MODEL test is great support to assure we are looking at deficit areas within ESL </a:t>
            </a:r>
          </a:p>
          <a:p>
            <a:r>
              <a:rPr lang="en-US" baseline="0" dirty="0" smtClean="0"/>
              <a:t>For schools using standards based only universal screeners, consider language acquisition data for ELs. Standards based screeners do not measure skill acquisition. </a:t>
            </a:r>
          </a:p>
          <a:p>
            <a:endParaRPr lang="en-US" baseline="0" dirty="0" smtClean="0"/>
          </a:p>
          <a:p>
            <a:r>
              <a:rPr lang="en-US" baseline="0" dirty="0" smtClean="0"/>
              <a:t>Comparisons must be apples to apples. An EL student cannot be directly compared academically to an English Native Speaker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A09CC0-75C1-4EB9-B057-FA9DB47FB9F0}" type="slidenum">
              <a:rPr lang="en-US" smtClean="0"/>
              <a:t>13</a:t>
            </a:fld>
            <a:endParaRPr lang="en-US" dirty="0"/>
          </a:p>
        </p:txBody>
      </p:sp>
    </p:spTree>
    <p:extLst>
      <p:ext uri="{BB962C8B-B14F-4D97-AF65-F5344CB8AC3E}">
        <p14:creationId xmlns:p14="http://schemas.microsoft.com/office/powerpoint/2010/main" val="98444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Questions</a:t>
            </a:r>
            <a:r>
              <a:rPr lang="en-US" altLang="en-US" baseline="0" dirty="0" smtClean="0">
                <a:latin typeface="Arial" panose="020B0604020202020204" pitchFamily="34" charset="0"/>
              </a:rPr>
              <a:t> about intervention for ELs…</a:t>
            </a:r>
          </a:p>
          <a:p>
            <a:r>
              <a:rPr lang="en-US" altLang="en-US" baseline="0" dirty="0" smtClean="0">
                <a:latin typeface="Arial" panose="020B0604020202020204" pitchFamily="34" charset="0"/>
              </a:rPr>
              <a:t>Best practice supports using evidence based practices rooted for the need of the student (English Learner)</a:t>
            </a:r>
          </a:p>
          <a:p>
            <a:r>
              <a:rPr lang="en-US" altLang="en-US" baseline="0" dirty="0" smtClean="0">
                <a:latin typeface="Arial" panose="020B0604020202020204" pitchFamily="34" charset="0"/>
              </a:rPr>
              <a:t>Use your professional judgment and data when making decisions on intervention </a:t>
            </a:r>
            <a:endParaRPr lang="en-US" altLang="en-US" dirty="0" smtClean="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F8E0D2-03ED-4821-B112-F7372197B050}" type="slidenum">
              <a:rPr lang="en-US" altLang="en-US"/>
              <a:pPr>
                <a:spcBef>
                  <a:spcPct val="0"/>
                </a:spcBef>
              </a:pPr>
              <a:t>19</a:t>
            </a:fld>
            <a:endParaRPr lang="en-US" altLang="en-US" dirty="0"/>
          </a:p>
        </p:txBody>
      </p:sp>
    </p:spTree>
    <p:extLst>
      <p:ext uri="{BB962C8B-B14F-4D97-AF65-F5344CB8AC3E}">
        <p14:creationId xmlns:p14="http://schemas.microsoft.com/office/powerpoint/2010/main" val="2779323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A09CC0-75C1-4EB9-B057-FA9DB47FB9F0}" type="slidenum">
              <a:rPr lang="en-US" smtClean="0"/>
              <a:t>20</a:t>
            </a:fld>
            <a:endParaRPr lang="en-US" dirty="0"/>
          </a:p>
        </p:txBody>
      </p:sp>
    </p:spTree>
    <p:extLst>
      <p:ext uri="{BB962C8B-B14F-4D97-AF65-F5344CB8AC3E}">
        <p14:creationId xmlns:p14="http://schemas.microsoft.com/office/powerpoint/2010/main" val="58546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552" indent="-291751">
              <a:spcBef>
                <a:spcPct val="30000"/>
              </a:spcBef>
              <a:defRPr sz="1200">
                <a:solidFill>
                  <a:schemeClr val="tx1"/>
                </a:solidFill>
                <a:latin typeface="Arial" panose="020B0604020202020204" pitchFamily="34" charset="0"/>
              </a:defRPr>
            </a:lvl2pPr>
            <a:lvl3pPr marL="1167003" indent="-233401">
              <a:spcBef>
                <a:spcPct val="30000"/>
              </a:spcBef>
              <a:defRPr sz="1200">
                <a:solidFill>
                  <a:schemeClr val="tx1"/>
                </a:solidFill>
                <a:latin typeface="Arial" panose="020B0604020202020204" pitchFamily="34" charset="0"/>
              </a:defRPr>
            </a:lvl3pPr>
            <a:lvl4pPr marL="1633804" indent="-233401">
              <a:spcBef>
                <a:spcPct val="30000"/>
              </a:spcBef>
              <a:defRPr sz="1200">
                <a:solidFill>
                  <a:schemeClr val="tx1"/>
                </a:solidFill>
                <a:latin typeface="Arial" panose="020B0604020202020204" pitchFamily="34" charset="0"/>
              </a:defRPr>
            </a:lvl4pPr>
            <a:lvl5pPr marL="2100605" indent="-233401">
              <a:spcBef>
                <a:spcPct val="30000"/>
              </a:spcBef>
              <a:defRPr sz="1200">
                <a:solidFill>
                  <a:schemeClr val="tx1"/>
                </a:solidFill>
                <a:latin typeface="Arial" panose="020B0604020202020204" pitchFamily="34" charset="0"/>
              </a:defRPr>
            </a:lvl5pPr>
            <a:lvl6pPr marL="2567407" indent="-233401" eaLnBrk="0" fontAlgn="base" hangingPunct="0">
              <a:spcBef>
                <a:spcPct val="30000"/>
              </a:spcBef>
              <a:spcAft>
                <a:spcPct val="0"/>
              </a:spcAft>
              <a:defRPr sz="1200">
                <a:solidFill>
                  <a:schemeClr val="tx1"/>
                </a:solidFill>
                <a:latin typeface="Arial" panose="020B0604020202020204" pitchFamily="34" charset="0"/>
              </a:defRPr>
            </a:lvl6pPr>
            <a:lvl7pPr marL="3034208" indent="-233401" eaLnBrk="0" fontAlgn="base" hangingPunct="0">
              <a:spcBef>
                <a:spcPct val="30000"/>
              </a:spcBef>
              <a:spcAft>
                <a:spcPct val="0"/>
              </a:spcAft>
              <a:defRPr sz="1200">
                <a:solidFill>
                  <a:schemeClr val="tx1"/>
                </a:solidFill>
                <a:latin typeface="Arial" panose="020B0604020202020204" pitchFamily="34" charset="0"/>
              </a:defRPr>
            </a:lvl7pPr>
            <a:lvl8pPr marL="3501009" indent="-233401" eaLnBrk="0" fontAlgn="base" hangingPunct="0">
              <a:spcBef>
                <a:spcPct val="30000"/>
              </a:spcBef>
              <a:spcAft>
                <a:spcPct val="0"/>
              </a:spcAft>
              <a:defRPr sz="1200">
                <a:solidFill>
                  <a:schemeClr val="tx1"/>
                </a:solidFill>
                <a:latin typeface="Arial" panose="020B0604020202020204" pitchFamily="34" charset="0"/>
              </a:defRPr>
            </a:lvl8pPr>
            <a:lvl9pPr marL="3967810" indent="-2334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A5CD59-1EBF-4A76-A270-C6AD1694B6B8}" type="slidenum">
              <a:rPr lang="en-US" altLang="en-US"/>
              <a:pPr>
                <a:spcBef>
                  <a:spcPct val="0"/>
                </a:spcBef>
              </a:pPr>
              <a:t>22</a:t>
            </a:fld>
            <a:endParaRPr lang="en-US" altLang="en-US" dirty="0"/>
          </a:p>
        </p:txBody>
      </p:sp>
    </p:spTree>
    <p:extLst>
      <p:ext uri="{BB962C8B-B14F-4D97-AF65-F5344CB8AC3E}">
        <p14:creationId xmlns:p14="http://schemas.microsoft.com/office/powerpoint/2010/main" val="1512443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57600"/>
            <a:ext cx="10363200" cy="609600"/>
          </a:xfrm>
        </p:spPr>
        <p:txBody>
          <a:bodyPr>
            <a:normAutofit/>
          </a:bodyPr>
          <a:lstStyle>
            <a:lvl1pPr>
              <a:defRPr sz="2800">
                <a:solidFill>
                  <a:schemeClr val="bg1"/>
                </a:solidFill>
                <a:effectLst>
                  <a:outerShdw blurRad="50800" dist="38100" algn="l" rotWithShape="0">
                    <a:prstClr val="black">
                      <a:alpha val="40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4495800"/>
            <a:ext cx="8534400" cy="838200"/>
          </a:xfrm>
        </p:spPr>
        <p:txBody>
          <a:bodyPr/>
          <a:lstStyle>
            <a:lvl1pPr marL="0" indent="0" algn="ctr">
              <a:buNone/>
              <a:defRPr>
                <a:solidFill>
                  <a:schemeClr val="bg1"/>
                </a:solidFill>
                <a:effectLst>
                  <a:outerShdw blurRad="50800" dist="38100" algn="l" rotWithShape="0">
                    <a:prstClr val="black">
                      <a:alpha val="40000"/>
                    </a:prst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5132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62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dirty="0"/>
          </a:p>
        </p:txBody>
      </p:sp>
      <p:sp>
        <p:nvSpPr>
          <p:cNvPr id="5" name="Slide Number Placeholder 5"/>
          <p:cNvSpPr>
            <a:spLocks noGrp="1"/>
          </p:cNvSpPr>
          <p:nvPr>
            <p:ph type="sldNum" sz="quarter" idx="11"/>
          </p:nvPr>
        </p:nvSpPr>
        <p:spPr/>
        <p:txBody>
          <a:bodyPr/>
          <a:lstStyle>
            <a:lvl1pPr>
              <a:defRPr/>
            </a:lvl1pPr>
          </a:lstStyle>
          <a:p>
            <a:fld id="{F6EAA4FE-8C51-4087-A0AC-DD2736454B30}" type="slidenum">
              <a:rPr lang="en-US" smtClean="0"/>
              <a:t>‹#›</a:t>
            </a:fld>
            <a:endParaRPr lang="en-US" dirty="0"/>
          </a:p>
        </p:txBody>
      </p:sp>
    </p:spTree>
    <p:extLst>
      <p:ext uri="{BB962C8B-B14F-4D97-AF65-F5344CB8AC3E}">
        <p14:creationId xmlns:p14="http://schemas.microsoft.com/office/powerpoint/2010/main" val="32618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6000" y="2362201"/>
            <a:ext cx="10363200" cy="685800"/>
          </a:xfrm>
        </p:spPr>
        <p:txBody>
          <a:bodyPr anchor="t">
            <a:normAutofit/>
          </a:bodyPr>
          <a:lstStyle>
            <a:lvl1pPr algn="ctr">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3200400"/>
            <a:ext cx="10363200" cy="1206500"/>
          </a:xfrm>
        </p:spPr>
        <p:txBody>
          <a:bodyPr>
            <a:normAutofit/>
          </a:bodyPr>
          <a:lstStyle>
            <a:lvl1pPr marL="0" indent="0" algn="ctr">
              <a:spcBef>
                <a:spcPts val="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endParaRPr lang="en-US" dirty="0"/>
          </a:p>
        </p:txBody>
      </p:sp>
      <p:sp>
        <p:nvSpPr>
          <p:cNvPr id="5" name="Slide Number Placeholder 5"/>
          <p:cNvSpPr>
            <a:spLocks noGrp="1"/>
          </p:cNvSpPr>
          <p:nvPr>
            <p:ph type="sldNum" sz="quarter" idx="11"/>
          </p:nvPr>
        </p:nvSpPr>
        <p:spPr/>
        <p:txBody>
          <a:bodyPr/>
          <a:lstStyle>
            <a:lvl1pPr>
              <a:defRPr/>
            </a:lvl1pPr>
          </a:lstStyle>
          <a:p>
            <a:fld id="{39597565-9E20-4096-AB2B-3D56BD9B8B94}" type="slidenum">
              <a:rPr lang="en-US" smtClean="0"/>
              <a:t>‹#›</a:t>
            </a:fld>
            <a:endParaRPr lang="en-US" dirty="0"/>
          </a:p>
        </p:txBody>
      </p:sp>
    </p:spTree>
    <p:extLst>
      <p:ext uri="{BB962C8B-B14F-4D97-AF65-F5344CB8AC3E}">
        <p14:creationId xmlns:p14="http://schemas.microsoft.com/office/powerpoint/2010/main" val="50400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p:txBody>
          <a:bodyPr/>
          <a:lstStyle>
            <a:lvl1pPr>
              <a:defRPr/>
            </a:lvl1pPr>
          </a:lstStyle>
          <a:p>
            <a:endParaRPr lang="en-US" dirty="0"/>
          </a:p>
        </p:txBody>
      </p:sp>
      <p:sp>
        <p:nvSpPr>
          <p:cNvPr id="6" name="Slide Number Placeholder 6"/>
          <p:cNvSpPr>
            <a:spLocks noGrp="1"/>
          </p:cNvSpPr>
          <p:nvPr>
            <p:ph type="sldNum" sz="quarter" idx="11"/>
          </p:nvPr>
        </p:nvSpPr>
        <p:spPr/>
        <p:txBody>
          <a:bodyPr/>
          <a:lstStyle>
            <a:lvl1pPr>
              <a:defRPr/>
            </a:lvl1pPr>
          </a:lstStyle>
          <a:p>
            <a:fld id="{BC60D48A-29AD-47AA-A733-9A1782EC8829}" type="slidenum">
              <a:rPr lang="en-US" smtClean="0"/>
              <a:t>‹#›</a:t>
            </a:fld>
            <a:endParaRPr lang="en-US" dirty="0"/>
          </a:p>
        </p:txBody>
      </p:sp>
    </p:spTree>
    <p:extLst>
      <p:ext uri="{BB962C8B-B14F-4D97-AF65-F5344CB8AC3E}">
        <p14:creationId xmlns:p14="http://schemas.microsoft.com/office/powerpoint/2010/main" val="288364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22541"/>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6"/>
            <a:ext cx="5386917" cy="384492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535114"/>
            <a:ext cx="5389033" cy="622541"/>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6"/>
            <a:ext cx="5389033" cy="384492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10"/>
          </p:nvPr>
        </p:nvSpPr>
        <p:spPr/>
        <p:txBody>
          <a:bodyPr/>
          <a:lstStyle>
            <a:lvl1pPr>
              <a:defRPr/>
            </a:lvl1pPr>
          </a:lstStyle>
          <a:p>
            <a:endParaRPr lang="en-US" dirty="0"/>
          </a:p>
        </p:txBody>
      </p:sp>
      <p:sp>
        <p:nvSpPr>
          <p:cNvPr id="8" name="Slide Number Placeholder 8"/>
          <p:cNvSpPr>
            <a:spLocks noGrp="1"/>
          </p:cNvSpPr>
          <p:nvPr>
            <p:ph type="sldNum" sz="quarter" idx="11"/>
          </p:nvPr>
        </p:nvSpPr>
        <p:spPr/>
        <p:txBody>
          <a:bodyPr/>
          <a:lstStyle>
            <a:lvl1pPr>
              <a:defRPr/>
            </a:lvl1pPr>
          </a:lstStyle>
          <a:p>
            <a:fld id="{F6EAA4FE-8C51-4087-A0AC-DD2736454B30}" type="slidenum">
              <a:rPr lang="en-US" smtClean="0"/>
              <a:t>‹#›</a:t>
            </a:fld>
            <a:endParaRPr lang="en-US" dirty="0"/>
          </a:p>
        </p:txBody>
      </p:sp>
    </p:spTree>
    <p:extLst>
      <p:ext uri="{BB962C8B-B14F-4D97-AF65-F5344CB8AC3E}">
        <p14:creationId xmlns:p14="http://schemas.microsoft.com/office/powerpoint/2010/main" val="102075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endParaRPr lang="en-US" dirty="0"/>
          </a:p>
        </p:txBody>
      </p:sp>
      <p:sp>
        <p:nvSpPr>
          <p:cNvPr id="4" name="Slide Number Placeholder 4"/>
          <p:cNvSpPr>
            <a:spLocks noGrp="1"/>
          </p:cNvSpPr>
          <p:nvPr>
            <p:ph type="sldNum" sz="quarter" idx="11"/>
          </p:nvPr>
        </p:nvSpPr>
        <p:spPr/>
        <p:txBody>
          <a:bodyPr/>
          <a:lstStyle>
            <a:lvl1pPr>
              <a:defRPr/>
            </a:lvl1pPr>
          </a:lstStyle>
          <a:p>
            <a:fld id="{F6EAA4FE-8C51-4087-A0AC-DD2736454B30}" type="slidenum">
              <a:rPr lang="en-US" smtClean="0"/>
              <a:t>‹#›</a:t>
            </a:fld>
            <a:endParaRPr lang="en-US" dirty="0"/>
          </a:p>
        </p:txBody>
      </p:sp>
    </p:spTree>
    <p:extLst>
      <p:ext uri="{BB962C8B-B14F-4D97-AF65-F5344CB8AC3E}">
        <p14:creationId xmlns:p14="http://schemas.microsoft.com/office/powerpoint/2010/main" val="278111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endParaRPr lang="en-US" dirty="0"/>
          </a:p>
        </p:txBody>
      </p:sp>
      <p:sp>
        <p:nvSpPr>
          <p:cNvPr id="3" name="Slide Number Placeholder 3"/>
          <p:cNvSpPr>
            <a:spLocks noGrp="1"/>
          </p:cNvSpPr>
          <p:nvPr>
            <p:ph type="sldNum" sz="quarter" idx="11"/>
          </p:nvPr>
        </p:nvSpPr>
        <p:spPr/>
        <p:txBody>
          <a:bodyPr/>
          <a:lstStyle>
            <a:lvl1pPr>
              <a:defRPr/>
            </a:lvl1pPr>
          </a:lstStyle>
          <a:p>
            <a:fld id="{F6EAA4FE-8C51-4087-A0AC-DD2736454B30}" type="slidenum">
              <a:rPr lang="en-US" smtClean="0"/>
              <a:t>‹#›</a:t>
            </a:fld>
            <a:endParaRPr lang="en-US" dirty="0"/>
          </a:p>
        </p:txBody>
      </p:sp>
    </p:spTree>
    <p:extLst>
      <p:ext uri="{BB962C8B-B14F-4D97-AF65-F5344CB8AC3E}">
        <p14:creationId xmlns:p14="http://schemas.microsoft.com/office/powerpoint/2010/main" val="326833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4093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7467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605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endParaRPr lang="en-US" dirty="0"/>
          </a:p>
        </p:txBody>
      </p:sp>
      <p:sp>
        <p:nvSpPr>
          <p:cNvPr id="6" name="Slide Number Placeholder 6"/>
          <p:cNvSpPr>
            <a:spLocks noGrp="1"/>
          </p:cNvSpPr>
          <p:nvPr>
            <p:ph type="sldNum" sz="quarter" idx="11"/>
          </p:nvPr>
        </p:nvSpPr>
        <p:spPr/>
        <p:txBody>
          <a:bodyPr/>
          <a:lstStyle>
            <a:lvl1pPr>
              <a:defRPr/>
            </a:lvl1pPr>
          </a:lstStyle>
          <a:p>
            <a:fld id="{F6EAA4FE-8C51-4087-A0AC-DD2736454B30}" type="slidenum">
              <a:rPr lang="en-US" smtClean="0"/>
              <a:t>‹#›</a:t>
            </a:fld>
            <a:endParaRPr lang="en-US" dirty="0"/>
          </a:p>
        </p:txBody>
      </p:sp>
    </p:spTree>
    <p:extLst>
      <p:ext uri="{BB962C8B-B14F-4D97-AF65-F5344CB8AC3E}">
        <p14:creationId xmlns:p14="http://schemas.microsoft.com/office/powerpoint/2010/main" val="203573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endParaRPr lang="en-US" dirty="0"/>
          </a:p>
        </p:txBody>
      </p:sp>
      <p:sp>
        <p:nvSpPr>
          <p:cNvPr id="6" name="Slide Number Placeholder 6"/>
          <p:cNvSpPr>
            <a:spLocks noGrp="1"/>
          </p:cNvSpPr>
          <p:nvPr>
            <p:ph type="sldNum" sz="quarter" idx="11"/>
          </p:nvPr>
        </p:nvSpPr>
        <p:spPr/>
        <p:txBody>
          <a:bodyPr/>
          <a:lstStyle>
            <a:lvl1pPr>
              <a:defRPr/>
            </a:lvl1pPr>
          </a:lstStyle>
          <a:p>
            <a:fld id="{F6EAA4FE-8C51-4087-A0AC-DD2736454B30}" type="slidenum">
              <a:rPr lang="en-US" smtClean="0"/>
              <a:t>‹#›</a:t>
            </a:fld>
            <a:endParaRPr lang="en-US" dirty="0"/>
          </a:p>
        </p:txBody>
      </p:sp>
    </p:spTree>
    <p:extLst>
      <p:ext uri="{BB962C8B-B14F-4D97-AF65-F5344CB8AC3E}">
        <p14:creationId xmlns:p14="http://schemas.microsoft.com/office/powerpoint/2010/main" val="3598244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508000" y="6416676"/>
            <a:ext cx="7518400" cy="365125"/>
          </a:xfrm>
          <a:prstGeom prst="rect">
            <a:avLst/>
          </a:prstGeom>
        </p:spPr>
        <p:txBody>
          <a:bodyPr vert="horz" lIns="91440" tIns="45720" rIns="91440" bIns="45720" rtlCol="0" anchor="ctr"/>
          <a:lstStyle>
            <a:lvl1pPr algn="l" fontAlgn="auto">
              <a:spcBef>
                <a:spcPts val="0"/>
              </a:spcBef>
              <a:spcAft>
                <a:spcPts val="0"/>
              </a:spcAft>
              <a:defRPr sz="1000" dirty="0">
                <a:solidFill>
                  <a:schemeClr val="bg1"/>
                </a:solidFill>
                <a:latin typeface="Tahoma" pitchFamily="34" charset="0"/>
                <a:ea typeface="Tahoma" pitchFamily="34" charset="0"/>
                <a:cs typeface="Tahoma" pitchFamily="34" charset="0"/>
              </a:defRPr>
            </a:lvl1pPr>
          </a:lstStyle>
          <a:p>
            <a:endParaRPr lang="en-US" dirty="0"/>
          </a:p>
        </p:txBody>
      </p:sp>
      <p:sp>
        <p:nvSpPr>
          <p:cNvPr id="6" name="Slide Number Placeholder 5"/>
          <p:cNvSpPr>
            <a:spLocks noGrp="1"/>
          </p:cNvSpPr>
          <p:nvPr>
            <p:ph type="sldNum" sz="quarter" idx="4"/>
          </p:nvPr>
        </p:nvSpPr>
        <p:spPr>
          <a:xfrm>
            <a:off x="9245600" y="64166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F6EAA4FE-8C51-4087-A0AC-DD2736454B30}" type="slidenum">
              <a:rPr lang="en-US" smtClean="0"/>
              <a:t>‹#›</a:t>
            </a:fld>
            <a:endParaRPr lang="en-US" dirty="0"/>
          </a:p>
        </p:txBody>
      </p:sp>
    </p:spTree>
    <p:extLst>
      <p:ext uri="{BB962C8B-B14F-4D97-AF65-F5344CB8AC3E}">
        <p14:creationId xmlns:p14="http://schemas.microsoft.com/office/powerpoint/2010/main" val="376078934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xStyles>
    <p:titleStyle>
      <a:lvl1pPr algn="ctr" rtl="0" eaLnBrk="1" fontAlgn="base" hangingPunct="1">
        <a:spcBef>
          <a:spcPct val="0"/>
        </a:spcBef>
        <a:spcAft>
          <a:spcPct val="0"/>
        </a:spcAft>
        <a:defRPr sz="2400" b="1" kern="1200">
          <a:solidFill>
            <a:schemeClr val="tx1"/>
          </a:solidFill>
          <a:latin typeface="Tahoma" pitchFamily="34" charset="0"/>
          <a:ea typeface="Tahoma" pitchFamily="34" charset="0"/>
          <a:cs typeface="Tahoma" pitchFamily="34" charset="0"/>
        </a:defRPr>
      </a:lvl1pPr>
      <a:lvl2pPr algn="ctr" rtl="0" eaLnBrk="1" fontAlgn="base" hangingPunct="1">
        <a:spcBef>
          <a:spcPct val="0"/>
        </a:spcBef>
        <a:spcAft>
          <a:spcPct val="0"/>
        </a:spcAft>
        <a:defRPr sz="2400" b="1">
          <a:solidFill>
            <a:schemeClr val="tx1"/>
          </a:solidFill>
          <a:latin typeface="Tahoma" panose="020B0604030504040204" pitchFamily="34" charset="0"/>
          <a:cs typeface="Tahoma" panose="020B0604030504040204" pitchFamily="34" charset="0"/>
        </a:defRPr>
      </a:lvl2pPr>
      <a:lvl3pPr algn="ctr" rtl="0" eaLnBrk="1" fontAlgn="base" hangingPunct="1">
        <a:spcBef>
          <a:spcPct val="0"/>
        </a:spcBef>
        <a:spcAft>
          <a:spcPct val="0"/>
        </a:spcAft>
        <a:defRPr sz="2400" b="1">
          <a:solidFill>
            <a:schemeClr val="tx1"/>
          </a:solidFill>
          <a:latin typeface="Tahoma" panose="020B0604030504040204" pitchFamily="34" charset="0"/>
          <a:cs typeface="Tahoma" panose="020B0604030504040204" pitchFamily="34" charset="0"/>
        </a:defRPr>
      </a:lvl3pPr>
      <a:lvl4pPr algn="ctr" rtl="0" eaLnBrk="1" fontAlgn="base" hangingPunct="1">
        <a:spcBef>
          <a:spcPct val="0"/>
        </a:spcBef>
        <a:spcAft>
          <a:spcPct val="0"/>
        </a:spcAft>
        <a:defRPr sz="2400" b="1">
          <a:solidFill>
            <a:schemeClr val="tx1"/>
          </a:solidFill>
          <a:latin typeface="Tahoma" panose="020B0604030504040204" pitchFamily="34" charset="0"/>
          <a:cs typeface="Tahoma" panose="020B0604030504040204" pitchFamily="34" charset="0"/>
        </a:defRPr>
      </a:lvl4pPr>
      <a:lvl5pPr algn="ctr" rtl="0" eaLnBrk="1" fontAlgn="base" hangingPunct="1">
        <a:spcBef>
          <a:spcPct val="0"/>
        </a:spcBef>
        <a:spcAft>
          <a:spcPct val="0"/>
        </a:spcAft>
        <a:defRPr sz="2400" b="1">
          <a:solidFill>
            <a:schemeClr val="tx1"/>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2400" b="1">
          <a:solidFill>
            <a:schemeClr val="tx1"/>
          </a:solidFill>
          <a:latin typeface="Tahoma" panose="020B0604030504040204" pitchFamily="34" charset="0"/>
          <a:cs typeface="Tahoma" panose="020B0604030504040204" pitchFamily="34" charset="0"/>
        </a:defRPr>
      </a:lvl6pPr>
      <a:lvl7pPr marL="914400" algn="ctr" rtl="0" eaLnBrk="1" fontAlgn="base" hangingPunct="1">
        <a:spcBef>
          <a:spcPct val="0"/>
        </a:spcBef>
        <a:spcAft>
          <a:spcPct val="0"/>
        </a:spcAft>
        <a:defRPr sz="2400" b="1">
          <a:solidFill>
            <a:schemeClr val="tx1"/>
          </a:solidFill>
          <a:latin typeface="Tahoma" panose="020B0604030504040204" pitchFamily="34" charset="0"/>
          <a:cs typeface="Tahoma" panose="020B0604030504040204" pitchFamily="34" charset="0"/>
        </a:defRPr>
      </a:lvl7pPr>
      <a:lvl8pPr marL="1371600" algn="ctr" rtl="0" eaLnBrk="1" fontAlgn="base" hangingPunct="1">
        <a:spcBef>
          <a:spcPct val="0"/>
        </a:spcBef>
        <a:spcAft>
          <a:spcPct val="0"/>
        </a:spcAft>
        <a:defRPr sz="2400" b="1">
          <a:solidFill>
            <a:schemeClr val="tx1"/>
          </a:solidFill>
          <a:latin typeface="Tahoma" panose="020B0604030504040204" pitchFamily="34" charset="0"/>
          <a:cs typeface="Tahoma" panose="020B0604030504040204" pitchFamily="34" charset="0"/>
        </a:defRPr>
      </a:lvl8pPr>
      <a:lvl9pPr marL="1828800" algn="ctr" rtl="0" eaLnBrk="1" fontAlgn="base" hangingPunct="1">
        <a:spcBef>
          <a:spcPct val="0"/>
        </a:spcBef>
        <a:spcAft>
          <a:spcPct val="0"/>
        </a:spcAft>
        <a:defRPr sz="2400" b="1">
          <a:solidFill>
            <a:schemeClr val="tx1"/>
          </a:solidFill>
          <a:latin typeface="Tahoma" panose="020B0604030504040204" pitchFamily="34" charset="0"/>
          <a:cs typeface="Tahoma" panose="020B0604030504040204" pitchFamily="34" charset="0"/>
        </a:defRPr>
      </a:lvl9pPr>
    </p:titleStyle>
    <p:bodyStyle>
      <a:lvl1pPr marL="342900" indent="-342900" algn="l" rtl="0" eaLnBrk="1" fontAlgn="base" hangingPunct="1">
        <a:spcBef>
          <a:spcPct val="20000"/>
        </a:spcBef>
        <a:spcAft>
          <a:spcPct val="0"/>
        </a:spcAft>
        <a:buClr>
          <a:schemeClr val="accent1"/>
        </a:buClr>
        <a:buSzPct val="110000"/>
        <a:buFont typeface="Wingdings" panose="05000000000000000000" pitchFamily="2" charset="2"/>
        <a:buChar char="§"/>
        <a:defRPr sz="2000" kern="1200">
          <a:solidFill>
            <a:schemeClr val="tx1"/>
          </a:solidFill>
          <a:latin typeface="Tahoma" pitchFamily="34" charset="0"/>
          <a:ea typeface="Tahoma" pitchFamily="34" charset="0"/>
          <a:cs typeface="Tahoma" pitchFamily="34" charset="0"/>
        </a:defRPr>
      </a:lvl1pPr>
      <a:lvl2pPr marL="742950" indent="-285750" algn="l" rtl="0" eaLnBrk="1" fontAlgn="base" hangingPunct="1">
        <a:spcBef>
          <a:spcPct val="20000"/>
        </a:spcBef>
        <a:spcAft>
          <a:spcPct val="0"/>
        </a:spcAft>
        <a:buClr>
          <a:schemeClr val="accent1"/>
        </a:buClr>
        <a:buSzPct val="110000"/>
        <a:buFont typeface="Arial" panose="020B0604020202020204" pitchFamily="34" charset="0"/>
        <a:buChar char="•"/>
        <a:defRPr kern="1200">
          <a:solidFill>
            <a:schemeClr val="tx1"/>
          </a:solidFill>
          <a:latin typeface="Tahoma" pitchFamily="34" charset="0"/>
          <a:ea typeface="Tahoma" pitchFamily="34" charset="0"/>
          <a:cs typeface="Tahoma" pitchFamily="34" charset="0"/>
        </a:defRPr>
      </a:lvl2pPr>
      <a:lvl3pPr marL="1143000" indent="-228600" algn="l" rtl="0" eaLnBrk="1" fontAlgn="base" hangingPunct="1">
        <a:spcBef>
          <a:spcPct val="20000"/>
        </a:spcBef>
        <a:spcAft>
          <a:spcPct val="0"/>
        </a:spcAft>
        <a:buClr>
          <a:schemeClr val="accent1"/>
        </a:buClr>
        <a:buSzPct val="110000"/>
        <a:buFont typeface="Tahoma" panose="020B0604030504040204" pitchFamily="34" charset="0"/>
        <a:buChar char="–"/>
        <a:defRPr sz="1600" kern="1200">
          <a:solidFill>
            <a:schemeClr val="tx1"/>
          </a:solidFill>
          <a:latin typeface="Tahoma" pitchFamily="34" charset="0"/>
          <a:ea typeface="Tahoma" pitchFamily="34" charset="0"/>
          <a:cs typeface="Tahoma" pitchFamily="34" charset="0"/>
        </a:defRPr>
      </a:lvl3pPr>
      <a:lvl4pPr marL="1600200" indent="-228600" algn="l" rtl="0" eaLnBrk="1" fontAlgn="base" hangingPunct="1">
        <a:spcBef>
          <a:spcPct val="20000"/>
        </a:spcBef>
        <a:spcAft>
          <a:spcPct val="0"/>
        </a:spcAft>
        <a:buClr>
          <a:schemeClr val="accent1"/>
        </a:buClr>
        <a:buSzPct val="110000"/>
        <a:buFont typeface="Arial" panose="020B0604020202020204" pitchFamily="34" charset="0"/>
        <a:buChar char="»"/>
        <a:defRPr sz="1400" kern="1200">
          <a:solidFill>
            <a:schemeClr val="tx1"/>
          </a:solidFill>
          <a:latin typeface="Tahoma" pitchFamily="34" charset="0"/>
          <a:ea typeface="Tahoma" pitchFamily="34" charset="0"/>
          <a:cs typeface="Tahoma" pitchFamily="34" charset="0"/>
        </a:defRPr>
      </a:lvl4pPr>
      <a:lvl5pPr marL="2057400" indent="-228600" algn="l" rtl="0" eaLnBrk="1" fontAlgn="base" hangingPunct="1">
        <a:spcBef>
          <a:spcPct val="20000"/>
        </a:spcBef>
        <a:spcAft>
          <a:spcPct val="0"/>
        </a:spcAft>
        <a:buClr>
          <a:schemeClr val="accent1"/>
        </a:buClr>
        <a:buSzPct val="110000"/>
        <a:buFont typeface="Courier New" panose="02070309020205020404" pitchFamily="49" charset="0"/>
        <a:buChar char="o"/>
        <a:defRPr sz="12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wida.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ast.org/" TargetMode="External"/><Relationship Id="rId2" Type="http://schemas.openxmlformats.org/officeDocument/2006/relationships/hyperlink" Target="http://www.wida.us/" TargetMode="External"/><Relationship Id="rId1" Type="http://schemas.openxmlformats.org/officeDocument/2006/relationships/slideLayout" Target="../slideLayouts/slideLayout2.xml"/><Relationship Id="rId5" Type="http://schemas.openxmlformats.org/officeDocument/2006/relationships/hyperlink" Target="http://tncore.org/" TargetMode="External"/><Relationship Id="rId4" Type="http://schemas.openxmlformats.org/officeDocument/2006/relationships/hyperlink" Target="http://www.udlcenter.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udlcenter.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file:///C:\Users\ca18722\Downloads\WIDA_RtI2_forELLs%20(7).pdf" TargetMode="External"/><Relationship Id="rId4" Type="http://schemas.openxmlformats.org/officeDocument/2006/relationships/hyperlink" Target="http://www.niu.edu/spectrum/2008/fall/scaffolding.s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Joann.Lucero@tn.gov" TargetMode="External"/><Relationship Id="rId2" Type="http://schemas.openxmlformats.org/officeDocument/2006/relationships/hyperlink" Target="mailto:Jan.Lanier@tn.gov"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mailto:Jill.Omer@tn.gov" TargetMode="External"/><Relationship Id="rId3" Type="http://schemas.openxmlformats.org/officeDocument/2006/relationships/hyperlink" Target="mailto:Tie.Hodack@tn.gov" TargetMode="External"/><Relationship Id="rId7" Type="http://schemas.openxmlformats.org/officeDocument/2006/relationships/hyperlink" Target="mailto:Joann.Lucero@tn.gov" TargetMode="External"/><Relationship Id="rId2" Type="http://schemas.openxmlformats.org/officeDocument/2006/relationships/hyperlink" Target="mailto:Alison.Gauld@tn.gov" TargetMode="External"/><Relationship Id="rId1" Type="http://schemas.openxmlformats.org/officeDocument/2006/relationships/slideLayout" Target="../slideLayouts/slideLayout4.xml"/><Relationship Id="rId6" Type="http://schemas.openxmlformats.org/officeDocument/2006/relationships/hyperlink" Target="mailto:Ryan.Mathis@tn.gov" TargetMode="External"/><Relationship Id="rId5" Type="http://schemas.openxmlformats.org/officeDocument/2006/relationships/hyperlink" Target="mailto:Theresa.Nicholls@tn.gov" TargetMode="External"/><Relationship Id="rId4" Type="http://schemas.openxmlformats.org/officeDocument/2006/relationships/hyperlink" Target="mailto:Blake.Shearer@tn.gov"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42611"/>
            <a:ext cx="10363200" cy="565484"/>
          </a:xfrm>
        </p:spPr>
        <p:txBody>
          <a:bodyPr>
            <a:normAutofit fontScale="90000"/>
          </a:bodyPr>
          <a:lstStyle/>
          <a:p>
            <a:r>
              <a:rPr lang="en-US" dirty="0" smtClean="0"/>
              <a:t>TNTESOL 2015 </a:t>
            </a:r>
            <a:br>
              <a:rPr lang="en-US" dirty="0" smtClean="0"/>
            </a:br>
            <a:r>
              <a:rPr lang="en-US" dirty="0" smtClean="0"/>
              <a:t>Response to Instruction and Intervention (RTI²)</a:t>
            </a:r>
            <a:br>
              <a:rPr lang="en-US" dirty="0" smtClean="0"/>
            </a:br>
            <a:r>
              <a:rPr lang="en-US" dirty="0" smtClean="0"/>
              <a:t>English Language Learners </a:t>
            </a:r>
            <a:endParaRPr lang="en-US" dirty="0"/>
          </a:p>
        </p:txBody>
      </p:sp>
      <p:sp>
        <p:nvSpPr>
          <p:cNvPr id="3" name="Subtitle 2"/>
          <p:cNvSpPr>
            <a:spLocks noGrp="1"/>
          </p:cNvSpPr>
          <p:nvPr>
            <p:ph type="subTitle" idx="1"/>
          </p:nvPr>
        </p:nvSpPr>
        <p:spPr>
          <a:xfrm>
            <a:off x="1828800" y="5053263"/>
            <a:ext cx="8534400" cy="936058"/>
          </a:xfrm>
        </p:spPr>
        <p:txBody>
          <a:bodyPr>
            <a:normAutofit fontScale="92500" lnSpcReduction="20000"/>
          </a:bodyPr>
          <a:lstStyle/>
          <a:p>
            <a:r>
              <a:rPr lang="en-US" dirty="0" smtClean="0"/>
              <a:t>TDOE Instructional Programming </a:t>
            </a:r>
          </a:p>
          <a:p>
            <a:r>
              <a:rPr lang="en-US" dirty="0" smtClean="0"/>
              <a:t>Special Populations </a:t>
            </a:r>
          </a:p>
          <a:p>
            <a:r>
              <a:rPr lang="en-US" dirty="0" smtClean="0"/>
              <a:t>Joann Lucero and Jan Lanier </a:t>
            </a:r>
            <a:endParaRPr lang="en-US" dirty="0"/>
          </a:p>
        </p:txBody>
      </p:sp>
    </p:spTree>
    <p:extLst>
      <p:ext uri="{BB962C8B-B14F-4D97-AF65-F5344CB8AC3E}">
        <p14:creationId xmlns:p14="http://schemas.microsoft.com/office/powerpoint/2010/main" val="4238464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270"/>
          </a:xfrm>
        </p:spPr>
        <p:txBody>
          <a:bodyPr/>
          <a:lstStyle/>
          <a:p>
            <a:r>
              <a:rPr lang="en-US" sz="2800" dirty="0" smtClean="0">
                <a:solidFill>
                  <a:schemeClr val="tx2">
                    <a:lumMod val="50000"/>
                  </a:schemeClr>
                </a:solidFill>
                <a:latin typeface="Calibri" panose="020F0502020204030204" pitchFamily="34" charset="0"/>
              </a:rPr>
              <a:t>World-Class Instructional Design and Assessment (WIDA) </a:t>
            </a:r>
            <a:br>
              <a:rPr lang="en-US" sz="2800" dirty="0" smtClean="0">
                <a:solidFill>
                  <a:schemeClr val="tx2">
                    <a:lumMod val="50000"/>
                  </a:schemeClr>
                </a:solidFill>
                <a:latin typeface="Calibri" panose="020F0502020204030204" pitchFamily="34" charset="0"/>
              </a:rPr>
            </a:br>
            <a:r>
              <a:rPr lang="en-US" sz="2800" dirty="0" smtClean="0">
                <a:solidFill>
                  <a:schemeClr val="tx2">
                    <a:lumMod val="50000"/>
                  </a:schemeClr>
                </a:solidFill>
                <a:latin typeface="Calibri" panose="020F0502020204030204" pitchFamily="34" charset="0"/>
              </a:rPr>
              <a:t>Support and Standards</a:t>
            </a:r>
            <a:endParaRPr lang="en-US" sz="2800" dirty="0">
              <a:solidFill>
                <a:schemeClr val="tx2">
                  <a:lumMod val="50000"/>
                </a:schemeClr>
              </a:solidFill>
              <a:latin typeface="Calibri" panose="020F0502020204030204" pitchFamily="34" charset="0"/>
            </a:endParaRPr>
          </a:p>
        </p:txBody>
      </p:sp>
      <p:sp>
        <p:nvSpPr>
          <p:cNvPr id="3" name="Content Placeholder 2"/>
          <p:cNvSpPr>
            <a:spLocks noGrp="1"/>
          </p:cNvSpPr>
          <p:nvPr>
            <p:ph idx="1"/>
          </p:nvPr>
        </p:nvSpPr>
        <p:spPr>
          <a:xfrm>
            <a:off x="263471" y="1069383"/>
            <a:ext cx="11318929" cy="3812583"/>
          </a:xfrm>
        </p:spPr>
        <p:txBody>
          <a:bodyPr/>
          <a:lstStyle/>
          <a:p>
            <a:r>
              <a:rPr lang="en-US" sz="2200" dirty="0" smtClean="0">
                <a:latin typeface="Calibri" panose="020F0502020204030204" pitchFamily="34" charset="0"/>
              </a:rPr>
              <a:t>Guiding Principles</a:t>
            </a:r>
          </a:p>
          <a:p>
            <a:pPr marL="0" indent="0">
              <a:buNone/>
            </a:pPr>
            <a:endParaRPr lang="en-US" sz="1200" dirty="0" smtClean="0">
              <a:latin typeface="Calibri" panose="020F0502020204030204" pitchFamily="34" charset="0"/>
            </a:endParaRPr>
          </a:p>
          <a:p>
            <a:r>
              <a:rPr lang="en-US" sz="2200" dirty="0" smtClean="0">
                <a:latin typeface="Calibri" panose="020F0502020204030204" pitchFamily="34" charset="0"/>
              </a:rPr>
              <a:t>Essential Actions</a:t>
            </a:r>
          </a:p>
          <a:p>
            <a:pPr marL="0" indent="0">
              <a:buNone/>
            </a:pPr>
            <a:endParaRPr lang="en-US" sz="1400" dirty="0" smtClean="0">
              <a:latin typeface="Calibri" panose="020F0502020204030204" pitchFamily="34" charset="0"/>
            </a:endParaRPr>
          </a:p>
          <a:p>
            <a:r>
              <a:rPr lang="en-US" sz="2200" dirty="0" smtClean="0">
                <a:latin typeface="Calibri" panose="020F0502020204030204" pitchFamily="34" charset="0"/>
              </a:rPr>
              <a:t>RTI</a:t>
            </a:r>
            <a:r>
              <a:rPr lang="en-US" sz="2200" baseline="30000" dirty="0" smtClean="0">
                <a:latin typeface="Calibri" panose="020F0502020204030204" pitchFamily="34" charset="0"/>
              </a:rPr>
              <a:t>2</a:t>
            </a:r>
            <a:r>
              <a:rPr lang="en-US" sz="2200" dirty="0" smtClean="0">
                <a:latin typeface="Calibri" panose="020F0502020204030204" pitchFamily="34" charset="0"/>
              </a:rPr>
              <a:t> support at </a:t>
            </a:r>
            <a:r>
              <a:rPr lang="en-US" sz="2200" dirty="0" smtClean="0">
                <a:latin typeface="Calibri" panose="020F0502020204030204" pitchFamily="34" charset="0"/>
                <a:hlinkClick r:id="rId2"/>
              </a:rPr>
              <a:t>www.wida.us</a:t>
            </a:r>
            <a:r>
              <a:rPr lang="en-US" sz="2200" dirty="0">
                <a:latin typeface="Calibri" panose="020F0502020204030204" pitchFamily="34" charset="0"/>
              </a:rPr>
              <a:t> </a:t>
            </a:r>
            <a:r>
              <a:rPr lang="en-US" sz="2200" dirty="0" smtClean="0">
                <a:latin typeface="Calibri" panose="020F0502020204030204" pitchFamily="34" charset="0"/>
              </a:rPr>
              <a:t>under Professional Learning, Educator Resources</a:t>
            </a:r>
          </a:p>
          <a:p>
            <a:pPr lvl="1"/>
            <a:r>
              <a:rPr lang="en-US" sz="2000" b="1" dirty="0" smtClean="0">
                <a:latin typeface="+mn-lt"/>
              </a:rPr>
              <a:t>Guide:</a:t>
            </a:r>
            <a:r>
              <a:rPr lang="en-US" sz="2000" dirty="0" smtClean="0">
                <a:latin typeface="+mn-lt"/>
              </a:rPr>
              <a:t> </a:t>
            </a:r>
            <a:r>
              <a:rPr lang="en-US" sz="2000" dirty="0">
                <a:solidFill>
                  <a:schemeClr val="tx2">
                    <a:lumMod val="50000"/>
                  </a:schemeClr>
                </a:solidFill>
                <a:latin typeface="+mn-lt"/>
              </a:rPr>
              <a:t>Developing a Culturally and Linguistically Responsive Approach to Response to Instruction &amp; Intervention (RtI²) for English Language </a:t>
            </a:r>
            <a:r>
              <a:rPr lang="en-US" sz="2000" dirty="0" smtClean="0">
                <a:solidFill>
                  <a:schemeClr val="tx2">
                    <a:lumMod val="50000"/>
                  </a:schemeClr>
                </a:solidFill>
                <a:latin typeface="+mn-lt"/>
              </a:rPr>
              <a:t>Learners</a:t>
            </a:r>
            <a:endParaRPr lang="en-US" sz="1600" dirty="0" smtClean="0">
              <a:latin typeface="+mn-lt"/>
            </a:endParaRPr>
          </a:p>
          <a:p>
            <a:pPr lvl="1"/>
            <a:r>
              <a:rPr lang="en-US" sz="2000" b="1" dirty="0" smtClean="0">
                <a:latin typeface="Calibri" panose="020F0502020204030204" pitchFamily="34" charset="0"/>
              </a:rPr>
              <a:t>Planning form</a:t>
            </a:r>
          </a:p>
          <a:p>
            <a:pPr marL="457200" lvl="1" indent="0">
              <a:buNone/>
            </a:pPr>
            <a:endParaRPr lang="en-US" dirty="0" smtClean="0">
              <a:latin typeface="Calibri" panose="020F0502020204030204" pitchFamily="34" charset="0"/>
            </a:endParaRPr>
          </a:p>
        </p:txBody>
      </p:sp>
    </p:spTree>
    <p:extLst>
      <p:ext uri="{BB962C8B-B14F-4D97-AF65-F5344CB8AC3E}">
        <p14:creationId xmlns:p14="http://schemas.microsoft.com/office/powerpoint/2010/main" val="262832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0433" y="309966"/>
            <a:ext cx="9530367" cy="652062"/>
          </a:xfrm>
        </p:spPr>
        <p:txBody>
          <a:bodyPr>
            <a:normAutofit/>
          </a:bodyPr>
          <a:lstStyle/>
          <a:p>
            <a:r>
              <a:rPr lang="en-US" altLang="en-US" sz="2800" dirty="0" smtClean="0">
                <a:solidFill>
                  <a:schemeClr val="tx2">
                    <a:lumMod val="50000"/>
                  </a:schemeClr>
                </a:solidFill>
                <a:latin typeface="+mj-lt"/>
              </a:rPr>
              <a:t>What does your Universal Screener tell you?</a:t>
            </a:r>
          </a:p>
        </p:txBody>
      </p:sp>
      <p:sp>
        <p:nvSpPr>
          <p:cNvPr id="23556" name="Content Placeholder 3"/>
          <p:cNvSpPr>
            <a:spLocks noGrp="1"/>
          </p:cNvSpPr>
          <p:nvPr>
            <p:ph sz="half" idx="2"/>
          </p:nvPr>
        </p:nvSpPr>
        <p:spPr>
          <a:xfrm>
            <a:off x="680433" y="1580827"/>
            <a:ext cx="4040188" cy="3099661"/>
          </a:xfrm>
        </p:spPr>
        <p:txBody>
          <a:bodyPr>
            <a:normAutofit/>
          </a:bodyPr>
          <a:lstStyle/>
          <a:p>
            <a:pPr marL="0" indent="0">
              <a:buNone/>
            </a:pPr>
            <a:r>
              <a:rPr lang="en-US" altLang="en-US" sz="2000" b="1" dirty="0">
                <a:solidFill>
                  <a:schemeClr val="tx2">
                    <a:lumMod val="50000"/>
                  </a:schemeClr>
                </a:solidFill>
              </a:rPr>
              <a:t>Standards </a:t>
            </a:r>
            <a:r>
              <a:rPr lang="en-US" altLang="en-US" sz="2000" b="1" dirty="0" smtClean="0">
                <a:solidFill>
                  <a:schemeClr val="tx2">
                    <a:lumMod val="50000"/>
                  </a:schemeClr>
                </a:solidFill>
              </a:rPr>
              <a:t>based</a:t>
            </a:r>
            <a:endParaRPr lang="en-US" altLang="en-US" sz="2000" b="1" dirty="0" smtClean="0">
              <a:solidFill>
                <a:schemeClr val="tx2">
                  <a:lumMod val="50000"/>
                </a:schemeClr>
              </a:solidFill>
              <a:latin typeface="+mn-lt"/>
            </a:endParaRPr>
          </a:p>
          <a:p>
            <a:r>
              <a:rPr lang="en-US" altLang="en-US" dirty="0" smtClean="0">
                <a:solidFill>
                  <a:schemeClr val="tx2">
                    <a:lumMod val="50000"/>
                  </a:schemeClr>
                </a:solidFill>
                <a:latin typeface="+mn-lt"/>
              </a:rPr>
              <a:t>Intervene </a:t>
            </a:r>
            <a:r>
              <a:rPr lang="en-US" altLang="en-US" dirty="0">
                <a:solidFill>
                  <a:schemeClr val="tx2">
                    <a:lumMod val="50000"/>
                  </a:schemeClr>
                </a:solidFill>
                <a:latin typeface="+mn-lt"/>
              </a:rPr>
              <a:t>on a standard</a:t>
            </a:r>
          </a:p>
          <a:p>
            <a:r>
              <a:rPr lang="en-US" altLang="en-US" dirty="0">
                <a:solidFill>
                  <a:schemeClr val="tx2">
                    <a:lumMod val="50000"/>
                  </a:schemeClr>
                </a:solidFill>
                <a:latin typeface="+mn-lt"/>
              </a:rPr>
              <a:t>Tells you what to reteach/remediate (Tier 1)</a:t>
            </a:r>
          </a:p>
          <a:p>
            <a:r>
              <a:rPr lang="en-US" altLang="en-US" dirty="0">
                <a:solidFill>
                  <a:schemeClr val="tx2">
                    <a:lumMod val="50000"/>
                  </a:schemeClr>
                </a:solidFill>
                <a:latin typeface="+mn-lt"/>
              </a:rPr>
              <a:t>Adaptive. Task changes based on student performance</a:t>
            </a:r>
          </a:p>
          <a:p>
            <a:r>
              <a:rPr lang="en-US" altLang="en-US" dirty="0">
                <a:solidFill>
                  <a:schemeClr val="tx2">
                    <a:lumMod val="50000"/>
                  </a:schemeClr>
                </a:solidFill>
                <a:latin typeface="+mn-lt"/>
              </a:rPr>
              <a:t>Does not consistently measure the same skill over and over to determine if intervention is working</a:t>
            </a:r>
          </a:p>
          <a:p>
            <a:endParaRPr lang="en-US" altLang="en-US" b="1" dirty="0" smtClean="0">
              <a:solidFill>
                <a:schemeClr val="tx2">
                  <a:lumMod val="50000"/>
                </a:schemeClr>
              </a:solidFill>
              <a:latin typeface="+mn-lt"/>
            </a:endParaRPr>
          </a:p>
        </p:txBody>
      </p:sp>
      <p:sp>
        <p:nvSpPr>
          <p:cNvPr id="6" name="Content Placeholder 5"/>
          <p:cNvSpPr>
            <a:spLocks noGrp="1"/>
          </p:cNvSpPr>
          <p:nvPr>
            <p:ph sz="quarter" idx="4"/>
          </p:nvPr>
        </p:nvSpPr>
        <p:spPr>
          <a:xfrm>
            <a:off x="6021390" y="1580827"/>
            <a:ext cx="4189412" cy="3099661"/>
          </a:xfrm>
        </p:spPr>
        <p:txBody>
          <a:bodyPr>
            <a:normAutofit/>
          </a:bodyPr>
          <a:lstStyle/>
          <a:p>
            <a:pPr marL="0" indent="0">
              <a:buNone/>
              <a:defRPr/>
            </a:pPr>
            <a:r>
              <a:rPr lang="en-US" altLang="en-US" sz="2000" b="1" dirty="0">
                <a:solidFill>
                  <a:schemeClr val="tx2">
                    <a:lumMod val="50000"/>
                  </a:schemeClr>
                </a:solidFill>
              </a:rPr>
              <a:t>Skills </a:t>
            </a:r>
            <a:r>
              <a:rPr lang="en-US" altLang="en-US" sz="2000" b="1" dirty="0" smtClean="0">
                <a:solidFill>
                  <a:schemeClr val="tx2">
                    <a:lumMod val="50000"/>
                  </a:schemeClr>
                </a:solidFill>
              </a:rPr>
              <a:t>based</a:t>
            </a:r>
            <a:endParaRPr lang="en-US" sz="2000" dirty="0" smtClean="0">
              <a:solidFill>
                <a:schemeClr val="tx2">
                  <a:lumMod val="50000"/>
                </a:schemeClr>
              </a:solidFill>
              <a:latin typeface="+mn-lt"/>
            </a:endParaRPr>
          </a:p>
          <a:p>
            <a:pPr>
              <a:defRPr/>
            </a:pPr>
            <a:r>
              <a:rPr lang="en-US" dirty="0" smtClean="0">
                <a:solidFill>
                  <a:schemeClr val="tx2">
                    <a:lumMod val="50000"/>
                  </a:schemeClr>
                </a:solidFill>
                <a:latin typeface="+mn-lt"/>
              </a:rPr>
              <a:t>Intervene </a:t>
            </a:r>
            <a:r>
              <a:rPr lang="en-US" dirty="0">
                <a:solidFill>
                  <a:schemeClr val="tx2">
                    <a:lumMod val="50000"/>
                  </a:schemeClr>
                </a:solidFill>
                <a:latin typeface="+mn-lt"/>
              </a:rPr>
              <a:t>on skill deficit/need</a:t>
            </a:r>
          </a:p>
          <a:p>
            <a:pPr>
              <a:defRPr/>
            </a:pPr>
            <a:r>
              <a:rPr lang="en-US" dirty="0">
                <a:solidFill>
                  <a:schemeClr val="tx2">
                    <a:lumMod val="50000"/>
                  </a:schemeClr>
                </a:solidFill>
                <a:latin typeface="+mn-lt"/>
              </a:rPr>
              <a:t>Warning system for your most at-risk students and identifies discrete skill deficit(s)</a:t>
            </a:r>
          </a:p>
          <a:p>
            <a:pPr>
              <a:defRPr/>
            </a:pPr>
            <a:r>
              <a:rPr lang="en-US" dirty="0">
                <a:solidFill>
                  <a:schemeClr val="tx2">
                    <a:lumMod val="50000"/>
                  </a:schemeClr>
                </a:solidFill>
                <a:latin typeface="+mn-lt"/>
              </a:rPr>
              <a:t>Not adaptive. Task does not change based on student performance</a:t>
            </a:r>
          </a:p>
          <a:p>
            <a:pPr>
              <a:defRPr/>
            </a:pPr>
            <a:r>
              <a:rPr lang="en-US" dirty="0">
                <a:solidFill>
                  <a:schemeClr val="tx2">
                    <a:lumMod val="50000"/>
                  </a:schemeClr>
                </a:solidFill>
                <a:latin typeface="+mn-lt"/>
              </a:rPr>
              <a:t>Consistently measures same skill</a:t>
            </a:r>
          </a:p>
          <a:p>
            <a:pPr>
              <a:defRPr/>
            </a:pPr>
            <a:r>
              <a:rPr lang="en-US" dirty="0">
                <a:solidFill>
                  <a:schemeClr val="tx2">
                    <a:lumMod val="50000"/>
                  </a:schemeClr>
                </a:solidFill>
                <a:latin typeface="+mn-lt"/>
              </a:rPr>
              <a:t>Independent of grade level standard</a:t>
            </a:r>
          </a:p>
          <a:p>
            <a:pPr marL="0" indent="0">
              <a:buNone/>
              <a:defRPr/>
            </a:pPr>
            <a:endParaRPr lang="en-US" dirty="0" smtClean="0">
              <a:solidFill>
                <a:schemeClr val="tx2">
                  <a:lumMod val="50000"/>
                </a:schemeClr>
              </a:solidFill>
              <a:latin typeface="+mn-lt"/>
            </a:endParaRPr>
          </a:p>
          <a:p>
            <a:pPr marL="0" indent="0">
              <a:buNone/>
              <a:defRPr/>
            </a:pPr>
            <a:endParaRPr lang="en-US" dirty="0" smtClean="0">
              <a:solidFill>
                <a:schemeClr val="tx2">
                  <a:lumMod val="50000"/>
                </a:schemeClr>
              </a:solidFill>
              <a:latin typeface="+mn-lt"/>
            </a:endParaRPr>
          </a:p>
          <a:p>
            <a:pPr>
              <a:defRPr/>
            </a:pPr>
            <a:endParaRPr lang="en-US" dirty="0">
              <a:solidFill>
                <a:schemeClr val="tx2">
                  <a:lumMod val="50000"/>
                </a:schemeClr>
              </a:solidFill>
              <a:latin typeface="+mn-lt"/>
            </a:endParaRPr>
          </a:p>
        </p:txBody>
      </p:sp>
    </p:spTree>
    <p:extLst>
      <p:ext uri="{BB962C8B-B14F-4D97-AF65-F5344CB8AC3E}">
        <p14:creationId xmlns:p14="http://schemas.microsoft.com/office/powerpoint/2010/main" val="218968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291" y="157163"/>
            <a:ext cx="7688686" cy="909638"/>
          </a:xfrm>
        </p:spPr>
        <p:txBody>
          <a:bodyPr>
            <a:noAutofit/>
          </a:bodyPr>
          <a:lstStyle/>
          <a:p>
            <a:pPr algn="ctr">
              <a:defRPr/>
            </a:pPr>
            <a:r>
              <a:rPr lang="en-US" sz="2800" dirty="0">
                <a:solidFill>
                  <a:schemeClr val="tx2">
                    <a:lumMod val="50000"/>
                  </a:schemeClr>
                </a:solidFill>
                <a:latin typeface="+mj-lt"/>
              </a:rPr>
              <a:t>Areas of Deficit</a:t>
            </a:r>
            <a:br>
              <a:rPr lang="en-US" sz="2800" dirty="0">
                <a:solidFill>
                  <a:schemeClr val="tx2">
                    <a:lumMod val="50000"/>
                  </a:schemeClr>
                </a:solidFill>
                <a:latin typeface="+mj-lt"/>
              </a:rPr>
            </a:br>
            <a:r>
              <a:rPr lang="en-US" sz="2800" dirty="0">
                <a:solidFill>
                  <a:schemeClr val="tx2">
                    <a:lumMod val="50000"/>
                  </a:schemeClr>
                </a:solidFill>
                <a:latin typeface="+mj-lt"/>
              </a:rPr>
              <a:t>A </a:t>
            </a:r>
            <a:r>
              <a:rPr lang="en-US" sz="2800" dirty="0" smtClean="0">
                <a:solidFill>
                  <a:schemeClr val="tx2">
                    <a:lumMod val="50000"/>
                  </a:schemeClr>
                </a:solidFill>
                <a:latin typeface="+mj-lt"/>
              </a:rPr>
              <a:t>Universal </a:t>
            </a:r>
            <a:r>
              <a:rPr lang="en-US" sz="2800" dirty="0">
                <a:solidFill>
                  <a:schemeClr val="tx2">
                    <a:lumMod val="50000"/>
                  </a:schemeClr>
                </a:solidFill>
                <a:latin typeface="+mj-lt"/>
              </a:rPr>
              <a:t>Screener will explicitly measure…</a:t>
            </a:r>
          </a:p>
        </p:txBody>
      </p:sp>
      <p:sp>
        <p:nvSpPr>
          <p:cNvPr id="22531" name="Content Placeholder 2"/>
          <p:cNvSpPr>
            <a:spLocks noGrp="1"/>
          </p:cNvSpPr>
          <p:nvPr>
            <p:ph idx="1"/>
          </p:nvPr>
        </p:nvSpPr>
        <p:spPr>
          <a:xfrm>
            <a:off x="176459" y="1193368"/>
            <a:ext cx="11723620" cy="4912963"/>
          </a:xfrm>
        </p:spPr>
        <p:txBody>
          <a:bodyPr/>
          <a:lstStyle/>
          <a:p>
            <a:r>
              <a:rPr lang="en-US" altLang="en-US" dirty="0">
                <a:latin typeface="+mn-lt"/>
              </a:rPr>
              <a:t>Basic Reading Skills (letters, letter sounds, phonological awareness, phonics) </a:t>
            </a:r>
            <a:endParaRPr lang="en-US" altLang="en-US" dirty="0" smtClean="0">
              <a:latin typeface="+mn-lt"/>
            </a:endParaRPr>
          </a:p>
          <a:p>
            <a:pPr marL="0" indent="0">
              <a:buNone/>
            </a:pPr>
            <a:endParaRPr lang="en-US" altLang="en-US" dirty="0">
              <a:latin typeface="+mn-lt"/>
            </a:endParaRPr>
          </a:p>
          <a:p>
            <a:r>
              <a:rPr lang="en-US" altLang="en-US" dirty="0">
                <a:latin typeface="+mn-lt"/>
              </a:rPr>
              <a:t>Reading </a:t>
            </a:r>
            <a:r>
              <a:rPr lang="en-US" altLang="en-US" dirty="0" smtClean="0">
                <a:latin typeface="+mn-lt"/>
              </a:rPr>
              <a:t>Comprehension</a:t>
            </a:r>
          </a:p>
          <a:p>
            <a:pPr marL="0" indent="0">
              <a:buNone/>
            </a:pPr>
            <a:endParaRPr lang="en-US" altLang="en-US" dirty="0">
              <a:latin typeface="+mn-lt"/>
            </a:endParaRPr>
          </a:p>
          <a:p>
            <a:r>
              <a:rPr lang="en-US" altLang="en-US" dirty="0">
                <a:latin typeface="+mn-lt"/>
              </a:rPr>
              <a:t>Reading </a:t>
            </a:r>
            <a:r>
              <a:rPr lang="en-US" altLang="en-US" dirty="0" smtClean="0">
                <a:latin typeface="+mn-lt"/>
              </a:rPr>
              <a:t>fluency</a:t>
            </a:r>
          </a:p>
          <a:p>
            <a:pPr marL="0" indent="0">
              <a:buNone/>
            </a:pPr>
            <a:endParaRPr lang="en-US" altLang="en-US" dirty="0">
              <a:latin typeface="+mn-lt"/>
            </a:endParaRPr>
          </a:p>
          <a:p>
            <a:r>
              <a:rPr lang="en-US" altLang="en-US" dirty="0">
                <a:latin typeface="+mn-lt"/>
              </a:rPr>
              <a:t>Written </a:t>
            </a:r>
            <a:r>
              <a:rPr lang="en-US" altLang="en-US" dirty="0" smtClean="0">
                <a:latin typeface="+mn-lt"/>
              </a:rPr>
              <a:t>expression</a:t>
            </a:r>
          </a:p>
          <a:p>
            <a:pPr marL="0" indent="0">
              <a:buNone/>
            </a:pPr>
            <a:endParaRPr lang="en-US" altLang="en-US" dirty="0">
              <a:latin typeface="+mn-lt"/>
            </a:endParaRPr>
          </a:p>
          <a:p>
            <a:r>
              <a:rPr lang="en-US" altLang="en-US" dirty="0">
                <a:latin typeface="+mn-lt"/>
              </a:rPr>
              <a:t>Math calculation (column addition, basic facts, complex computation, decimals, fractions, conversions, percentages, etc.) </a:t>
            </a:r>
            <a:endParaRPr lang="en-US" altLang="en-US" dirty="0" smtClean="0">
              <a:latin typeface="+mn-lt"/>
            </a:endParaRPr>
          </a:p>
          <a:p>
            <a:pPr marL="0" indent="0">
              <a:buNone/>
            </a:pPr>
            <a:endParaRPr lang="en-US" altLang="en-US" dirty="0">
              <a:latin typeface="+mn-lt"/>
            </a:endParaRPr>
          </a:p>
          <a:p>
            <a:r>
              <a:rPr lang="en-US" altLang="en-US" dirty="0">
                <a:latin typeface="+mn-lt"/>
              </a:rPr>
              <a:t>Math reasoning/problem solving (number and operations, base ten, place value, measurement and length, fractions, geometry, algebra, expressions, linear equations etc.)</a:t>
            </a:r>
          </a:p>
          <a:p>
            <a:endParaRPr lang="en-US" altLang="en-US" sz="2100" dirty="0">
              <a:latin typeface="+mn-lt"/>
            </a:endParaRP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l="30228" t="36726" r="7693" b="42673"/>
          <a:stretch>
            <a:fillRect/>
          </a:stretch>
        </p:blipFill>
        <p:spPr bwMode="auto">
          <a:xfrm>
            <a:off x="176459" y="212725"/>
            <a:ext cx="186213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07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74638"/>
            <a:ext cx="10972800" cy="531478"/>
          </a:xfrm>
        </p:spPr>
        <p:txBody>
          <a:bodyPr/>
          <a:lstStyle/>
          <a:p>
            <a:r>
              <a:rPr lang="en-US" sz="2800" dirty="0" smtClean="0">
                <a:solidFill>
                  <a:schemeClr val="tx2">
                    <a:lumMod val="50000"/>
                  </a:schemeClr>
                </a:solidFill>
                <a:latin typeface="Calibri" panose="020F0502020204030204" pitchFamily="34" charset="0"/>
              </a:rPr>
              <a:t>What if you need data beyond the Universal Screener?</a:t>
            </a:r>
            <a:endParaRPr lang="en-US" sz="2800" dirty="0">
              <a:solidFill>
                <a:schemeClr val="tx2">
                  <a:lumMod val="50000"/>
                </a:schemeClr>
              </a:solidFill>
              <a:latin typeface="Calibri" panose="020F0502020204030204" pitchFamily="34" charset="0"/>
            </a:endParaRPr>
          </a:p>
        </p:txBody>
      </p:sp>
      <p:sp>
        <p:nvSpPr>
          <p:cNvPr id="8" name="Content Placeholder 7"/>
          <p:cNvSpPr>
            <a:spLocks noGrp="1"/>
          </p:cNvSpPr>
          <p:nvPr>
            <p:ph idx="1"/>
          </p:nvPr>
        </p:nvSpPr>
        <p:spPr>
          <a:xfrm>
            <a:off x="609600" y="806116"/>
            <a:ext cx="10972800" cy="5320049"/>
          </a:xfrm>
        </p:spPr>
        <p:txBody>
          <a:bodyPr/>
          <a:lstStyle/>
          <a:p>
            <a:r>
              <a:rPr lang="en-US" sz="1800" dirty="0" smtClean="0">
                <a:solidFill>
                  <a:schemeClr val="tx2">
                    <a:lumMod val="50000"/>
                  </a:schemeClr>
                </a:solidFill>
                <a:latin typeface="+mn-lt"/>
              </a:rPr>
              <a:t>Anecdotal data </a:t>
            </a:r>
          </a:p>
          <a:p>
            <a:pPr lvl="1"/>
            <a:r>
              <a:rPr lang="en-US" sz="1600" dirty="0" smtClean="0">
                <a:solidFill>
                  <a:schemeClr val="tx2">
                    <a:lumMod val="50000"/>
                  </a:schemeClr>
                </a:solidFill>
                <a:latin typeface="+mn-lt"/>
              </a:rPr>
              <a:t>(i.e. student observations throughout the instructional day: level of discourse, collaborative group work, and/or accountable talk) </a:t>
            </a:r>
          </a:p>
          <a:p>
            <a:pPr lvl="1"/>
            <a:r>
              <a:rPr lang="en-US" sz="1600" dirty="0" smtClean="0">
                <a:solidFill>
                  <a:schemeClr val="tx2">
                    <a:lumMod val="50000"/>
                  </a:schemeClr>
                </a:solidFill>
                <a:latin typeface="+mn-lt"/>
              </a:rPr>
              <a:t>The purpose is to demonstrate development, have ongoing records of instructional needs, have data to share with student, parents, or during Professional Learning Community (PLC) planning time. </a:t>
            </a:r>
          </a:p>
          <a:p>
            <a:pPr marL="457200" lvl="1" indent="0">
              <a:buNone/>
            </a:pPr>
            <a:endParaRPr lang="en-US" sz="1050" dirty="0" smtClean="0">
              <a:solidFill>
                <a:schemeClr val="tx2">
                  <a:lumMod val="50000"/>
                </a:schemeClr>
              </a:solidFill>
              <a:latin typeface="+mn-lt"/>
            </a:endParaRPr>
          </a:p>
          <a:p>
            <a:r>
              <a:rPr lang="en-US" sz="1800" dirty="0" smtClean="0">
                <a:solidFill>
                  <a:schemeClr val="tx2">
                    <a:lumMod val="50000"/>
                  </a:schemeClr>
                </a:solidFill>
                <a:latin typeface="+mn-lt"/>
              </a:rPr>
              <a:t>MODEL data </a:t>
            </a:r>
          </a:p>
          <a:p>
            <a:pPr marL="400050" lvl="1" indent="0">
              <a:buNone/>
            </a:pPr>
            <a:r>
              <a:rPr lang="en-US" sz="1600" dirty="0" smtClean="0">
                <a:solidFill>
                  <a:schemeClr val="tx2">
                    <a:lumMod val="50000"/>
                  </a:schemeClr>
                </a:solidFill>
                <a:latin typeface="+mn-lt"/>
              </a:rPr>
              <a:t>(part of WIDA support, can be used twice as an interim assessment to measure progress/ growth) </a:t>
            </a:r>
          </a:p>
          <a:p>
            <a:pPr marL="400050" lvl="1" indent="0">
              <a:buNone/>
            </a:pPr>
            <a:endParaRPr lang="en-US" sz="1100" dirty="0" smtClean="0">
              <a:solidFill>
                <a:schemeClr val="tx2">
                  <a:lumMod val="50000"/>
                </a:schemeClr>
              </a:solidFill>
              <a:latin typeface="+mn-lt"/>
            </a:endParaRPr>
          </a:p>
          <a:p>
            <a:r>
              <a:rPr lang="en-US" sz="1800" dirty="0" smtClean="0">
                <a:solidFill>
                  <a:schemeClr val="tx2">
                    <a:lumMod val="50000"/>
                  </a:schemeClr>
                </a:solidFill>
                <a:latin typeface="+mn-lt"/>
              </a:rPr>
              <a:t>English as a Second Language (ESL) formative and summative data </a:t>
            </a:r>
          </a:p>
          <a:p>
            <a:pPr marL="400050" lvl="1" indent="0">
              <a:buNone/>
            </a:pPr>
            <a:r>
              <a:rPr lang="en-US" sz="1600" dirty="0" smtClean="0">
                <a:solidFill>
                  <a:schemeClr val="tx2">
                    <a:lumMod val="50000"/>
                  </a:schemeClr>
                </a:solidFill>
                <a:latin typeface="+mn-lt"/>
              </a:rPr>
              <a:t>(i.e. student samples of discourse, writing, journaling, miscue analysis, running record (survey level assessment), English proficiency assessment, common formative assessments, district benchmarks, and/or end of year assessments)</a:t>
            </a:r>
          </a:p>
          <a:p>
            <a:pPr marL="400050" lvl="1" indent="0">
              <a:buNone/>
            </a:pPr>
            <a:endParaRPr lang="en-US" sz="1100" dirty="0" smtClean="0">
              <a:solidFill>
                <a:schemeClr val="tx2">
                  <a:lumMod val="50000"/>
                </a:schemeClr>
              </a:solidFill>
              <a:latin typeface="+mn-lt"/>
            </a:endParaRPr>
          </a:p>
          <a:p>
            <a:r>
              <a:rPr lang="en-US" sz="1800" dirty="0" smtClean="0">
                <a:solidFill>
                  <a:schemeClr val="tx2">
                    <a:lumMod val="50000"/>
                  </a:schemeClr>
                </a:solidFill>
                <a:latin typeface="+mn-lt"/>
              </a:rPr>
              <a:t>Comparison of ELs to ELs</a:t>
            </a:r>
          </a:p>
          <a:p>
            <a:pPr marL="0" indent="0">
              <a:buNone/>
            </a:pPr>
            <a:endParaRPr lang="en-US" dirty="0" smtClean="0">
              <a:solidFill>
                <a:schemeClr val="tx2">
                  <a:lumMod val="50000"/>
                </a:schemeClr>
              </a:solidFill>
              <a:latin typeface="+mn-lt"/>
            </a:endParaRPr>
          </a:p>
          <a:p>
            <a:pPr marL="0" indent="0">
              <a:buNone/>
            </a:pPr>
            <a:endParaRPr lang="en-US" dirty="0">
              <a:solidFill>
                <a:schemeClr val="tx2">
                  <a:lumMod val="50000"/>
                </a:schemeClr>
              </a:solidFill>
              <a:latin typeface="+mn-lt"/>
            </a:endParaRPr>
          </a:p>
        </p:txBody>
      </p:sp>
      <p:sp>
        <p:nvSpPr>
          <p:cNvPr id="2" name="TextBox 1"/>
          <p:cNvSpPr txBox="1"/>
          <p:nvPr/>
        </p:nvSpPr>
        <p:spPr>
          <a:xfrm>
            <a:off x="5933976" y="4851538"/>
            <a:ext cx="5273039" cy="1077218"/>
          </a:xfrm>
          <a:prstGeom prst="rect">
            <a:avLst/>
          </a:prstGeom>
          <a:noFill/>
        </p:spPr>
        <p:txBody>
          <a:bodyPr wrap="square" rtlCol="0">
            <a:spAutoFit/>
          </a:bodyPr>
          <a:lstStyle/>
          <a:p>
            <a:r>
              <a:rPr lang="en-US" sz="1600" b="1" dirty="0"/>
              <a:t>What do you do if you feel the assessment data is inaccurate? (Either the student tested out and you feel they still need services or they qualify for ESL services </a:t>
            </a:r>
            <a:r>
              <a:rPr lang="en-US" sz="1600" b="1" dirty="0" smtClean="0"/>
              <a:t>based on assessment but </a:t>
            </a:r>
            <a:r>
              <a:rPr lang="en-US" sz="1600" b="1" dirty="0"/>
              <a:t>do not </a:t>
            </a:r>
            <a:r>
              <a:rPr lang="en-US" sz="1600" b="1" dirty="0" smtClean="0"/>
              <a:t>benefit </a:t>
            </a:r>
            <a:r>
              <a:rPr lang="en-US" sz="1600" b="1" dirty="0"/>
              <a:t>the </a:t>
            </a:r>
            <a:r>
              <a:rPr lang="en-US" sz="1600" b="1" dirty="0" smtClean="0"/>
              <a:t>most from the services.) </a:t>
            </a:r>
            <a:endParaRPr lang="en-US" sz="1600" b="1" dirty="0"/>
          </a:p>
        </p:txBody>
      </p:sp>
      <p:sp>
        <p:nvSpPr>
          <p:cNvPr id="3" name="Right Arrow 2"/>
          <p:cNvSpPr/>
          <p:nvPr/>
        </p:nvSpPr>
        <p:spPr>
          <a:xfrm>
            <a:off x="4559968" y="5156333"/>
            <a:ext cx="1186314" cy="498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830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63036"/>
          </a:xfrm>
        </p:spPr>
        <p:txBody>
          <a:bodyPr/>
          <a:lstStyle/>
          <a:p>
            <a:r>
              <a:rPr lang="en-US" sz="2800" dirty="0" smtClean="0">
                <a:latin typeface="+mn-lt"/>
              </a:rPr>
              <a:t>Best Practice: Determining Need </a:t>
            </a:r>
            <a:endParaRPr lang="en-US" sz="2800" dirty="0">
              <a:latin typeface="+mn-lt"/>
            </a:endParaRPr>
          </a:p>
        </p:txBody>
      </p:sp>
      <p:sp>
        <p:nvSpPr>
          <p:cNvPr id="3" name="Content Placeholder 2"/>
          <p:cNvSpPr>
            <a:spLocks noGrp="1"/>
          </p:cNvSpPr>
          <p:nvPr>
            <p:ph idx="1"/>
          </p:nvPr>
        </p:nvSpPr>
        <p:spPr>
          <a:xfrm>
            <a:off x="609600" y="782053"/>
            <a:ext cx="10972800" cy="5149515"/>
          </a:xfrm>
        </p:spPr>
        <p:txBody>
          <a:bodyPr/>
          <a:lstStyle/>
          <a:p>
            <a:r>
              <a:rPr lang="en-US" dirty="0" smtClean="0">
                <a:latin typeface="+mn-lt"/>
              </a:rPr>
              <a:t>Learning environment </a:t>
            </a:r>
          </a:p>
          <a:p>
            <a:pPr lvl="1"/>
            <a:r>
              <a:rPr lang="en-US" dirty="0" smtClean="0">
                <a:latin typeface="+mn-lt"/>
              </a:rPr>
              <a:t>ESL teachers </a:t>
            </a:r>
          </a:p>
          <a:p>
            <a:pPr lvl="1"/>
            <a:r>
              <a:rPr lang="en-US" dirty="0" smtClean="0">
                <a:latin typeface="+mn-lt"/>
              </a:rPr>
              <a:t>ESL program model</a:t>
            </a:r>
          </a:p>
          <a:p>
            <a:pPr lvl="1"/>
            <a:r>
              <a:rPr lang="en-US" dirty="0" smtClean="0">
                <a:latin typeface="+mn-lt"/>
              </a:rPr>
              <a:t>instruction for ELs</a:t>
            </a:r>
          </a:p>
          <a:p>
            <a:pPr lvl="1"/>
            <a:r>
              <a:rPr lang="en-US" dirty="0">
                <a:latin typeface="+mn-lt"/>
              </a:rPr>
              <a:t>a</a:t>
            </a:r>
            <a:r>
              <a:rPr lang="en-US" dirty="0" smtClean="0">
                <a:latin typeface="+mn-lt"/>
              </a:rPr>
              <a:t>vailable resources</a:t>
            </a:r>
          </a:p>
          <a:p>
            <a:pPr lvl="1"/>
            <a:r>
              <a:rPr lang="en-US" dirty="0">
                <a:latin typeface="+mn-lt"/>
              </a:rPr>
              <a:t>r</a:t>
            </a:r>
            <a:r>
              <a:rPr lang="en-US" dirty="0" smtClean="0">
                <a:latin typeface="+mn-lt"/>
              </a:rPr>
              <a:t>ole/use of assessment</a:t>
            </a:r>
          </a:p>
          <a:p>
            <a:pPr marL="0" indent="0">
              <a:buNone/>
            </a:pPr>
            <a:endParaRPr lang="en-US" dirty="0" smtClean="0">
              <a:latin typeface="+mn-lt"/>
            </a:endParaRPr>
          </a:p>
          <a:p>
            <a:r>
              <a:rPr lang="en-US" dirty="0" smtClean="0">
                <a:latin typeface="+mn-lt"/>
              </a:rPr>
              <a:t>Academic Achievement &amp; Instructional Factors </a:t>
            </a:r>
          </a:p>
          <a:p>
            <a:pPr lvl="1"/>
            <a:r>
              <a:rPr lang="en-US" dirty="0" smtClean="0">
                <a:latin typeface="+mn-lt"/>
              </a:rPr>
              <a:t>classroom observations</a:t>
            </a:r>
          </a:p>
          <a:p>
            <a:pPr lvl="1"/>
            <a:r>
              <a:rPr lang="en-US" dirty="0">
                <a:latin typeface="+mn-lt"/>
              </a:rPr>
              <a:t>g</a:t>
            </a:r>
            <a:r>
              <a:rPr lang="en-US" dirty="0" smtClean="0">
                <a:latin typeface="+mn-lt"/>
              </a:rPr>
              <a:t>rades and progress reports </a:t>
            </a:r>
          </a:p>
          <a:p>
            <a:pPr lvl="1"/>
            <a:r>
              <a:rPr lang="en-US" dirty="0" smtClean="0">
                <a:latin typeface="+mn-lt"/>
              </a:rPr>
              <a:t>notes from the teacher/ student conferences</a:t>
            </a:r>
          </a:p>
          <a:p>
            <a:pPr lvl="1"/>
            <a:r>
              <a:rPr lang="en-US" dirty="0" smtClean="0">
                <a:latin typeface="+mn-lt"/>
              </a:rPr>
              <a:t>standardized test scores</a:t>
            </a:r>
          </a:p>
          <a:p>
            <a:pPr lvl="1"/>
            <a:r>
              <a:rPr lang="en-US" dirty="0" smtClean="0">
                <a:latin typeface="+mn-lt"/>
              </a:rPr>
              <a:t>student attendance patterns </a:t>
            </a:r>
          </a:p>
          <a:p>
            <a:pPr lvl="1"/>
            <a:r>
              <a:rPr lang="en-US" dirty="0">
                <a:latin typeface="+mn-lt"/>
              </a:rPr>
              <a:t>c</a:t>
            </a:r>
            <a:r>
              <a:rPr lang="en-US" dirty="0" smtClean="0">
                <a:latin typeface="+mn-lt"/>
              </a:rPr>
              <a:t>ommon formative assessments (district or school developed) and curriculum based measures </a:t>
            </a:r>
          </a:p>
          <a:p>
            <a:pPr lvl="1"/>
            <a:r>
              <a:rPr lang="en-US" dirty="0">
                <a:latin typeface="+mn-lt"/>
              </a:rPr>
              <a:t>p</a:t>
            </a:r>
            <a:r>
              <a:rPr lang="en-US" dirty="0" smtClean="0">
                <a:latin typeface="+mn-lt"/>
              </a:rPr>
              <a:t>erformance based tasks with low linguistic demands (i.e. mathematics computation) </a:t>
            </a:r>
          </a:p>
          <a:p>
            <a:pPr marL="457200" lvl="1" indent="0">
              <a:buNone/>
            </a:pPr>
            <a:endParaRPr lang="en-US" dirty="0" smtClean="0">
              <a:latin typeface="+mn-lt"/>
            </a:endParaRPr>
          </a:p>
        </p:txBody>
      </p:sp>
      <p:sp>
        <p:nvSpPr>
          <p:cNvPr id="4" name="TextBox 3"/>
          <p:cNvSpPr txBox="1"/>
          <p:nvPr/>
        </p:nvSpPr>
        <p:spPr>
          <a:xfrm>
            <a:off x="0" y="6300082"/>
            <a:ext cx="7459851" cy="461665"/>
          </a:xfrm>
          <a:prstGeom prst="rect">
            <a:avLst/>
          </a:prstGeom>
          <a:noFill/>
        </p:spPr>
        <p:txBody>
          <a:bodyPr wrap="square" rtlCol="0">
            <a:spAutoFit/>
          </a:bodyPr>
          <a:lstStyle/>
          <a:p>
            <a:pPr lvl="1"/>
            <a:r>
              <a:rPr lang="en-US" sz="1200" dirty="0">
                <a:solidFill>
                  <a:schemeClr val="tx2">
                    <a:lumMod val="50000"/>
                  </a:schemeClr>
                </a:solidFill>
              </a:rPr>
              <a:t>Developing a Culturally and Linguistically Responsive Approach to Response to Instruction &amp; Intervention (RtI²) for English Language Learners</a:t>
            </a:r>
            <a:endParaRPr lang="en-US" sz="1050" dirty="0"/>
          </a:p>
        </p:txBody>
      </p:sp>
    </p:spTree>
    <p:extLst>
      <p:ext uri="{BB962C8B-B14F-4D97-AF65-F5344CB8AC3E}">
        <p14:creationId xmlns:p14="http://schemas.microsoft.com/office/powerpoint/2010/main" val="420588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380"/>
            <a:ext cx="10972800" cy="409074"/>
          </a:xfrm>
        </p:spPr>
        <p:txBody>
          <a:bodyPr/>
          <a:lstStyle/>
          <a:p>
            <a:r>
              <a:rPr lang="en-US" sz="2800" dirty="0">
                <a:latin typeface="+mn-lt"/>
              </a:rPr>
              <a:t>Best Practice: Determining Need </a:t>
            </a:r>
          </a:p>
        </p:txBody>
      </p:sp>
      <p:sp>
        <p:nvSpPr>
          <p:cNvPr id="3" name="Content Placeholder 2"/>
          <p:cNvSpPr>
            <a:spLocks noGrp="1"/>
          </p:cNvSpPr>
          <p:nvPr>
            <p:ph idx="1"/>
          </p:nvPr>
        </p:nvSpPr>
        <p:spPr>
          <a:xfrm>
            <a:off x="609600" y="685801"/>
            <a:ext cx="10972800" cy="5440364"/>
          </a:xfrm>
        </p:spPr>
        <p:txBody>
          <a:bodyPr/>
          <a:lstStyle/>
          <a:p>
            <a:r>
              <a:rPr lang="en-US" dirty="0">
                <a:latin typeface="+mn-lt"/>
              </a:rPr>
              <a:t>Oral Language &amp; Literacy Factors </a:t>
            </a:r>
          </a:p>
          <a:p>
            <a:pPr lvl="1"/>
            <a:r>
              <a:rPr lang="en-US" dirty="0">
                <a:latin typeface="+mn-lt"/>
              </a:rPr>
              <a:t>oral language samples over time (i.e. impromptu classroom discussion) and writing samples </a:t>
            </a:r>
          </a:p>
          <a:p>
            <a:pPr lvl="1"/>
            <a:r>
              <a:rPr lang="en-US" dirty="0" smtClean="0">
                <a:latin typeface="+mn-lt"/>
              </a:rPr>
              <a:t>running </a:t>
            </a:r>
            <a:r>
              <a:rPr lang="en-US" dirty="0">
                <a:latin typeface="+mn-lt"/>
              </a:rPr>
              <a:t>records &amp; miscue analysis at student’s language proficiency level </a:t>
            </a:r>
          </a:p>
          <a:p>
            <a:pPr lvl="1"/>
            <a:r>
              <a:rPr lang="en-US" dirty="0">
                <a:latin typeface="+mn-lt"/>
              </a:rPr>
              <a:t>examine listening and speaking skills from language proficiency assessment </a:t>
            </a:r>
            <a:endParaRPr lang="en-US" dirty="0" smtClean="0">
              <a:latin typeface="+mn-lt"/>
            </a:endParaRPr>
          </a:p>
          <a:p>
            <a:pPr lvl="1"/>
            <a:r>
              <a:rPr lang="en-US" dirty="0">
                <a:latin typeface="+mn-lt"/>
              </a:rPr>
              <a:t>l</a:t>
            </a:r>
            <a:r>
              <a:rPr lang="en-US" dirty="0" smtClean="0">
                <a:latin typeface="+mn-lt"/>
              </a:rPr>
              <a:t>iteracy support at home </a:t>
            </a:r>
            <a:endParaRPr lang="en-US" dirty="0">
              <a:latin typeface="+mn-lt"/>
            </a:endParaRPr>
          </a:p>
          <a:p>
            <a:pPr marL="0" indent="0">
              <a:buNone/>
            </a:pPr>
            <a:endParaRPr lang="en-US" sz="1050" dirty="0" smtClean="0">
              <a:latin typeface="+mn-lt"/>
            </a:endParaRPr>
          </a:p>
          <a:p>
            <a:r>
              <a:rPr lang="en-US" dirty="0" smtClean="0">
                <a:latin typeface="+mn-lt"/>
              </a:rPr>
              <a:t>Personal and Family Factors: </a:t>
            </a:r>
          </a:p>
          <a:p>
            <a:pPr lvl="1"/>
            <a:r>
              <a:rPr lang="en-US" dirty="0" smtClean="0">
                <a:latin typeface="+mn-lt"/>
              </a:rPr>
              <a:t>demographic information about the families in the school community </a:t>
            </a:r>
          </a:p>
          <a:p>
            <a:pPr lvl="1"/>
            <a:r>
              <a:rPr lang="en-US" dirty="0" smtClean="0">
                <a:latin typeface="+mn-lt"/>
              </a:rPr>
              <a:t>complete linguistics inventory of the languages represented in the school </a:t>
            </a:r>
          </a:p>
          <a:p>
            <a:pPr lvl="1"/>
            <a:r>
              <a:rPr lang="en-US" dirty="0">
                <a:latin typeface="+mn-lt"/>
              </a:rPr>
              <a:t>e</a:t>
            </a:r>
            <a:r>
              <a:rPr lang="en-US" dirty="0" smtClean="0">
                <a:latin typeface="+mn-lt"/>
              </a:rPr>
              <a:t>ducational backgrounds </a:t>
            </a:r>
          </a:p>
          <a:p>
            <a:pPr lvl="1"/>
            <a:r>
              <a:rPr lang="en-US" dirty="0">
                <a:latin typeface="+mn-lt"/>
              </a:rPr>
              <a:t>i</a:t>
            </a:r>
            <a:r>
              <a:rPr lang="en-US" dirty="0" smtClean="0">
                <a:latin typeface="+mn-lt"/>
              </a:rPr>
              <a:t>nterests, expectations, and/or aspirations (student and family) </a:t>
            </a:r>
          </a:p>
          <a:p>
            <a:pPr marL="0" indent="0">
              <a:buNone/>
            </a:pPr>
            <a:endParaRPr lang="en-US" sz="1100" dirty="0" smtClean="0">
              <a:latin typeface="+mn-lt"/>
            </a:endParaRPr>
          </a:p>
          <a:p>
            <a:r>
              <a:rPr lang="en-US" dirty="0" smtClean="0">
                <a:latin typeface="+mn-lt"/>
              </a:rPr>
              <a:t>Physical &amp; Psychological Factors: </a:t>
            </a:r>
          </a:p>
          <a:p>
            <a:pPr lvl="1"/>
            <a:r>
              <a:rPr lang="en-US" dirty="0" smtClean="0">
                <a:latin typeface="+mn-lt"/>
              </a:rPr>
              <a:t>conduct well being surveys school wide</a:t>
            </a:r>
          </a:p>
          <a:p>
            <a:pPr lvl="1"/>
            <a:r>
              <a:rPr lang="en-US" dirty="0" smtClean="0">
                <a:latin typeface="+mn-lt"/>
              </a:rPr>
              <a:t>school climate surveys to students and parents</a:t>
            </a:r>
          </a:p>
          <a:p>
            <a:pPr lvl="1"/>
            <a:r>
              <a:rPr lang="en-US" dirty="0" smtClean="0">
                <a:latin typeface="+mn-lt"/>
              </a:rPr>
              <a:t>conduct dental, vision, hearing, and other general screenings periodically </a:t>
            </a:r>
          </a:p>
        </p:txBody>
      </p:sp>
      <p:sp>
        <p:nvSpPr>
          <p:cNvPr id="4" name="TextBox 3"/>
          <p:cNvSpPr txBox="1"/>
          <p:nvPr/>
        </p:nvSpPr>
        <p:spPr>
          <a:xfrm>
            <a:off x="336884" y="6258512"/>
            <a:ext cx="7122695" cy="461665"/>
          </a:xfrm>
          <a:prstGeom prst="rect">
            <a:avLst/>
          </a:prstGeom>
          <a:noFill/>
        </p:spPr>
        <p:txBody>
          <a:bodyPr wrap="square" rtlCol="0">
            <a:spAutoFit/>
          </a:bodyPr>
          <a:lstStyle/>
          <a:p>
            <a:r>
              <a:rPr lang="en-US" sz="1200" dirty="0">
                <a:solidFill>
                  <a:schemeClr val="tx2">
                    <a:lumMod val="50000"/>
                  </a:schemeClr>
                </a:solidFill>
              </a:rPr>
              <a:t>Developing a Culturally and Linguistically Responsive Approach to Response to Instruction &amp; Intervention (RtI²) for English Language Learners</a:t>
            </a:r>
            <a:endParaRPr lang="en-US" sz="1050" dirty="0"/>
          </a:p>
        </p:txBody>
      </p:sp>
    </p:spTree>
    <p:extLst>
      <p:ext uri="{BB962C8B-B14F-4D97-AF65-F5344CB8AC3E}">
        <p14:creationId xmlns:p14="http://schemas.microsoft.com/office/powerpoint/2010/main" val="3801039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042" y="721895"/>
            <a:ext cx="11185358" cy="4211051"/>
          </a:xfrm>
        </p:spPr>
        <p:txBody>
          <a:bodyPr/>
          <a:lstStyle/>
          <a:p>
            <a:pPr marL="457200" lvl="1" indent="0">
              <a:buNone/>
            </a:pPr>
            <a:endParaRPr lang="en-US" sz="1100" dirty="0">
              <a:latin typeface="+mn-lt"/>
            </a:endParaRPr>
          </a:p>
          <a:p>
            <a:r>
              <a:rPr lang="en-US" dirty="0">
                <a:latin typeface="+mn-lt"/>
              </a:rPr>
              <a:t>Previous Schooling Factors </a:t>
            </a:r>
          </a:p>
          <a:p>
            <a:pPr lvl="1"/>
            <a:r>
              <a:rPr lang="en-US" dirty="0">
                <a:latin typeface="+mn-lt"/>
              </a:rPr>
              <a:t>records from previous schooling </a:t>
            </a:r>
          </a:p>
          <a:p>
            <a:pPr lvl="1"/>
            <a:r>
              <a:rPr lang="en-US" dirty="0">
                <a:latin typeface="+mn-lt"/>
              </a:rPr>
              <a:t>interview/ ask students about previous schooling and experiences, as well as parents </a:t>
            </a:r>
            <a:endParaRPr lang="en-US" dirty="0" smtClean="0">
              <a:latin typeface="+mn-lt"/>
            </a:endParaRPr>
          </a:p>
          <a:p>
            <a:pPr lvl="1"/>
            <a:r>
              <a:rPr lang="en-US" dirty="0">
                <a:latin typeface="+mn-lt"/>
              </a:rPr>
              <a:t>l</a:t>
            </a:r>
            <a:r>
              <a:rPr lang="en-US" dirty="0" smtClean="0">
                <a:latin typeface="+mn-lt"/>
              </a:rPr>
              <a:t>imited or interrupted instruction </a:t>
            </a:r>
            <a:endParaRPr lang="en-US" dirty="0">
              <a:latin typeface="+mn-lt"/>
            </a:endParaRPr>
          </a:p>
          <a:p>
            <a:pPr marL="0" indent="0">
              <a:buNone/>
            </a:pPr>
            <a:endParaRPr lang="en-US" sz="1400" dirty="0">
              <a:latin typeface="+mn-lt"/>
            </a:endParaRPr>
          </a:p>
          <a:p>
            <a:r>
              <a:rPr lang="en-US" dirty="0">
                <a:latin typeface="+mn-lt"/>
              </a:rPr>
              <a:t>Cross- Cultural Factors </a:t>
            </a:r>
          </a:p>
          <a:p>
            <a:pPr lvl="1"/>
            <a:r>
              <a:rPr lang="en-US" dirty="0">
                <a:latin typeface="+mn-lt"/>
              </a:rPr>
              <a:t>inquire about expectations, values, beliefs, as well as strengths/ expertise (students &amp; parents) </a:t>
            </a:r>
          </a:p>
          <a:p>
            <a:pPr lvl="1"/>
            <a:r>
              <a:rPr lang="en-US" dirty="0">
                <a:latin typeface="+mn-lt"/>
              </a:rPr>
              <a:t>ensure appropriate use of interpreters, translators (communication &amp; collaboration) </a:t>
            </a:r>
          </a:p>
          <a:p>
            <a:pPr lvl="1"/>
            <a:r>
              <a:rPr lang="en-US" dirty="0">
                <a:latin typeface="+mn-lt"/>
              </a:rPr>
              <a:t>promote parent/ family involvement in the school </a:t>
            </a:r>
            <a:endParaRPr lang="en-US" dirty="0" smtClean="0">
              <a:latin typeface="+mn-lt"/>
            </a:endParaRPr>
          </a:p>
          <a:p>
            <a:pPr lvl="1"/>
            <a:r>
              <a:rPr lang="en-US" dirty="0" smtClean="0">
                <a:latin typeface="+mn-lt"/>
              </a:rPr>
              <a:t>value diversity </a:t>
            </a:r>
            <a:endParaRPr lang="en-US" dirty="0">
              <a:latin typeface="+mn-lt"/>
            </a:endParaRPr>
          </a:p>
          <a:p>
            <a:endParaRPr lang="en-US" dirty="0">
              <a:latin typeface="+mn-lt"/>
            </a:endParaRPr>
          </a:p>
        </p:txBody>
      </p:sp>
      <p:sp>
        <p:nvSpPr>
          <p:cNvPr id="4" name="Title 1"/>
          <p:cNvSpPr>
            <a:spLocks noGrp="1"/>
          </p:cNvSpPr>
          <p:nvPr>
            <p:ph type="title"/>
          </p:nvPr>
        </p:nvSpPr>
        <p:spPr>
          <a:xfrm>
            <a:off x="609600" y="274638"/>
            <a:ext cx="10972800" cy="447257"/>
          </a:xfrm>
        </p:spPr>
        <p:txBody>
          <a:bodyPr/>
          <a:lstStyle/>
          <a:p>
            <a:r>
              <a:rPr lang="en-US" sz="2800" dirty="0">
                <a:latin typeface="+mn-lt"/>
              </a:rPr>
              <a:t>Best Practice: Determining Need </a:t>
            </a:r>
          </a:p>
        </p:txBody>
      </p:sp>
      <p:sp>
        <p:nvSpPr>
          <p:cNvPr id="5" name="TextBox 4"/>
          <p:cNvSpPr txBox="1"/>
          <p:nvPr/>
        </p:nvSpPr>
        <p:spPr>
          <a:xfrm>
            <a:off x="397041" y="6287847"/>
            <a:ext cx="7398605" cy="461665"/>
          </a:xfrm>
          <a:prstGeom prst="rect">
            <a:avLst/>
          </a:prstGeom>
          <a:noFill/>
        </p:spPr>
        <p:txBody>
          <a:bodyPr wrap="square" rtlCol="0">
            <a:spAutoFit/>
          </a:bodyPr>
          <a:lstStyle/>
          <a:p>
            <a:r>
              <a:rPr lang="en-US" sz="1200" dirty="0">
                <a:solidFill>
                  <a:schemeClr val="tx2">
                    <a:lumMod val="50000"/>
                  </a:schemeClr>
                </a:solidFill>
              </a:rPr>
              <a:t>Developing a Culturally and Linguistically Responsive Approach to Response to Instruction &amp; Intervention (RtI²) for English Language Learners</a:t>
            </a:r>
            <a:endParaRPr lang="en-US" sz="1050" dirty="0"/>
          </a:p>
        </p:txBody>
      </p:sp>
    </p:spTree>
    <p:extLst>
      <p:ext uri="{BB962C8B-B14F-4D97-AF65-F5344CB8AC3E}">
        <p14:creationId xmlns:p14="http://schemas.microsoft.com/office/powerpoint/2010/main" val="114188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974850" y="274638"/>
            <a:ext cx="8235950" cy="614362"/>
          </a:xfrm>
        </p:spPr>
        <p:txBody>
          <a:bodyPr>
            <a:normAutofit/>
          </a:bodyPr>
          <a:lstStyle/>
          <a:p>
            <a:r>
              <a:rPr lang="en-US" altLang="en-US" sz="2800" dirty="0" smtClean="0">
                <a:solidFill>
                  <a:schemeClr val="tx2">
                    <a:lumMod val="50000"/>
                  </a:schemeClr>
                </a:solidFill>
                <a:latin typeface="+mj-lt"/>
              </a:rPr>
              <a:t>Re-teaching VS. Intervention</a:t>
            </a:r>
          </a:p>
        </p:txBody>
      </p:sp>
      <p:sp>
        <p:nvSpPr>
          <p:cNvPr id="7" name="Content Placeholder 6"/>
          <p:cNvSpPr>
            <a:spLocks noGrp="1"/>
          </p:cNvSpPr>
          <p:nvPr>
            <p:ph sz="half" idx="2"/>
          </p:nvPr>
        </p:nvSpPr>
        <p:spPr>
          <a:xfrm>
            <a:off x="819697" y="1162373"/>
            <a:ext cx="4040188" cy="4841201"/>
          </a:xfrm>
        </p:spPr>
        <p:txBody>
          <a:bodyPr>
            <a:normAutofit/>
          </a:bodyPr>
          <a:lstStyle/>
          <a:p>
            <a:pPr marL="0" indent="0" algn="ctr">
              <a:spcBef>
                <a:spcPts val="0"/>
              </a:spcBef>
              <a:buNone/>
              <a:defRPr/>
            </a:pPr>
            <a:r>
              <a:rPr lang="en-US" altLang="en-US" sz="2000" b="1" dirty="0">
                <a:solidFill>
                  <a:schemeClr val="tx2">
                    <a:lumMod val="50000"/>
                  </a:schemeClr>
                </a:solidFill>
                <a:latin typeface="+mn-lt"/>
              </a:rPr>
              <a:t>Re-teaching/Remediation</a:t>
            </a:r>
            <a:endParaRPr lang="en-US" sz="2000" b="1" dirty="0" smtClean="0">
              <a:solidFill>
                <a:schemeClr val="tx2">
                  <a:lumMod val="50000"/>
                </a:schemeClr>
              </a:solidFill>
              <a:latin typeface="+mn-lt"/>
            </a:endParaRPr>
          </a:p>
          <a:p>
            <a:pPr marL="0" indent="0">
              <a:spcBef>
                <a:spcPts val="0"/>
              </a:spcBef>
              <a:buNone/>
              <a:defRPr/>
            </a:pPr>
            <a:r>
              <a:rPr lang="en-US" dirty="0" smtClean="0">
                <a:solidFill>
                  <a:schemeClr val="tx2">
                    <a:lumMod val="50000"/>
                  </a:schemeClr>
                </a:solidFill>
                <a:latin typeface="+mn-lt"/>
              </a:rPr>
              <a:t>Tier I- Academic State Standards </a:t>
            </a:r>
          </a:p>
          <a:p>
            <a:pPr marL="0" indent="0">
              <a:spcBef>
                <a:spcPts val="0"/>
              </a:spcBef>
              <a:buNone/>
              <a:defRPr/>
            </a:pPr>
            <a:endParaRPr lang="en-US" sz="300" dirty="0">
              <a:solidFill>
                <a:schemeClr val="tx2">
                  <a:lumMod val="50000"/>
                </a:schemeClr>
              </a:solidFill>
              <a:latin typeface="+mn-lt"/>
            </a:endParaRPr>
          </a:p>
          <a:p>
            <a:pPr>
              <a:spcBef>
                <a:spcPts val="0"/>
              </a:spcBef>
              <a:defRPr/>
            </a:pPr>
            <a:r>
              <a:rPr lang="en-US" sz="1600" dirty="0">
                <a:solidFill>
                  <a:schemeClr val="tx2">
                    <a:lumMod val="50000"/>
                  </a:schemeClr>
                </a:solidFill>
                <a:latin typeface="+mn-lt"/>
              </a:rPr>
              <a:t>Goal is to  reteach  standards that students are struggling with rather than specific skill deficits.  These are your students close to being identified as proficient on district standards based assessments.  </a:t>
            </a:r>
            <a:endParaRPr lang="en-US" sz="1600" dirty="0" smtClean="0">
              <a:solidFill>
                <a:schemeClr val="tx2">
                  <a:lumMod val="50000"/>
                </a:schemeClr>
              </a:solidFill>
              <a:latin typeface="+mn-lt"/>
            </a:endParaRPr>
          </a:p>
          <a:p>
            <a:pPr marL="0" indent="0">
              <a:spcBef>
                <a:spcPts val="0"/>
              </a:spcBef>
              <a:buNone/>
              <a:defRPr/>
            </a:pPr>
            <a:endParaRPr lang="en-US" sz="1600" dirty="0">
              <a:solidFill>
                <a:schemeClr val="tx2">
                  <a:lumMod val="50000"/>
                </a:schemeClr>
              </a:solidFill>
              <a:latin typeface="+mn-lt"/>
            </a:endParaRPr>
          </a:p>
          <a:p>
            <a:pPr marL="0" indent="0" algn="ctr">
              <a:buNone/>
              <a:defRPr/>
            </a:pPr>
            <a:r>
              <a:rPr lang="en-US" sz="2000" b="1" dirty="0">
                <a:solidFill>
                  <a:schemeClr val="tx2">
                    <a:lumMod val="50000"/>
                  </a:schemeClr>
                </a:solidFill>
                <a:latin typeface="+mn-lt"/>
              </a:rPr>
              <a:t>Standards Based </a:t>
            </a:r>
            <a:r>
              <a:rPr lang="en-US" sz="2000" b="1" dirty="0" smtClean="0">
                <a:solidFill>
                  <a:schemeClr val="tx2">
                    <a:lumMod val="50000"/>
                  </a:schemeClr>
                </a:solidFill>
                <a:latin typeface="+mn-lt"/>
              </a:rPr>
              <a:t>Assessment</a:t>
            </a:r>
            <a:endParaRPr lang="en-US" sz="2000" b="1" dirty="0">
              <a:solidFill>
                <a:schemeClr val="tx2">
                  <a:lumMod val="50000"/>
                </a:schemeClr>
              </a:solidFill>
              <a:latin typeface="+mn-lt"/>
            </a:endParaRPr>
          </a:p>
          <a:p>
            <a:pPr>
              <a:defRPr/>
            </a:pPr>
            <a:r>
              <a:rPr lang="en-US" sz="1600" dirty="0">
                <a:solidFill>
                  <a:schemeClr val="tx2">
                    <a:lumMod val="50000"/>
                  </a:schemeClr>
                </a:solidFill>
                <a:latin typeface="+mn-lt"/>
              </a:rPr>
              <a:t>Benchmark Assessment </a:t>
            </a:r>
          </a:p>
          <a:p>
            <a:pPr>
              <a:defRPr/>
            </a:pPr>
            <a:r>
              <a:rPr lang="en-US" sz="1600" dirty="0">
                <a:solidFill>
                  <a:schemeClr val="tx2">
                    <a:lumMod val="50000"/>
                  </a:schemeClr>
                </a:solidFill>
                <a:latin typeface="+mn-lt"/>
              </a:rPr>
              <a:t>Summative Assessment</a:t>
            </a:r>
          </a:p>
          <a:p>
            <a:pPr>
              <a:defRPr/>
            </a:pPr>
            <a:r>
              <a:rPr lang="en-US" sz="1600" dirty="0">
                <a:solidFill>
                  <a:schemeClr val="tx2">
                    <a:lumMod val="50000"/>
                  </a:schemeClr>
                </a:solidFill>
                <a:latin typeface="+mn-lt"/>
              </a:rPr>
              <a:t>Formative Assessment</a:t>
            </a:r>
          </a:p>
        </p:txBody>
      </p:sp>
      <p:sp>
        <p:nvSpPr>
          <p:cNvPr id="9" name="Content Placeholder 8"/>
          <p:cNvSpPr>
            <a:spLocks noGrp="1"/>
          </p:cNvSpPr>
          <p:nvPr>
            <p:ph sz="quarter" idx="4"/>
          </p:nvPr>
        </p:nvSpPr>
        <p:spPr>
          <a:xfrm>
            <a:off x="5924282" y="1162373"/>
            <a:ext cx="4286518" cy="4963791"/>
          </a:xfrm>
        </p:spPr>
        <p:txBody>
          <a:bodyPr>
            <a:normAutofit fontScale="32500" lnSpcReduction="20000"/>
          </a:bodyPr>
          <a:lstStyle/>
          <a:p>
            <a:pPr marL="0" indent="0" algn="ctr">
              <a:spcBef>
                <a:spcPts val="0"/>
              </a:spcBef>
              <a:buNone/>
              <a:defRPr/>
            </a:pPr>
            <a:r>
              <a:rPr lang="en-US" altLang="en-US" sz="6000" b="1" dirty="0" smtClean="0">
                <a:solidFill>
                  <a:schemeClr val="tx2">
                    <a:lumMod val="50000"/>
                  </a:schemeClr>
                </a:solidFill>
                <a:latin typeface="+mn-lt"/>
                <a:cs typeface="Shruti" panose="020B0502040204020203" pitchFamily="34" charset="0"/>
              </a:rPr>
              <a:t>Intervention</a:t>
            </a:r>
            <a:endParaRPr lang="en-US" sz="5600" b="1" dirty="0" smtClean="0">
              <a:solidFill>
                <a:schemeClr val="tx2">
                  <a:lumMod val="50000"/>
                </a:schemeClr>
              </a:solidFill>
              <a:latin typeface="+mn-lt"/>
            </a:endParaRPr>
          </a:p>
          <a:p>
            <a:pPr marL="0" indent="0">
              <a:spcBef>
                <a:spcPts val="0"/>
              </a:spcBef>
              <a:buNone/>
              <a:defRPr/>
            </a:pPr>
            <a:r>
              <a:rPr lang="en-US" sz="5600" dirty="0" smtClean="0">
                <a:solidFill>
                  <a:schemeClr val="tx2">
                    <a:lumMod val="50000"/>
                  </a:schemeClr>
                </a:solidFill>
                <a:latin typeface="+mn-lt"/>
              </a:rPr>
              <a:t>Tier </a:t>
            </a:r>
            <a:r>
              <a:rPr lang="en-US" sz="5600" dirty="0">
                <a:solidFill>
                  <a:schemeClr val="tx2">
                    <a:lumMod val="50000"/>
                  </a:schemeClr>
                </a:solidFill>
                <a:latin typeface="+mn-lt"/>
              </a:rPr>
              <a:t>II/III/Special Education Intervention</a:t>
            </a:r>
          </a:p>
          <a:p>
            <a:pPr marL="0" indent="0">
              <a:spcBef>
                <a:spcPts val="0"/>
              </a:spcBef>
              <a:buNone/>
              <a:defRPr/>
            </a:pPr>
            <a:endParaRPr lang="en-US" sz="2200" dirty="0">
              <a:solidFill>
                <a:schemeClr val="tx2">
                  <a:lumMod val="50000"/>
                </a:schemeClr>
              </a:solidFill>
              <a:latin typeface="+mn-lt"/>
            </a:endParaRPr>
          </a:p>
          <a:p>
            <a:pPr>
              <a:spcBef>
                <a:spcPts val="0"/>
              </a:spcBef>
              <a:defRPr/>
            </a:pPr>
            <a:r>
              <a:rPr lang="en-US" sz="4800" dirty="0">
                <a:solidFill>
                  <a:schemeClr val="tx2">
                    <a:lumMod val="50000"/>
                  </a:schemeClr>
                </a:solidFill>
                <a:latin typeface="+mn-lt"/>
              </a:rPr>
              <a:t>Goal is to provide research based interventions aligned to specific skill deficit(s) as identified by a universal screener. The universal screener will identify skill needs in basic reading, fluency, comprehension, written expression, math calculation and math reasoning. </a:t>
            </a:r>
          </a:p>
          <a:p>
            <a:pPr marL="0" indent="0">
              <a:spcBef>
                <a:spcPts val="0"/>
              </a:spcBef>
              <a:buNone/>
              <a:defRPr/>
            </a:pPr>
            <a:endParaRPr lang="en-US" sz="4800" dirty="0" smtClean="0">
              <a:solidFill>
                <a:schemeClr val="tx2">
                  <a:lumMod val="50000"/>
                </a:schemeClr>
              </a:solidFill>
              <a:latin typeface="+mn-lt"/>
            </a:endParaRPr>
          </a:p>
          <a:p>
            <a:pPr marL="0" indent="0">
              <a:spcBef>
                <a:spcPts val="0"/>
              </a:spcBef>
              <a:buNone/>
              <a:defRPr/>
            </a:pPr>
            <a:endParaRPr lang="en-US" sz="4800" dirty="0">
              <a:solidFill>
                <a:schemeClr val="tx2">
                  <a:lumMod val="50000"/>
                </a:schemeClr>
              </a:solidFill>
              <a:latin typeface="+mn-lt"/>
            </a:endParaRPr>
          </a:p>
          <a:p>
            <a:pPr marL="0" indent="0" algn="ctr">
              <a:buNone/>
              <a:defRPr/>
            </a:pPr>
            <a:r>
              <a:rPr lang="en-US" sz="6200" b="1" dirty="0">
                <a:solidFill>
                  <a:schemeClr val="tx2">
                    <a:lumMod val="50000"/>
                  </a:schemeClr>
                </a:solidFill>
                <a:latin typeface="+mn-lt"/>
              </a:rPr>
              <a:t>Skills Based </a:t>
            </a:r>
            <a:r>
              <a:rPr lang="en-US" sz="6200" b="1" dirty="0" smtClean="0">
                <a:solidFill>
                  <a:schemeClr val="tx2">
                    <a:lumMod val="50000"/>
                  </a:schemeClr>
                </a:solidFill>
                <a:latin typeface="+mn-lt"/>
              </a:rPr>
              <a:t>Assessment</a:t>
            </a:r>
            <a:endParaRPr lang="en-US" sz="6200" b="1" dirty="0">
              <a:solidFill>
                <a:schemeClr val="tx2">
                  <a:lumMod val="50000"/>
                </a:schemeClr>
              </a:solidFill>
              <a:latin typeface="+mn-lt"/>
            </a:endParaRPr>
          </a:p>
          <a:p>
            <a:pPr>
              <a:defRPr/>
            </a:pPr>
            <a:r>
              <a:rPr lang="en-US" sz="4800" dirty="0">
                <a:solidFill>
                  <a:schemeClr val="tx2">
                    <a:lumMod val="50000"/>
                  </a:schemeClr>
                </a:solidFill>
                <a:latin typeface="+mn-lt"/>
              </a:rPr>
              <a:t>Skills based universal screener aligned to area(s) of deficit</a:t>
            </a:r>
          </a:p>
          <a:p>
            <a:pPr>
              <a:defRPr/>
            </a:pPr>
            <a:r>
              <a:rPr lang="en-US" sz="4800" dirty="0">
                <a:solidFill>
                  <a:schemeClr val="tx2">
                    <a:lumMod val="50000"/>
                  </a:schemeClr>
                </a:solidFill>
                <a:latin typeface="+mn-lt"/>
              </a:rPr>
              <a:t>Skills based Progress Monitoring specific to area(s) of deficit</a:t>
            </a:r>
          </a:p>
          <a:p>
            <a:pPr>
              <a:defRPr/>
            </a:pPr>
            <a:r>
              <a:rPr lang="en-US" sz="4800" dirty="0">
                <a:solidFill>
                  <a:schemeClr val="tx2">
                    <a:lumMod val="50000"/>
                  </a:schemeClr>
                </a:solidFill>
                <a:latin typeface="+mn-lt"/>
              </a:rPr>
              <a:t>Formative assessment</a:t>
            </a:r>
          </a:p>
          <a:p>
            <a:pPr marL="0" indent="0">
              <a:buNone/>
              <a:defRPr/>
            </a:pPr>
            <a:endParaRPr lang="en-US" dirty="0" smtClean="0">
              <a:solidFill>
                <a:schemeClr val="tx2">
                  <a:lumMod val="50000"/>
                </a:schemeClr>
              </a:solidFill>
            </a:endParaRPr>
          </a:p>
        </p:txBody>
      </p:sp>
      <p:sp>
        <p:nvSpPr>
          <p:cNvPr id="24583" name="Slide Number Placeholder 4"/>
          <p:cNvSpPr>
            <a:spLocks noGrp="1"/>
          </p:cNvSpPr>
          <p:nvPr>
            <p:ph type="sldNum" sz="quarter" idx="11"/>
          </p:nvPr>
        </p:nvSpPr>
        <p:spPr bwMode="auto">
          <a:xfrm>
            <a:off x="8534400" y="6416676"/>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100000"/>
              </a:spcBef>
              <a:buClr>
                <a:schemeClr val="folHlink"/>
              </a:buClr>
              <a:buChar char="•"/>
              <a:defRPr sz="2400">
                <a:solidFill>
                  <a:schemeClr val="tx1"/>
                </a:solidFill>
                <a:latin typeface="Calibri" panose="020F0502020204030204" pitchFamily="34" charset="0"/>
              </a:defRPr>
            </a:lvl1pPr>
            <a:lvl2pPr marL="742950" indent="-285750">
              <a:lnSpc>
                <a:spcPct val="120000"/>
              </a:lnSpc>
              <a:spcBef>
                <a:spcPct val="47000"/>
              </a:spcBef>
              <a:buClr>
                <a:schemeClr val="folHlink"/>
              </a:buClr>
              <a:buChar char="–"/>
              <a:defRPr>
                <a:solidFill>
                  <a:schemeClr val="tx1"/>
                </a:solidFill>
                <a:latin typeface="Calibri" panose="020F0502020204030204" pitchFamily="34" charset="0"/>
              </a:defRPr>
            </a:lvl2pPr>
            <a:lvl3pPr marL="1143000" indent="-228600">
              <a:lnSpc>
                <a:spcPct val="120000"/>
              </a:lnSpc>
              <a:spcBef>
                <a:spcPct val="20000"/>
              </a:spcBef>
              <a:buClr>
                <a:schemeClr val="folHlink"/>
              </a:buClr>
              <a:buChar char="•"/>
              <a:defRPr sz="1400">
                <a:solidFill>
                  <a:schemeClr val="tx1"/>
                </a:solidFill>
                <a:latin typeface="Calibri" panose="020F050202020403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fld id="{60A0C681-76CF-40D6-929B-7562F8A08F43}" type="slidenum">
              <a:rPr lang="en-US" altLang="en-US" sz="1800">
                <a:latin typeface="Century Gothic" panose="020B0502020202020204" pitchFamily="34" charset="0"/>
              </a:rPr>
              <a:pPr eaLnBrk="1" hangingPunct="1">
                <a:lnSpc>
                  <a:spcPct val="100000"/>
                </a:lnSpc>
                <a:spcBef>
                  <a:spcPct val="0"/>
                </a:spcBef>
                <a:buClrTx/>
                <a:buFontTx/>
                <a:buNone/>
              </a:pPr>
              <a:t>17</a:t>
            </a:fld>
            <a:endParaRPr lang="en-US" altLang="en-US" sz="1800" dirty="0">
              <a:latin typeface="Century Gothic" panose="020B0502020202020204" pitchFamily="34" charset="0"/>
            </a:endParaRPr>
          </a:p>
        </p:txBody>
      </p:sp>
    </p:spTree>
    <p:extLst>
      <p:ext uri="{BB962C8B-B14F-4D97-AF65-F5344CB8AC3E}">
        <p14:creationId xmlns:p14="http://schemas.microsoft.com/office/powerpoint/2010/main" val="1303948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74638"/>
            <a:ext cx="10972800" cy="624264"/>
          </a:xfrm>
        </p:spPr>
        <p:txBody>
          <a:bodyPr/>
          <a:lstStyle/>
          <a:p>
            <a:r>
              <a:rPr lang="en-US" sz="2800" dirty="0" smtClean="0">
                <a:solidFill>
                  <a:schemeClr val="tx2">
                    <a:lumMod val="50000"/>
                  </a:schemeClr>
                </a:solidFill>
                <a:latin typeface="+mn-lt"/>
              </a:rPr>
              <a:t>ESL Strategies</a:t>
            </a:r>
            <a:endParaRPr lang="en-US" sz="2800" dirty="0">
              <a:solidFill>
                <a:schemeClr val="tx2">
                  <a:lumMod val="50000"/>
                </a:schemeClr>
              </a:solidFill>
              <a:latin typeface="+mn-lt"/>
            </a:endParaRPr>
          </a:p>
        </p:txBody>
      </p:sp>
      <p:sp>
        <p:nvSpPr>
          <p:cNvPr id="8" name="Content Placeholder 7"/>
          <p:cNvSpPr>
            <a:spLocks noGrp="1"/>
          </p:cNvSpPr>
          <p:nvPr>
            <p:ph idx="1"/>
          </p:nvPr>
        </p:nvSpPr>
        <p:spPr>
          <a:xfrm>
            <a:off x="284748" y="1155032"/>
            <a:ext cx="10972800" cy="4525963"/>
          </a:xfrm>
        </p:spPr>
        <p:txBody>
          <a:bodyPr/>
          <a:lstStyle/>
          <a:p>
            <a:r>
              <a:rPr lang="en-US" dirty="0" smtClean="0">
                <a:solidFill>
                  <a:schemeClr val="tx2">
                    <a:lumMod val="50000"/>
                  </a:schemeClr>
                </a:solidFill>
                <a:latin typeface="Calibri" panose="020F0502020204030204" pitchFamily="34" charset="0"/>
              </a:rPr>
              <a:t>Spiraling</a:t>
            </a:r>
          </a:p>
          <a:p>
            <a:r>
              <a:rPr lang="en-US" dirty="0" smtClean="0">
                <a:solidFill>
                  <a:schemeClr val="tx2">
                    <a:lumMod val="50000"/>
                  </a:schemeClr>
                </a:solidFill>
                <a:latin typeface="Calibri" panose="020F0502020204030204" pitchFamily="34" charset="0"/>
              </a:rPr>
              <a:t>Visual supports</a:t>
            </a:r>
          </a:p>
          <a:p>
            <a:r>
              <a:rPr lang="en-US" dirty="0" smtClean="0">
                <a:solidFill>
                  <a:schemeClr val="tx2">
                    <a:lumMod val="50000"/>
                  </a:schemeClr>
                </a:solidFill>
                <a:latin typeface="Calibri" panose="020F0502020204030204" pitchFamily="34" charset="0"/>
              </a:rPr>
              <a:t>Sentence frames</a:t>
            </a:r>
          </a:p>
          <a:p>
            <a:r>
              <a:rPr lang="en-US" dirty="0" smtClean="0">
                <a:solidFill>
                  <a:schemeClr val="tx2">
                    <a:lumMod val="50000"/>
                  </a:schemeClr>
                </a:solidFill>
                <a:latin typeface="Calibri" panose="020F0502020204030204" pitchFamily="34" charset="0"/>
              </a:rPr>
              <a:t>Focus on comprehensibility</a:t>
            </a:r>
          </a:p>
          <a:p>
            <a:r>
              <a:rPr lang="en-US" dirty="0" smtClean="0">
                <a:solidFill>
                  <a:schemeClr val="tx2">
                    <a:lumMod val="50000"/>
                  </a:schemeClr>
                </a:solidFill>
                <a:latin typeface="Calibri" panose="020F0502020204030204" pitchFamily="34" charset="0"/>
              </a:rPr>
              <a:t>Modeling</a:t>
            </a:r>
          </a:p>
          <a:p>
            <a:r>
              <a:rPr lang="en-US" dirty="0" smtClean="0">
                <a:solidFill>
                  <a:schemeClr val="tx2">
                    <a:lumMod val="50000"/>
                  </a:schemeClr>
                </a:solidFill>
                <a:latin typeface="Calibri" panose="020F0502020204030204" pitchFamily="34" charset="0"/>
              </a:rPr>
              <a:t>Discourse vs. sentence and word level activities</a:t>
            </a:r>
          </a:p>
          <a:p>
            <a:r>
              <a:rPr lang="en-US" dirty="0" smtClean="0">
                <a:solidFill>
                  <a:schemeClr val="tx2">
                    <a:lumMod val="50000"/>
                  </a:schemeClr>
                </a:solidFill>
                <a:latin typeface="Calibri" panose="020F0502020204030204" pitchFamily="34" charset="0"/>
              </a:rPr>
              <a:t>Strategic grouping</a:t>
            </a:r>
          </a:p>
          <a:p>
            <a:pPr marL="0" indent="0">
              <a:buNone/>
            </a:pPr>
            <a:endParaRPr lang="en-US" dirty="0">
              <a:solidFill>
                <a:schemeClr val="tx2">
                  <a:lumMod val="50000"/>
                </a:schemeClr>
              </a:solidFill>
              <a:latin typeface="Calibri" panose="020F0502020204030204" pitchFamily="34" charset="0"/>
            </a:endParaRPr>
          </a:p>
          <a:p>
            <a:endParaRPr lang="en-US" dirty="0" smtClean="0">
              <a:solidFill>
                <a:schemeClr val="tx2">
                  <a:lumMod val="50000"/>
                </a:schemeClr>
              </a:solidFill>
              <a:latin typeface="Calibri" panose="020F0502020204030204" pitchFamily="34" charset="0"/>
            </a:endParaRPr>
          </a:p>
          <a:p>
            <a:pPr marL="0" indent="0">
              <a:buNone/>
            </a:pPr>
            <a:r>
              <a:rPr lang="en-US" i="1" dirty="0" smtClean="0">
                <a:solidFill>
                  <a:schemeClr val="tx2">
                    <a:lumMod val="50000"/>
                  </a:schemeClr>
                </a:solidFill>
                <a:latin typeface="Calibri" panose="020F0502020204030204" pitchFamily="34" charset="0"/>
              </a:rPr>
              <a:t>These ESL strategies can be used throughout the instructional day. (i.e. </a:t>
            </a:r>
            <a:r>
              <a:rPr lang="en-US" i="1" dirty="0">
                <a:solidFill>
                  <a:schemeClr val="tx2">
                    <a:lumMod val="50000"/>
                  </a:schemeClr>
                </a:solidFill>
                <a:latin typeface="Calibri" panose="020F0502020204030204" pitchFamily="34" charset="0"/>
              </a:rPr>
              <a:t>c</a:t>
            </a:r>
            <a:r>
              <a:rPr lang="en-US" i="1" dirty="0" smtClean="0">
                <a:solidFill>
                  <a:schemeClr val="tx2">
                    <a:lumMod val="50000"/>
                  </a:schemeClr>
                </a:solidFill>
                <a:latin typeface="Calibri" panose="020F0502020204030204" pitchFamily="34" charset="0"/>
              </a:rPr>
              <a:t>ore instruction, ESL/ELD time, Tier II, Tier III, Special Education intervention)</a:t>
            </a:r>
          </a:p>
          <a:p>
            <a:endParaRPr lang="en-US" dirty="0" smtClean="0">
              <a:solidFill>
                <a:schemeClr val="tx2">
                  <a:lumMod val="50000"/>
                </a:schemeClr>
              </a:solidFill>
            </a:endParaRPr>
          </a:p>
        </p:txBody>
      </p:sp>
    </p:spTree>
    <p:extLst>
      <p:ext uri="{BB962C8B-B14F-4D97-AF65-F5344CB8AC3E}">
        <p14:creationId xmlns:p14="http://schemas.microsoft.com/office/powerpoint/2010/main" val="4080485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t="42271" r="1302" b="35394"/>
          <a:stretch>
            <a:fillRect/>
          </a:stretch>
        </p:blipFill>
        <p:spPr bwMode="auto">
          <a:xfrm>
            <a:off x="1913830" y="985156"/>
            <a:ext cx="8237670" cy="246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C:\Users\CA18587\Documents\My docs\RTI2 framework logo-02 (1280x4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115" y="71438"/>
            <a:ext cx="22526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8916" y="3599260"/>
            <a:ext cx="11173430" cy="1446550"/>
          </a:xfrm>
          <a:prstGeom prst="rect">
            <a:avLst/>
          </a:prstGeom>
        </p:spPr>
        <p:txBody>
          <a:bodyPr wrap="square">
            <a:spAutoFit/>
          </a:bodyPr>
          <a:lstStyle/>
          <a:p>
            <a:pPr>
              <a:lnSpc>
                <a:spcPct val="100000"/>
              </a:lnSpc>
              <a:spcBef>
                <a:spcPct val="0"/>
              </a:spcBef>
            </a:pPr>
            <a:r>
              <a:rPr lang="en-US" altLang="en-US" dirty="0" smtClean="0">
                <a:solidFill>
                  <a:schemeClr val="tx2">
                    <a:lumMod val="50000"/>
                  </a:schemeClr>
                </a:solidFill>
              </a:rPr>
              <a:t>If students fall below the 25th percentile on the universal screener and they have not acquired sufficient English fluency based on the English Language Proficiency Assessment, as well as other relevant data, to access and comprehend an academic intervention in the six areas noted by the universal screener, then ELs need to receive research-based and rigorous ESL services. (Focused Language Time)</a:t>
            </a:r>
          </a:p>
          <a:p>
            <a:pPr>
              <a:lnSpc>
                <a:spcPct val="100000"/>
              </a:lnSpc>
              <a:spcBef>
                <a:spcPct val="0"/>
              </a:spcBef>
            </a:pPr>
            <a:r>
              <a:rPr lang="en-US" altLang="en-US" sz="1600" b="1" i="1" dirty="0" smtClean="0">
                <a:solidFill>
                  <a:schemeClr val="tx2">
                    <a:lumMod val="50000"/>
                  </a:schemeClr>
                </a:solidFill>
              </a:rPr>
              <a:t>(60 minutes outside core instruction)</a:t>
            </a:r>
            <a:endParaRPr lang="en-US" altLang="en-US" sz="1600" b="1" i="1" dirty="0">
              <a:solidFill>
                <a:schemeClr val="tx2">
                  <a:lumMod val="50000"/>
                </a:schemeClr>
              </a:solidFill>
            </a:endParaRPr>
          </a:p>
        </p:txBody>
      </p:sp>
      <p:sp>
        <p:nvSpPr>
          <p:cNvPr id="3" name="Rectangle 2"/>
          <p:cNvSpPr/>
          <p:nvPr/>
        </p:nvSpPr>
        <p:spPr>
          <a:xfrm>
            <a:off x="2866986" y="209878"/>
            <a:ext cx="6757462" cy="523220"/>
          </a:xfrm>
          <a:prstGeom prst="rect">
            <a:avLst/>
          </a:prstGeom>
        </p:spPr>
        <p:txBody>
          <a:bodyPr wrap="square">
            <a:spAutoFit/>
          </a:bodyPr>
          <a:lstStyle/>
          <a:p>
            <a:pPr algn="ctr"/>
            <a:r>
              <a:rPr lang="en-US" altLang="en-US" sz="2800" b="1" dirty="0" smtClean="0">
                <a:solidFill>
                  <a:schemeClr val="tx2">
                    <a:lumMod val="50000"/>
                  </a:schemeClr>
                </a:solidFill>
              </a:rPr>
              <a:t>Tier II Intervention and the English Learner </a:t>
            </a:r>
            <a:endParaRPr lang="en-US" sz="2800" b="1" dirty="0">
              <a:solidFill>
                <a:schemeClr val="tx2">
                  <a:lumMod val="50000"/>
                </a:schemeClr>
              </a:solidFill>
            </a:endParaRPr>
          </a:p>
        </p:txBody>
      </p:sp>
      <p:sp>
        <p:nvSpPr>
          <p:cNvPr id="4" name="TextBox 3"/>
          <p:cNvSpPr txBox="1"/>
          <p:nvPr/>
        </p:nvSpPr>
        <p:spPr>
          <a:xfrm>
            <a:off x="5784784" y="4896653"/>
            <a:ext cx="5737562" cy="1200329"/>
          </a:xfrm>
          <a:prstGeom prst="rect">
            <a:avLst/>
          </a:prstGeom>
          <a:noFill/>
        </p:spPr>
        <p:txBody>
          <a:bodyPr wrap="square" rtlCol="0">
            <a:spAutoFit/>
          </a:bodyPr>
          <a:lstStyle/>
          <a:p>
            <a:r>
              <a:rPr lang="en-US" b="1" dirty="0"/>
              <a:t>What should we look at for EL students who continually fall below the 25</a:t>
            </a:r>
            <a:r>
              <a:rPr lang="en-US" b="1" baseline="30000" dirty="0"/>
              <a:t>th</a:t>
            </a:r>
            <a:r>
              <a:rPr lang="en-US" b="1" dirty="0"/>
              <a:t> percentile in reading and math and may benefit from Tier II or Tier III </a:t>
            </a:r>
            <a:r>
              <a:rPr lang="en-US" b="1" dirty="0" smtClean="0"/>
              <a:t>… but </a:t>
            </a:r>
            <a:r>
              <a:rPr lang="en-US" b="1" dirty="0"/>
              <a:t>the intervention time would take away from their ESL time?</a:t>
            </a:r>
          </a:p>
        </p:txBody>
      </p:sp>
      <p:sp>
        <p:nvSpPr>
          <p:cNvPr id="5" name="Right Arrow 4"/>
          <p:cNvSpPr/>
          <p:nvPr/>
        </p:nvSpPr>
        <p:spPr>
          <a:xfrm>
            <a:off x="4160521" y="5045810"/>
            <a:ext cx="1341120" cy="581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6995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9755"/>
          </a:xfrm>
        </p:spPr>
        <p:txBody>
          <a:bodyPr>
            <a:normAutofit/>
          </a:bodyPr>
          <a:lstStyle/>
          <a:p>
            <a:pPr algn="ctr"/>
            <a:r>
              <a:rPr lang="en-US" sz="2800" b="1" dirty="0" smtClean="0">
                <a:latin typeface="+mn-lt"/>
              </a:rPr>
              <a:t>Session Outcomes </a:t>
            </a:r>
            <a:endParaRPr lang="en-US" sz="2800" b="1" dirty="0">
              <a:latin typeface="+mn-lt"/>
            </a:endParaRPr>
          </a:p>
        </p:txBody>
      </p:sp>
      <p:sp>
        <p:nvSpPr>
          <p:cNvPr id="3" name="Content Placeholder 2"/>
          <p:cNvSpPr>
            <a:spLocks noGrp="1"/>
          </p:cNvSpPr>
          <p:nvPr>
            <p:ph idx="1"/>
          </p:nvPr>
        </p:nvSpPr>
        <p:spPr>
          <a:xfrm>
            <a:off x="411480" y="1463041"/>
            <a:ext cx="10942320" cy="4206240"/>
          </a:xfrm>
        </p:spPr>
        <p:txBody>
          <a:bodyPr/>
          <a:lstStyle/>
          <a:p>
            <a:r>
              <a:rPr lang="en-US" dirty="0">
                <a:latin typeface="+mn-lt"/>
              </a:rPr>
              <a:t>Understand </a:t>
            </a:r>
            <a:r>
              <a:rPr lang="en-US" dirty="0" smtClean="0">
                <a:latin typeface="+mn-lt"/>
              </a:rPr>
              <a:t>English as a Second Language (ESL) </a:t>
            </a:r>
            <a:r>
              <a:rPr lang="en-US" dirty="0">
                <a:latin typeface="+mn-lt"/>
              </a:rPr>
              <a:t>Instruction and Response to Instruction and Intervention (RTI²) are a coordination of services </a:t>
            </a:r>
            <a:endParaRPr lang="en-US" dirty="0" smtClean="0">
              <a:latin typeface="+mn-lt"/>
            </a:endParaRPr>
          </a:p>
          <a:p>
            <a:endParaRPr lang="en-US" dirty="0">
              <a:latin typeface="+mn-lt"/>
            </a:endParaRPr>
          </a:p>
          <a:p>
            <a:r>
              <a:rPr lang="en-US" dirty="0">
                <a:latin typeface="+mn-lt"/>
              </a:rPr>
              <a:t>ESL instruction and RTI² set the stage for </a:t>
            </a:r>
            <a:r>
              <a:rPr lang="en-US" dirty="0" smtClean="0">
                <a:latin typeface="+mn-lt"/>
              </a:rPr>
              <a:t>differentiation </a:t>
            </a:r>
            <a:r>
              <a:rPr lang="en-US" dirty="0">
                <a:latin typeface="+mn-lt"/>
              </a:rPr>
              <a:t>and </a:t>
            </a:r>
            <a:r>
              <a:rPr lang="en-US" dirty="0" smtClean="0">
                <a:latin typeface="+mn-lt"/>
              </a:rPr>
              <a:t>scaffolding </a:t>
            </a:r>
            <a:r>
              <a:rPr lang="en-US" dirty="0">
                <a:latin typeface="+mn-lt"/>
              </a:rPr>
              <a:t>of i</a:t>
            </a:r>
            <a:r>
              <a:rPr lang="en-US" dirty="0" smtClean="0">
                <a:latin typeface="+mn-lt"/>
              </a:rPr>
              <a:t>nstruction</a:t>
            </a:r>
          </a:p>
          <a:p>
            <a:endParaRPr lang="en-US" dirty="0">
              <a:latin typeface="+mn-lt"/>
            </a:endParaRPr>
          </a:p>
          <a:p>
            <a:r>
              <a:rPr lang="en-US" dirty="0">
                <a:latin typeface="+mn-lt"/>
              </a:rPr>
              <a:t>Collaboration is the key to support best practice across daily academic instruction </a:t>
            </a:r>
            <a:r>
              <a:rPr lang="en-US" dirty="0" smtClean="0">
                <a:latin typeface="+mn-lt"/>
              </a:rPr>
              <a:t>for English Learners (ELs) </a:t>
            </a:r>
            <a:endParaRPr lang="en-US" dirty="0">
              <a:latin typeface="+mn-lt"/>
            </a:endParaRPr>
          </a:p>
          <a:p>
            <a:pPr marL="0" indent="0">
              <a:buNone/>
            </a:pPr>
            <a:endParaRPr lang="en-US" dirty="0">
              <a:latin typeface="+mn-lt"/>
            </a:endParaRPr>
          </a:p>
          <a:p>
            <a:pPr marL="0" indent="0">
              <a:buNone/>
            </a:pPr>
            <a:endParaRPr lang="en-US" dirty="0">
              <a:latin typeface="+mn-lt"/>
            </a:endParaRPr>
          </a:p>
        </p:txBody>
      </p:sp>
    </p:spTree>
    <p:extLst>
      <p:ext uri="{BB962C8B-B14F-4D97-AF65-F5344CB8AC3E}">
        <p14:creationId xmlns:p14="http://schemas.microsoft.com/office/powerpoint/2010/main" val="4151491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13386" y="145849"/>
            <a:ext cx="10972800" cy="691059"/>
          </a:xfrm>
        </p:spPr>
        <p:txBody>
          <a:bodyPr/>
          <a:lstStyle/>
          <a:p>
            <a:r>
              <a:rPr lang="en-US" altLang="en-US" sz="2800" dirty="0" smtClean="0">
                <a:solidFill>
                  <a:schemeClr val="tx2">
                    <a:lumMod val="50000"/>
                  </a:schemeClr>
                </a:solidFill>
                <a:latin typeface="+mj-lt"/>
              </a:rPr>
              <a:t>Tier II Intervention and the English Learner </a:t>
            </a:r>
          </a:p>
        </p:txBody>
      </p:sp>
      <p:sp>
        <p:nvSpPr>
          <p:cNvPr id="43011" name="Content Placeholder 2"/>
          <p:cNvSpPr>
            <a:spLocks noGrp="1"/>
          </p:cNvSpPr>
          <p:nvPr>
            <p:ph idx="1"/>
          </p:nvPr>
        </p:nvSpPr>
        <p:spPr>
          <a:xfrm>
            <a:off x="313387" y="836909"/>
            <a:ext cx="10972800" cy="5106692"/>
          </a:xfrm>
        </p:spPr>
        <p:txBody>
          <a:bodyPr/>
          <a:lstStyle/>
          <a:p>
            <a:r>
              <a:rPr lang="en-US" altLang="en-US" sz="1800" dirty="0" smtClean="0">
                <a:solidFill>
                  <a:schemeClr val="tx2">
                    <a:lumMod val="50000"/>
                  </a:schemeClr>
                </a:solidFill>
                <a:latin typeface="+mn-lt"/>
              </a:rPr>
              <a:t>If </a:t>
            </a:r>
            <a:r>
              <a:rPr lang="en-US" altLang="en-US" sz="1800" dirty="0">
                <a:solidFill>
                  <a:schemeClr val="tx2">
                    <a:lumMod val="50000"/>
                  </a:schemeClr>
                </a:solidFill>
                <a:latin typeface="+mn-lt"/>
              </a:rPr>
              <a:t>students fall below the 25th percentile on the universal screener and they have acquired sufficient English fluency based on the English Language Proficiency Assessment</a:t>
            </a:r>
            <a:r>
              <a:rPr lang="en-US" altLang="en-US" sz="1800" dirty="0" smtClean="0">
                <a:solidFill>
                  <a:schemeClr val="tx2">
                    <a:lumMod val="50000"/>
                  </a:schemeClr>
                </a:solidFill>
                <a:latin typeface="+mn-lt"/>
              </a:rPr>
              <a:t>, as well as other relevant data, </a:t>
            </a:r>
            <a:r>
              <a:rPr lang="en-US" altLang="en-US" sz="1800" dirty="0">
                <a:solidFill>
                  <a:schemeClr val="tx2">
                    <a:lumMod val="50000"/>
                  </a:schemeClr>
                </a:solidFill>
                <a:latin typeface="+mn-lt"/>
              </a:rPr>
              <a:t>then ELLs can receive RTI² interventions in their specific area of need following the guidelines put forth in the RTI² manual. Fluent language learners can access the language of academic interventions and can benefit from the intervention. ELLs may take longer to respond to intervention given their limited English Language proficiency. This decision will be based on the data team that works closely with the student. </a:t>
            </a:r>
            <a:endParaRPr lang="en-US" altLang="en-US" sz="1800" dirty="0" smtClean="0">
              <a:solidFill>
                <a:schemeClr val="tx2">
                  <a:lumMod val="50000"/>
                </a:schemeClr>
              </a:solidFill>
              <a:latin typeface="+mn-lt"/>
            </a:endParaRPr>
          </a:p>
          <a:p>
            <a:pPr marL="0" indent="0">
              <a:buNone/>
            </a:pPr>
            <a:endParaRPr lang="en-US" altLang="en-US" sz="1800" dirty="0">
              <a:solidFill>
                <a:schemeClr val="tx2">
                  <a:lumMod val="50000"/>
                </a:schemeClr>
              </a:solidFill>
              <a:latin typeface="+mn-lt"/>
            </a:endParaRPr>
          </a:p>
          <a:p>
            <a:pPr marL="0" indent="0">
              <a:buNone/>
            </a:pPr>
            <a:endParaRPr lang="en-US" altLang="en-US" sz="900" dirty="0">
              <a:solidFill>
                <a:schemeClr val="tx2">
                  <a:lumMod val="50000"/>
                </a:schemeClr>
              </a:solidFill>
              <a:latin typeface="+mn-lt"/>
            </a:endParaRPr>
          </a:p>
          <a:p>
            <a:r>
              <a:rPr lang="en-US" altLang="en-US" sz="1800" dirty="0">
                <a:solidFill>
                  <a:schemeClr val="tx2">
                    <a:lumMod val="50000"/>
                  </a:schemeClr>
                </a:solidFill>
                <a:latin typeface="+mn-lt"/>
              </a:rPr>
              <a:t>An ESL teacher will be part of the school level RTI² team when an ELL is being placed in or moved out of an intervention. Progress monitoring data should be collected. Best practice would be to have an ESL teacher present when making instructional decisions, and/ or meeting with parents. </a:t>
            </a:r>
          </a:p>
        </p:txBody>
      </p:sp>
      <p:sp>
        <p:nvSpPr>
          <p:cNvPr id="2" name="TextBox 1"/>
          <p:cNvSpPr txBox="1"/>
          <p:nvPr/>
        </p:nvSpPr>
        <p:spPr>
          <a:xfrm>
            <a:off x="4210125" y="4814600"/>
            <a:ext cx="6751320" cy="923330"/>
          </a:xfrm>
          <a:prstGeom prst="rect">
            <a:avLst/>
          </a:prstGeom>
          <a:noFill/>
        </p:spPr>
        <p:txBody>
          <a:bodyPr wrap="square" rtlCol="0">
            <a:spAutoFit/>
          </a:bodyPr>
          <a:lstStyle/>
          <a:p>
            <a:r>
              <a:rPr lang="en-US" b="1" dirty="0"/>
              <a:t>If a student still qualifies for an 1 hour of </a:t>
            </a:r>
            <a:r>
              <a:rPr lang="en-US" b="1" dirty="0" smtClean="0"/>
              <a:t>ESL </a:t>
            </a:r>
            <a:r>
              <a:rPr lang="en-US" b="1" dirty="0"/>
              <a:t>services and also have reading/ math deficits but have been in ESL for several years, can the 60 minutes be used for Tier II/ Tier III intervention? </a:t>
            </a:r>
          </a:p>
        </p:txBody>
      </p:sp>
      <p:sp>
        <p:nvSpPr>
          <p:cNvPr id="3" name="Right Arrow 2"/>
          <p:cNvSpPr/>
          <p:nvPr/>
        </p:nvSpPr>
        <p:spPr>
          <a:xfrm>
            <a:off x="3078480" y="5089357"/>
            <a:ext cx="1131645" cy="518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210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04896"/>
          </a:xfrm>
        </p:spPr>
        <p:txBody>
          <a:bodyPr>
            <a:noAutofit/>
          </a:bodyPr>
          <a:lstStyle/>
          <a:p>
            <a:pPr>
              <a:defRPr/>
            </a:pPr>
            <a:r>
              <a:rPr lang="en-US" sz="2800" dirty="0" smtClean="0">
                <a:solidFill>
                  <a:schemeClr val="tx2">
                    <a:lumMod val="50000"/>
                  </a:schemeClr>
                </a:solidFill>
                <a:latin typeface="+mj-lt"/>
              </a:rPr>
              <a:t>Does the student </a:t>
            </a:r>
            <a:r>
              <a:rPr lang="en-US" sz="2800" b="1" dirty="0" smtClean="0">
                <a:solidFill>
                  <a:schemeClr val="tx2">
                    <a:lumMod val="50000"/>
                  </a:schemeClr>
                </a:solidFill>
                <a:latin typeface="+mj-lt"/>
              </a:rPr>
              <a:t>NEED</a:t>
            </a:r>
            <a:r>
              <a:rPr lang="en-US" sz="2800" dirty="0" smtClean="0">
                <a:solidFill>
                  <a:schemeClr val="tx2">
                    <a:lumMod val="50000"/>
                  </a:schemeClr>
                </a:solidFill>
                <a:latin typeface="+mj-lt"/>
              </a:rPr>
              <a:t> more Intensive Intervention(s)?</a:t>
            </a:r>
            <a:endParaRPr lang="en-US" sz="2800" dirty="0">
              <a:solidFill>
                <a:schemeClr val="tx2">
                  <a:lumMod val="50000"/>
                </a:schemeClr>
              </a:solidFill>
              <a:latin typeface="+mj-lt"/>
            </a:endParaRPr>
          </a:p>
        </p:txBody>
      </p:sp>
      <p:sp>
        <p:nvSpPr>
          <p:cNvPr id="46083" name="Content Placeholder 2"/>
          <p:cNvSpPr>
            <a:spLocks noGrp="1"/>
          </p:cNvSpPr>
          <p:nvPr>
            <p:ph idx="1"/>
          </p:nvPr>
        </p:nvSpPr>
        <p:spPr>
          <a:xfrm>
            <a:off x="336884" y="1246909"/>
            <a:ext cx="11189369" cy="3633849"/>
          </a:xfrm>
        </p:spPr>
        <p:txBody>
          <a:bodyPr>
            <a:normAutofit/>
          </a:bodyPr>
          <a:lstStyle/>
          <a:p>
            <a:pPr>
              <a:buFont typeface="Arial" panose="020B0604020202020204" pitchFamily="34" charset="0"/>
              <a:buChar char="•"/>
            </a:pPr>
            <a:r>
              <a:rPr lang="en-US" altLang="en-US" dirty="0" smtClean="0">
                <a:solidFill>
                  <a:schemeClr val="tx2">
                    <a:lumMod val="50000"/>
                  </a:schemeClr>
                </a:solidFill>
                <a:latin typeface="+mn-lt"/>
              </a:rPr>
              <a:t>Students may immediately require Tier III intensive intervention. </a:t>
            </a:r>
          </a:p>
          <a:p>
            <a:pPr lvl="1">
              <a:buFont typeface="Courier New" panose="02070309020205020404" pitchFamily="49" charset="0"/>
              <a:buChar char="o"/>
            </a:pPr>
            <a:r>
              <a:rPr lang="en-US" altLang="en-US" dirty="0" smtClean="0">
                <a:solidFill>
                  <a:schemeClr val="tx2">
                    <a:lumMod val="50000"/>
                  </a:schemeClr>
                </a:solidFill>
                <a:latin typeface="+mn-lt"/>
              </a:rPr>
              <a:t> If students are below the 10</a:t>
            </a:r>
            <a:r>
              <a:rPr lang="en-US" altLang="en-US" baseline="30000" dirty="0" smtClean="0">
                <a:solidFill>
                  <a:schemeClr val="tx2">
                    <a:lumMod val="50000"/>
                  </a:schemeClr>
                </a:solidFill>
                <a:latin typeface="+mn-lt"/>
              </a:rPr>
              <a:t>th</a:t>
            </a:r>
            <a:r>
              <a:rPr lang="en-US" altLang="en-US" dirty="0" smtClean="0">
                <a:solidFill>
                  <a:schemeClr val="tx2">
                    <a:lumMod val="50000"/>
                  </a:schemeClr>
                </a:solidFill>
                <a:latin typeface="+mn-lt"/>
              </a:rPr>
              <a:t> percentile or 1.5 to 2.0 grade levels behind.  </a:t>
            </a:r>
          </a:p>
          <a:p>
            <a:pPr lvl="1">
              <a:buFont typeface="Courier New" panose="02070309020205020404" pitchFamily="49" charset="0"/>
              <a:buChar char="o"/>
            </a:pPr>
            <a:r>
              <a:rPr lang="en-US" altLang="en-US" dirty="0" smtClean="0">
                <a:solidFill>
                  <a:schemeClr val="tx2">
                    <a:lumMod val="50000"/>
                  </a:schemeClr>
                </a:solidFill>
                <a:latin typeface="+mn-lt"/>
              </a:rPr>
              <a:t>Your data team should make these decisions on an individual basis.</a:t>
            </a:r>
          </a:p>
          <a:p>
            <a:pPr marL="457200" lvl="1" indent="0">
              <a:buNone/>
            </a:pPr>
            <a:endParaRPr lang="en-US" altLang="en-US" dirty="0" smtClean="0">
              <a:solidFill>
                <a:schemeClr val="tx2">
                  <a:lumMod val="50000"/>
                </a:schemeClr>
              </a:solidFill>
              <a:latin typeface="+mn-lt"/>
            </a:endParaRPr>
          </a:p>
          <a:p>
            <a:pPr>
              <a:buFont typeface="Arial" panose="020B0604020202020204" pitchFamily="34" charset="0"/>
              <a:buChar char="•"/>
            </a:pPr>
            <a:r>
              <a:rPr lang="en-US" altLang="en-US" dirty="0" smtClean="0">
                <a:solidFill>
                  <a:schemeClr val="tx2">
                    <a:lumMod val="50000"/>
                  </a:schemeClr>
                </a:solidFill>
                <a:latin typeface="+mn-lt"/>
              </a:rPr>
              <a:t>Students who are immediately placed in Tier III level intervention must receive the minimum number of recommended minutes of intervention. </a:t>
            </a:r>
          </a:p>
          <a:p>
            <a:pPr>
              <a:buFont typeface="Arial" panose="020B0604020202020204" pitchFamily="34" charset="0"/>
              <a:buChar char="•"/>
            </a:pPr>
            <a:endParaRPr lang="en-US" altLang="en-US" dirty="0" smtClean="0">
              <a:solidFill>
                <a:schemeClr val="tx2">
                  <a:lumMod val="50000"/>
                </a:schemeClr>
              </a:solidFill>
              <a:latin typeface="+mn-lt"/>
            </a:endParaRPr>
          </a:p>
          <a:p>
            <a:pPr>
              <a:buFont typeface="Arial" panose="020B0604020202020204" pitchFamily="34" charset="0"/>
              <a:buChar char="•"/>
            </a:pPr>
            <a:r>
              <a:rPr lang="en-US" altLang="en-US" dirty="0" smtClean="0">
                <a:solidFill>
                  <a:schemeClr val="tx2">
                    <a:lumMod val="50000"/>
                  </a:schemeClr>
                </a:solidFill>
                <a:latin typeface="+mn-lt"/>
              </a:rPr>
              <a:t>The purpose of immediately placing a student in Tier III intervention is to increase the </a:t>
            </a:r>
            <a:r>
              <a:rPr lang="en-US" altLang="en-US" b="1" dirty="0" smtClean="0">
                <a:solidFill>
                  <a:schemeClr val="tx2">
                    <a:lumMod val="50000"/>
                  </a:schemeClr>
                </a:solidFill>
                <a:latin typeface="+mn-lt"/>
              </a:rPr>
              <a:t>intensity</a:t>
            </a:r>
            <a:r>
              <a:rPr lang="en-US" altLang="en-US" dirty="0" smtClean="0">
                <a:solidFill>
                  <a:schemeClr val="tx2">
                    <a:lumMod val="50000"/>
                  </a:schemeClr>
                </a:solidFill>
                <a:latin typeface="+mn-lt"/>
              </a:rPr>
              <a:t> of the intervention, not to shorten the </a:t>
            </a:r>
            <a:r>
              <a:rPr lang="en-US" altLang="en-US" b="1" dirty="0" smtClean="0">
                <a:solidFill>
                  <a:schemeClr val="tx2">
                    <a:lumMod val="50000"/>
                  </a:schemeClr>
                </a:solidFill>
                <a:latin typeface="+mn-lt"/>
              </a:rPr>
              <a:t>duration</a:t>
            </a:r>
            <a:r>
              <a:rPr lang="en-US" altLang="en-US" dirty="0" smtClean="0">
                <a:solidFill>
                  <a:schemeClr val="tx2">
                    <a:lumMod val="50000"/>
                  </a:schemeClr>
                </a:solidFill>
                <a:latin typeface="+mn-lt"/>
              </a:rPr>
              <a:t> of the intervention period. </a:t>
            </a:r>
          </a:p>
          <a:p>
            <a:endParaRPr lang="en-US" altLang="en-US" dirty="0" smtClean="0">
              <a:solidFill>
                <a:schemeClr val="tx2">
                  <a:lumMod val="50000"/>
                </a:schemeClr>
              </a:solidFill>
              <a:latin typeface="+mn-lt"/>
            </a:endParaRPr>
          </a:p>
        </p:txBody>
      </p:sp>
    </p:spTree>
    <p:extLst>
      <p:ext uri="{BB962C8B-B14F-4D97-AF65-F5344CB8AC3E}">
        <p14:creationId xmlns:p14="http://schemas.microsoft.com/office/powerpoint/2010/main" val="1403162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 t="65913" r="867" b="2708"/>
          <a:stretch>
            <a:fillRect/>
          </a:stretch>
        </p:blipFill>
        <p:spPr bwMode="auto">
          <a:xfrm>
            <a:off x="1543793" y="1072569"/>
            <a:ext cx="8911650" cy="295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descr="C:\Users\CA18587\Documents\My docs\RTI2 framework logo-02 (1280x4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47" y="178316"/>
            <a:ext cx="22526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66898" y="4377358"/>
            <a:ext cx="9737767" cy="1446550"/>
          </a:xfrm>
          <a:prstGeom prst="rect">
            <a:avLst/>
          </a:prstGeom>
        </p:spPr>
        <p:txBody>
          <a:bodyPr wrap="square">
            <a:spAutoFit/>
          </a:bodyPr>
          <a:lstStyle/>
          <a:p>
            <a:pPr marL="0" lvl="1">
              <a:spcBef>
                <a:spcPct val="0"/>
              </a:spcBef>
            </a:pPr>
            <a:r>
              <a:rPr lang="en-US" altLang="en-US" dirty="0" smtClean="0">
                <a:solidFill>
                  <a:schemeClr val="tx2">
                    <a:lumMod val="50000"/>
                  </a:schemeClr>
                </a:solidFill>
              </a:rPr>
              <a:t>If students fall below the 10th percentile on the universal screener and they have not acquired sufficient English fluency based on the English Language Proficiency Assessment, as well other relevant data, to access and comprehend an academic intervention in the six areas noted by the universal screener, then ELs will receive research-based and rigorous ESL services. (Focused language time) </a:t>
            </a:r>
          </a:p>
          <a:p>
            <a:pPr marL="0" lvl="1">
              <a:spcBef>
                <a:spcPct val="0"/>
              </a:spcBef>
            </a:pPr>
            <a:r>
              <a:rPr lang="en-US" altLang="en-US" sz="1600" b="1" i="1" dirty="0" smtClean="0">
                <a:solidFill>
                  <a:schemeClr val="tx2">
                    <a:lumMod val="50000"/>
                  </a:schemeClr>
                </a:solidFill>
              </a:rPr>
              <a:t>(60 minutes outside core instruction)</a:t>
            </a:r>
          </a:p>
        </p:txBody>
      </p:sp>
      <p:sp>
        <p:nvSpPr>
          <p:cNvPr id="3" name="Rectangle 2"/>
          <p:cNvSpPr/>
          <p:nvPr/>
        </p:nvSpPr>
        <p:spPr>
          <a:xfrm>
            <a:off x="2867186" y="393700"/>
            <a:ext cx="7588257" cy="523220"/>
          </a:xfrm>
          <a:prstGeom prst="rect">
            <a:avLst/>
          </a:prstGeom>
        </p:spPr>
        <p:txBody>
          <a:bodyPr wrap="square">
            <a:spAutoFit/>
          </a:bodyPr>
          <a:lstStyle/>
          <a:p>
            <a:pPr algn="ctr"/>
            <a:r>
              <a:rPr lang="en-US" altLang="en-US" sz="2800" b="1" dirty="0" smtClean="0">
                <a:solidFill>
                  <a:schemeClr val="tx2">
                    <a:lumMod val="50000"/>
                  </a:schemeClr>
                </a:solidFill>
              </a:rPr>
              <a:t>Tier III Intervention and the English Learner </a:t>
            </a:r>
            <a:endParaRPr lang="en-US" sz="2800" b="1" dirty="0">
              <a:solidFill>
                <a:schemeClr val="tx2">
                  <a:lumMod val="50000"/>
                </a:schemeClr>
              </a:solidFill>
            </a:endParaRPr>
          </a:p>
        </p:txBody>
      </p:sp>
    </p:spTree>
    <p:extLst>
      <p:ext uri="{BB962C8B-B14F-4D97-AF65-F5344CB8AC3E}">
        <p14:creationId xmlns:p14="http://schemas.microsoft.com/office/powerpoint/2010/main" val="2183823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09600" y="274638"/>
            <a:ext cx="10972800" cy="546772"/>
          </a:xfrm>
        </p:spPr>
        <p:txBody>
          <a:bodyPr/>
          <a:lstStyle/>
          <a:p>
            <a:r>
              <a:rPr lang="en-US" altLang="en-US" sz="2800" dirty="0" smtClean="0">
                <a:solidFill>
                  <a:schemeClr val="tx2">
                    <a:lumMod val="50000"/>
                  </a:schemeClr>
                </a:solidFill>
                <a:latin typeface="+mj-lt"/>
              </a:rPr>
              <a:t>Tier III Intervention and the English Learner </a:t>
            </a:r>
          </a:p>
        </p:txBody>
      </p:sp>
      <p:sp>
        <p:nvSpPr>
          <p:cNvPr id="48131" name="Content Placeholder 2"/>
          <p:cNvSpPr>
            <a:spLocks noGrp="1"/>
          </p:cNvSpPr>
          <p:nvPr>
            <p:ph idx="1"/>
          </p:nvPr>
        </p:nvSpPr>
        <p:spPr>
          <a:xfrm>
            <a:off x="237506" y="1130968"/>
            <a:ext cx="11578442" cy="3928712"/>
          </a:xfrm>
        </p:spPr>
        <p:txBody>
          <a:bodyPr/>
          <a:lstStyle/>
          <a:p>
            <a:r>
              <a:rPr lang="en-US" altLang="en-US" sz="1800" dirty="0" smtClean="0">
                <a:solidFill>
                  <a:schemeClr val="tx2">
                    <a:lumMod val="50000"/>
                  </a:schemeClr>
                </a:solidFill>
                <a:latin typeface="+mn-lt"/>
              </a:rPr>
              <a:t>If </a:t>
            </a:r>
            <a:r>
              <a:rPr lang="en-US" altLang="en-US" sz="1800" dirty="0">
                <a:solidFill>
                  <a:schemeClr val="tx2">
                    <a:lumMod val="50000"/>
                  </a:schemeClr>
                </a:solidFill>
                <a:latin typeface="+mn-lt"/>
              </a:rPr>
              <a:t>students fall below the 10th percentile on the universal screener and they have acquired sufficient English fluency based on the English Language Proficiency Assessment</a:t>
            </a:r>
            <a:r>
              <a:rPr lang="en-US" altLang="en-US" sz="1800" dirty="0" smtClean="0">
                <a:solidFill>
                  <a:schemeClr val="tx2">
                    <a:lumMod val="50000"/>
                  </a:schemeClr>
                </a:solidFill>
                <a:latin typeface="+mn-lt"/>
              </a:rPr>
              <a:t>, as well as other relevant data, </a:t>
            </a:r>
            <a:r>
              <a:rPr lang="en-US" altLang="en-US" sz="1800" dirty="0">
                <a:solidFill>
                  <a:schemeClr val="tx2">
                    <a:lumMod val="50000"/>
                  </a:schemeClr>
                </a:solidFill>
                <a:latin typeface="+mn-lt"/>
              </a:rPr>
              <a:t>then ELLs can receive RTI² interventions in their specific area of need following the guidelines put forth in the RTI² manual. Fluent language learners can access the language of academic interventions and can benefit from the intervention. ELLs may take longer to respond to intervention given their limited English Language proficiency. This decision will be based on the data team that works closely with the student</a:t>
            </a:r>
            <a:r>
              <a:rPr lang="en-US" altLang="en-US" sz="1800" dirty="0" smtClean="0">
                <a:solidFill>
                  <a:schemeClr val="tx2">
                    <a:lumMod val="50000"/>
                  </a:schemeClr>
                </a:solidFill>
                <a:latin typeface="+mn-lt"/>
              </a:rPr>
              <a:t>.</a:t>
            </a:r>
          </a:p>
          <a:p>
            <a:pPr marL="0" indent="0">
              <a:buNone/>
            </a:pPr>
            <a:endParaRPr lang="en-US" altLang="en-US" sz="1800" dirty="0">
              <a:solidFill>
                <a:schemeClr val="tx2">
                  <a:lumMod val="50000"/>
                </a:schemeClr>
              </a:solidFill>
              <a:latin typeface="+mn-lt"/>
            </a:endParaRPr>
          </a:p>
          <a:p>
            <a:pPr marL="0" indent="0">
              <a:buNone/>
            </a:pPr>
            <a:endParaRPr lang="en-US" altLang="en-US" sz="1050" dirty="0">
              <a:solidFill>
                <a:schemeClr val="tx2">
                  <a:lumMod val="50000"/>
                </a:schemeClr>
              </a:solidFill>
              <a:latin typeface="+mn-lt"/>
            </a:endParaRPr>
          </a:p>
          <a:p>
            <a:r>
              <a:rPr lang="en-US" altLang="en-US" sz="1800" dirty="0">
                <a:solidFill>
                  <a:schemeClr val="tx2">
                    <a:lumMod val="50000"/>
                  </a:schemeClr>
                </a:solidFill>
                <a:latin typeface="+mn-lt"/>
              </a:rPr>
              <a:t>The intervention provided at Tier III must be </a:t>
            </a:r>
            <a:r>
              <a:rPr lang="en-US" altLang="en-US" sz="1800" b="1" dirty="0">
                <a:solidFill>
                  <a:schemeClr val="tx2">
                    <a:lumMod val="50000"/>
                  </a:schemeClr>
                </a:solidFill>
                <a:latin typeface="+mn-lt"/>
              </a:rPr>
              <a:t>more intense </a:t>
            </a:r>
            <a:r>
              <a:rPr lang="en-US" altLang="en-US" sz="1800" dirty="0">
                <a:solidFill>
                  <a:schemeClr val="tx2">
                    <a:lumMod val="50000"/>
                  </a:schemeClr>
                </a:solidFill>
                <a:latin typeface="+mn-lt"/>
              </a:rPr>
              <a:t>than the intervention provided at Tier II. An ESL teacher will be part of the school level RTI² team when an ELL is being placed in or moved out of an intervention. Progress monitoring data should be collected.  Best practice would be to have an ESL teacher present when making instructional decisions, and/or meeting with parents. </a:t>
            </a:r>
          </a:p>
          <a:p>
            <a:endParaRPr lang="en-US" altLang="en-US" dirty="0">
              <a:solidFill>
                <a:schemeClr val="tx2">
                  <a:lumMod val="50000"/>
                </a:schemeClr>
              </a:solidFill>
            </a:endParaRPr>
          </a:p>
          <a:p>
            <a:endParaRPr lang="en-US" altLang="en-US" sz="2400" dirty="0">
              <a:solidFill>
                <a:schemeClr val="tx2">
                  <a:lumMod val="50000"/>
                </a:schemeClr>
              </a:solidFill>
            </a:endParaRPr>
          </a:p>
        </p:txBody>
      </p:sp>
      <p:sp>
        <p:nvSpPr>
          <p:cNvPr id="2" name="TextBox 1"/>
          <p:cNvSpPr txBox="1"/>
          <p:nvPr/>
        </p:nvSpPr>
        <p:spPr>
          <a:xfrm>
            <a:off x="5061284" y="4978568"/>
            <a:ext cx="5928360" cy="1015663"/>
          </a:xfrm>
          <a:prstGeom prst="rect">
            <a:avLst/>
          </a:prstGeom>
          <a:noFill/>
        </p:spPr>
        <p:txBody>
          <a:bodyPr wrap="square" rtlCol="0">
            <a:spAutoFit/>
          </a:bodyPr>
          <a:lstStyle/>
          <a:p>
            <a:r>
              <a:rPr lang="en-US" sz="2000" b="1" dirty="0"/>
              <a:t>If Tier III services are not appropriate for a beginner or low intermediate student, what service do we need to provide for a student? </a:t>
            </a:r>
          </a:p>
        </p:txBody>
      </p:sp>
      <p:sp>
        <p:nvSpPr>
          <p:cNvPr id="3" name="Right Arrow 2"/>
          <p:cNvSpPr/>
          <p:nvPr/>
        </p:nvSpPr>
        <p:spPr>
          <a:xfrm>
            <a:off x="3617760" y="5250179"/>
            <a:ext cx="1234440" cy="472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9429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44698" y="210784"/>
            <a:ext cx="11840622" cy="688376"/>
          </a:xfrm>
        </p:spPr>
        <p:txBody>
          <a:bodyPr>
            <a:normAutofit/>
          </a:bodyPr>
          <a:lstStyle/>
          <a:p>
            <a:r>
              <a:rPr lang="en-US" altLang="en-US" sz="2800" dirty="0" smtClean="0">
                <a:solidFill>
                  <a:schemeClr val="tx2">
                    <a:lumMod val="50000"/>
                  </a:schemeClr>
                </a:solidFill>
                <a:latin typeface="+mj-lt"/>
              </a:rPr>
              <a:t>Data &amp; Progress Monitoring Tier II &amp; Tier III Interventions </a:t>
            </a:r>
          </a:p>
        </p:txBody>
      </p:sp>
      <p:sp>
        <p:nvSpPr>
          <p:cNvPr id="41987" name="Content Placeholder 2"/>
          <p:cNvSpPr>
            <a:spLocks noGrp="1"/>
          </p:cNvSpPr>
          <p:nvPr>
            <p:ph idx="1"/>
          </p:nvPr>
        </p:nvSpPr>
        <p:spPr>
          <a:xfrm>
            <a:off x="244698" y="1094704"/>
            <a:ext cx="11462198" cy="5219143"/>
          </a:xfrm>
        </p:spPr>
        <p:txBody>
          <a:bodyPr>
            <a:normAutofit/>
          </a:bodyPr>
          <a:lstStyle/>
          <a:p>
            <a:r>
              <a:rPr lang="en-US" altLang="en-US" dirty="0">
                <a:solidFill>
                  <a:schemeClr val="tx2">
                    <a:lumMod val="50000"/>
                  </a:schemeClr>
                </a:solidFill>
                <a:latin typeface="+mn-lt"/>
              </a:rPr>
              <a:t>A change in intervention will be considered within each tier before moving to the next tier of intervention. </a:t>
            </a:r>
            <a:r>
              <a:rPr lang="en-US" altLang="en-US" b="1" dirty="0" smtClean="0">
                <a:solidFill>
                  <a:schemeClr val="tx2">
                    <a:lumMod val="50000"/>
                  </a:schemeClr>
                </a:solidFill>
                <a:latin typeface="+mn-lt"/>
              </a:rPr>
              <a:t>8-10 </a:t>
            </a:r>
            <a:r>
              <a:rPr lang="en-US" altLang="en-US" b="1" dirty="0">
                <a:solidFill>
                  <a:schemeClr val="tx2">
                    <a:lumMod val="50000"/>
                  </a:schemeClr>
                </a:solidFill>
                <a:latin typeface="+mn-lt"/>
              </a:rPr>
              <a:t>data points </a:t>
            </a:r>
            <a:r>
              <a:rPr lang="en-US" altLang="en-US" dirty="0">
                <a:solidFill>
                  <a:schemeClr val="tx2">
                    <a:lumMod val="50000"/>
                  </a:schemeClr>
                </a:solidFill>
                <a:latin typeface="+mn-lt"/>
              </a:rPr>
              <a:t>(if progress monitoring </a:t>
            </a:r>
            <a:r>
              <a:rPr lang="en-US" altLang="en-US" b="1" u="sng" dirty="0">
                <a:solidFill>
                  <a:schemeClr val="tx2">
                    <a:lumMod val="50000"/>
                  </a:schemeClr>
                </a:solidFill>
                <a:latin typeface="+mn-lt"/>
              </a:rPr>
              <a:t>every other week</a:t>
            </a:r>
            <a:r>
              <a:rPr lang="en-US" altLang="en-US" dirty="0">
                <a:solidFill>
                  <a:schemeClr val="tx2">
                    <a:lumMod val="50000"/>
                  </a:schemeClr>
                </a:solidFill>
                <a:latin typeface="+mn-lt"/>
              </a:rPr>
              <a:t>) </a:t>
            </a:r>
            <a:r>
              <a:rPr lang="en-US" altLang="en-US" i="1" dirty="0">
                <a:solidFill>
                  <a:schemeClr val="tx2">
                    <a:lumMod val="50000"/>
                  </a:schemeClr>
                </a:solidFill>
                <a:latin typeface="+mn-lt"/>
              </a:rPr>
              <a:t>OR</a:t>
            </a:r>
            <a:r>
              <a:rPr lang="en-US" altLang="en-US" dirty="0">
                <a:solidFill>
                  <a:schemeClr val="tx2">
                    <a:lumMod val="50000"/>
                  </a:schemeClr>
                </a:solidFill>
                <a:latin typeface="+mn-lt"/>
              </a:rPr>
              <a:t> </a:t>
            </a:r>
            <a:r>
              <a:rPr lang="en-US" altLang="en-US" b="1" dirty="0">
                <a:solidFill>
                  <a:schemeClr val="tx2">
                    <a:lumMod val="50000"/>
                  </a:schemeClr>
                </a:solidFill>
                <a:latin typeface="+mn-lt"/>
              </a:rPr>
              <a:t>10-15 data points</a:t>
            </a:r>
            <a:r>
              <a:rPr lang="en-US" altLang="en-US" dirty="0">
                <a:solidFill>
                  <a:schemeClr val="tx2">
                    <a:lumMod val="50000"/>
                  </a:schemeClr>
                </a:solidFill>
                <a:latin typeface="+mn-lt"/>
              </a:rPr>
              <a:t> (if progress monitoring </a:t>
            </a:r>
            <a:r>
              <a:rPr lang="en-US" altLang="en-US" b="1" u="sng" dirty="0">
                <a:solidFill>
                  <a:schemeClr val="tx2">
                    <a:lumMod val="50000"/>
                  </a:schemeClr>
                </a:solidFill>
                <a:latin typeface="+mn-lt"/>
              </a:rPr>
              <a:t>weekly</a:t>
            </a:r>
            <a:r>
              <a:rPr lang="en-US" altLang="en-US" dirty="0">
                <a:solidFill>
                  <a:schemeClr val="tx2">
                    <a:lumMod val="50000"/>
                  </a:schemeClr>
                </a:solidFill>
                <a:latin typeface="+mn-lt"/>
              </a:rPr>
              <a:t>) are needed to make a sound data based decision</a:t>
            </a:r>
            <a:r>
              <a:rPr lang="en-US" altLang="en-US" dirty="0" smtClean="0">
                <a:solidFill>
                  <a:schemeClr val="tx2">
                    <a:lumMod val="50000"/>
                  </a:schemeClr>
                </a:solidFill>
                <a:latin typeface="+mn-lt"/>
              </a:rPr>
              <a:t>.</a:t>
            </a:r>
          </a:p>
          <a:p>
            <a:pPr marL="0" indent="0">
              <a:buNone/>
            </a:pPr>
            <a:endParaRPr lang="en-US" altLang="en-US" dirty="0">
              <a:solidFill>
                <a:schemeClr val="tx2">
                  <a:lumMod val="50000"/>
                </a:schemeClr>
              </a:solidFill>
              <a:latin typeface="+mn-lt"/>
            </a:endParaRPr>
          </a:p>
          <a:p>
            <a:r>
              <a:rPr lang="en-US" altLang="en-US" dirty="0">
                <a:solidFill>
                  <a:schemeClr val="tx2">
                    <a:lumMod val="50000"/>
                  </a:schemeClr>
                </a:solidFill>
                <a:latin typeface="+mn-lt"/>
              </a:rPr>
              <a:t> Number of data points reflects empirical research required to make an informed data based decision</a:t>
            </a:r>
            <a:r>
              <a:rPr lang="en-US" altLang="en-US" dirty="0" smtClean="0">
                <a:solidFill>
                  <a:schemeClr val="tx2">
                    <a:lumMod val="50000"/>
                  </a:schemeClr>
                </a:solidFill>
                <a:latin typeface="+mn-lt"/>
              </a:rPr>
              <a:t>.</a:t>
            </a:r>
          </a:p>
          <a:p>
            <a:pPr marL="0" indent="0">
              <a:buNone/>
            </a:pPr>
            <a:endParaRPr lang="en-US" altLang="en-US" dirty="0">
              <a:solidFill>
                <a:schemeClr val="tx2">
                  <a:lumMod val="50000"/>
                </a:schemeClr>
              </a:solidFill>
              <a:latin typeface="+mn-lt"/>
            </a:endParaRPr>
          </a:p>
          <a:p>
            <a:r>
              <a:rPr lang="en-US" altLang="en-US" dirty="0">
                <a:solidFill>
                  <a:schemeClr val="tx2">
                    <a:lumMod val="50000"/>
                  </a:schemeClr>
                </a:solidFill>
                <a:latin typeface="+mn-lt"/>
              </a:rPr>
              <a:t>The intervention must have empirical evidence supporting its use in remediating the area of suspected disability (i.e., Basic Reading Skills</a:t>
            </a:r>
            <a:r>
              <a:rPr lang="en-US" altLang="en-US" dirty="0" smtClean="0">
                <a:solidFill>
                  <a:schemeClr val="tx2">
                    <a:lumMod val="50000"/>
                  </a:schemeClr>
                </a:solidFill>
                <a:latin typeface="+mn-lt"/>
              </a:rPr>
              <a:t>).</a:t>
            </a:r>
          </a:p>
          <a:p>
            <a:pPr marL="0" indent="0">
              <a:buNone/>
            </a:pPr>
            <a:endParaRPr lang="en-US" altLang="en-US" dirty="0" smtClean="0">
              <a:solidFill>
                <a:schemeClr val="tx2">
                  <a:lumMod val="50000"/>
                </a:schemeClr>
              </a:solidFill>
              <a:latin typeface="+mn-lt"/>
            </a:endParaRPr>
          </a:p>
          <a:p>
            <a:r>
              <a:rPr lang="en-US" altLang="en-US" dirty="0" smtClean="0">
                <a:solidFill>
                  <a:schemeClr val="tx2">
                    <a:lumMod val="50000"/>
                  </a:schemeClr>
                </a:solidFill>
                <a:latin typeface="+mn-lt"/>
              </a:rPr>
              <a:t>Tier III </a:t>
            </a:r>
            <a:r>
              <a:rPr lang="en-US" altLang="en-US" dirty="0">
                <a:solidFill>
                  <a:schemeClr val="tx2">
                    <a:lumMod val="50000"/>
                  </a:schemeClr>
                </a:solidFill>
                <a:latin typeface="+mn-lt"/>
              </a:rPr>
              <a:t>intervention must be more intense than the intervention provided at Tier </a:t>
            </a:r>
            <a:r>
              <a:rPr lang="en-US" altLang="en-US" dirty="0" smtClean="0">
                <a:solidFill>
                  <a:schemeClr val="tx2">
                    <a:lumMod val="50000"/>
                  </a:schemeClr>
                </a:solidFill>
                <a:latin typeface="+mn-lt"/>
              </a:rPr>
              <a:t>II</a:t>
            </a:r>
          </a:p>
          <a:p>
            <a:pPr marL="0" indent="0">
              <a:buNone/>
            </a:pPr>
            <a:endParaRPr lang="en-US" altLang="en-US" dirty="0">
              <a:solidFill>
                <a:schemeClr val="tx2">
                  <a:lumMod val="50000"/>
                </a:schemeClr>
              </a:solidFill>
              <a:latin typeface="+mn-lt"/>
            </a:endParaRPr>
          </a:p>
          <a:p>
            <a:r>
              <a:rPr lang="en-US" altLang="en-US" dirty="0">
                <a:solidFill>
                  <a:schemeClr val="tx2">
                    <a:lumMod val="50000"/>
                  </a:schemeClr>
                </a:solidFill>
                <a:latin typeface="+mn-lt"/>
              </a:rPr>
              <a:t>A </a:t>
            </a:r>
            <a:r>
              <a:rPr lang="en-US" altLang="en-US" b="1" dirty="0">
                <a:solidFill>
                  <a:schemeClr val="tx2">
                    <a:lumMod val="50000"/>
                  </a:schemeClr>
                </a:solidFill>
                <a:latin typeface="+mn-lt"/>
              </a:rPr>
              <a:t>skills based </a:t>
            </a:r>
            <a:r>
              <a:rPr lang="en-US" altLang="en-US" dirty="0">
                <a:solidFill>
                  <a:schemeClr val="tx2">
                    <a:lumMod val="50000"/>
                  </a:schemeClr>
                </a:solidFill>
                <a:latin typeface="+mn-lt"/>
              </a:rPr>
              <a:t>progress monitoring tool must be able to provide evidence that the student did not make a sufficient amount of progress in the area of deficit.</a:t>
            </a:r>
          </a:p>
        </p:txBody>
      </p:sp>
    </p:spTree>
    <p:extLst>
      <p:ext uri="{BB962C8B-B14F-4D97-AF65-F5344CB8AC3E}">
        <p14:creationId xmlns:p14="http://schemas.microsoft.com/office/powerpoint/2010/main" val="1090658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61527" y="180974"/>
            <a:ext cx="8061366" cy="211136"/>
          </a:xfrm>
        </p:spPr>
        <p:txBody>
          <a:bodyPr>
            <a:noAutofit/>
          </a:bodyPr>
          <a:lstStyle/>
          <a:p>
            <a:r>
              <a:rPr lang="en-US" altLang="en-US" sz="2800" dirty="0" smtClean="0">
                <a:latin typeface="+mj-lt"/>
              </a:rPr>
              <a:t>Decision Making Process: RTI² and ELs</a:t>
            </a:r>
          </a:p>
        </p:txBody>
      </p:sp>
      <p:sp>
        <p:nvSpPr>
          <p:cNvPr id="91" name="Text Box 238"/>
          <p:cNvSpPr txBox="1"/>
          <p:nvPr/>
        </p:nvSpPr>
        <p:spPr>
          <a:xfrm>
            <a:off x="3766622" y="684212"/>
            <a:ext cx="3657600" cy="342900"/>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Universal Screening (same for all students)</a:t>
            </a:r>
            <a:endParaRPr lang="en-US" sz="1200" dirty="0">
              <a:ea typeface="Times New Roman"/>
              <a:cs typeface="Times New Roman"/>
            </a:endParaRPr>
          </a:p>
        </p:txBody>
      </p:sp>
      <p:sp>
        <p:nvSpPr>
          <p:cNvPr id="92" name="Text Box 239"/>
          <p:cNvSpPr txBox="1"/>
          <p:nvPr/>
        </p:nvSpPr>
        <p:spPr>
          <a:xfrm>
            <a:off x="3787261" y="1198562"/>
            <a:ext cx="3773487" cy="457200"/>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Evaluation of universal screening data using cut-scores based on national norms</a:t>
            </a:r>
            <a:endParaRPr lang="en-US" sz="1200" dirty="0">
              <a:ea typeface="Times New Roman"/>
              <a:cs typeface="Times New Roman"/>
            </a:endParaRPr>
          </a:p>
        </p:txBody>
      </p:sp>
      <p:sp>
        <p:nvSpPr>
          <p:cNvPr id="93" name="Text Box 236"/>
          <p:cNvSpPr txBox="1"/>
          <p:nvPr/>
        </p:nvSpPr>
        <p:spPr>
          <a:xfrm>
            <a:off x="3195122" y="1852612"/>
            <a:ext cx="2400300" cy="342900"/>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Meets cut score </a:t>
            </a:r>
            <a:endParaRPr lang="en-US" sz="1200" dirty="0">
              <a:ea typeface="Times New Roman"/>
              <a:cs typeface="Times New Roman"/>
            </a:endParaRPr>
          </a:p>
        </p:txBody>
      </p:sp>
      <p:sp>
        <p:nvSpPr>
          <p:cNvPr id="94" name="Text Box 237"/>
          <p:cNvSpPr txBox="1"/>
          <p:nvPr/>
        </p:nvSpPr>
        <p:spPr>
          <a:xfrm>
            <a:off x="5931972" y="1852612"/>
            <a:ext cx="2400300" cy="342900"/>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Does not meet cut score</a:t>
            </a:r>
            <a:endParaRPr lang="en-US" sz="1200" dirty="0">
              <a:ea typeface="Times New Roman"/>
              <a:cs typeface="Times New Roman"/>
            </a:endParaRPr>
          </a:p>
        </p:txBody>
      </p:sp>
      <p:sp>
        <p:nvSpPr>
          <p:cNvPr id="95" name="Text Box 235"/>
          <p:cNvSpPr txBox="1"/>
          <p:nvPr/>
        </p:nvSpPr>
        <p:spPr>
          <a:xfrm>
            <a:off x="5824022" y="2366962"/>
            <a:ext cx="1028700" cy="342900"/>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ELL*</a:t>
            </a:r>
            <a:endParaRPr lang="en-US" sz="1200" dirty="0">
              <a:ea typeface="Times New Roman"/>
              <a:cs typeface="Times New Roman"/>
            </a:endParaRPr>
          </a:p>
        </p:txBody>
      </p:sp>
      <p:sp>
        <p:nvSpPr>
          <p:cNvPr id="96" name="Text Box 234"/>
          <p:cNvSpPr txBox="1"/>
          <p:nvPr/>
        </p:nvSpPr>
        <p:spPr>
          <a:xfrm>
            <a:off x="7479785" y="2366962"/>
            <a:ext cx="914400" cy="342900"/>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Non-ELL</a:t>
            </a:r>
            <a:endParaRPr lang="en-US" sz="1200" dirty="0">
              <a:ea typeface="Times New Roman"/>
              <a:cs typeface="Times New Roman"/>
            </a:endParaRPr>
          </a:p>
        </p:txBody>
      </p:sp>
      <p:sp>
        <p:nvSpPr>
          <p:cNvPr id="97" name="Text Box 233"/>
          <p:cNvSpPr txBox="1"/>
          <p:nvPr/>
        </p:nvSpPr>
        <p:spPr>
          <a:xfrm>
            <a:off x="7636947" y="2922587"/>
            <a:ext cx="1143000" cy="457200"/>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Begins interventions</a:t>
            </a:r>
            <a:endParaRPr lang="en-US" sz="1200" dirty="0">
              <a:ea typeface="Times New Roman"/>
              <a:cs typeface="Times New Roman"/>
            </a:endParaRPr>
          </a:p>
        </p:txBody>
      </p:sp>
      <p:sp>
        <p:nvSpPr>
          <p:cNvPr id="98" name="Text Box 230"/>
          <p:cNvSpPr txBox="1"/>
          <p:nvPr/>
        </p:nvSpPr>
        <p:spPr>
          <a:xfrm>
            <a:off x="5477947" y="3741738"/>
            <a:ext cx="2400300" cy="341313"/>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Fluent Language Learner</a:t>
            </a:r>
            <a:endParaRPr lang="en-US" sz="1200" dirty="0">
              <a:ea typeface="Times New Roman"/>
              <a:cs typeface="Times New Roman"/>
            </a:endParaRPr>
          </a:p>
        </p:txBody>
      </p:sp>
      <p:sp>
        <p:nvSpPr>
          <p:cNvPr id="99" name="Text Box 229"/>
          <p:cNvSpPr txBox="1"/>
          <p:nvPr/>
        </p:nvSpPr>
        <p:spPr>
          <a:xfrm>
            <a:off x="2745860" y="4340226"/>
            <a:ext cx="1828800" cy="350837"/>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Receive ESL Services</a:t>
            </a:r>
            <a:endParaRPr lang="en-US" sz="1200" dirty="0">
              <a:ea typeface="Times New Roman"/>
              <a:cs typeface="Times New Roman"/>
            </a:endParaRPr>
          </a:p>
        </p:txBody>
      </p:sp>
      <p:sp>
        <p:nvSpPr>
          <p:cNvPr id="100" name="Text Box 232"/>
          <p:cNvSpPr txBox="1"/>
          <p:nvPr/>
        </p:nvSpPr>
        <p:spPr>
          <a:xfrm>
            <a:off x="2483922" y="2959100"/>
            <a:ext cx="4457700" cy="457200"/>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Evaluation by qualified ESL staff using the English Language Proficiency Assessment</a:t>
            </a:r>
            <a:endParaRPr lang="en-US" sz="1200" dirty="0">
              <a:ea typeface="Times New Roman"/>
              <a:cs typeface="Times New Roman"/>
            </a:endParaRPr>
          </a:p>
        </p:txBody>
      </p:sp>
      <p:sp>
        <p:nvSpPr>
          <p:cNvPr id="101" name="Text Box 231"/>
          <p:cNvSpPr txBox="1"/>
          <p:nvPr/>
        </p:nvSpPr>
        <p:spPr>
          <a:xfrm>
            <a:off x="2483922" y="3740150"/>
            <a:ext cx="2400300" cy="342900"/>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Emergent Language Learner</a:t>
            </a:r>
            <a:endParaRPr lang="en-US" sz="1200" dirty="0">
              <a:ea typeface="Times New Roman"/>
              <a:cs typeface="Times New Roman"/>
            </a:endParaRPr>
          </a:p>
        </p:txBody>
      </p:sp>
      <p:sp>
        <p:nvSpPr>
          <p:cNvPr id="102" name="Text Box 228"/>
          <p:cNvSpPr txBox="1"/>
          <p:nvPr/>
        </p:nvSpPr>
        <p:spPr>
          <a:xfrm>
            <a:off x="5292210" y="4330701"/>
            <a:ext cx="2989262" cy="295275"/>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Receive interventions; progress monitored</a:t>
            </a:r>
            <a:endParaRPr lang="en-US" sz="1200" dirty="0">
              <a:ea typeface="Times New Roman"/>
              <a:cs typeface="Times New Roman"/>
            </a:endParaRPr>
          </a:p>
        </p:txBody>
      </p:sp>
      <p:sp>
        <p:nvSpPr>
          <p:cNvPr id="103" name="Text Box 63"/>
          <p:cNvSpPr txBox="1"/>
          <p:nvPr/>
        </p:nvSpPr>
        <p:spPr>
          <a:xfrm>
            <a:off x="3576122" y="5643563"/>
            <a:ext cx="1638300" cy="449263"/>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May need Tier II or III interventions</a:t>
            </a:r>
            <a:endParaRPr lang="en-US" sz="1200" dirty="0">
              <a:ea typeface="Times New Roman"/>
              <a:cs typeface="Times New Roman"/>
            </a:endParaRPr>
          </a:p>
        </p:txBody>
      </p:sp>
      <p:sp>
        <p:nvSpPr>
          <p:cNvPr id="104" name="Text Box 225"/>
          <p:cNvSpPr txBox="1"/>
          <p:nvPr/>
        </p:nvSpPr>
        <p:spPr>
          <a:xfrm>
            <a:off x="5765285" y="5524500"/>
            <a:ext cx="1714500" cy="457200"/>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Receive more intensive interventions</a:t>
            </a:r>
            <a:endParaRPr lang="en-US" sz="1200" dirty="0">
              <a:ea typeface="Times New Roman"/>
              <a:cs typeface="Times New Roman"/>
            </a:endParaRPr>
          </a:p>
        </p:txBody>
      </p:sp>
      <p:sp>
        <p:nvSpPr>
          <p:cNvPr id="105" name="Text Box 227"/>
          <p:cNvSpPr txBox="1"/>
          <p:nvPr/>
        </p:nvSpPr>
        <p:spPr>
          <a:xfrm>
            <a:off x="7776648" y="4854575"/>
            <a:ext cx="1603375" cy="457200"/>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Meets grade level </a:t>
            </a:r>
            <a:endParaRPr lang="en-US" sz="1200" dirty="0">
              <a:ea typeface="Times New Roman"/>
              <a:cs typeface="Times New Roman"/>
            </a:endParaRPr>
          </a:p>
          <a:p>
            <a:pPr algn="ctr">
              <a:defRPr/>
            </a:pPr>
            <a:r>
              <a:rPr lang="en-US" sz="1100" dirty="0">
                <a:latin typeface="Cambria"/>
                <a:ea typeface="Times New Roman"/>
                <a:cs typeface="Times New Roman"/>
              </a:rPr>
              <a:t>expectations</a:t>
            </a:r>
            <a:endParaRPr lang="en-US" sz="1200" dirty="0">
              <a:ea typeface="Times New Roman"/>
              <a:cs typeface="Times New Roman"/>
            </a:endParaRPr>
          </a:p>
        </p:txBody>
      </p:sp>
      <p:sp>
        <p:nvSpPr>
          <p:cNvPr id="106" name="Text Box 39"/>
          <p:cNvSpPr txBox="1"/>
          <p:nvPr/>
        </p:nvSpPr>
        <p:spPr>
          <a:xfrm>
            <a:off x="1956873" y="4929187"/>
            <a:ext cx="1490663" cy="457200"/>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Making appropriate progress</a:t>
            </a:r>
            <a:endParaRPr lang="en-US" sz="1200" dirty="0">
              <a:ea typeface="Times New Roman"/>
              <a:cs typeface="Times New Roman"/>
            </a:endParaRPr>
          </a:p>
        </p:txBody>
      </p:sp>
      <p:sp>
        <p:nvSpPr>
          <p:cNvPr id="107" name="Text Box 226"/>
          <p:cNvSpPr txBox="1"/>
          <p:nvPr/>
        </p:nvSpPr>
        <p:spPr>
          <a:xfrm>
            <a:off x="5477947" y="4864101"/>
            <a:ext cx="2008188" cy="447675"/>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Does not meet grade level </a:t>
            </a:r>
            <a:endParaRPr lang="en-US" sz="1200" dirty="0">
              <a:ea typeface="Times New Roman"/>
              <a:cs typeface="Times New Roman"/>
            </a:endParaRPr>
          </a:p>
          <a:p>
            <a:pPr algn="ctr">
              <a:defRPr/>
            </a:pPr>
            <a:r>
              <a:rPr lang="en-US" sz="1100" dirty="0">
                <a:latin typeface="Cambria"/>
                <a:ea typeface="Times New Roman"/>
                <a:cs typeface="Times New Roman"/>
              </a:rPr>
              <a:t>expectations</a:t>
            </a:r>
            <a:endParaRPr lang="en-US" sz="1200" dirty="0">
              <a:ea typeface="Times New Roman"/>
              <a:cs typeface="Times New Roman"/>
            </a:endParaRPr>
          </a:p>
        </p:txBody>
      </p:sp>
      <p:sp>
        <p:nvSpPr>
          <p:cNvPr id="108" name="Text Box 224"/>
          <p:cNvSpPr txBox="1"/>
          <p:nvPr/>
        </p:nvSpPr>
        <p:spPr>
          <a:xfrm>
            <a:off x="3684072" y="4941887"/>
            <a:ext cx="1608138" cy="439738"/>
          </a:xfrm>
          <a:prstGeom prst="rect">
            <a:avLst/>
          </a:prstGeom>
          <a:ln/>
          <a:extLst>
            <a:ext uri="{C572A759-6A51-4108-AA02-DFA0A04FC94B}"/>
          </a:extLst>
        </p:spPr>
        <p:style>
          <a:lnRef idx="2">
            <a:schemeClr val="dk1"/>
          </a:lnRef>
          <a:fillRef idx="1">
            <a:schemeClr val="lt1"/>
          </a:fillRef>
          <a:effectRef idx="0">
            <a:schemeClr val="dk1"/>
          </a:effectRef>
          <a:fontRef idx="minor">
            <a:schemeClr val="dk1"/>
          </a:fontRef>
        </p:style>
        <p:txBody>
          <a:bodyPr/>
          <a:lstStyle/>
          <a:p>
            <a:pPr algn="ctr">
              <a:defRPr/>
            </a:pPr>
            <a:r>
              <a:rPr lang="en-US" sz="1100" dirty="0">
                <a:latin typeface="Cambria"/>
                <a:ea typeface="Times New Roman"/>
                <a:cs typeface="Times New Roman"/>
              </a:rPr>
              <a:t>Not making appropriate progress</a:t>
            </a:r>
            <a:endParaRPr lang="en-US" sz="1200" dirty="0">
              <a:ea typeface="Times New Roman"/>
              <a:cs typeface="Times New Roman"/>
            </a:endParaRPr>
          </a:p>
        </p:txBody>
      </p:sp>
      <p:cxnSp>
        <p:nvCxnSpPr>
          <p:cNvPr id="109" name="Straight Arrow Connector 108"/>
          <p:cNvCxnSpPr/>
          <p:nvPr/>
        </p:nvCxnSpPr>
        <p:spPr>
          <a:xfrm flipH="1">
            <a:off x="5989123" y="2722562"/>
            <a:ext cx="168275" cy="2111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0" name="Straight Arrow Connector 109"/>
          <p:cNvCxnSpPr/>
          <p:nvPr/>
        </p:nvCxnSpPr>
        <p:spPr>
          <a:xfrm>
            <a:off x="7541698" y="2195512"/>
            <a:ext cx="125413" cy="1714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1" name="Straight Arrow Connector 110"/>
          <p:cNvCxnSpPr/>
          <p:nvPr/>
        </p:nvCxnSpPr>
        <p:spPr>
          <a:xfrm flipH="1">
            <a:off x="4712772" y="1655762"/>
            <a:ext cx="171450" cy="1968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2" name="Straight Arrow Connector 111"/>
          <p:cNvCxnSpPr/>
          <p:nvPr/>
        </p:nvCxnSpPr>
        <p:spPr>
          <a:xfrm>
            <a:off x="6400285" y="1644650"/>
            <a:ext cx="171450" cy="1714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3" name="Straight Arrow Connector 112"/>
          <p:cNvCxnSpPr/>
          <p:nvPr/>
        </p:nvCxnSpPr>
        <p:spPr>
          <a:xfrm>
            <a:off x="5595422" y="1028701"/>
            <a:ext cx="0" cy="1682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4" name="Straight Arrow Connector 113"/>
          <p:cNvCxnSpPr/>
          <p:nvPr/>
        </p:nvCxnSpPr>
        <p:spPr>
          <a:xfrm flipH="1">
            <a:off x="6517761" y="2195512"/>
            <a:ext cx="136525" cy="1714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5" name="Straight Arrow Connector 114"/>
          <p:cNvCxnSpPr/>
          <p:nvPr/>
        </p:nvCxnSpPr>
        <p:spPr>
          <a:xfrm>
            <a:off x="7927460" y="2741613"/>
            <a:ext cx="184150" cy="1809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p:cNvCxnSpPr/>
          <p:nvPr/>
        </p:nvCxnSpPr>
        <p:spPr>
          <a:xfrm>
            <a:off x="6270110" y="3402012"/>
            <a:ext cx="0" cy="3381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7" name="Straight Arrow Connector 116"/>
          <p:cNvCxnSpPr/>
          <p:nvPr/>
        </p:nvCxnSpPr>
        <p:spPr>
          <a:xfrm>
            <a:off x="3639622" y="3416300"/>
            <a:ext cx="0" cy="3238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8" name="Straight Arrow Connector 117"/>
          <p:cNvCxnSpPr/>
          <p:nvPr/>
        </p:nvCxnSpPr>
        <p:spPr>
          <a:xfrm>
            <a:off x="6338372" y="4083051"/>
            <a:ext cx="0" cy="2381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p:nvPr/>
        </p:nvCxnSpPr>
        <p:spPr>
          <a:xfrm>
            <a:off x="7936985" y="4640263"/>
            <a:ext cx="228600" cy="2000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p:nvPr/>
        </p:nvCxnSpPr>
        <p:spPr>
          <a:xfrm flipH="1">
            <a:off x="6357422" y="4640262"/>
            <a:ext cx="2286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p:nvPr/>
        </p:nvCxnSpPr>
        <p:spPr>
          <a:xfrm>
            <a:off x="6400285" y="5291138"/>
            <a:ext cx="0" cy="2254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p:nvPr/>
        </p:nvCxnSpPr>
        <p:spPr>
          <a:xfrm>
            <a:off x="3652322" y="4095750"/>
            <a:ext cx="0" cy="266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p:nvPr/>
        </p:nvCxnSpPr>
        <p:spPr>
          <a:xfrm flipH="1">
            <a:off x="3093523" y="4706937"/>
            <a:ext cx="201613" cy="2111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p:nvPr/>
        </p:nvCxnSpPr>
        <p:spPr>
          <a:xfrm>
            <a:off x="3990461" y="4700587"/>
            <a:ext cx="168275" cy="2238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p:nvPr/>
        </p:nvCxnSpPr>
        <p:spPr>
          <a:xfrm>
            <a:off x="4487347" y="5389563"/>
            <a:ext cx="0" cy="252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190" name="Rectangle 160"/>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120000"/>
              </a:lnSpc>
              <a:spcBef>
                <a:spcPct val="100000"/>
              </a:spcBef>
              <a:buClr>
                <a:schemeClr val="folHlink"/>
              </a:buClr>
              <a:buChar char="•"/>
              <a:defRPr sz="2400">
                <a:solidFill>
                  <a:schemeClr val="tx1"/>
                </a:solidFill>
                <a:latin typeface="Calibri" panose="020F0502020204030204" pitchFamily="34" charset="0"/>
              </a:defRPr>
            </a:lvl1pPr>
            <a:lvl2pPr marL="742950" indent="-285750">
              <a:lnSpc>
                <a:spcPct val="120000"/>
              </a:lnSpc>
              <a:spcBef>
                <a:spcPct val="47000"/>
              </a:spcBef>
              <a:buClr>
                <a:schemeClr val="folHlink"/>
              </a:buClr>
              <a:buChar char="–"/>
              <a:defRPr>
                <a:solidFill>
                  <a:schemeClr val="tx1"/>
                </a:solidFill>
                <a:latin typeface="Calibri" panose="020F0502020204030204" pitchFamily="34" charset="0"/>
              </a:defRPr>
            </a:lvl2pPr>
            <a:lvl3pPr marL="1143000" indent="-228600">
              <a:lnSpc>
                <a:spcPct val="120000"/>
              </a:lnSpc>
              <a:spcBef>
                <a:spcPct val="20000"/>
              </a:spcBef>
              <a:buClr>
                <a:schemeClr val="folHlink"/>
              </a:buClr>
              <a:buChar char="•"/>
              <a:defRPr sz="1400">
                <a:solidFill>
                  <a:schemeClr val="tx1"/>
                </a:solidFill>
                <a:latin typeface="Calibri" panose="020F050202020403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dirty="0">
              <a:latin typeface="Century Gothic" panose="020B0502020202020204" pitchFamily="34" charset="0"/>
            </a:endParaRPr>
          </a:p>
        </p:txBody>
      </p:sp>
      <p:sp>
        <p:nvSpPr>
          <p:cNvPr id="49191" name="Rectangle 180"/>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120000"/>
              </a:lnSpc>
              <a:spcBef>
                <a:spcPct val="100000"/>
              </a:spcBef>
              <a:buClr>
                <a:schemeClr val="folHlink"/>
              </a:buClr>
              <a:buChar char="•"/>
              <a:tabLst>
                <a:tab pos="561975" algn="l"/>
              </a:tabLst>
              <a:defRPr sz="2400">
                <a:solidFill>
                  <a:schemeClr val="tx1"/>
                </a:solidFill>
                <a:latin typeface="Calibri" panose="020F0502020204030204" pitchFamily="34" charset="0"/>
              </a:defRPr>
            </a:lvl1pPr>
            <a:lvl2pPr marL="742950" indent="-285750">
              <a:lnSpc>
                <a:spcPct val="120000"/>
              </a:lnSpc>
              <a:spcBef>
                <a:spcPct val="47000"/>
              </a:spcBef>
              <a:buClr>
                <a:schemeClr val="folHlink"/>
              </a:buClr>
              <a:buChar char="–"/>
              <a:tabLst>
                <a:tab pos="561975" algn="l"/>
              </a:tabLst>
              <a:defRPr>
                <a:solidFill>
                  <a:schemeClr val="tx1"/>
                </a:solidFill>
                <a:latin typeface="Calibri" panose="020F0502020204030204" pitchFamily="34" charset="0"/>
              </a:defRPr>
            </a:lvl2pPr>
            <a:lvl3pPr marL="1143000" indent="-228600">
              <a:lnSpc>
                <a:spcPct val="120000"/>
              </a:lnSpc>
              <a:spcBef>
                <a:spcPct val="20000"/>
              </a:spcBef>
              <a:buClr>
                <a:schemeClr val="folHlink"/>
              </a:buClr>
              <a:buChar char="•"/>
              <a:tabLst>
                <a:tab pos="561975" algn="l"/>
              </a:tabLst>
              <a:defRPr sz="1400">
                <a:solidFill>
                  <a:schemeClr val="tx1"/>
                </a:solidFill>
                <a:latin typeface="Calibri" panose="020F0502020204030204" pitchFamily="34" charset="0"/>
              </a:defRPr>
            </a:lvl3pPr>
            <a:lvl4pPr marL="1600200" indent="-228600">
              <a:spcBef>
                <a:spcPct val="20000"/>
              </a:spcBef>
              <a:buChar char="–"/>
              <a:tabLst>
                <a:tab pos="561975" algn="l"/>
              </a:tabLst>
              <a:defRPr sz="1400">
                <a:solidFill>
                  <a:schemeClr val="tx1"/>
                </a:solidFill>
                <a:latin typeface="Arial" panose="020B0604020202020204" pitchFamily="34" charset="0"/>
              </a:defRPr>
            </a:lvl4pPr>
            <a:lvl5pPr marL="2057400" indent="-228600">
              <a:spcBef>
                <a:spcPct val="20000"/>
              </a:spcBef>
              <a:buChar char="»"/>
              <a:tabLst>
                <a:tab pos="561975"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61975"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61975"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61975"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61975" algn="l"/>
              </a:tabLst>
              <a:defRPr sz="1400">
                <a:solidFill>
                  <a:schemeClr val="tx1"/>
                </a:solidFill>
                <a:latin typeface="Arial" panose="020B0604020202020204" pitchFamily="34" charset="0"/>
              </a:defRPr>
            </a:lvl9pPr>
          </a:lstStyle>
          <a:p>
            <a:pPr>
              <a:lnSpc>
                <a:spcPct val="100000"/>
              </a:lnSpc>
              <a:spcBef>
                <a:spcPct val="0"/>
              </a:spcBef>
              <a:buClrTx/>
              <a:buFontTx/>
              <a:buNone/>
            </a:pPr>
            <a:endParaRPr lang="en-US" altLang="en-US" sz="1800" dirty="0">
              <a:latin typeface="Century Gothic" panose="020B0502020202020204" pitchFamily="34" charset="0"/>
            </a:endParaRPr>
          </a:p>
        </p:txBody>
      </p:sp>
      <p:sp>
        <p:nvSpPr>
          <p:cNvPr id="141" name="TextBox 140"/>
          <p:cNvSpPr txBox="1"/>
          <p:nvPr/>
        </p:nvSpPr>
        <p:spPr>
          <a:xfrm>
            <a:off x="9546709" y="519517"/>
            <a:ext cx="1584325" cy="1615827"/>
          </a:xfrm>
          <a:prstGeom prst="rect">
            <a:avLst/>
          </a:prstGeom>
          <a:noFill/>
          <a:ln>
            <a:solidFill>
              <a:schemeClr val="tx1"/>
            </a:solidFill>
          </a:ln>
        </p:spPr>
        <p:txBody>
          <a:bodyPr>
            <a:spAutoFit/>
          </a:bodyPr>
          <a:lstStyle/>
          <a:p>
            <a:pPr eaLnBrk="1" hangingPunct="1">
              <a:defRPr/>
            </a:pPr>
            <a:r>
              <a:rPr lang="en-US" sz="1100" dirty="0">
                <a:cs typeface="Arial" charset="0"/>
              </a:rPr>
              <a:t>*According to SBE policy 3.207, if a child’s parent or guardian selects any answer besides English on the Home Language Survey, that student will be screened with the English Language Proficiency Assessment.</a:t>
            </a:r>
          </a:p>
        </p:txBody>
      </p:sp>
    </p:spTree>
    <p:extLst>
      <p:ext uri="{BB962C8B-B14F-4D97-AF65-F5344CB8AC3E}">
        <p14:creationId xmlns:p14="http://schemas.microsoft.com/office/powerpoint/2010/main" val="1191599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20687" y="752125"/>
            <a:ext cx="10813369" cy="5186362"/>
          </a:xfrm>
        </p:spPr>
        <p:txBody>
          <a:bodyPr>
            <a:normAutofit/>
          </a:bodyPr>
          <a:lstStyle/>
          <a:p>
            <a:r>
              <a:rPr lang="en-US" altLang="en-US" dirty="0" smtClean="0">
                <a:solidFill>
                  <a:schemeClr val="tx2">
                    <a:lumMod val="50000"/>
                  </a:schemeClr>
                </a:solidFill>
                <a:latin typeface="+mn-lt"/>
              </a:rPr>
              <a:t>If data indicates a student’s progress is not sufficient, then the team may obtain </a:t>
            </a:r>
            <a:r>
              <a:rPr lang="en-US" altLang="en-US" i="1" dirty="0" smtClean="0">
                <a:solidFill>
                  <a:schemeClr val="tx2">
                    <a:lumMod val="50000"/>
                  </a:schemeClr>
                </a:solidFill>
                <a:latin typeface="+mn-lt"/>
              </a:rPr>
              <a:t>Notice and Consent for Initial Evaluation. </a:t>
            </a:r>
          </a:p>
          <a:p>
            <a:pPr marL="0" indent="0">
              <a:buNone/>
            </a:pPr>
            <a:endParaRPr lang="en-US" altLang="en-US" i="1" dirty="0" smtClean="0">
              <a:solidFill>
                <a:schemeClr val="tx2">
                  <a:lumMod val="50000"/>
                </a:schemeClr>
              </a:solidFill>
              <a:latin typeface="+mn-lt"/>
            </a:endParaRPr>
          </a:p>
          <a:p>
            <a:r>
              <a:rPr lang="en-US" altLang="en-US" dirty="0" smtClean="0">
                <a:solidFill>
                  <a:schemeClr val="tx2">
                    <a:lumMod val="50000"/>
                  </a:schemeClr>
                </a:solidFill>
                <a:latin typeface="+mn-lt"/>
              </a:rPr>
              <a:t>The team must complete all evaluations and establish the student’s eligibility for service within the initial evaluation timeline. </a:t>
            </a:r>
          </a:p>
          <a:p>
            <a:pPr marL="0" indent="0">
              <a:buNone/>
            </a:pPr>
            <a:endParaRPr lang="en-US" altLang="en-US" dirty="0" smtClean="0">
              <a:solidFill>
                <a:schemeClr val="tx2">
                  <a:lumMod val="50000"/>
                </a:schemeClr>
              </a:solidFill>
              <a:latin typeface="+mn-lt"/>
            </a:endParaRPr>
          </a:p>
          <a:p>
            <a:r>
              <a:rPr lang="en-US" altLang="en-US" dirty="0" smtClean="0">
                <a:solidFill>
                  <a:schemeClr val="tx2">
                    <a:lumMod val="50000"/>
                  </a:schemeClr>
                </a:solidFill>
                <a:latin typeface="+mn-lt"/>
              </a:rPr>
              <a:t>The student </a:t>
            </a:r>
            <a:r>
              <a:rPr lang="en-US" altLang="en-US" b="1" dirty="0" smtClean="0">
                <a:solidFill>
                  <a:schemeClr val="tx2">
                    <a:lumMod val="50000"/>
                  </a:schemeClr>
                </a:solidFill>
                <a:latin typeface="+mn-lt"/>
              </a:rPr>
              <a:t>will remain </a:t>
            </a:r>
            <a:r>
              <a:rPr lang="en-US" altLang="en-US" dirty="0" smtClean="0">
                <a:solidFill>
                  <a:schemeClr val="tx2">
                    <a:lumMod val="50000"/>
                  </a:schemeClr>
                </a:solidFill>
                <a:latin typeface="+mn-lt"/>
              </a:rPr>
              <a:t>in intervention and </a:t>
            </a:r>
            <a:r>
              <a:rPr lang="en-US" altLang="en-US" b="1" dirty="0" smtClean="0">
                <a:solidFill>
                  <a:schemeClr val="tx2">
                    <a:lumMod val="50000"/>
                  </a:schemeClr>
                </a:solidFill>
                <a:latin typeface="+mn-lt"/>
              </a:rPr>
              <a:t>will continue to be progress monitored </a:t>
            </a:r>
            <a:r>
              <a:rPr lang="en-US" altLang="en-US" dirty="0" smtClean="0">
                <a:solidFill>
                  <a:schemeClr val="tx2">
                    <a:lumMod val="50000"/>
                  </a:schemeClr>
                </a:solidFill>
                <a:latin typeface="+mn-lt"/>
              </a:rPr>
              <a:t>while the requested evaluations are being completed.</a:t>
            </a:r>
          </a:p>
          <a:p>
            <a:pPr marL="0" indent="0">
              <a:buNone/>
            </a:pPr>
            <a:endParaRPr lang="en-US" altLang="en-US" dirty="0" smtClean="0">
              <a:solidFill>
                <a:schemeClr val="tx2">
                  <a:lumMod val="50000"/>
                </a:schemeClr>
              </a:solidFill>
              <a:latin typeface="+mn-lt"/>
            </a:endParaRPr>
          </a:p>
          <a:p>
            <a:r>
              <a:rPr lang="en-US" altLang="en-US" dirty="0" smtClean="0">
                <a:solidFill>
                  <a:schemeClr val="tx2">
                    <a:lumMod val="50000"/>
                  </a:schemeClr>
                </a:solidFill>
                <a:latin typeface="+mn-lt"/>
              </a:rPr>
              <a:t>All information collected including the student’s responsiveness to intervention will be a part of the student’s eligibility determination. </a:t>
            </a:r>
          </a:p>
          <a:p>
            <a:endParaRPr lang="en-US" altLang="en-US" dirty="0" smtClean="0">
              <a:solidFill>
                <a:schemeClr val="tx2">
                  <a:lumMod val="50000"/>
                </a:schemeClr>
              </a:solidFill>
              <a:latin typeface="+mn-lt"/>
            </a:endParaRPr>
          </a:p>
          <a:p>
            <a:endParaRPr lang="en-US" altLang="en-US" dirty="0" smtClean="0">
              <a:solidFill>
                <a:schemeClr val="tx2">
                  <a:lumMod val="50000"/>
                </a:schemeClr>
              </a:solidFill>
            </a:endParaRPr>
          </a:p>
        </p:txBody>
      </p:sp>
      <p:sp>
        <p:nvSpPr>
          <p:cNvPr id="2" name="TextBox 1"/>
          <p:cNvSpPr txBox="1"/>
          <p:nvPr/>
        </p:nvSpPr>
        <p:spPr>
          <a:xfrm>
            <a:off x="2475264" y="228250"/>
            <a:ext cx="5661025" cy="523875"/>
          </a:xfrm>
          <a:prstGeom prst="rect">
            <a:avLst/>
          </a:prstGeom>
          <a:noFill/>
        </p:spPr>
        <p:txBody>
          <a:bodyPr>
            <a:spAutoFit/>
          </a:bodyPr>
          <a:lstStyle/>
          <a:p>
            <a:pPr algn="ctr" eaLnBrk="1" hangingPunct="1">
              <a:defRPr/>
            </a:pPr>
            <a:r>
              <a:rPr lang="en-US" sz="2800" b="1" kern="0" dirty="0">
                <a:solidFill>
                  <a:schemeClr val="tx2">
                    <a:lumMod val="50000"/>
                  </a:schemeClr>
                </a:solidFill>
                <a:latin typeface="+mj-lt"/>
                <a:ea typeface="Tahoma" panose="020B0604030504040204" pitchFamily="34" charset="0"/>
                <a:cs typeface="Tahoma" panose="020B0604030504040204" pitchFamily="34" charset="0"/>
              </a:rPr>
              <a:t>Initial Evaluations</a:t>
            </a:r>
            <a:endParaRPr lang="en-US" b="1" dirty="0">
              <a:solidFill>
                <a:schemeClr val="tx2">
                  <a:lumMod val="50000"/>
                </a:schemeClr>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9511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1460399" y="1776390"/>
            <a:ext cx="8820150" cy="4268788"/>
          </a:xfrm>
        </p:spPr>
        <p:txBody>
          <a:bodyPr/>
          <a:lstStyle/>
          <a:p>
            <a:pPr marL="0" indent="0">
              <a:buNone/>
            </a:pPr>
            <a:r>
              <a:rPr lang="en-US" altLang="en-US" sz="3200" dirty="0">
                <a:solidFill>
                  <a:schemeClr val="tx2">
                    <a:lumMod val="50000"/>
                  </a:schemeClr>
                </a:solidFill>
              </a:rPr>
              <a:t> </a:t>
            </a:r>
          </a:p>
        </p:txBody>
      </p:sp>
      <p:pic>
        <p:nvPicPr>
          <p:cNvPr id="52227" name="Picture 2" descr="C:\Users\CA18503\AppData\Local\Microsoft\Windows\Temporary Internet Files\Content.Outlook\GWSRYLCJ\TN SLD defini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401" y="2028322"/>
            <a:ext cx="7318375" cy="310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 descr="C:\Users\CA18587\Documents\My docs\RTI2 framework logo-02 (1280x4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795" y="236544"/>
            <a:ext cx="22526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1"/>
          <p:cNvSpPr txBox="1">
            <a:spLocks noChangeArrowheads="1"/>
          </p:cNvSpPr>
          <p:nvPr/>
        </p:nvSpPr>
        <p:spPr bwMode="auto">
          <a:xfrm>
            <a:off x="1173072" y="1209592"/>
            <a:ext cx="72687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100000"/>
              </a:spcBef>
              <a:buClr>
                <a:schemeClr val="folHlink"/>
              </a:buClr>
              <a:buChar char="•"/>
              <a:defRPr sz="2400">
                <a:solidFill>
                  <a:schemeClr val="tx1"/>
                </a:solidFill>
                <a:latin typeface="Calibri" panose="020F0502020204030204" pitchFamily="34" charset="0"/>
              </a:defRPr>
            </a:lvl1pPr>
            <a:lvl2pPr marL="742950" indent="-285750">
              <a:lnSpc>
                <a:spcPct val="120000"/>
              </a:lnSpc>
              <a:spcBef>
                <a:spcPct val="47000"/>
              </a:spcBef>
              <a:buClr>
                <a:schemeClr val="folHlink"/>
              </a:buClr>
              <a:buChar char="–"/>
              <a:defRPr>
                <a:solidFill>
                  <a:schemeClr val="tx1"/>
                </a:solidFill>
                <a:latin typeface="Calibri" panose="020F0502020204030204" pitchFamily="34" charset="0"/>
              </a:defRPr>
            </a:lvl2pPr>
            <a:lvl3pPr marL="1143000" indent="-228600">
              <a:lnSpc>
                <a:spcPct val="120000"/>
              </a:lnSpc>
              <a:spcBef>
                <a:spcPct val="20000"/>
              </a:spcBef>
              <a:buClr>
                <a:schemeClr val="folHlink"/>
              </a:buClr>
              <a:buChar char="•"/>
              <a:defRPr sz="1400">
                <a:solidFill>
                  <a:schemeClr val="tx1"/>
                </a:solidFill>
                <a:latin typeface="Calibri" panose="020F050202020403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2000" b="1" dirty="0">
                <a:solidFill>
                  <a:schemeClr val="tx2">
                    <a:lumMod val="50000"/>
                  </a:schemeClr>
                </a:solidFill>
                <a:latin typeface="+mn-lt"/>
              </a:rPr>
              <a:t>Beginning July 1, 2014, RTI² will be the framework used to identify students with a Specific Learning Disability</a:t>
            </a:r>
            <a:r>
              <a:rPr lang="en-US" altLang="en-US" sz="1800" b="1" dirty="0">
                <a:solidFill>
                  <a:schemeClr val="tx2">
                    <a:lumMod val="50000"/>
                  </a:schemeClr>
                </a:solidFill>
                <a:latin typeface="+mn-lt"/>
              </a:rPr>
              <a:t>.</a:t>
            </a:r>
          </a:p>
        </p:txBody>
      </p:sp>
      <p:sp>
        <p:nvSpPr>
          <p:cNvPr id="52230" name="TextBox 1"/>
          <p:cNvSpPr txBox="1">
            <a:spLocks noChangeArrowheads="1"/>
          </p:cNvSpPr>
          <p:nvPr/>
        </p:nvSpPr>
        <p:spPr bwMode="auto">
          <a:xfrm>
            <a:off x="1173072" y="5337292"/>
            <a:ext cx="7673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100000"/>
              </a:spcBef>
              <a:buClr>
                <a:schemeClr val="folHlink"/>
              </a:buClr>
              <a:buChar char="•"/>
              <a:defRPr sz="2400">
                <a:solidFill>
                  <a:schemeClr val="tx1"/>
                </a:solidFill>
                <a:latin typeface="Calibri" panose="020F0502020204030204" pitchFamily="34" charset="0"/>
              </a:defRPr>
            </a:lvl1pPr>
            <a:lvl2pPr marL="742950" indent="-285750">
              <a:lnSpc>
                <a:spcPct val="120000"/>
              </a:lnSpc>
              <a:spcBef>
                <a:spcPct val="47000"/>
              </a:spcBef>
              <a:buClr>
                <a:schemeClr val="folHlink"/>
              </a:buClr>
              <a:buChar char="–"/>
              <a:defRPr>
                <a:solidFill>
                  <a:schemeClr val="tx1"/>
                </a:solidFill>
                <a:latin typeface="Calibri" panose="020F0502020204030204" pitchFamily="34" charset="0"/>
              </a:defRPr>
            </a:lvl2pPr>
            <a:lvl3pPr marL="1143000" indent="-228600">
              <a:lnSpc>
                <a:spcPct val="120000"/>
              </a:lnSpc>
              <a:spcBef>
                <a:spcPct val="20000"/>
              </a:spcBef>
              <a:buClr>
                <a:schemeClr val="folHlink"/>
              </a:buClr>
              <a:buChar char="•"/>
              <a:defRPr sz="1400">
                <a:solidFill>
                  <a:schemeClr val="tx1"/>
                </a:solidFill>
                <a:latin typeface="Calibri" panose="020F050202020403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2000" b="1" dirty="0">
                <a:solidFill>
                  <a:schemeClr val="tx2">
                    <a:lumMod val="50000"/>
                  </a:schemeClr>
                </a:solidFill>
                <a:latin typeface="+mn-lt"/>
              </a:rPr>
              <a:t>Underachievement and insufficient response to intervention are not primarily the result of exclusionary factors. </a:t>
            </a:r>
          </a:p>
        </p:txBody>
      </p:sp>
      <p:sp>
        <p:nvSpPr>
          <p:cNvPr id="2" name="TextBox 1"/>
          <p:cNvSpPr txBox="1"/>
          <p:nvPr/>
        </p:nvSpPr>
        <p:spPr>
          <a:xfrm>
            <a:off x="8846697" y="1593148"/>
            <a:ext cx="2857623" cy="646331"/>
          </a:xfrm>
          <a:prstGeom prst="rect">
            <a:avLst/>
          </a:prstGeom>
          <a:noFill/>
        </p:spPr>
        <p:txBody>
          <a:bodyPr wrap="square" rtlCol="0">
            <a:spAutoFit/>
          </a:bodyPr>
          <a:lstStyle/>
          <a:p>
            <a:r>
              <a:rPr lang="en-US" b="1" dirty="0" smtClean="0"/>
              <a:t>Middle school –July 1, 2015</a:t>
            </a:r>
          </a:p>
          <a:p>
            <a:r>
              <a:rPr lang="en-US" b="1" dirty="0" smtClean="0"/>
              <a:t>High school- July 1, 2016</a:t>
            </a:r>
            <a:endParaRPr lang="en-US" b="1" dirty="0"/>
          </a:p>
        </p:txBody>
      </p:sp>
    </p:spTree>
    <p:extLst>
      <p:ext uri="{BB962C8B-B14F-4D97-AF65-F5344CB8AC3E}">
        <p14:creationId xmlns:p14="http://schemas.microsoft.com/office/powerpoint/2010/main" val="3315542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03667"/>
          </a:xfrm>
        </p:spPr>
        <p:txBody>
          <a:bodyPr/>
          <a:lstStyle/>
          <a:p>
            <a:r>
              <a:rPr lang="en-US" sz="2800" dirty="0" smtClean="0">
                <a:solidFill>
                  <a:schemeClr val="tx2">
                    <a:lumMod val="50000"/>
                  </a:schemeClr>
                </a:solidFill>
                <a:latin typeface="Calibri" panose="020F0502020204030204" pitchFamily="34" charset="0"/>
              </a:rPr>
              <a:t>Have you ruled out language?</a:t>
            </a:r>
            <a:endParaRPr lang="en-US" sz="2800" dirty="0">
              <a:solidFill>
                <a:schemeClr val="tx2">
                  <a:lumMod val="50000"/>
                </a:schemeClr>
              </a:solidFill>
              <a:latin typeface="Calibri" panose="020F0502020204030204" pitchFamily="34" charset="0"/>
            </a:endParaRPr>
          </a:p>
        </p:txBody>
      </p:sp>
      <p:sp>
        <p:nvSpPr>
          <p:cNvPr id="3" name="Content Placeholder 2"/>
          <p:cNvSpPr>
            <a:spLocks noGrp="1"/>
          </p:cNvSpPr>
          <p:nvPr>
            <p:ph idx="1"/>
          </p:nvPr>
        </p:nvSpPr>
        <p:spPr>
          <a:xfrm>
            <a:off x="609600" y="1053885"/>
            <a:ext cx="10972800" cy="5072279"/>
          </a:xfrm>
        </p:spPr>
        <p:txBody>
          <a:bodyPr/>
          <a:lstStyle/>
          <a:p>
            <a:r>
              <a:rPr lang="en-US" dirty="0" smtClean="0">
                <a:solidFill>
                  <a:schemeClr val="tx2">
                    <a:lumMod val="50000"/>
                  </a:schemeClr>
                </a:solidFill>
                <a:latin typeface="Calibri" panose="020F0502020204030204" pitchFamily="34" charset="0"/>
              </a:rPr>
              <a:t>Is English language acquisition level a reason for academic issues?</a:t>
            </a:r>
          </a:p>
          <a:p>
            <a:r>
              <a:rPr lang="en-US" dirty="0" smtClean="0">
                <a:solidFill>
                  <a:schemeClr val="tx2">
                    <a:lumMod val="50000"/>
                  </a:schemeClr>
                </a:solidFill>
                <a:latin typeface="Calibri" panose="020F0502020204030204" pitchFamily="34" charset="0"/>
              </a:rPr>
              <a:t>Can you determine anything about the native language skills?</a:t>
            </a:r>
          </a:p>
          <a:p>
            <a:r>
              <a:rPr lang="en-US" dirty="0" smtClean="0">
                <a:solidFill>
                  <a:schemeClr val="tx2">
                    <a:lumMod val="50000"/>
                  </a:schemeClr>
                </a:solidFill>
                <a:latin typeface="Calibri" panose="020F0502020204030204" pitchFamily="34" charset="0"/>
              </a:rPr>
              <a:t>Is the child caught between two languages and working without a strong first language (L1)?</a:t>
            </a:r>
          </a:p>
          <a:p>
            <a:r>
              <a:rPr lang="en-US" dirty="0" smtClean="0">
                <a:solidFill>
                  <a:schemeClr val="tx2">
                    <a:lumMod val="50000"/>
                  </a:schemeClr>
                </a:solidFill>
                <a:latin typeface="Calibri" panose="020F0502020204030204" pitchFamily="34" charset="0"/>
              </a:rPr>
              <a:t>Have you discussed needs with the student and parents?</a:t>
            </a:r>
          </a:p>
          <a:p>
            <a:pPr marL="0" indent="0">
              <a:buNone/>
            </a:pPr>
            <a:endParaRPr lang="en-US" dirty="0">
              <a:solidFill>
                <a:schemeClr val="tx2">
                  <a:lumMod val="50000"/>
                </a:schemeClr>
              </a:solidFill>
              <a:latin typeface="Calibri" panose="020F0502020204030204" pitchFamily="34" charset="0"/>
            </a:endParaRPr>
          </a:p>
        </p:txBody>
      </p:sp>
      <p:sp>
        <p:nvSpPr>
          <p:cNvPr id="4" name="TextBox 3"/>
          <p:cNvSpPr txBox="1"/>
          <p:nvPr/>
        </p:nvSpPr>
        <p:spPr>
          <a:xfrm>
            <a:off x="4845919" y="3749531"/>
            <a:ext cx="5958840" cy="1631216"/>
          </a:xfrm>
          <a:prstGeom prst="rect">
            <a:avLst/>
          </a:prstGeom>
          <a:noFill/>
        </p:spPr>
        <p:txBody>
          <a:bodyPr wrap="square" rtlCol="0">
            <a:spAutoFit/>
          </a:bodyPr>
          <a:lstStyle/>
          <a:p>
            <a:r>
              <a:rPr lang="en-US" sz="2000" b="1" dirty="0"/>
              <a:t>What are some ways to differentiate between English language acquisition related problems in reading and a reading comprehension skill deficit</a:t>
            </a:r>
            <a:r>
              <a:rPr lang="en-US" sz="2000" b="1" dirty="0" smtClean="0"/>
              <a:t>?</a:t>
            </a:r>
          </a:p>
          <a:p>
            <a:endParaRPr lang="en-US" sz="2000" b="1" dirty="0"/>
          </a:p>
          <a:p>
            <a:endParaRPr lang="en-US" sz="2000" b="1" dirty="0"/>
          </a:p>
        </p:txBody>
      </p:sp>
      <p:sp>
        <p:nvSpPr>
          <p:cNvPr id="5" name="Right Arrow 4"/>
          <p:cNvSpPr/>
          <p:nvPr/>
        </p:nvSpPr>
        <p:spPr>
          <a:xfrm>
            <a:off x="3098859" y="4029558"/>
            <a:ext cx="1320741" cy="618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6561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0272"/>
          </a:xfrm>
        </p:spPr>
        <p:txBody>
          <a:bodyPr/>
          <a:lstStyle/>
          <a:p>
            <a:pPr algn="ctr"/>
            <a:r>
              <a:rPr lang="en-US" sz="2800" dirty="0" smtClean="0">
                <a:latin typeface="+mj-lt"/>
              </a:rPr>
              <a:t>Exclusionary Factors </a:t>
            </a:r>
            <a:endParaRPr lang="en-US" sz="2800" dirty="0">
              <a:latin typeface="+mj-lt"/>
            </a:endParaRPr>
          </a:p>
        </p:txBody>
      </p:sp>
      <p:sp>
        <p:nvSpPr>
          <p:cNvPr id="4" name="Content Placeholder 2"/>
          <p:cNvSpPr>
            <a:spLocks noGrp="1"/>
          </p:cNvSpPr>
          <p:nvPr>
            <p:ph idx="1"/>
          </p:nvPr>
        </p:nvSpPr>
        <p:spPr>
          <a:xfrm>
            <a:off x="418454" y="1084882"/>
            <a:ext cx="11346826" cy="4726982"/>
          </a:xfrm>
        </p:spPr>
        <p:txBody>
          <a:bodyPr>
            <a:normAutofit/>
          </a:bodyPr>
          <a:lstStyle/>
          <a:p>
            <a:r>
              <a:rPr lang="en-US" dirty="0" smtClean="0">
                <a:latin typeface="+mj-lt"/>
              </a:rPr>
              <a:t>Visual, Hearing, or Motor Disability </a:t>
            </a:r>
          </a:p>
          <a:p>
            <a:r>
              <a:rPr lang="en-US" dirty="0" smtClean="0">
                <a:latin typeface="+mj-lt"/>
              </a:rPr>
              <a:t>Intellectual Disability </a:t>
            </a:r>
          </a:p>
          <a:p>
            <a:r>
              <a:rPr lang="en-US" dirty="0" smtClean="0">
                <a:latin typeface="+mj-lt"/>
              </a:rPr>
              <a:t>Emotional Disturbance </a:t>
            </a:r>
          </a:p>
          <a:p>
            <a:r>
              <a:rPr lang="en-US" dirty="0" smtClean="0">
                <a:latin typeface="+mj-lt"/>
              </a:rPr>
              <a:t>Cultural Factors </a:t>
            </a:r>
          </a:p>
          <a:p>
            <a:r>
              <a:rPr lang="en-US" dirty="0" smtClean="0">
                <a:latin typeface="+mj-lt"/>
              </a:rPr>
              <a:t>Environmental or Economic Disadvantage </a:t>
            </a:r>
          </a:p>
          <a:p>
            <a:r>
              <a:rPr lang="en-US" dirty="0" smtClean="0">
                <a:latin typeface="+mj-lt"/>
              </a:rPr>
              <a:t>Limited English Proficiency </a:t>
            </a:r>
          </a:p>
          <a:p>
            <a:r>
              <a:rPr lang="en-US" dirty="0" smtClean="0">
                <a:latin typeface="+mj-lt"/>
              </a:rPr>
              <a:t>Excessive Absenteeism </a:t>
            </a:r>
          </a:p>
          <a:p>
            <a:pPr marL="0" indent="0">
              <a:buNone/>
            </a:pPr>
            <a:endParaRPr lang="en-US" sz="1600" dirty="0">
              <a:latin typeface="+mj-lt"/>
            </a:endParaRPr>
          </a:p>
          <a:p>
            <a:pPr marL="0" indent="0">
              <a:buNone/>
            </a:pPr>
            <a:r>
              <a:rPr lang="en-US" dirty="0" smtClean="0">
                <a:latin typeface="+mj-lt"/>
              </a:rPr>
              <a:t>We must rule out exclusionary factors as the primary cause of a disability but they are still factors we need to consider when looking at the whole student.</a:t>
            </a:r>
          </a:p>
          <a:p>
            <a:pPr marL="0" indent="0">
              <a:buNone/>
            </a:pPr>
            <a:endParaRPr lang="en-US" sz="1600" dirty="0" smtClean="0">
              <a:latin typeface="+mj-lt"/>
            </a:endParaRPr>
          </a:p>
          <a:p>
            <a:pPr marL="0" indent="0">
              <a:buNone/>
            </a:pPr>
            <a:r>
              <a:rPr lang="en-US" dirty="0" smtClean="0">
                <a:latin typeface="+mj-lt"/>
              </a:rPr>
              <a:t>How do we rule out limited English proficiency as the primary cause of language acquisition difficulty? </a:t>
            </a:r>
            <a:endParaRPr lang="en-US" dirty="0">
              <a:latin typeface="+mj-lt"/>
            </a:endParaRPr>
          </a:p>
        </p:txBody>
      </p:sp>
      <p:sp>
        <p:nvSpPr>
          <p:cNvPr id="5" name="TextBox 4"/>
          <p:cNvSpPr txBox="1"/>
          <p:nvPr/>
        </p:nvSpPr>
        <p:spPr>
          <a:xfrm>
            <a:off x="9052560" y="1600200"/>
            <a:ext cx="2712720" cy="1323439"/>
          </a:xfrm>
          <a:prstGeom prst="rect">
            <a:avLst/>
          </a:prstGeom>
          <a:noFill/>
        </p:spPr>
        <p:txBody>
          <a:bodyPr wrap="square" rtlCol="0">
            <a:spAutoFit/>
          </a:bodyPr>
          <a:lstStyle/>
          <a:p>
            <a:r>
              <a:rPr lang="en-US" sz="2000" b="1" dirty="0"/>
              <a:t>How do I determine if a student who is ELL has an SLD? Language or not language? </a:t>
            </a:r>
          </a:p>
        </p:txBody>
      </p:sp>
      <p:sp>
        <p:nvSpPr>
          <p:cNvPr id="6" name="Right Arrow 5"/>
          <p:cNvSpPr/>
          <p:nvPr/>
        </p:nvSpPr>
        <p:spPr>
          <a:xfrm>
            <a:off x="7671661" y="1849843"/>
            <a:ext cx="1182779" cy="412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498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274639"/>
            <a:ext cx="10972800" cy="614004"/>
          </a:xfrm>
        </p:spPr>
        <p:txBody>
          <a:bodyPr>
            <a:normAutofit/>
          </a:bodyPr>
          <a:lstStyle/>
          <a:p>
            <a:r>
              <a:rPr lang="en-US" altLang="en-US" sz="2800" b="1" dirty="0" smtClean="0">
                <a:solidFill>
                  <a:schemeClr val="tx2">
                    <a:lumMod val="50000"/>
                  </a:schemeClr>
                </a:solidFill>
                <a:latin typeface="+mj-lt"/>
              </a:rPr>
              <a:t>Response </a:t>
            </a:r>
            <a:r>
              <a:rPr lang="en-US" altLang="en-US" sz="2800" dirty="0" smtClean="0">
                <a:solidFill>
                  <a:schemeClr val="tx2">
                    <a:lumMod val="50000"/>
                  </a:schemeClr>
                </a:solidFill>
                <a:latin typeface="+mj-lt"/>
              </a:rPr>
              <a:t>to Instruction and Intervention</a:t>
            </a:r>
            <a:r>
              <a:rPr lang="en-US" altLang="en-US" sz="2800" b="1" dirty="0" smtClean="0">
                <a:solidFill>
                  <a:schemeClr val="tx2">
                    <a:lumMod val="50000"/>
                  </a:schemeClr>
                </a:solidFill>
                <a:latin typeface="+mj-lt"/>
              </a:rPr>
              <a:t> (RTI²)</a:t>
            </a:r>
          </a:p>
        </p:txBody>
      </p:sp>
      <p:sp>
        <p:nvSpPr>
          <p:cNvPr id="17411" name="Content Placeholder 2"/>
          <p:cNvSpPr>
            <a:spLocks noGrp="1"/>
          </p:cNvSpPr>
          <p:nvPr>
            <p:ph idx="1"/>
          </p:nvPr>
        </p:nvSpPr>
        <p:spPr>
          <a:xfrm>
            <a:off x="259383" y="1120462"/>
            <a:ext cx="11323018" cy="4868214"/>
          </a:xfrm>
        </p:spPr>
        <p:txBody>
          <a:bodyPr>
            <a:normAutofit/>
          </a:bodyPr>
          <a:lstStyle/>
          <a:p>
            <a:pPr>
              <a:lnSpc>
                <a:spcPct val="100000"/>
              </a:lnSpc>
            </a:pPr>
            <a:r>
              <a:rPr lang="en-US" altLang="en-US" dirty="0">
                <a:solidFill>
                  <a:schemeClr val="tx2">
                    <a:lumMod val="50000"/>
                  </a:schemeClr>
                </a:solidFill>
                <a:latin typeface="+mj-lt"/>
              </a:rPr>
              <a:t>A set of processes for coordinating high quality service delivery in </a:t>
            </a:r>
            <a:r>
              <a:rPr lang="en-US" altLang="en-US" dirty="0" smtClean="0">
                <a:solidFill>
                  <a:schemeClr val="tx2">
                    <a:lumMod val="50000"/>
                  </a:schemeClr>
                </a:solidFill>
                <a:latin typeface="+mj-lt"/>
              </a:rPr>
              <a:t>schools</a:t>
            </a:r>
          </a:p>
          <a:p>
            <a:pPr marL="0" indent="0">
              <a:lnSpc>
                <a:spcPct val="100000"/>
              </a:lnSpc>
              <a:buNone/>
            </a:pPr>
            <a:endParaRPr lang="en-US" altLang="en-US" dirty="0">
              <a:solidFill>
                <a:schemeClr val="tx2">
                  <a:lumMod val="50000"/>
                </a:schemeClr>
              </a:solidFill>
              <a:latin typeface="+mj-lt"/>
            </a:endParaRPr>
          </a:p>
          <a:p>
            <a:pPr>
              <a:lnSpc>
                <a:spcPct val="100000"/>
              </a:lnSpc>
            </a:pPr>
            <a:r>
              <a:rPr lang="en-US" altLang="en-US" dirty="0">
                <a:solidFill>
                  <a:schemeClr val="tx2">
                    <a:lumMod val="50000"/>
                  </a:schemeClr>
                </a:solidFill>
                <a:latin typeface="+mj-lt"/>
              </a:rPr>
              <a:t>A multi-tiered, layered instructional approach that prevents problems first, and then brings increasingly intense interventions to students who don’t </a:t>
            </a:r>
            <a:r>
              <a:rPr lang="en-US" altLang="en-US" dirty="0" smtClean="0">
                <a:solidFill>
                  <a:schemeClr val="tx2">
                    <a:lumMod val="50000"/>
                  </a:schemeClr>
                </a:solidFill>
                <a:latin typeface="+mj-lt"/>
              </a:rPr>
              <a:t>respond</a:t>
            </a:r>
          </a:p>
          <a:p>
            <a:pPr marL="0" indent="0">
              <a:lnSpc>
                <a:spcPct val="100000"/>
              </a:lnSpc>
              <a:buNone/>
            </a:pPr>
            <a:endParaRPr lang="en-US" altLang="en-US" dirty="0">
              <a:solidFill>
                <a:schemeClr val="tx2">
                  <a:lumMod val="50000"/>
                </a:schemeClr>
              </a:solidFill>
              <a:latin typeface="+mj-lt"/>
            </a:endParaRPr>
          </a:p>
          <a:p>
            <a:pPr>
              <a:lnSpc>
                <a:spcPct val="100000"/>
              </a:lnSpc>
            </a:pPr>
            <a:r>
              <a:rPr lang="en-US" altLang="en-US" dirty="0">
                <a:solidFill>
                  <a:schemeClr val="tx2">
                    <a:lumMod val="50000"/>
                  </a:schemeClr>
                </a:solidFill>
                <a:latin typeface="+mj-lt"/>
              </a:rPr>
              <a:t>Making instructional decisions based on </a:t>
            </a:r>
            <a:r>
              <a:rPr lang="en-US" altLang="en-US" dirty="0" smtClean="0">
                <a:solidFill>
                  <a:schemeClr val="tx2">
                    <a:lumMod val="50000"/>
                  </a:schemeClr>
                </a:solidFill>
                <a:latin typeface="+mj-lt"/>
              </a:rPr>
              <a:t>data</a:t>
            </a:r>
          </a:p>
          <a:p>
            <a:pPr marL="0" indent="0">
              <a:lnSpc>
                <a:spcPct val="100000"/>
              </a:lnSpc>
              <a:buNone/>
            </a:pPr>
            <a:endParaRPr lang="en-US" altLang="en-US" dirty="0">
              <a:solidFill>
                <a:schemeClr val="tx2">
                  <a:lumMod val="50000"/>
                </a:schemeClr>
              </a:solidFill>
              <a:latin typeface="+mj-lt"/>
            </a:endParaRPr>
          </a:p>
          <a:p>
            <a:pPr>
              <a:lnSpc>
                <a:spcPct val="100000"/>
              </a:lnSpc>
            </a:pPr>
            <a:r>
              <a:rPr lang="en-US" altLang="en-US" dirty="0">
                <a:solidFill>
                  <a:schemeClr val="tx2">
                    <a:lumMod val="50000"/>
                  </a:schemeClr>
                </a:solidFill>
                <a:latin typeface="+mj-lt"/>
              </a:rPr>
              <a:t>Integrating entitlement programs with general </a:t>
            </a:r>
            <a:r>
              <a:rPr lang="en-US" altLang="en-US" dirty="0" smtClean="0">
                <a:solidFill>
                  <a:schemeClr val="tx2">
                    <a:lumMod val="50000"/>
                  </a:schemeClr>
                </a:solidFill>
                <a:latin typeface="+mj-lt"/>
              </a:rPr>
              <a:t>education</a:t>
            </a:r>
          </a:p>
          <a:p>
            <a:pPr marL="0" indent="0">
              <a:lnSpc>
                <a:spcPct val="100000"/>
              </a:lnSpc>
              <a:buNone/>
            </a:pPr>
            <a:endParaRPr lang="en-US" altLang="en-US" dirty="0">
              <a:solidFill>
                <a:schemeClr val="tx2">
                  <a:lumMod val="50000"/>
                </a:schemeClr>
              </a:solidFill>
              <a:latin typeface="+mj-lt"/>
            </a:endParaRPr>
          </a:p>
          <a:p>
            <a:pPr>
              <a:lnSpc>
                <a:spcPct val="100000"/>
              </a:lnSpc>
            </a:pPr>
            <a:r>
              <a:rPr lang="en-US" altLang="en-US" dirty="0">
                <a:solidFill>
                  <a:schemeClr val="tx2">
                    <a:lumMod val="50000"/>
                  </a:schemeClr>
                </a:solidFill>
                <a:latin typeface="+mj-lt"/>
              </a:rPr>
              <a:t>Providing relevant data for SLD </a:t>
            </a:r>
            <a:r>
              <a:rPr lang="en-US" altLang="en-US" dirty="0" smtClean="0">
                <a:solidFill>
                  <a:schemeClr val="tx2">
                    <a:lumMod val="50000"/>
                  </a:schemeClr>
                </a:solidFill>
                <a:latin typeface="+mj-lt"/>
              </a:rPr>
              <a:t>identification</a:t>
            </a:r>
          </a:p>
          <a:p>
            <a:pPr marL="0" indent="0">
              <a:lnSpc>
                <a:spcPct val="100000"/>
              </a:lnSpc>
              <a:buNone/>
            </a:pPr>
            <a:endParaRPr lang="en-US" altLang="en-US" dirty="0">
              <a:solidFill>
                <a:schemeClr val="tx2">
                  <a:lumMod val="50000"/>
                </a:schemeClr>
              </a:solidFill>
              <a:latin typeface="+mj-lt"/>
            </a:endParaRPr>
          </a:p>
          <a:p>
            <a:pPr>
              <a:lnSpc>
                <a:spcPct val="100000"/>
              </a:lnSpc>
            </a:pPr>
            <a:r>
              <a:rPr lang="en-US" altLang="en-US" dirty="0">
                <a:solidFill>
                  <a:schemeClr val="tx2">
                    <a:lumMod val="50000"/>
                  </a:schemeClr>
                </a:solidFill>
                <a:latin typeface="+mj-lt"/>
              </a:rPr>
              <a:t>Primary goal: Improving academic (and behavioral) outcomes for all students by eliminating discrepancies between actual and expected performance</a:t>
            </a:r>
            <a:r>
              <a:rPr lang="en-US" altLang="en-US" dirty="0" smtClean="0">
                <a:solidFill>
                  <a:schemeClr val="tx2">
                    <a:lumMod val="50000"/>
                  </a:schemeClr>
                </a:solidFill>
                <a:latin typeface="+mj-lt"/>
              </a:rPr>
              <a:t>.</a:t>
            </a:r>
          </a:p>
          <a:p>
            <a:pPr marL="0" indent="0">
              <a:lnSpc>
                <a:spcPct val="100000"/>
              </a:lnSpc>
              <a:buNone/>
            </a:pPr>
            <a:endParaRPr lang="en-US" altLang="en-US" dirty="0">
              <a:solidFill>
                <a:schemeClr val="tx2">
                  <a:lumMod val="50000"/>
                </a:schemeClr>
              </a:solidFill>
            </a:endParaRPr>
          </a:p>
        </p:txBody>
      </p:sp>
      <p:sp>
        <p:nvSpPr>
          <p:cNvPr id="2" name="TextBox 1"/>
          <p:cNvSpPr txBox="1"/>
          <p:nvPr/>
        </p:nvSpPr>
        <p:spPr>
          <a:xfrm>
            <a:off x="259382" y="6371704"/>
            <a:ext cx="7730836" cy="400110"/>
          </a:xfrm>
          <a:prstGeom prst="rect">
            <a:avLst/>
          </a:prstGeom>
          <a:noFill/>
        </p:spPr>
        <p:txBody>
          <a:bodyPr wrap="square" rtlCol="0">
            <a:spAutoFit/>
          </a:bodyPr>
          <a:lstStyle/>
          <a:p>
            <a:pPr>
              <a:lnSpc>
                <a:spcPct val="100000"/>
              </a:lnSpc>
            </a:pPr>
            <a:r>
              <a:rPr lang="en-US" altLang="en-US" sz="1000" dirty="0"/>
              <a:t>Source: Fletcher, Jack (2013) </a:t>
            </a:r>
            <a:r>
              <a:rPr lang="en-US" altLang="en-US" sz="1000" i="1" dirty="0">
                <a:ea typeface="Calibri" panose="020F0502020204030204" pitchFamily="34" charset="0"/>
                <a:cs typeface="Times New Roman" panose="02020603050405020304" pitchFamily="18" charset="0"/>
              </a:rPr>
              <a:t>Classifications and Definitions for the Identification of Learning Disabilities: An Evaluation of the Research. </a:t>
            </a:r>
            <a:r>
              <a:rPr lang="en-US" altLang="en-US" sz="1000" dirty="0">
                <a:ea typeface="Calibri" panose="020F0502020204030204" pitchFamily="34" charset="0"/>
                <a:cs typeface="Times New Roman" panose="02020603050405020304" pitchFamily="18" charset="0"/>
              </a:rPr>
              <a:t>Presentation for RTI²: A School Psychologist’s Guide to Implementation. Murfreesboro, TN.</a:t>
            </a:r>
            <a:endParaRPr lang="en-US" altLang="en-US" sz="1000" dirty="0"/>
          </a:p>
        </p:txBody>
      </p:sp>
    </p:spTree>
    <p:extLst>
      <p:ext uri="{BB962C8B-B14F-4D97-AF65-F5344CB8AC3E}">
        <p14:creationId xmlns:p14="http://schemas.microsoft.com/office/powerpoint/2010/main" val="1821928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502920"/>
          </a:xfrm>
        </p:spPr>
        <p:txBody>
          <a:bodyPr>
            <a:noAutofit/>
          </a:bodyPr>
          <a:lstStyle/>
          <a:p>
            <a:r>
              <a:rPr lang="en-US" sz="2800" dirty="0" smtClean="0">
                <a:latin typeface="+mj-lt"/>
              </a:rPr>
              <a:t>Consider the Whole Student</a:t>
            </a:r>
            <a:endParaRPr lang="en-US" sz="2800" dirty="0">
              <a:solidFill>
                <a:srgbClr val="FF0000"/>
              </a:solidFill>
              <a:latin typeface="+mj-lt"/>
            </a:endParaRPr>
          </a:p>
        </p:txBody>
      </p:sp>
      <p:sp>
        <p:nvSpPr>
          <p:cNvPr id="3" name="Content Placeholder 2"/>
          <p:cNvSpPr>
            <a:spLocks noGrp="1"/>
          </p:cNvSpPr>
          <p:nvPr>
            <p:ph idx="1"/>
          </p:nvPr>
        </p:nvSpPr>
        <p:spPr>
          <a:xfrm>
            <a:off x="426720" y="883920"/>
            <a:ext cx="11292840" cy="4881449"/>
          </a:xfrm>
        </p:spPr>
        <p:txBody>
          <a:bodyPr>
            <a:noAutofit/>
          </a:bodyPr>
          <a:lstStyle/>
          <a:p>
            <a:pPr lvl="0"/>
            <a:r>
              <a:rPr lang="en-US" sz="2400" dirty="0">
                <a:latin typeface="+mj-lt"/>
              </a:rPr>
              <a:t>Use variety of formal and informal measures</a:t>
            </a:r>
          </a:p>
          <a:p>
            <a:r>
              <a:rPr lang="en-US" sz="2400" dirty="0">
                <a:latin typeface="+mj-lt"/>
              </a:rPr>
              <a:t>Avoid reliance on formal, standardized measures as the </a:t>
            </a:r>
            <a:r>
              <a:rPr lang="en-US" sz="2400" u="sng" dirty="0">
                <a:latin typeface="+mj-lt"/>
              </a:rPr>
              <a:t>primary indicator</a:t>
            </a:r>
          </a:p>
          <a:p>
            <a:pPr lvl="0"/>
            <a:r>
              <a:rPr lang="en-US" sz="2400" dirty="0">
                <a:latin typeface="+mj-lt"/>
              </a:rPr>
              <a:t>Compare the child to others from similar linguistic and cultural background</a:t>
            </a:r>
          </a:p>
          <a:p>
            <a:pPr lvl="0"/>
            <a:r>
              <a:rPr lang="en-US" sz="2400" dirty="0">
                <a:latin typeface="+mj-lt"/>
              </a:rPr>
              <a:t>Look at the student’s past experiences if possible, i.e., post traumatic stress, interrupted schooling, etc. </a:t>
            </a:r>
          </a:p>
          <a:p>
            <a:pPr lvl="0"/>
            <a:r>
              <a:rPr lang="en-US" sz="2400" dirty="0">
                <a:latin typeface="+mj-lt"/>
              </a:rPr>
              <a:t>Evaluate the “language learning” ability of child via </a:t>
            </a:r>
            <a:r>
              <a:rPr lang="en-US" sz="2400" u="sng" dirty="0">
                <a:latin typeface="+mj-lt"/>
              </a:rPr>
              <a:t>dynamic assessment</a:t>
            </a:r>
          </a:p>
          <a:p>
            <a:pPr lvl="0"/>
            <a:r>
              <a:rPr lang="en-US" sz="2400" dirty="0">
                <a:latin typeface="+mj-lt"/>
              </a:rPr>
              <a:t>Report standard scores with caution</a:t>
            </a:r>
          </a:p>
          <a:p>
            <a:pPr lvl="0"/>
            <a:r>
              <a:rPr lang="en-US" sz="2400" dirty="0">
                <a:latin typeface="+mj-lt"/>
              </a:rPr>
              <a:t>Determine the parents’ educational experiences and the likely written materials in the home environment</a:t>
            </a:r>
          </a:p>
          <a:p>
            <a:pPr lvl="0"/>
            <a:r>
              <a:rPr lang="en-US" sz="2400" dirty="0">
                <a:latin typeface="+mj-lt"/>
              </a:rPr>
              <a:t>Take a careful look at language and educational history to determine type of use of each </a:t>
            </a:r>
            <a:r>
              <a:rPr lang="en-US" sz="2400" dirty="0" smtClean="0">
                <a:latin typeface="+mj-lt"/>
              </a:rPr>
              <a:t>language</a:t>
            </a:r>
            <a:endParaRPr lang="en-US" dirty="0">
              <a:latin typeface="+mj-lt"/>
            </a:endParaRPr>
          </a:p>
        </p:txBody>
      </p:sp>
      <p:sp>
        <p:nvSpPr>
          <p:cNvPr id="5" name="Slide Number Placeholder 4"/>
          <p:cNvSpPr>
            <a:spLocks noGrp="1"/>
          </p:cNvSpPr>
          <p:nvPr>
            <p:ph type="sldNum" sz="quarter" idx="11"/>
          </p:nvPr>
        </p:nvSpPr>
        <p:spPr>
          <a:xfrm>
            <a:off x="9601200" y="6260655"/>
            <a:ext cx="609600" cy="457200"/>
          </a:xfrm>
          <a:prstGeom prst="rect">
            <a:avLst/>
          </a:prstGeom>
        </p:spPr>
        <p:txBody>
          <a:bodyPr/>
          <a:lstStyle/>
          <a:p>
            <a:fld id="{32E85551-1F07-42CD-AA7B-98C8A9C5DDBB}" type="slidenum">
              <a:rPr lang="en-US" smtClean="0"/>
              <a:pPr/>
              <a:t>30</a:t>
            </a:fld>
            <a:endParaRPr lang="en-US" dirty="0"/>
          </a:p>
        </p:txBody>
      </p:sp>
    </p:spTree>
    <p:extLst>
      <p:ext uri="{BB962C8B-B14F-4D97-AF65-F5344CB8AC3E}">
        <p14:creationId xmlns:p14="http://schemas.microsoft.com/office/powerpoint/2010/main" val="1539095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5200" y="2133602"/>
            <a:ext cx="10363200" cy="811480"/>
          </a:xfrm>
        </p:spPr>
        <p:txBody>
          <a:bodyPr>
            <a:normAutofit/>
          </a:bodyPr>
          <a:lstStyle/>
          <a:p>
            <a:r>
              <a:rPr lang="en-US" sz="3200" dirty="0" smtClean="0">
                <a:solidFill>
                  <a:schemeClr val="tx2">
                    <a:lumMod val="50000"/>
                  </a:schemeClr>
                </a:solidFill>
                <a:latin typeface="+mj-lt"/>
              </a:rPr>
              <a:t>Differentiation of Instruction </a:t>
            </a:r>
            <a:endParaRPr lang="en-US" sz="3200" dirty="0">
              <a:solidFill>
                <a:schemeClr val="tx2">
                  <a:lumMod val="50000"/>
                </a:schemeClr>
              </a:solidFill>
              <a:latin typeface="+mj-lt"/>
            </a:endParaRPr>
          </a:p>
        </p:txBody>
      </p:sp>
      <p:sp>
        <p:nvSpPr>
          <p:cNvPr id="5" name="Text Placeholder 4"/>
          <p:cNvSpPr>
            <a:spLocks noGrp="1"/>
          </p:cNvSpPr>
          <p:nvPr>
            <p:ph type="body" idx="1"/>
          </p:nvPr>
        </p:nvSpPr>
        <p:spPr>
          <a:xfrm>
            <a:off x="963084" y="2945081"/>
            <a:ext cx="10363200" cy="532215"/>
          </a:xfrm>
        </p:spPr>
        <p:txBody>
          <a:bodyPr>
            <a:normAutofit/>
          </a:bodyPr>
          <a:lstStyle/>
          <a:p>
            <a:r>
              <a:rPr lang="en-US" sz="2400" dirty="0" smtClean="0">
                <a:solidFill>
                  <a:schemeClr val="tx2">
                    <a:lumMod val="50000"/>
                  </a:schemeClr>
                </a:solidFill>
                <a:latin typeface="+mn-lt"/>
              </a:rPr>
              <a:t>English Language Learners </a:t>
            </a:r>
            <a:endParaRPr lang="en-US" sz="2400" dirty="0">
              <a:solidFill>
                <a:schemeClr val="tx2">
                  <a:lumMod val="50000"/>
                </a:schemeClr>
              </a:solidFill>
              <a:latin typeface="+mn-lt"/>
            </a:endParaRPr>
          </a:p>
        </p:txBody>
      </p:sp>
    </p:spTree>
    <p:extLst>
      <p:ext uri="{BB962C8B-B14F-4D97-AF65-F5344CB8AC3E}">
        <p14:creationId xmlns:p14="http://schemas.microsoft.com/office/powerpoint/2010/main" val="3748235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7254"/>
          </a:xfrm>
        </p:spPr>
        <p:txBody>
          <a:bodyPr/>
          <a:lstStyle/>
          <a:p>
            <a:r>
              <a:rPr lang="en-US" sz="2800" dirty="0" smtClean="0">
                <a:solidFill>
                  <a:schemeClr val="tx2">
                    <a:lumMod val="50000"/>
                  </a:schemeClr>
                </a:solidFill>
                <a:latin typeface="+mj-lt"/>
              </a:rPr>
              <a:t>Acculturation </a:t>
            </a:r>
            <a:endParaRPr lang="en-US" sz="2800" dirty="0">
              <a:solidFill>
                <a:schemeClr val="tx2">
                  <a:lumMod val="50000"/>
                </a:schemeClr>
              </a:solidFill>
              <a:latin typeface="+mj-lt"/>
            </a:endParaRPr>
          </a:p>
        </p:txBody>
      </p:sp>
      <p:sp>
        <p:nvSpPr>
          <p:cNvPr id="3" name="Content Placeholder 2"/>
          <p:cNvSpPr>
            <a:spLocks noGrp="1"/>
          </p:cNvSpPr>
          <p:nvPr>
            <p:ph idx="1"/>
          </p:nvPr>
        </p:nvSpPr>
        <p:spPr>
          <a:xfrm>
            <a:off x="609600" y="1326524"/>
            <a:ext cx="10972800" cy="3786390"/>
          </a:xfrm>
        </p:spPr>
        <p:txBody>
          <a:bodyPr>
            <a:normAutofit/>
          </a:bodyPr>
          <a:lstStyle/>
          <a:p>
            <a:pPr marL="0" indent="0">
              <a:buNone/>
            </a:pPr>
            <a:r>
              <a:rPr lang="en-US" dirty="0">
                <a:solidFill>
                  <a:schemeClr val="tx2">
                    <a:lumMod val="50000"/>
                  </a:schemeClr>
                </a:solidFill>
                <a:latin typeface="+mn-lt"/>
              </a:rPr>
              <a:t>Acculturation is the process that people experience when they encounter a new and different </a:t>
            </a:r>
            <a:r>
              <a:rPr lang="en-US" dirty="0" smtClean="0">
                <a:solidFill>
                  <a:schemeClr val="tx2">
                    <a:lumMod val="50000"/>
                  </a:schemeClr>
                </a:solidFill>
                <a:latin typeface="+mn-lt"/>
              </a:rPr>
              <a:t>culture. In </a:t>
            </a:r>
            <a:r>
              <a:rPr lang="en-US" dirty="0">
                <a:solidFill>
                  <a:schemeClr val="tx2">
                    <a:lumMod val="50000"/>
                  </a:schemeClr>
                </a:solidFill>
                <a:latin typeface="+mn-lt"/>
              </a:rPr>
              <a:t>this process, individuals learn about the cultural norms and practices of the new culture but do </a:t>
            </a:r>
            <a:r>
              <a:rPr lang="en-US" dirty="0" smtClean="0">
                <a:solidFill>
                  <a:schemeClr val="tx2">
                    <a:lumMod val="50000"/>
                  </a:schemeClr>
                </a:solidFill>
                <a:latin typeface="+mn-lt"/>
              </a:rPr>
              <a:t>not lose </a:t>
            </a:r>
            <a:r>
              <a:rPr lang="en-US" dirty="0">
                <a:solidFill>
                  <a:schemeClr val="tx2">
                    <a:lumMod val="50000"/>
                  </a:schemeClr>
                </a:solidFill>
                <a:latin typeface="+mn-lt"/>
              </a:rPr>
              <a:t>connection and access to their own culture. Similar to second language development, the process </a:t>
            </a:r>
            <a:r>
              <a:rPr lang="en-US" dirty="0" smtClean="0">
                <a:solidFill>
                  <a:schemeClr val="tx2">
                    <a:lumMod val="50000"/>
                  </a:schemeClr>
                </a:solidFill>
                <a:latin typeface="+mn-lt"/>
              </a:rPr>
              <a:t>of acculturation </a:t>
            </a:r>
            <a:r>
              <a:rPr lang="en-US" dirty="0">
                <a:solidFill>
                  <a:schemeClr val="tx2">
                    <a:lumMod val="50000"/>
                  </a:schemeClr>
                </a:solidFill>
                <a:latin typeface="+mn-lt"/>
              </a:rPr>
              <a:t>takes time and is facilitated when individuals’ home language and culture are affirmed in </a:t>
            </a:r>
            <a:r>
              <a:rPr lang="en-US" dirty="0" smtClean="0">
                <a:solidFill>
                  <a:schemeClr val="tx2">
                    <a:lumMod val="50000"/>
                  </a:schemeClr>
                </a:solidFill>
                <a:latin typeface="+mn-lt"/>
              </a:rPr>
              <a:t>an additive </a:t>
            </a:r>
            <a:r>
              <a:rPr lang="en-US" dirty="0">
                <a:solidFill>
                  <a:schemeClr val="tx2">
                    <a:lumMod val="50000"/>
                  </a:schemeClr>
                </a:solidFill>
                <a:latin typeface="+mn-lt"/>
              </a:rPr>
              <a:t>environment while elements of the new culture are learned and experienced.</a:t>
            </a:r>
            <a:endParaRPr lang="en-US" dirty="0" smtClean="0">
              <a:solidFill>
                <a:schemeClr val="tx2">
                  <a:lumMod val="50000"/>
                </a:schemeClr>
              </a:solidFill>
              <a:latin typeface="+mn-lt"/>
            </a:endParaRPr>
          </a:p>
          <a:p>
            <a:pPr marL="0" indent="0">
              <a:buNone/>
            </a:pPr>
            <a:endParaRPr lang="en-US" dirty="0">
              <a:solidFill>
                <a:schemeClr val="tx2">
                  <a:lumMod val="50000"/>
                </a:schemeClr>
              </a:solidFill>
              <a:latin typeface="+mn-lt"/>
            </a:endParaRPr>
          </a:p>
          <a:p>
            <a:pPr marL="0" indent="0">
              <a:buNone/>
            </a:pPr>
            <a:r>
              <a:rPr lang="en-US" dirty="0" smtClean="0">
                <a:solidFill>
                  <a:schemeClr val="tx2">
                    <a:lumMod val="50000"/>
                  </a:schemeClr>
                </a:solidFill>
                <a:latin typeface="+mn-lt"/>
              </a:rPr>
              <a:t>ELLs </a:t>
            </a:r>
            <a:r>
              <a:rPr lang="en-US" dirty="0">
                <a:solidFill>
                  <a:schemeClr val="tx2">
                    <a:lumMod val="50000"/>
                  </a:schemeClr>
                </a:solidFill>
                <a:latin typeface="+mn-lt"/>
              </a:rPr>
              <a:t>are going through a process </a:t>
            </a:r>
            <a:r>
              <a:rPr lang="en-US" dirty="0" smtClean="0">
                <a:solidFill>
                  <a:schemeClr val="tx2">
                    <a:lumMod val="50000"/>
                  </a:schemeClr>
                </a:solidFill>
                <a:latin typeface="+mn-lt"/>
              </a:rPr>
              <a:t>of acculturation </a:t>
            </a:r>
            <a:r>
              <a:rPr lang="en-US" dirty="0">
                <a:solidFill>
                  <a:schemeClr val="tx2">
                    <a:lumMod val="50000"/>
                  </a:schemeClr>
                </a:solidFill>
                <a:latin typeface="+mn-lt"/>
              </a:rPr>
              <a:t>as they move daily </a:t>
            </a:r>
            <a:r>
              <a:rPr lang="en-US" dirty="0" smtClean="0">
                <a:solidFill>
                  <a:schemeClr val="tx2">
                    <a:lumMod val="50000"/>
                  </a:schemeClr>
                </a:solidFill>
                <a:latin typeface="+mn-lt"/>
              </a:rPr>
              <a:t>between their </a:t>
            </a:r>
            <a:r>
              <a:rPr lang="en-US" dirty="0">
                <a:solidFill>
                  <a:schemeClr val="tx2">
                    <a:lumMod val="50000"/>
                  </a:schemeClr>
                </a:solidFill>
                <a:latin typeface="+mn-lt"/>
              </a:rPr>
              <a:t>home culture and school </a:t>
            </a:r>
            <a:r>
              <a:rPr lang="en-US" dirty="0" smtClean="0">
                <a:solidFill>
                  <a:schemeClr val="tx2">
                    <a:lumMod val="50000"/>
                  </a:schemeClr>
                </a:solidFill>
                <a:latin typeface="+mn-lt"/>
              </a:rPr>
              <a:t>culture. Creating </a:t>
            </a:r>
            <a:r>
              <a:rPr lang="en-US" dirty="0">
                <a:solidFill>
                  <a:schemeClr val="tx2">
                    <a:lumMod val="50000"/>
                  </a:schemeClr>
                </a:solidFill>
                <a:latin typeface="+mn-lt"/>
              </a:rPr>
              <a:t>a supportive learning </a:t>
            </a:r>
            <a:r>
              <a:rPr lang="en-US" dirty="0" smtClean="0">
                <a:solidFill>
                  <a:schemeClr val="tx2">
                    <a:lumMod val="50000"/>
                  </a:schemeClr>
                </a:solidFill>
                <a:latin typeface="+mn-lt"/>
              </a:rPr>
              <a:t>environment in </a:t>
            </a:r>
            <a:r>
              <a:rPr lang="en-US" dirty="0">
                <a:solidFill>
                  <a:schemeClr val="tx2">
                    <a:lumMod val="50000"/>
                  </a:schemeClr>
                </a:solidFill>
                <a:latin typeface="+mn-lt"/>
              </a:rPr>
              <a:t>which ELLs can successfully </a:t>
            </a:r>
            <a:r>
              <a:rPr lang="en-US" dirty="0" smtClean="0">
                <a:solidFill>
                  <a:schemeClr val="tx2">
                    <a:lumMod val="50000"/>
                  </a:schemeClr>
                </a:solidFill>
                <a:latin typeface="+mn-lt"/>
              </a:rPr>
              <a:t>develop their </a:t>
            </a:r>
            <a:r>
              <a:rPr lang="en-US" dirty="0">
                <a:solidFill>
                  <a:schemeClr val="tx2">
                    <a:lumMod val="50000"/>
                  </a:schemeClr>
                </a:solidFill>
                <a:latin typeface="+mn-lt"/>
              </a:rPr>
              <a:t>multicultural identities must </a:t>
            </a:r>
            <a:r>
              <a:rPr lang="en-US" dirty="0" smtClean="0">
                <a:solidFill>
                  <a:schemeClr val="tx2">
                    <a:lumMod val="50000"/>
                  </a:schemeClr>
                </a:solidFill>
                <a:latin typeface="+mn-lt"/>
              </a:rPr>
              <a:t>be a </a:t>
            </a:r>
            <a:r>
              <a:rPr lang="en-US" dirty="0">
                <a:solidFill>
                  <a:schemeClr val="tx2">
                    <a:lumMod val="50000"/>
                  </a:schemeClr>
                </a:solidFill>
                <a:latin typeface="+mn-lt"/>
              </a:rPr>
              <a:t>priority in any </a:t>
            </a:r>
            <a:r>
              <a:rPr lang="en-US" dirty="0" smtClean="0">
                <a:solidFill>
                  <a:schemeClr val="tx2">
                    <a:lumMod val="50000"/>
                  </a:schemeClr>
                </a:solidFill>
                <a:latin typeface="+mn-lt"/>
              </a:rPr>
              <a:t>RTI</a:t>
            </a:r>
            <a:r>
              <a:rPr lang="en-US" baseline="30000" dirty="0" smtClean="0">
                <a:solidFill>
                  <a:schemeClr val="tx2">
                    <a:lumMod val="50000"/>
                  </a:schemeClr>
                </a:solidFill>
                <a:latin typeface="+mn-lt"/>
              </a:rPr>
              <a:t>2 </a:t>
            </a:r>
            <a:r>
              <a:rPr lang="en-US" dirty="0" smtClean="0">
                <a:solidFill>
                  <a:schemeClr val="tx2">
                    <a:lumMod val="50000"/>
                  </a:schemeClr>
                </a:solidFill>
                <a:latin typeface="+mn-lt"/>
              </a:rPr>
              <a:t>setting.</a:t>
            </a:r>
          </a:p>
          <a:p>
            <a:endParaRPr lang="en-US" dirty="0">
              <a:solidFill>
                <a:schemeClr val="tx2">
                  <a:lumMod val="50000"/>
                </a:schemeClr>
              </a:solidFill>
              <a:latin typeface="+mn-lt"/>
            </a:endParaRPr>
          </a:p>
          <a:p>
            <a:pPr marL="0" indent="0">
              <a:buNone/>
            </a:pPr>
            <a:endParaRPr lang="en-US" dirty="0" smtClean="0">
              <a:solidFill>
                <a:schemeClr val="tx2">
                  <a:lumMod val="50000"/>
                </a:schemeClr>
              </a:solidFill>
              <a:latin typeface="+mn-lt"/>
            </a:endParaRPr>
          </a:p>
        </p:txBody>
      </p:sp>
      <p:sp>
        <p:nvSpPr>
          <p:cNvPr id="4" name="TextBox 3"/>
          <p:cNvSpPr txBox="1"/>
          <p:nvPr/>
        </p:nvSpPr>
        <p:spPr>
          <a:xfrm>
            <a:off x="89316" y="6359153"/>
            <a:ext cx="5035640" cy="276999"/>
          </a:xfrm>
          <a:prstGeom prst="rect">
            <a:avLst/>
          </a:prstGeom>
          <a:noFill/>
        </p:spPr>
        <p:txBody>
          <a:bodyPr wrap="square" rtlCol="0">
            <a:spAutoFit/>
          </a:bodyPr>
          <a:lstStyle/>
          <a:p>
            <a:r>
              <a:rPr lang="en-US" sz="1200" b="1" dirty="0" smtClean="0"/>
              <a:t>WIDA  RTI² for ELL</a:t>
            </a:r>
            <a:endParaRPr lang="en-US" sz="1200" b="1" dirty="0"/>
          </a:p>
        </p:txBody>
      </p:sp>
    </p:spTree>
    <p:extLst>
      <p:ext uri="{BB962C8B-B14F-4D97-AF65-F5344CB8AC3E}">
        <p14:creationId xmlns:p14="http://schemas.microsoft.com/office/powerpoint/2010/main" val="1155410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07942"/>
          </a:xfrm>
        </p:spPr>
        <p:txBody>
          <a:bodyPr>
            <a:noAutofit/>
          </a:bodyPr>
          <a:lstStyle/>
          <a:p>
            <a:r>
              <a:rPr lang="en-US" sz="2800" dirty="0" smtClean="0">
                <a:solidFill>
                  <a:schemeClr val="tx2">
                    <a:lumMod val="50000"/>
                  </a:schemeClr>
                </a:solidFill>
                <a:latin typeface="+mj-lt"/>
              </a:rPr>
              <a:t>Transfer of Learning </a:t>
            </a:r>
            <a:endParaRPr lang="en-US" sz="2800" dirty="0">
              <a:solidFill>
                <a:schemeClr val="tx2">
                  <a:lumMod val="50000"/>
                </a:schemeClr>
              </a:solidFill>
              <a:latin typeface="+mj-lt"/>
            </a:endParaRPr>
          </a:p>
        </p:txBody>
      </p:sp>
      <p:sp>
        <p:nvSpPr>
          <p:cNvPr id="3" name="Content Placeholder 2"/>
          <p:cNvSpPr>
            <a:spLocks noGrp="1"/>
          </p:cNvSpPr>
          <p:nvPr>
            <p:ph idx="1"/>
          </p:nvPr>
        </p:nvSpPr>
        <p:spPr>
          <a:xfrm>
            <a:off x="287628" y="837127"/>
            <a:ext cx="11520744" cy="5198886"/>
          </a:xfrm>
        </p:spPr>
        <p:txBody>
          <a:bodyPr>
            <a:normAutofit/>
          </a:bodyPr>
          <a:lstStyle/>
          <a:p>
            <a:pPr marL="0" indent="0">
              <a:buNone/>
            </a:pPr>
            <a:r>
              <a:rPr lang="en-US" dirty="0">
                <a:solidFill>
                  <a:schemeClr val="tx2">
                    <a:lumMod val="50000"/>
                  </a:schemeClr>
                </a:solidFill>
                <a:latin typeface="+mj-lt"/>
              </a:rPr>
              <a:t>Students with fewer English skills need more support to </a:t>
            </a:r>
            <a:r>
              <a:rPr lang="en-US" dirty="0" smtClean="0">
                <a:solidFill>
                  <a:schemeClr val="tx2">
                    <a:lumMod val="50000"/>
                  </a:schemeClr>
                </a:solidFill>
                <a:latin typeface="+mj-lt"/>
              </a:rPr>
              <a:t>engage in and complete </a:t>
            </a:r>
            <a:r>
              <a:rPr lang="en-US" dirty="0">
                <a:solidFill>
                  <a:schemeClr val="tx2">
                    <a:lumMod val="50000"/>
                  </a:schemeClr>
                </a:solidFill>
                <a:latin typeface="+mj-lt"/>
              </a:rPr>
              <a:t>academic </a:t>
            </a:r>
            <a:r>
              <a:rPr lang="en-US" dirty="0" smtClean="0">
                <a:solidFill>
                  <a:schemeClr val="tx2">
                    <a:lumMod val="50000"/>
                  </a:schemeClr>
                </a:solidFill>
                <a:latin typeface="+mj-lt"/>
              </a:rPr>
              <a:t>tasks. ESL support during focused language time (i.e. ELD, ESL Service Time, etc.) is not sufficient instruction alone to increase language acquisition. Effective daily instruction must fully engage ELs, increasing/accelerating language acquisition and learning across the day.  </a:t>
            </a:r>
          </a:p>
          <a:p>
            <a:pPr marL="0" indent="0">
              <a:buNone/>
            </a:pPr>
            <a:endParaRPr lang="en-US" dirty="0">
              <a:solidFill>
                <a:schemeClr val="tx2">
                  <a:lumMod val="50000"/>
                </a:schemeClr>
              </a:solidFill>
              <a:latin typeface="+mj-lt"/>
            </a:endParaRPr>
          </a:p>
          <a:p>
            <a:pPr marL="0" indent="0">
              <a:buNone/>
            </a:pPr>
            <a:r>
              <a:rPr lang="en-US" dirty="0" smtClean="0">
                <a:solidFill>
                  <a:schemeClr val="tx2">
                    <a:lumMod val="50000"/>
                  </a:schemeClr>
                </a:solidFill>
                <a:latin typeface="+mj-lt"/>
              </a:rPr>
              <a:t>Research supports the need to differentiate instruction according to the student’s language proficiency level in order to make content comprehensible.</a:t>
            </a:r>
          </a:p>
          <a:p>
            <a:pPr marL="0" indent="0">
              <a:buNone/>
            </a:pPr>
            <a:endParaRPr lang="en-US" dirty="0" smtClean="0">
              <a:solidFill>
                <a:schemeClr val="tx2">
                  <a:lumMod val="50000"/>
                </a:schemeClr>
              </a:solidFill>
              <a:latin typeface="+mj-lt"/>
            </a:endParaRPr>
          </a:p>
          <a:p>
            <a:pPr marL="0" indent="0">
              <a:buNone/>
            </a:pPr>
            <a:r>
              <a:rPr lang="en-US" dirty="0" smtClean="0">
                <a:solidFill>
                  <a:schemeClr val="tx2">
                    <a:lumMod val="50000"/>
                  </a:schemeClr>
                </a:solidFill>
                <a:latin typeface="+mj-lt"/>
              </a:rPr>
              <a:t>Effective instruction planning recognizes </a:t>
            </a:r>
            <a:r>
              <a:rPr lang="en-US" dirty="0">
                <a:solidFill>
                  <a:schemeClr val="tx2">
                    <a:lumMod val="50000"/>
                  </a:schemeClr>
                </a:solidFill>
                <a:latin typeface="+mj-lt"/>
              </a:rPr>
              <a:t>the need for both appropriate </a:t>
            </a:r>
            <a:r>
              <a:rPr lang="en-US" dirty="0" smtClean="0">
                <a:solidFill>
                  <a:schemeClr val="tx2">
                    <a:lumMod val="50000"/>
                  </a:schemeClr>
                </a:solidFill>
                <a:latin typeface="+mj-lt"/>
              </a:rPr>
              <a:t>EL literacy/mathematic instruction </a:t>
            </a:r>
            <a:r>
              <a:rPr lang="en-US" dirty="0">
                <a:solidFill>
                  <a:schemeClr val="tx2">
                    <a:lumMod val="50000"/>
                  </a:schemeClr>
                </a:solidFill>
                <a:latin typeface="+mj-lt"/>
              </a:rPr>
              <a:t>as well as academic language </a:t>
            </a:r>
            <a:r>
              <a:rPr lang="en-US" dirty="0" smtClean="0">
                <a:solidFill>
                  <a:schemeClr val="tx2">
                    <a:lumMod val="50000"/>
                  </a:schemeClr>
                </a:solidFill>
                <a:latin typeface="+mj-lt"/>
              </a:rPr>
              <a:t>instruction across </a:t>
            </a:r>
            <a:r>
              <a:rPr lang="en-US" dirty="0">
                <a:solidFill>
                  <a:schemeClr val="tx2">
                    <a:lumMod val="50000"/>
                  </a:schemeClr>
                </a:solidFill>
                <a:latin typeface="+mj-lt"/>
              </a:rPr>
              <a:t>content </a:t>
            </a:r>
            <a:r>
              <a:rPr lang="en-US" dirty="0" smtClean="0">
                <a:solidFill>
                  <a:schemeClr val="tx2">
                    <a:lumMod val="50000"/>
                  </a:schemeClr>
                </a:solidFill>
                <a:latin typeface="+mj-lt"/>
              </a:rPr>
              <a:t>areas.</a:t>
            </a:r>
          </a:p>
          <a:p>
            <a:pPr marL="0" indent="0">
              <a:buNone/>
            </a:pPr>
            <a:endParaRPr lang="en-US" dirty="0">
              <a:solidFill>
                <a:schemeClr val="tx2">
                  <a:lumMod val="50000"/>
                </a:schemeClr>
              </a:solidFill>
              <a:latin typeface="+mj-lt"/>
            </a:endParaRPr>
          </a:p>
          <a:p>
            <a:pPr marL="0" indent="0">
              <a:buNone/>
            </a:pPr>
            <a:r>
              <a:rPr lang="en-US" dirty="0" smtClean="0">
                <a:solidFill>
                  <a:schemeClr val="tx2">
                    <a:lumMod val="50000"/>
                  </a:schemeClr>
                </a:solidFill>
                <a:latin typeface="+mj-lt"/>
              </a:rPr>
              <a:t>When </a:t>
            </a:r>
            <a:r>
              <a:rPr lang="en-US" dirty="0">
                <a:solidFill>
                  <a:schemeClr val="tx2">
                    <a:lumMod val="50000"/>
                  </a:schemeClr>
                </a:solidFill>
                <a:latin typeface="+mj-lt"/>
              </a:rPr>
              <a:t>assessing </a:t>
            </a:r>
            <a:r>
              <a:rPr lang="en-US" dirty="0" smtClean="0">
                <a:solidFill>
                  <a:schemeClr val="tx2">
                    <a:lumMod val="50000"/>
                  </a:schemeClr>
                </a:solidFill>
                <a:latin typeface="+mj-lt"/>
              </a:rPr>
              <a:t>EL </a:t>
            </a:r>
            <a:r>
              <a:rPr lang="en-US" dirty="0">
                <a:solidFill>
                  <a:schemeClr val="tx2">
                    <a:lumMod val="50000"/>
                  </a:schemeClr>
                </a:solidFill>
                <a:latin typeface="+mj-lt"/>
              </a:rPr>
              <a:t>performance in school, a distinction must be made between their academic </a:t>
            </a:r>
            <a:r>
              <a:rPr lang="en-US" dirty="0" smtClean="0">
                <a:solidFill>
                  <a:schemeClr val="tx2">
                    <a:lumMod val="50000"/>
                  </a:schemeClr>
                </a:solidFill>
                <a:latin typeface="+mj-lt"/>
              </a:rPr>
              <a:t>achievement and </a:t>
            </a:r>
            <a:r>
              <a:rPr lang="en-US" dirty="0">
                <a:solidFill>
                  <a:schemeClr val="tx2">
                    <a:lumMod val="50000"/>
                  </a:schemeClr>
                </a:solidFill>
                <a:latin typeface="+mj-lt"/>
              </a:rPr>
              <a:t>their academic language proficiency. Academic achievement measures </a:t>
            </a:r>
            <a:r>
              <a:rPr lang="en-US" dirty="0" smtClean="0">
                <a:solidFill>
                  <a:schemeClr val="tx2">
                    <a:lumMod val="50000"/>
                  </a:schemeClr>
                </a:solidFill>
                <a:latin typeface="+mj-lt"/>
              </a:rPr>
              <a:t>the EL content </a:t>
            </a:r>
            <a:r>
              <a:rPr lang="en-US" dirty="0">
                <a:solidFill>
                  <a:schemeClr val="tx2">
                    <a:lumMod val="50000"/>
                  </a:schemeClr>
                </a:solidFill>
                <a:latin typeface="+mj-lt"/>
              </a:rPr>
              <a:t>area </a:t>
            </a:r>
            <a:r>
              <a:rPr lang="en-US" dirty="0" smtClean="0">
                <a:solidFill>
                  <a:schemeClr val="tx2">
                    <a:lumMod val="50000"/>
                  </a:schemeClr>
                </a:solidFill>
                <a:latin typeface="+mj-lt"/>
              </a:rPr>
              <a:t>knowledge, skills</a:t>
            </a:r>
            <a:r>
              <a:rPr lang="en-US" dirty="0">
                <a:solidFill>
                  <a:schemeClr val="tx2">
                    <a:lumMod val="50000"/>
                  </a:schemeClr>
                </a:solidFill>
                <a:latin typeface="+mj-lt"/>
              </a:rPr>
              <a:t>, and processes independent of their academic language </a:t>
            </a:r>
            <a:r>
              <a:rPr lang="en-US" dirty="0" smtClean="0">
                <a:solidFill>
                  <a:schemeClr val="tx2">
                    <a:lumMod val="50000"/>
                  </a:schemeClr>
                </a:solidFill>
                <a:latin typeface="+mj-lt"/>
              </a:rPr>
              <a:t>proficiency.</a:t>
            </a:r>
            <a:endParaRPr lang="en-US" dirty="0">
              <a:solidFill>
                <a:schemeClr val="tx2">
                  <a:lumMod val="50000"/>
                </a:schemeClr>
              </a:solidFill>
              <a:latin typeface="+mj-lt"/>
            </a:endParaRPr>
          </a:p>
        </p:txBody>
      </p:sp>
      <p:sp>
        <p:nvSpPr>
          <p:cNvPr id="4" name="TextBox 3"/>
          <p:cNvSpPr txBox="1"/>
          <p:nvPr/>
        </p:nvSpPr>
        <p:spPr>
          <a:xfrm>
            <a:off x="399245" y="6375042"/>
            <a:ext cx="5679583" cy="276999"/>
          </a:xfrm>
          <a:prstGeom prst="rect">
            <a:avLst/>
          </a:prstGeom>
          <a:noFill/>
        </p:spPr>
        <p:txBody>
          <a:bodyPr wrap="square" rtlCol="0">
            <a:spAutoFit/>
          </a:bodyPr>
          <a:lstStyle/>
          <a:p>
            <a:r>
              <a:rPr lang="en-US" sz="1200" dirty="0" smtClean="0"/>
              <a:t>(Echevarria, Vogt, &amp; Short, 2012)</a:t>
            </a:r>
            <a:endParaRPr lang="en-US" sz="1200" dirty="0"/>
          </a:p>
        </p:txBody>
      </p:sp>
    </p:spTree>
    <p:extLst>
      <p:ext uri="{BB962C8B-B14F-4D97-AF65-F5344CB8AC3E}">
        <p14:creationId xmlns:p14="http://schemas.microsoft.com/office/powerpoint/2010/main" val="3654186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46640"/>
          </a:xfrm>
        </p:spPr>
        <p:txBody>
          <a:bodyPr/>
          <a:lstStyle/>
          <a:p>
            <a:r>
              <a:rPr lang="en-US" sz="2800" dirty="0" smtClean="0">
                <a:solidFill>
                  <a:schemeClr val="tx2">
                    <a:lumMod val="50000"/>
                  </a:schemeClr>
                </a:solidFill>
                <a:latin typeface="+mj-lt"/>
              </a:rPr>
              <a:t>EL Instruction </a:t>
            </a:r>
            <a:endParaRPr lang="en-US" sz="2800" dirty="0">
              <a:solidFill>
                <a:schemeClr val="tx2">
                  <a:lumMod val="50000"/>
                </a:schemeClr>
              </a:solidFill>
              <a:latin typeface="+mj-lt"/>
            </a:endParaRPr>
          </a:p>
        </p:txBody>
      </p:sp>
      <p:sp>
        <p:nvSpPr>
          <p:cNvPr id="3" name="Content Placeholder 2"/>
          <p:cNvSpPr>
            <a:spLocks noGrp="1"/>
          </p:cNvSpPr>
          <p:nvPr>
            <p:ph idx="1"/>
          </p:nvPr>
        </p:nvSpPr>
        <p:spPr>
          <a:xfrm>
            <a:off x="609600" y="1021278"/>
            <a:ext cx="10972800" cy="5104887"/>
          </a:xfrm>
        </p:spPr>
        <p:txBody>
          <a:bodyPr>
            <a:normAutofit/>
          </a:bodyPr>
          <a:lstStyle/>
          <a:p>
            <a:pPr marL="0" indent="0">
              <a:buNone/>
            </a:pPr>
            <a:r>
              <a:rPr lang="en-US" b="1" dirty="0">
                <a:solidFill>
                  <a:schemeClr val="tx2">
                    <a:lumMod val="50000"/>
                  </a:schemeClr>
                </a:solidFill>
                <a:latin typeface="+mn-lt"/>
              </a:rPr>
              <a:t>Sheltered instruction </a:t>
            </a:r>
            <a:endParaRPr lang="en-US" b="1" dirty="0" smtClean="0">
              <a:solidFill>
                <a:schemeClr val="tx2">
                  <a:lumMod val="50000"/>
                </a:schemeClr>
              </a:solidFill>
              <a:latin typeface="+mn-lt"/>
            </a:endParaRPr>
          </a:p>
          <a:p>
            <a:pPr>
              <a:buFont typeface="Arial" panose="020B0604020202020204" pitchFamily="34" charset="0"/>
              <a:buChar char="•"/>
            </a:pPr>
            <a:r>
              <a:rPr lang="en-US" dirty="0" smtClean="0">
                <a:solidFill>
                  <a:schemeClr val="tx2">
                    <a:lumMod val="50000"/>
                  </a:schemeClr>
                </a:solidFill>
                <a:latin typeface="+mn-lt"/>
              </a:rPr>
              <a:t>This </a:t>
            </a:r>
            <a:r>
              <a:rPr lang="en-US" dirty="0">
                <a:solidFill>
                  <a:schemeClr val="tx2">
                    <a:lumMod val="50000"/>
                  </a:schemeClr>
                </a:solidFill>
                <a:latin typeface="+mn-lt"/>
              </a:rPr>
              <a:t>instructional approach focuses on making the instructional input (oral and written) </a:t>
            </a:r>
            <a:r>
              <a:rPr lang="en-US" dirty="0" smtClean="0">
                <a:solidFill>
                  <a:schemeClr val="tx2">
                    <a:lumMod val="50000"/>
                  </a:schemeClr>
                </a:solidFill>
                <a:latin typeface="+mn-lt"/>
              </a:rPr>
              <a:t>more comprehensible </a:t>
            </a:r>
            <a:r>
              <a:rPr lang="en-US" dirty="0">
                <a:solidFill>
                  <a:schemeClr val="tx2">
                    <a:lumMod val="50000"/>
                  </a:schemeClr>
                </a:solidFill>
                <a:latin typeface="+mn-lt"/>
              </a:rPr>
              <a:t>and understandable for students. This approach to instruction integrates the </a:t>
            </a:r>
            <a:r>
              <a:rPr lang="en-US" dirty="0" smtClean="0">
                <a:solidFill>
                  <a:schemeClr val="tx2">
                    <a:lumMod val="50000"/>
                  </a:schemeClr>
                </a:solidFill>
                <a:latin typeface="+mn-lt"/>
              </a:rPr>
              <a:t>teaching of </a:t>
            </a:r>
            <a:r>
              <a:rPr lang="en-US" dirty="0">
                <a:solidFill>
                  <a:schemeClr val="tx2">
                    <a:lumMod val="50000"/>
                  </a:schemeClr>
                </a:solidFill>
                <a:latin typeface="+mn-lt"/>
              </a:rPr>
              <a:t>academic language together with academic content. Language and content can become </a:t>
            </a:r>
            <a:r>
              <a:rPr lang="en-US" dirty="0" smtClean="0">
                <a:solidFill>
                  <a:schemeClr val="tx2">
                    <a:lumMod val="50000"/>
                  </a:schemeClr>
                </a:solidFill>
                <a:latin typeface="+mn-lt"/>
              </a:rPr>
              <a:t>more comprehensible </a:t>
            </a:r>
            <a:r>
              <a:rPr lang="en-US" dirty="0">
                <a:solidFill>
                  <a:schemeClr val="tx2">
                    <a:lumMod val="50000"/>
                  </a:schemeClr>
                </a:solidFill>
                <a:latin typeface="+mn-lt"/>
              </a:rPr>
              <a:t>through visual and linguistic scaffolds such as photographs, video clips, graphic </a:t>
            </a:r>
            <a:r>
              <a:rPr lang="en-US" dirty="0" smtClean="0">
                <a:solidFill>
                  <a:schemeClr val="tx2">
                    <a:lumMod val="50000"/>
                  </a:schemeClr>
                </a:solidFill>
                <a:latin typeface="+mn-lt"/>
              </a:rPr>
              <a:t>organizers, sentence </a:t>
            </a:r>
            <a:r>
              <a:rPr lang="en-US" dirty="0">
                <a:solidFill>
                  <a:schemeClr val="tx2">
                    <a:lumMod val="50000"/>
                  </a:schemeClr>
                </a:solidFill>
                <a:latin typeface="+mn-lt"/>
              </a:rPr>
              <a:t>frames, math manipulatives, a variety of readings on a particular topic of instruction, </a:t>
            </a:r>
            <a:r>
              <a:rPr lang="en-US" dirty="0" smtClean="0">
                <a:solidFill>
                  <a:schemeClr val="tx2">
                    <a:lumMod val="50000"/>
                  </a:schemeClr>
                </a:solidFill>
                <a:latin typeface="+mn-lt"/>
              </a:rPr>
              <a:t>and previewing </a:t>
            </a:r>
            <a:r>
              <a:rPr lang="en-US" dirty="0">
                <a:solidFill>
                  <a:schemeClr val="tx2">
                    <a:lumMod val="50000"/>
                  </a:schemeClr>
                </a:solidFill>
                <a:latin typeface="+mn-lt"/>
              </a:rPr>
              <a:t>instruction through the home language, among other strategies</a:t>
            </a:r>
            <a:r>
              <a:rPr lang="en-US" dirty="0" smtClean="0">
                <a:solidFill>
                  <a:schemeClr val="tx2">
                    <a:lumMod val="50000"/>
                  </a:schemeClr>
                </a:solidFill>
                <a:latin typeface="+mn-lt"/>
              </a:rPr>
              <a:t>.</a:t>
            </a:r>
          </a:p>
          <a:p>
            <a:pPr marL="0" indent="0">
              <a:buNone/>
            </a:pPr>
            <a:endParaRPr lang="en-US" dirty="0" smtClean="0">
              <a:solidFill>
                <a:schemeClr val="tx2">
                  <a:lumMod val="50000"/>
                </a:schemeClr>
              </a:solidFill>
              <a:latin typeface="+mn-lt"/>
            </a:endParaRPr>
          </a:p>
          <a:p>
            <a:pPr marL="0" indent="0">
              <a:buNone/>
            </a:pPr>
            <a:r>
              <a:rPr lang="en-US" b="1" dirty="0" smtClean="0">
                <a:solidFill>
                  <a:schemeClr val="tx2">
                    <a:lumMod val="50000"/>
                  </a:schemeClr>
                </a:solidFill>
                <a:latin typeface="+mn-lt"/>
              </a:rPr>
              <a:t>Linguistic Support </a:t>
            </a:r>
          </a:p>
          <a:p>
            <a:pPr>
              <a:buFont typeface="Arial" panose="020B0604020202020204" pitchFamily="34" charset="0"/>
              <a:buChar char="•"/>
            </a:pPr>
            <a:r>
              <a:rPr lang="en-US" dirty="0">
                <a:solidFill>
                  <a:schemeClr val="tx2">
                    <a:lumMod val="50000"/>
                  </a:schemeClr>
                </a:solidFill>
                <a:latin typeface="+mn-lt"/>
              </a:rPr>
              <a:t>A</a:t>
            </a:r>
            <a:r>
              <a:rPr lang="en-US" dirty="0" smtClean="0">
                <a:solidFill>
                  <a:schemeClr val="tx2">
                    <a:lumMod val="50000"/>
                  </a:schemeClr>
                </a:solidFill>
                <a:latin typeface="+mn-lt"/>
              </a:rPr>
              <a:t>n instructional strategy or tool used to assist students in accessing content necessary for classroom understanding or communication. Support may include teaching techniques, such as modeling, feedback, or questioning. Other types of support involve students using visuals or graphics, interacting with others, or using their senses to help construct meaning of oral or written language.</a:t>
            </a:r>
          </a:p>
          <a:p>
            <a:pPr>
              <a:buFont typeface="Arial" panose="020B0604020202020204" pitchFamily="34" charset="0"/>
              <a:buChar char="•"/>
            </a:pPr>
            <a:endParaRPr lang="en-US" dirty="0">
              <a:solidFill>
                <a:schemeClr val="tx2">
                  <a:lumMod val="50000"/>
                </a:schemeClr>
              </a:solidFill>
            </a:endParaRPr>
          </a:p>
        </p:txBody>
      </p:sp>
    </p:spTree>
    <p:extLst>
      <p:ext uri="{BB962C8B-B14F-4D97-AF65-F5344CB8AC3E}">
        <p14:creationId xmlns:p14="http://schemas.microsoft.com/office/powerpoint/2010/main" val="2969567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lumMod val="50000"/>
                  </a:schemeClr>
                </a:solidFill>
                <a:latin typeface="+mj-lt"/>
              </a:rPr>
              <a:t>Differentiation and Scaffolding of Instruction </a:t>
            </a:r>
            <a:endParaRPr lang="en-US" sz="2800" dirty="0">
              <a:solidFill>
                <a:schemeClr val="tx2">
                  <a:lumMod val="50000"/>
                </a:schemeClr>
              </a:solidFill>
              <a:latin typeface="+mj-lt"/>
            </a:endParaRPr>
          </a:p>
        </p:txBody>
      </p:sp>
      <p:sp>
        <p:nvSpPr>
          <p:cNvPr id="3" name="Content Placeholder 2"/>
          <p:cNvSpPr>
            <a:spLocks noGrp="1"/>
          </p:cNvSpPr>
          <p:nvPr>
            <p:ph idx="1"/>
          </p:nvPr>
        </p:nvSpPr>
        <p:spPr>
          <a:xfrm>
            <a:off x="609600" y="1187533"/>
            <a:ext cx="10972800" cy="4797631"/>
          </a:xfrm>
        </p:spPr>
        <p:txBody>
          <a:bodyPr>
            <a:normAutofit/>
          </a:bodyPr>
          <a:lstStyle/>
          <a:p>
            <a:pPr>
              <a:buFont typeface="Arial" panose="020B0604020202020204" pitchFamily="34" charset="0"/>
              <a:buChar char="•"/>
            </a:pPr>
            <a:r>
              <a:rPr lang="en-US" i="1" dirty="0">
                <a:solidFill>
                  <a:schemeClr val="tx2">
                    <a:lumMod val="50000"/>
                  </a:schemeClr>
                </a:solidFill>
                <a:latin typeface="+mj-lt"/>
              </a:rPr>
              <a:t>Differentiation</a:t>
            </a:r>
            <a:r>
              <a:rPr lang="en-US" dirty="0">
                <a:solidFill>
                  <a:schemeClr val="tx2">
                    <a:lumMod val="50000"/>
                  </a:schemeClr>
                </a:solidFill>
                <a:latin typeface="+mj-lt"/>
              </a:rPr>
              <a:t> is a framework or philosophy for effective teaching that involves providing different students with different avenues to </a:t>
            </a:r>
            <a:r>
              <a:rPr lang="en-US" u="sng" dirty="0">
                <a:solidFill>
                  <a:schemeClr val="tx2">
                    <a:lumMod val="50000"/>
                  </a:schemeClr>
                </a:solidFill>
                <a:latin typeface="+mj-lt"/>
              </a:rPr>
              <a:t>learning</a:t>
            </a:r>
            <a:r>
              <a:rPr lang="en-US" dirty="0" smtClean="0">
                <a:solidFill>
                  <a:schemeClr val="tx2">
                    <a:lumMod val="50000"/>
                  </a:schemeClr>
                </a:solidFill>
                <a:latin typeface="+mj-lt"/>
              </a:rPr>
              <a:t>.</a:t>
            </a:r>
          </a:p>
          <a:p>
            <a:pPr lvl="1"/>
            <a:r>
              <a:rPr lang="en-US" dirty="0" smtClean="0">
                <a:solidFill>
                  <a:schemeClr val="tx2">
                    <a:lumMod val="50000"/>
                  </a:schemeClr>
                </a:solidFill>
                <a:latin typeface="+mj-lt"/>
              </a:rPr>
              <a:t>Three ways to differentiate are: </a:t>
            </a:r>
            <a:r>
              <a:rPr lang="en-US" i="1" dirty="0" smtClean="0">
                <a:solidFill>
                  <a:schemeClr val="tx2">
                    <a:lumMod val="50000"/>
                  </a:schemeClr>
                </a:solidFill>
                <a:latin typeface="+mj-lt"/>
              </a:rPr>
              <a:t>content, process, and product.</a:t>
            </a:r>
            <a:endParaRPr lang="en-US" dirty="0" smtClean="0">
              <a:solidFill>
                <a:schemeClr val="tx2">
                  <a:lumMod val="50000"/>
                </a:schemeClr>
              </a:solidFill>
              <a:latin typeface="+mj-lt"/>
            </a:endParaRPr>
          </a:p>
          <a:p>
            <a:pPr marL="457200" lvl="1" indent="0">
              <a:buNone/>
            </a:pPr>
            <a:endParaRPr lang="en-US" dirty="0" smtClean="0">
              <a:solidFill>
                <a:schemeClr val="tx2">
                  <a:lumMod val="50000"/>
                </a:schemeClr>
              </a:solidFill>
              <a:latin typeface="+mj-lt"/>
            </a:endParaRPr>
          </a:p>
          <a:p>
            <a:pPr>
              <a:buFont typeface="Arial" panose="020B0604020202020204" pitchFamily="34" charset="0"/>
              <a:buChar char="•"/>
            </a:pPr>
            <a:r>
              <a:rPr lang="en-US" i="1" dirty="0" smtClean="0">
                <a:solidFill>
                  <a:schemeClr val="tx2">
                    <a:lumMod val="50000"/>
                  </a:schemeClr>
                </a:solidFill>
                <a:latin typeface="+mj-lt"/>
              </a:rPr>
              <a:t>Scaffolding</a:t>
            </a:r>
            <a:r>
              <a:rPr lang="en-US" dirty="0" smtClean="0">
                <a:solidFill>
                  <a:schemeClr val="tx2">
                    <a:lumMod val="50000"/>
                  </a:schemeClr>
                </a:solidFill>
                <a:latin typeface="+mj-lt"/>
              </a:rPr>
              <a:t> </a:t>
            </a:r>
            <a:r>
              <a:rPr lang="en-US" dirty="0">
                <a:solidFill>
                  <a:schemeClr val="tx2">
                    <a:lumMod val="50000"/>
                  </a:schemeClr>
                </a:solidFill>
                <a:latin typeface="+mj-lt"/>
              </a:rPr>
              <a:t>is breaking up the </a:t>
            </a:r>
            <a:r>
              <a:rPr lang="en-US" u="sng" dirty="0">
                <a:solidFill>
                  <a:schemeClr val="tx2">
                    <a:lumMod val="50000"/>
                  </a:schemeClr>
                </a:solidFill>
                <a:latin typeface="+mj-lt"/>
              </a:rPr>
              <a:t>learning</a:t>
            </a:r>
            <a:r>
              <a:rPr lang="en-US" dirty="0">
                <a:solidFill>
                  <a:schemeClr val="tx2">
                    <a:lumMod val="50000"/>
                  </a:schemeClr>
                </a:solidFill>
                <a:latin typeface="+mj-lt"/>
              </a:rPr>
              <a:t> into small meaningful parts and then providing a tool, or structure, with each part</a:t>
            </a:r>
            <a:r>
              <a:rPr lang="en-US" dirty="0" smtClean="0">
                <a:solidFill>
                  <a:schemeClr val="tx2">
                    <a:lumMod val="50000"/>
                  </a:schemeClr>
                </a:solidFill>
                <a:latin typeface="+mj-lt"/>
              </a:rPr>
              <a:t>.</a:t>
            </a:r>
          </a:p>
          <a:p>
            <a:pPr marL="0" indent="0">
              <a:buNone/>
            </a:pPr>
            <a:endParaRPr lang="en-US" dirty="0" smtClean="0">
              <a:solidFill>
                <a:schemeClr val="tx2">
                  <a:lumMod val="50000"/>
                </a:schemeClr>
              </a:solidFill>
              <a:latin typeface="+mj-lt"/>
            </a:endParaRPr>
          </a:p>
          <a:p>
            <a:pPr marL="0" indent="0">
              <a:buNone/>
            </a:pPr>
            <a:endParaRPr lang="en-US" dirty="0">
              <a:solidFill>
                <a:schemeClr val="tx2">
                  <a:lumMod val="50000"/>
                </a:schemeClr>
              </a:solidFill>
              <a:latin typeface="+mj-lt"/>
            </a:endParaRPr>
          </a:p>
          <a:p>
            <a:pPr marL="0" indent="0">
              <a:buNone/>
            </a:pPr>
            <a:r>
              <a:rPr lang="en-US" dirty="0" smtClean="0">
                <a:solidFill>
                  <a:schemeClr val="tx2">
                    <a:lumMod val="50000"/>
                  </a:schemeClr>
                </a:solidFill>
                <a:latin typeface="+mj-lt"/>
              </a:rPr>
              <a:t>This theory allows teachers to take students’ diverse learning characteristics into account when planning and implementing instruction in order to give every student access to the curricular material, the thinking and the academic language of a unit of study. Teachers can organize instructional activities based on students’ interests, abilities, language proficiency levels, preferred learning styles, or varying delivery modalities and build in the necessary learning scaffolds as well as extension activities to maximize access and engagement for all students.</a:t>
            </a:r>
          </a:p>
          <a:p>
            <a:pPr marL="0" indent="0">
              <a:buNone/>
            </a:pPr>
            <a:endParaRPr lang="en-US" dirty="0">
              <a:solidFill>
                <a:schemeClr val="tx2">
                  <a:lumMod val="50000"/>
                </a:schemeClr>
              </a:solidFill>
            </a:endParaRPr>
          </a:p>
          <a:p>
            <a:pPr marL="0" indent="0">
              <a:buNone/>
            </a:pPr>
            <a:endParaRPr lang="en-US" dirty="0">
              <a:solidFill>
                <a:schemeClr val="tx2">
                  <a:lumMod val="50000"/>
                </a:schemeClr>
              </a:solidFill>
            </a:endParaRPr>
          </a:p>
        </p:txBody>
      </p:sp>
      <p:sp>
        <p:nvSpPr>
          <p:cNvPr id="4" name="TextBox 3"/>
          <p:cNvSpPr txBox="1"/>
          <p:nvPr/>
        </p:nvSpPr>
        <p:spPr>
          <a:xfrm>
            <a:off x="219488" y="6327622"/>
            <a:ext cx="5735782" cy="369332"/>
          </a:xfrm>
          <a:prstGeom prst="rect">
            <a:avLst/>
          </a:prstGeom>
          <a:noFill/>
        </p:spPr>
        <p:txBody>
          <a:bodyPr wrap="square" rtlCol="0">
            <a:spAutoFit/>
          </a:bodyPr>
          <a:lstStyle/>
          <a:p>
            <a:r>
              <a:rPr lang="en-US" b="1" dirty="0" smtClean="0"/>
              <a:t>WIDA RTI² for ELL</a:t>
            </a:r>
            <a:endParaRPr lang="en-US" b="1" dirty="0"/>
          </a:p>
        </p:txBody>
      </p:sp>
    </p:spTree>
    <p:extLst>
      <p:ext uri="{BB962C8B-B14F-4D97-AF65-F5344CB8AC3E}">
        <p14:creationId xmlns:p14="http://schemas.microsoft.com/office/powerpoint/2010/main" val="1042018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274638"/>
            <a:ext cx="10972800" cy="701755"/>
          </a:xfrm>
        </p:spPr>
        <p:txBody>
          <a:bodyPr>
            <a:normAutofit/>
          </a:bodyPr>
          <a:lstStyle/>
          <a:p>
            <a:pPr eaLnBrk="1" hangingPunct="1"/>
            <a:r>
              <a:rPr lang="en-US" altLang="en-US" sz="2800" dirty="0">
                <a:solidFill>
                  <a:schemeClr val="tx2">
                    <a:lumMod val="50000"/>
                  </a:schemeClr>
                </a:solidFill>
                <a:latin typeface="+mn-lt"/>
              </a:rPr>
              <a:t>Student Need(s) and Area(s) of Deficit:</a:t>
            </a:r>
          </a:p>
        </p:txBody>
      </p:sp>
      <p:sp>
        <p:nvSpPr>
          <p:cNvPr id="3" name="Content Placeholder 2"/>
          <p:cNvSpPr>
            <a:spLocks noGrp="1"/>
          </p:cNvSpPr>
          <p:nvPr>
            <p:ph idx="1"/>
          </p:nvPr>
        </p:nvSpPr>
        <p:spPr>
          <a:xfrm>
            <a:off x="609600" y="1330037"/>
            <a:ext cx="10972800" cy="4796128"/>
          </a:xfrm>
        </p:spPr>
        <p:txBody>
          <a:bodyPr rtlCol="0">
            <a:normAutofit/>
          </a:bodyPr>
          <a:lstStyle/>
          <a:p>
            <a:pPr marL="0" indent="0" fontAlgn="auto">
              <a:spcAft>
                <a:spcPts val="0"/>
              </a:spcAft>
              <a:buNone/>
              <a:defRPr/>
            </a:pPr>
            <a:r>
              <a:rPr lang="en-US" sz="2400" dirty="0">
                <a:solidFill>
                  <a:schemeClr val="tx2">
                    <a:lumMod val="50000"/>
                  </a:schemeClr>
                </a:solidFill>
                <a:latin typeface="+mn-lt"/>
              </a:rPr>
              <a:t>Successful differentiation is based on individual student need(s) and area(s) of deficit. First, determine what the student requires to access core instruction then effectively plan to meet their need(s).</a:t>
            </a:r>
          </a:p>
          <a:p>
            <a:pPr marL="0" indent="0" fontAlgn="auto">
              <a:spcAft>
                <a:spcPts val="0"/>
              </a:spcAft>
              <a:buNone/>
              <a:defRPr/>
            </a:pPr>
            <a:endParaRPr lang="en-US" dirty="0">
              <a:solidFill>
                <a:schemeClr val="tx2">
                  <a:lumMod val="50000"/>
                </a:schemeClr>
              </a:solidFill>
              <a:latin typeface="+mn-lt"/>
            </a:endParaRPr>
          </a:p>
          <a:p>
            <a:pPr marL="0" indent="0" fontAlgn="auto">
              <a:spcAft>
                <a:spcPts val="0"/>
              </a:spcAft>
              <a:buNone/>
              <a:defRPr/>
            </a:pPr>
            <a:r>
              <a:rPr lang="en-US" sz="2400" dirty="0">
                <a:solidFill>
                  <a:schemeClr val="tx2">
                    <a:lumMod val="50000"/>
                  </a:schemeClr>
                </a:solidFill>
                <a:latin typeface="+mn-lt"/>
              </a:rPr>
              <a:t>Examples:</a:t>
            </a:r>
          </a:p>
          <a:p>
            <a:pPr lvl="1" fontAlgn="auto">
              <a:spcAft>
                <a:spcPts val="0"/>
              </a:spcAft>
              <a:defRPr/>
            </a:pPr>
            <a:r>
              <a:rPr lang="en-US" sz="2400" dirty="0">
                <a:solidFill>
                  <a:schemeClr val="tx2">
                    <a:lumMod val="50000"/>
                  </a:schemeClr>
                </a:solidFill>
                <a:latin typeface="+mn-lt"/>
              </a:rPr>
              <a:t>Reading</a:t>
            </a:r>
          </a:p>
          <a:p>
            <a:pPr lvl="1" fontAlgn="auto">
              <a:spcAft>
                <a:spcPts val="0"/>
              </a:spcAft>
              <a:defRPr/>
            </a:pPr>
            <a:r>
              <a:rPr lang="en-US" sz="2400" dirty="0">
                <a:solidFill>
                  <a:schemeClr val="tx2">
                    <a:lumMod val="50000"/>
                  </a:schemeClr>
                </a:solidFill>
                <a:latin typeface="+mn-lt"/>
              </a:rPr>
              <a:t>Mathematics</a:t>
            </a:r>
          </a:p>
          <a:p>
            <a:pPr lvl="1" fontAlgn="auto">
              <a:spcAft>
                <a:spcPts val="0"/>
              </a:spcAft>
              <a:defRPr/>
            </a:pPr>
            <a:r>
              <a:rPr lang="en-US" sz="2400" dirty="0">
                <a:solidFill>
                  <a:schemeClr val="tx2">
                    <a:lumMod val="50000"/>
                  </a:schemeClr>
                </a:solidFill>
                <a:latin typeface="+mn-lt"/>
              </a:rPr>
              <a:t>Extent of background knowledge</a:t>
            </a:r>
          </a:p>
          <a:p>
            <a:pPr lvl="1" fontAlgn="auto">
              <a:spcAft>
                <a:spcPts val="0"/>
              </a:spcAft>
              <a:defRPr/>
            </a:pPr>
            <a:r>
              <a:rPr lang="en-US" sz="2400" dirty="0">
                <a:solidFill>
                  <a:schemeClr val="tx2">
                    <a:lumMod val="50000"/>
                  </a:schemeClr>
                </a:solidFill>
                <a:latin typeface="+mn-lt"/>
              </a:rPr>
              <a:t>English language proficiency</a:t>
            </a:r>
          </a:p>
          <a:p>
            <a:pPr lvl="1" fontAlgn="auto">
              <a:spcAft>
                <a:spcPts val="0"/>
              </a:spcAft>
              <a:defRPr/>
            </a:pPr>
            <a:r>
              <a:rPr lang="en-US" sz="2400" dirty="0">
                <a:solidFill>
                  <a:schemeClr val="tx2">
                    <a:lumMod val="50000"/>
                  </a:schemeClr>
                </a:solidFill>
                <a:latin typeface="+mn-lt"/>
              </a:rPr>
              <a:t>Learning disabilities or other disabilities impacting learning</a:t>
            </a:r>
          </a:p>
          <a:p>
            <a:pPr fontAlgn="auto">
              <a:spcAft>
                <a:spcPts val="0"/>
              </a:spcAft>
              <a:defRPr/>
            </a:pPr>
            <a:endParaRPr lang="en-US" dirty="0" smtClean="0">
              <a:solidFill>
                <a:schemeClr val="tx2">
                  <a:lumMod val="50000"/>
                </a:schemeClr>
              </a:solidFill>
              <a:latin typeface="+mn-lt"/>
            </a:endParaRPr>
          </a:p>
        </p:txBody>
      </p:sp>
    </p:spTree>
    <p:extLst>
      <p:ext uri="{BB962C8B-B14F-4D97-AF65-F5344CB8AC3E}">
        <p14:creationId xmlns:p14="http://schemas.microsoft.com/office/powerpoint/2010/main" val="27179300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274638"/>
            <a:ext cx="8229600" cy="472337"/>
          </a:xfrm>
        </p:spPr>
        <p:txBody>
          <a:bodyPr>
            <a:noAutofit/>
          </a:bodyPr>
          <a:lstStyle/>
          <a:p>
            <a:pPr eaLnBrk="1" hangingPunct="1"/>
            <a:r>
              <a:rPr lang="en-US" altLang="en-US" sz="2800" dirty="0">
                <a:solidFill>
                  <a:schemeClr val="tx2">
                    <a:lumMod val="50000"/>
                  </a:schemeClr>
                </a:solidFill>
                <a:latin typeface="+mn-lt"/>
              </a:rPr>
              <a:t>How To Determine Student Need(s)</a:t>
            </a:r>
          </a:p>
        </p:txBody>
      </p:sp>
      <p:sp>
        <p:nvSpPr>
          <p:cNvPr id="15363" name="Content Placeholder 2"/>
          <p:cNvSpPr>
            <a:spLocks noGrp="1"/>
          </p:cNvSpPr>
          <p:nvPr>
            <p:ph idx="1"/>
          </p:nvPr>
        </p:nvSpPr>
        <p:spPr>
          <a:xfrm>
            <a:off x="225631" y="914401"/>
            <a:ext cx="11554691" cy="5421314"/>
          </a:xfrm>
        </p:spPr>
        <p:txBody>
          <a:bodyPr>
            <a:normAutofit lnSpcReduction="10000"/>
          </a:bodyPr>
          <a:lstStyle/>
          <a:p>
            <a:pPr eaLnBrk="1" hangingPunct="1">
              <a:buFont typeface="Arial" panose="020B0604020202020204" pitchFamily="34" charset="0"/>
              <a:buChar char="•"/>
            </a:pPr>
            <a:r>
              <a:rPr lang="en-US" altLang="en-US" sz="2400" dirty="0">
                <a:solidFill>
                  <a:schemeClr val="tx2">
                    <a:lumMod val="50000"/>
                  </a:schemeClr>
                </a:solidFill>
                <a:latin typeface="+mn-lt"/>
              </a:rPr>
              <a:t>Utilize diagnostic instruments to assess skill level (Inquire: “what do my students know?”)</a:t>
            </a:r>
          </a:p>
          <a:p>
            <a:pPr lvl="1"/>
            <a:r>
              <a:rPr lang="en-US" altLang="en-US" sz="2400" dirty="0">
                <a:solidFill>
                  <a:schemeClr val="tx2">
                    <a:lumMod val="50000"/>
                  </a:schemeClr>
                </a:solidFill>
                <a:latin typeface="+mn-lt"/>
              </a:rPr>
              <a:t>Universal Screening and Progress monitoring data</a:t>
            </a:r>
          </a:p>
          <a:p>
            <a:pPr lvl="1"/>
            <a:r>
              <a:rPr lang="en-US" sz="2400" dirty="0">
                <a:solidFill>
                  <a:schemeClr val="tx2">
                    <a:lumMod val="50000"/>
                  </a:schemeClr>
                </a:solidFill>
                <a:latin typeface="+mn-lt"/>
              </a:rPr>
              <a:t>Pre-tests</a:t>
            </a:r>
          </a:p>
          <a:p>
            <a:pPr lvl="1"/>
            <a:r>
              <a:rPr lang="en-US" sz="2400" dirty="0">
                <a:solidFill>
                  <a:schemeClr val="tx2">
                    <a:lumMod val="50000"/>
                  </a:schemeClr>
                </a:solidFill>
                <a:latin typeface="+mn-lt"/>
              </a:rPr>
              <a:t>Survey Background Knowledge: KWL Charts </a:t>
            </a:r>
          </a:p>
          <a:p>
            <a:pPr lvl="1"/>
            <a:r>
              <a:rPr lang="en-US" sz="2400" dirty="0">
                <a:solidFill>
                  <a:schemeClr val="tx2">
                    <a:lumMod val="50000"/>
                  </a:schemeClr>
                </a:solidFill>
                <a:latin typeface="+mn-lt"/>
              </a:rPr>
              <a:t>Student self assessments/ checklists </a:t>
            </a:r>
          </a:p>
          <a:p>
            <a:pPr lvl="1"/>
            <a:r>
              <a:rPr lang="en-US" sz="2400" dirty="0">
                <a:solidFill>
                  <a:schemeClr val="tx2">
                    <a:lumMod val="50000"/>
                  </a:schemeClr>
                </a:solidFill>
                <a:latin typeface="+mn-lt"/>
              </a:rPr>
              <a:t>Formal and/or </a:t>
            </a:r>
            <a:r>
              <a:rPr lang="en-US" sz="2400" dirty="0" smtClean="0">
                <a:solidFill>
                  <a:schemeClr val="tx2">
                    <a:lumMod val="50000"/>
                  </a:schemeClr>
                </a:solidFill>
                <a:latin typeface="+mn-lt"/>
              </a:rPr>
              <a:t>informal</a:t>
            </a:r>
          </a:p>
          <a:p>
            <a:pPr lvl="1"/>
            <a:r>
              <a:rPr lang="en-US" sz="2400" dirty="0" smtClean="0">
                <a:solidFill>
                  <a:schemeClr val="tx2">
                    <a:lumMod val="50000"/>
                  </a:schemeClr>
                </a:solidFill>
                <a:latin typeface="+mn-lt"/>
              </a:rPr>
              <a:t>Language proficiency </a:t>
            </a:r>
            <a:endParaRPr lang="en-US" sz="2400" dirty="0">
              <a:solidFill>
                <a:schemeClr val="tx2">
                  <a:lumMod val="50000"/>
                </a:schemeClr>
              </a:solidFill>
              <a:latin typeface="+mn-lt"/>
            </a:endParaRPr>
          </a:p>
          <a:p>
            <a:pPr marL="0" indent="0">
              <a:buNone/>
            </a:pPr>
            <a:endParaRPr lang="en-US" altLang="en-US" sz="1500" dirty="0">
              <a:solidFill>
                <a:schemeClr val="tx2">
                  <a:lumMod val="50000"/>
                </a:schemeClr>
              </a:solidFill>
              <a:latin typeface="+mn-lt"/>
            </a:endParaRPr>
          </a:p>
          <a:p>
            <a:pPr eaLnBrk="1" hangingPunct="1">
              <a:buFont typeface="Arial" panose="020B0604020202020204" pitchFamily="34" charset="0"/>
              <a:buChar char="•"/>
            </a:pPr>
            <a:r>
              <a:rPr lang="en-US" altLang="en-US" sz="2400" dirty="0">
                <a:solidFill>
                  <a:schemeClr val="tx2">
                    <a:lumMod val="50000"/>
                  </a:schemeClr>
                </a:solidFill>
                <a:latin typeface="+mn-lt"/>
              </a:rPr>
              <a:t>Be aware of student previous data/schooling background (student cum files, student data profiles, language levels, levels of intervention, school supports provided)</a:t>
            </a:r>
          </a:p>
          <a:p>
            <a:pPr>
              <a:buFont typeface="Arial" panose="020B0604020202020204" pitchFamily="34" charset="0"/>
              <a:buChar char="•"/>
            </a:pPr>
            <a:endParaRPr lang="en-US" altLang="en-US" sz="1300" dirty="0">
              <a:solidFill>
                <a:schemeClr val="tx2">
                  <a:lumMod val="50000"/>
                </a:schemeClr>
              </a:solidFill>
              <a:latin typeface="+mn-lt"/>
            </a:endParaRPr>
          </a:p>
          <a:p>
            <a:pPr eaLnBrk="1" hangingPunct="1">
              <a:buFont typeface="Arial" panose="020B0604020202020204" pitchFamily="34" charset="0"/>
              <a:buChar char="•"/>
            </a:pPr>
            <a:r>
              <a:rPr lang="en-US" altLang="en-US" sz="2400" dirty="0">
                <a:solidFill>
                  <a:schemeClr val="tx2">
                    <a:lumMod val="50000"/>
                  </a:schemeClr>
                </a:solidFill>
                <a:latin typeface="+mn-lt"/>
              </a:rPr>
              <a:t>Determine student interest, preferred way of learning, and environmental comfort (interest in insects, small group setting, partner work, visual instruction, interactive learning boards)</a:t>
            </a:r>
          </a:p>
          <a:p>
            <a:pPr eaLnBrk="1" hangingPunct="1"/>
            <a:endParaRPr lang="en-US" altLang="en-US" dirty="0" smtClean="0">
              <a:solidFill>
                <a:schemeClr val="tx2">
                  <a:lumMod val="50000"/>
                </a:schemeClr>
              </a:solidFill>
              <a:latin typeface="+mn-lt"/>
            </a:endParaRPr>
          </a:p>
        </p:txBody>
      </p:sp>
    </p:spTree>
    <p:extLst>
      <p:ext uri="{BB962C8B-B14F-4D97-AF65-F5344CB8AC3E}">
        <p14:creationId xmlns:p14="http://schemas.microsoft.com/office/powerpoint/2010/main" val="2060584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32752"/>
          </a:xfrm>
        </p:spPr>
        <p:txBody>
          <a:bodyPr/>
          <a:lstStyle/>
          <a:p>
            <a:r>
              <a:rPr lang="en-US" sz="2800" dirty="0" smtClean="0">
                <a:solidFill>
                  <a:schemeClr val="tx2">
                    <a:lumMod val="50000"/>
                  </a:schemeClr>
                </a:solidFill>
                <a:latin typeface="+mj-lt"/>
              </a:rPr>
              <a:t>Differentiating Content </a:t>
            </a:r>
            <a:endParaRPr lang="en-US" sz="2800" dirty="0">
              <a:solidFill>
                <a:schemeClr val="tx2">
                  <a:lumMod val="50000"/>
                </a:schemeClr>
              </a:solidFill>
              <a:latin typeface="+mj-lt"/>
            </a:endParaRPr>
          </a:p>
        </p:txBody>
      </p:sp>
      <p:sp>
        <p:nvSpPr>
          <p:cNvPr id="3" name="Content Placeholder 2"/>
          <p:cNvSpPr>
            <a:spLocks noGrp="1"/>
          </p:cNvSpPr>
          <p:nvPr>
            <p:ph idx="1"/>
          </p:nvPr>
        </p:nvSpPr>
        <p:spPr>
          <a:xfrm>
            <a:off x="375634" y="1107462"/>
            <a:ext cx="11440732" cy="3778095"/>
          </a:xfrm>
        </p:spPr>
        <p:txBody>
          <a:bodyPr>
            <a:normAutofit fontScale="92500" lnSpcReduction="10000"/>
          </a:bodyPr>
          <a:lstStyle/>
          <a:p>
            <a:pPr>
              <a:buFont typeface="Arial" panose="020B0604020202020204" pitchFamily="34" charset="0"/>
              <a:buChar char="•"/>
            </a:pPr>
            <a:r>
              <a:rPr lang="en-US" sz="2400" dirty="0">
                <a:solidFill>
                  <a:schemeClr val="tx2">
                    <a:lumMod val="50000"/>
                  </a:schemeClr>
                </a:solidFill>
                <a:latin typeface="+mn-lt"/>
              </a:rPr>
              <a:t>Pre-planning what the student needs to learn or how the student will access the content material</a:t>
            </a:r>
            <a:r>
              <a:rPr lang="en-US" sz="2400" dirty="0" smtClean="0">
                <a:solidFill>
                  <a:schemeClr val="tx2">
                    <a:lumMod val="50000"/>
                  </a:schemeClr>
                </a:solidFill>
                <a:latin typeface="+mn-lt"/>
              </a:rPr>
              <a:t>.</a:t>
            </a:r>
          </a:p>
          <a:p>
            <a:pPr marL="0" indent="0">
              <a:buNone/>
            </a:pPr>
            <a:r>
              <a:rPr lang="en-US" sz="2400" dirty="0" smtClean="0">
                <a:solidFill>
                  <a:schemeClr val="tx2">
                    <a:lumMod val="50000"/>
                  </a:schemeClr>
                </a:solidFill>
                <a:latin typeface="+mn-lt"/>
              </a:rPr>
              <a:t> </a:t>
            </a:r>
            <a:endParaRPr lang="en-US" sz="2800" dirty="0">
              <a:solidFill>
                <a:schemeClr val="tx2">
                  <a:lumMod val="50000"/>
                </a:schemeClr>
              </a:solidFill>
              <a:latin typeface="+mn-lt"/>
            </a:endParaRPr>
          </a:p>
          <a:p>
            <a:pPr>
              <a:buFont typeface="Arial" panose="020B0604020202020204" pitchFamily="34" charset="0"/>
              <a:buChar char="•"/>
            </a:pPr>
            <a:r>
              <a:rPr lang="en-US" sz="2400" dirty="0">
                <a:solidFill>
                  <a:schemeClr val="tx2">
                    <a:lumMod val="50000"/>
                  </a:schemeClr>
                </a:solidFill>
                <a:latin typeface="+mn-lt"/>
              </a:rPr>
              <a:t>Examples: </a:t>
            </a:r>
            <a:endParaRPr lang="en-US" sz="2800" dirty="0">
              <a:solidFill>
                <a:schemeClr val="tx2">
                  <a:lumMod val="50000"/>
                </a:schemeClr>
              </a:solidFill>
              <a:latin typeface="+mn-lt"/>
            </a:endParaRPr>
          </a:p>
          <a:p>
            <a:pPr lvl="1"/>
            <a:r>
              <a:rPr lang="en-US" sz="2000" dirty="0">
                <a:solidFill>
                  <a:schemeClr val="tx2">
                    <a:lumMod val="50000"/>
                  </a:schemeClr>
                </a:solidFill>
                <a:latin typeface="+mn-lt"/>
              </a:rPr>
              <a:t>Utilizing quick pre-assessments to gauge where students need to begin with concepts for a unit </a:t>
            </a:r>
            <a:endParaRPr lang="en-US" sz="2000" dirty="0" smtClean="0">
              <a:solidFill>
                <a:schemeClr val="tx2">
                  <a:lumMod val="50000"/>
                </a:schemeClr>
              </a:solidFill>
              <a:latin typeface="+mn-lt"/>
            </a:endParaRPr>
          </a:p>
          <a:p>
            <a:pPr lvl="1"/>
            <a:r>
              <a:rPr lang="en-US" sz="2000" dirty="0" smtClean="0">
                <a:solidFill>
                  <a:schemeClr val="tx2">
                    <a:lumMod val="50000"/>
                  </a:schemeClr>
                </a:solidFill>
                <a:latin typeface="+mn-lt"/>
              </a:rPr>
              <a:t>Pre-selecting vocabulary for unit and pre-planning presentation of the new academic vocabulary </a:t>
            </a:r>
            <a:endParaRPr lang="en-US" sz="2400" dirty="0">
              <a:solidFill>
                <a:schemeClr val="tx2">
                  <a:lumMod val="50000"/>
                </a:schemeClr>
              </a:solidFill>
              <a:latin typeface="+mn-lt"/>
            </a:endParaRPr>
          </a:p>
          <a:p>
            <a:pPr lvl="1"/>
            <a:r>
              <a:rPr lang="en-US" sz="2000" dirty="0">
                <a:solidFill>
                  <a:schemeClr val="tx2">
                    <a:lumMod val="50000"/>
                  </a:schemeClr>
                </a:solidFill>
                <a:latin typeface="+mn-lt"/>
              </a:rPr>
              <a:t>Breaking assignments into smaller, more manageable parts that include clear step by step directions for each section </a:t>
            </a:r>
            <a:endParaRPr lang="en-US" sz="2400" dirty="0">
              <a:solidFill>
                <a:schemeClr val="tx2">
                  <a:lumMod val="50000"/>
                </a:schemeClr>
              </a:solidFill>
              <a:latin typeface="+mn-lt"/>
            </a:endParaRPr>
          </a:p>
          <a:p>
            <a:pPr lvl="1"/>
            <a:r>
              <a:rPr lang="en-US" sz="2000" dirty="0">
                <a:solidFill>
                  <a:schemeClr val="tx2">
                    <a:lumMod val="50000"/>
                  </a:schemeClr>
                </a:solidFill>
                <a:latin typeface="+mn-lt"/>
              </a:rPr>
              <a:t>Selecting appropriate text to support content  and different learning </a:t>
            </a:r>
            <a:r>
              <a:rPr lang="en-US" sz="2000" dirty="0" smtClean="0">
                <a:solidFill>
                  <a:schemeClr val="tx2">
                    <a:lumMod val="50000"/>
                  </a:schemeClr>
                </a:solidFill>
                <a:latin typeface="+mn-lt"/>
              </a:rPr>
              <a:t>styles (try to begin with what is familiar/ known and build up to the unknown to make connections)</a:t>
            </a:r>
            <a:endParaRPr lang="en-US" sz="2400" dirty="0">
              <a:solidFill>
                <a:schemeClr val="tx2">
                  <a:lumMod val="50000"/>
                </a:schemeClr>
              </a:solidFill>
              <a:latin typeface="+mn-lt"/>
            </a:endParaRPr>
          </a:p>
          <a:p>
            <a:pPr lvl="1"/>
            <a:r>
              <a:rPr lang="en-US" sz="2000" dirty="0">
                <a:solidFill>
                  <a:schemeClr val="tx2">
                    <a:lumMod val="50000"/>
                  </a:schemeClr>
                </a:solidFill>
                <a:latin typeface="+mn-lt"/>
              </a:rPr>
              <a:t>Selecting the skills that are a “must” for student success and building lessons from the necessary  </a:t>
            </a:r>
          </a:p>
          <a:p>
            <a:endParaRPr lang="en-US" dirty="0">
              <a:solidFill>
                <a:schemeClr val="tx2">
                  <a:lumMod val="50000"/>
                </a:schemeClr>
              </a:solidFill>
            </a:endParaRPr>
          </a:p>
        </p:txBody>
      </p:sp>
      <p:sp>
        <p:nvSpPr>
          <p:cNvPr id="4" name="TextBox 3"/>
          <p:cNvSpPr txBox="1"/>
          <p:nvPr/>
        </p:nvSpPr>
        <p:spPr>
          <a:xfrm>
            <a:off x="5730240" y="4973589"/>
            <a:ext cx="5852160" cy="923330"/>
          </a:xfrm>
          <a:prstGeom prst="rect">
            <a:avLst/>
          </a:prstGeom>
          <a:noFill/>
        </p:spPr>
        <p:txBody>
          <a:bodyPr wrap="square" rtlCol="0">
            <a:spAutoFit/>
          </a:bodyPr>
          <a:lstStyle/>
          <a:p>
            <a:r>
              <a:rPr lang="en-US" b="1" dirty="0" smtClean="0">
                <a:solidFill>
                  <a:schemeClr val="tx2">
                    <a:lumMod val="50000"/>
                  </a:schemeClr>
                </a:solidFill>
              </a:rPr>
              <a:t>What </a:t>
            </a:r>
            <a:r>
              <a:rPr lang="en-US" b="1" dirty="0">
                <a:solidFill>
                  <a:schemeClr val="tx2">
                    <a:lumMod val="50000"/>
                  </a:schemeClr>
                </a:solidFill>
              </a:rPr>
              <a:t>are some best practices to incorporate vocabulary instruction into ESL support or RTI²? Describe strategies for teaching academic language. </a:t>
            </a:r>
          </a:p>
        </p:txBody>
      </p:sp>
      <p:sp>
        <p:nvSpPr>
          <p:cNvPr id="5" name="Right Arrow 4"/>
          <p:cNvSpPr/>
          <p:nvPr/>
        </p:nvSpPr>
        <p:spPr>
          <a:xfrm>
            <a:off x="4063078" y="5214274"/>
            <a:ext cx="1356360" cy="441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1692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456190" cy="755672"/>
          </a:xfrm>
        </p:spPr>
        <p:txBody>
          <a:bodyPr/>
          <a:lstStyle/>
          <a:p>
            <a:r>
              <a:rPr lang="en-US" sz="2800" dirty="0" smtClean="0">
                <a:solidFill>
                  <a:schemeClr val="tx2">
                    <a:lumMod val="50000"/>
                  </a:schemeClr>
                </a:solidFill>
                <a:latin typeface="+mj-lt"/>
              </a:rPr>
              <a:t>Differentiating the Process </a:t>
            </a:r>
            <a:endParaRPr lang="en-US" sz="2800" dirty="0">
              <a:solidFill>
                <a:schemeClr val="tx2">
                  <a:lumMod val="50000"/>
                </a:schemeClr>
              </a:solidFill>
              <a:latin typeface="+mj-lt"/>
            </a:endParaRPr>
          </a:p>
        </p:txBody>
      </p:sp>
      <p:sp>
        <p:nvSpPr>
          <p:cNvPr id="3" name="Content Placeholder 2"/>
          <p:cNvSpPr>
            <a:spLocks noGrp="1"/>
          </p:cNvSpPr>
          <p:nvPr>
            <p:ph idx="1"/>
          </p:nvPr>
        </p:nvSpPr>
        <p:spPr>
          <a:xfrm>
            <a:off x="331076" y="1246910"/>
            <a:ext cx="11251324" cy="4617862"/>
          </a:xfrm>
        </p:spPr>
        <p:txBody>
          <a:bodyPr>
            <a:normAutofit/>
          </a:bodyPr>
          <a:lstStyle/>
          <a:p>
            <a:pPr>
              <a:buFont typeface="Arial" panose="020B0604020202020204" pitchFamily="34" charset="0"/>
              <a:buChar char="•"/>
            </a:pPr>
            <a:r>
              <a:rPr lang="en-US" sz="2200" dirty="0">
                <a:solidFill>
                  <a:schemeClr val="tx2">
                    <a:lumMod val="50000"/>
                  </a:schemeClr>
                </a:solidFill>
                <a:latin typeface="+mn-lt"/>
              </a:rPr>
              <a:t>Providing a menu of activities in which the student engages in order to make sense of or demonstrate mastery of the </a:t>
            </a:r>
            <a:r>
              <a:rPr lang="en-US" sz="2200" dirty="0" smtClean="0">
                <a:solidFill>
                  <a:schemeClr val="tx2">
                    <a:lumMod val="50000"/>
                  </a:schemeClr>
                </a:solidFill>
                <a:latin typeface="+mn-lt"/>
              </a:rPr>
              <a:t>content</a:t>
            </a:r>
          </a:p>
          <a:p>
            <a:pPr marL="0" indent="0">
              <a:buNone/>
            </a:pPr>
            <a:endParaRPr lang="en-US" sz="2200" dirty="0">
              <a:solidFill>
                <a:schemeClr val="tx2">
                  <a:lumMod val="50000"/>
                </a:schemeClr>
              </a:solidFill>
              <a:latin typeface="+mn-lt"/>
            </a:endParaRPr>
          </a:p>
          <a:p>
            <a:pPr marL="0" indent="0">
              <a:buNone/>
            </a:pPr>
            <a:r>
              <a:rPr lang="en-US" sz="2200" dirty="0" smtClean="0">
                <a:solidFill>
                  <a:schemeClr val="tx2">
                    <a:lumMod val="50000"/>
                  </a:schemeClr>
                </a:solidFill>
                <a:latin typeface="+mn-lt"/>
              </a:rPr>
              <a:t>Examples:</a:t>
            </a:r>
            <a:endParaRPr lang="en-US" sz="2200" dirty="0">
              <a:solidFill>
                <a:schemeClr val="tx2">
                  <a:lumMod val="50000"/>
                </a:schemeClr>
              </a:solidFill>
              <a:latin typeface="+mn-lt"/>
            </a:endParaRPr>
          </a:p>
          <a:p>
            <a:pPr lvl="0">
              <a:buFont typeface="Arial" panose="020B0604020202020204" pitchFamily="34" charset="0"/>
              <a:buChar char="•"/>
            </a:pPr>
            <a:r>
              <a:rPr lang="en-US" dirty="0">
                <a:solidFill>
                  <a:schemeClr val="tx2">
                    <a:lumMod val="50000"/>
                  </a:schemeClr>
                </a:solidFill>
                <a:latin typeface="+mj-lt"/>
              </a:rPr>
              <a:t>Organizing learning stations/ centers with clear directions and lesson expectations (add illustrations for </a:t>
            </a:r>
            <a:r>
              <a:rPr lang="en-US" dirty="0" smtClean="0">
                <a:solidFill>
                  <a:schemeClr val="tx2">
                    <a:lumMod val="50000"/>
                  </a:schemeClr>
                </a:solidFill>
                <a:latin typeface="+mj-lt"/>
              </a:rPr>
              <a:t>language support</a:t>
            </a:r>
            <a:r>
              <a:rPr lang="en-US" dirty="0">
                <a:solidFill>
                  <a:schemeClr val="tx2">
                    <a:lumMod val="50000"/>
                  </a:schemeClr>
                </a:solidFill>
                <a:latin typeface="+mj-lt"/>
              </a:rPr>
              <a:t>)</a:t>
            </a:r>
          </a:p>
          <a:p>
            <a:pPr lvl="0">
              <a:buFont typeface="Arial" panose="020B0604020202020204" pitchFamily="34" charset="0"/>
              <a:buChar char="•"/>
            </a:pPr>
            <a:r>
              <a:rPr lang="en-US" dirty="0">
                <a:solidFill>
                  <a:schemeClr val="tx2">
                    <a:lumMod val="50000"/>
                  </a:schemeClr>
                </a:solidFill>
                <a:latin typeface="+mj-lt"/>
              </a:rPr>
              <a:t>Change the manner in which students access information: PowerPoint led instruction, software curriculum support, audio books, and/ or read aloud with planned stopping points and prompting questions to build connections </a:t>
            </a:r>
            <a:r>
              <a:rPr lang="en-US" dirty="0" smtClean="0">
                <a:solidFill>
                  <a:schemeClr val="tx2">
                    <a:lumMod val="50000"/>
                  </a:schemeClr>
                </a:solidFill>
                <a:latin typeface="+mj-lt"/>
              </a:rPr>
              <a:t>(questions can be developed considering language levels) </a:t>
            </a:r>
            <a:endParaRPr lang="en-US" dirty="0">
              <a:solidFill>
                <a:schemeClr val="tx2">
                  <a:lumMod val="50000"/>
                </a:schemeClr>
              </a:solidFill>
              <a:latin typeface="+mj-lt"/>
            </a:endParaRPr>
          </a:p>
          <a:p>
            <a:pPr lvl="0">
              <a:buFont typeface="Arial" panose="020B0604020202020204" pitchFamily="34" charset="0"/>
              <a:buChar char="•"/>
            </a:pPr>
            <a:r>
              <a:rPr lang="en-US" dirty="0">
                <a:solidFill>
                  <a:schemeClr val="tx2">
                    <a:lumMod val="50000"/>
                  </a:schemeClr>
                </a:solidFill>
                <a:latin typeface="+mj-lt"/>
              </a:rPr>
              <a:t>Develop activities that target auditory, visual, hands-on, or kinesthetic learners </a:t>
            </a:r>
          </a:p>
          <a:p>
            <a:pPr>
              <a:buFont typeface="Arial" panose="020B0604020202020204" pitchFamily="34" charset="0"/>
              <a:buChar char="•"/>
            </a:pPr>
            <a:r>
              <a:rPr lang="en-US" dirty="0">
                <a:solidFill>
                  <a:schemeClr val="tx2">
                    <a:lumMod val="50000"/>
                  </a:schemeClr>
                </a:solidFill>
                <a:latin typeface="+mj-lt"/>
              </a:rPr>
              <a:t>Regroup students based on readiness of the content, interests, or learning </a:t>
            </a:r>
            <a:r>
              <a:rPr lang="en-US" dirty="0" smtClean="0">
                <a:solidFill>
                  <a:schemeClr val="tx2">
                    <a:lumMod val="50000"/>
                  </a:schemeClr>
                </a:solidFill>
                <a:latin typeface="+mj-lt"/>
              </a:rPr>
              <a:t>preference</a:t>
            </a:r>
          </a:p>
          <a:p>
            <a:pPr>
              <a:buFont typeface="Arial" panose="020B0604020202020204" pitchFamily="34" charset="0"/>
              <a:buChar char="•"/>
            </a:pPr>
            <a:r>
              <a:rPr lang="en-US" dirty="0" smtClean="0">
                <a:solidFill>
                  <a:schemeClr val="tx2">
                    <a:lumMod val="50000"/>
                  </a:schemeClr>
                </a:solidFill>
                <a:latin typeface="+mj-lt"/>
              </a:rPr>
              <a:t>Interactive notebooks already pre-planned with key concepts and highlighted vocabulary </a:t>
            </a:r>
            <a:endParaRPr lang="en-US" dirty="0">
              <a:solidFill>
                <a:schemeClr val="tx2">
                  <a:lumMod val="50000"/>
                </a:schemeClr>
              </a:solidFill>
              <a:latin typeface="+mj-lt"/>
            </a:endParaRPr>
          </a:p>
        </p:txBody>
      </p:sp>
    </p:spTree>
    <p:extLst>
      <p:ext uri="{BB962C8B-B14F-4D97-AF65-F5344CB8AC3E}">
        <p14:creationId xmlns:p14="http://schemas.microsoft.com/office/powerpoint/2010/main" val="154204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C:\Users\CA18587\Documents\My docs\RTI2 framework logo-02 (1280x4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64" y="162395"/>
            <a:ext cx="22526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1586" y="1203434"/>
            <a:ext cx="3276600" cy="4278313"/>
          </a:xfrm>
          <a:prstGeom prst="rect">
            <a:avLst/>
          </a:prstGeom>
        </p:spPr>
        <p:txBody>
          <a:bodyPr>
            <a:spAutoFit/>
          </a:bodyPr>
          <a:lstStyle/>
          <a:p>
            <a:pPr>
              <a:defRPr/>
            </a:pPr>
            <a:r>
              <a:rPr lang="en-US" sz="1600" b="1" dirty="0">
                <a:solidFill>
                  <a:schemeClr val="bg2">
                    <a:lumMod val="10000"/>
                  </a:schemeClr>
                </a:solidFill>
              </a:rPr>
              <a:t>Leadership</a:t>
            </a:r>
            <a:r>
              <a:rPr lang="en-US" sz="1600" dirty="0">
                <a:solidFill>
                  <a:schemeClr val="bg2">
                    <a:lumMod val="10000"/>
                  </a:schemeClr>
                </a:solidFill>
              </a:rPr>
              <a:t> at all levels is essential for ensuring the  success of all students throughout the </a:t>
            </a:r>
            <a:r>
              <a:rPr lang="en-US" sz="1600" dirty="0" smtClean="0">
                <a:solidFill>
                  <a:schemeClr val="bg2">
                    <a:lumMod val="10000"/>
                  </a:schemeClr>
                </a:solidFill>
              </a:rPr>
              <a:t>RTI² </a:t>
            </a:r>
            <a:r>
              <a:rPr lang="en-US" sz="1600" dirty="0">
                <a:solidFill>
                  <a:schemeClr val="bg2">
                    <a:lumMod val="10000"/>
                  </a:schemeClr>
                </a:solidFill>
              </a:rPr>
              <a:t>Framework. (state, district, building level)  </a:t>
            </a:r>
          </a:p>
          <a:p>
            <a:pPr>
              <a:defRPr/>
            </a:pPr>
            <a:endParaRPr lang="en-US" sz="1600" dirty="0">
              <a:solidFill>
                <a:schemeClr val="bg2">
                  <a:lumMod val="10000"/>
                </a:schemeClr>
              </a:solidFill>
            </a:endParaRPr>
          </a:p>
          <a:p>
            <a:pPr>
              <a:defRPr/>
            </a:pPr>
            <a:r>
              <a:rPr lang="en-US" sz="1600" dirty="0">
                <a:solidFill>
                  <a:schemeClr val="bg2">
                    <a:lumMod val="10000"/>
                  </a:schemeClr>
                </a:solidFill>
              </a:rPr>
              <a:t> A </a:t>
            </a:r>
            <a:r>
              <a:rPr lang="en-US" sz="1600" b="1" dirty="0">
                <a:solidFill>
                  <a:schemeClr val="bg2">
                    <a:lumMod val="10000"/>
                  </a:schemeClr>
                </a:solidFill>
              </a:rPr>
              <a:t>culture of collaboration </a:t>
            </a:r>
            <a:r>
              <a:rPr lang="en-US" sz="1600" dirty="0">
                <a:solidFill>
                  <a:schemeClr val="bg2">
                    <a:lumMod val="10000"/>
                  </a:schemeClr>
                </a:solidFill>
              </a:rPr>
              <a:t>that is focused on student achievement, for all students, should include educators, families and communities. </a:t>
            </a:r>
          </a:p>
          <a:p>
            <a:pPr>
              <a:defRPr/>
            </a:pPr>
            <a:endParaRPr lang="en-US" sz="1600" dirty="0">
              <a:solidFill>
                <a:schemeClr val="bg2">
                  <a:lumMod val="10000"/>
                </a:schemeClr>
              </a:solidFill>
            </a:endParaRPr>
          </a:p>
          <a:p>
            <a:pPr>
              <a:defRPr/>
            </a:pPr>
            <a:r>
              <a:rPr lang="en-US" sz="1600" dirty="0">
                <a:solidFill>
                  <a:schemeClr val="bg2">
                    <a:lumMod val="10000"/>
                  </a:schemeClr>
                </a:solidFill>
              </a:rPr>
              <a:t>RTI</a:t>
            </a:r>
            <a:r>
              <a:rPr lang="en-US" sz="1600" baseline="30000" dirty="0">
                <a:solidFill>
                  <a:schemeClr val="bg2">
                    <a:lumMod val="10000"/>
                  </a:schemeClr>
                </a:solidFill>
              </a:rPr>
              <a:t>2</a:t>
            </a:r>
            <a:r>
              <a:rPr lang="en-US" sz="1600" dirty="0">
                <a:solidFill>
                  <a:schemeClr val="bg2">
                    <a:lumMod val="10000"/>
                  </a:schemeClr>
                </a:solidFill>
              </a:rPr>
              <a:t> focuses on </a:t>
            </a:r>
            <a:r>
              <a:rPr lang="en-US" sz="1600" b="1" dirty="0">
                <a:solidFill>
                  <a:schemeClr val="bg2">
                    <a:lumMod val="10000"/>
                  </a:schemeClr>
                </a:solidFill>
              </a:rPr>
              <a:t>prevention and early intervention </a:t>
            </a:r>
            <a:r>
              <a:rPr lang="en-US" sz="1600" dirty="0">
                <a:solidFill>
                  <a:schemeClr val="bg2">
                    <a:lumMod val="10000"/>
                  </a:schemeClr>
                </a:solidFill>
              </a:rPr>
              <a:t>that uses assessment data for instruction, intervention and transitions between tiers. This is includes differentiation of instruction. </a:t>
            </a:r>
          </a:p>
        </p:txBody>
      </p:sp>
      <p:pic>
        <p:nvPicPr>
          <p:cNvPr id="9"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510463" y="162395"/>
            <a:ext cx="5211005" cy="5830378"/>
          </a:xfrm>
          <a:ln>
            <a:solidFill>
              <a:schemeClr val="tx1">
                <a:lumMod val="85000"/>
                <a:lumOff val="15000"/>
              </a:schemeClr>
            </a:solidFill>
          </a:ln>
        </p:spPr>
      </p:pic>
      <p:cxnSp>
        <p:nvCxnSpPr>
          <p:cNvPr id="21508" name="Straight Arrow Connector 2"/>
          <p:cNvCxnSpPr>
            <a:cxnSpLocks noChangeShapeType="1"/>
          </p:cNvCxnSpPr>
          <p:nvPr/>
        </p:nvCxnSpPr>
        <p:spPr bwMode="auto">
          <a:xfrm flipH="1">
            <a:off x="10620264" y="624410"/>
            <a:ext cx="1077912" cy="412750"/>
          </a:xfrm>
          <a:prstGeom prst="straightConnector1">
            <a:avLst/>
          </a:prstGeom>
          <a:noFill/>
          <a:ln w="7620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470400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lstStyle/>
          <a:p>
            <a:r>
              <a:rPr lang="en-US" sz="2800" dirty="0" smtClean="0">
                <a:solidFill>
                  <a:schemeClr val="tx2">
                    <a:lumMod val="50000"/>
                  </a:schemeClr>
                </a:solidFill>
                <a:latin typeface="+mj-lt"/>
              </a:rPr>
              <a:t>Differentiating the End Product </a:t>
            </a:r>
            <a:endParaRPr lang="en-US" sz="2800" dirty="0">
              <a:solidFill>
                <a:schemeClr val="tx2">
                  <a:lumMod val="50000"/>
                </a:schemeClr>
              </a:solidFill>
              <a:latin typeface="+mj-lt"/>
            </a:endParaRPr>
          </a:p>
        </p:txBody>
      </p:sp>
      <p:sp>
        <p:nvSpPr>
          <p:cNvPr id="3" name="Content Placeholder 2"/>
          <p:cNvSpPr>
            <a:spLocks noGrp="1"/>
          </p:cNvSpPr>
          <p:nvPr>
            <p:ph idx="1"/>
          </p:nvPr>
        </p:nvSpPr>
        <p:spPr>
          <a:xfrm>
            <a:off x="340963" y="1151906"/>
            <a:ext cx="11241437" cy="4586741"/>
          </a:xfrm>
        </p:spPr>
        <p:txBody>
          <a:bodyPr>
            <a:normAutofit/>
          </a:bodyPr>
          <a:lstStyle/>
          <a:p>
            <a:pPr marL="0" indent="0">
              <a:buNone/>
            </a:pPr>
            <a:r>
              <a:rPr lang="en-US" sz="2200" dirty="0">
                <a:solidFill>
                  <a:schemeClr val="tx2">
                    <a:lumMod val="50000"/>
                  </a:schemeClr>
                </a:solidFill>
                <a:latin typeface="+mn-lt"/>
              </a:rPr>
              <a:t>Changing the way students demonstrate mastery by providing culminating projects that ask the student to rehearse, apply, and extend what he or she has learned in a </a:t>
            </a:r>
            <a:r>
              <a:rPr lang="en-US" sz="2200" dirty="0" smtClean="0">
                <a:solidFill>
                  <a:schemeClr val="tx2">
                    <a:lumMod val="50000"/>
                  </a:schemeClr>
                </a:solidFill>
                <a:latin typeface="+mn-lt"/>
              </a:rPr>
              <a:t>unit</a:t>
            </a:r>
          </a:p>
          <a:p>
            <a:endParaRPr lang="en-US" dirty="0">
              <a:solidFill>
                <a:schemeClr val="tx2">
                  <a:lumMod val="50000"/>
                </a:schemeClr>
              </a:solidFill>
              <a:latin typeface="+mn-lt"/>
            </a:endParaRPr>
          </a:p>
          <a:p>
            <a:pPr marL="0" indent="0">
              <a:buNone/>
            </a:pPr>
            <a:endParaRPr lang="en-US" dirty="0" smtClean="0">
              <a:solidFill>
                <a:schemeClr val="tx2">
                  <a:lumMod val="50000"/>
                </a:schemeClr>
              </a:solidFill>
              <a:latin typeface="+mn-lt"/>
            </a:endParaRPr>
          </a:p>
          <a:p>
            <a:pPr marL="0" indent="0">
              <a:buNone/>
            </a:pPr>
            <a:r>
              <a:rPr lang="en-US" sz="2200" dirty="0" smtClean="0">
                <a:solidFill>
                  <a:schemeClr val="tx2">
                    <a:lumMod val="50000"/>
                  </a:schemeClr>
                </a:solidFill>
                <a:latin typeface="+mn-lt"/>
              </a:rPr>
              <a:t>Examples</a:t>
            </a:r>
            <a:r>
              <a:rPr lang="en-US" sz="2200" dirty="0">
                <a:solidFill>
                  <a:schemeClr val="tx2">
                    <a:lumMod val="50000"/>
                  </a:schemeClr>
                </a:solidFill>
                <a:latin typeface="+mn-lt"/>
              </a:rPr>
              <a:t>: </a:t>
            </a:r>
          </a:p>
          <a:p>
            <a:pPr lvl="1"/>
            <a:r>
              <a:rPr lang="en-US" sz="2000" dirty="0">
                <a:solidFill>
                  <a:schemeClr val="tx2">
                    <a:lumMod val="50000"/>
                  </a:schemeClr>
                </a:solidFill>
                <a:latin typeface="+mn-lt"/>
              </a:rPr>
              <a:t>Provide assessment options, including performance based and open ended assessments </a:t>
            </a:r>
          </a:p>
          <a:p>
            <a:pPr lvl="1"/>
            <a:r>
              <a:rPr lang="en-US" sz="2000" dirty="0">
                <a:solidFill>
                  <a:schemeClr val="tx2">
                    <a:lumMod val="50000"/>
                  </a:schemeClr>
                </a:solidFill>
                <a:latin typeface="+mn-lt"/>
              </a:rPr>
              <a:t>Make assessments ongoing and an interactive process by providing timely feedback</a:t>
            </a:r>
          </a:p>
          <a:p>
            <a:pPr lvl="1"/>
            <a:r>
              <a:rPr lang="en-US" sz="2000" dirty="0">
                <a:solidFill>
                  <a:schemeClr val="tx2">
                    <a:lumMod val="50000"/>
                  </a:schemeClr>
                </a:solidFill>
                <a:latin typeface="+mn-lt"/>
              </a:rPr>
              <a:t>Offer students a choice of projects that reflect </a:t>
            </a:r>
            <a:r>
              <a:rPr lang="en-US" sz="2000" dirty="0" smtClean="0">
                <a:solidFill>
                  <a:schemeClr val="tx2">
                    <a:lumMod val="50000"/>
                  </a:schemeClr>
                </a:solidFill>
                <a:latin typeface="+mn-lt"/>
              </a:rPr>
              <a:t>learning</a:t>
            </a:r>
            <a:endParaRPr lang="en-US" sz="2000" dirty="0">
              <a:solidFill>
                <a:schemeClr val="tx2">
                  <a:lumMod val="50000"/>
                </a:schemeClr>
              </a:solidFill>
              <a:latin typeface="+mn-lt"/>
            </a:endParaRPr>
          </a:p>
          <a:p>
            <a:pPr lvl="1"/>
            <a:r>
              <a:rPr lang="en-US" sz="2000" dirty="0">
                <a:solidFill>
                  <a:schemeClr val="tx2">
                    <a:lumMod val="50000"/>
                  </a:schemeClr>
                </a:solidFill>
                <a:latin typeface="+mn-lt"/>
              </a:rPr>
              <a:t>Use Exit Cards for quick on site demonstration of mastery (can be done the last 5 minutes of the class period</a:t>
            </a:r>
            <a:r>
              <a:rPr lang="en-US" sz="2000" dirty="0" smtClean="0">
                <a:solidFill>
                  <a:schemeClr val="tx2">
                    <a:lumMod val="50000"/>
                  </a:schemeClr>
                </a:solidFill>
                <a:latin typeface="+mn-lt"/>
              </a:rPr>
              <a:t>)</a:t>
            </a:r>
          </a:p>
          <a:p>
            <a:pPr lvl="1"/>
            <a:r>
              <a:rPr lang="en-US" sz="2000" dirty="0" smtClean="0">
                <a:solidFill>
                  <a:schemeClr val="tx2">
                    <a:lumMod val="50000"/>
                  </a:schemeClr>
                </a:solidFill>
                <a:latin typeface="+mn-lt"/>
              </a:rPr>
              <a:t>Use of white boards for quick checks </a:t>
            </a:r>
            <a:endParaRPr lang="en-US" sz="2000" dirty="0">
              <a:solidFill>
                <a:schemeClr val="tx2">
                  <a:lumMod val="50000"/>
                </a:schemeClr>
              </a:solidFill>
              <a:latin typeface="+mn-lt"/>
            </a:endParaRPr>
          </a:p>
          <a:p>
            <a:pPr lvl="1"/>
            <a:r>
              <a:rPr lang="en-US" sz="2000" dirty="0" smtClean="0">
                <a:solidFill>
                  <a:schemeClr val="tx2">
                    <a:lumMod val="50000"/>
                  </a:schemeClr>
                </a:solidFill>
                <a:latin typeface="+mn-lt"/>
              </a:rPr>
              <a:t>Classroom responders </a:t>
            </a:r>
            <a:endParaRPr lang="en-US" sz="2000" dirty="0">
              <a:solidFill>
                <a:schemeClr val="tx2">
                  <a:lumMod val="50000"/>
                </a:schemeClr>
              </a:solidFill>
              <a:latin typeface="+mn-lt"/>
            </a:endParaRPr>
          </a:p>
          <a:p>
            <a:pPr marL="0" indent="0">
              <a:buNone/>
            </a:pPr>
            <a:endParaRPr lang="en-US" sz="1800" dirty="0">
              <a:solidFill>
                <a:schemeClr val="tx2">
                  <a:lumMod val="50000"/>
                </a:schemeClr>
              </a:solidFill>
              <a:latin typeface="+mn-lt"/>
            </a:endParaRPr>
          </a:p>
        </p:txBody>
      </p:sp>
    </p:spTree>
    <p:extLst>
      <p:ext uri="{BB962C8B-B14F-4D97-AF65-F5344CB8AC3E}">
        <p14:creationId xmlns:p14="http://schemas.microsoft.com/office/powerpoint/2010/main" val="238419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69281"/>
          </a:xfrm>
        </p:spPr>
        <p:txBody>
          <a:bodyPr rtlCol="0">
            <a:noAutofit/>
          </a:bodyPr>
          <a:lstStyle/>
          <a:p>
            <a:pPr fontAlgn="auto">
              <a:spcAft>
                <a:spcPts val="0"/>
              </a:spcAft>
              <a:defRPr/>
            </a:pPr>
            <a:r>
              <a:rPr lang="en-US" sz="2800" dirty="0" smtClean="0">
                <a:solidFill>
                  <a:schemeClr val="tx2">
                    <a:lumMod val="50000"/>
                  </a:schemeClr>
                </a:solidFill>
                <a:latin typeface="+mn-lt"/>
              </a:rPr>
              <a:t/>
            </a:r>
            <a:br>
              <a:rPr lang="en-US" sz="2800" dirty="0" smtClean="0">
                <a:solidFill>
                  <a:schemeClr val="tx2">
                    <a:lumMod val="50000"/>
                  </a:schemeClr>
                </a:solidFill>
                <a:latin typeface="+mn-lt"/>
              </a:rPr>
            </a:br>
            <a:r>
              <a:rPr lang="en-US" sz="2800" dirty="0" smtClean="0">
                <a:solidFill>
                  <a:schemeClr val="tx2">
                    <a:lumMod val="50000"/>
                  </a:schemeClr>
                </a:solidFill>
                <a:latin typeface="+mn-lt"/>
              </a:rPr>
              <a:t>Differentiated </a:t>
            </a:r>
            <a:r>
              <a:rPr lang="en-US" sz="2800" dirty="0">
                <a:solidFill>
                  <a:schemeClr val="tx2">
                    <a:lumMod val="50000"/>
                  </a:schemeClr>
                </a:solidFill>
                <a:latin typeface="+mn-lt"/>
              </a:rPr>
              <a:t>Instruction May Include:</a:t>
            </a:r>
            <a:br>
              <a:rPr lang="en-US" sz="2800" dirty="0">
                <a:solidFill>
                  <a:schemeClr val="tx2">
                    <a:lumMod val="50000"/>
                  </a:schemeClr>
                </a:solidFill>
                <a:latin typeface="+mn-lt"/>
              </a:rPr>
            </a:br>
            <a:endParaRPr lang="en-US" sz="2800" dirty="0">
              <a:solidFill>
                <a:schemeClr val="tx2">
                  <a:lumMod val="50000"/>
                </a:schemeClr>
              </a:solidFill>
              <a:latin typeface="+mn-lt"/>
            </a:endParaRPr>
          </a:p>
        </p:txBody>
      </p:sp>
      <p:sp>
        <p:nvSpPr>
          <p:cNvPr id="3" name="Content Placeholder 2"/>
          <p:cNvSpPr>
            <a:spLocks noGrp="1"/>
          </p:cNvSpPr>
          <p:nvPr>
            <p:ph idx="1"/>
          </p:nvPr>
        </p:nvSpPr>
        <p:spPr>
          <a:xfrm>
            <a:off x="213755" y="866899"/>
            <a:ext cx="11732821" cy="4809507"/>
          </a:xfrm>
        </p:spPr>
        <p:txBody>
          <a:bodyPr rtlCol="0">
            <a:normAutofit/>
          </a:bodyPr>
          <a:lstStyle/>
          <a:p>
            <a:pPr fontAlgn="auto">
              <a:spcAft>
                <a:spcPts val="0"/>
              </a:spcAft>
              <a:buFont typeface="Arial" panose="020B0604020202020204" pitchFamily="34" charset="0"/>
              <a:buChar char="•"/>
              <a:defRPr/>
            </a:pPr>
            <a:r>
              <a:rPr lang="en-US" sz="2400" dirty="0">
                <a:solidFill>
                  <a:schemeClr val="tx2">
                    <a:lumMod val="50000"/>
                  </a:schemeClr>
                </a:solidFill>
                <a:latin typeface="+mn-lt"/>
              </a:rPr>
              <a:t>Tiered Assignments: Scaffold to students </a:t>
            </a:r>
            <a:r>
              <a:rPr lang="en-US" sz="2400" dirty="0" smtClean="0">
                <a:solidFill>
                  <a:schemeClr val="tx2">
                    <a:lumMod val="50000"/>
                  </a:schemeClr>
                </a:solidFill>
                <a:latin typeface="+mn-lt"/>
              </a:rPr>
              <a:t>needs/ </a:t>
            </a:r>
            <a:r>
              <a:rPr lang="en-US" sz="2400" dirty="0">
                <a:solidFill>
                  <a:schemeClr val="tx2">
                    <a:lumMod val="50000"/>
                  </a:schemeClr>
                </a:solidFill>
                <a:latin typeface="+mn-lt"/>
              </a:rPr>
              <a:t>understanding </a:t>
            </a:r>
          </a:p>
          <a:p>
            <a:pPr fontAlgn="auto">
              <a:spcAft>
                <a:spcPts val="0"/>
              </a:spcAft>
              <a:buFont typeface="Arial" panose="020B0604020202020204" pitchFamily="34" charset="0"/>
              <a:buChar char="•"/>
              <a:defRPr/>
            </a:pPr>
            <a:r>
              <a:rPr lang="en-US" sz="2400" dirty="0">
                <a:solidFill>
                  <a:schemeClr val="tx2">
                    <a:lumMod val="50000"/>
                  </a:schemeClr>
                </a:solidFill>
                <a:latin typeface="+mn-lt"/>
              </a:rPr>
              <a:t>Compacting material: Big Idea </a:t>
            </a:r>
            <a:r>
              <a:rPr lang="en-US" sz="2400" dirty="0" smtClean="0">
                <a:solidFill>
                  <a:schemeClr val="tx2">
                    <a:lumMod val="50000"/>
                  </a:schemeClr>
                </a:solidFill>
                <a:latin typeface="+mn-lt"/>
              </a:rPr>
              <a:t>(Gyst of a lesson) </a:t>
            </a:r>
            <a:endParaRPr lang="en-US" sz="2400" dirty="0">
              <a:solidFill>
                <a:schemeClr val="tx2">
                  <a:lumMod val="50000"/>
                </a:schemeClr>
              </a:solidFill>
              <a:latin typeface="+mn-lt"/>
            </a:endParaRPr>
          </a:p>
          <a:p>
            <a:pPr fontAlgn="auto">
              <a:spcAft>
                <a:spcPts val="0"/>
              </a:spcAft>
              <a:buFont typeface="Arial" panose="020B0604020202020204" pitchFamily="34" charset="0"/>
              <a:buChar char="•"/>
              <a:defRPr/>
            </a:pPr>
            <a:r>
              <a:rPr lang="en-US" sz="2400" dirty="0">
                <a:solidFill>
                  <a:schemeClr val="tx2">
                    <a:lumMod val="50000"/>
                  </a:schemeClr>
                </a:solidFill>
                <a:latin typeface="+mn-lt"/>
              </a:rPr>
              <a:t>Collaborative </a:t>
            </a:r>
            <a:r>
              <a:rPr lang="en-US" sz="2400" dirty="0" smtClean="0">
                <a:solidFill>
                  <a:schemeClr val="tx2">
                    <a:lumMod val="50000"/>
                  </a:schemeClr>
                </a:solidFill>
                <a:latin typeface="+mn-lt"/>
              </a:rPr>
              <a:t>learning centers </a:t>
            </a:r>
            <a:endParaRPr lang="en-US" sz="2400" dirty="0">
              <a:solidFill>
                <a:schemeClr val="tx2">
                  <a:lumMod val="50000"/>
                </a:schemeClr>
              </a:solidFill>
              <a:latin typeface="+mn-lt"/>
            </a:endParaRPr>
          </a:p>
          <a:p>
            <a:pPr fontAlgn="auto">
              <a:spcAft>
                <a:spcPts val="0"/>
              </a:spcAft>
              <a:buFont typeface="Arial" panose="020B0604020202020204" pitchFamily="34" charset="0"/>
              <a:buChar char="•"/>
              <a:defRPr/>
            </a:pPr>
            <a:r>
              <a:rPr lang="en-US" sz="2400" dirty="0">
                <a:solidFill>
                  <a:schemeClr val="tx2">
                    <a:lumMod val="50000"/>
                  </a:schemeClr>
                </a:solidFill>
                <a:latin typeface="+mn-lt"/>
              </a:rPr>
              <a:t>Collaborative </a:t>
            </a:r>
            <a:r>
              <a:rPr lang="en-US" sz="2400" dirty="0" smtClean="0">
                <a:solidFill>
                  <a:schemeClr val="tx2">
                    <a:lumMod val="50000"/>
                  </a:schemeClr>
                </a:solidFill>
                <a:latin typeface="+mn-lt"/>
              </a:rPr>
              <a:t>learning groups</a:t>
            </a:r>
            <a:r>
              <a:rPr lang="en-US" sz="2400" dirty="0">
                <a:solidFill>
                  <a:schemeClr val="tx2">
                    <a:lumMod val="50000"/>
                  </a:schemeClr>
                </a:solidFill>
                <a:latin typeface="+mn-lt"/>
              </a:rPr>
              <a:t>/ </a:t>
            </a:r>
            <a:r>
              <a:rPr lang="en-US" sz="2400" dirty="0" smtClean="0">
                <a:solidFill>
                  <a:schemeClr val="tx2">
                    <a:lumMod val="50000"/>
                  </a:schemeClr>
                </a:solidFill>
                <a:latin typeface="+mn-lt"/>
              </a:rPr>
              <a:t>student </a:t>
            </a:r>
            <a:r>
              <a:rPr lang="en-US" sz="2400" dirty="0">
                <a:solidFill>
                  <a:schemeClr val="tx2">
                    <a:lumMod val="50000"/>
                  </a:schemeClr>
                </a:solidFill>
                <a:latin typeface="+mn-lt"/>
              </a:rPr>
              <a:t>seating </a:t>
            </a:r>
          </a:p>
          <a:p>
            <a:pPr fontAlgn="auto">
              <a:spcAft>
                <a:spcPts val="0"/>
              </a:spcAft>
              <a:buFont typeface="Arial" panose="020B0604020202020204" pitchFamily="34" charset="0"/>
              <a:buChar char="•"/>
              <a:defRPr/>
            </a:pPr>
            <a:r>
              <a:rPr lang="en-US" sz="2400" dirty="0">
                <a:solidFill>
                  <a:schemeClr val="tx2">
                    <a:lumMod val="50000"/>
                  </a:schemeClr>
                </a:solidFill>
                <a:latin typeface="+mn-lt"/>
              </a:rPr>
              <a:t>Flexible </a:t>
            </a:r>
            <a:r>
              <a:rPr lang="en-US" sz="2400" dirty="0" smtClean="0">
                <a:solidFill>
                  <a:schemeClr val="tx2">
                    <a:lumMod val="50000"/>
                  </a:schemeClr>
                </a:solidFill>
                <a:latin typeface="+mn-lt"/>
              </a:rPr>
              <a:t>grouping</a:t>
            </a:r>
            <a:endParaRPr lang="en-US" sz="2400" dirty="0">
              <a:solidFill>
                <a:schemeClr val="tx2">
                  <a:lumMod val="50000"/>
                </a:schemeClr>
              </a:solidFill>
              <a:latin typeface="+mn-lt"/>
            </a:endParaRPr>
          </a:p>
          <a:p>
            <a:pPr fontAlgn="auto">
              <a:spcAft>
                <a:spcPts val="0"/>
              </a:spcAft>
              <a:buFont typeface="Arial" panose="020B0604020202020204" pitchFamily="34" charset="0"/>
              <a:buChar char="•"/>
              <a:defRPr/>
            </a:pPr>
            <a:r>
              <a:rPr lang="en-US" sz="2400" dirty="0">
                <a:solidFill>
                  <a:schemeClr val="tx2">
                    <a:lumMod val="50000"/>
                  </a:schemeClr>
                </a:solidFill>
                <a:latin typeface="+mn-lt"/>
              </a:rPr>
              <a:t>Learning </a:t>
            </a:r>
            <a:r>
              <a:rPr lang="en-US" sz="2400" dirty="0" smtClean="0">
                <a:solidFill>
                  <a:schemeClr val="tx2">
                    <a:lumMod val="50000"/>
                  </a:schemeClr>
                </a:solidFill>
                <a:latin typeface="+mn-lt"/>
              </a:rPr>
              <a:t>contracts</a:t>
            </a:r>
            <a:r>
              <a:rPr lang="en-US" sz="2400" dirty="0">
                <a:solidFill>
                  <a:schemeClr val="tx2">
                    <a:lumMod val="50000"/>
                  </a:schemeClr>
                </a:solidFill>
                <a:latin typeface="+mn-lt"/>
              </a:rPr>
              <a:t>/ student goal setting </a:t>
            </a:r>
          </a:p>
          <a:p>
            <a:pPr fontAlgn="auto">
              <a:spcAft>
                <a:spcPts val="0"/>
              </a:spcAft>
              <a:buFont typeface="Arial" panose="020B0604020202020204" pitchFamily="34" charset="0"/>
              <a:buChar char="•"/>
              <a:defRPr/>
            </a:pPr>
            <a:r>
              <a:rPr lang="en-US" sz="2400" dirty="0">
                <a:solidFill>
                  <a:schemeClr val="tx2">
                    <a:lumMod val="50000"/>
                  </a:schemeClr>
                </a:solidFill>
                <a:latin typeface="+mn-lt"/>
              </a:rPr>
              <a:t>Choice  of </a:t>
            </a:r>
            <a:r>
              <a:rPr lang="en-US" sz="2400" dirty="0" smtClean="0">
                <a:solidFill>
                  <a:schemeClr val="tx2">
                    <a:lumMod val="50000"/>
                  </a:schemeClr>
                </a:solidFill>
                <a:latin typeface="+mn-lt"/>
              </a:rPr>
              <a:t>academic boards</a:t>
            </a:r>
            <a:r>
              <a:rPr lang="en-US" sz="2400" dirty="0">
                <a:solidFill>
                  <a:schemeClr val="tx2">
                    <a:lumMod val="50000"/>
                  </a:schemeClr>
                </a:solidFill>
                <a:latin typeface="+mn-lt"/>
              </a:rPr>
              <a:t>/ </a:t>
            </a:r>
            <a:r>
              <a:rPr lang="en-US" sz="2400" dirty="0" smtClean="0">
                <a:solidFill>
                  <a:schemeClr val="tx2">
                    <a:lumMod val="50000"/>
                  </a:schemeClr>
                </a:solidFill>
                <a:latin typeface="+mn-lt"/>
              </a:rPr>
              <a:t>classroom print </a:t>
            </a:r>
            <a:endParaRPr lang="en-US" sz="2400" dirty="0">
              <a:solidFill>
                <a:schemeClr val="tx2">
                  <a:lumMod val="50000"/>
                </a:schemeClr>
              </a:solidFill>
              <a:latin typeface="+mn-lt"/>
            </a:endParaRPr>
          </a:p>
          <a:p>
            <a:pPr fontAlgn="auto">
              <a:spcAft>
                <a:spcPts val="0"/>
              </a:spcAft>
              <a:buFont typeface="Arial" panose="020B0604020202020204" pitchFamily="34" charset="0"/>
              <a:buChar char="•"/>
              <a:defRPr/>
            </a:pPr>
            <a:r>
              <a:rPr lang="en-US" sz="2400" dirty="0">
                <a:solidFill>
                  <a:schemeClr val="tx2">
                    <a:lumMod val="50000"/>
                  </a:schemeClr>
                </a:solidFill>
                <a:latin typeface="+mn-lt"/>
              </a:rPr>
              <a:t>Themed </a:t>
            </a:r>
            <a:r>
              <a:rPr lang="en-US" sz="2400" dirty="0" smtClean="0">
                <a:solidFill>
                  <a:schemeClr val="tx2">
                    <a:lumMod val="50000"/>
                  </a:schemeClr>
                </a:solidFill>
                <a:latin typeface="+mn-lt"/>
              </a:rPr>
              <a:t>units</a:t>
            </a:r>
            <a:r>
              <a:rPr lang="en-US" sz="2400" dirty="0">
                <a:solidFill>
                  <a:schemeClr val="tx2">
                    <a:lumMod val="50000"/>
                  </a:schemeClr>
                </a:solidFill>
                <a:latin typeface="+mn-lt"/>
              </a:rPr>
              <a:t>/ </a:t>
            </a:r>
            <a:r>
              <a:rPr lang="en-US" sz="2400" dirty="0" smtClean="0">
                <a:solidFill>
                  <a:schemeClr val="tx2">
                    <a:lumMod val="50000"/>
                  </a:schemeClr>
                </a:solidFill>
                <a:latin typeface="+mn-lt"/>
              </a:rPr>
              <a:t>word walls </a:t>
            </a:r>
            <a:endParaRPr lang="en-US" sz="2400" dirty="0">
              <a:solidFill>
                <a:schemeClr val="tx2">
                  <a:lumMod val="50000"/>
                </a:schemeClr>
              </a:solidFill>
              <a:latin typeface="+mn-lt"/>
            </a:endParaRPr>
          </a:p>
          <a:p>
            <a:pPr fontAlgn="auto">
              <a:spcAft>
                <a:spcPts val="0"/>
              </a:spcAft>
              <a:buFont typeface="Arial" panose="020B0604020202020204" pitchFamily="34" charset="0"/>
              <a:buChar char="•"/>
              <a:defRPr/>
            </a:pPr>
            <a:r>
              <a:rPr lang="en-US" sz="2400" dirty="0">
                <a:solidFill>
                  <a:schemeClr val="tx2">
                    <a:lumMod val="50000"/>
                  </a:schemeClr>
                </a:solidFill>
                <a:latin typeface="+mn-lt"/>
              </a:rPr>
              <a:t>Sentence </a:t>
            </a:r>
            <a:r>
              <a:rPr lang="en-US" sz="2400" dirty="0" smtClean="0">
                <a:solidFill>
                  <a:schemeClr val="tx2">
                    <a:lumMod val="50000"/>
                  </a:schemeClr>
                </a:solidFill>
                <a:latin typeface="+mn-lt"/>
              </a:rPr>
              <a:t>frames and/or sentence starters </a:t>
            </a:r>
            <a:endParaRPr lang="en-US" sz="2400" dirty="0">
              <a:solidFill>
                <a:schemeClr val="tx2">
                  <a:lumMod val="50000"/>
                </a:schemeClr>
              </a:solidFill>
              <a:latin typeface="+mn-lt"/>
            </a:endParaRPr>
          </a:p>
          <a:p>
            <a:pPr fontAlgn="auto">
              <a:spcAft>
                <a:spcPts val="0"/>
              </a:spcAft>
              <a:buFont typeface="Arial" panose="020B0604020202020204" pitchFamily="34" charset="0"/>
              <a:buChar char="•"/>
              <a:defRPr/>
            </a:pPr>
            <a:r>
              <a:rPr lang="en-US" sz="2400" dirty="0">
                <a:solidFill>
                  <a:schemeClr val="tx2">
                    <a:lumMod val="50000"/>
                  </a:schemeClr>
                </a:solidFill>
                <a:latin typeface="+mn-lt"/>
              </a:rPr>
              <a:t>Explicit Outlined Steps to Procedures </a:t>
            </a:r>
          </a:p>
          <a:p>
            <a:pPr marL="0" indent="0" fontAlgn="auto">
              <a:spcAft>
                <a:spcPts val="0"/>
              </a:spcAft>
              <a:buNone/>
              <a:defRPr/>
            </a:pPr>
            <a:endParaRPr lang="en-US" sz="2400" dirty="0">
              <a:solidFill>
                <a:schemeClr val="tx2">
                  <a:lumMod val="50000"/>
                </a:schemeClr>
              </a:solidFill>
              <a:latin typeface="+mn-lt"/>
            </a:endParaRPr>
          </a:p>
        </p:txBody>
      </p:sp>
    </p:spTree>
    <p:extLst>
      <p:ext uri="{BB962C8B-B14F-4D97-AF65-F5344CB8AC3E}">
        <p14:creationId xmlns:p14="http://schemas.microsoft.com/office/powerpoint/2010/main" val="3161266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29914"/>
          </a:xfrm>
        </p:spPr>
        <p:txBody>
          <a:bodyPr>
            <a:normAutofit/>
          </a:bodyPr>
          <a:lstStyle/>
          <a:p>
            <a:r>
              <a:rPr lang="en-US" sz="2800" dirty="0">
                <a:solidFill>
                  <a:schemeClr val="tx2">
                    <a:lumMod val="50000"/>
                  </a:schemeClr>
                </a:solidFill>
                <a:latin typeface="+mn-lt"/>
              </a:rPr>
              <a:t>Scaffolding Examples</a:t>
            </a:r>
          </a:p>
        </p:txBody>
      </p:sp>
      <p:sp>
        <p:nvSpPr>
          <p:cNvPr id="3" name="Content Placeholder 2"/>
          <p:cNvSpPr>
            <a:spLocks noGrp="1"/>
          </p:cNvSpPr>
          <p:nvPr>
            <p:ph idx="1"/>
          </p:nvPr>
        </p:nvSpPr>
        <p:spPr>
          <a:xfrm>
            <a:off x="308758" y="1004552"/>
            <a:ext cx="11273642" cy="4718331"/>
          </a:xfrm>
        </p:spPr>
        <p:txBody>
          <a:bodyPr>
            <a:noAutofit/>
          </a:bodyPr>
          <a:lstStyle/>
          <a:p>
            <a:pPr>
              <a:buFont typeface="Arial" panose="020B0604020202020204" pitchFamily="34" charset="0"/>
              <a:buChar char="•"/>
            </a:pPr>
            <a:r>
              <a:rPr lang="en-US" sz="2200" dirty="0">
                <a:solidFill>
                  <a:schemeClr val="tx2">
                    <a:lumMod val="50000"/>
                  </a:schemeClr>
                </a:solidFill>
                <a:latin typeface="+mn-lt"/>
              </a:rPr>
              <a:t>Pre-teaching vocabulary for a unit or </a:t>
            </a:r>
            <a:r>
              <a:rPr lang="en-US" sz="2200" dirty="0" smtClean="0">
                <a:solidFill>
                  <a:schemeClr val="tx2">
                    <a:lumMod val="50000"/>
                  </a:schemeClr>
                </a:solidFill>
                <a:latin typeface="+mn-lt"/>
              </a:rPr>
              <a:t>lesson with the use of graphics and/or “realia” </a:t>
            </a:r>
          </a:p>
          <a:p>
            <a:pPr marL="0" indent="0">
              <a:buNone/>
            </a:pPr>
            <a:endParaRPr lang="en-US" sz="1200" dirty="0">
              <a:solidFill>
                <a:schemeClr val="tx2">
                  <a:lumMod val="50000"/>
                </a:schemeClr>
              </a:solidFill>
              <a:latin typeface="+mn-lt"/>
            </a:endParaRPr>
          </a:p>
          <a:p>
            <a:pPr>
              <a:buFont typeface="Arial" panose="020B0604020202020204" pitchFamily="34" charset="0"/>
              <a:buChar char="•"/>
            </a:pPr>
            <a:r>
              <a:rPr lang="en-US" sz="2200" dirty="0">
                <a:solidFill>
                  <a:schemeClr val="tx2">
                    <a:lumMod val="50000"/>
                  </a:schemeClr>
                </a:solidFill>
                <a:latin typeface="+mn-lt"/>
              </a:rPr>
              <a:t>Chunking information into a smaller or </a:t>
            </a:r>
            <a:r>
              <a:rPr lang="en-US" sz="2200" dirty="0" smtClean="0">
                <a:solidFill>
                  <a:schemeClr val="tx2">
                    <a:lumMod val="50000"/>
                  </a:schemeClr>
                </a:solidFill>
                <a:latin typeface="+mn-lt"/>
              </a:rPr>
              <a:t>a single </a:t>
            </a:r>
            <a:r>
              <a:rPr lang="en-US" sz="2200" dirty="0">
                <a:solidFill>
                  <a:schemeClr val="tx2">
                    <a:lumMod val="50000"/>
                  </a:schemeClr>
                </a:solidFill>
                <a:latin typeface="+mn-lt"/>
              </a:rPr>
              <a:t>concept </a:t>
            </a:r>
            <a:r>
              <a:rPr lang="en-US" sz="2200" dirty="0" smtClean="0">
                <a:solidFill>
                  <a:schemeClr val="tx2">
                    <a:lumMod val="50000"/>
                  </a:schemeClr>
                </a:solidFill>
                <a:latin typeface="+mn-lt"/>
              </a:rPr>
              <a:t>lesson</a:t>
            </a:r>
          </a:p>
          <a:p>
            <a:pPr marL="0" indent="0">
              <a:buNone/>
            </a:pPr>
            <a:endParaRPr lang="en-US" sz="1200" dirty="0">
              <a:solidFill>
                <a:schemeClr val="tx2">
                  <a:lumMod val="50000"/>
                </a:schemeClr>
              </a:solidFill>
              <a:latin typeface="+mn-lt"/>
            </a:endParaRPr>
          </a:p>
          <a:p>
            <a:pPr>
              <a:buFont typeface="Arial" panose="020B0604020202020204" pitchFamily="34" charset="0"/>
              <a:buChar char="•"/>
            </a:pPr>
            <a:r>
              <a:rPr lang="en-US" sz="2200" dirty="0">
                <a:solidFill>
                  <a:schemeClr val="tx2">
                    <a:lumMod val="50000"/>
                  </a:schemeClr>
                </a:solidFill>
                <a:latin typeface="+mn-lt"/>
              </a:rPr>
              <a:t>Visual aids, including graphic </a:t>
            </a:r>
            <a:r>
              <a:rPr lang="en-US" sz="2200" dirty="0" smtClean="0">
                <a:solidFill>
                  <a:schemeClr val="tx2">
                    <a:lumMod val="50000"/>
                  </a:schemeClr>
                </a:solidFill>
                <a:latin typeface="+mn-lt"/>
              </a:rPr>
              <a:t>organizers (as student becomes more independent decrease the amount of support on the graphic organizer)</a:t>
            </a:r>
          </a:p>
          <a:p>
            <a:pPr marL="0" indent="0">
              <a:buNone/>
            </a:pPr>
            <a:endParaRPr lang="en-US" sz="1200" dirty="0">
              <a:solidFill>
                <a:schemeClr val="tx2">
                  <a:lumMod val="50000"/>
                </a:schemeClr>
              </a:solidFill>
              <a:latin typeface="+mn-lt"/>
            </a:endParaRPr>
          </a:p>
          <a:p>
            <a:pPr>
              <a:buFont typeface="Arial" panose="020B0604020202020204" pitchFamily="34" charset="0"/>
              <a:buChar char="•"/>
            </a:pPr>
            <a:r>
              <a:rPr lang="en-US" sz="2200" dirty="0">
                <a:solidFill>
                  <a:schemeClr val="tx2">
                    <a:lumMod val="50000"/>
                  </a:schemeClr>
                </a:solidFill>
                <a:latin typeface="+mn-lt"/>
              </a:rPr>
              <a:t>I Do, We Do, You </a:t>
            </a:r>
            <a:r>
              <a:rPr lang="en-US" sz="2200" dirty="0" smtClean="0">
                <a:solidFill>
                  <a:schemeClr val="tx2">
                    <a:lumMod val="50000"/>
                  </a:schemeClr>
                </a:solidFill>
                <a:latin typeface="+mn-lt"/>
              </a:rPr>
              <a:t>Do</a:t>
            </a:r>
          </a:p>
          <a:p>
            <a:pPr marL="0" indent="0">
              <a:buNone/>
            </a:pPr>
            <a:endParaRPr lang="en-US" sz="1200" dirty="0" smtClean="0">
              <a:solidFill>
                <a:schemeClr val="tx2">
                  <a:lumMod val="50000"/>
                </a:schemeClr>
              </a:solidFill>
              <a:latin typeface="+mn-lt"/>
            </a:endParaRPr>
          </a:p>
          <a:p>
            <a:pPr>
              <a:buFont typeface="Arial" panose="020B0604020202020204" pitchFamily="34" charset="0"/>
              <a:buChar char="•"/>
            </a:pPr>
            <a:r>
              <a:rPr lang="en-US" sz="2200" dirty="0" smtClean="0">
                <a:solidFill>
                  <a:schemeClr val="tx2">
                    <a:lumMod val="50000"/>
                  </a:schemeClr>
                </a:solidFill>
                <a:latin typeface="+mn-lt"/>
              </a:rPr>
              <a:t>Allow for think time/ wait time (</a:t>
            </a:r>
            <a:r>
              <a:rPr lang="en-US" sz="2200" dirty="0" smtClean="0">
                <a:latin typeface="+mn-lt"/>
              </a:rPr>
              <a:t>ELs </a:t>
            </a:r>
            <a:r>
              <a:rPr lang="en-US" sz="2200" dirty="0">
                <a:latin typeface="+mn-lt"/>
              </a:rPr>
              <a:t>are thinking and producing in two or more </a:t>
            </a:r>
            <a:r>
              <a:rPr lang="en-US" sz="2200" dirty="0" smtClean="0">
                <a:latin typeface="+mn-lt"/>
              </a:rPr>
              <a:t>languages)</a:t>
            </a:r>
            <a:endParaRPr lang="en-US" sz="2200" dirty="0" smtClean="0">
              <a:solidFill>
                <a:schemeClr val="tx2">
                  <a:lumMod val="50000"/>
                </a:schemeClr>
              </a:solidFill>
              <a:latin typeface="+mn-lt"/>
            </a:endParaRPr>
          </a:p>
          <a:p>
            <a:pPr marL="0" indent="0">
              <a:buNone/>
            </a:pPr>
            <a:endParaRPr lang="en-US" sz="1200" dirty="0">
              <a:solidFill>
                <a:schemeClr val="tx2">
                  <a:lumMod val="50000"/>
                </a:schemeClr>
              </a:solidFill>
              <a:latin typeface="+mn-lt"/>
            </a:endParaRPr>
          </a:p>
          <a:p>
            <a:pPr>
              <a:buFont typeface="Arial" panose="020B0604020202020204" pitchFamily="34" charset="0"/>
              <a:buChar char="•"/>
            </a:pPr>
            <a:r>
              <a:rPr lang="en-US" sz="2200" dirty="0">
                <a:solidFill>
                  <a:schemeClr val="tx2">
                    <a:lumMod val="50000"/>
                  </a:schemeClr>
                </a:solidFill>
                <a:latin typeface="+mn-lt"/>
              </a:rPr>
              <a:t>Exemplar </a:t>
            </a:r>
            <a:r>
              <a:rPr lang="en-US" sz="2200" dirty="0" smtClean="0">
                <a:solidFill>
                  <a:schemeClr val="tx2">
                    <a:lumMod val="50000"/>
                  </a:schemeClr>
                </a:solidFill>
                <a:latin typeface="+mn-lt"/>
              </a:rPr>
              <a:t>models (i.e. anchor papers, student friendly rubrics)</a:t>
            </a:r>
          </a:p>
          <a:p>
            <a:pPr marL="0" indent="0">
              <a:buNone/>
            </a:pPr>
            <a:endParaRPr lang="en-US" sz="1200" dirty="0">
              <a:solidFill>
                <a:schemeClr val="tx2">
                  <a:lumMod val="50000"/>
                </a:schemeClr>
              </a:solidFill>
              <a:latin typeface="+mn-lt"/>
            </a:endParaRPr>
          </a:p>
          <a:p>
            <a:pPr>
              <a:buFont typeface="Arial" panose="020B0604020202020204" pitchFamily="34" charset="0"/>
              <a:buChar char="•"/>
            </a:pPr>
            <a:r>
              <a:rPr lang="en-US" sz="2200" dirty="0">
                <a:solidFill>
                  <a:schemeClr val="tx2">
                    <a:lumMod val="50000"/>
                  </a:schemeClr>
                </a:solidFill>
                <a:latin typeface="+mn-lt"/>
              </a:rPr>
              <a:t>Start with a simple lesson or concept and build complexity as understanding increases</a:t>
            </a:r>
          </a:p>
          <a:p>
            <a:pPr>
              <a:buFont typeface="Arial" panose="020B0604020202020204" pitchFamily="34" charset="0"/>
              <a:buChar char="•"/>
            </a:pPr>
            <a:endParaRPr lang="en-US" sz="2200" dirty="0">
              <a:solidFill>
                <a:schemeClr val="tx2">
                  <a:lumMod val="50000"/>
                </a:schemeClr>
              </a:solidFill>
              <a:latin typeface="+mn-lt"/>
            </a:endParaRPr>
          </a:p>
        </p:txBody>
      </p:sp>
    </p:spTree>
    <p:extLst>
      <p:ext uri="{BB962C8B-B14F-4D97-AF65-F5344CB8AC3E}">
        <p14:creationId xmlns:p14="http://schemas.microsoft.com/office/powerpoint/2010/main" val="41548977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44759"/>
          </a:xfrm>
        </p:spPr>
        <p:txBody>
          <a:bodyPr>
            <a:normAutofit/>
          </a:bodyPr>
          <a:lstStyle/>
          <a:p>
            <a:r>
              <a:rPr lang="en-US" sz="2800" dirty="0">
                <a:solidFill>
                  <a:schemeClr val="tx2">
                    <a:lumMod val="50000"/>
                  </a:schemeClr>
                </a:solidFill>
                <a:latin typeface="+mn-lt"/>
              </a:rPr>
              <a:t>Scaffolding Techniques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61163891"/>
              </p:ext>
            </p:extLst>
          </p:nvPr>
        </p:nvGraphicFramePr>
        <p:xfrm>
          <a:off x="609599" y="1171977"/>
          <a:ext cx="11075719" cy="3992451"/>
        </p:xfrm>
        <a:graphic>
          <a:graphicData uri="http://schemas.openxmlformats.org/drawingml/2006/table">
            <a:tbl>
              <a:tblPr>
                <a:tableStyleId>{3B4B98B0-60AC-42C2-AFA5-B58CD77FA1E5}</a:tableStyleId>
              </a:tblPr>
              <a:tblGrid>
                <a:gridCol w="2536980"/>
                <a:gridCol w="8538739"/>
              </a:tblGrid>
              <a:tr h="463822">
                <a:tc>
                  <a:txBody>
                    <a:bodyPr/>
                    <a:lstStyle/>
                    <a:p>
                      <a:r>
                        <a:rPr lang="en-US" sz="1600" b="1" dirty="0">
                          <a:solidFill>
                            <a:schemeClr val="tx2">
                              <a:lumMod val="50000"/>
                            </a:schemeClr>
                          </a:solidFill>
                          <a:effectLst/>
                        </a:rPr>
                        <a:t>Scaffold</a:t>
                      </a:r>
                    </a:p>
                  </a:txBody>
                  <a:tcPr marL="29776" marR="29776" marT="29776" marB="29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b="1" dirty="0">
                          <a:solidFill>
                            <a:schemeClr val="tx2">
                              <a:lumMod val="50000"/>
                            </a:schemeClr>
                          </a:solidFill>
                          <a:effectLst/>
                        </a:rPr>
                        <a:t>Ways to use Scaffolds in an Instructional Setting</a:t>
                      </a:r>
                    </a:p>
                  </a:txBody>
                  <a:tcPr marL="29776" marR="29776" marT="29776" marB="29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64798">
                <a:tc>
                  <a:txBody>
                    <a:bodyPr/>
                    <a:lstStyle/>
                    <a:p>
                      <a:r>
                        <a:rPr lang="en-US" sz="1600" dirty="0">
                          <a:solidFill>
                            <a:schemeClr val="tx2">
                              <a:lumMod val="50000"/>
                            </a:schemeClr>
                          </a:solidFill>
                          <a:effectLst/>
                        </a:rPr>
                        <a:t>Advance organizers</a:t>
                      </a:r>
                    </a:p>
                  </a:txBody>
                  <a:tcPr marL="29776" marR="29776" marT="29776" marB="29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2">
                              <a:lumMod val="50000"/>
                            </a:schemeClr>
                          </a:solidFill>
                          <a:effectLst/>
                        </a:rPr>
                        <a:t>Tools used to introduce new content and tasks to help students learn about the topic: Venn diagrams to compare and contrast information; flow charts to illustrate processes; organizational charts to illustrate hierarchies; outlines that represent content; mnemonics to assist recall; statements to situate the task or content; rubrics that provide task expectations.</a:t>
                      </a:r>
                    </a:p>
                  </a:txBody>
                  <a:tcPr marL="29776" marR="29776" marT="29776" marB="29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7197">
                <a:tc>
                  <a:txBody>
                    <a:bodyPr/>
                    <a:lstStyle/>
                    <a:p>
                      <a:r>
                        <a:rPr lang="en-US" sz="1600" dirty="0">
                          <a:solidFill>
                            <a:schemeClr val="tx2">
                              <a:lumMod val="50000"/>
                            </a:schemeClr>
                          </a:solidFill>
                          <a:effectLst/>
                        </a:rPr>
                        <a:t>Cue Cards</a:t>
                      </a:r>
                    </a:p>
                  </a:txBody>
                  <a:tcPr marL="29776" marR="29776" marT="29776" marB="29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2">
                              <a:lumMod val="50000"/>
                            </a:schemeClr>
                          </a:solidFill>
                          <a:effectLst/>
                        </a:rPr>
                        <a:t>Prepared cards given to individual or groups of students to assist in their discussion about a particular topic or content area: Vocabulary words to prepare for exams; content-specific stem sentences to complete; formulae to associate with a problem; concepts to define.</a:t>
                      </a:r>
                    </a:p>
                  </a:txBody>
                  <a:tcPr marL="29776" marR="29776" marT="29776" marB="29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6634">
                <a:tc>
                  <a:txBody>
                    <a:bodyPr/>
                    <a:lstStyle/>
                    <a:p>
                      <a:r>
                        <a:rPr lang="en-US" sz="1600" dirty="0">
                          <a:solidFill>
                            <a:schemeClr val="tx2">
                              <a:lumMod val="50000"/>
                            </a:schemeClr>
                          </a:solidFill>
                          <a:effectLst/>
                        </a:rPr>
                        <a:t>Concept and </a:t>
                      </a:r>
                      <a:br>
                        <a:rPr lang="en-US" sz="1600" dirty="0">
                          <a:solidFill>
                            <a:schemeClr val="tx2">
                              <a:lumMod val="50000"/>
                            </a:schemeClr>
                          </a:solidFill>
                          <a:effectLst/>
                        </a:rPr>
                      </a:br>
                      <a:r>
                        <a:rPr lang="en-US" sz="1600" dirty="0">
                          <a:solidFill>
                            <a:schemeClr val="tx2">
                              <a:lumMod val="50000"/>
                            </a:schemeClr>
                          </a:solidFill>
                          <a:effectLst/>
                        </a:rPr>
                        <a:t>mind maps</a:t>
                      </a:r>
                    </a:p>
                  </a:txBody>
                  <a:tcPr marL="29776" marR="29776" marT="29776" marB="29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2">
                              <a:lumMod val="50000"/>
                            </a:schemeClr>
                          </a:solidFill>
                          <a:effectLst/>
                        </a:rPr>
                        <a:t>Maps that show relationships: Prepare partially completed maps for students to complete or have students create their own maps based on their current knowledge of the task or concept. </a:t>
                      </a:r>
                      <a:endParaRPr lang="en-US" sz="1600" b="0" dirty="0">
                        <a:solidFill>
                          <a:schemeClr val="tx2">
                            <a:lumMod val="50000"/>
                          </a:schemeClr>
                        </a:solidFill>
                        <a:effectLst/>
                        <a:latin typeface="Trebuchet MS" panose="020B0603020202020204" pitchFamily="34" charset="0"/>
                      </a:endParaRPr>
                    </a:p>
                  </a:txBody>
                  <a:tcPr marL="29776" marR="29776" marT="29776" marB="29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3011" name="Picture 3" descr="Scaffo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725" y="283732288"/>
            <a:ext cx="161925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948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751308" y="386596"/>
            <a:ext cx="8229600" cy="557213"/>
          </a:xfrm>
        </p:spPr>
        <p:txBody>
          <a:bodyPr>
            <a:normAutofit/>
          </a:bodyPr>
          <a:lstStyle/>
          <a:p>
            <a:r>
              <a:rPr lang="en-US" sz="2800" dirty="0">
                <a:latin typeface="+mn-lt"/>
              </a:rPr>
              <a:t>Scaffolding Techniques Continued…</a:t>
            </a:r>
          </a:p>
        </p:txBody>
      </p:sp>
      <p:graphicFrame>
        <p:nvGraphicFramePr>
          <p:cNvPr id="4" name="Table 3"/>
          <p:cNvGraphicFramePr>
            <a:graphicFrameLocks noGrp="1"/>
          </p:cNvGraphicFramePr>
          <p:nvPr>
            <p:extLst>
              <p:ext uri="{D42A27DB-BD31-4B8C-83A1-F6EECF244321}">
                <p14:modId xmlns:p14="http://schemas.microsoft.com/office/powerpoint/2010/main" val="3054061209"/>
              </p:ext>
            </p:extLst>
          </p:nvPr>
        </p:nvGraphicFramePr>
        <p:xfrm>
          <a:off x="1021277" y="1447800"/>
          <a:ext cx="10141527" cy="4236494"/>
        </p:xfrm>
        <a:graphic>
          <a:graphicData uri="http://schemas.openxmlformats.org/drawingml/2006/table">
            <a:tbl>
              <a:tblPr>
                <a:tableStyleId>{3B4B98B0-60AC-42C2-AFA5-B58CD77FA1E5}</a:tableStyleId>
              </a:tblPr>
              <a:tblGrid>
                <a:gridCol w="1870767"/>
                <a:gridCol w="8270760"/>
              </a:tblGrid>
              <a:tr h="484981">
                <a:tc>
                  <a:txBody>
                    <a:bodyPr/>
                    <a:lstStyle/>
                    <a:p>
                      <a:r>
                        <a:rPr lang="en-US" b="1" dirty="0" smtClean="0">
                          <a:solidFill>
                            <a:schemeClr val="tx2">
                              <a:lumMod val="50000"/>
                            </a:schemeClr>
                          </a:solidFill>
                          <a:effectLst/>
                        </a:rPr>
                        <a:t>Scaffold</a:t>
                      </a:r>
                      <a:endParaRPr lang="en-US" b="1" dirty="0">
                        <a:solidFill>
                          <a:schemeClr val="tx2">
                            <a:lumMod val="50000"/>
                          </a:schemeClr>
                        </a:solidFill>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smtClean="0">
                          <a:solidFill>
                            <a:schemeClr val="tx2">
                              <a:lumMod val="50000"/>
                            </a:schemeClr>
                          </a:solidFill>
                          <a:effectLst/>
                        </a:rPr>
                        <a:t>Ways to use Scaffolds in an Instructional Setting</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44966">
                <a:tc>
                  <a:txBody>
                    <a:bodyPr/>
                    <a:lstStyle/>
                    <a:p>
                      <a:r>
                        <a:rPr lang="en-US" dirty="0">
                          <a:solidFill>
                            <a:schemeClr val="tx2">
                              <a:lumMod val="50000"/>
                            </a:schemeClr>
                          </a:solidFill>
                          <a:effectLst/>
                        </a:rPr>
                        <a:t>Examples</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2">
                              <a:lumMod val="50000"/>
                            </a:schemeClr>
                          </a:solidFill>
                          <a:effectLst/>
                        </a:rPr>
                        <a:t>Samples, specimens, illustrations, problems: Real objects; illustrative problems used to represent something.</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6630">
                <a:tc>
                  <a:txBody>
                    <a:bodyPr/>
                    <a:lstStyle/>
                    <a:p>
                      <a:r>
                        <a:rPr lang="en-US" dirty="0">
                          <a:solidFill>
                            <a:schemeClr val="tx2">
                              <a:lumMod val="50000"/>
                            </a:schemeClr>
                          </a:solidFill>
                          <a:effectLst/>
                        </a:rPr>
                        <a:t>Explanations</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2">
                              <a:lumMod val="50000"/>
                            </a:schemeClr>
                          </a:solidFill>
                          <a:effectLst/>
                        </a:rPr>
                        <a:t>More detailed information to move students along on a task or in their thinking of a concept: Written instructions for a task; verbal explanation of how a process works.</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966">
                <a:tc>
                  <a:txBody>
                    <a:bodyPr/>
                    <a:lstStyle/>
                    <a:p>
                      <a:r>
                        <a:rPr lang="en-US" dirty="0">
                          <a:solidFill>
                            <a:schemeClr val="tx2">
                              <a:lumMod val="50000"/>
                            </a:schemeClr>
                          </a:solidFill>
                          <a:effectLst/>
                        </a:rPr>
                        <a:t>Handouts</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2">
                              <a:lumMod val="50000"/>
                            </a:schemeClr>
                          </a:solidFill>
                          <a:effectLst/>
                        </a:rPr>
                        <a:t>Prepared handouts that contain task- and content-related information, but with less detail and room for student note taking.</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4951">
                <a:tc>
                  <a:txBody>
                    <a:bodyPr/>
                    <a:lstStyle/>
                    <a:p>
                      <a:r>
                        <a:rPr lang="en-US" dirty="0">
                          <a:solidFill>
                            <a:schemeClr val="tx2">
                              <a:lumMod val="50000"/>
                            </a:schemeClr>
                          </a:solidFill>
                          <a:effectLst/>
                        </a:rPr>
                        <a:t>Hints</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2">
                              <a:lumMod val="50000"/>
                            </a:schemeClr>
                          </a:solidFill>
                          <a:effectLst/>
                        </a:rPr>
                        <a:t>Suggestions and clues to move students along: “place your foot in front of the other,” “use the escape key,” “find the subject of the verb,” “add the water first and then the acid.”</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07675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2820" y="292934"/>
            <a:ext cx="8229600" cy="474662"/>
          </a:xfrm>
        </p:spPr>
        <p:txBody>
          <a:bodyPr>
            <a:noAutofit/>
          </a:bodyPr>
          <a:lstStyle/>
          <a:p>
            <a:r>
              <a:rPr lang="en-US" sz="2800" dirty="0">
                <a:solidFill>
                  <a:schemeClr val="tx2">
                    <a:lumMod val="50000"/>
                  </a:schemeClr>
                </a:solidFill>
                <a:latin typeface="+mn-lt"/>
              </a:rPr>
              <a:t>Scaffolding Techniques Continued…</a:t>
            </a:r>
          </a:p>
        </p:txBody>
      </p:sp>
      <p:graphicFrame>
        <p:nvGraphicFramePr>
          <p:cNvPr id="3" name="Table 2"/>
          <p:cNvGraphicFramePr>
            <a:graphicFrameLocks noGrp="1"/>
          </p:cNvGraphicFramePr>
          <p:nvPr>
            <p:extLst>
              <p:ext uri="{D42A27DB-BD31-4B8C-83A1-F6EECF244321}">
                <p14:modId xmlns:p14="http://schemas.microsoft.com/office/powerpoint/2010/main" val="4294527568"/>
              </p:ext>
            </p:extLst>
          </p:nvPr>
        </p:nvGraphicFramePr>
        <p:xfrm>
          <a:off x="688770" y="1151072"/>
          <a:ext cx="10390908" cy="4386844"/>
        </p:xfrm>
        <a:graphic>
          <a:graphicData uri="http://schemas.openxmlformats.org/drawingml/2006/table">
            <a:tbl>
              <a:tblPr>
                <a:tableStyleId>{3B4B98B0-60AC-42C2-AFA5-B58CD77FA1E5}</a:tableStyleId>
              </a:tblPr>
              <a:tblGrid>
                <a:gridCol w="2276690"/>
                <a:gridCol w="8114218"/>
              </a:tblGrid>
              <a:tr h="465883">
                <a:tc>
                  <a:txBody>
                    <a:bodyPr/>
                    <a:lstStyle/>
                    <a:p>
                      <a:r>
                        <a:rPr lang="en-US" b="1" dirty="0" smtClean="0">
                          <a:solidFill>
                            <a:schemeClr val="tx2">
                              <a:lumMod val="50000"/>
                            </a:schemeClr>
                          </a:solidFill>
                          <a:effectLst/>
                        </a:rPr>
                        <a:t>Scaffold</a:t>
                      </a:r>
                      <a:endParaRPr lang="en-US" b="1" dirty="0">
                        <a:solidFill>
                          <a:schemeClr val="tx2">
                            <a:lumMod val="50000"/>
                          </a:schemeClr>
                        </a:solidFill>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smtClean="0">
                          <a:solidFill>
                            <a:schemeClr val="tx2">
                              <a:lumMod val="50000"/>
                            </a:schemeClr>
                          </a:solidFill>
                          <a:effectLst/>
                        </a:rPr>
                        <a:t>Ways to use Scaffolds in an Instructional Setting</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113367">
                <a:tc>
                  <a:txBody>
                    <a:bodyPr/>
                    <a:lstStyle/>
                    <a:p>
                      <a:r>
                        <a:rPr lang="en-US" sz="1600" dirty="0">
                          <a:solidFill>
                            <a:schemeClr val="tx2">
                              <a:lumMod val="50000"/>
                            </a:schemeClr>
                          </a:solidFill>
                          <a:effectLst/>
                        </a:rPr>
                        <a:t>Prompts</a:t>
                      </a:r>
                    </a:p>
                  </a:txBody>
                  <a:tcPr marL="24759" marR="24759" marT="24759" marB="24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2">
                              <a:lumMod val="50000"/>
                            </a:schemeClr>
                          </a:solidFill>
                          <a:effectLst/>
                        </a:rPr>
                        <a:t>A physical or verbal cue to remind—to aid in recall of prior or assumed knowledge. Physical: Body movements such as pointing, nodding the head, eye blinking, foot tapping. Verbal: Words, statements and questions such as “Go,” “Stop,” “It’s right there,” “Tell me now,”  “What toolbar menu item would you press to insert an image?”, “ Tell me why the character acted that way.”</a:t>
                      </a:r>
                    </a:p>
                  </a:txBody>
                  <a:tcPr marL="24759" marR="24759" marT="24759" marB="24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1303">
                <a:tc>
                  <a:txBody>
                    <a:bodyPr/>
                    <a:lstStyle/>
                    <a:p>
                      <a:r>
                        <a:rPr lang="en-US" sz="1600" dirty="0">
                          <a:solidFill>
                            <a:schemeClr val="tx2">
                              <a:lumMod val="50000"/>
                            </a:schemeClr>
                          </a:solidFill>
                          <a:effectLst/>
                        </a:rPr>
                        <a:t>Question Cards</a:t>
                      </a:r>
                    </a:p>
                  </a:txBody>
                  <a:tcPr marL="24759" marR="24759" marT="24759" marB="24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2">
                              <a:lumMod val="50000"/>
                            </a:schemeClr>
                          </a:solidFill>
                          <a:effectLst/>
                        </a:rPr>
                        <a:t>Prepared cards with content- and task-specific questions given to individuals or groups of students to ask each other pertinent questions about a particular topic or content area.</a:t>
                      </a:r>
                    </a:p>
                  </a:txBody>
                  <a:tcPr marL="24759" marR="24759" marT="24759" marB="24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391">
                <a:tc>
                  <a:txBody>
                    <a:bodyPr/>
                    <a:lstStyle/>
                    <a:p>
                      <a:r>
                        <a:rPr lang="en-US" sz="1600" dirty="0">
                          <a:solidFill>
                            <a:schemeClr val="tx2">
                              <a:lumMod val="50000"/>
                            </a:schemeClr>
                          </a:solidFill>
                          <a:effectLst/>
                        </a:rPr>
                        <a:t>Question Stems</a:t>
                      </a:r>
                    </a:p>
                  </a:txBody>
                  <a:tcPr marL="24759" marR="24759" marT="24759" marB="24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2">
                              <a:lumMod val="50000"/>
                            </a:schemeClr>
                          </a:solidFill>
                          <a:effectLst/>
                        </a:rPr>
                        <a:t>Incomplete sentences which students complete: Encourages deep thinking by using higher order “What if” questions. </a:t>
                      </a:r>
                    </a:p>
                  </a:txBody>
                  <a:tcPr marL="24759" marR="24759" marT="24759" marB="24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0800">
                <a:tc>
                  <a:txBody>
                    <a:bodyPr/>
                    <a:lstStyle/>
                    <a:p>
                      <a:r>
                        <a:rPr lang="en-US" sz="1600" dirty="0">
                          <a:solidFill>
                            <a:schemeClr val="tx2">
                              <a:lumMod val="50000"/>
                            </a:schemeClr>
                          </a:solidFill>
                          <a:effectLst/>
                        </a:rPr>
                        <a:t>Stories</a:t>
                      </a:r>
                    </a:p>
                  </a:txBody>
                  <a:tcPr marL="24759" marR="24759" marT="24759" marB="24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2">
                              <a:lumMod val="50000"/>
                            </a:schemeClr>
                          </a:solidFill>
                          <a:effectLst/>
                        </a:rPr>
                        <a:t>Stories relate complex and abstract material to situations more familiar with students.  Recite stories to inspire and motivate learners.</a:t>
                      </a:r>
                    </a:p>
                  </a:txBody>
                  <a:tcPr marL="24759" marR="24759" marT="24759" marB="24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8293">
                <a:tc>
                  <a:txBody>
                    <a:bodyPr/>
                    <a:lstStyle/>
                    <a:p>
                      <a:r>
                        <a:rPr lang="en-US" sz="1600" dirty="0">
                          <a:solidFill>
                            <a:schemeClr val="tx2">
                              <a:lumMod val="50000"/>
                            </a:schemeClr>
                          </a:solidFill>
                          <a:effectLst/>
                        </a:rPr>
                        <a:t>Visual Scaffolds (Alibali, 2006)</a:t>
                      </a:r>
                    </a:p>
                  </a:txBody>
                  <a:tcPr marL="24759" marR="24759" marT="24759" marB="24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2">
                              <a:lumMod val="50000"/>
                            </a:schemeClr>
                          </a:solidFill>
                          <a:effectLst/>
                        </a:rPr>
                        <a:t>Pointing (call attention to an object); representational gestures (holding curved hands apart to illustrate roundness; moving rigid hands diagonally upward to illustrate steps or process), diagrams such as charts and graphs; methods of highlighting visual information.</a:t>
                      </a:r>
                    </a:p>
                  </a:txBody>
                  <a:tcPr marL="24759" marR="24759" marT="24759" marB="24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41468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274638"/>
            <a:ext cx="8229600" cy="532884"/>
          </a:xfrm>
        </p:spPr>
        <p:txBody>
          <a:bodyPr>
            <a:normAutofit/>
          </a:bodyPr>
          <a:lstStyle/>
          <a:p>
            <a:pPr eaLnBrk="1" hangingPunct="1"/>
            <a:r>
              <a:rPr lang="en-US" altLang="en-US" sz="2800" dirty="0">
                <a:solidFill>
                  <a:schemeClr val="tx2">
                    <a:lumMod val="50000"/>
                  </a:schemeClr>
                </a:solidFill>
                <a:latin typeface="+mn-lt"/>
              </a:rPr>
              <a:t>Lesson Plan in a Differentiated Classroom </a:t>
            </a:r>
          </a:p>
        </p:txBody>
      </p:sp>
      <p:sp>
        <p:nvSpPr>
          <p:cNvPr id="3" name="Content Placeholder 2"/>
          <p:cNvSpPr>
            <a:spLocks noGrp="1"/>
          </p:cNvSpPr>
          <p:nvPr>
            <p:ph idx="1"/>
          </p:nvPr>
        </p:nvSpPr>
        <p:spPr>
          <a:xfrm>
            <a:off x="249381" y="997527"/>
            <a:ext cx="11685319" cy="5023263"/>
          </a:xfrm>
        </p:spPr>
        <p:txBody>
          <a:bodyPr rtlCol="0">
            <a:normAutofit/>
          </a:bodyPr>
          <a:lstStyle/>
          <a:p>
            <a:pPr fontAlgn="auto">
              <a:spcAft>
                <a:spcPts val="0"/>
              </a:spcAft>
              <a:defRPr/>
            </a:pPr>
            <a:r>
              <a:rPr lang="en-US" sz="2400" dirty="0">
                <a:solidFill>
                  <a:schemeClr val="tx2">
                    <a:lumMod val="50000"/>
                  </a:schemeClr>
                </a:solidFill>
                <a:latin typeface="+mn-lt"/>
              </a:rPr>
              <a:t>Clear lesson objective: Students will… given… to… </a:t>
            </a:r>
            <a:endParaRPr lang="en-US" sz="2400" dirty="0" smtClean="0">
              <a:solidFill>
                <a:schemeClr val="tx2">
                  <a:lumMod val="50000"/>
                </a:schemeClr>
              </a:solidFill>
              <a:latin typeface="+mn-lt"/>
            </a:endParaRPr>
          </a:p>
          <a:p>
            <a:pPr marL="0" indent="0" fontAlgn="auto">
              <a:spcAft>
                <a:spcPts val="0"/>
              </a:spcAft>
              <a:buNone/>
              <a:defRPr/>
            </a:pPr>
            <a:r>
              <a:rPr lang="en-US" dirty="0" smtClean="0">
                <a:solidFill>
                  <a:schemeClr val="tx2">
                    <a:lumMod val="50000"/>
                  </a:schemeClr>
                </a:solidFill>
                <a:latin typeface="+mn-lt"/>
              </a:rPr>
              <a:t>(Lessons in an ESL classroom may also have a language objective that sets goals and expectations for students.)</a:t>
            </a:r>
            <a:endParaRPr lang="en-US" dirty="0">
              <a:solidFill>
                <a:schemeClr val="tx2">
                  <a:lumMod val="50000"/>
                </a:schemeClr>
              </a:solidFill>
              <a:latin typeface="+mn-lt"/>
            </a:endParaRPr>
          </a:p>
          <a:p>
            <a:pPr fontAlgn="auto">
              <a:spcAft>
                <a:spcPts val="0"/>
              </a:spcAft>
              <a:defRPr/>
            </a:pPr>
            <a:r>
              <a:rPr lang="en-US" sz="2400" dirty="0">
                <a:solidFill>
                  <a:schemeClr val="tx2">
                    <a:lumMod val="50000"/>
                  </a:schemeClr>
                </a:solidFill>
                <a:latin typeface="+mn-lt"/>
              </a:rPr>
              <a:t>Assessment: pre-test, KWL Chart, student self checklist  </a:t>
            </a:r>
            <a:endParaRPr lang="en-US" sz="2400" dirty="0" smtClean="0">
              <a:solidFill>
                <a:schemeClr val="tx2">
                  <a:lumMod val="50000"/>
                </a:schemeClr>
              </a:solidFill>
              <a:latin typeface="+mn-lt"/>
            </a:endParaRPr>
          </a:p>
          <a:p>
            <a:pPr marL="0" indent="0" fontAlgn="auto">
              <a:spcAft>
                <a:spcPts val="0"/>
              </a:spcAft>
              <a:buNone/>
              <a:defRPr/>
            </a:pPr>
            <a:endParaRPr lang="en-US" sz="1200" dirty="0">
              <a:solidFill>
                <a:schemeClr val="tx2">
                  <a:lumMod val="50000"/>
                </a:schemeClr>
              </a:solidFill>
              <a:latin typeface="+mn-lt"/>
            </a:endParaRPr>
          </a:p>
          <a:p>
            <a:pPr fontAlgn="auto">
              <a:spcAft>
                <a:spcPts val="0"/>
              </a:spcAft>
              <a:defRPr/>
            </a:pPr>
            <a:r>
              <a:rPr lang="en-US" sz="2400" dirty="0">
                <a:solidFill>
                  <a:schemeClr val="tx2">
                    <a:lumMod val="50000"/>
                  </a:schemeClr>
                </a:solidFill>
                <a:latin typeface="+mn-lt"/>
              </a:rPr>
              <a:t>Introduction: Concept map, demonstrate </a:t>
            </a:r>
            <a:r>
              <a:rPr lang="en-US" sz="2400" dirty="0" smtClean="0">
                <a:solidFill>
                  <a:schemeClr val="tx2">
                    <a:lumMod val="50000"/>
                  </a:schemeClr>
                </a:solidFill>
                <a:latin typeface="+mn-lt"/>
              </a:rPr>
              <a:t>relevance, front loading vocabulary </a:t>
            </a:r>
          </a:p>
          <a:p>
            <a:pPr marL="0" indent="0" fontAlgn="auto">
              <a:spcAft>
                <a:spcPts val="0"/>
              </a:spcAft>
              <a:buNone/>
              <a:defRPr/>
            </a:pPr>
            <a:endParaRPr lang="en-US" sz="1100" dirty="0">
              <a:solidFill>
                <a:schemeClr val="tx2">
                  <a:lumMod val="50000"/>
                </a:schemeClr>
              </a:solidFill>
              <a:latin typeface="+mn-lt"/>
            </a:endParaRPr>
          </a:p>
          <a:p>
            <a:pPr fontAlgn="auto">
              <a:spcAft>
                <a:spcPts val="0"/>
              </a:spcAft>
              <a:defRPr/>
            </a:pPr>
            <a:r>
              <a:rPr lang="en-US" sz="2400" dirty="0">
                <a:solidFill>
                  <a:schemeClr val="tx2">
                    <a:lumMod val="50000"/>
                  </a:schemeClr>
                </a:solidFill>
                <a:latin typeface="+mn-lt"/>
              </a:rPr>
              <a:t>Teaching Strategies: modeling, feedback, observe, and adjust </a:t>
            </a:r>
            <a:endParaRPr lang="en-US" sz="2400" dirty="0" smtClean="0">
              <a:solidFill>
                <a:schemeClr val="tx2">
                  <a:lumMod val="50000"/>
                </a:schemeClr>
              </a:solidFill>
              <a:latin typeface="+mn-lt"/>
            </a:endParaRPr>
          </a:p>
          <a:p>
            <a:pPr marL="0" indent="0" fontAlgn="auto">
              <a:spcAft>
                <a:spcPts val="0"/>
              </a:spcAft>
              <a:buNone/>
              <a:defRPr/>
            </a:pPr>
            <a:endParaRPr lang="en-US" sz="1800" dirty="0">
              <a:solidFill>
                <a:schemeClr val="tx2">
                  <a:lumMod val="50000"/>
                </a:schemeClr>
              </a:solidFill>
              <a:latin typeface="+mn-lt"/>
            </a:endParaRPr>
          </a:p>
          <a:p>
            <a:pPr fontAlgn="auto">
              <a:spcAft>
                <a:spcPts val="0"/>
              </a:spcAft>
              <a:defRPr/>
            </a:pPr>
            <a:r>
              <a:rPr lang="en-US" sz="2400" dirty="0">
                <a:solidFill>
                  <a:schemeClr val="tx2">
                    <a:lumMod val="50000"/>
                  </a:schemeClr>
                </a:solidFill>
                <a:latin typeface="+mn-lt"/>
              </a:rPr>
              <a:t>Learning activities: graphic organizers, reflection opportunities, scaffold support, provide anchors or rubrics, change instruction based on learning</a:t>
            </a:r>
            <a:r>
              <a:rPr lang="en-US" sz="2400" dirty="0" smtClean="0">
                <a:solidFill>
                  <a:schemeClr val="tx2">
                    <a:lumMod val="50000"/>
                  </a:schemeClr>
                </a:solidFill>
                <a:latin typeface="+mn-lt"/>
              </a:rPr>
              <a:t>)</a:t>
            </a:r>
          </a:p>
          <a:p>
            <a:pPr marL="0" indent="0" fontAlgn="auto">
              <a:spcAft>
                <a:spcPts val="0"/>
              </a:spcAft>
              <a:buNone/>
              <a:defRPr/>
            </a:pPr>
            <a:endParaRPr lang="en-US" sz="1500" dirty="0">
              <a:solidFill>
                <a:schemeClr val="tx2">
                  <a:lumMod val="50000"/>
                </a:schemeClr>
              </a:solidFill>
              <a:latin typeface="+mn-lt"/>
            </a:endParaRPr>
          </a:p>
          <a:p>
            <a:pPr fontAlgn="auto">
              <a:spcAft>
                <a:spcPts val="0"/>
              </a:spcAft>
              <a:defRPr/>
            </a:pPr>
            <a:r>
              <a:rPr lang="en-US" sz="2400" dirty="0">
                <a:solidFill>
                  <a:schemeClr val="tx2">
                    <a:lumMod val="50000"/>
                  </a:schemeClr>
                </a:solidFill>
                <a:latin typeface="+mn-lt"/>
              </a:rPr>
              <a:t>Resources: instructional level for independent work, alter formats, and provide alternatives </a:t>
            </a:r>
          </a:p>
        </p:txBody>
      </p:sp>
    </p:spTree>
    <p:extLst>
      <p:ext uri="{BB962C8B-B14F-4D97-AF65-F5344CB8AC3E}">
        <p14:creationId xmlns:p14="http://schemas.microsoft.com/office/powerpoint/2010/main" val="39088937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274638"/>
            <a:ext cx="10972800" cy="807187"/>
          </a:xfrm>
        </p:spPr>
        <p:txBody>
          <a:bodyPr>
            <a:normAutofit/>
          </a:bodyPr>
          <a:lstStyle/>
          <a:p>
            <a:r>
              <a:rPr lang="en-US" altLang="en-US" sz="2800" dirty="0">
                <a:solidFill>
                  <a:schemeClr val="tx2">
                    <a:lumMod val="50000"/>
                  </a:schemeClr>
                </a:solidFill>
                <a:latin typeface="+mj-lt"/>
              </a:rPr>
              <a:t>Lesson Plan in a Differentiated Classroom </a:t>
            </a:r>
            <a:r>
              <a:rPr lang="en-US" altLang="en-US" sz="2800" dirty="0" smtClean="0">
                <a:solidFill>
                  <a:schemeClr val="tx2">
                    <a:lumMod val="50000"/>
                  </a:schemeClr>
                </a:solidFill>
                <a:latin typeface="+mj-lt"/>
              </a:rPr>
              <a:t>Continued…</a:t>
            </a:r>
            <a:endParaRPr lang="en-US" altLang="en-US" sz="2800" dirty="0">
              <a:solidFill>
                <a:schemeClr val="tx2">
                  <a:lumMod val="50000"/>
                </a:schemeClr>
              </a:solidFill>
              <a:latin typeface="+mj-lt"/>
            </a:endParaRPr>
          </a:p>
        </p:txBody>
      </p:sp>
      <p:sp>
        <p:nvSpPr>
          <p:cNvPr id="3" name="Content Placeholder 2"/>
          <p:cNvSpPr>
            <a:spLocks noGrp="1"/>
          </p:cNvSpPr>
          <p:nvPr>
            <p:ph idx="1"/>
          </p:nvPr>
        </p:nvSpPr>
        <p:spPr>
          <a:xfrm>
            <a:off x="283029" y="1211282"/>
            <a:ext cx="11580420" cy="4736275"/>
          </a:xfrm>
        </p:spPr>
        <p:txBody>
          <a:bodyPr rtlCol="0">
            <a:normAutofit/>
          </a:bodyPr>
          <a:lstStyle/>
          <a:p>
            <a:pPr fontAlgn="auto">
              <a:spcAft>
                <a:spcPts val="0"/>
              </a:spcAft>
              <a:defRPr/>
            </a:pPr>
            <a:r>
              <a:rPr lang="en-US" sz="2400" dirty="0">
                <a:solidFill>
                  <a:schemeClr val="tx2">
                    <a:lumMod val="50000"/>
                  </a:schemeClr>
                </a:solidFill>
                <a:latin typeface="+mn-lt"/>
              </a:rPr>
              <a:t>Products: use rubrics to activate self-evaluation, offer options for presenting mastery, and allow opportunity to readjust </a:t>
            </a:r>
            <a:endParaRPr lang="en-US" sz="2400" dirty="0" smtClean="0">
              <a:solidFill>
                <a:schemeClr val="tx2">
                  <a:lumMod val="50000"/>
                </a:schemeClr>
              </a:solidFill>
              <a:latin typeface="+mn-lt"/>
            </a:endParaRPr>
          </a:p>
          <a:p>
            <a:pPr marL="0" indent="0" fontAlgn="auto">
              <a:spcAft>
                <a:spcPts val="0"/>
              </a:spcAft>
              <a:buNone/>
              <a:defRPr/>
            </a:pPr>
            <a:endParaRPr lang="en-US" sz="2400" dirty="0">
              <a:solidFill>
                <a:schemeClr val="tx2">
                  <a:lumMod val="50000"/>
                </a:schemeClr>
              </a:solidFill>
              <a:latin typeface="+mn-lt"/>
            </a:endParaRPr>
          </a:p>
          <a:p>
            <a:pPr fontAlgn="auto">
              <a:spcAft>
                <a:spcPts val="0"/>
              </a:spcAft>
              <a:defRPr/>
            </a:pPr>
            <a:r>
              <a:rPr lang="en-US" sz="2400" dirty="0">
                <a:solidFill>
                  <a:schemeClr val="tx2">
                    <a:lumMod val="50000"/>
                  </a:schemeClr>
                </a:solidFill>
                <a:latin typeface="+mn-lt"/>
              </a:rPr>
              <a:t>Grouping: teach in small group with rich conversation, provide small group practice with clear objective, extension activities (themed units), peer support/ facilitation, and individual options. </a:t>
            </a:r>
            <a:endParaRPr lang="en-US" sz="2400" dirty="0" smtClean="0">
              <a:solidFill>
                <a:schemeClr val="tx2">
                  <a:lumMod val="50000"/>
                </a:schemeClr>
              </a:solidFill>
              <a:latin typeface="+mn-lt"/>
            </a:endParaRPr>
          </a:p>
          <a:p>
            <a:pPr marL="0" indent="0" fontAlgn="auto">
              <a:spcAft>
                <a:spcPts val="0"/>
              </a:spcAft>
              <a:buNone/>
              <a:defRPr/>
            </a:pPr>
            <a:endParaRPr lang="en-US" sz="2400" dirty="0">
              <a:solidFill>
                <a:schemeClr val="tx2">
                  <a:lumMod val="50000"/>
                </a:schemeClr>
              </a:solidFill>
              <a:latin typeface="+mn-lt"/>
            </a:endParaRPr>
          </a:p>
          <a:p>
            <a:pPr fontAlgn="auto">
              <a:spcAft>
                <a:spcPts val="0"/>
              </a:spcAft>
              <a:defRPr/>
            </a:pPr>
            <a:r>
              <a:rPr lang="en-US" sz="2400" dirty="0">
                <a:solidFill>
                  <a:schemeClr val="tx2">
                    <a:lumMod val="50000"/>
                  </a:schemeClr>
                </a:solidFill>
                <a:latin typeface="+mn-lt"/>
              </a:rPr>
              <a:t>Extension activities: use student interests, consider practical applications, and share student work. </a:t>
            </a:r>
          </a:p>
          <a:p>
            <a:pPr fontAlgn="auto">
              <a:spcAft>
                <a:spcPts val="0"/>
              </a:spcAft>
              <a:defRPr/>
            </a:pPr>
            <a:endParaRPr lang="en-US" sz="2800" dirty="0">
              <a:solidFill>
                <a:schemeClr val="tx2">
                  <a:lumMod val="50000"/>
                </a:schemeClr>
              </a:solidFill>
              <a:latin typeface="+mn-lt"/>
            </a:endParaRPr>
          </a:p>
          <a:p>
            <a:pPr marL="0" indent="0" fontAlgn="auto">
              <a:spcAft>
                <a:spcPts val="0"/>
              </a:spcAft>
              <a:buNone/>
              <a:defRPr/>
            </a:pPr>
            <a:endParaRPr lang="en-US" sz="2800" dirty="0">
              <a:solidFill>
                <a:schemeClr val="tx2">
                  <a:lumMod val="50000"/>
                </a:schemeClr>
              </a:solidFill>
              <a:latin typeface="+mn-lt"/>
            </a:endParaRPr>
          </a:p>
        </p:txBody>
      </p:sp>
    </p:spTree>
    <p:extLst>
      <p:ext uri="{BB962C8B-B14F-4D97-AF65-F5344CB8AC3E}">
        <p14:creationId xmlns:p14="http://schemas.microsoft.com/office/powerpoint/2010/main" val="3556713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5388"/>
          </a:xfrm>
        </p:spPr>
        <p:txBody>
          <a:bodyPr/>
          <a:lstStyle/>
          <a:p>
            <a:r>
              <a:rPr lang="en-US" sz="2800" dirty="0" smtClean="0">
                <a:latin typeface="+mj-lt"/>
              </a:rPr>
              <a:t>How do I Know If I am Differentiating? </a:t>
            </a:r>
            <a:endParaRPr lang="en-US" sz="2800"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1772468"/>
              </p:ext>
            </p:extLst>
          </p:nvPr>
        </p:nvGraphicFramePr>
        <p:xfrm>
          <a:off x="641268" y="1114013"/>
          <a:ext cx="10941132" cy="4989159"/>
        </p:xfrm>
        <a:graphic>
          <a:graphicData uri="http://schemas.openxmlformats.org/drawingml/2006/table">
            <a:tbl>
              <a:tblPr firstRow="1" bandRow="1">
                <a:tableStyleId>{5C22544A-7EE6-4342-B048-85BDC9FD1C3A}</a:tableStyleId>
              </a:tblPr>
              <a:tblGrid>
                <a:gridCol w="5470566"/>
                <a:gridCol w="5470566"/>
              </a:tblGrid>
              <a:tr h="396004">
                <a:tc>
                  <a:txBody>
                    <a:bodyPr/>
                    <a:lstStyle/>
                    <a:p>
                      <a:pPr algn="ctr"/>
                      <a:r>
                        <a:rPr lang="en-US" sz="2000" dirty="0" smtClean="0">
                          <a:solidFill>
                            <a:schemeClr val="tx2">
                              <a:lumMod val="50000"/>
                            </a:schemeClr>
                          </a:solidFill>
                        </a:rPr>
                        <a:t>Differentiated</a:t>
                      </a:r>
                      <a:r>
                        <a:rPr lang="en-US" sz="2000" baseline="0" dirty="0" smtClean="0">
                          <a:solidFill>
                            <a:schemeClr val="tx2">
                              <a:lumMod val="50000"/>
                            </a:schemeClr>
                          </a:solidFill>
                        </a:rPr>
                        <a:t> Classroom</a:t>
                      </a:r>
                      <a:endParaRPr lang="en-US" sz="2000" dirty="0">
                        <a:solidFill>
                          <a:schemeClr val="tx2">
                            <a:lumMod val="50000"/>
                          </a:schemeClr>
                        </a:solidFill>
                      </a:endParaRPr>
                    </a:p>
                  </a:txBody>
                  <a:tcPr marL="98127" marR="98127">
                    <a:solidFill>
                      <a:schemeClr val="tx2">
                        <a:lumMod val="60000"/>
                        <a:lumOff val="40000"/>
                      </a:schemeClr>
                    </a:solidFill>
                  </a:tcPr>
                </a:tc>
                <a:tc>
                  <a:txBody>
                    <a:bodyPr/>
                    <a:lstStyle/>
                    <a:p>
                      <a:pPr algn="ctr"/>
                      <a:r>
                        <a:rPr lang="en-US" sz="2000" dirty="0" smtClean="0">
                          <a:solidFill>
                            <a:schemeClr val="tx2">
                              <a:lumMod val="50000"/>
                            </a:schemeClr>
                          </a:solidFill>
                        </a:rPr>
                        <a:t>NOT Differentiated</a:t>
                      </a:r>
                      <a:endParaRPr lang="en-US" sz="2000" dirty="0">
                        <a:solidFill>
                          <a:schemeClr val="tx2">
                            <a:lumMod val="50000"/>
                          </a:schemeClr>
                        </a:solidFill>
                      </a:endParaRPr>
                    </a:p>
                  </a:txBody>
                  <a:tcPr marL="98127" marR="98127">
                    <a:solidFill>
                      <a:schemeClr val="tx2">
                        <a:lumMod val="60000"/>
                        <a:lumOff val="40000"/>
                      </a:schemeClr>
                    </a:solidFill>
                  </a:tcPr>
                </a:tc>
              </a:tr>
              <a:tr h="1005241">
                <a:tc>
                  <a:txBody>
                    <a:bodyPr/>
                    <a:lstStyle/>
                    <a:p>
                      <a:pPr eaLnBrk="1" fontAlgn="auto" hangingPunct="1">
                        <a:spcAft>
                          <a:spcPts val="0"/>
                        </a:spcAft>
                        <a:defRPr/>
                      </a:pPr>
                      <a:r>
                        <a:rPr lang="en-US" sz="2000" dirty="0" smtClean="0">
                          <a:solidFill>
                            <a:schemeClr val="tx2">
                              <a:lumMod val="50000"/>
                            </a:schemeClr>
                          </a:solidFill>
                        </a:rPr>
                        <a:t>Data drives instruction: student readiness and learning profiles </a:t>
                      </a:r>
                    </a:p>
                    <a:p>
                      <a:endParaRPr lang="en-US" sz="2000" dirty="0">
                        <a:solidFill>
                          <a:schemeClr val="tx2">
                            <a:lumMod val="50000"/>
                          </a:schemeClr>
                        </a:solidFill>
                      </a:endParaRPr>
                    </a:p>
                  </a:txBody>
                  <a:tcPr marL="98127" marR="98127"/>
                </a:tc>
                <a:tc>
                  <a:txBody>
                    <a:bodyPr/>
                    <a:lstStyle/>
                    <a:p>
                      <a:pPr eaLnBrk="1" fontAlgn="auto" hangingPunct="1">
                        <a:spcAft>
                          <a:spcPts val="0"/>
                        </a:spcAft>
                        <a:defRPr/>
                      </a:pPr>
                      <a:r>
                        <a:rPr lang="en-US" sz="2000" dirty="0" smtClean="0">
                          <a:solidFill>
                            <a:schemeClr val="tx2">
                              <a:lumMod val="50000"/>
                            </a:schemeClr>
                          </a:solidFill>
                        </a:rPr>
                        <a:t>Data is collected to assign grades at the end of a segment. Single form of assessment is used to gather student data. </a:t>
                      </a:r>
                    </a:p>
                  </a:txBody>
                  <a:tcPr marL="98127" marR="98127"/>
                </a:tc>
              </a:tr>
              <a:tr h="700623">
                <a:tc>
                  <a:txBody>
                    <a:bodyPr/>
                    <a:lstStyle/>
                    <a:p>
                      <a:pPr eaLnBrk="1" fontAlgn="auto" hangingPunct="1">
                        <a:spcAft>
                          <a:spcPts val="0"/>
                        </a:spcAft>
                        <a:defRPr/>
                      </a:pPr>
                      <a:r>
                        <a:rPr lang="en-US" sz="2000" dirty="0" smtClean="0">
                          <a:solidFill>
                            <a:schemeClr val="tx2">
                              <a:lumMod val="50000"/>
                            </a:schemeClr>
                          </a:solidFill>
                        </a:rPr>
                        <a:t>Excellence is defined by individual student growth </a:t>
                      </a:r>
                    </a:p>
                  </a:txBody>
                  <a:tcPr marL="98127" marR="98127"/>
                </a:tc>
                <a:tc>
                  <a:txBody>
                    <a:bodyPr/>
                    <a:lstStyle/>
                    <a:p>
                      <a:pPr eaLnBrk="1" fontAlgn="auto" hangingPunct="1">
                        <a:spcAft>
                          <a:spcPts val="0"/>
                        </a:spcAft>
                        <a:defRPr/>
                      </a:pPr>
                      <a:r>
                        <a:rPr lang="en-US" sz="2000" dirty="0" smtClean="0">
                          <a:solidFill>
                            <a:schemeClr val="tx2">
                              <a:lumMod val="50000"/>
                            </a:schemeClr>
                          </a:solidFill>
                        </a:rPr>
                        <a:t>Learning profiles are rarely considered, student levels and needs are unknown </a:t>
                      </a:r>
                    </a:p>
                  </a:txBody>
                  <a:tcPr marL="98127" marR="98127"/>
                </a:tc>
              </a:tr>
              <a:tr h="700623">
                <a:tc>
                  <a:txBody>
                    <a:bodyPr/>
                    <a:lstStyle/>
                    <a:p>
                      <a:pPr eaLnBrk="1" fontAlgn="auto" hangingPunct="1">
                        <a:spcAft>
                          <a:spcPts val="0"/>
                        </a:spcAft>
                        <a:defRPr/>
                      </a:pPr>
                      <a:r>
                        <a:rPr lang="en-US" sz="2000" dirty="0" smtClean="0">
                          <a:solidFill>
                            <a:schemeClr val="tx2">
                              <a:lumMod val="50000"/>
                            </a:schemeClr>
                          </a:solidFill>
                        </a:rPr>
                        <a:t>Key concepts and principles are the focus and are outlined for student support </a:t>
                      </a:r>
                    </a:p>
                  </a:txBody>
                  <a:tcPr marL="98127" marR="98127"/>
                </a:tc>
                <a:tc>
                  <a:txBody>
                    <a:bodyPr/>
                    <a:lstStyle/>
                    <a:p>
                      <a:pPr eaLnBrk="1" fontAlgn="auto" hangingPunct="1">
                        <a:spcAft>
                          <a:spcPts val="0"/>
                        </a:spcAft>
                        <a:defRPr/>
                      </a:pPr>
                      <a:r>
                        <a:rPr lang="en-US" sz="2000" dirty="0" smtClean="0">
                          <a:solidFill>
                            <a:schemeClr val="tx2">
                              <a:lumMod val="50000"/>
                            </a:schemeClr>
                          </a:solidFill>
                        </a:rPr>
                        <a:t>Text curriculum drives instruction </a:t>
                      </a:r>
                    </a:p>
                    <a:p>
                      <a:endParaRPr lang="en-US" sz="2000" dirty="0">
                        <a:solidFill>
                          <a:schemeClr val="tx2">
                            <a:lumMod val="50000"/>
                          </a:schemeClr>
                        </a:solidFill>
                      </a:endParaRPr>
                    </a:p>
                  </a:txBody>
                  <a:tcPr marL="98127" marR="98127"/>
                </a:tc>
              </a:tr>
              <a:tr h="1005241">
                <a:tc>
                  <a:txBody>
                    <a:bodyPr/>
                    <a:lstStyle/>
                    <a:p>
                      <a:pPr eaLnBrk="1" fontAlgn="auto" hangingPunct="1">
                        <a:spcAft>
                          <a:spcPts val="0"/>
                        </a:spcAft>
                        <a:defRPr/>
                      </a:pPr>
                      <a:r>
                        <a:rPr lang="en-US" sz="2000" dirty="0" smtClean="0">
                          <a:solidFill>
                            <a:schemeClr val="tx2">
                              <a:lumMod val="50000"/>
                            </a:schemeClr>
                          </a:solidFill>
                        </a:rPr>
                        <a:t>Multiple materials and options for assignments are available for student need </a:t>
                      </a:r>
                    </a:p>
                  </a:txBody>
                  <a:tcPr marL="98127" marR="98127"/>
                </a:tc>
                <a:tc>
                  <a:txBody>
                    <a:bodyPr/>
                    <a:lstStyle/>
                    <a:p>
                      <a:pPr eaLnBrk="1" fontAlgn="auto" hangingPunct="1">
                        <a:spcAft>
                          <a:spcPts val="0"/>
                        </a:spcAft>
                        <a:defRPr/>
                      </a:pPr>
                      <a:r>
                        <a:rPr lang="en-US" sz="2000" dirty="0" smtClean="0">
                          <a:solidFill>
                            <a:schemeClr val="tx2">
                              <a:lumMod val="50000"/>
                            </a:schemeClr>
                          </a:solidFill>
                        </a:rPr>
                        <a:t>Single option tasks and assignments;</a:t>
                      </a:r>
                      <a:r>
                        <a:rPr lang="en-US" sz="2000" baseline="0" dirty="0" smtClean="0">
                          <a:solidFill>
                            <a:schemeClr val="tx2">
                              <a:lumMod val="50000"/>
                            </a:schemeClr>
                          </a:solidFill>
                        </a:rPr>
                        <a:t> </a:t>
                      </a:r>
                      <a:r>
                        <a:rPr lang="en-US" sz="2000" dirty="0" smtClean="0">
                          <a:solidFill>
                            <a:schemeClr val="tx2">
                              <a:lumMod val="50000"/>
                            </a:schemeClr>
                          </a:solidFill>
                        </a:rPr>
                        <a:t>One text available to student</a:t>
                      </a:r>
                    </a:p>
                    <a:p>
                      <a:endParaRPr lang="en-US" sz="2000" dirty="0">
                        <a:solidFill>
                          <a:schemeClr val="tx2">
                            <a:lumMod val="50000"/>
                          </a:schemeClr>
                        </a:solidFill>
                      </a:endParaRPr>
                    </a:p>
                  </a:txBody>
                  <a:tcPr marL="98127" marR="98127"/>
                </a:tc>
              </a:tr>
              <a:tr h="1179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lumMod val="50000"/>
                            </a:schemeClr>
                          </a:solidFill>
                        </a:rPr>
                        <a:t>Teacher and students solve problems collaboratively/teacher explicitly models expectations and provides examples of outcomes </a:t>
                      </a:r>
                    </a:p>
                  </a:txBody>
                  <a:tcPr marL="98127" marR="981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lumMod val="50000"/>
                            </a:schemeClr>
                          </a:solidFill>
                        </a:rPr>
                        <a:t> Teacher leads all discussions and solves all problems</a:t>
                      </a:r>
                    </a:p>
                  </a:txBody>
                  <a:tcPr marL="98127" marR="98127"/>
                </a:tc>
              </a:tr>
            </a:tbl>
          </a:graphicData>
        </a:graphic>
      </p:graphicFrame>
    </p:spTree>
    <p:extLst>
      <p:ext uri="{BB962C8B-B14F-4D97-AF65-F5344CB8AC3E}">
        <p14:creationId xmlns:p14="http://schemas.microsoft.com/office/powerpoint/2010/main" val="39771301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0507"/>
          </a:xfrm>
        </p:spPr>
        <p:txBody>
          <a:bodyPr/>
          <a:lstStyle/>
          <a:p>
            <a:r>
              <a:rPr lang="en-US" sz="2800" dirty="0" smtClean="0">
                <a:solidFill>
                  <a:schemeClr val="tx2">
                    <a:lumMod val="50000"/>
                  </a:schemeClr>
                </a:solidFill>
                <a:latin typeface="+mj-lt"/>
              </a:rPr>
              <a:t>Let’s Practice!</a:t>
            </a:r>
            <a:endParaRPr lang="en-US" sz="2800" dirty="0">
              <a:solidFill>
                <a:schemeClr val="tx2">
                  <a:lumMod val="50000"/>
                </a:schemeClr>
              </a:solidFill>
              <a:latin typeface="+mj-lt"/>
            </a:endParaRPr>
          </a:p>
        </p:txBody>
      </p:sp>
      <p:sp>
        <p:nvSpPr>
          <p:cNvPr id="3" name="Content Placeholder 2"/>
          <p:cNvSpPr>
            <a:spLocks noGrp="1"/>
          </p:cNvSpPr>
          <p:nvPr>
            <p:ph idx="1"/>
          </p:nvPr>
        </p:nvSpPr>
        <p:spPr>
          <a:xfrm>
            <a:off x="368135" y="885145"/>
            <a:ext cx="11214265" cy="5016891"/>
          </a:xfrm>
        </p:spPr>
        <p:txBody>
          <a:bodyPr>
            <a:normAutofit fontScale="92500" lnSpcReduction="10000"/>
          </a:bodyPr>
          <a:lstStyle/>
          <a:p>
            <a:pPr>
              <a:buFont typeface="Arial" panose="020B0604020202020204" pitchFamily="34" charset="0"/>
              <a:buChar char="•"/>
            </a:pPr>
            <a:r>
              <a:rPr lang="en-US" dirty="0" smtClean="0">
                <a:solidFill>
                  <a:schemeClr val="tx2">
                    <a:lumMod val="50000"/>
                  </a:schemeClr>
                </a:solidFill>
                <a:latin typeface="+mn-lt"/>
              </a:rPr>
              <a:t>Select a grade level Tennessee State Standard</a:t>
            </a:r>
          </a:p>
          <a:p>
            <a:pPr>
              <a:buFont typeface="Arial" panose="020B0604020202020204" pitchFamily="34" charset="0"/>
              <a:buChar char="•"/>
            </a:pPr>
            <a:endParaRPr lang="en-US" dirty="0">
              <a:solidFill>
                <a:schemeClr val="tx2">
                  <a:lumMod val="50000"/>
                </a:schemeClr>
              </a:solidFill>
              <a:latin typeface="+mn-lt"/>
            </a:endParaRPr>
          </a:p>
          <a:p>
            <a:pPr>
              <a:buFont typeface="Arial" panose="020B0604020202020204" pitchFamily="34" charset="0"/>
              <a:buChar char="•"/>
            </a:pPr>
            <a:r>
              <a:rPr lang="en-US" dirty="0" smtClean="0">
                <a:solidFill>
                  <a:schemeClr val="tx2">
                    <a:lumMod val="50000"/>
                  </a:schemeClr>
                </a:solidFill>
                <a:latin typeface="+mn-lt"/>
              </a:rPr>
              <a:t>How can I take this grade level standard and differentiate/scaffold for my English Learners? </a:t>
            </a:r>
          </a:p>
          <a:p>
            <a:pPr marL="0" indent="0">
              <a:buNone/>
            </a:pPr>
            <a:endParaRPr lang="en-US" dirty="0" smtClean="0">
              <a:solidFill>
                <a:schemeClr val="tx2">
                  <a:lumMod val="50000"/>
                </a:schemeClr>
              </a:solidFill>
              <a:latin typeface="+mn-lt"/>
            </a:endParaRPr>
          </a:p>
          <a:p>
            <a:pPr marL="0" indent="0">
              <a:buNone/>
            </a:pPr>
            <a:r>
              <a:rPr lang="en-US" dirty="0" smtClean="0">
                <a:solidFill>
                  <a:schemeClr val="tx2">
                    <a:lumMod val="50000"/>
                  </a:schemeClr>
                </a:solidFill>
                <a:latin typeface="+mn-lt"/>
              </a:rPr>
              <a:t>Differentiate the standard for students who may need a different avenue of learning to access the grade level content. Consider the following:</a:t>
            </a:r>
          </a:p>
          <a:p>
            <a:pPr lvl="2">
              <a:buFont typeface="Courier New" panose="02070309020205020404" pitchFamily="49" charset="0"/>
              <a:buChar char="o"/>
            </a:pPr>
            <a:r>
              <a:rPr lang="en-US" sz="1900" dirty="0" smtClean="0">
                <a:solidFill>
                  <a:schemeClr val="tx2">
                    <a:lumMod val="50000"/>
                  </a:schemeClr>
                </a:solidFill>
                <a:latin typeface="+mn-lt"/>
              </a:rPr>
              <a:t>Student background knowledge </a:t>
            </a:r>
          </a:p>
          <a:p>
            <a:pPr lvl="2">
              <a:buFont typeface="Courier New" panose="02070309020205020404" pitchFamily="49" charset="0"/>
              <a:buChar char="o"/>
            </a:pPr>
            <a:r>
              <a:rPr lang="en-US" sz="1900" dirty="0" smtClean="0">
                <a:solidFill>
                  <a:schemeClr val="tx2">
                    <a:lumMod val="50000"/>
                  </a:schemeClr>
                </a:solidFill>
                <a:latin typeface="+mn-lt"/>
              </a:rPr>
              <a:t>Front loading of vocabulary </a:t>
            </a:r>
          </a:p>
          <a:p>
            <a:pPr lvl="2">
              <a:buFont typeface="Courier New" panose="02070309020205020404" pitchFamily="49" charset="0"/>
              <a:buChar char="o"/>
            </a:pPr>
            <a:r>
              <a:rPr lang="en-US" sz="1900" dirty="0" smtClean="0">
                <a:solidFill>
                  <a:schemeClr val="tx2">
                    <a:lumMod val="50000"/>
                  </a:schemeClr>
                </a:solidFill>
                <a:latin typeface="+mn-lt"/>
              </a:rPr>
              <a:t>Lesson Compacting</a:t>
            </a:r>
          </a:p>
          <a:p>
            <a:pPr lvl="2">
              <a:buFont typeface="Courier New" panose="02070309020205020404" pitchFamily="49" charset="0"/>
              <a:buChar char="o"/>
            </a:pPr>
            <a:r>
              <a:rPr lang="en-US" sz="1900" dirty="0" smtClean="0">
                <a:solidFill>
                  <a:schemeClr val="tx2">
                    <a:lumMod val="50000"/>
                  </a:schemeClr>
                </a:solidFill>
                <a:latin typeface="+mn-lt"/>
              </a:rPr>
              <a:t>Scaffolding Examples/ Techniques </a:t>
            </a:r>
          </a:p>
          <a:p>
            <a:pPr lvl="2">
              <a:buFont typeface="Courier New" panose="02070309020205020404" pitchFamily="49" charset="0"/>
              <a:buChar char="o"/>
            </a:pPr>
            <a:r>
              <a:rPr lang="en-US" sz="1900" dirty="0" smtClean="0">
                <a:solidFill>
                  <a:schemeClr val="tx2">
                    <a:lumMod val="50000"/>
                  </a:schemeClr>
                </a:solidFill>
                <a:latin typeface="+mn-lt"/>
              </a:rPr>
              <a:t>Materials/ resources needed </a:t>
            </a:r>
          </a:p>
          <a:p>
            <a:pPr lvl="2">
              <a:buFont typeface="Courier New" panose="02070309020205020404" pitchFamily="49" charset="0"/>
              <a:buChar char="o"/>
            </a:pPr>
            <a:r>
              <a:rPr lang="en-US" sz="1900" dirty="0" smtClean="0">
                <a:solidFill>
                  <a:schemeClr val="tx2">
                    <a:lumMod val="50000"/>
                  </a:schemeClr>
                </a:solidFill>
                <a:latin typeface="+mn-lt"/>
              </a:rPr>
              <a:t>Seek support if needed… Collaboration. </a:t>
            </a:r>
          </a:p>
          <a:p>
            <a:pPr marL="0" indent="0">
              <a:buNone/>
            </a:pPr>
            <a:endParaRPr lang="en-US" dirty="0">
              <a:solidFill>
                <a:schemeClr val="tx2">
                  <a:lumMod val="50000"/>
                </a:schemeClr>
              </a:solidFill>
              <a:latin typeface="+mn-lt"/>
            </a:endParaRPr>
          </a:p>
          <a:p>
            <a:pPr>
              <a:buFont typeface="Arial" panose="020B0604020202020204" pitchFamily="34" charset="0"/>
              <a:buChar char="•"/>
            </a:pPr>
            <a:r>
              <a:rPr lang="en-US" dirty="0" smtClean="0">
                <a:solidFill>
                  <a:schemeClr val="tx2">
                    <a:lumMod val="50000"/>
                  </a:schemeClr>
                </a:solidFill>
                <a:latin typeface="+mn-lt"/>
              </a:rPr>
              <a:t>Chart your instruction process with you group</a:t>
            </a:r>
          </a:p>
          <a:p>
            <a:pPr>
              <a:buFont typeface="Arial" panose="020B0604020202020204" pitchFamily="34" charset="0"/>
              <a:buChar char="•"/>
            </a:pPr>
            <a:endParaRPr lang="en-US" dirty="0">
              <a:solidFill>
                <a:schemeClr val="tx2">
                  <a:lumMod val="50000"/>
                </a:schemeClr>
              </a:solidFill>
              <a:latin typeface="+mn-lt"/>
            </a:endParaRPr>
          </a:p>
          <a:p>
            <a:pPr>
              <a:buFont typeface="Arial" panose="020B0604020202020204" pitchFamily="34" charset="0"/>
              <a:buChar char="•"/>
            </a:pPr>
            <a:r>
              <a:rPr lang="en-US" dirty="0" smtClean="0">
                <a:solidFill>
                  <a:schemeClr val="tx2">
                    <a:lumMod val="50000"/>
                  </a:schemeClr>
                </a:solidFill>
                <a:latin typeface="+mn-lt"/>
              </a:rPr>
              <a:t>Share Out</a:t>
            </a:r>
            <a:r>
              <a:rPr lang="en-US" dirty="0">
                <a:solidFill>
                  <a:schemeClr val="tx2">
                    <a:lumMod val="50000"/>
                  </a:schemeClr>
                </a:solidFill>
                <a:latin typeface="+mn-lt"/>
              </a:rPr>
              <a:t>	</a:t>
            </a:r>
          </a:p>
        </p:txBody>
      </p:sp>
      <p:sp>
        <p:nvSpPr>
          <p:cNvPr id="5" name="Slide Number Placeholder 4"/>
          <p:cNvSpPr>
            <a:spLocks noGrp="1"/>
          </p:cNvSpPr>
          <p:nvPr>
            <p:ph type="sldNum" sz="quarter" idx="11"/>
          </p:nvPr>
        </p:nvSpPr>
        <p:spPr>
          <a:xfrm>
            <a:off x="8458200" y="6416676"/>
            <a:ext cx="2133600" cy="365125"/>
          </a:xfrm>
          <a:prstGeom prst="rect">
            <a:avLst/>
          </a:prstGeom>
        </p:spPr>
        <p:txBody>
          <a:bodyPr/>
          <a:lstStyle/>
          <a:p>
            <a:fld id="{BC60D48A-29AD-47AA-A733-9A1782EC8829}" type="slidenum">
              <a:rPr lang="en-US" smtClean="0"/>
              <a:t>49</a:t>
            </a:fld>
            <a:endParaRPr lang="en-US" dirty="0"/>
          </a:p>
        </p:txBody>
      </p:sp>
    </p:spTree>
    <p:extLst>
      <p:ext uri="{BB962C8B-B14F-4D97-AF65-F5344CB8AC3E}">
        <p14:creationId xmlns:p14="http://schemas.microsoft.com/office/powerpoint/2010/main" val="538918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96214" y="954089"/>
            <a:ext cx="11024316" cy="5086103"/>
          </a:xfrm>
        </p:spPr>
        <p:txBody>
          <a:bodyPr>
            <a:normAutofit/>
          </a:bodyPr>
          <a:lstStyle/>
          <a:p>
            <a:r>
              <a:rPr lang="en-US" altLang="en-US" dirty="0" smtClean="0">
                <a:solidFill>
                  <a:schemeClr val="tx2">
                    <a:lumMod val="50000"/>
                  </a:schemeClr>
                </a:solidFill>
                <a:latin typeface="+mn-lt"/>
              </a:rPr>
              <a:t>District and school teams</a:t>
            </a:r>
          </a:p>
          <a:p>
            <a:pPr marL="0" indent="0">
              <a:buNone/>
            </a:pPr>
            <a:endParaRPr lang="en-US" altLang="en-US" dirty="0" smtClean="0">
              <a:solidFill>
                <a:schemeClr val="tx2">
                  <a:lumMod val="50000"/>
                </a:schemeClr>
              </a:solidFill>
              <a:latin typeface="+mn-lt"/>
            </a:endParaRPr>
          </a:p>
          <a:p>
            <a:r>
              <a:rPr lang="en-US" altLang="en-US" dirty="0" smtClean="0">
                <a:solidFill>
                  <a:schemeClr val="tx2">
                    <a:lumMod val="50000"/>
                  </a:schemeClr>
                </a:solidFill>
                <a:latin typeface="+mn-lt"/>
              </a:rPr>
              <a:t>Universal screener</a:t>
            </a:r>
          </a:p>
          <a:p>
            <a:pPr marL="0" indent="0">
              <a:buNone/>
            </a:pPr>
            <a:endParaRPr lang="en-US" altLang="en-US" dirty="0" smtClean="0">
              <a:solidFill>
                <a:schemeClr val="tx2">
                  <a:lumMod val="50000"/>
                </a:schemeClr>
              </a:solidFill>
              <a:latin typeface="+mn-lt"/>
            </a:endParaRPr>
          </a:p>
          <a:p>
            <a:r>
              <a:rPr lang="en-US" altLang="en-US" dirty="0" smtClean="0">
                <a:solidFill>
                  <a:schemeClr val="tx2">
                    <a:lumMod val="50000"/>
                  </a:schemeClr>
                </a:solidFill>
                <a:latin typeface="+mn-lt"/>
              </a:rPr>
              <a:t>Assessments (ongoing and progress monitoring)</a:t>
            </a:r>
          </a:p>
          <a:p>
            <a:pPr marL="0" indent="0">
              <a:buNone/>
            </a:pPr>
            <a:endParaRPr lang="en-US" altLang="en-US" dirty="0" smtClean="0">
              <a:solidFill>
                <a:schemeClr val="tx2">
                  <a:lumMod val="50000"/>
                </a:schemeClr>
              </a:solidFill>
              <a:latin typeface="+mn-lt"/>
            </a:endParaRPr>
          </a:p>
          <a:p>
            <a:r>
              <a:rPr lang="en-US" altLang="en-US" dirty="0" smtClean="0">
                <a:solidFill>
                  <a:schemeClr val="tx2">
                    <a:lumMod val="50000"/>
                  </a:schemeClr>
                </a:solidFill>
                <a:latin typeface="+mn-lt"/>
              </a:rPr>
              <a:t>Recommended instructional </a:t>
            </a:r>
            <a:r>
              <a:rPr lang="en-US" altLang="en-US" dirty="0">
                <a:solidFill>
                  <a:schemeClr val="tx2">
                    <a:lumMod val="50000"/>
                  </a:schemeClr>
                </a:solidFill>
                <a:latin typeface="+mn-lt"/>
              </a:rPr>
              <a:t>t</a:t>
            </a:r>
            <a:r>
              <a:rPr lang="en-US" altLang="en-US" dirty="0" smtClean="0">
                <a:solidFill>
                  <a:schemeClr val="tx2">
                    <a:lumMod val="50000"/>
                  </a:schemeClr>
                </a:solidFill>
                <a:latin typeface="+mn-lt"/>
              </a:rPr>
              <a:t>ime </a:t>
            </a:r>
          </a:p>
          <a:p>
            <a:pPr marL="0" indent="0">
              <a:buNone/>
            </a:pPr>
            <a:r>
              <a:rPr lang="en-US" altLang="en-US" dirty="0" smtClean="0">
                <a:solidFill>
                  <a:schemeClr val="tx2">
                    <a:lumMod val="50000"/>
                  </a:schemeClr>
                </a:solidFill>
                <a:latin typeface="+mn-lt"/>
              </a:rPr>
              <a:t> </a:t>
            </a:r>
          </a:p>
          <a:p>
            <a:r>
              <a:rPr lang="en-US" altLang="en-US" dirty="0" smtClean="0">
                <a:solidFill>
                  <a:schemeClr val="tx2">
                    <a:lumMod val="50000"/>
                  </a:schemeClr>
                </a:solidFill>
                <a:latin typeface="+mn-lt"/>
              </a:rPr>
              <a:t>Fidelity monitoring</a:t>
            </a:r>
          </a:p>
          <a:p>
            <a:pPr marL="0" indent="0">
              <a:buNone/>
            </a:pPr>
            <a:endParaRPr lang="en-US" altLang="en-US" dirty="0" smtClean="0">
              <a:solidFill>
                <a:schemeClr val="tx2">
                  <a:lumMod val="50000"/>
                </a:schemeClr>
              </a:solidFill>
              <a:latin typeface="+mn-lt"/>
            </a:endParaRPr>
          </a:p>
          <a:p>
            <a:r>
              <a:rPr lang="en-US" altLang="en-US" dirty="0" smtClean="0">
                <a:solidFill>
                  <a:schemeClr val="tx2">
                    <a:lumMod val="50000"/>
                  </a:schemeClr>
                </a:solidFill>
                <a:latin typeface="+mn-lt"/>
              </a:rPr>
              <a:t>Parent involvement</a:t>
            </a:r>
          </a:p>
          <a:p>
            <a:pPr marL="0" indent="0">
              <a:buNone/>
            </a:pPr>
            <a:endParaRPr lang="en-US" altLang="en-US" dirty="0" smtClean="0">
              <a:solidFill>
                <a:schemeClr val="tx2">
                  <a:lumMod val="50000"/>
                </a:schemeClr>
              </a:solidFill>
              <a:latin typeface="+mn-lt"/>
            </a:endParaRPr>
          </a:p>
          <a:p>
            <a:r>
              <a:rPr lang="en-US" altLang="en-US" dirty="0" smtClean="0">
                <a:solidFill>
                  <a:schemeClr val="tx2">
                    <a:lumMod val="50000"/>
                  </a:schemeClr>
                </a:solidFill>
                <a:latin typeface="+mn-lt"/>
              </a:rPr>
              <a:t>Professional development</a:t>
            </a:r>
          </a:p>
          <a:p>
            <a:endParaRPr lang="en-US" altLang="en-US" dirty="0" smtClean="0">
              <a:solidFill>
                <a:schemeClr val="tx2">
                  <a:lumMod val="50000"/>
                </a:schemeClr>
              </a:solidFill>
              <a:latin typeface="+mn-lt"/>
            </a:endParaRP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l="30228" t="36726" r="7693" b="42673"/>
          <a:stretch>
            <a:fillRect/>
          </a:stretch>
        </p:blipFill>
        <p:spPr bwMode="auto">
          <a:xfrm>
            <a:off x="1644650" y="82551"/>
            <a:ext cx="186213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614738" y="246064"/>
            <a:ext cx="4818062" cy="523220"/>
          </a:xfrm>
          <a:prstGeom prst="rect">
            <a:avLst/>
          </a:prstGeom>
          <a:noFill/>
        </p:spPr>
        <p:txBody>
          <a:bodyPr>
            <a:spAutoFit/>
          </a:bodyPr>
          <a:lstStyle/>
          <a:p>
            <a:pPr algn="ctr" eaLnBrk="1" hangingPunct="1">
              <a:defRPr/>
            </a:pPr>
            <a:r>
              <a:rPr lang="en-US" sz="2800" b="1" dirty="0">
                <a:solidFill>
                  <a:schemeClr val="tx2">
                    <a:lumMod val="50000"/>
                  </a:schemeClr>
                </a:solidFill>
              </a:rPr>
              <a:t>At All Tiers</a:t>
            </a:r>
          </a:p>
        </p:txBody>
      </p:sp>
    </p:spTree>
    <p:extLst>
      <p:ext uri="{BB962C8B-B14F-4D97-AF65-F5344CB8AC3E}">
        <p14:creationId xmlns:p14="http://schemas.microsoft.com/office/powerpoint/2010/main" val="36387341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274638"/>
            <a:ext cx="10972800" cy="687263"/>
          </a:xfrm>
        </p:spPr>
        <p:txBody>
          <a:bodyPr>
            <a:normAutofit/>
          </a:bodyPr>
          <a:lstStyle/>
          <a:p>
            <a:pPr eaLnBrk="1" hangingPunct="1"/>
            <a:r>
              <a:rPr lang="en-US" altLang="en-US" sz="2800" dirty="0">
                <a:solidFill>
                  <a:schemeClr val="tx2">
                    <a:lumMod val="50000"/>
                  </a:schemeClr>
                </a:solidFill>
                <a:latin typeface="+mn-lt"/>
              </a:rPr>
              <a:t>Do Not Stress </a:t>
            </a:r>
          </a:p>
        </p:txBody>
      </p:sp>
      <p:sp>
        <p:nvSpPr>
          <p:cNvPr id="25603" name="Content Placeholder 2"/>
          <p:cNvSpPr>
            <a:spLocks noGrp="1"/>
          </p:cNvSpPr>
          <p:nvPr>
            <p:ph idx="1"/>
          </p:nvPr>
        </p:nvSpPr>
        <p:spPr>
          <a:xfrm>
            <a:off x="273132" y="961901"/>
            <a:ext cx="11918868" cy="5286499"/>
          </a:xfrm>
        </p:spPr>
        <p:txBody>
          <a:bodyPr>
            <a:normAutofit/>
          </a:bodyPr>
          <a:lstStyle/>
          <a:p>
            <a:pPr eaLnBrk="1" hangingPunct="1">
              <a:lnSpc>
                <a:spcPct val="90000"/>
              </a:lnSpc>
            </a:pPr>
            <a:r>
              <a:rPr lang="en-US" altLang="en-US" sz="2400" dirty="0">
                <a:solidFill>
                  <a:schemeClr val="tx2">
                    <a:lumMod val="50000"/>
                  </a:schemeClr>
                </a:solidFill>
                <a:latin typeface="+mn-lt"/>
              </a:rPr>
              <a:t>Be realistic and start differentiating a little at a time. Teachers cannot differentiate 100% of the time. Mastery comes with practice. </a:t>
            </a:r>
            <a:endParaRPr lang="en-US" altLang="en-US" sz="2400" dirty="0" smtClean="0">
              <a:solidFill>
                <a:schemeClr val="tx2">
                  <a:lumMod val="50000"/>
                </a:schemeClr>
              </a:solidFill>
              <a:latin typeface="+mn-lt"/>
            </a:endParaRPr>
          </a:p>
          <a:p>
            <a:pPr marL="0" indent="0" eaLnBrk="1" hangingPunct="1">
              <a:lnSpc>
                <a:spcPct val="90000"/>
              </a:lnSpc>
              <a:buNone/>
            </a:pPr>
            <a:endParaRPr lang="en-US" altLang="en-US" sz="2400" dirty="0">
              <a:solidFill>
                <a:schemeClr val="tx2">
                  <a:lumMod val="50000"/>
                </a:schemeClr>
              </a:solidFill>
              <a:latin typeface="+mn-lt"/>
            </a:endParaRPr>
          </a:p>
          <a:p>
            <a:pPr eaLnBrk="1" hangingPunct="1">
              <a:lnSpc>
                <a:spcPct val="90000"/>
              </a:lnSpc>
            </a:pPr>
            <a:r>
              <a:rPr lang="en-US" altLang="en-US" sz="2400" dirty="0">
                <a:solidFill>
                  <a:schemeClr val="tx2">
                    <a:lumMod val="50000"/>
                  </a:schemeClr>
                </a:solidFill>
                <a:latin typeface="+mn-lt"/>
              </a:rPr>
              <a:t>Seek all support available such as, examples </a:t>
            </a:r>
            <a:r>
              <a:rPr lang="en-US" altLang="en-US" sz="2400" dirty="0" smtClean="0">
                <a:solidFill>
                  <a:schemeClr val="tx2">
                    <a:lumMod val="50000"/>
                  </a:schemeClr>
                </a:solidFill>
                <a:latin typeface="+mn-lt"/>
              </a:rPr>
              <a:t>archived on the </a:t>
            </a:r>
            <a:r>
              <a:rPr lang="en-US" altLang="en-US" sz="2400" dirty="0">
                <a:solidFill>
                  <a:schemeClr val="tx2">
                    <a:lumMod val="50000"/>
                  </a:schemeClr>
                </a:solidFill>
                <a:latin typeface="+mn-lt"/>
              </a:rPr>
              <a:t>Internet. (Universal Design for </a:t>
            </a:r>
            <a:r>
              <a:rPr lang="en-US" altLang="en-US" sz="2400" dirty="0" smtClean="0">
                <a:solidFill>
                  <a:schemeClr val="tx2">
                    <a:lumMod val="50000"/>
                  </a:schemeClr>
                </a:solidFill>
                <a:latin typeface="+mn-lt"/>
              </a:rPr>
              <a:t>Learning, Sheltered Instruction for ELLs, Differentiation for Mixed Abilities, etc.)</a:t>
            </a:r>
          </a:p>
          <a:p>
            <a:pPr marL="0" indent="0" eaLnBrk="1" hangingPunct="1">
              <a:lnSpc>
                <a:spcPct val="90000"/>
              </a:lnSpc>
              <a:buNone/>
            </a:pPr>
            <a:endParaRPr lang="en-US" altLang="en-US" sz="2400" dirty="0">
              <a:solidFill>
                <a:schemeClr val="tx2">
                  <a:lumMod val="50000"/>
                </a:schemeClr>
              </a:solidFill>
              <a:latin typeface="+mn-lt"/>
            </a:endParaRPr>
          </a:p>
          <a:p>
            <a:pPr eaLnBrk="1" hangingPunct="1">
              <a:lnSpc>
                <a:spcPct val="90000"/>
              </a:lnSpc>
            </a:pPr>
            <a:r>
              <a:rPr lang="en-US" altLang="en-US" sz="2400" dirty="0">
                <a:solidFill>
                  <a:schemeClr val="tx2">
                    <a:lumMod val="50000"/>
                  </a:schemeClr>
                </a:solidFill>
                <a:latin typeface="+mn-lt"/>
              </a:rPr>
              <a:t>Collaboration between </a:t>
            </a:r>
            <a:r>
              <a:rPr lang="en-US" altLang="en-US" sz="2400" dirty="0" smtClean="0">
                <a:solidFill>
                  <a:schemeClr val="tx2">
                    <a:lumMod val="50000"/>
                  </a:schemeClr>
                </a:solidFill>
                <a:latin typeface="+mn-lt"/>
              </a:rPr>
              <a:t>all educators taking part in the instructional day is key</a:t>
            </a:r>
            <a:r>
              <a:rPr lang="en-US" altLang="en-US" sz="2400" dirty="0">
                <a:solidFill>
                  <a:schemeClr val="tx2">
                    <a:lumMod val="50000"/>
                  </a:schemeClr>
                </a:solidFill>
                <a:latin typeface="+mn-lt"/>
              </a:rPr>
              <a:t>.</a:t>
            </a:r>
            <a:endParaRPr lang="en-US" altLang="en-US" sz="2400" dirty="0" smtClean="0">
              <a:solidFill>
                <a:schemeClr val="tx2">
                  <a:lumMod val="50000"/>
                </a:schemeClr>
              </a:solidFill>
              <a:latin typeface="+mn-lt"/>
            </a:endParaRPr>
          </a:p>
          <a:p>
            <a:pPr marL="0" indent="0" eaLnBrk="1" hangingPunct="1">
              <a:lnSpc>
                <a:spcPct val="90000"/>
              </a:lnSpc>
              <a:buNone/>
            </a:pPr>
            <a:endParaRPr lang="en-US" altLang="en-US" sz="2400" dirty="0">
              <a:solidFill>
                <a:schemeClr val="tx2">
                  <a:lumMod val="50000"/>
                </a:schemeClr>
              </a:solidFill>
              <a:latin typeface="+mn-lt"/>
            </a:endParaRPr>
          </a:p>
          <a:p>
            <a:pPr eaLnBrk="1" hangingPunct="1">
              <a:lnSpc>
                <a:spcPct val="90000"/>
              </a:lnSpc>
            </a:pPr>
            <a:r>
              <a:rPr lang="en-US" altLang="en-US" sz="2400" dirty="0">
                <a:solidFill>
                  <a:schemeClr val="tx2">
                    <a:lumMod val="50000"/>
                  </a:schemeClr>
                </a:solidFill>
                <a:latin typeface="+mn-lt"/>
              </a:rPr>
              <a:t>Archive lessons and instructional practices for future use if </a:t>
            </a:r>
            <a:r>
              <a:rPr lang="en-US" altLang="en-US" sz="2400" dirty="0" smtClean="0">
                <a:solidFill>
                  <a:schemeClr val="tx2">
                    <a:lumMod val="50000"/>
                  </a:schemeClr>
                </a:solidFill>
                <a:latin typeface="+mn-lt"/>
              </a:rPr>
              <a:t>needed, build your toolbox. </a:t>
            </a:r>
            <a:endParaRPr lang="en-US" altLang="en-US" sz="2400" dirty="0">
              <a:solidFill>
                <a:schemeClr val="tx2">
                  <a:lumMod val="50000"/>
                </a:schemeClr>
              </a:solidFill>
              <a:latin typeface="+mn-lt"/>
            </a:endParaRPr>
          </a:p>
        </p:txBody>
      </p:sp>
    </p:spTree>
    <p:extLst>
      <p:ext uri="{BB962C8B-B14F-4D97-AF65-F5344CB8AC3E}">
        <p14:creationId xmlns:p14="http://schemas.microsoft.com/office/powerpoint/2010/main" val="24387029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81200" y="274638"/>
            <a:ext cx="8229600" cy="531274"/>
          </a:xfrm>
        </p:spPr>
        <p:txBody>
          <a:bodyPr>
            <a:normAutofit/>
          </a:bodyPr>
          <a:lstStyle/>
          <a:p>
            <a:pPr eaLnBrk="1" hangingPunct="1"/>
            <a:r>
              <a:rPr lang="en-US" altLang="en-US" sz="2800" dirty="0">
                <a:solidFill>
                  <a:schemeClr val="tx2">
                    <a:lumMod val="50000"/>
                  </a:schemeClr>
                </a:solidFill>
                <a:latin typeface="+mn-lt"/>
              </a:rPr>
              <a:t>Reflect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3571385"/>
              </p:ext>
            </p:extLst>
          </p:nvPr>
        </p:nvGraphicFramePr>
        <p:xfrm>
          <a:off x="1282536" y="1066800"/>
          <a:ext cx="9084622" cy="4768725"/>
        </p:xfrm>
        <a:graphic>
          <a:graphicData uri="http://schemas.openxmlformats.org/drawingml/2006/table">
            <a:tbl>
              <a:tblPr firstRow="1" bandRow="1">
                <a:tableStyleId>{5C22544A-7EE6-4342-B048-85BDC9FD1C3A}</a:tableStyleId>
              </a:tblPr>
              <a:tblGrid>
                <a:gridCol w="4542311"/>
                <a:gridCol w="4542311"/>
              </a:tblGrid>
              <a:tr h="1014275">
                <a:tc>
                  <a:txBody>
                    <a:bodyPr/>
                    <a:lstStyle/>
                    <a:p>
                      <a:r>
                        <a:rPr lang="en-US" sz="1600" b="1" dirty="0" smtClean="0">
                          <a:solidFill>
                            <a:schemeClr val="tx2">
                              <a:lumMod val="50000"/>
                            </a:schemeClr>
                          </a:solidFill>
                        </a:rPr>
                        <a:t>Think</a:t>
                      </a:r>
                      <a:r>
                        <a:rPr lang="en-US" sz="1600" b="1" baseline="0" dirty="0" smtClean="0">
                          <a:solidFill>
                            <a:schemeClr val="tx2">
                              <a:lumMod val="50000"/>
                            </a:schemeClr>
                          </a:solidFill>
                        </a:rPr>
                        <a:t> about the learners you have in your class and list their needs below. </a:t>
                      </a:r>
                      <a:endParaRPr lang="en-US" sz="1600" b="1" dirty="0">
                        <a:solidFill>
                          <a:schemeClr val="tx2">
                            <a:lumMod val="50000"/>
                          </a:schemeClr>
                        </a:solidFill>
                      </a:endParaRPr>
                    </a:p>
                  </a:txBody>
                  <a:tcPr marT="45726" marB="45726">
                    <a:solidFill>
                      <a:schemeClr val="accent3"/>
                    </a:solidFill>
                  </a:tcPr>
                </a:tc>
                <a:tc>
                  <a:txBody>
                    <a:bodyPr/>
                    <a:lstStyle/>
                    <a:p>
                      <a:r>
                        <a:rPr lang="en-US" sz="1600" b="1" dirty="0" smtClean="0">
                          <a:solidFill>
                            <a:schemeClr val="tx2">
                              <a:lumMod val="50000"/>
                            </a:schemeClr>
                          </a:solidFill>
                        </a:rPr>
                        <a:t>What would you</a:t>
                      </a:r>
                      <a:r>
                        <a:rPr lang="en-US" sz="1600" b="1" baseline="0" dirty="0" smtClean="0">
                          <a:solidFill>
                            <a:schemeClr val="tx2">
                              <a:lumMod val="50000"/>
                            </a:schemeClr>
                          </a:solidFill>
                        </a:rPr>
                        <a:t> need to make these learners successful in your classroom?</a:t>
                      </a:r>
                      <a:endParaRPr lang="en-US" sz="1600" b="1" dirty="0">
                        <a:solidFill>
                          <a:schemeClr val="tx2">
                            <a:lumMod val="50000"/>
                          </a:schemeClr>
                        </a:solidFill>
                      </a:endParaRPr>
                    </a:p>
                  </a:txBody>
                  <a:tcPr marT="45726" marB="45726">
                    <a:solidFill>
                      <a:schemeClr val="accent3"/>
                    </a:solidFill>
                  </a:tcPr>
                </a:tc>
              </a:tr>
              <a:tr h="1465149">
                <a:tc>
                  <a:txBody>
                    <a:bodyPr/>
                    <a:lstStyle/>
                    <a:p>
                      <a:endParaRPr lang="en-US" sz="1800" b="1" dirty="0" smtClean="0">
                        <a:solidFill>
                          <a:schemeClr val="tx2">
                            <a:lumMod val="50000"/>
                          </a:schemeClr>
                        </a:solidFill>
                      </a:endParaRPr>
                    </a:p>
                    <a:p>
                      <a:endParaRPr lang="en-US" sz="1800" b="1" dirty="0" smtClean="0">
                        <a:solidFill>
                          <a:schemeClr val="tx2">
                            <a:lumMod val="50000"/>
                          </a:schemeClr>
                        </a:solidFill>
                      </a:endParaRPr>
                    </a:p>
                    <a:p>
                      <a:endParaRPr lang="en-US" sz="1800" b="1" dirty="0" smtClean="0">
                        <a:solidFill>
                          <a:schemeClr val="tx2">
                            <a:lumMod val="50000"/>
                          </a:schemeClr>
                        </a:solidFill>
                      </a:endParaRPr>
                    </a:p>
                    <a:p>
                      <a:endParaRPr lang="en-US" sz="1800" b="1" dirty="0" smtClean="0">
                        <a:solidFill>
                          <a:schemeClr val="tx2">
                            <a:lumMod val="50000"/>
                          </a:schemeClr>
                        </a:solidFill>
                      </a:endParaRPr>
                    </a:p>
                    <a:p>
                      <a:endParaRPr lang="en-US" sz="1800" b="1" dirty="0">
                        <a:solidFill>
                          <a:schemeClr val="tx2">
                            <a:lumMod val="50000"/>
                          </a:schemeClr>
                        </a:solidFill>
                      </a:endParaRPr>
                    </a:p>
                  </a:txBody>
                  <a:tcPr marT="45726" marB="45726">
                    <a:solidFill>
                      <a:schemeClr val="bg1">
                        <a:lumMod val="75000"/>
                      </a:schemeClr>
                    </a:solidFill>
                  </a:tcPr>
                </a:tc>
                <a:tc>
                  <a:txBody>
                    <a:bodyPr/>
                    <a:lstStyle/>
                    <a:p>
                      <a:endParaRPr lang="en-US" sz="1800" b="1" dirty="0">
                        <a:solidFill>
                          <a:schemeClr val="tx2">
                            <a:lumMod val="50000"/>
                          </a:schemeClr>
                        </a:solidFill>
                      </a:endParaRPr>
                    </a:p>
                  </a:txBody>
                  <a:tcPr marT="45726" marB="45726">
                    <a:solidFill>
                      <a:schemeClr val="bg1">
                        <a:lumMod val="75000"/>
                      </a:schemeClr>
                    </a:solidFill>
                  </a:tcPr>
                </a:tc>
              </a:tr>
              <a:tr h="824152">
                <a:tc>
                  <a:txBody>
                    <a:bodyPr/>
                    <a:lstStyle/>
                    <a:p>
                      <a:r>
                        <a:rPr lang="en-US" sz="1600" b="1" dirty="0" smtClean="0">
                          <a:solidFill>
                            <a:schemeClr val="tx2">
                              <a:lumMod val="50000"/>
                            </a:schemeClr>
                          </a:solidFill>
                        </a:rPr>
                        <a:t>How have you gathered</a:t>
                      </a:r>
                      <a:r>
                        <a:rPr lang="en-US" sz="1600" b="1" baseline="0" dirty="0" smtClean="0">
                          <a:solidFill>
                            <a:schemeClr val="tx2">
                              <a:lumMod val="50000"/>
                            </a:schemeClr>
                          </a:solidFill>
                        </a:rPr>
                        <a:t> information about the student’s learning needs? </a:t>
                      </a:r>
                      <a:endParaRPr lang="en-US" sz="1600" b="1" dirty="0">
                        <a:solidFill>
                          <a:schemeClr val="tx2">
                            <a:lumMod val="50000"/>
                          </a:schemeClr>
                        </a:solidFill>
                      </a:endParaRPr>
                    </a:p>
                  </a:txBody>
                  <a:tcPr marT="45726" marB="45726">
                    <a:solidFill>
                      <a:schemeClr val="accent3"/>
                    </a:solidFill>
                  </a:tcPr>
                </a:tc>
                <a:tc>
                  <a:txBody>
                    <a:bodyPr/>
                    <a:lstStyle/>
                    <a:p>
                      <a:r>
                        <a:rPr lang="en-US" sz="1600" b="1" dirty="0" smtClean="0">
                          <a:solidFill>
                            <a:schemeClr val="tx2">
                              <a:lumMod val="50000"/>
                            </a:schemeClr>
                          </a:solidFill>
                        </a:rPr>
                        <a:t>Are</a:t>
                      </a:r>
                      <a:r>
                        <a:rPr lang="en-US" sz="1600" b="1" baseline="0" dirty="0" smtClean="0">
                          <a:solidFill>
                            <a:schemeClr val="tx2">
                              <a:lumMod val="50000"/>
                            </a:schemeClr>
                          </a:solidFill>
                        </a:rPr>
                        <a:t> there obstacles getting in the way of differentiating instruction for these learners? List them and tell why. </a:t>
                      </a:r>
                      <a:endParaRPr lang="en-US" sz="1600" b="1" dirty="0">
                        <a:solidFill>
                          <a:schemeClr val="tx2">
                            <a:lumMod val="50000"/>
                          </a:schemeClr>
                        </a:solidFill>
                      </a:endParaRPr>
                    </a:p>
                  </a:txBody>
                  <a:tcPr marT="45726" marB="45726">
                    <a:solidFill>
                      <a:schemeClr val="accent3"/>
                    </a:solidFill>
                  </a:tcPr>
                </a:tc>
              </a:tr>
              <a:tr h="1465149">
                <a:tc>
                  <a:txBody>
                    <a:bodyPr/>
                    <a:lstStyle/>
                    <a:p>
                      <a:endParaRPr lang="en-US" sz="1800" b="1" dirty="0" smtClean="0">
                        <a:solidFill>
                          <a:schemeClr val="tx2">
                            <a:lumMod val="50000"/>
                          </a:schemeClr>
                        </a:solidFill>
                      </a:endParaRPr>
                    </a:p>
                    <a:p>
                      <a:endParaRPr lang="en-US" sz="1800" b="1" dirty="0" smtClean="0">
                        <a:solidFill>
                          <a:schemeClr val="tx2">
                            <a:lumMod val="50000"/>
                          </a:schemeClr>
                        </a:solidFill>
                      </a:endParaRPr>
                    </a:p>
                    <a:p>
                      <a:endParaRPr lang="en-US" sz="1800" b="1" dirty="0" smtClean="0">
                        <a:solidFill>
                          <a:schemeClr val="tx2">
                            <a:lumMod val="50000"/>
                          </a:schemeClr>
                        </a:solidFill>
                      </a:endParaRPr>
                    </a:p>
                    <a:p>
                      <a:endParaRPr lang="en-US" sz="1800" b="1" dirty="0" smtClean="0">
                        <a:solidFill>
                          <a:schemeClr val="tx2">
                            <a:lumMod val="50000"/>
                          </a:schemeClr>
                        </a:solidFill>
                      </a:endParaRPr>
                    </a:p>
                    <a:p>
                      <a:endParaRPr lang="en-US" sz="1800" b="1" dirty="0">
                        <a:solidFill>
                          <a:schemeClr val="tx2">
                            <a:lumMod val="50000"/>
                          </a:schemeClr>
                        </a:solidFill>
                      </a:endParaRPr>
                    </a:p>
                  </a:txBody>
                  <a:tcPr marT="45726" marB="45726">
                    <a:solidFill>
                      <a:schemeClr val="bg1">
                        <a:lumMod val="75000"/>
                      </a:schemeClr>
                    </a:solidFill>
                  </a:tcPr>
                </a:tc>
                <a:tc>
                  <a:txBody>
                    <a:bodyPr/>
                    <a:lstStyle/>
                    <a:p>
                      <a:endParaRPr lang="en-US" sz="1800" b="1" dirty="0">
                        <a:solidFill>
                          <a:schemeClr val="tx2">
                            <a:lumMod val="50000"/>
                          </a:schemeClr>
                        </a:solidFill>
                      </a:endParaRPr>
                    </a:p>
                  </a:txBody>
                  <a:tcPr marT="45726" marB="45726">
                    <a:solidFill>
                      <a:schemeClr val="bg1">
                        <a:lumMod val="75000"/>
                      </a:schemeClr>
                    </a:solidFill>
                  </a:tcPr>
                </a:tc>
              </a:tr>
            </a:tbl>
          </a:graphicData>
        </a:graphic>
      </p:graphicFrame>
    </p:spTree>
    <p:extLst>
      <p:ext uri="{BB962C8B-B14F-4D97-AF65-F5344CB8AC3E}">
        <p14:creationId xmlns:p14="http://schemas.microsoft.com/office/powerpoint/2010/main" val="4596184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274638"/>
            <a:ext cx="10972800" cy="495383"/>
          </a:xfrm>
        </p:spPr>
        <p:txBody>
          <a:bodyPr>
            <a:noAutofit/>
          </a:bodyPr>
          <a:lstStyle/>
          <a:p>
            <a:r>
              <a:rPr lang="en-US" sz="2800" dirty="0">
                <a:solidFill>
                  <a:schemeClr val="tx2">
                    <a:lumMod val="50000"/>
                  </a:schemeClr>
                </a:solidFill>
                <a:latin typeface="+mn-lt"/>
              </a:rPr>
              <a:t>Helpful Links </a:t>
            </a:r>
          </a:p>
        </p:txBody>
      </p:sp>
      <p:sp>
        <p:nvSpPr>
          <p:cNvPr id="3" name="Content Placeholder 2"/>
          <p:cNvSpPr>
            <a:spLocks noGrp="1"/>
          </p:cNvSpPr>
          <p:nvPr>
            <p:ph idx="1"/>
          </p:nvPr>
        </p:nvSpPr>
        <p:spPr>
          <a:xfrm>
            <a:off x="324853" y="929899"/>
            <a:ext cx="11257547" cy="5109954"/>
          </a:xfrm>
        </p:spPr>
        <p:txBody>
          <a:bodyPr/>
          <a:lstStyle/>
          <a:p>
            <a:pPr marL="0" indent="0">
              <a:spcBef>
                <a:spcPts val="0"/>
              </a:spcBef>
              <a:buNone/>
              <a:defRPr/>
            </a:pPr>
            <a:r>
              <a:rPr lang="en-US" dirty="0" smtClean="0">
                <a:solidFill>
                  <a:schemeClr val="tx2">
                    <a:lumMod val="50000"/>
                  </a:schemeClr>
                </a:solidFill>
                <a:latin typeface="+mn-lt"/>
              </a:rPr>
              <a:t>WIDA RTI² &amp; English Learners  </a:t>
            </a:r>
          </a:p>
          <a:p>
            <a:pPr marL="0" indent="0">
              <a:spcBef>
                <a:spcPts val="0"/>
              </a:spcBef>
              <a:buNone/>
              <a:defRPr/>
            </a:pPr>
            <a:r>
              <a:rPr lang="en-US" dirty="0">
                <a:latin typeface="Calibri" panose="020F0502020204030204" pitchFamily="34" charset="0"/>
              </a:rPr>
              <a:t>RTI</a:t>
            </a:r>
            <a:r>
              <a:rPr lang="en-US" baseline="30000" dirty="0">
                <a:latin typeface="Calibri" panose="020F0502020204030204" pitchFamily="34" charset="0"/>
              </a:rPr>
              <a:t>2</a:t>
            </a:r>
            <a:r>
              <a:rPr lang="en-US" dirty="0">
                <a:latin typeface="Calibri" panose="020F0502020204030204" pitchFamily="34" charset="0"/>
              </a:rPr>
              <a:t> </a:t>
            </a:r>
            <a:r>
              <a:rPr lang="en-US" dirty="0" smtClean="0">
                <a:latin typeface="Calibri" panose="020F0502020204030204" pitchFamily="34" charset="0"/>
              </a:rPr>
              <a:t>support under </a:t>
            </a:r>
            <a:r>
              <a:rPr lang="en-US" dirty="0">
                <a:latin typeface="Calibri" panose="020F0502020204030204" pitchFamily="34" charset="0"/>
              </a:rPr>
              <a:t>Professional Learning, Educator </a:t>
            </a:r>
            <a:r>
              <a:rPr lang="en-US" dirty="0" smtClean="0">
                <a:latin typeface="Calibri" panose="020F0502020204030204" pitchFamily="34" charset="0"/>
              </a:rPr>
              <a:t>Resources</a:t>
            </a:r>
          </a:p>
          <a:p>
            <a:pPr marL="0" indent="0">
              <a:spcBef>
                <a:spcPts val="0"/>
              </a:spcBef>
              <a:buNone/>
              <a:defRPr/>
            </a:pPr>
            <a:r>
              <a:rPr lang="en-US" dirty="0">
                <a:latin typeface="Calibri" panose="020F0502020204030204" pitchFamily="34" charset="0"/>
              </a:rPr>
              <a:t> </a:t>
            </a:r>
            <a:r>
              <a:rPr lang="en-US" dirty="0">
                <a:latin typeface="Calibri" panose="020F0502020204030204" pitchFamily="34" charset="0"/>
                <a:hlinkClick r:id="rId2"/>
              </a:rPr>
              <a:t>www.wida.us</a:t>
            </a:r>
            <a:r>
              <a:rPr lang="en-US" dirty="0">
                <a:latin typeface="Calibri" panose="020F0502020204030204" pitchFamily="34" charset="0"/>
              </a:rPr>
              <a:t> </a:t>
            </a:r>
          </a:p>
          <a:p>
            <a:pPr marL="0" indent="0">
              <a:spcBef>
                <a:spcPts val="0"/>
              </a:spcBef>
              <a:buNone/>
              <a:defRPr/>
            </a:pPr>
            <a:endParaRPr lang="en-US" dirty="0">
              <a:solidFill>
                <a:schemeClr val="tx2">
                  <a:lumMod val="50000"/>
                </a:schemeClr>
              </a:solidFill>
              <a:latin typeface="+mn-lt"/>
            </a:endParaRPr>
          </a:p>
          <a:p>
            <a:pPr marL="0" indent="0">
              <a:spcBef>
                <a:spcPts val="0"/>
              </a:spcBef>
              <a:buNone/>
              <a:defRPr/>
            </a:pPr>
            <a:r>
              <a:rPr lang="en-US" dirty="0" smtClean="0">
                <a:solidFill>
                  <a:schemeClr val="tx2">
                    <a:lumMod val="50000"/>
                  </a:schemeClr>
                </a:solidFill>
                <a:latin typeface="+mn-lt"/>
              </a:rPr>
              <a:t>Universal </a:t>
            </a:r>
            <a:r>
              <a:rPr lang="en-US" dirty="0">
                <a:solidFill>
                  <a:schemeClr val="tx2">
                    <a:lumMod val="50000"/>
                  </a:schemeClr>
                </a:solidFill>
                <a:latin typeface="+mn-lt"/>
              </a:rPr>
              <a:t>Design for Learning </a:t>
            </a:r>
            <a:endParaRPr lang="en-US" dirty="0">
              <a:solidFill>
                <a:schemeClr val="tx2">
                  <a:lumMod val="50000"/>
                </a:schemeClr>
              </a:solidFill>
              <a:latin typeface="+mn-lt"/>
              <a:hlinkClick r:id="rId3"/>
            </a:endParaRPr>
          </a:p>
          <a:p>
            <a:pPr marL="0" indent="0">
              <a:spcBef>
                <a:spcPts val="0"/>
              </a:spcBef>
              <a:buNone/>
              <a:defRPr/>
            </a:pPr>
            <a:r>
              <a:rPr lang="en-US" dirty="0">
                <a:solidFill>
                  <a:schemeClr val="tx2">
                    <a:lumMod val="50000"/>
                  </a:schemeClr>
                </a:solidFill>
                <a:latin typeface="+mn-lt"/>
                <a:hlinkClick r:id="rId3"/>
              </a:rPr>
              <a:t>http://www.cast.org/</a:t>
            </a:r>
            <a:endParaRPr lang="en-US" dirty="0">
              <a:solidFill>
                <a:schemeClr val="tx2">
                  <a:lumMod val="50000"/>
                </a:schemeClr>
              </a:solidFill>
              <a:latin typeface="+mn-lt"/>
            </a:endParaRPr>
          </a:p>
          <a:p>
            <a:pPr marL="0" indent="0">
              <a:spcBef>
                <a:spcPts val="0"/>
              </a:spcBef>
              <a:buNone/>
              <a:defRPr/>
            </a:pPr>
            <a:r>
              <a:rPr lang="en-US" dirty="0">
                <a:solidFill>
                  <a:schemeClr val="tx2">
                    <a:lumMod val="50000"/>
                  </a:schemeClr>
                </a:solidFill>
                <a:latin typeface="+mn-lt"/>
                <a:hlinkClick r:id="rId4"/>
              </a:rPr>
              <a:t>http://www.udlcenter.org/</a:t>
            </a:r>
            <a:endParaRPr lang="en-US" dirty="0">
              <a:solidFill>
                <a:schemeClr val="tx2">
                  <a:lumMod val="50000"/>
                </a:schemeClr>
              </a:solidFill>
              <a:latin typeface="+mn-lt"/>
            </a:endParaRPr>
          </a:p>
          <a:p>
            <a:pPr marL="0" indent="0">
              <a:spcBef>
                <a:spcPts val="0"/>
              </a:spcBef>
              <a:buNone/>
              <a:defRPr/>
            </a:pPr>
            <a:endParaRPr lang="en-US" dirty="0" smtClean="0">
              <a:solidFill>
                <a:schemeClr val="tx2">
                  <a:lumMod val="50000"/>
                </a:schemeClr>
              </a:solidFill>
              <a:latin typeface="+mn-lt"/>
            </a:endParaRPr>
          </a:p>
          <a:p>
            <a:pPr marL="0" indent="0">
              <a:spcBef>
                <a:spcPts val="0"/>
              </a:spcBef>
              <a:buNone/>
              <a:defRPr/>
            </a:pPr>
            <a:r>
              <a:rPr lang="en-US" dirty="0" smtClean="0">
                <a:solidFill>
                  <a:schemeClr val="tx2">
                    <a:lumMod val="50000"/>
                  </a:schemeClr>
                </a:solidFill>
                <a:latin typeface="+mn-lt"/>
              </a:rPr>
              <a:t>Content </a:t>
            </a:r>
            <a:r>
              <a:rPr lang="en-US" dirty="0">
                <a:solidFill>
                  <a:schemeClr val="tx2">
                    <a:lumMod val="50000"/>
                  </a:schemeClr>
                </a:solidFill>
                <a:latin typeface="+mn-lt"/>
              </a:rPr>
              <a:t>Modules and Support </a:t>
            </a:r>
            <a:endParaRPr lang="en-US" dirty="0">
              <a:solidFill>
                <a:schemeClr val="tx2">
                  <a:lumMod val="50000"/>
                </a:schemeClr>
              </a:solidFill>
              <a:latin typeface="+mn-lt"/>
              <a:hlinkClick r:id=""/>
            </a:endParaRPr>
          </a:p>
          <a:p>
            <a:pPr marL="0" indent="0">
              <a:spcBef>
                <a:spcPts val="0"/>
              </a:spcBef>
              <a:buNone/>
              <a:defRPr/>
            </a:pPr>
            <a:r>
              <a:rPr lang="en-US" dirty="0">
                <a:solidFill>
                  <a:schemeClr val="tx2">
                    <a:lumMod val="50000"/>
                  </a:schemeClr>
                </a:solidFill>
                <a:latin typeface="+mn-lt"/>
                <a:hlinkClick r:id=""/>
              </a:rPr>
              <a:t>http</a:t>
            </a:r>
            <a:r>
              <a:rPr lang="en-US" dirty="0">
                <a:solidFill>
                  <a:schemeClr val="tx2">
                    <a:lumMod val="50000"/>
                  </a:schemeClr>
                </a:solidFill>
                <a:latin typeface="+mn-lt"/>
                <a:hlinkClick r:id="rId5"/>
              </a:rPr>
              <a:t>://tncore.org/</a:t>
            </a:r>
            <a:endParaRPr lang="en-US" dirty="0">
              <a:solidFill>
                <a:schemeClr val="tx2">
                  <a:lumMod val="50000"/>
                </a:schemeClr>
              </a:solidFill>
              <a:latin typeface="+mn-lt"/>
            </a:endParaRPr>
          </a:p>
          <a:p>
            <a:pPr>
              <a:buFont typeface="Arial" charset="0"/>
              <a:buChar char="•"/>
              <a:defRPr/>
            </a:pPr>
            <a:endParaRPr lang="en-US" dirty="0">
              <a:solidFill>
                <a:schemeClr val="tx2">
                  <a:lumMod val="50000"/>
                </a:schemeClr>
              </a:solidFill>
              <a:latin typeface="+mn-lt"/>
            </a:endParaRPr>
          </a:p>
          <a:p>
            <a:pPr marL="0" indent="0">
              <a:buNone/>
              <a:defRPr/>
            </a:pPr>
            <a:endParaRPr lang="en-US" dirty="0">
              <a:solidFill>
                <a:schemeClr val="tx2">
                  <a:lumMod val="50000"/>
                </a:schemeClr>
              </a:solidFill>
              <a:latin typeface="+mn-lt"/>
            </a:endParaRPr>
          </a:p>
          <a:p>
            <a:pPr marL="0" indent="0">
              <a:buNone/>
              <a:defRPr/>
            </a:pPr>
            <a:endParaRPr lang="en-US" dirty="0">
              <a:solidFill>
                <a:schemeClr val="tx2">
                  <a:lumMod val="50000"/>
                </a:schemeClr>
              </a:solidFill>
              <a:latin typeface="+mn-lt"/>
            </a:endParaRPr>
          </a:p>
          <a:p>
            <a:pPr marL="0" indent="0">
              <a:buNone/>
              <a:defRPr/>
            </a:pPr>
            <a:endParaRPr lang="en-US" dirty="0">
              <a:solidFill>
                <a:schemeClr val="tx2">
                  <a:lumMod val="50000"/>
                </a:schemeClr>
              </a:solidFill>
              <a:latin typeface="+mn-lt"/>
            </a:endParaRPr>
          </a:p>
          <a:p>
            <a:pPr marL="0" indent="0">
              <a:buNone/>
              <a:defRPr/>
            </a:pPr>
            <a:endParaRPr lang="en-US" dirty="0">
              <a:solidFill>
                <a:schemeClr val="tx2">
                  <a:lumMod val="50000"/>
                </a:schemeClr>
              </a:solidFill>
              <a:latin typeface="+mn-lt"/>
            </a:endParaRPr>
          </a:p>
        </p:txBody>
      </p:sp>
    </p:spTree>
    <p:extLst>
      <p:ext uri="{BB962C8B-B14F-4D97-AF65-F5344CB8AC3E}">
        <p14:creationId xmlns:p14="http://schemas.microsoft.com/office/powerpoint/2010/main" val="14880883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274638"/>
            <a:ext cx="10972800" cy="608765"/>
          </a:xfrm>
        </p:spPr>
        <p:txBody>
          <a:bodyPr>
            <a:normAutofit/>
          </a:bodyPr>
          <a:lstStyle/>
          <a:p>
            <a:r>
              <a:rPr lang="en-US" sz="2800" dirty="0">
                <a:solidFill>
                  <a:schemeClr val="tx2">
                    <a:lumMod val="50000"/>
                  </a:schemeClr>
                </a:solidFill>
                <a:latin typeface="+mn-lt"/>
              </a:rPr>
              <a:t>References </a:t>
            </a:r>
          </a:p>
        </p:txBody>
      </p:sp>
      <p:sp>
        <p:nvSpPr>
          <p:cNvPr id="30723" name="Content Placeholder 2"/>
          <p:cNvSpPr>
            <a:spLocks noGrp="1"/>
          </p:cNvSpPr>
          <p:nvPr>
            <p:ph idx="1"/>
          </p:nvPr>
        </p:nvSpPr>
        <p:spPr>
          <a:xfrm>
            <a:off x="609600" y="1223493"/>
            <a:ext cx="10972800" cy="4902671"/>
          </a:xfrm>
        </p:spPr>
        <p:txBody>
          <a:bodyPr>
            <a:normAutofit/>
          </a:bodyPr>
          <a:lstStyle/>
          <a:p>
            <a:pPr marL="0" indent="0">
              <a:buNone/>
            </a:pPr>
            <a:r>
              <a:rPr lang="en-US" sz="2000" dirty="0">
                <a:solidFill>
                  <a:schemeClr val="tx2">
                    <a:lumMod val="50000"/>
                  </a:schemeClr>
                </a:solidFill>
                <a:latin typeface="+mn-lt"/>
              </a:rPr>
              <a:t>Universal Design for Learning </a:t>
            </a:r>
          </a:p>
          <a:p>
            <a:pPr marL="0" indent="0">
              <a:buNone/>
            </a:pPr>
            <a:r>
              <a:rPr lang="en-US" sz="2000" dirty="0">
                <a:solidFill>
                  <a:schemeClr val="tx2">
                    <a:lumMod val="50000"/>
                  </a:schemeClr>
                </a:solidFill>
                <a:latin typeface="+mn-lt"/>
                <a:hlinkClick r:id="rId3"/>
              </a:rPr>
              <a:t>http://www.udlcenter.org/</a:t>
            </a:r>
            <a:endParaRPr lang="en-US" sz="2000" dirty="0">
              <a:solidFill>
                <a:schemeClr val="tx2">
                  <a:lumMod val="50000"/>
                </a:schemeClr>
              </a:solidFill>
              <a:latin typeface="+mn-lt"/>
            </a:endParaRPr>
          </a:p>
          <a:p>
            <a:pPr marL="0" indent="0">
              <a:buNone/>
            </a:pPr>
            <a:endParaRPr lang="en-US" sz="2000" dirty="0">
              <a:solidFill>
                <a:schemeClr val="tx2">
                  <a:lumMod val="50000"/>
                </a:schemeClr>
              </a:solidFill>
              <a:latin typeface="+mn-lt"/>
            </a:endParaRPr>
          </a:p>
          <a:p>
            <a:pPr marL="0" indent="0">
              <a:buNone/>
            </a:pPr>
            <a:r>
              <a:rPr lang="en-US" sz="2000" dirty="0">
                <a:solidFill>
                  <a:schemeClr val="tx2">
                    <a:lumMod val="50000"/>
                  </a:schemeClr>
                </a:solidFill>
                <a:latin typeface="+mn-lt"/>
              </a:rPr>
              <a:t>Northern Illinois University</a:t>
            </a:r>
          </a:p>
          <a:p>
            <a:pPr marL="0" indent="0">
              <a:buNone/>
            </a:pPr>
            <a:r>
              <a:rPr lang="en-US" sz="2000" dirty="0">
                <a:solidFill>
                  <a:schemeClr val="tx2">
                    <a:lumMod val="50000"/>
                  </a:schemeClr>
                </a:solidFill>
                <a:latin typeface="+mn-lt"/>
                <a:hlinkClick r:id="rId4"/>
              </a:rPr>
              <a:t>http://www.niu.edu/spectrum/2008/fall/scaffolding.shtml</a:t>
            </a:r>
            <a:r>
              <a:rPr lang="en-US" sz="2000" dirty="0">
                <a:solidFill>
                  <a:schemeClr val="tx2">
                    <a:lumMod val="50000"/>
                  </a:schemeClr>
                </a:solidFill>
                <a:latin typeface="+mn-lt"/>
              </a:rPr>
              <a:t> </a:t>
            </a:r>
            <a:endParaRPr lang="en-US" sz="2000" dirty="0" smtClean="0">
              <a:solidFill>
                <a:schemeClr val="tx2">
                  <a:lumMod val="50000"/>
                </a:schemeClr>
              </a:solidFill>
              <a:latin typeface="+mn-lt"/>
            </a:endParaRPr>
          </a:p>
          <a:p>
            <a:pPr marL="0" indent="0">
              <a:buNone/>
            </a:pPr>
            <a:endParaRPr lang="en-US" sz="2000" dirty="0">
              <a:solidFill>
                <a:schemeClr val="tx2">
                  <a:lumMod val="50000"/>
                </a:schemeClr>
              </a:solidFill>
              <a:latin typeface="+mn-lt"/>
            </a:endParaRPr>
          </a:p>
          <a:p>
            <a:pPr marL="0" indent="0">
              <a:buNone/>
            </a:pPr>
            <a:r>
              <a:rPr lang="en-US" sz="2000" dirty="0">
                <a:solidFill>
                  <a:schemeClr val="tx2">
                    <a:lumMod val="50000"/>
                  </a:schemeClr>
                </a:solidFill>
                <a:latin typeface="+mn-lt"/>
              </a:rPr>
              <a:t>Developing a Culturally </a:t>
            </a:r>
            <a:r>
              <a:rPr lang="en-US" sz="2000" dirty="0" smtClean="0">
                <a:solidFill>
                  <a:schemeClr val="tx2">
                    <a:lumMod val="50000"/>
                  </a:schemeClr>
                </a:solidFill>
                <a:latin typeface="+mn-lt"/>
              </a:rPr>
              <a:t>and Linguistically </a:t>
            </a:r>
            <a:r>
              <a:rPr lang="en-US" sz="2000" dirty="0">
                <a:solidFill>
                  <a:schemeClr val="tx2">
                    <a:lumMod val="50000"/>
                  </a:schemeClr>
                </a:solidFill>
                <a:latin typeface="+mn-lt"/>
              </a:rPr>
              <a:t>Responsive </a:t>
            </a:r>
            <a:r>
              <a:rPr lang="en-US" sz="2000" dirty="0" smtClean="0">
                <a:solidFill>
                  <a:schemeClr val="tx2">
                    <a:lumMod val="50000"/>
                  </a:schemeClr>
                </a:solidFill>
                <a:latin typeface="+mn-lt"/>
              </a:rPr>
              <a:t>Approach to </a:t>
            </a:r>
            <a:r>
              <a:rPr lang="en-US" sz="2000" dirty="0">
                <a:solidFill>
                  <a:schemeClr val="tx2">
                    <a:lumMod val="50000"/>
                  </a:schemeClr>
                </a:solidFill>
                <a:latin typeface="+mn-lt"/>
              </a:rPr>
              <a:t>Response to Instruction </a:t>
            </a:r>
            <a:r>
              <a:rPr lang="en-US" sz="2000" dirty="0" smtClean="0">
                <a:solidFill>
                  <a:schemeClr val="tx2">
                    <a:lumMod val="50000"/>
                  </a:schemeClr>
                </a:solidFill>
                <a:latin typeface="+mn-lt"/>
              </a:rPr>
              <a:t>&amp; Intervention </a:t>
            </a:r>
            <a:r>
              <a:rPr lang="en-US" sz="2000" dirty="0">
                <a:solidFill>
                  <a:schemeClr val="tx2">
                    <a:lumMod val="50000"/>
                  </a:schemeClr>
                </a:solidFill>
                <a:latin typeface="+mn-lt"/>
              </a:rPr>
              <a:t>(RtI²) </a:t>
            </a:r>
            <a:r>
              <a:rPr lang="en-US" sz="2000" dirty="0" smtClean="0">
                <a:solidFill>
                  <a:schemeClr val="tx2">
                    <a:lumMod val="50000"/>
                  </a:schemeClr>
                </a:solidFill>
                <a:latin typeface="+mn-lt"/>
              </a:rPr>
              <a:t>for English </a:t>
            </a:r>
            <a:r>
              <a:rPr lang="en-US" sz="2000" dirty="0">
                <a:solidFill>
                  <a:schemeClr val="tx2">
                    <a:lumMod val="50000"/>
                  </a:schemeClr>
                </a:solidFill>
                <a:latin typeface="+mn-lt"/>
              </a:rPr>
              <a:t>Language </a:t>
            </a:r>
            <a:r>
              <a:rPr lang="en-US" sz="2000" dirty="0" smtClean="0">
                <a:solidFill>
                  <a:schemeClr val="tx2">
                    <a:lumMod val="50000"/>
                  </a:schemeClr>
                </a:solidFill>
                <a:latin typeface="+mn-lt"/>
              </a:rPr>
              <a:t>Learners</a:t>
            </a:r>
          </a:p>
          <a:p>
            <a:pPr marL="0" indent="0">
              <a:buNone/>
            </a:pPr>
            <a:r>
              <a:rPr lang="en-US" sz="2000" dirty="0">
                <a:solidFill>
                  <a:schemeClr val="tx2">
                    <a:lumMod val="50000"/>
                  </a:schemeClr>
                </a:solidFill>
                <a:latin typeface="+mn-lt"/>
                <a:hlinkClick r:id="rId5" action="ppaction://hlinkfile"/>
              </a:rPr>
              <a:t>file:///C:/Users/ca18722/Downloads/WIDA_RtI2_forELLs%20(7).</a:t>
            </a:r>
            <a:r>
              <a:rPr lang="en-US" sz="2000" dirty="0" smtClean="0">
                <a:solidFill>
                  <a:schemeClr val="tx2">
                    <a:lumMod val="50000"/>
                  </a:schemeClr>
                </a:solidFill>
                <a:latin typeface="+mn-lt"/>
                <a:hlinkClick r:id="rId5" action="ppaction://hlinkfile"/>
              </a:rPr>
              <a:t>pdf</a:t>
            </a:r>
            <a:endParaRPr lang="en-US" sz="2000" dirty="0" smtClean="0">
              <a:solidFill>
                <a:schemeClr val="tx2">
                  <a:lumMod val="50000"/>
                </a:schemeClr>
              </a:solidFill>
              <a:latin typeface="+mn-lt"/>
            </a:endParaRPr>
          </a:p>
          <a:p>
            <a:pPr marL="0" indent="0">
              <a:buNone/>
            </a:pPr>
            <a:endParaRPr lang="en-US" sz="2000" dirty="0">
              <a:solidFill>
                <a:schemeClr val="tx2">
                  <a:lumMod val="50000"/>
                </a:schemeClr>
              </a:solidFill>
              <a:latin typeface="+mn-lt"/>
            </a:endParaRPr>
          </a:p>
          <a:p>
            <a:pPr marL="0" indent="0">
              <a:buNone/>
            </a:pPr>
            <a:r>
              <a:rPr lang="en-US" sz="2000" u="sng" dirty="0" smtClean="0">
                <a:solidFill>
                  <a:schemeClr val="tx2">
                    <a:lumMod val="50000"/>
                  </a:schemeClr>
                </a:solidFill>
                <a:latin typeface="+mn-lt"/>
              </a:rPr>
              <a:t>How </a:t>
            </a:r>
            <a:r>
              <a:rPr lang="en-US" sz="2000" u="sng" dirty="0">
                <a:solidFill>
                  <a:schemeClr val="tx2">
                    <a:lumMod val="50000"/>
                  </a:schemeClr>
                </a:solidFill>
                <a:latin typeface="+mn-lt"/>
              </a:rPr>
              <a:t>to Differentiate Instruction in Mixed Ability Classrooms</a:t>
            </a:r>
          </a:p>
          <a:p>
            <a:pPr marL="0" indent="0">
              <a:buNone/>
            </a:pPr>
            <a:r>
              <a:rPr lang="en-US" sz="2000" dirty="0">
                <a:solidFill>
                  <a:schemeClr val="tx2">
                    <a:lumMod val="50000"/>
                  </a:schemeClr>
                </a:solidFill>
                <a:latin typeface="+mn-lt"/>
              </a:rPr>
              <a:t>Tomlinson, C. A. (2001). </a:t>
            </a:r>
            <a:r>
              <a:rPr lang="en-US" sz="2000" i="1" dirty="0">
                <a:solidFill>
                  <a:schemeClr val="tx2">
                    <a:lumMod val="50000"/>
                  </a:schemeClr>
                </a:solidFill>
                <a:latin typeface="+mn-lt"/>
              </a:rPr>
              <a:t>How to Differentiate Instruction in Mixed-Ability Classrooms</a:t>
            </a:r>
            <a:r>
              <a:rPr lang="en-US" sz="2000" dirty="0">
                <a:solidFill>
                  <a:schemeClr val="tx2">
                    <a:lumMod val="50000"/>
                  </a:schemeClr>
                </a:solidFill>
                <a:latin typeface="+mn-lt"/>
              </a:rPr>
              <a:t> (2nd ed.). Alexandria, Virginia: Association for Supervision and Curriculum Development (ASCD).</a:t>
            </a:r>
          </a:p>
          <a:p>
            <a:pPr marL="0" indent="0">
              <a:buNone/>
            </a:pPr>
            <a:endParaRPr lang="en-US" sz="1800" dirty="0">
              <a:solidFill>
                <a:schemeClr val="tx2">
                  <a:lumMod val="50000"/>
                </a:schemeClr>
              </a:solidFill>
              <a:latin typeface="+mn-lt"/>
            </a:endParaRPr>
          </a:p>
        </p:txBody>
      </p:sp>
    </p:spTree>
    <p:extLst>
      <p:ext uri="{BB962C8B-B14F-4D97-AF65-F5344CB8AC3E}">
        <p14:creationId xmlns:p14="http://schemas.microsoft.com/office/powerpoint/2010/main" val="39607325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Autofit/>
          </a:bodyPr>
          <a:lstStyle/>
          <a:p>
            <a:pPr algn="ctr"/>
            <a:r>
              <a:rPr lang="en-US" sz="2800" dirty="0" smtClean="0">
                <a:latin typeface="+mj-lt"/>
              </a:rPr>
              <a:t>Contact Information </a:t>
            </a:r>
            <a:endParaRPr lang="en-US" sz="2800" dirty="0">
              <a:latin typeface="+mj-lt"/>
            </a:endParaRPr>
          </a:p>
        </p:txBody>
      </p:sp>
      <p:sp>
        <p:nvSpPr>
          <p:cNvPr id="3" name="Content Placeholder 2"/>
          <p:cNvSpPr>
            <a:spLocks noGrp="1"/>
          </p:cNvSpPr>
          <p:nvPr>
            <p:ph idx="1"/>
          </p:nvPr>
        </p:nvSpPr>
        <p:spPr>
          <a:xfrm>
            <a:off x="2026920" y="1066801"/>
            <a:ext cx="8229600" cy="4831079"/>
          </a:xfrm>
        </p:spPr>
        <p:txBody>
          <a:bodyPr>
            <a:normAutofit/>
          </a:bodyPr>
          <a:lstStyle/>
          <a:p>
            <a:pPr marL="0" indent="0" algn="ctr">
              <a:lnSpc>
                <a:spcPct val="120000"/>
              </a:lnSpc>
              <a:spcBef>
                <a:spcPts val="0"/>
              </a:spcBef>
              <a:buNone/>
            </a:pPr>
            <a:r>
              <a:rPr lang="en-US" sz="2400" dirty="0"/>
              <a:t>Jan Lanier</a:t>
            </a:r>
          </a:p>
          <a:p>
            <a:pPr marL="0" indent="0" algn="ctr">
              <a:lnSpc>
                <a:spcPct val="120000"/>
              </a:lnSpc>
              <a:spcBef>
                <a:spcPts val="0"/>
              </a:spcBef>
              <a:buNone/>
            </a:pPr>
            <a:r>
              <a:rPr lang="en-US" sz="2400" dirty="0"/>
              <a:t>English as a Second Language Coordinator (ESL)</a:t>
            </a:r>
          </a:p>
          <a:p>
            <a:pPr marL="0" indent="0" algn="ctr">
              <a:lnSpc>
                <a:spcPct val="120000"/>
              </a:lnSpc>
              <a:spcBef>
                <a:spcPts val="0"/>
              </a:spcBef>
              <a:buNone/>
            </a:pPr>
            <a:r>
              <a:rPr lang="en-US" sz="2400" dirty="0"/>
              <a:t>Title III Consultant</a:t>
            </a:r>
            <a:br>
              <a:rPr lang="en-US" sz="2400" dirty="0"/>
            </a:br>
            <a:r>
              <a:rPr lang="en-US" sz="2400" dirty="0">
                <a:hlinkClick r:id="rId2"/>
              </a:rPr>
              <a:t>Jan.Lanier@tn.gov</a:t>
            </a:r>
            <a:endParaRPr lang="en-US" sz="2400" dirty="0"/>
          </a:p>
          <a:p>
            <a:pPr marL="0" indent="0" algn="ctr">
              <a:lnSpc>
                <a:spcPct val="120000"/>
              </a:lnSpc>
              <a:spcBef>
                <a:spcPts val="0"/>
              </a:spcBef>
              <a:buNone/>
              <a:defRPr/>
            </a:pPr>
            <a:endParaRPr lang="en-US" sz="2400" dirty="0" smtClean="0"/>
          </a:p>
          <a:p>
            <a:pPr marL="0" indent="0" algn="ctr">
              <a:lnSpc>
                <a:spcPct val="120000"/>
              </a:lnSpc>
              <a:spcBef>
                <a:spcPts val="0"/>
              </a:spcBef>
              <a:buNone/>
              <a:defRPr/>
            </a:pPr>
            <a:r>
              <a:rPr lang="en-US" sz="2400" dirty="0" smtClean="0"/>
              <a:t>Joann </a:t>
            </a:r>
            <a:r>
              <a:rPr lang="en-US" sz="2400" dirty="0"/>
              <a:t>Lucero </a:t>
            </a:r>
          </a:p>
          <a:p>
            <a:pPr marL="0" indent="0" algn="ctr">
              <a:lnSpc>
                <a:spcPct val="120000"/>
              </a:lnSpc>
              <a:spcBef>
                <a:spcPts val="0"/>
              </a:spcBef>
              <a:buNone/>
              <a:defRPr/>
            </a:pPr>
            <a:r>
              <a:rPr lang="en-US" sz="2400" dirty="0"/>
              <a:t>Literacy Intervention Programming Specialist </a:t>
            </a:r>
          </a:p>
          <a:p>
            <a:pPr marL="0" indent="0" algn="ctr">
              <a:lnSpc>
                <a:spcPct val="120000"/>
              </a:lnSpc>
              <a:spcBef>
                <a:spcPts val="0"/>
              </a:spcBef>
              <a:buNone/>
              <a:defRPr/>
            </a:pPr>
            <a:r>
              <a:rPr lang="en-US" sz="2400" dirty="0">
                <a:hlinkClick r:id="rId3"/>
              </a:rPr>
              <a:t>Joann.Lucero@tn.gov</a:t>
            </a:r>
            <a:r>
              <a:rPr lang="en-US" sz="2400" dirty="0"/>
              <a:t> </a:t>
            </a:r>
          </a:p>
          <a:p>
            <a:pPr marL="0" indent="0" algn="ctr">
              <a:spcBef>
                <a:spcPts val="0"/>
              </a:spcBef>
              <a:buNone/>
            </a:pPr>
            <a:endParaRPr lang="en-US" sz="2400" dirty="0"/>
          </a:p>
        </p:txBody>
      </p:sp>
    </p:spTree>
    <p:extLst>
      <p:ext uri="{BB962C8B-B14F-4D97-AF65-F5344CB8AC3E}">
        <p14:creationId xmlns:p14="http://schemas.microsoft.com/office/powerpoint/2010/main" val="23266455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967663" y="902369"/>
            <a:ext cx="5570621" cy="5053263"/>
          </a:xfrm>
        </p:spPr>
        <p:txBody>
          <a:bodyPr>
            <a:normAutofit lnSpcReduction="10000"/>
          </a:bodyPr>
          <a:lstStyle/>
          <a:p>
            <a:pPr marL="0" indent="0" algn="ctr">
              <a:spcBef>
                <a:spcPts val="0"/>
              </a:spcBef>
              <a:buNone/>
            </a:pPr>
            <a:r>
              <a:rPr lang="en-US" sz="2000" dirty="0">
                <a:latin typeface="+mn-lt"/>
              </a:rPr>
              <a:t>  Alison Gauld</a:t>
            </a:r>
          </a:p>
          <a:p>
            <a:pPr marL="0" indent="0" algn="ctr">
              <a:spcBef>
                <a:spcPts val="0"/>
              </a:spcBef>
              <a:buNone/>
            </a:pPr>
            <a:r>
              <a:rPr lang="en-US" sz="2000" dirty="0">
                <a:latin typeface="+mn-lt"/>
              </a:rPr>
              <a:t>Behavior and Low Incidence Disabilities Coordinator</a:t>
            </a:r>
          </a:p>
          <a:p>
            <a:pPr marL="0" indent="0" algn="ctr">
              <a:spcBef>
                <a:spcPts val="0"/>
              </a:spcBef>
              <a:buNone/>
            </a:pPr>
            <a:r>
              <a:rPr lang="en-US" sz="2000" dirty="0">
                <a:latin typeface="+mn-lt"/>
                <a:hlinkClick r:id="rId2"/>
              </a:rPr>
              <a:t>Alison.Gauld@tn.gov</a:t>
            </a:r>
            <a:r>
              <a:rPr lang="en-US" sz="2000" dirty="0">
                <a:latin typeface="+mn-lt"/>
              </a:rPr>
              <a:t> </a:t>
            </a:r>
          </a:p>
          <a:p>
            <a:pPr marL="0" indent="0" algn="ctr">
              <a:spcBef>
                <a:spcPts val="0"/>
              </a:spcBef>
              <a:buNone/>
            </a:pPr>
            <a:r>
              <a:rPr lang="en-US" sz="2000" dirty="0">
                <a:latin typeface="+mn-lt"/>
              </a:rPr>
              <a:t>@AlisonAGauld</a:t>
            </a:r>
          </a:p>
          <a:p>
            <a:pPr marL="0" indent="0" algn="ctr">
              <a:spcBef>
                <a:spcPts val="0"/>
              </a:spcBef>
              <a:buNone/>
            </a:pPr>
            <a:endParaRPr lang="en-US" sz="2000" dirty="0">
              <a:latin typeface="+mn-lt"/>
            </a:endParaRPr>
          </a:p>
          <a:p>
            <a:pPr marL="0" indent="0" algn="ctr">
              <a:spcBef>
                <a:spcPts val="0"/>
              </a:spcBef>
              <a:buNone/>
            </a:pPr>
            <a:r>
              <a:rPr lang="en-US" sz="2000" dirty="0">
                <a:latin typeface="+mn-lt"/>
              </a:rPr>
              <a:t>Tie </a:t>
            </a:r>
            <a:r>
              <a:rPr lang="en-US" sz="2000" dirty="0" smtClean="0">
                <a:latin typeface="+mn-lt"/>
              </a:rPr>
              <a:t>Hodack </a:t>
            </a:r>
          </a:p>
          <a:p>
            <a:pPr marL="0" indent="0" algn="ctr">
              <a:spcBef>
                <a:spcPts val="0"/>
              </a:spcBef>
              <a:buNone/>
            </a:pPr>
            <a:r>
              <a:rPr lang="en-US" sz="2000" dirty="0" smtClean="0">
                <a:latin typeface="+mn-lt"/>
              </a:rPr>
              <a:t>Director </a:t>
            </a:r>
            <a:r>
              <a:rPr lang="en-US" sz="2000" dirty="0">
                <a:latin typeface="+mn-lt"/>
              </a:rPr>
              <a:t>of Instructional Programming</a:t>
            </a:r>
          </a:p>
          <a:p>
            <a:pPr marL="0" indent="0" algn="ctr">
              <a:spcBef>
                <a:spcPts val="0"/>
              </a:spcBef>
              <a:buNone/>
            </a:pPr>
            <a:r>
              <a:rPr lang="en-US" sz="2000" dirty="0">
                <a:latin typeface="+mn-lt"/>
                <a:hlinkClick r:id="rId3"/>
              </a:rPr>
              <a:t>Tie.Hodack@tn.gov</a:t>
            </a:r>
            <a:endParaRPr lang="en-US" sz="2000" dirty="0">
              <a:latin typeface="+mn-lt"/>
            </a:endParaRPr>
          </a:p>
          <a:p>
            <a:pPr marL="0" indent="0" algn="ctr">
              <a:spcBef>
                <a:spcPts val="0"/>
              </a:spcBef>
              <a:buNone/>
            </a:pPr>
            <a:r>
              <a:rPr lang="en-US" sz="2000" dirty="0">
                <a:latin typeface="+mn-lt"/>
              </a:rPr>
              <a:t>@HodackTie</a:t>
            </a:r>
          </a:p>
          <a:p>
            <a:pPr marL="0" indent="0" algn="ctr">
              <a:spcBef>
                <a:spcPts val="0"/>
              </a:spcBef>
              <a:buNone/>
            </a:pPr>
            <a:endParaRPr lang="en-US" sz="2000" dirty="0">
              <a:latin typeface="+mn-lt"/>
            </a:endParaRPr>
          </a:p>
          <a:p>
            <a:pPr marL="0" indent="0" algn="ctr">
              <a:spcBef>
                <a:spcPts val="0"/>
              </a:spcBef>
              <a:buNone/>
            </a:pPr>
            <a:r>
              <a:rPr lang="en-US" sz="2000" dirty="0">
                <a:latin typeface="+mn-lt"/>
              </a:rPr>
              <a:t>Blake </a:t>
            </a:r>
            <a:r>
              <a:rPr lang="en-US" sz="2000" dirty="0" smtClean="0">
                <a:latin typeface="+mn-lt"/>
              </a:rPr>
              <a:t>Shearer</a:t>
            </a:r>
          </a:p>
          <a:p>
            <a:pPr marL="0" indent="0" algn="ctr">
              <a:spcBef>
                <a:spcPts val="0"/>
              </a:spcBef>
              <a:buNone/>
            </a:pPr>
            <a:r>
              <a:rPr lang="en-US" sz="2000" dirty="0" smtClean="0">
                <a:latin typeface="+mn-lt"/>
              </a:rPr>
              <a:t>Secondary </a:t>
            </a:r>
            <a:r>
              <a:rPr lang="en-US" sz="2000" dirty="0">
                <a:latin typeface="+mn-lt"/>
              </a:rPr>
              <a:t>Transition and Intervention Coordinator</a:t>
            </a:r>
          </a:p>
          <a:p>
            <a:pPr marL="0" indent="0" algn="ctr">
              <a:spcBef>
                <a:spcPts val="0"/>
              </a:spcBef>
              <a:buNone/>
            </a:pPr>
            <a:r>
              <a:rPr lang="en-US" sz="2000" dirty="0">
                <a:latin typeface="+mn-lt"/>
                <a:hlinkClick r:id="rId4"/>
              </a:rPr>
              <a:t>Blake.Shearer@tn.gov</a:t>
            </a:r>
            <a:r>
              <a:rPr lang="en-US" sz="2000" dirty="0">
                <a:latin typeface="+mn-lt"/>
              </a:rPr>
              <a:t> </a:t>
            </a:r>
            <a:r>
              <a:rPr lang="en-US" sz="2200" dirty="0">
                <a:latin typeface="+mn-lt"/>
              </a:rPr>
              <a:t>  </a:t>
            </a:r>
          </a:p>
          <a:p>
            <a:pPr marL="0" indent="0" algn="ctr">
              <a:lnSpc>
                <a:spcPct val="110000"/>
              </a:lnSpc>
              <a:spcBef>
                <a:spcPts val="0"/>
              </a:spcBef>
              <a:buNone/>
              <a:defRPr/>
            </a:pPr>
            <a:endParaRPr lang="en-US" sz="1800" dirty="0" smtClean="0"/>
          </a:p>
          <a:p>
            <a:pPr marL="0" indent="0" algn="ctr">
              <a:lnSpc>
                <a:spcPct val="110000"/>
              </a:lnSpc>
              <a:spcBef>
                <a:spcPts val="0"/>
              </a:spcBef>
              <a:buNone/>
              <a:defRPr/>
            </a:pPr>
            <a:r>
              <a:rPr lang="en-US" sz="2000" dirty="0" smtClean="0">
                <a:latin typeface="+mn-lt"/>
              </a:rPr>
              <a:t>Theresa </a:t>
            </a:r>
            <a:r>
              <a:rPr lang="en-US" sz="2000" dirty="0">
                <a:latin typeface="+mn-lt"/>
              </a:rPr>
              <a:t>Nicholls </a:t>
            </a:r>
          </a:p>
          <a:p>
            <a:pPr marL="0" indent="0" algn="ctr">
              <a:lnSpc>
                <a:spcPct val="110000"/>
              </a:lnSpc>
              <a:spcBef>
                <a:spcPts val="0"/>
              </a:spcBef>
              <a:buNone/>
              <a:defRPr/>
            </a:pPr>
            <a:r>
              <a:rPr lang="en-US" sz="2000" dirty="0">
                <a:latin typeface="+mn-lt"/>
              </a:rPr>
              <a:t>Director of Special Education Eligibility</a:t>
            </a:r>
          </a:p>
          <a:p>
            <a:pPr marL="0" indent="0" algn="ctr">
              <a:lnSpc>
                <a:spcPct val="110000"/>
              </a:lnSpc>
              <a:spcBef>
                <a:spcPts val="0"/>
              </a:spcBef>
              <a:buNone/>
              <a:defRPr/>
            </a:pPr>
            <a:r>
              <a:rPr lang="en-US" sz="2000" dirty="0">
                <a:latin typeface="+mn-lt"/>
                <a:hlinkClick r:id="rId5"/>
              </a:rPr>
              <a:t>Theresa.Nicholls@tn.gov</a:t>
            </a:r>
            <a:endParaRPr lang="en-US" sz="2000" dirty="0">
              <a:latin typeface="+mn-lt"/>
            </a:endParaRPr>
          </a:p>
          <a:p>
            <a:pPr marL="0" indent="0" algn="ctr">
              <a:lnSpc>
                <a:spcPct val="120000"/>
              </a:lnSpc>
              <a:spcBef>
                <a:spcPts val="0"/>
              </a:spcBef>
              <a:buNone/>
              <a:defRPr/>
            </a:pPr>
            <a:endParaRPr lang="en-US" sz="2400" dirty="0"/>
          </a:p>
          <a:p>
            <a:pPr marL="0" indent="0">
              <a:buNone/>
            </a:pPr>
            <a:endParaRPr lang="en-US" sz="2200" dirty="0">
              <a:latin typeface="+mn-lt"/>
            </a:endParaRPr>
          </a:p>
        </p:txBody>
      </p:sp>
      <p:sp>
        <p:nvSpPr>
          <p:cNvPr id="7" name="Content Placeholder 6"/>
          <p:cNvSpPr>
            <a:spLocks noGrp="1"/>
          </p:cNvSpPr>
          <p:nvPr>
            <p:ph sz="half" idx="2"/>
          </p:nvPr>
        </p:nvSpPr>
        <p:spPr>
          <a:xfrm>
            <a:off x="1158240" y="902370"/>
            <a:ext cx="4691452" cy="4656220"/>
          </a:xfrm>
        </p:spPr>
        <p:txBody>
          <a:bodyPr>
            <a:normAutofit lnSpcReduction="10000"/>
          </a:bodyPr>
          <a:lstStyle/>
          <a:p>
            <a:pPr marL="0" indent="0" algn="ctr">
              <a:spcBef>
                <a:spcPts val="0"/>
              </a:spcBef>
              <a:buNone/>
            </a:pPr>
            <a:r>
              <a:rPr lang="en-US" sz="2000" dirty="0">
                <a:latin typeface="+mn-lt"/>
              </a:rPr>
              <a:t>Ryan </a:t>
            </a:r>
            <a:r>
              <a:rPr lang="en-US" sz="2000" dirty="0" smtClean="0">
                <a:latin typeface="+mn-lt"/>
              </a:rPr>
              <a:t>Mathis</a:t>
            </a:r>
            <a:endParaRPr lang="en-US" sz="2000" dirty="0">
              <a:latin typeface="+mn-lt"/>
            </a:endParaRPr>
          </a:p>
          <a:p>
            <a:pPr marL="0" indent="0" algn="ctr">
              <a:spcBef>
                <a:spcPts val="0"/>
              </a:spcBef>
              <a:buNone/>
            </a:pPr>
            <a:r>
              <a:rPr lang="en-US" sz="2000" dirty="0">
                <a:latin typeface="+mn-lt"/>
              </a:rPr>
              <a:t>Mathematics Interventionist Specialist</a:t>
            </a:r>
          </a:p>
          <a:p>
            <a:pPr marL="0" indent="0" algn="ctr">
              <a:spcBef>
                <a:spcPts val="0"/>
              </a:spcBef>
              <a:buNone/>
            </a:pPr>
            <a:r>
              <a:rPr lang="en-US" sz="2000" dirty="0">
                <a:latin typeface="+mn-lt"/>
                <a:hlinkClick r:id="rId6"/>
              </a:rPr>
              <a:t>Ryan.Mathis@tn.gov</a:t>
            </a:r>
            <a:endParaRPr lang="en-US" sz="2000" dirty="0">
              <a:latin typeface="+mn-lt"/>
            </a:endParaRPr>
          </a:p>
          <a:p>
            <a:pPr marL="0" indent="0" algn="ctr">
              <a:spcBef>
                <a:spcPts val="0"/>
              </a:spcBef>
              <a:buNone/>
            </a:pPr>
            <a:r>
              <a:rPr lang="en-US" sz="2000" dirty="0">
                <a:latin typeface="+mn-lt"/>
              </a:rPr>
              <a:t>@RyanMathIsCool</a:t>
            </a:r>
          </a:p>
          <a:p>
            <a:pPr marL="0" indent="0" algn="ctr">
              <a:spcBef>
                <a:spcPts val="0"/>
              </a:spcBef>
              <a:buNone/>
            </a:pPr>
            <a:endParaRPr lang="en-US" sz="2000" dirty="0">
              <a:latin typeface="+mn-lt"/>
            </a:endParaRPr>
          </a:p>
          <a:p>
            <a:pPr marL="0" indent="0" algn="ctr">
              <a:spcBef>
                <a:spcPts val="0"/>
              </a:spcBef>
              <a:buNone/>
            </a:pPr>
            <a:r>
              <a:rPr lang="en-US" sz="2000" dirty="0">
                <a:latin typeface="+mn-lt"/>
              </a:rPr>
              <a:t>Joann </a:t>
            </a:r>
            <a:r>
              <a:rPr lang="en-US" sz="2000" dirty="0" smtClean="0">
                <a:latin typeface="+mn-lt"/>
              </a:rPr>
              <a:t>Lucero </a:t>
            </a:r>
            <a:endParaRPr lang="en-US" sz="2000" dirty="0">
              <a:latin typeface="+mn-lt"/>
            </a:endParaRPr>
          </a:p>
          <a:p>
            <a:pPr marL="0" indent="0" algn="ctr">
              <a:spcBef>
                <a:spcPts val="0"/>
              </a:spcBef>
              <a:buNone/>
            </a:pPr>
            <a:r>
              <a:rPr lang="en-US" sz="2000" dirty="0">
                <a:latin typeface="+mn-lt"/>
              </a:rPr>
              <a:t>Literacy Interventionist Specialist</a:t>
            </a:r>
          </a:p>
          <a:p>
            <a:pPr marL="0" indent="0" algn="ctr">
              <a:spcBef>
                <a:spcPts val="0"/>
              </a:spcBef>
              <a:buNone/>
            </a:pPr>
            <a:r>
              <a:rPr lang="en-US" sz="2000" dirty="0">
                <a:latin typeface="+mn-lt"/>
                <a:hlinkClick r:id="rId7"/>
              </a:rPr>
              <a:t>Joann.Lucero@tn.gov</a:t>
            </a:r>
            <a:endParaRPr lang="en-US" sz="2000" dirty="0">
              <a:latin typeface="+mn-lt"/>
            </a:endParaRPr>
          </a:p>
          <a:p>
            <a:pPr marL="0" indent="0" algn="ctr">
              <a:spcBef>
                <a:spcPts val="0"/>
              </a:spcBef>
              <a:buNone/>
            </a:pPr>
            <a:r>
              <a:rPr lang="en-US" sz="2000" dirty="0">
                <a:latin typeface="+mn-lt"/>
              </a:rPr>
              <a:t>@JoannL_81</a:t>
            </a:r>
          </a:p>
          <a:p>
            <a:pPr marL="0" indent="0" algn="ctr">
              <a:spcBef>
                <a:spcPts val="0"/>
              </a:spcBef>
              <a:buNone/>
            </a:pPr>
            <a:endParaRPr lang="en-US" sz="2000" dirty="0">
              <a:latin typeface="+mn-lt"/>
            </a:endParaRPr>
          </a:p>
          <a:p>
            <a:pPr marL="0" indent="0" algn="ctr">
              <a:spcBef>
                <a:spcPts val="0"/>
              </a:spcBef>
              <a:buNone/>
            </a:pPr>
            <a:r>
              <a:rPr lang="en-US" sz="2000" dirty="0">
                <a:latin typeface="+mn-lt"/>
              </a:rPr>
              <a:t>Jill Omer</a:t>
            </a:r>
          </a:p>
          <a:p>
            <a:pPr marL="0" indent="0" algn="ctr">
              <a:spcBef>
                <a:spcPts val="0"/>
              </a:spcBef>
              <a:buNone/>
            </a:pPr>
            <a:r>
              <a:rPr lang="en-US" sz="2000" dirty="0">
                <a:latin typeface="+mn-lt"/>
              </a:rPr>
              <a:t>Speech, Language, and Autism Coordinator</a:t>
            </a:r>
          </a:p>
          <a:p>
            <a:pPr marL="0" indent="0" algn="ctr">
              <a:spcBef>
                <a:spcPts val="0"/>
              </a:spcBef>
              <a:buNone/>
            </a:pPr>
            <a:r>
              <a:rPr lang="en-US" sz="2000" dirty="0">
                <a:latin typeface="+mn-lt"/>
                <a:hlinkClick r:id="rId8"/>
              </a:rPr>
              <a:t>Jill.Omer@tn.gov</a:t>
            </a:r>
            <a:r>
              <a:rPr lang="en-US" sz="2000" dirty="0">
                <a:latin typeface="+mn-lt"/>
              </a:rPr>
              <a:t> </a:t>
            </a:r>
          </a:p>
          <a:p>
            <a:pPr marL="0" indent="0" algn="ctr">
              <a:spcBef>
                <a:spcPts val="0"/>
              </a:spcBef>
              <a:buNone/>
            </a:pPr>
            <a:r>
              <a:rPr lang="en-US" sz="2000" dirty="0">
                <a:latin typeface="+mn-lt"/>
              </a:rPr>
              <a:t>@Jill_Omer</a:t>
            </a:r>
          </a:p>
          <a:p>
            <a:pPr marL="0" indent="0" algn="ctr">
              <a:spcBef>
                <a:spcPts val="0"/>
              </a:spcBef>
              <a:buNone/>
            </a:pPr>
            <a:endParaRPr lang="en-US" sz="2200" dirty="0">
              <a:latin typeface="+mn-lt"/>
            </a:endParaRPr>
          </a:p>
          <a:p>
            <a:pPr marL="0" indent="0" algn="ctr">
              <a:buNone/>
            </a:pPr>
            <a:endParaRPr lang="en-US" sz="2200" dirty="0">
              <a:latin typeface="+mn-lt"/>
            </a:endParaRPr>
          </a:p>
          <a:p>
            <a:pPr marL="0" indent="0" algn="ctr">
              <a:buNone/>
            </a:pPr>
            <a:endParaRPr lang="en-US" sz="2200" dirty="0">
              <a:latin typeface="+mn-lt"/>
            </a:endParaRPr>
          </a:p>
        </p:txBody>
      </p:sp>
      <p:sp>
        <p:nvSpPr>
          <p:cNvPr id="2" name="TextBox 1"/>
          <p:cNvSpPr txBox="1"/>
          <p:nvPr/>
        </p:nvSpPr>
        <p:spPr>
          <a:xfrm>
            <a:off x="3048000" y="201769"/>
            <a:ext cx="5867400" cy="523220"/>
          </a:xfrm>
          <a:prstGeom prst="rect">
            <a:avLst/>
          </a:prstGeom>
          <a:noFill/>
        </p:spPr>
        <p:txBody>
          <a:bodyPr wrap="square" rtlCol="0">
            <a:spAutoFit/>
          </a:bodyPr>
          <a:lstStyle/>
          <a:p>
            <a:pPr algn="ctr"/>
            <a:r>
              <a:rPr lang="en-US" sz="2800" b="1" dirty="0"/>
              <a:t>Instructional Programming Team</a:t>
            </a:r>
          </a:p>
        </p:txBody>
      </p:sp>
    </p:spTree>
    <p:extLst>
      <p:ext uri="{BB962C8B-B14F-4D97-AF65-F5344CB8AC3E}">
        <p14:creationId xmlns:p14="http://schemas.microsoft.com/office/powerpoint/2010/main" val="41849603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88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solidFill>
                  <a:schemeClr val="tx2">
                    <a:lumMod val="50000"/>
                  </a:schemeClr>
                </a:solidFill>
                <a:latin typeface="+mn-lt"/>
              </a:rPr>
              <a:t>RTI² and English Learners </a:t>
            </a:r>
            <a:endParaRPr lang="en-US" sz="2800" dirty="0">
              <a:solidFill>
                <a:schemeClr val="tx2">
                  <a:lumMod val="50000"/>
                </a:schemeClr>
              </a:solidFill>
              <a:latin typeface="+mn-lt"/>
            </a:endParaRPr>
          </a:p>
        </p:txBody>
      </p:sp>
      <p:sp>
        <p:nvSpPr>
          <p:cNvPr id="3" name="Content Placeholder 2"/>
          <p:cNvSpPr>
            <a:spLocks noGrp="1"/>
          </p:cNvSpPr>
          <p:nvPr>
            <p:ph idx="1"/>
          </p:nvPr>
        </p:nvSpPr>
        <p:spPr>
          <a:xfrm>
            <a:off x="469232" y="1552075"/>
            <a:ext cx="11113168" cy="3946357"/>
          </a:xfrm>
        </p:spPr>
        <p:txBody>
          <a:bodyPr/>
          <a:lstStyle/>
          <a:p>
            <a:pPr marL="0" indent="0" algn="ctr">
              <a:buNone/>
            </a:pPr>
            <a:endParaRPr lang="en-US" dirty="0" smtClean="0">
              <a:solidFill>
                <a:schemeClr val="tx2">
                  <a:lumMod val="50000"/>
                </a:schemeClr>
              </a:solidFill>
              <a:latin typeface="+mn-lt"/>
            </a:endParaRPr>
          </a:p>
          <a:p>
            <a:pPr marL="0" indent="0" algn="ctr">
              <a:buNone/>
            </a:pPr>
            <a:endParaRPr lang="en-US" dirty="0">
              <a:solidFill>
                <a:schemeClr val="tx2">
                  <a:lumMod val="50000"/>
                </a:schemeClr>
              </a:solidFill>
              <a:latin typeface="+mn-lt"/>
            </a:endParaRPr>
          </a:p>
          <a:p>
            <a:pPr marL="0" indent="0" algn="ctr">
              <a:buNone/>
            </a:pPr>
            <a:endParaRPr lang="en-US" dirty="0" smtClean="0">
              <a:solidFill>
                <a:schemeClr val="tx2">
                  <a:lumMod val="50000"/>
                </a:schemeClr>
              </a:solidFill>
              <a:latin typeface="+mn-lt"/>
            </a:endParaRPr>
          </a:p>
          <a:p>
            <a:pPr marL="0" indent="0" algn="ctr">
              <a:buNone/>
            </a:pPr>
            <a:r>
              <a:rPr lang="en-US" sz="2200" dirty="0" smtClean="0">
                <a:solidFill>
                  <a:schemeClr val="tx2">
                    <a:lumMod val="50000"/>
                  </a:schemeClr>
                </a:solidFill>
                <a:latin typeface="+mn-lt"/>
              </a:rPr>
              <a:t>How do English Learners (ELs) fit into the Response to Instruction and Intervention (RTI²) model? </a:t>
            </a:r>
          </a:p>
          <a:p>
            <a:pPr marL="0" indent="0" algn="ctr">
              <a:buNone/>
            </a:pPr>
            <a:endParaRPr lang="en-US" sz="2200" dirty="0">
              <a:solidFill>
                <a:schemeClr val="tx2">
                  <a:lumMod val="50000"/>
                </a:schemeClr>
              </a:solidFill>
              <a:latin typeface="+mn-lt"/>
            </a:endParaRPr>
          </a:p>
          <a:p>
            <a:pPr marL="0" indent="0" algn="ctr">
              <a:buNone/>
            </a:pPr>
            <a:endParaRPr lang="en-US" dirty="0" smtClean="0">
              <a:solidFill>
                <a:schemeClr val="tx2">
                  <a:lumMod val="50000"/>
                </a:schemeClr>
              </a:solidFill>
              <a:latin typeface="+mn-lt"/>
            </a:endParaRPr>
          </a:p>
          <a:p>
            <a:pPr marL="0" indent="0" algn="ctr">
              <a:buNone/>
            </a:pPr>
            <a:endParaRPr lang="en-US" dirty="0">
              <a:solidFill>
                <a:schemeClr val="tx2">
                  <a:lumMod val="50000"/>
                </a:schemeClr>
              </a:solidFill>
              <a:latin typeface="+mn-lt"/>
            </a:endParaRPr>
          </a:p>
          <a:p>
            <a:pPr marL="0" indent="0" algn="ctr">
              <a:buNone/>
            </a:pPr>
            <a:endParaRPr lang="en-US" dirty="0" smtClean="0">
              <a:solidFill>
                <a:schemeClr val="tx2">
                  <a:lumMod val="50000"/>
                </a:schemeClr>
              </a:solidFill>
              <a:latin typeface="+mn-lt"/>
            </a:endParaRPr>
          </a:p>
          <a:p>
            <a:pPr marL="0" indent="0" algn="ctr">
              <a:buNone/>
            </a:pPr>
            <a:r>
              <a:rPr lang="en-US" i="1" dirty="0">
                <a:solidFill>
                  <a:schemeClr val="tx2">
                    <a:lumMod val="50000"/>
                  </a:schemeClr>
                </a:solidFill>
                <a:latin typeface="+mn-lt"/>
              </a:rPr>
              <a:t>English language learners can reach the same high content- area standards as all students, </a:t>
            </a:r>
            <a:endParaRPr lang="en-US" i="1" dirty="0" smtClean="0">
              <a:solidFill>
                <a:schemeClr val="tx2">
                  <a:lumMod val="50000"/>
                </a:schemeClr>
              </a:solidFill>
              <a:latin typeface="+mn-lt"/>
            </a:endParaRPr>
          </a:p>
          <a:p>
            <a:pPr marL="0" indent="0" algn="ctr">
              <a:buNone/>
            </a:pPr>
            <a:r>
              <a:rPr lang="en-US" i="1" dirty="0" smtClean="0">
                <a:solidFill>
                  <a:schemeClr val="tx2">
                    <a:lumMod val="50000"/>
                  </a:schemeClr>
                </a:solidFill>
                <a:latin typeface="+mn-lt"/>
              </a:rPr>
              <a:t>but </a:t>
            </a:r>
            <a:r>
              <a:rPr lang="en-US" i="1" dirty="0">
                <a:solidFill>
                  <a:schemeClr val="tx2">
                    <a:lumMod val="50000"/>
                  </a:schemeClr>
                </a:solidFill>
                <a:latin typeface="+mn-lt"/>
              </a:rPr>
              <a:t>they need different pathways…</a:t>
            </a:r>
            <a:endParaRPr lang="en-US" dirty="0">
              <a:solidFill>
                <a:schemeClr val="tx2">
                  <a:lumMod val="50000"/>
                </a:schemeClr>
              </a:solidFill>
              <a:latin typeface="+mn-lt"/>
            </a:endParaRPr>
          </a:p>
        </p:txBody>
      </p:sp>
    </p:spTree>
    <p:extLst>
      <p:ext uri="{BB962C8B-B14F-4D97-AF65-F5344CB8AC3E}">
        <p14:creationId xmlns:p14="http://schemas.microsoft.com/office/powerpoint/2010/main" val="3332776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descr="C:\Users\CA18587\Documents\My docs\RTI2 framework logo-02 (1280x4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00" y="214947"/>
            <a:ext cx="1820503" cy="64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64079" y="220005"/>
            <a:ext cx="8503921" cy="474389"/>
          </a:xfrm>
        </p:spPr>
        <p:txBody>
          <a:bodyPr/>
          <a:lstStyle/>
          <a:p>
            <a:r>
              <a:rPr lang="en-US" sz="2800" dirty="0" smtClean="0">
                <a:solidFill>
                  <a:schemeClr val="tx2">
                    <a:lumMod val="50000"/>
                  </a:schemeClr>
                </a:solidFill>
                <a:latin typeface="+mj-lt"/>
              </a:rPr>
              <a:t>Core Instruction – Tier I</a:t>
            </a:r>
            <a:endParaRPr lang="en-US" sz="2800" dirty="0">
              <a:solidFill>
                <a:schemeClr val="tx2">
                  <a:lumMod val="50000"/>
                </a:schemeClr>
              </a:solidFill>
              <a:latin typeface="+mj-lt"/>
            </a:endParaRPr>
          </a:p>
        </p:txBody>
      </p:sp>
      <p:sp>
        <p:nvSpPr>
          <p:cNvPr id="4" name="Rectangle 3"/>
          <p:cNvSpPr/>
          <p:nvPr/>
        </p:nvSpPr>
        <p:spPr>
          <a:xfrm>
            <a:off x="309967" y="6376135"/>
            <a:ext cx="7924800" cy="400110"/>
          </a:xfrm>
          <a:prstGeom prst="rect">
            <a:avLst/>
          </a:prstGeom>
        </p:spPr>
        <p:txBody>
          <a:bodyPr wrap="square">
            <a:spAutoFit/>
          </a:bodyPr>
          <a:lstStyle/>
          <a:p>
            <a:r>
              <a:rPr lang="en-US" sz="1000" dirty="0">
                <a:latin typeface="MyriadPro-Regular"/>
              </a:rPr>
              <a:t>Developing a Culturally </a:t>
            </a:r>
            <a:r>
              <a:rPr lang="en-US" sz="1000" dirty="0" smtClean="0">
                <a:latin typeface="MyriadPro-Regular"/>
              </a:rPr>
              <a:t>and Linguistically </a:t>
            </a:r>
            <a:r>
              <a:rPr lang="en-US" sz="1000" dirty="0">
                <a:latin typeface="MyriadPro-Regular"/>
              </a:rPr>
              <a:t>Responsive </a:t>
            </a:r>
            <a:r>
              <a:rPr lang="en-US" sz="1000" dirty="0" smtClean="0">
                <a:latin typeface="MyriadPro-Regular"/>
              </a:rPr>
              <a:t>Approach to </a:t>
            </a:r>
            <a:r>
              <a:rPr lang="en-US" sz="1000" dirty="0">
                <a:latin typeface="MyriadPro-Regular"/>
              </a:rPr>
              <a:t>Response to Instruction </a:t>
            </a:r>
            <a:r>
              <a:rPr lang="en-US" sz="1000" dirty="0" smtClean="0">
                <a:latin typeface="MyriadPro-Regular"/>
              </a:rPr>
              <a:t>&amp; Intervention </a:t>
            </a:r>
            <a:r>
              <a:rPr lang="en-US" sz="1000" dirty="0">
                <a:latin typeface="MyriadPro-Regular"/>
              </a:rPr>
              <a:t>(RtI²) </a:t>
            </a:r>
            <a:r>
              <a:rPr lang="en-US" sz="1000" dirty="0" smtClean="0">
                <a:latin typeface="MyriadPro-Regular"/>
              </a:rPr>
              <a:t>for English </a:t>
            </a:r>
            <a:r>
              <a:rPr lang="en-US" sz="1000" dirty="0">
                <a:latin typeface="MyriadPro-Regular"/>
              </a:rPr>
              <a:t>Language </a:t>
            </a:r>
            <a:r>
              <a:rPr lang="en-US" sz="1000" dirty="0" smtClean="0">
                <a:latin typeface="MyriadPro-Regular"/>
              </a:rPr>
              <a:t>Learners: </a:t>
            </a:r>
            <a:r>
              <a:rPr lang="en-US" sz="1000" i="1" dirty="0" smtClean="0">
                <a:latin typeface="MyriadPro-It"/>
              </a:rPr>
              <a:t>Connecting </a:t>
            </a:r>
            <a:r>
              <a:rPr lang="en-US" sz="1000" i="1" dirty="0">
                <a:latin typeface="MyriadPro-It"/>
              </a:rPr>
              <a:t>to WIDA </a:t>
            </a:r>
            <a:r>
              <a:rPr lang="en-US" sz="1000" i="1" dirty="0" smtClean="0">
                <a:latin typeface="MyriadPro-It"/>
              </a:rPr>
              <a:t>Standards, Assessments</a:t>
            </a:r>
            <a:r>
              <a:rPr lang="en-US" sz="1000" i="1" dirty="0">
                <a:latin typeface="MyriadPro-It"/>
              </a:rPr>
              <a:t>, and Other </a:t>
            </a:r>
            <a:r>
              <a:rPr lang="en-US" sz="1000" i="1" dirty="0" smtClean="0">
                <a:latin typeface="MyriadPro-It"/>
              </a:rPr>
              <a:t>Resources (Page 6) </a:t>
            </a:r>
            <a:endParaRPr lang="en-US" sz="1000" dirty="0"/>
          </a:p>
        </p:txBody>
      </p:sp>
      <p:sp>
        <p:nvSpPr>
          <p:cNvPr id="9" name="Content Placeholder 2"/>
          <p:cNvSpPr>
            <a:spLocks noGrp="1"/>
          </p:cNvSpPr>
          <p:nvPr>
            <p:ph idx="1"/>
          </p:nvPr>
        </p:nvSpPr>
        <p:spPr>
          <a:xfrm>
            <a:off x="309967" y="3667956"/>
            <a:ext cx="11561467" cy="2351844"/>
          </a:xfrm>
        </p:spPr>
        <p:txBody>
          <a:bodyPr>
            <a:normAutofit/>
          </a:bodyPr>
          <a:lstStyle/>
          <a:p>
            <a:pPr marL="0" indent="0">
              <a:lnSpc>
                <a:spcPct val="100000"/>
              </a:lnSpc>
              <a:buNone/>
              <a:defRPr/>
            </a:pPr>
            <a:r>
              <a:rPr lang="en-US" sz="1900" b="1" dirty="0" smtClean="0">
                <a:solidFill>
                  <a:schemeClr val="tx2">
                    <a:lumMod val="50000"/>
                  </a:schemeClr>
                </a:solidFill>
                <a:latin typeface="+mn-lt"/>
              </a:rPr>
              <a:t>All </a:t>
            </a:r>
            <a:r>
              <a:rPr lang="en-US" sz="1900" b="1" dirty="0">
                <a:solidFill>
                  <a:schemeClr val="tx2">
                    <a:lumMod val="50000"/>
                  </a:schemeClr>
                </a:solidFill>
                <a:latin typeface="+mn-lt"/>
              </a:rPr>
              <a:t>students receive core instruction (Tier I</a:t>
            </a:r>
            <a:r>
              <a:rPr lang="en-US" sz="1900" b="1" dirty="0" smtClean="0">
                <a:solidFill>
                  <a:schemeClr val="tx2">
                    <a:lumMod val="50000"/>
                  </a:schemeClr>
                </a:solidFill>
                <a:latin typeface="+mn-lt"/>
              </a:rPr>
              <a:t>).  </a:t>
            </a:r>
            <a:r>
              <a:rPr lang="en-US" sz="1900" b="1" dirty="0">
                <a:solidFill>
                  <a:schemeClr val="tx2">
                    <a:lumMod val="50000"/>
                  </a:schemeClr>
                </a:solidFill>
                <a:latin typeface="+mn-lt"/>
              </a:rPr>
              <a:t>F</a:t>
            </a:r>
            <a:r>
              <a:rPr lang="en-US" sz="1900" b="1" dirty="0" smtClean="0">
                <a:solidFill>
                  <a:schemeClr val="tx2">
                    <a:lumMod val="50000"/>
                  </a:schemeClr>
                </a:solidFill>
                <a:latin typeface="+mn-lt"/>
              </a:rPr>
              <a:t>or ELs this includes English language development instruction. (i.e. ESL Services/ ESL Time = 60 minutes)</a:t>
            </a:r>
            <a:endParaRPr lang="en-US" sz="1900" b="1" dirty="0">
              <a:solidFill>
                <a:schemeClr val="tx2">
                  <a:lumMod val="50000"/>
                </a:schemeClr>
              </a:solidFill>
              <a:latin typeface="+mn-lt"/>
            </a:endParaRPr>
          </a:p>
          <a:p>
            <a:pPr lvl="1">
              <a:lnSpc>
                <a:spcPct val="100000"/>
              </a:lnSpc>
              <a:defRPr/>
            </a:pPr>
            <a:r>
              <a:rPr lang="en-US" dirty="0">
                <a:solidFill>
                  <a:schemeClr val="tx2">
                    <a:lumMod val="50000"/>
                  </a:schemeClr>
                </a:solidFill>
                <a:latin typeface="+mn-lt"/>
              </a:rPr>
              <a:t>With an endorsed ESL teacher, for </a:t>
            </a:r>
            <a:r>
              <a:rPr lang="en-US" dirty="0" smtClean="0">
                <a:solidFill>
                  <a:schemeClr val="tx2">
                    <a:lumMod val="50000"/>
                  </a:schemeClr>
                </a:solidFill>
                <a:latin typeface="+mn-lt"/>
              </a:rPr>
              <a:t>ELA </a:t>
            </a:r>
            <a:r>
              <a:rPr lang="en-US" dirty="0">
                <a:solidFill>
                  <a:schemeClr val="tx2">
                    <a:lumMod val="50000"/>
                  </a:schemeClr>
                </a:solidFill>
                <a:latin typeface="+mn-lt"/>
              </a:rPr>
              <a:t>time, using district uniform core curriculum supported by </a:t>
            </a:r>
            <a:r>
              <a:rPr lang="en-US" dirty="0" smtClean="0">
                <a:solidFill>
                  <a:schemeClr val="tx2">
                    <a:lumMod val="50000"/>
                  </a:schemeClr>
                </a:solidFill>
                <a:latin typeface="+mn-lt"/>
              </a:rPr>
              <a:t>differentiation and scaffolding. (sheltered instruction) </a:t>
            </a:r>
          </a:p>
          <a:p>
            <a:pPr marL="457200" lvl="1" indent="0">
              <a:lnSpc>
                <a:spcPct val="100000"/>
              </a:lnSpc>
              <a:buNone/>
              <a:defRPr/>
            </a:pPr>
            <a:endParaRPr lang="en-US" sz="900" dirty="0">
              <a:solidFill>
                <a:schemeClr val="tx2">
                  <a:lumMod val="50000"/>
                </a:schemeClr>
              </a:solidFill>
              <a:latin typeface="+mn-lt"/>
            </a:endParaRPr>
          </a:p>
          <a:p>
            <a:pPr lvl="1">
              <a:lnSpc>
                <a:spcPct val="100000"/>
              </a:lnSpc>
              <a:defRPr/>
            </a:pPr>
            <a:r>
              <a:rPr lang="en-US" dirty="0">
                <a:solidFill>
                  <a:schemeClr val="tx2">
                    <a:lumMod val="50000"/>
                  </a:schemeClr>
                </a:solidFill>
                <a:latin typeface="+mn-lt"/>
              </a:rPr>
              <a:t>If not in an ESL class, due to limited EL population, then in the general education classroom where the ESL teacher provides appropriate instructional supports to make grade-level course work </a:t>
            </a:r>
            <a:r>
              <a:rPr lang="en-US" dirty="0" smtClean="0">
                <a:solidFill>
                  <a:schemeClr val="tx2">
                    <a:lumMod val="50000"/>
                  </a:schemeClr>
                </a:solidFill>
                <a:latin typeface="+mn-lt"/>
              </a:rPr>
              <a:t>comprehensible. (collaboration between the general education and ESL teacher)</a:t>
            </a:r>
            <a:endParaRPr lang="en-US" dirty="0">
              <a:solidFill>
                <a:schemeClr val="tx2">
                  <a:lumMod val="50000"/>
                </a:schemeClr>
              </a:solidFill>
              <a:latin typeface="+mn-lt"/>
            </a:endParaRPr>
          </a:p>
          <a:p>
            <a:endParaRPr lang="en-US" dirty="0">
              <a:solidFill>
                <a:schemeClr val="tx2">
                  <a:lumMod val="50000"/>
                </a:schemeClr>
              </a:solidFill>
            </a:endParaRPr>
          </a:p>
          <a:p>
            <a:endParaRPr lang="en-US" dirty="0">
              <a:solidFill>
                <a:schemeClr val="tx2">
                  <a:lumMod val="50000"/>
                </a:schemeClr>
              </a:solidFill>
            </a:endParaRP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l="145" t="19720" r="-1735" b="57292"/>
          <a:stretch>
            <a:fillRect/>
          </a:stretch>
        </p:blipFill>
        <p:spPr bwMode="auto">
          <a:xfrm>
            <a:off x="1213945" y="1050729"/>
            <a:ext cx="10469166" cy="251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118732" y="1387365"/>
            <a:ext cx="2514000" cy="338554"/>
          </a:xfrm>
          <a:prstGeom prst="rect">
            <a:avLst/>
          </a:prstGeom>
          <a:solidFill>
            <a:schemeClr val="accent3"/>
          </a:solidFill>
        </p:spPr>
        <p:txBody>
          <a:bodyPr wrap="square" rtlCol="0">
            <a:spAutoFit/>
          </a:bodyPr>
          <a:lstStyle>
            <a:defPPr>
              <a:defRPr lang="en-US"/>
            </a:defPPr>
          </a:lstStyle>
          <a:p>
            <a:r>
              <a:rPr lang="en-US" sz="1200" b="1" dirty="0" smtClean="0"/>
              <a:t> </a:t>
            </a:r>
            <a:r>
              <a:rPr lang="en-US" sz="1600" b="1" dirty="0" smtClean="0"/>
              <a:t>Tennessee  State Standards</a:t>
            </a:r>
            <a:endParaRPr lang="en-US" sz="1400" b="1" dirty="0"/>
          </a:p>
        </p:txBody>
      </p:sp>
    </p:spTree>
    <p:extLst>
      <p:ext uri="{BB962C8B-B14F-4D97-AF65-F5344CB8AC3E}">
        <p14:creationId xmlns:p14="http://schemas.microsoft.com/office/powerpoint/2010/main" val="3292385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24264"/>
          </a:xfrm>
        </p:spPr>
        <p:txBody>
          <a:bodyPr/>
          <a:lstStyle/>
          <a:p>
            <a:r>
              <a:rPr lang="en-US" sz="2800" dirty="0" smtClean="0">
                <a:solidFill>
                  <a:schemeClr val="tx2">
                    <a:lumMod val="50000"/>
                  </a:schemeClr>
                </a:solidFill>
                <a:latin typeface="+mj-lt"/>
              </a:rPr>
              <a:t>Benefits of Core Instruction </a:t>
            </a:r>
            <a:endParaRPr lang="en-US" sz="2800" dirty="0">
              <a:solidFill>
                <a:schemeClr val="tx2">
                  <a:lumMod val="50000"/>
                </a:schemeClr>
              </a:solidFill>
              <a:latin typeface="+mj-lt"/>
            </a:endParaRPr>
          </a:p>
        </p:txBody>
      </p:sp>
      <p:sp>
        <p:nvSpPr>
          <p:cNvPr id="3" name="Content Placeholder 2"/>
          <p:cNvSpPr>
            <a:spLocks noGrp="1"/>
          </p:cNvSpPr>
          <p:nvPr>
            <p:ph idx="1"/>
          </p:nvPr>
        </p:nvSpPr>
        <p:spPr>
          <a:xfrm>
            <a:off x="309093" y="898902"/>
            <a:ext cx="11273307" cy="4754924"/>
          </a:xfrm>
        </p:spPr>
        <p:txBody>
          <a:bodyPr>
            <a:normAutofit/>
          </a:bodyPr>
          <a:lstStyle/>
          <a:p>
            <a:pPr lvl="1">
              <a:lnSpc>
                <a:spcPct val="100000"/>
              </a:lnSpc>
              <a:spcBef>
                <a:spcPts val="0"/>
              </a:spcBef>
              <a:defRPr/>
            </a:pPr>
            <a:r>
              <a:rPr lang="en-US" sz="2200" dirty="0">
                <a:solidFill>
                  <a:schemeClr val="tx2">
                    <a:lumMod val="50000"/>
                  </a:schemeClr>
                </a:solidFill>
                <a:latin typeface="+mn-lt"/>
              </a:rPr>
              <a:t>Exposure to rigorous grade level academic standards, exposure to grade level academic vocabulary like peers </a:t>
            </a:r>
            <a:endParaRPr lang="en-US" sz="2200" dirty="0" smtClean="0">
              <a:solidFill>
                <a:schemeClr val="tx2">
                  <a:lumMod val="50000"/>
                </a:schemeClr>
              </a:solidFill>
              <a:latin typeface="+mn-lt"/>
            </a:endParaRPr>
          </a:p>
          <a:p>
            <a:pPr marL="457200" lvl="1" indent="0">
              <a:lnSpc>
                <a:spcPct val="100000"/>
              </a:lnSpc>
              <a:spcBef>
                <a:spcPts val="0"/>
              </a:spcBef>
              <a:buNone/>
              <a:defRPr/>
            </a:pPr>
            <a:endParaRPr lang="en-US" sz="2200" dirty="0">
              <a:solidFill>
                <a:schemeClr val="tx2">
                  <a:lumMod val="50000"/>
                </a:schemeClr>
              </a:solidFill>
              <a:latin typeface="+mn-lt"/>
            </a:endParaRPr>
          </a:p>
          <a:p>
            <a:pPr lvl="1">
              <a:lnSpc>
                <a:spcPct val="100000"/>
              </a:lnSpc>
              <a:spcBef>
                <a:spcPts val="0"/>
              </a:spcBef>
              <a:defRPr/>
            </a:pPr>
            <a:r>
              <a:rPr lang="en-US" sz="2200" dirty="0" smtClean="0">
                <a:solidFill>
                  <a:schemeClr val="tx2">
                    <a:lumMod val="50000"/>
                  </a:schemeClr>
                </a:solidFill>
                <a:latin typeface="+mn-lt"/>
              </a:rPr>
              <a:t>ELs </a:t>
            </a:r>
            <a:r>
              <a:rPr lang="en-US" sz="2200" dirty="0">
                <a:solidFill>
                  <a:schemeClr val="tx2">
                    <a:lumMod val="50000"/>
                  </a:schemeClr>
                </a:solidFill>
                <a:latin typeface="+mn-lt"/>
              </a:rPr>
              <a:t>interact with proficient English speakers and other language learners </a:t>
            </a:r>
            <a:endParaRPr lang="en-US" sz="2200" dirty="0" smtClean="0">
              <a:solidFill>
                <a:schemeClr val="tx2">
                  <a:lumMod val="50000"/>
                </a:schemeClr>
              </a:solidFill>
              <a:latin typeface="+mn-lt"/>
            </a:endParaRPr>
          </a:p>
          <a:p>
            <a:pPr marL="457200" lvl="1" indent="0">
              <a:lnSpc>
                <a:spcPct val="100000"/>
              </a:lnSpc>
              <a:spcBef>
                <a:spcPts val="0"/>
              </a:spcBef>
              <a:buNone/>
              <a:defRPr/>
            </a:pPr>
            <a:endParaRPr lang="en-US" sz="2200" dirty="0">
              <a:solidFill>
                <a:schemeClr val="tx2">
                  <a:lumMod val="50000"/>
                </a:schemeClr>
              </a:solidFill>
              <a:latin typeface="+mn-lt"/>
            </a:endParaRPr>
          </a:p>
          <a:p>
            <a:pPr lvl="1">
              <a:lnSpc>
                <a:spcPct val="100000"/>
              </a:lnSpc>
              <a:spcBef>
                <a:spcPts val="0"/>
              </a:spcBef>
              <a:defRPr/>
            </a:pPr>
            <a:r>
              <a:rPr lang="en-US" sz="2200" dirty="0">
                <a:solidFill>
                  <a:schemeClr val="tx2">
                    <a:lumMod val="50000"/>
                  </a:schemeClr>
                </a:solidFill>
                <a:latin typeface="+mn-lt"/>
              </a:rPr>
              <a:t>Opportunities for ELs to build on their strengths, prior experiences, and background </a:t>
            </a:r>
            <a:r>
              <a:rPr lang="en-US" sz="2200" dirty="0" smtClean="0">
                <a:solidFill>
                  <a:schemeClr val="tx2">
                    <a:lumMod val="50000"/>
                  </a:schemeClr>
                </a:solidFill>
                <a:latin typeface="+mn-lt"/>
              </a:rPr>
              <a:t>knowledge</a:t>
            </a:r>
          </a:p>
          <a:p>
            <a:pPr marL="457200" lvl="1" indent="0">
              <a:lnSpc>
                <a:spcPct val="100000"/>
              </a:lnSpc>
              <a:spcBef>
                <a:spcPts val="0"/>
              </a:spcBef>
              <a:buNone/>
              <a:defRPr/>
            </a:pPr>
            <a:endParaRPr lang="en-US" sz="2200" dirty="0">
              <a:solidFill>
                <a:schemeClr val="tx2">
                  <a:lumMod val="50000"/>
                </a:schemeClr>
              </a:solidFill>
              <a:latin typeface="+mn-lt"/>
            </a:endParaRPr>
          </a:p>
          <a:p>
            <a:pPr lvl="1">
              <a:lnSpc>
                <a:spcPct val="100000"/>
              </a:lnSpc>
              <a:spcBef>
                <a:spcPts val="0"/>
              </a:spcBef>
              <a:defRPr/>
            </a:pPr>
            <a:r>
              <a:rPr lang="en-US" sz="2200" dirty="0">
                <a:solidFill>
                  <a:schemeClr val="tx2">
                    <a:lumMod val="50000"/>
                  </a:schemeClr>
                </a:solidFill>
                <a:latin typeface="+mn-lt"/>
              </a:rPr>
              <a:t>Opportunities to learn expectations and student accountability for learning and self-monitoring </a:t>
            </a:r>
            <a:endParaRPr lang="en-US" sz="2200" dirty="0" smtClean="0">
              <a:solidFill>
                <a:schemeClr val="tx2">
                  <a:lumMod val="50000"/>
                </a:schemeClr>
              </a:solidFill>
              <a:latin typeface="+mn-lt"/>
            </a:endParaRPr>
          </a:p>
          <a:p>
            <a:pPr marL="457200" lvl="1" indent="0">
              <a:lnSpc>
                <a:spcPct val="100000"/>
              </a:lnSpc>
              <a:spcBef>
                <a:spcPts val="0"/>
              </a:spcBef>
              <a:buNone/>
              <a:defRPr/>
            </a:pPr>
            <a:endParaRPr lang="en-US" sz="2200" dirty="0" smtClean="0">
              <a:solidFill>
                <a:schemeClr val="tx2">
                  <a:lumMod val="50000"/>
                </a:schemeClr>
              </a:solidFill>
              <a:latin typeface="+mn-lt"/>
            </a:endParaRPr>
          </a:p>
          <a:p>
            <a:pPr lvl="1">
              <a:lnSpc>
                <a:spcPct val="100000"/>
              </a:lnSpc>
              <a:spcBef>
                <a:spcPts val="0"/>
              </a:spcBef>
              <a:defRPr/>
            </a:pPr>
            <a:r>
              <a:rPr lang="en-US" sz="2200" dirty="0" smtClean="0">
                <a:solidFill>
                  <a:schemeClr val="tx2">
                    <a:lumMod val="50000"/>
                  </a:schemeClr>
                </a:solidFill>
                <a:latin typeface="+mn-lt"/>
              </a:rPr>
              <a:t> </a:t>
            </a:r>
            <a:r>
              <a:rPr lang="en-US" sz="2200" dirty="0">
                <a:solidFill>
                  <a:schemeClr val="tx2">
                    <a:lumMod val="50000"/>
                  </a:schemeClr>
                </a:solidFill>
                <a:latin typeface="+mn-lt"/>
              </a:rPr>
              <a:t>B</a:t>
            </a:r>
            <a:r>
              <a:rPr lang="en-US" sz="2200" dirty="0" smtClean="0">
                <a:solidFill>
                  <a:schemeClr val="tx2">
                    <a:lumMod val="50000"/>
                  </a:schemeClr>
                </a:solidFill>
                <a:latin typeface="+mn-lt"/>
              </a:rPr>
              <a:t>uild </a:t>
            </a:r>
            <a:r>
              <a:rPr lang="en-US" sz="2200" dirty="0">
                <a:solidFill>
                  <a:schemeClr val="tx2">
                    <a:lumMod val="50000"/>
                  </a:schemeClr>
                </a:solidFill>
                <a:latin typeface="+mn-lt"/>
              </a:rPr>
              <a:t>peer support </a:t>
            </a:r>
          </a:p>
          <a:p>
            <a:pPr marL="0" indent="0">
              <a:buNone/>
            </a:pPr>
            <a:endParaRPr lang="en-US" dirty="0">
              <a:solidFill>
                <a:schemeClr val="tx2">
                  <a:lumMod val="50000"/>
                </a:schemeClr>
              </a:solidFill>
              <a:latin typeface="+mn-lt"/>
            </a:endParaRPr>
          </a:p>
        </p:txBody>
      </p:sp>
    </p:spTree>
    <p:extLst>
      <p:ext uri="{BB962C8B-B14F-4D97-AF65-F5344CB8AC3E}">
        <p14:creationId xmlns:p14="http://schemas.microsoft.com/office/powerpoint/2010/main" val="242829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48250"/>
          </a:xfrm>
        </p:spPr>
        <p:txBody>
          <a:bodyPr/>
          <a:lstStyle/>
          <a:p>
            <a:r>
              <a:rPr lang="en-US" sz="2800" dirty="0" smtClean="0">
                <a:solidFill>
                  <a:schemeClr val="tx2">
                    <a:lumMod val="50000"/>
                  </a:schemeClr>
                </a:solidFill>
                <a:latin typeface="Calibri" panose="020F0502020204030204" pitchFamily="34" charset="0"/>
              </a:rPr>
              <a:t>Where does ESL Fit into the Educational Model</a:t>
            </a:r>
            <a:endParaRPr lang="en-US" sz="2800" dirty="0">
              <a:solidFill>
                <a:schemeClr val="tx2">
                  <a:lumMod val="50000"/>
                </a:schemeClr>
              </a:solidFill>
              <a:latin typeface="Calibri" panose="020F0502020204030204" pitchFamily="34" charset="0"/>
            </a:endParaRPr>
          </a:p>
        </p:txBody>
      </p:sp>
      <p:sp>
        <p:nvSpPr>
          <p:cNvPr id="3" name="Content Placeholder 2"/>
          <p:cNvSpPr>
            <a:spLocks noGrp="1"/>
          </p:cNvSpPr>
          <p:nvPr>
            <p:ph idx="1"/>
          </p:nvPr>
        </p:nvSpPr>
        <p:spPr>
          <a:xfrm>
            <a:off x="263471" y="1022888"/>
            <a:ext cx="11318929" cy="4819974"/>
          </a:xfrm>
        </p:spPr>
        <p:txBody>
          <a:bodyPr/>
          <a:lstStyle/>
          <a:p>
            <a:r>
              <a:rPr lang="en-US" sz="2200" dirty="0" smtClean="0">
                <a:solidFill>
                  <a:schemeClr val="tx2">
                    <a:lumMod val="50000"/>
                  </a:schemeClr>
                </a:solidFill>
                <a:latin typeface="Calibri" panose="020F0502020204030204" pitchFamily="34" charset="0"/>
              </a:rPr>
              <a:t>For Beginners and Low Intermediate English Learners (ELs)</a:t>
            </a:r>
          </a:p>
          <a:p>
            <a:r>
              <a:rPr lang="en-US" sz="2200" dirty="0" smtClean="0">
                <a:solidFill>
                  <a:schemeClr val="tx2">
                    <a:lumMod val="50000"/>
                  </a:schemeClr>
                </a:solidFill>
                <a:latin typeface="Calibri" panose="020F0502020204030204" pitchFamily="34" charset="0"/>
              </a:rPr>
              <a:t>For intermediate and advanced English Learners</a:t>
            </a:r>
          </a:p>
          <a:p>
            <a:r>
              <a:rPr lang="en-US" sz="2200" dirty="0" smtClean="0">
                <a:solidFill>
                  <a:schemeClr val="tx2">
                    <a:lumMod val="50000"/>
                  </a:schemeClr>
                </a:solidFill>
                <a:latin typeface="Calibri" panose="020F0502020204030204" pitchFamily="34" charset="0"/>
              </a:rPr>
              <a:t>For amount of service</a:t>
            </a:r>
          </a:p>
          <a:p>
            <a:r>
              <a:rPr lang="en-US" sz="2200" dirty="0" smtClean="0">
                <a:solidFill>
                  <a:schemeClr val="tx2">
                    <a:lumMod val="50000"/>
                  </a:schemeClr>
                </a:solidFill>
                <a:latin typeface="Calibri" panose="020F0502020204030204" pitchFamily="34" charset="0"/>
              </a:rPr>
              <a:t>For differentiation</a:t>
            </a:r>
          </a:p>
          <a:p>
            <a:r>
              <a:rPr lang="en-US" sz="2200" dirty="0" smtClean="0">
                <a:solidFill>
                  <a:schemeClr val="tx2">
                    <a:lumMod val="50000"/>
                  </a:schemeClr>
                </a:solidFill>
                <a:latin typeface="Calibri" panose="020F0502020204030204" pitchFamily="34" charset="0"/>
              </a:rPr>
              <a:t>For </a:t>
            </a:r>
            <a:r>
              <a:rPr lang="en-US" sz="2200" dirty="0">
                <a:solidFill>
                  <a:schemeClr val="tx2">
                    <a:lumMod val="50000"/>
                  </a:schemeClr>
                </a:solidFill>
                <a:latin typeface="Calibri" panose="020F0502020204030204" pitchFamily="34" charset="0"/>
              </a:rPr>
              <a:t>c</a:t>
            </a:r>
            <a:r>
              <a:rPr lang="en-US" sz="2200" dirty="0" smtClean="0">
                <a:solidFill>
                  <a:schemeClr val="tx2">
                    <a:lumMod val="50000"/>
                  </a:schemeClr>
                </a:solidFill>
                <a:latin typeface="Calibri" panose="020F0502020204030204" pitchFamily="34" charset="0"/>
              </a:rPr>
              <a:t>ultural sensitivity</a:t>
            </a:r>
            <a:endParaRPr lang="en-US" sz="2200" dirty="0" smtClean="0">
              <a:solidFill>
                <a:schemeClr val="tx2">
                  <a:lumMod val="50000"/>
                </a:schemeClr>
              </a:solidFill>
            </a:endParaRPr>
          </a:p>
          <a:p>
            <a:r>
              <a:rPr lang="en-US" sz="2200" dirty="0" smtClean="0">
                <a:solidFill>
                  <a:schemeClr val="tx2">
                    <a:lumMod val="50000"/>
                  </a:schemeClr>
                </a:solidFill>
                <a:latin typeface="Calibri" panose="020F0502020204030204" pitchFamily="34" charset="0"/>
              </a:rPr>
              <a:t>For assessment</a:t>
            </a:r>
          </a:p>
          <a:p>
            <a:r>
              <a:rPr lang="en-US" sz="2200" dirty="0" smtClean="0">
                <a:solidFill>
                  <a:schemeClr val="tx2">
                    <a:lumMod val="50000"/>
                  </a:schemeClr>
                </a:solidFill>
                <a:latin typeface="Calibri" panose="020F0502020204030204" pitchFamily="34" charset="0"/>
              </a:rPr>
              <a:t>For accountability</a:t>
            </a:r>
          </a:p>
          <a:p>
            <a:r>
              <a:rPr lang="en-US" sz="2200" dirty="0" smtClean="0">
                <a:solidFill>
                  <a:schemeClr val="tx2">
                    <a:lumMod val="50000"/>
                  </a:schemeClr>
                </a:solidFill>
                <a:latin typeface="Calibri" panose="020F0502020204030204" pitchFamily="34" charset="0"/>
              </a:rPr>
              <a:t>For educational success</a:t>
            </a:r>
          </a:p>
          <a:p>
            <a:pPr marL="0" indent="0">
              <a:buNone/>
            </a:pPr>
            <a:endParaRPr lang="en-US" dirty="0" smtClean="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2748536022"/>
      </p:ext>
    </p:extLst>
  </p:cSld>
  <p:clrMapOvr>
    <a:masterClrMapping/>
  </p:clrMapOvr>
</p:sld>
</file>

<file path=ppt/theme/theme1.xml><?xml version="1.0" encoding="utf-8"?>
<a:theme xmlns:a="http://schemas.openxmlformats.org/drawingml/2006/main" name="TDOE PowerPoint Template">
  <a:themeElements>
    <a:clrScheme name="TDOE Colors">
      <a:dk1>
        <a:srgbClr val="000000"/>
      </a:dk1>
      <a:lt1>
        <a:srgbClr val="FFFFFF"/>
      </a:lt1>
      <a:dk2>
        <a:srgbClr val="000000"/>
      </a:dk2>
      <a:lt2>
        <a:srgbClr val="808080"/>
      </a:lt2>
      <a:accent1>
        <a:srgbClr val="0073AE"/>
      </a:accent1>
      <a:accent2>
        <a:srgbClr val="3EA3D6"/>
      </a:accent2>
      <a:accent3>
        <a:srgbClr val="C8DFF8"/>
      </a:accent3>
      <a:accent4>
        <a:srgbClr val="595959"/>
      </a:accent4>
      <a:accent5>
        <a:srgbClr val="000000"/>
      </a:accent5>
      <a:accent6>
        <a:srgbClr val="D8D8D8"/>
      </a:accent6>
      <a:hlink>
        <a:srgbClr val="0070C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DOE_PowerPoint_Template" id="{8581C208-CA60-400C-956D-E17EB3CF99F5}" vid="{3B84FC00-BA52-40D9-B098-8961A6C8A5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TDOE_PowerPoint_Template-Blank </Template>
  <TotalTime>2149</TotalTime>
  <Words>5095</Words>
  <Application>Microsoft Office PowerPoint</Application>
  <PresentationFormat>Custom</PresentationFormat>
  <Paragraphs>612</Paragraphs>
  <Slides>56</Slides>
  <Notes>15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TDOE PowerPoint Template</vt:lpstr>
      <vt:lpstr>TNTESOL 2015  Response to Instruction and Intervention (RTI²) English Language Learners </vt:lpstr>
      <vt:lpstr>Session Outcomes </vt:lpstr>
      <vt:lpstr>Response to Instruction and Intervention (RTI²)</vt:lpstr>
      <vt:lpstr>PowerPoint Presentation</vt:lpstr>
      <vt:lpstr>PowerPoint Presentation</vt:lpstr>
      <vt:lpstr>RTI² and English Learners </vt:lpstr>
      <vt:lpstr>Core Instruction – Tier I</vt:lpstr>
      <vt:lpstr>Benefits of Core Instruction </vt:lpstr>
      <vt:lpstr>Where does ESL Fit into the Educational Model</vt:lpstr>
      <vt:lpstr>World-Class Instructional Design and Assessment (WIDA)  Support and Standards</vt:lpstr>
      <vt:lpstr>What does your Universal Screener tell you?</vt:lpstr>
      <vt:lpstr>Areas of Deficit A Universal Screener will explicitly measure…</vt:lpstr>
      <vt:lpstr>What if you need data beyond the Universal Screener?</vt:lpstr>
      <vt:lpstr>Best Practice: Determining Need </vt:lpstr>
      <vt:lpstr>Best Practice: Determining Need </vt:lpstr>
      <vt:lpstr>Best Practice: Determining Need </vt:lpstr>
      <vt:lpstr>Re-teaching VS. Intervention</vt:lpstr>
      <vt:lpstr>ESL Strategies</vt:lpstr>
      <vt:lpstr>PowerPoint Presentation</vt:lpstr>
      <vt:lpstr>Tier II Intervention and the English Learner </vt:lpstr>
      <vt:lpstr>Does the student NEED more Intensive Intervention(s)?</vt:lpstr>
      <vt:lpstr>PowerPoint Presentation</vt:lpstr>
      <vt:lpstr>Tier III Intervention and the English Learner </vt:lpstr>
      <vt:lpstr>Data &amp; Progress Monitoring Tier II &amp; Tier III Interventions </vt:lpstr>
      <vt:lpstr>Decision Making Process: RTI² and ELs</vt:lpstr>
      <vt:lpstr>PowerPoint Presentation</vt:lpstr>
      <vt:lpstr>PowerPoint Presentation</vt:lpstr>
      <vt:lpstr>Have you ruled out language?</vt:lpstr>
      <vt:lpstr>Exclusionary Factors </vt:lpstr>
      <vt:lpstr>Consider the Whole Student</vt:lpstr>
      <vt:lpstr>Differentiation of Instruction </vt:lpstr>
      <vt:lpstr>Acculturation </vt:lpstr>
      <vt:lpstr>Transfer of Learning </vt:lpstr>
      <vt:lpstr>EL Instruction </vt:lpstr>
      <vt:lpstr>Differentiation and Scaffolding of Instruction </vt:lpstr>
      <vt:lpstr>Student Need(s) and Area(s) of Deficit:</vt:lpstr>
      <vt:lpstr>How To Determine Student Need(s)</vt:lpstr>
      <vt:lpstr>Differentiating Content </vt:lpstr>
      <vt:lpstr>Differentiating the Process </vt:lpstr>
      <vt:lpstr>Differentiating the End Product </vt:lpstr>
      <vt:lpstr> Differentiated Instruction May Include: </vt:lpstr>
      <vt:lpstr>Scaffolding Examples</vt:lpstr>
      <vt:lpstr>Scaffolding Techniques</vt:lpstr>
      <vt:lpstr>Scaffolding Techniques Continued…</vt:lpstr>
      <vt:lpstr>Scaffolding Techniques Continued…</vt:lpstr>
      <vt:lpstr>Lesson Plan in a Differentiated Classroom </vt:lpstr>
      <vt:lpstr>Lesson Plan in a Differentiated Classroom Continued…</vt:lpstr>
      <vt:lpstr>How do I Know If I am Differentiating? </vt:lpstr>
      <vt:lpstr>Let’s Practice!</vt:lpstr>
      <vt:lpstr>Do Not Stress </vt:lpstr>
      <vt:lpstr>Reflect </vt:lpstr>
      <vt:lpstr>Helpful Links </vt:lpstr>
      <vt:lpstr>References </vt:lpstr>
      <vt:lpstr>Contact Information </vt:lpstr>
      <vt:lpstr>PowerPoint Presentation</vt:lpstr>
      <vt:lpstr>PowerPoint Presentation</vt:lpstr>
    </vt:vector>
  </TitlesOfParts>
  <Company>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 Lucero</dc:creator>
  <cp:lastModifiedBy>Suzanne Keefe</cp:lastModifiedBy>
  <cp:revision>140</cp:revision>
  <cp:lastPrinted>2015-02-26T17:30:03Z</cp:lastPrinted>
  <dcterms:created xsi:type="dcterms:W3CDTF">2014-11-05T16:05:51Z</dcterms:created>
  <dcterms:modified xsi:type="dcterms:W3CDTF">2015-04-17T19:03:59Z</dcterms:modified>
</cp:coreProperties>
</file>