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8.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0.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Lst>
  <p:notesMasterIdLst>
    <p:notesMasterId r:id="rId53"/>
  </p:notesMasterIdLst>
  <p:sldIdLst>
    <p:sldId id="256" r:id="rId3"/>
    <p:sldId id="257" r:id="rId4"/>
    <p:sldId id="369" r:id="rId5"/>
    <p:sldId id="259" r:id="rId6"/>
    <p:sldId id="299" r:id="rId7"/>
    <p:sldId id="300" r:id="rId8"/>
    <p:sldId id="260" r:id="rId9"/>
    <p:sldId id="307" r:id="rId10"/>
    <p:sldId id="263" r:id="rId11"/>
    <p:sldId id="362" r:id="rId12"/>
    <p:sldId id="363" r:id="rId13"/>
    <p:sldId id="274" r:id="rId14"/>
    <p:sldId id="333" r:id="rId15"/>
    <p:sldId id="367" r:id="rId16"/>
    <p:sldId id="368" r:id="rId17"/>
    <p:sldId id="336" r:id="rId18"/>
    <p:sldId id="366" r:id="rId19"/>
    <p:sldId id="338" r:id="rId20"/>
    <p:sldId id="339" r:id="rId21"/>
    <p:sldId id="351" r:id="rId22"/>
    <p:sldId id="353" r:id="rId23"/>
    <p:sldId id="340" r:id="rId24"/>
    <p:sldId id="341" r:id="rId25"/>
    <p:sldId id="370" r:id="rId26"/>
    <p:sldId id="354" r:id="rId27"/>
    <p:sldId id="352" r:id="rId28"/>
    <p:sldId id="342" r:id="rId29"/>
    <p:sldId id="343" r:id="rId30"/>
    <p:sldId id="371" r:id="rId31"/>
    <p:sldId id="355" r:id="rId32"/>
    <p:sldId id="317" r:id="rId33"/>
    <p:sldId id="344" r:id="rId34"/>
    <p:sldId id="345" r:id="rId35"/>
    <p:sldId id="372" r:id="rId36"/>
    <p:sldId id="356" r:id="rId37"/>
    <p:sldId id="318" r:id="rId38"/>
    <p:sldId id="346" r:id="rId39"/>
    <p:sldId id="347" r:id="rId40"/>
    <p:sldId id="373" r:id="rId41"/>
    <p:sldId id="357" r:id="rId42"/>
    <p:sldId id="319" r:id="rId43"/>
    <p:sldId id="348" r:id="rId44"/>
    <p:sldId id="349" r:id="rId45"/>
    <p:sldId id="374" r:id="rId46"/>
    <p:sldId id="302" r:id="rId47"/>
    <p:sldId id="303" r:id="rId48"/>
    <p:sldId id="304" r:id="rId49"/>
    <p:sldId id="325" r:id="rId50"/>
    <p:sldId id="328" r:id="rId51"/>
    <p:sldId id="329" r:id="rId52"/>
  </p:sldIdLst>
  <p:sldSz cx="9144000" cy="6858000" type="overhead"/>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dice McQuee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5787B"/>
    <a:srgbClr val="E87722"/>
    <a:srgbClr val="F6C7A4"/>
    <a:srgbClr val="D2D755"/>
    <a:srgbClr val="2DCCD3"/>
    <a:srgbClr val="5D7975"/>
    <a:srgbClr val="002D72"/>
    <a:srgbClr val="000000"/>
    <a:srgbClr val="D9D9D9"/>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027" autoAdjust="0"/>
    <p:restoredTop sz="85057" autoAdjust="0"/>
  </p:normalViewPr>
  <p:slideViewPr>
    <p:cSldViewPr snapToGrid="0">
      <p:cViewPr varScale="1">
        <p:scale>
          <a:sx n="63" d="100"/>
          <a:sy n="63" d="100"/>
        </p:scale>
        <p:origin x="954" y="48"/>
      </p:cViewPr>
      <p:guideLst>
        <p:guide orient="horz" pos="2160"/>
        <p:guide pos="3840"/>
        <p:guide pos="2880"/>
      </p:guideLst>
    </p:cSldViewPr>
  </p:slideViewPr>
  <p:outlineViewPr>
    <p:cViewPr>
      <p:scale>
        <a:sx n="33" d="100"/>
        <a:sy n="33" d="100"/>
      </p:scale>
      <p:origin x="0" y="-12304"/>
    </p:cViewPr>
  </p:outlineViewPr>
  <p:notesTextViewPr>
    <p:cViewPr>
      <p:scale>
        <a:sx n="1" d="1"/>
        <a:sy n="1" d="1"/>
      </p:scale>
      <p:origin x="0" y="0"/>
    </p:cViewPr>
  </p:notesTextViewPr>
  <p:notesViewPr>
    <p:cSldViewPr snapToGrid="0">
      <p:cViewPr varScale="1">
        <p:scale>
          <a:sx n="47" d="100"/>
          <a:sy n="47" d="100"/>
        </p:scale>
        <p:origin x="2760"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C:\Users\CA19029\Desktop\Copy%20of%20ACT%20Composit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A19029\Desktop\Copy%20of%20Postsecondary%20Enrollmen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A19029\Desktop\Copy%20of%20Postsecondary%20Enrollmen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a18455\Dropbox\TDOE_drop\Strat%20Planning\Metrics\3rd%20to%205th%20TCAP%20over%20tim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ca18455\AppData\Local\Microsoft\Windows\INetCache\Content.Outlook\6388KA8V\ACT%20over%20tim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CA19029\Desktop\Copy%20of%20New%20Achievement%20Gaps%20in%20RL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8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Grade 3-8 Achievement on TCAP vs. NAEP</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TCAP</c:v>
                </c:pt>
              </c:strCache>
            </c:strRef>
          </c:tx>
          <c:spPr>
            <a:solidFill>
              <a:srgbClr val="002D7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Sheet1!$B$1:$C$1</c:f>
              <c:strCache>
                <c:ptCount val="2"/>
                <c:pt idx="0">
                  <c:v>Reading Proficiency</c:v>
                </c:pt>
                <c:pt idx="1">
                  <c:v>Math Proficiency</c:v>
                </c:pt>
              </c:strCache>
            </c:strRef>
          </c:cat>
          <c:val>
            <c:numRef>
              <c:f>Sheet1!$B$2:$C$2</c:f>
              <c:numCache>
                <c:formatCode>0%</c:formatCode>
                <c:ptCount val="2"/>
                <c:pt idx="0">
                  <c:v>0.91</c:v>
                </c:pt>
                <c:pt idx="1">
                  <c:v>0.91</c:v>
                </c:pt>
              </c:numCache>
            </c:numRef>
          </c:val>
        </c:ser>
        <c:ser>
          <c:idx val="1"/>
          <c:order val="1"/>
          <c:tx>
            <c:strRef>
              <c:f>Sheet1!$A$3</c:f>
              <c:strCache>
                <c:ptCount val="1"/>
                <c:pt idx="0">
                  <c:v>NAEP</c:v>
                </c:pt>
              </c:strCache>
            </c:strRef>
          </c:tx>
          <c:spPr>
            <a:solidFill>
              <a:schemeClr val="bg1">
                <a:lumMod val="50000"/>
              </a:schemeClr>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Sheet1!$B$1:$C$1</c:f>
              <c:strCache>
                <c:ptCount val="2"/>
                <c:pt idx="0">
                  <c:v>Reading Proficiency</c:v>
                </c:pt>
                <c:pt idx="1">
                  <c:v>Math Proficiency</c:v>
                </c:pt>
              </c:strCache>
            </c:strRef>
          </c:cat>
          <c:val>
            <c:numRef>
              <c:f>Sheet1!$B$3:$C$3</c:f>
              <c:numCache>
                <c:formatCode>0%</c:formatCode>
                <c:ptCount val="2"/>
                <c:pt idx="0">
                  <c:v>0.28000000000000003</c:v>
                </c:pt>
                <c:pt idx="1">
                  <c:v>0.25</c:v>
                </c:pt>
              </c:numCache>
            </c:numRef>
          </c:val>
        </c:ser>
        <c:dLbls>
          <c:dLblPos val="outEnd"/>
          <c:showLegendKey val="0"/>
          <c:showVal val="1"/>
          <c:showCatName val="0"/>
          <c:showSerName val="0"/>
          <c:showPercent val="0"/>
          <c:showBubbleSize val="0"/>
        </c:dLbls>
        <c:gapWidth val="444"/>
        <c:overlap val="-90"/>
        <c:axId val="1744357264"/>
        <c:axId val="1744359440"/>
      </c:barChart>
      <c:catAx>
        <c:axId val="1744357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744359440"/>
        <c:crosses val="autoZero"/>
        <c:auto val="1"/>
        <c:lblAlgn val="ctr"/>
        <c:lblOffset val="100"/>
        <c:noMultiLvlLbl val="0"/>
      </c:catAx>
      <c:valAx>
        <c:axId val="1744359440"/>
        <c:scaling>
          <c:orientation val="minMax"/>
        </c:scaling>
        <c:delete val="1"/>
        <c:axPos val="l"/>
        <c:numFmt formatCode="0%" sourceLinked="1"/>
        <c:majorTickMark val="none"/>
        <c:minorTickMark val="none"/>
        <c:tickLblPos val="nextTo"/>
        <c:crossAx val="17443572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solidFill>
            <a:ln>
              <a:noFill/>
            </a:ln>
            <a:effectLst/>
          </c:spPr>
          <c:invertIfNegative val="0"/>
          <c:dLbls>
            <c:dLbl>
              <c:idx val="0"/>
              <c:layout>
                <c:manualLayout>
                  <c:x val="4.2514131764349854E-3"/>
                  <c:y val="-9.7945605054154013E-3"/>
                </c:manualLayout>
              </c:layout>
              <c:tx>
                <c:rich>
                  <a:bodyPr/>
                  <a:lstStyle/>
                  <a:p>
                    <a:fld id="{B3E9C7C8-88EB-4270-9947-D713892538A2}" type="VALUE">
                      <a:rPr lang="en-US">
                        <a:latin typeface="Arial" panose="020B0604020202020204" pitchFamily="34" charset="0"/>
                        <a:cs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2.1257065882174927E-3"/>
                  <c:y val="6.2940316988797243E-3"/>
                </c:manualLayout>
              </c:layout>
              <c:tx>
                <c:rich>
                  <a:bodyPr/>
                  <a:lstStyle/>
                  <a:p>
                    <a:fld id="{89E47D9A-EA75-460D-A8B5-AA60496A2A38}" type="VALUE">
                      <a:rPr lang="en-US">
                        <a:latin typeface="Arial" panose="020B0604020202020204" pitchFamily="34" charset="0"/>
                        <a:cs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4.2514131764349854E-3"/>
                  <c:y val="3.1300970933068129E-3"/>
                </c:manualLayout>
              </c:layout>
              <c:tx>
                <c:rich>
                  <a:bodyPr/>
                  <a:lstStyle/>
                  <a:p>
                    <a:fld id="{6B019CD0-8018-43E3-AD64-F1E9E7A4F59C}" type="VALUE">
                      <a:rPr lang="en-US">
                        <a:latin typeface="Arial" panose="020B0604020202020204" pitchFamily="34" charset="0"/>
                        <a:cs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Time for collaboration with other teachers</c:v>
                </c:pt>
                <c:pt idx="1">
                  <c:v>Resources or staff expertise available during collaboration (e.g. instructional coaches)</c:v>
                </c:pt>
                <c:pt idx="2">
                  <c:v>Administrative support for collaboration</c:v>
                </c:pt>
              </c:strCache>
            </c:strRef>
          </c:cat>
          <c:val>
            <c:numRef>
              <c:f>Sheet1!$B$3:$B$5</c:f>
              <c:numCache>
                <c:formatCode>General</c:formatCode>
                <c:ptCount val="3"/>
                <c:pt idx="0">
                  <c:v>0.37</c:v>
                </c:pt>
                <c:pt idx="1">
                  <c:v>0.33</c:v>
                </c:pt>
                <c:pt idx="2">
                  <c:v>0.44</c:v>
                </c:pt>
              </c:numCache>
            </c:numRef>
          </c:val>
        </c:ser>
        <c:dLbls>
          <c:showLegendKey val="0"/>
          <c:showVal val="0"/>
          <c:showCatName val="0"/>
          <c:showSerName val="0"/>
          <c:showPercent val="0"/>
          <c:showBubbleSize val="0"/>
        </c:dLbls>
        <c:gapWidth val="219"/>
        <c:overlap val="-27"/>
        <c:axId val="1745999232"/>
        <c:axId val="1746001408"/>
      </c:barChart>
      <c:catAx>
        <c:axId val="1745999232"/>
        <c:scaling>
          <c:orientation val="minMax"/>
        </c:scaling>
        <c:delete val="1"/>
        <c:axPos val="b"/>
        <c:numFmt formatCode="General" sourceLinked="1"/>
        <c:majorTickMark val="none"/>
        <c:minorTickMark val="none"/>
        <c:tickLblPos val="nextTo"/>
        <c:crossAx val="1746001408"/>
        <c:crosses val="autoZero"/>
        <c:auto val="1"/>
        <c:lblAlgn val="ctr"/>
        <c:lblOffset val="100"/>
        <c:noMultiLvlLbl val="0"/>
      </c:catAx>
      <c:valAx>
        <c:axId val="1746001408"/>
        <c:scaling>
          <c:orientation val="minMax"/>
          <c:max val="1"/>
        </c:scaling>
        <c:delete val="0"/>
        <c:axPos val="l"/>
        <c:majorGridlines>
          <c:spPr>
            <a:ln w="9525" cap="flat" cmpd="sng" algn="ctr">
              <a:solidFill>
                <a:schemeClr val="accent3"/>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745999232"/>
        <c:crosses val="autoZero"/>
        <c:crossBetween val="between"/>
        <c:majorUnit val="0.2"/>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3"/>
            </a:solidFill>
          </c:spPr>
          <c:dPt>
            <c:idx val="0"/>
            <c:bubble3D val="0"/>
          </c:dPt>
          <c:dPt>
            <c:idx val="1"/>
            <c:bubble3D val="0"/>
            <c:spPr>
              <a:solidFill>
                <a:schemeClr val="tx2"/>
              </a:solidFill>
            </c:spPr>
          </c:dPt>
          <c:dPt>
            <c:idx val="2"/>
            <c:bubble3D val="0"/>
            <c:spPr>
              <a:solidFill>
                <a:schemeClr val="accent2"/>
              </a:solidFill>
            </c:spPr>
          </c:dPt>
          <c:dPt>
            <c:idx val="3"/>
            <c:bubble3D val="0"/>
          </c:dPt>
          <c:cat>
            <c:strRef>
              <c:f>Sheet1!$A$2:$A$4</c:f>
              <c:strCache>
                <c:ptCount val="3"/>
                <c:pt idx="0">
                  <c:v>Graduated from high school only</c:v>
                </c:pt>
                <c:pt idx="1">
                  <c:v>Did not graduate from high school</c:v>
                </c:pt>
                <c:pt idx="2">
                  <c:v>Enrolled in postsecondary</c:v>
                </c:pt>
              </c:strCache>
            </c:strRef>
          </c:cat>
          <c:val>
            <c:numRef>
              <c:f>Sheet1!$B$2:$B$4</c:f>
              <c:numCache>
                <c:formatCode>0%</c:formatCode>
                <c:ptCount val="3"/>
                <c:pt idx="0">
                  <c:v>0.31</c:v>
                </c:pt>
                <c:pt idx="1">
                  <c:v>0.13</c:v>
                </c:pt>
                <c:pt idx="2">
                  <c:v>0.56000000000000005</c:v>
                </c:pt>
              </c:numCache>
            </c:numRef>
          </c:val>
        </c:ser>
        <c:dLbls>
          <c:showLegendKey val="0"/>
          <c:showVal val="0"/>
          <c:showCatName val="0"/>
          <c:showSerName val="0"/>
          <c:showPercent val="0"/>
          <c:showBubbleSize val="0"/>
          <c:showLeaderLines val="1"/>
        </c:dLbls>
        <c:firstSliceAng val="20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2">
                <a:lumMod val="60000"/>
                <a:lumOff val="40000"/>
              </a:schemeClr>
            </a:solidFill>
          </c:spPr>
          <c:dPt>
            <c:idx val="0"/>
            <c:bubble3D val="0"/>
            <c:spPr>
              <a:solidFill>
                <a:schemeClr val="accent2">
                  <a:lumMod val="60000"/>
                  <a:lumOff val="40000"/>
                </a:schemeClr>
              </a:solidFill>
              <a:ln w="19050">
                <a:solidFill>
                  <a:schemeClr val="lt1"/>
                </a:solidFill>
              </a:ln>
              <a:effectLst/>
            </c:spPr>
          </c:dPt>
          <c:dPt>
            <c:idx val="1"/>
            <c:bubble3D val="0"/>
            <c:spPr>
              <a:solidFill>
                <a:schemeClr val="accent2">
                  <a:lumMod val="40000"/>
                  <a:lumOff val="60000"/>
                </a:schemeClr>
              </a:solidFill>
              <a:ln w="19050">
                <a:solidFill>
                  <a:schemeClr val="lt1"/>
                </a:solidFill>
              </a:ln>
              <a:effectLst/>
            </c:spPr>
          </c:dPt>
          <c:cat>
            <c:strRef>
              <c:f>Sheet1!$A$2:$A$3</c:f>
              <c:strCache>
                <c:ptCount val="2"/>
                <c:pt idx="0">
                  <c:v>Still enrolled after the first year</c:v>
                </c:pt>
                <c:pt idx="1">
                  <c:v>Not enrolled after the first year</c:v>
                </c:pt>
              </c:strCache>
            </c:strRef>
          </c:cat>
          <c:val>
            <c:numRef>
              <c:f>Sheet1!$B$2:$B$3</c:f>
              <c:numCache>
                <c:formatCode>0%</c:formatCode>
                <c:ptCount val="2"/>
                <c:pt idx="0">
                  <c:v>0.75</c:v>
                </c:pt>
                <c:pt idx="1">
                  <c:v>0.25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5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ACT Composite Scores</a:t>
            </a:r>
            <a:r>
              <a:rPr lang="en-US" sz="1500" b="1" baseline="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Over Time</a:t>
            </a:r>
            <a:br>
              <a:rPr lang="en-US" sz="1500" b="1" baseline="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br>
            <a:r>
              <a:rPr lang="en-US" sz="1500" b="0" i="1" baseline="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Path to Achieving a Statewide Average of 21 on the ACT by 2020</a:t>
            </a:r>
            <a:endParaRPr lang="en-US" sz="1500" b="0" i="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c:rich>
      </c:tx>
      <c:overlay val="0"/>
      <c:spPr>
        <a:noFill/>
        <a:ln>
          <a:noFill/>
        </a:ln>
        <a:effectLst/>
      </c:spPr>
    </c:title>
    <c:autoTitleDeleted val="0"/>
    <c:plotArea>
      <c:layout/>
      <c:lineChart>
        <c:grouping val="standard"/>
        <c:varyColors val="0"/>
        <c:ser>
          <c:idx val="0"/>
          <c:order val="0"/>
          <c:tx>
            <c:strRef>
              <c:f>Sheet1!$A$4</c:f>
              <c:strCache>
                <c:ptCount val="1"/>
                <c:pt idx="0">
                  <c:v>ACT Composite</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dLbl>
              <c:idx val="0"/>
              <c:layout>
                <c:manualLayout>
                  <c:x val="-2.2446689113355778E-2"/>
                  <c:y val="3.29218106995884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3670033670033669E-2"/>
                  <c:y val="3.29218106995884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4691358024691318E-2"/>
                  <c:y val="2.962962962962963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7957211968025732E-2"/>
                  <c:y val="3.950613008110896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3.2774089762635503E-2"/>
                  <c:y val="3.950613008110896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Sheet1!$B$3:$K$3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Sheet1!$B$4:$K$4</c:f>
              <c:numCache>
                <c:formatCode>General</c:formatCode>
                <c:ptCount val="10"/>
                <c:pt idx="0">
                  <c:v>19</c:v>
                </c:pt>
                <c:pt idx="1">
                  <c:v>19.2</c:v>
                </c:pt>
                <c:pt idx="2">
                  <c:v>19</c:v>
                </c:pt>
                <c:pt idx="3">
                  <c:v>19.3</c:v>
                </c:pt>
                <c:pt idx="4">
                  <c:v>19.399999999999999</c:v>
                </c:pt>
              </c:numCache>
            </c:numRef>
          </c:val>
          <c:smooth val="0"/>
        </c:ser>
        <c:ser>
          <c:idx val="1"/>
          <c:order val="1"/>
          <c:tx>
            <c:strRef>
              <c:f>Sheet1!$A$5</c:f>
              <c:strCache>
                <c:ptCount val="1"/>
                <c:pt idx="0">
                  <c:v>Projection</c:v>
                </c:pt>
              </c:strCache>
            </c:strRef>
          </c:tx>
          <c:spPr>
            <a:ln w="28575" cap="rnd">
              <a:solidFill>
                <a:srgbClr val="5D7975"/>
              </a:solidFill>
              <a:prstDash val="dash"/>
              <a:round/>
            </a:ln>
            <a:effectLst/>
          </c:spPr>
          <c:marker>
            <c:symbol val="circle"/>
            <c:size val="5"/>
            <c:spPr>
              <a:solidFill>
                <a:srgbClr val="5D7975"/>
              </a:solidFill>
              <a:ln w="9525">
                <a:solidFill>
                  <a:srgbClr val="5D7975"/>
                </a:solidFill>
              </a:ln>
              <a:effectLst/>
            </c:spPr>
          </c:marker>
          <c:dLbls>
            <c:dLbl>
              <c:idx val="4"/>
              <c:delete val="1"/>
              <c:extLst>
                <c:ext xmlns:c15="http://schemas.microsoft.com/office/drawing/2012/chart" uri="{CE6537A1-D6FC-4f65-9D91-7224C49458BB}"/>
              </c:extLst>
            </c:dLbl>
            <c:dLbl>
              <c:idx val="5"/>
              <c:layout>
                <c:manualLayout>
                  <c:x val="-4.2648709315375982E-2"/>
                  <c:y val="-3.9506172839506172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3.8159371492704743E-2"/>
                  <c:y val="-3.9506172839506172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5.6116722783389451E-2"/>
                  <c:y val="-4.2798353909465021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5.8361391694725026E-2"/>
                  <c:y val="-3.6214250996403227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5.387205387205387E-2"/>
                  <c:y val="-3.621399176954732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rgbClr val="5D7975"/>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Sheet1!$B$3:$K$3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Sheet1!$B$5:$K$5</c:f>
              <c:numCache>
                <c:formatCode>General</c:formatCode>
                <c:ptCount val="10"/>
                <c:pt idx="4">
                  <c:v>19.399999999999999</c:v>
                </c:pt>
                <c:pt idx="5">
                  <c:v>19.7</c:v>
                </c:pt>
                <c:pt idx="6">
                  <c:v>20</c:v>
                </c:pt>
                <c:pt idx="7">
                  <c:v>20.3</c:v>
                </c:pt>
                <c:pt idx="8">
                  <c:v>20.6</c:v>
                </c:pt>
                <c:pt idx="9">
                  <c:v>21</c:v>
                </c:pt>
              </c:numCache>
            </c:numRef>
          </c:val>
          <c:smooth val="0"/>
        </c:ser>
        <c:dLbls>
          <c:showLegendKey val="0"/>
          <c:showVal val="0"/>
          <c:showCatName val="0"/>
          <c:showSerName val="0"/>
          <c:showPercent val="0"/>
          <c:showBubbleSize val="0"/>
        </c:dLbls>
        <c:marker val="1"/>
        <c:smooth val="0"/>
        <c:axId val="1744349648"/>
        <c:axId val="1744350192"/>
      </c:lineChart>
      <c:catAx>
        <c:axId val="174434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744350192"/>
        <c:crosses val="autoZero"/>
        <c:auto val="1"/>
        <c:lblAlgn val="ctr"/>
        <c:lblOffset val="100"/>
        <c:noMultiLvlLbl val="0"/>
      </c:catAx>
      <c:valAx>
        <c:axId val="1744350192"/>
        <c:scaling>
          <c:orientation val="minMax"/>
        </c:scaling>
        <c:delete val="0"/>
        <c:axPos val="l"/>
        <c:majorGridlines>
          <c:spPr>
            <a:ln w="9525" cap="flat" cmpd="sng" algn="ctr">
              <a:solidFill>
                <a:schemeClr val="accent3"/>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744349648"/>
        <c:crosses val="autoZero"/>
        <c:crossBetween val="between"/>
      </c:valAx>
      <c:spPr>
        <a:noFill/>
        <a:ln>
          <a:noFill/>
        </a:ln>
        <a:effectLst/>
      </c:spPr>
    </c:plotArea>
    <c:plotVisOnly val="1"/>
    <c:dispBlanksAs val="gap"/>
    <c:showDLblsOverMax val="0"/>
  </c:chart>
  <c:spPr>
    <a:solidFill>
      <a:schemeClr val="bg1">
        <a:lumMod val="95000"/>
      </a:schemeClr>
    </a:solidFill>
    <a:ln w="19050" cap="flat" cmpd="sng" algn="ctr">
      <a:solidFill>
        <a:srgbClr val="75787B"/>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solidFill>
            <a:ln>
              <a:noFill/>
            </a:ln>
            <a:effectLst/>
          </c:spPr>
          <c:invertIfNegative val="0"/>
          <c:cat>
            <c:strRef>
              <c:f>'2YR4YRTCAT'!$B$24:$B$27</c:f>
              <c:strCache>
                <c:ptCount val="4"/>
                <c:pt idx="0">
                  <c:v>Not enrolled</c:v>
                </c:pt>
                <c:pt idx="1">
                  <c:v>4-year</c:v>
                </c:pt>
                <c:pt idx="2">
                  <c:v>2-year or less</c:v>
                </c:pt>
                <c:pt idx="3">
                  <c:v>TCAT</c:v>
                </c:pt>
              </c:strCache>
            </c:strRef>
          </c:cat>
          <c:val>
            <c:numRef>
              <c:f>'2YR4YRTCAT'!$C$24:$C$27</c:f>
              <c:numCache>
                <c:formatCode>0%</c:formatCode>
                <c:ptCount val="4"/>
                <c:pt idx="0">
                  <c:v>0.42</c:v>
                </c:pt>
                <c:pt idx="1">
                  <c:v>0.35</c:v>
                </c:pt>
                <c:pt idx="2">
                  <c:v>0.21</c:v>
                </c:pt>
                <c:pt idx="3">
                  <c:v>0.02</c:v>
                </c:pt>
              </c:numCache>
            </c:numRef>
          </c:val>
        </c:ser>
        <c:dLbls>
          <c:showLegendKey val="0"/>
          <c:showVal val="0"/>
          <c:showCatName val="0"/>
          <c:showSerName val="0"/>
          <c:showPercent val="0"/>
          <c:showBubbleSize val="0"/>
        </c:dLbls>
        <c:gapWidth val="219"/>
        <c:overlap val="-27"/>
        <c:axId val="1744352368"/>
        <c:axId val="1744352912"/>
      </c:barChart>
      <c:catAx>
        <c:axId val="174435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744352912"/>
        <c:crosses val="autoZero"/>
        <c:auto val="1"/>
        <c:lblAlgn val="ctr"/>
        <c:lblOffset val="100"/>
        <c:noMultiLvlLbl val="0"/>
      </c:catAx>
      <c:valAx>
        <c:axId val="1744352912"/>
        <c:scaling>
          <c:orientation val="minMax"/>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744352368"/>
        <c:crosses val="autoZero"/>
        <c:crossBetween val="between"/>
      </c:valAx>
      <c:spPr>
        <a:noFill/>
        <a:ln>
          <a:noFill/>
        </a:ln>
        <a:effectLst/>
      </c:spPr>
    </c:plotArea>
    <c:plotVisOnly val="1"/>
    <c:dispBlanksAs val="gap"/>
    <c:showDLblsOverMax val="0"/>
  </c:chart>
  <c:spPr>
    <a:noFill/>
    <a:ln w="15875" cap="flat" cmpd="sng" algn="ctr">
      <a:no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tx2"/>
            </a:solidFill>
            <a:ln>
              <a:noFill/>
            </a:ln>
            <a:effectLst/>
          </c:spPr>
          <c:invertIfNegative val="0"/>
          <c:dPt>
            <c:idx val="1"/>
            <c:invertIfNegative val="0"/>
            <c:bubble3D val="0"/>
            <c:spPr>
              <a:solidFill>
                <a:schemeClr val="tx2"/>
              </a:solidFill>
              <a:ln>
                <a:solidFill>
                  <a:schemeClr val="accent1"/>
                </a:solidFill>
              </a:ln>
              <a:effectLst/>
            </c:spPr>
          </c:dPt>
          <c:dLbls>
            <c:dLbl>
              <c:idx val="0"/>
              <c:tx>
                <c:rich>
                  <a:bodyPr/>
                  <a:lstStyle/>
                  <a:p>
                    <a:r>
                      <a:rPr lang="en-US" sz="1500" dirty="0">
                        <a:solidFill>
                          <a:schemeClr val="bg1"/>
                        </a:solidFill>
                        <a:latin typeface="Arial" panose="020B0604020202020204" pitchFamily="34" charset="0"/>
                        <a:cs typeface="Arial" panose="020B0604020202020204" pitchFamily="34" charset="0"/>
                      </a:rPr>
                      <a:t>76%</a:t>
                    </a:r>
                    <a:endParaRPr lang="en-US" dirty="0">
                      <a:latin typeface="Arial" panose="020B0604020202020204" pitchFamily="34" charset="0"/>
                      <a:cs typeface="Arial" panose="020B0604020202020204" pitchFamily="34" charset="0"/>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sz="15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'2YR4YRTCAT'!$B$41:$B$42</c:f>
              <c:strCache>
                <c:ptCount val="2"/>
                <c:pt idx="0">
                  <c:v>No postsecondary degree</c:v>
                </c:pt>
                <c:pt idx="1">
                  <c:v>Postsecondary degree</c:v>
                </c:pt>
              </c:strCache>
            </c:strRef>
          </c:cat>
          <c:val>
            <c:numRef>
              <c:f>'2YR4YRTCAT'!$C$41:$C$42</c:f>
              <c:numCache>
                <c:formatCode>0%</c:formatCode>
                <c:ptCount val="2"/>
                <c:pt idx="0">
                  <c:v>0.76</c:v>
                </c:pt>
                <c:pt idx="1">
                  <c:v>0.24</c:v>
                </c:pt>
              </c:numCache>
            </c:numRef>
          </c:val>
        </c:ser>
        <c:dLbls>
          <c:showLegendKey val="0"/>
          <c:showVal val="0"/>
          <c:showCatName val="0"/>
          <c:showSerName val="0"/>
          <c:showPercent val="0"/>
          <c:showBubbleSize val="0"/>
        </c:dLbls>
        <c:gapWidth val="150"/>
        <c:overlap val="100"/>
        <c:axId val="1744354000"/>
        <c:axId val="1744358352"/>
      </c:barChart>
      <c:catAx>
        <c:axId val="174435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500">
                <a:solidFill>
                  <a:srgbClr val="75787B"/>
                </a:solidFill>
              </a:defRPr>
            </a:pPr>
            <a:endParaRPr lang="en-US"/>
          </a:p>
        </c:txPr>
        <c:crossAx val="1744358352"/>
        <c:crosses val="autoZero"/>
        <c:auto val="1"/>
        <c:lblAlgn val="ctr"/>
        <c:lblOffset val="100"/>
        <c:noMultiLvlLbl val="0"/>
      </c:catAx>
      <c:valAx>
        <c:axId val="1744358352"/>
        <c:scaling>
          <c:orientation val="minMax"/>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solidFill>
                  <a:srgbClr val="75787B"/>
                </a:solidFill>
              </a:defRPr>
            </a:pPr>
            <a:endParaRPr lang="en-US"/>
          </a:p>
        </c:txPr>
        <c:crossAx val="174435400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b="1">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dirty="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rPr>
              <a:t>Grades 3-5 TCAP Performance Over Time</a:t>
            </a:r>
            <a:endParaRPr lang="en-US" b="1" dirty="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endParaRPr>
          </a:p>
        </c:rich>
      </c:tx>
      <c:overlay val="0"/>
      <c:spPr>
        <a:noFill/>
        <a:ln>
          <a:noFill/>
        </a:ln>
        <a:effectLst/>
      </c:spPr>
    </c:title>
    <c:autoTitleDeleted val="0"/>
    <c:plotArea>
      <c:layout/>
      <c:barChart>
        <c:barDir val="col"/>
        <c:grouping val="clustered"/>
        <c:varyColors val="0"/>
        <c:ser>
          <c:idx val="0"/>
          <c:order val="0"/>
          <c:tx>
            <c:strRef>
              <c:f>Sheet1!$B$10</c:f>
              <c:strCache>
                <c:ptCount val="1"/>
                <c:pt idx="0">
                  <c:v>2010</c:v>
                </c:pt>
              </c:strCache>
            </c:strRef>
          </c:tx>
          <c:spPr>
            <a:solidFill>
              <a:srgbClr val="D2D755"/>
            </a:solidFill>
            <a:ln>
              <a:noFill/>
            </a:ln>
            <a:effectLst/>
          </c:spPr>
          <c:invertIfNegative val="0"/>
          <c:dLbls>
            <c:dLbl>
              <c:idx val="0"/>
              <c:layout>
                <c:manualLayout>
                  <c:x val="2.5062291952701143E-3"/>
                  <c:y val="1.1009760699228001E-2"/>
                </c:manualLayout>
              </c:layout>
              <c:tx>
                <c:rich>
                  <a:bodyPr/>
                  <a:lstStyle/>
                  <a:p>
                    <a:fld id="{4AC3BF24-265F-4AD9-B0C8-F2A61603FD0C}" type="VALUE">
                      <a:rPr lang="en-US">
                        <a:latin typeface="Arial" panose="020B0604020202020204" pitchFamily="34" charset="0"/>
                        <a:cs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3.2101624618723701E-3"/>
                  <c:y val="2.173026430368138E-3"/>
                </c:manualLayout>
              </c:layout>
              <c:tx>
                <c:rich>
                  <a:bodyPr/>
                  <a:lstStyle/>
                  <a:p>
                    <a:fld id="{2E5985EB-D202-4FF4-887F-AD05767E668C}" type="VALUE">
                      <a:rPr lang="en-US">
                        <a:latin typeface="Arial" panose="020B0604020202020204" pitchFamily="34" charset="0"/>
                        <a:cs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Sheet1!$C$9:$D$9</c:f>
              <c:strCache>
                <c:ptCount val="2"/>
                <c:pt idx="0">
                  <c:v>English Language Arts</c:v>
                </c:pt>
                <c:pt idx="1">
                  <c:v>Math</c:v>
                </c:pt>
              </c:strCache>
            </c:strRef>
          </c:cat>
          <c:val>
            <c:numRef>
              <c:f>Sheet1!$C$10:$D$10</c:f>
              <c:numCache>
                <c:formatCode>0%</c:formatCode>
                <c:ptCount val="2"/>
                <c:pt idx="0">
                  <c:v>0.44</c:v>
                </c:pt>
                <c:pt idx="1">
                  <c:v>0.39</c:v>
                </c:pt>
              </c:numCache>
            </c:numRef>
          </c:val>
        </c:ser>
        <c:ser>
          <c:idx val="1"/>
          <c:order val="1"/>
          <c:tx>
            <c:strRef>
              <c:f>Sheet1!$B$11</c:f>
              <c:strCache>
                <c:ptCount val="1"/>
                <c:pt idx="0">
                  <c:v>2011</c:v>
                </c:pt>
              </c:strCache>
            </c:strRef>
          </c:tx>
          <c:spPr>
            <a:solidFill>
              <a:schemeClr val="tx2"/>
            </a:solidFill>
            <a:ln>
              <a:noFill/>
            </a:ln>
            <a:effectLst/>
          </c:spPr>
          <c:invertIfNegative val="0"/>
          <c:dLbls>
            <c:dLbl>
              <c:idx val="0"/>
              <c:layout>
                <c:manualLayout>
                  <c:x val="1.987112668862701E-3"/>
                  <c:y val="8.236424922895811E-3"/>
                </c:manualLayout>
              </c:layout>
              <c:tx>
                <c:rich>
                  <a:bodyPr/>
                  <a:lstStyle/>
                  <a:p>
                    <a:fld id="{E13460AD-FCFF-4EA4-A1F2-5D9AA1BF2F51}" type="VALUE">
                      <a:rPr lang="en-US">
                        <a:latin typeface="Arial" panose="020B0604020202020204" pitchFamily="34" charset="0"/>
                        <a:cs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2.7248143457644695E-3"/>
                  <c:y val="6.8521870253325018E-3"/>
                </c:manualLayout>
              </c:layout>
              <c:tx>
                <c:rich>
                  <a:bodyPr/>
                  <a:lstStyle/>
                  <a:p>
                    <a:fld id="{58D6F6E1-C2B3-4865-BD16-B8078C15C4AF}" type="VALUE">
                      <a:rPr lang="en-US">
                        <a:latin typeface="Arial" panose="020B0604020202020204" pitchFamily="34" charset="0"/>
                        <a:cs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Sheet1!$C$9:$D$9</c:f>
              <c:strCache>
                <c:ptCount val="2"/>
                <c:pt idx="0">
                  <c:v>English Language Arts</c:v>
                </c:pt>
                <c:pt idx="1">
                  <c:v>Math</c:v>
                </c:pt>
              </c:strCache>
            </c:strRef>
          </c:cat>
          <c:val>
            <c:numRef>
              <c:f>Sheet1!$C$11:$D$11</c:f>
              <c:numCache>
                <c:formatCode>0%</c:formatCode>
                <c:ptCount val="2"/>
                <c:pt idx="0">
                  <c:v>0.46</c:v>
                </c:pt>
                <c:pt idx="1">
                  <c:v>0.45</c:v>
                </c:pt>
              </c:numCache>
            </c:numRef>
          </c:val>
        </c:ser>
        <c:ser>
          <c:idx val="2"/>
          <c:order val="2"/>
          <c:tx>
            <c:strRef>
              <c:f>Sheet1!$B$12</c:f>
              <c:strCache>
                <c:ptCount val="1"/>
                <c:pt idx="0">
                  <c:v>2012</c:v>
                </c:pt>
              </c:strCache>
            </c:strRef>
          </c:tx>
          <c:spPr>
            <a:solidFill>
              <a:schemeClr val="accent3"/>
            </a:solidFill>
            <a:ln>
              <a:noFill/>
            </a:ln>
            <a:effectLst/>
          </c:spPr>
          <c:invertIfNegative val="0"/>
          <c:dLbls>
            <c:dLbl>
              <c:idx val="0"/>
              <c:layout>
                <c:manualLayout>
                  <c:x val="-9.8113087346734336E-4"/>
                  <c:y val="5.8705002347847366E-3"/>
                </c:manualLayout>
              </c:layout>
              <c:tx>
                <c:rich>
                  <a:bodyPr/>
                  <a:lstStyle/>
                  <a:p>
                    <a:r>
                      <a:rPr lang="en-US" sz="1000" b="1" dirty="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rPr>
                      <a:t>50%</a:t>
                    </a:r>
                    <a:endParaRPr lang="en-US" sz="1000" b="1" dirty="0">
                      <a:latin typeface="Arial" panose="020B0604020202020204" pitchFamily="34" charset="0"/>
                      <a:ea typeface="Open Sans" panose="020B0606030504020204" pitchFamily="34" charset="0"/>
                      <a:cs typeface="Arial" panose="020B0604020202020204" pitchFamily="34" charset="0"/>
                    </a:endParaRP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2.5062360711269084E-3"/>
                  <c:y val="9.1305910182162085E-3"/>
                </c:manualLayout>
              </c:layout>
              <c:tx>
                <c:rich>
                  <a:bodyPr/>
                  <a:lstStyle/>
                  <a:p>
                    <a:r>
                      <a:rPr lang="en-US" sz="1000" b="1" dirty="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rPr>
                      <a:t>51%</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Sheet1!$C$9:$D$9</c:f>
              <c:strCache>
                <c:ptCount val="2"/>
                <c:pt idx="0">
                  <c:v>English Language Arts</c:v>
                </c:pt>
                <c:pt idx="1">
                  <c:v>Math</c:v>
                </c:pt>
              </c:strCache>
            </c:strRef>
          </c:cat>
          <c:val>
            <c:numRef>
              <c:f>Sheet1!$C$12:$D$12</c:f>
              <c:numCache>
                <c:formatCode>0%</c:formatCode>
                <c:ptCount val="2"/>
                <c:pt idx="0">
                  <c:v>0.5</c:v>
                </c:pt>
                <c:pt idx="1">
                  <c:v>0.51</c:v>
                </c:pt>
              </c:numCache>
            </c:numRef>
          </c:val>
        </c:ser>
        <c:ser>
          <c:idx val="3"/>
          <c:order val="3"/>
          <c:tx>
            <c:strRef>
              <c:f>Sheet1!$B$13</c:f>
              <c:strCache>
                <c:ptCount val="1"/>
                <c:pt idx="0">
                  <c:v>2013</c:v>
                </c:pt>
              </c:strCache>
            </c:strRef>
          </c:tx>
          <c:spPr>
            <a:solidFill>
              <a:srgbClr val="E87722"/>
            </a:solidFill>
            <a:ln>
              <a:noFill/>
            </a:ln>
            <a:effectLst/>
          </c:spPr>
          <c:invertIfNegative val="0"/>
          <c:dLbls>
            <c:dLbl>
              <c:idx val="0"/>
              <c:layout>
                <c:manualLayout>
                  <c:x val="0"/>
                  <c:y val="5.8707206899364425E-3"/>
                </c:manualLayout>
              </c:layout>
              <c:tx>
                <c:rich>
                  <a:bodyPr/>
                  <a:lstStyle/>
                  <a:p>
                    <a:r>
                      <a:rPr lang="en-US" sz="1000" b="1" dirty="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rPr>
                      <a:t>51%</a:t>
                    </a: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5.1898610435300284E-4"/>
                  <c:y val="5.8667524972057308E-3"/>
                </c:manualLayout>
              </c:layout>
              <c:tx>
                <c:rich>
                  <a:bodyPr/>
                  <a:lstStyle/>
                  <a:p>
                    <a:r>
                      <a:rPr lang="en-US" sz="1000" b="1" dirty="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rPr>
                      <a:t>55%</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Sheet1!$C$9:$D$9</c:f>
              <c:strCache>
                <c:ptCount val="2"/>
                <c:pt idx="0">
                  <c:v>English Language Arts</c:v>
                </c:pt>
                <c:pt idx="1">
                  <c:v>Math</c:v>
                </c:pt>
              </c:strCache>
            </c:strRef>
          </c:cat>
          <c:val>
            <c:numRef>
              <c:f>Sheet1!$C$13:$D$13</c:f>
              <c:numCache>
                <c:formatCode>0%</c:formatCode>
                <c:ptCount val="2"/>
                <c:pt idx="0">
                  <c:v>0.51</c:v>
                </c:pt>
                <c:pt idx="1">
                  <c:v>0.55000000000000004</c:v>
                </c:pt>
              </c:numCache>
            </c:numRef>
          </c:val>
        </c:ser>
        <c:ser>
          <c:idx val="4"/>
          <c:order val="4"/>
          <c:tx>
            <c:strRef>
              <c:f>Sheet1!$B$14</c:f>
              <c:strCache>
                <c:ptCount val="1"/>
                <c:pt idx="0">
                  <c:v>2014</c:v>
                </c:pt>
              </c:strCache>
            </c:strRef>
          </c:tx>
          <c:spPr>
            <a:solidFill>
              <a:srgbClr val="2DCCD3"/>
            </a:solidFill>
            <a:ln>
              <a:noFill/>
            </a:ln>
            <a:effectLst/>
          </c:spPr>
          <c:invertIfNegative val="0"/>
          <c:dLbls>
            <c:dLbl>
              <c:idx val="0"/>
              <c:layout>
                <c:manualLayout>
                  <c:x val="5.1912340226420732E-4"/>
                  <c:y val="2.4889386627631406E-4"/>
                </c:manualLayout>
              </c:layout>
              <c:tx>
                <c:rich>
                  <a:bodyPr/>
                  <a:lstStyle/>
                  <a:p>
                    <a:fld id="{EC52AB23-A42B-4842-8125-764CDCE72E59}" type="VALUE">
                      <a:rPr lang="en-US">
                        <a:latin typeface="Arial" panose="020B0604020202020204" pitchFamily="34" charset="0"/>
                        <a:cs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1.4694995436217431E-3"/>
                  <c:y val="5.8667524972057308E-3"/>
                </c:manualLayout>
              </c:layout>
              <c:tx>
                <c:rich>
                  <a:bodyPr/>
                  <a:lstStyle/>
                  <a:p>
                    <a:fld id="{3E3DD88C-D922-47C0-A1C5-BF129CD5A7A3}" type="VALUE">
                      <a:rPr lang="en-US">
                        <a:latin typeface="Arial" panose="020B0604020202020204" pitchFamily="34" charset="0"/>
                        <a:cs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Sheet1!$C$9:$D$9</c:f>
              <c:strCache>
                <c:ptCount val="2"/>
                <c:pt idx="0">
                  <c:v>English Language Arts</c:v>
                </c:pt>
                <c:pt idx="1">
                  <c:v>Math</c:v>
                </c:pt>
              </c:strCache>
            </c:strRef>
          </c:cat>
          <c:val>
            <c:numRef>
              <c:f>Sheet1!$C$14:$D$14</c:f>
              <c:numCache>
                <c:formatCode>0%</c:formatCode>
                <c:ptCount val="2"/>
                <c:pt idx="0">
                  <c:v>0.48</c:v>
                </c:pt>
                <c:pt idx="1">
                  <c:v>0.55000000000000004</c:v>
                </c:pt>
              </c:numCache>
            </c:numRef>
          </c:val>
        </c:ser>
        <c:ser>
          <c:idx val="5"/>
          <c:order val="5"/>
          <c:tx>
            <c:strRef>
              <c:f>Sheet1!$B$15</c:f>
              <c:strCache>
                <c:ptCount val="1"/>
                <c:pt idx="0">
                  <c:v>2015</c:v>
                </c:pt>
              </c:strCache>
            </c:strRef>
          </c:tx>
          <c:spPr>
            <a:solidFill>
              <a:srgbClr val="5D7975"/>
            </a:solidFill>
            <a:ln>
              <a:noFill/>
            </a:ln>
            <a:effectLst/>
          </c:spPr>
          <c:invertIfNegative val="0"/>
          <c:dLbls>
            <c:dLbl>
              <c:idx val="0"/>
              <c:layout>
                <c:manualLayout>
                  <c:x val="1.0382468045284146E-3"/>
                  <c:y val="9.1305910182162085E-3"/>
                </c:manualLayout>
              </c:layout>
              <c:tx>
                <c:rich>
                  <a:bodyPr/>
                  <a:lstStyle/>
                  <a:p>
                    <a:r>
                      <a:rPr lang="en-US" sz="1000" b="1" dirty="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rPr>
                      <a:t>46%</a:t>
                    </a: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0356381442155292E-3"/>
                  <c:y val="2.6106299065049702E-3"/>
                </c:manualLayout>
              </c:layout>
              <c:tx>
                <c:rich>
                  <a:bodyPr/>
                  <a:lstStyle/>
                  <a:p>
                    <a:r>
                      <a:rPr lang="en-US" sz="1000" b="1" dirty="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rPr>
                      <a:t>59%</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Sheet1!$C$9:$D$9</c:f>
              <c:strCache>
                <c:ptCount val="2"/>
                <c:pt idx="0">
                  <c:v>English Language Arts</c:v>
                </c:pt>
                <c:pt idx="1">
                  <c:v>Math</c:v>
                </c:pt>
              </c:strCache>
            </c:strRef>
          </c:cat>
          <c:val>
            <c:numRef>
              <c:f>Sheet1!$C$15:$D$15</c:f>
              <c:numCache>
                <c:formatCode>0%</c:formatCode>
                <c:ptCount val="2"/>
                <c:pt idx="0">
                  <c:v>0.46</c:v>
                </c:pt>
                <c:pt idx="1">
                  <c:v>0.59</c:v>
                </c:pt>
              </c:numCache>
            </c:numRef>
          </c:val>
        </c:ser>
        <c:dLbls>
          <c:showLegendKey val="0"/>
          <c:showVal val="0"/>
          <c:showCatName val="0"/>
          <c:showSerName val="0"/>
          <c:showPercent val="0"/>
          <c:showBubbleSize val="0"/>
        </c:dLbls>
        <c:gapWidth val="219"/>
        <c:overlap val="-27"/>
        <c:axId val="1744348560"/>
        <c:axId val="1744349104"/>
      </c:barChart>
      <c:catAx>
        <c:axId val="174434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744349104"/>
        <c:crosses val="autoZero"/>
        <c:auto val="1"/>
        <c:lblAlgn val="ctr"/>
        <c:lblOffset val="100"/>
        <c:noMultiLvlLbl val="0"/>
      </c:catAx>
      <c:valAx>
        <c:axId val="1744349104"/>
        <c:scaling>
          <c:orientation val="minMax"/>
        </c:scaling>
        <c:delete val="0"/>
        <c:axPos val="l"/>
        <c:majorGridlines>
          <c:spPr>
            <a:ln w="9525" cap="flat" cmpd="sng" algn="ctr">
              <a:solidFill>
                <a:schemeClr val="accent3"/>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744348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Sheet1!$D$1</c:f>
              <c:strCache>
                <c:ptCount val="1"/>
                <c:pt idx="0">
                  <c:v>Reading</c:v>
                </c:pt>
              </c:strCache>
            </c:strRef>
          </c:tx>
          <c:spPr>
            <a:ln w="41275" cap="rnd">
              <a:solidFill>
                <a:srgbClr val="5D7975"/>
              </a:solidFill>
              <a:prstDash val="sysDot"/>
              <a:round/>
            </a:ln>
            <a:effectLst/>
          </c:spPr>
          <c:marker>
            <c:symbol val="circle"/>
            <c:size val="5"/>
            <c:spPr>
              <a:solidFill>
                <a:srgbClr val="5D7975"/>
              </a:solidFill>
              <a:ln w="9525">
                <a:solidFill>
                  <a:srgbClr val="5D7975"/>
                </a:solidFill>
              </a:ln>
              <a:effectLst/>
            </c:spPr>
          </c:marker>
          <c:cat>
            <c:numRef>
              <c:f>Sheet1!$A$2:$A$6</c:f>
              <c:numCache>
                <c:formatCode>General</c:formatCode>
                <c:ptCount val="5"/>
                <c:pt idx="0">
                  <c:v>2011</c:v>
                </c:pt>
                <c:pt idx="1">
                  <c:v>2012</c:v>
                </c:pt>
                <c:pt idx="2">
                  <c:v>2013</c:v>
                </c:pt>
                <c:pt idx="3">
                  <c:v>2014</c:v>
                </c:pt>
                <c:pt idx="4">
                  <c:v>2015</c:v>
                </c:pt>
              </c:numCache>
            </c:numRef>
          </c:cat>
          <c:val>
            <c:numRef>
              <c:f>Sheet1!$D$2:$D$6</c:f>
              <c:numCache>
                <c:formatCode>General</c:formatCode>
                <c:ptCount val="5"/>
                <c:pt idx="0">
                  <c:v>19.2</c:v>
                </c:pt>
                <c:pt idx="1">
                  <c:v>19.399999999999999</c:v>
                </c:pt>
                <c:pt idx="2">
                  <c:v>19.3</c:v>
                </c:pt>
                <c:pt idx="3">
                  <c:v>19.5</c:v>
                </c:pt>
                <c:pt idx="4">
                  <c:v>19.600000000000001</c:v>
                </c:pt>
              </c:numCache>
            </c:numRef>
          </c:val>
          <c:smooth val="0"/>
        </c:ser>
        <c:ser>
          <c:idx val="3"/>
          <c:order val="1"/>
          <c:tx>
            <c:strRef>
              <c:f>Sheet1!$E$1</c:f>
              <c:strCache>
                <c:ptCount val="1"/>
                <c:pt idx="0">
                  <c:v>Science</c:v>
                </c:pt>
              </c:strCache>
            </c:strRef>
          </c:tx>
          <c:spPr>
            <a:ln w="28575" cap="rnd">
              <a:solidFill>
                <a:srgbClr val="2DCCD3"/>
              </a:solidFill>
              <a:prstDash val="dash"/>
              <a:round/>
            </a:ln>
            <a:effectLst/>
          </c:spPr>
          <c:marker>
            <c:symbol val="circle"/>
            <c:size val="5"/>
            <c:spPr>
              <a:solidFill>
                <a:srgbClr val="2DCCD3"/>
              </a:solidFill>
              <a:ln w="9525">
                <a:solidFill>
                  <a:srgbClr val="2DCCD3"/>
                </a:solidFill>
              </a:ln>
              <a:effectLst/>
            </c:spPr>
          </c:marker>
          <c:cat>
            <c:numRef>
              <c:f>Sheet1!$A$2:$A$6</c:f>
              <c:numCache>
                <c:formatCode>General</c:formatCode>
                <c:ptCount val="5"/>
                <c:pt idx="0">
                  <c:v>2011</c:v>
                </c:pt>
                <c:pt idx="1">
                  <c:v>2012</c:v>
                </c:pt>
                <c:pt idx="2">
                  <c:v>2013</c:v>
                </c:pt>
                <c:pt idx="3">
                  <c:v>2014</c:v>
                </c:pt>
                <c:pt idx="4">
                  <c:v>2015</c:v>
                </c:pt>
              </c:numCache>
            </c:numRef>
          </c:cat>
          <c:val>
            <c:numRef>
              <c:f>Sheet1!$E$2:$E$6</c:f>
              <c:numCache>
                <c:formatCode>General</c:formatCode>
                <c:ptCount val="5"/>
                <c:pt idx="0">
                  <c:v>19.100000000000001</c:v>
                </c:pt>
                <c:pt idx="1">
                  <c:v>19.2</c:v>
                </c:pt>
                <c:pt idx="2">
                  <c:v>19</c:v>
                </c:pt>
                <c:pt idx="3">
                  <c:v>19.2</c:v>
                </c:pt>
                <c:pt idx="4">
                  <c:v>19.5</c:v>
                </c:pt>
              </c:numCache>
            </c:numRef>
          </c:val>
          <c:smooth val="0"/>
        </c:ser>
        <c:ser>
          <c:idx val="0"/>
          <c:order val="2"/>
          <c:tx>
            <c:strRef>
              <c:f>Sheet1!$B$1</c:f>
              <c:strCache>
                <c:ptCount val="1"/>
                <c:pt idx="0">
                  <c:v>English</c:v>
                </c:pt>
              </c:strCache>
            </c:strRef>
          </c:tx>
          <c:spPr>
            <a:ln w="28575" cap="rnd">
              <a:solidFill>
                <a:srgbClr val="D2D755"/>
              </a:solidFill>
              <a:prstDash val="dashDot"/>
              <a:round/>
            </a:ln>
            <a:effectLst/>
          </c:spPr>
          <c:marker>
            <c:symbol val="circle"/>
            <c:size val="5"/>
            <c:spPr>
              <a:solidFill>
                <a:srgbClr val="D2D755"/>
              </a:solidFill>
              <a:ln w="9525">
                <a:solidFill>
                  <a:srgbClr val="D2D755"/>
                </a:solidFill>
              </a:ln>
              <a:effectLst/>
            </c:spPr>
          </c:marker>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18.8</c:v>
                </c:pt>
                <c:pt idx="1">
                  <c:v>19</c:v>
                </c:pt>
                <c:pt idx="2">
                  <c:v>18.7</c:v>
                </c:pt>
                <c:pt idx="3">
                  <c:v>18.899999999999999</c:v>
                </c:pt>
                <c:pt idx="4">
                  <c:v>18.899999999999999</c:v>
                </c:pt>
              </c:numCache>
            </c:numRef>
          </c:val>
          <c:smooth val="0"/>
        </c:ser>
        <c:ser>
          <c:idx val="1"/>
          <c:order val="3"/>
          <c:tx>
            <c:strRef>
              <c:f>Sheet1!$C$1</c:f>
              <c:strCache>
                <c:ptCount val="1"/>
                <c:pt idx="0">
                  <c:v>Mathematics</c:v>
                </c:pt>
              </c:strCache>
            </c:strRef>
          </c:tx>
          <c:spPr>
            <a:ln w="28575" cap="rnd">
              <a:solidFill>
                <a:schemeClr val="accent2"/>
              </a:solidFill>
              <a:round/>
            </a:ln>
            <a:effectLst/>
          </c:spPr>
          <c:marker>
            <c:symbol val="circle"/>
            <c:size val="5"/>
            <c:spPr>
              <a:solidFill>
                <a:srgbClr val="E87722"/>
              </a:solidFill>
              <a:ln w="9525">
                <a:solidFill>
                  <a:schemeClr val="accent2"/>
                </a:solidFill>
              </a:ln>
              <a:effectLst/>
            </c:spPr>
          </c:marker>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18.600000000000001</c:v>
                </c:pt>
                <c:pt idx="1">
                  <c:v>18.7</c:v>
                </c:pt>
                <c:pt idx="2">
                  <c:v>18.7</c:v>
                </c:pt>
                <c:pt idx="3">
                  <c:v>18.8</c:v>
                </c:pt>
                <c:pt idx="4">
                  <c:v>18.899999999999999</c:v>
                </c:pt>
              </c:numCache>
            </c:numRef>
          </c:val>
          <c:smooth val="0"/>
        </c:ser>
        <c:dLbls>
          <c:showLegendKey val="0"/>
          <c:showVal val="0"/>
          <c:showCatName val="0"/>
          <c:showSerName val="0"/>
          <c:showPercent val="0"/>
          <c:showBubbleSize val="0"/>
        </c:dLbls>
        <c:marker val="1"/>
        <c:smooth val="0"/>
        <c:axId val="1744351824"/>
        <c:axId val="1744359984"/>
        <c:extLst>
          <c:ext xmlns:c15="http://schemas.microsoft.com/office/drawing/2012/chart" uri="{02D57815-91ED-43cb-92C2-25804820EDAC}">
            <c15:filteredLineSeries>
              <c15:ser>
                <c:idx val="4"/>
                <c:order val="4"/>
                <c:tx>
                  <c:strRef>
                    <c:extLst>
                      <c:ext uri="{02D57815-91ED-43cb-92C2-25804820EDAC}">
                        <c15:formulaRef>
                          <c15:sqref>Sheet1!$F$1</c15:sqref>
                        </c15:formulaRef>
                      </c:ext>
                    </c:extLst>
                    <c:strCache>
                      <c:ptCount val="1"/>
                      <c:pt idx="0">
                        <c:v>Composite</c:v>
                      </c:pt>
                    </c:strCache>
                  </c:strRef>
                </c:tx>
                <c:spPr>
                  <a:ln w="28575" cap="rnd">
                    <a:solidFill>
                      <a:schemeClr val="accent5"/>
                    </a:solidFill>
                    <a:round/>
                  </a:ln>
                  <a:effectLst/>
                </c:spPr>
                <c:marker>
                  <c:symbol val="none"/>
                </c:marker>
                <c:cat>
                  <c:numRef>
                    <c:extLst>
                      <c:ext uri="{02D57815-91ED-43cb-92C2-25804820EDAC}">
                        <c15:formulaRef>
                          <c15:sqref>Sheet1!$A$2:$A$6</c15:sqref>
                        </c15:formulaRef>
                      </c:ext>
                    </c:extLst>
                    <c:numCache>
                      <c:formatCode>General</c:formatCode>
                      <c:ptCount val="5"/>
                      <c:pt idx="0">
                        <c:v>2011</c:v>
                      </c:pt>
                      <c:pt idx="1">
                        <c:v>2012</c:v>
                      </c:pt>
                      <c:pt idx="2">
                        <c:v>2013</c:v>
                      </c:pt>
                      <c:pt idx="3">
                        <c:v>2014</c:v>
                      </c:pt>
                      <c:pt idx="4">
                        <c:v>2015</c:v>
                      </c:pt>
                    </c:numCache>
                  </c:numRef>
                </c:cat>
                <c:val>
                  <c:numRef>
                    <c:extLst>
                      <c:ext uri="{02D57815-91ED-43cb-92C2-25804820EDAC}">
                        <c15:formulaRef>
                          <c15:sqref>Sheet1!$F$2:$F$6</c15:sqref>
                        </c15:formulaRef>
                      </c:ext>
                    </c:extLst>
                    <c:numCache>
                      <c:formatCode>General</c:formatCode>
                      <c:ptCount val="5"/>
                      <c:pt idx="0">
                        <c:v>19</c:v>
                      </c:pt>
                      <c:pt idx="1">
                        <c:v>19.2</c:v>
                      </c:pt>
                      <c:pt idx="2">
                        <c:v>19</c:v>
                      </c:pt>
                      <c:pt idx="3">
                        <c:v>19.3</c:v>
                      </c:pt>
                      <c:pt idx="4">
                        <c:v>19.399999999999999</c:v>
                      </c:pt>
                    </c:numCache>
                  </c:numRef>
                </c:val>
                <c:smooth val="0"/>
              </c15:ser>
            </c15:filteredLineSeries>
          </c:ext>
        </c:extLst>
      </c:lineChart>
      <c:catAx>
        <c:axId val="174435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744359984"/>
        <c:crosses val="autoZero"/>
        <c:auto val="1"/>
        <c:lblAlgn val="ctr"/>
        <c:lblOffset val="100"/>
        <c:noMultiLvlLbl val="0"/>
      </c:catAx>
      <c:valAx>
        <c:axId val="1744359984"/>
        <c:scaling>
          <c:orientation val="minMax"/>
          <c:max val="19.75"/>
          <c:min val="18.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744351824"/>
        <c:crosses val="autoZero"/>
        <c:crossBetween val="between"/>
        <c:majorUnit val="0.25"/>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E87722"/>
              </a:solidFill>
              <a:ln>
                <a:noFill/>
              </a:ln>
              <a:effectLst/>
            </c:spPr>
          </c:dPt>
          <c:dPt>
            <c:idx val="1"/>
            <c:invertIfNegative val="0"/>
            <c:bubble3D val="0"/>
            <c:spPr>
              <a:solidFill>
                <a:schemeClr val="tx2"/>
              </a:solidFill>
              <a:ln>
                <a:noFill/>
              </a:ln>
              <a:effectLst/>
            </c:spPr>
          </c:dPt>
          <c:dPt>
            <c:idx val="3"/>
            <c:invertIfNegative val="0"/>
            <c:bubble3D val="0"/>
            <c:spPr>
              <a:solidFill>
                <a:srgbClr val="E87722"/>
              </a:solidFill>
              <a:ln>
                <a:noFill/>
              </a:ln>
              <a:effectLst/>
            </c:spPr>
          </c:dPt>
          <c:dPt>
            <c:idx val="4"/>
            <c:invertIfNegative val="0"/>
            <c:bubble3D val="0"/>
            <c:spPr>
              <a:solidFill>
                <a:schemeClr val="tx2"/>
              </a:solidFill>
              <a:ln>
                <a:noFill/>
              </a:ln>
              <a:effectLst/>
            </c:spPr>
          </c:dPt>
          <c:dPt>
            <c:idx val="6"/>
            <c:invertIfNegative val="0"/>
            <c:bubble3D val="0"/>
            <c:spPr>
              <a:solidFill>
                <a:srgbClr val="E87722"/>
              </a:solidFill>
              <a:ln>
                <a:noFill/>
              </a:ln>
              <a:effectLst/>
            </c:spPr>
          </c:dPt>
          <c:dPt>
            <c:idx val="7"/>
            <c:invertIfNegative val="0"/>
            <c:bubble3D val="0"/>
            <c:spPr>
              <a:solidFill>
                <a:schemeClr val="tx2"/>
              </a:solidFill>
              <a:ln>
                <a:noFill/>
              </a:ln>
              <a:effectLst/>
            </c:spPr>
          </c:dPt>
          <c:dPt>
            <c:idx val="9"/>
            <c:invertIfNegative val="0"/>
            <c:bubble3D val="0"/>
            <c:spPr>
              <a:solidFill>
                <a:srgbClr val="E87722"/>
              </a:solidFill>
              <a:ln>
                <a:noFill/>
              </a:ln>
              <a:effectLst/>
            </c:spPr>
          </c:dPt>
          <c:dPt>
            <c:idx val="10"/>
            <c:invertIfNegative val="0"/>
            <c:bubble3D val="0"/>
            <c:spPr>
              <a:solidFill>
                <a:schemeClr val="tx2"/>
              </a:solidFill>
              <a:ln>
                <a:noFill/>
              </a:ln>
              <a:effectLst/>
            </c:spPr>
          </c:dPt>
          <c:cat>
            <c:strRef>
              <c:f>Sheet1!$H$5:$H$15</c:f>
              <c:strCache>
                <c:ptCount val="11"/>
                <c:pt idx="0">
                  <c:v>Economically Disadvantaged</c:v>
                </c:pt>
                <c:pt idx="1">
                  <c:v>Non-ED</c:v>
                </c:pt>
                <c:pt idx="3">
                  <c:v>Black-Hispanic-Native American</c:v>
                </c:pt>
                <c:pt idx="4">
                  <c:v>Non-BHN</c:v>
                </c:pt>
                <c:pt idx="6">
                  <c:v>English Learners</c:v>
                </c:pt>
                <c:pt idx="7">
                  <c:v>Non-EL</c:v>
                </c:pt>
                <c:pt idx="9">
                  <c:v>Students with Disabilities</c:v>
                </c:pt>
                <c:pt idx="10">
                  <c:v>Non-SWD</c:v>
                </c:pt>
              </c:strCache>
            </c:strRef>
          </c:cat>
          <c:val>
            <c:numRef>
              <c:f>Sheet1!$I$5:$I$15</c:f>
              <c:numCache>
                <c:formatCode>0%</c:formatCode>
                <c:ptCount val="11"/>
                <c:pt idx="0">
                  <c:v>0.36</c:v>
                </c:pt>
                <c:pt idx="1">
                  <c:v>0.67</c:v>
                </c:pt>
                <c:pt idx="3">
                  <c:v>0.33</c:v>
                </c:pt>
                <c:pt idx="4">
                  <c:v>0.56999999999999995</c:v>
                </c:pt>
                <c:pt idx="6">
                  <c:v>0.19</c:v>
                </c:pt>
                <c:pt idx="7">
                  <c:v>0.56999999999999995</c:v>
                </c:pt>
                <c:pt idx="9">
                  <c:v>0.19</c:v>
                </c:pt>
                <c:pt idx="10">
                  <c:v>0.53</c:v>
                </c:pt>
              </c:numCache>
            </c:numRef>
          </c:val>
        </c:ser>
        <c:dLbls>
          <c:showLegendKey val="0"/>
          <c:showVal val="0"/>
          <c:showCatName val="0"/>
          <c:showSerName val="0"/>
          <c:showPercent val="0"/>
          <c:showBubbleSize val="0"/>
        </c:dLbls>
        <c:gapWidth val="20"/>
        <c:overlap val="-27"/>
        <c:axId val="1744362160"/>
        <c:axId val="1744355088"/>
      </c:barChart>
      <c:catAx>
        <c:axId val="1744362160"/>
        <c:scaling>
          <c:orientation val="minMax"/>
        </c:scaling>
        <c:delete val="1"/>
        <c:axPos val="b"/>
        <c:numFmt formatCode="General" sourceLinked="1"/>
        <c:majorTickMark val="none"/>
        <c:minorTickMark val="none"/>
        <c:tickLblPos val="nextTo"/>
        <c:crossAx val="1744355088"/>
        <c:crosses val="autoZero"/>
        <c:auto val="1"/>
        <c:lblAlgn val="ctr"/>
        <c:lblOffset val="100"/>
        <c:noMultiLvlLbl val="0"/>
      </c:catAx>
      <c:valAx>
        <c:axId val="1744355088"/>
        <c:scaling>
          <c:orientation val="minMax"/>
        </c:scaling>
        <c:delete val="0"/>
        <c:axPos val="l"/>
        <c:majorGridlines>
          <c:spPr>
            <a:ln w="9525" cap="flat" cmpd="sng" algn="ctr">
              <a:solidFill>
                <a:schemeClr val="accent3">
                  <a:alpha val="51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74436216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0.21955</cdr:x>
      <cdr:y>0.59588</cdr:y>
    </cdr:from>
    <cdr:to>
      <cdr:x>0.40848</cdr:x>
      <cdr:y>0.71243</cdr:y>
    </cdr:to>
    <cdr:sp macro="" textlink="">
      <cdr:nvSpPr>
        <cdr:cNvPr id="2" name="TextBox 47"/>
        <cdr:cNvSpPr txBox="1"/>
      </cdr:nvSpPr>
      <cdr:spPr>
        <a:xfrm xmlns:a="http://schemas.openxmlformats.org/drawingml/2006/main">
          <a:off x="1279407" y="2517655"/>
          <a:ext cx="1100947" cy="4924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300" dirty="0" smtClean="0">
              <a:solidFill>
                <a:schemeClr val="tx2"/>
              </a:solidFill>
              <a:latin typeface="Arial" panose="020B0604020202020204" pitchFamily="34" charset="0"/>
              <a:ea typeface="Open Sans" panose="020B0606030504020204" pitchFamily="34" charset="0"/>
              <a:cs typeface="Arial" panose="020B0604020202020204" pitchFamily="34" charset="0"/>
            </a:rPr>
            <a:t>22,444 students</a:t>
          </a:r>
          <a:endParaRPr lang="en-US" sz="1300" dirty="0">
            <a:solidFill>
              <a:schemeClr val="tx2"/>
            </a:solidFill>
            <a:latin typeface="Arial" panose="020B0604020202020204" pitchFamily="34" charset="0"/>
            <a:ea typeface="Open Sans" panose="020B0606030504020204" pitchFamily="34" charset="0"/>
            <a:cs typeface="Arial" panose="020B0604020202020204" pitchFamily="34" charset="0"/>
          </a:endParaRPr>
        </a:p>
      </cdr:txBody>
    </cdr:sp>
  </cdr:relSizeAnchor>
  <cdr:relSizeAnchor xmlns:cdr="http://schemas.openxmlformats.org/drawingml/2006/chartDrawing">
    <cdr:from>
      <cdr:x>0.58634</cdr:x>
      <cdr:y>0.47248</cdr:y>
    </cdr:from>
    <cdr:to>
      <cdr:x>0.74069</cdr:x>
      <cdr:y>0.56718</cdr:y>
    </cdr:to>
    <cdr:sp macro="" textlink="">
      <cdr:nvSpPr>
        <cdr:cNvPr id="3" name="TextBox 73"/>
        <cdr:cNvSpPr txBox="1"/>
      </cdr:nvSpPr>
      <cdr:spPr>
        <a:xfrm xmlns:a="http://schemas.openxmlformats.org/drawingml/2006/main">
          <a:off x="3416791" y="1996293"/>
          <a:ext cx="899440" cy="40011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b="1" dirty="0" smtClean="0">
              <a:solidFill>
                <a:schemeClr val="bg1"/>
              </a:solidFill>
              <a:latin typeface="Arial" panose="020B0604020202020204" pitchFamily="34" charset="0"/>
              <a:ea typeface="Open Sans" panose="020B0606030504020204" pitchFamily="34" charset="0"/>
              <a:cs typeface="Arial" panose="020B0604020202020204" pitchFamily="34" charset="0"/>
            </a:rPr>
            <a:t>56%</a:t>
          </a:r>
          <a:endParaRPr lang="en-US" sz="2000" b="1" dirty="0">
            <a:solidFill>
              <a:schemeClr val="bg1"/>
            </a:solidFill>
            <a:latin typeface="Arial" panose="020B0604020202020204" pitchFamily="34" charset="0"/>
            <a:ea typeface="Open Sans" panose="020B0606030504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CA3CFC2-B9D3-412E-8611-4BDBBDD1BC89}" type="datetimeFigureOut">
              <a:rPr lang="en-US"/>
              <a:t>5/2/2016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FED9AB4-2A65-4EFF-875A-368F785D85C0}" type="slidenum">
              <a:rPr lang="en-US"/>
              <a:t>‹#›</a:t>
            </a:fld>
            <a:endParaRPr lang="en-US"/>
          </a:p>
        </p:txBody>
      </p:sp>
    </p:spTree>
    <p:extLst>
      <p:ext uri="{BB962C8B-B14F-4D97-AF65-F5344CB8AC3E}">
        <p14:creationId xmlns:p14="http://schemas.microsoft.com/office/powerpoint/2010/main" val="1414329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D9AB4-2A65-4EFF-875A-368F785D85C0}" type="slidenum">
              <a:rPr lang="en-US"/>
              <a:t>1</a:t>
            </a:fld>
            <a:endParaRPr lang="en-US"/>
          </a:p>
        </p:txBody>
      </p:sp>
    </p:spTree>
    <p:extLst>
      <p:ext uri="{BB962C8B-B14F-4D97-AF65-F5344CB8AC3E}">
        <p14:creationId xmlns:p14="http://schemas.microsoft.com/office/powerpoint/2010/main" val="111061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a:t>10</a:t>
            </a:fld>
            <a:endParaRPr lang="en-US"/>
          </a:p>
        </p:txBody>
      </p:sp>
    </p:spTree>
    <p:extLst>
      <p:ext uri="{BB962C8B-B14F-4D97-AF65-F5344CB8AC3E}">
        <p14:creationId xmlns:p14="http://schemas.microsoft.com/office/powerpoint/2010/main" val="3671639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D9AB4-2A65-4EFF-875A-368F785D85C0}" type="slidenum">
              <a:rPr lang="en-US" smtClean="0"/>
              <a:t>12</a:t>
            </a:fld>
            <a:endParaRPr lang="en-US"/>
          </a:p>
        </p:txBody>
      </p:sp>
    </p:spTree>
    <p:extLst>
      <p:ext uri="{BB962C8B-B14F-4D97-AF65-F5344CB8AC3E}">
        <p14:creationId xmlns:p14="http://schemas.microsoft.com/office/powerpoint/2010/main" val="1506914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dirty="0">
                <a:cs typeface="Arial"/>
              </a:rPr>
              <a:t>To ensure our students are ready for postsecondary success, we must meet the following </a:t>
            </a:r>
            <a:r>
              <a:rPr lang="en-US" dirty="0" smtClean="0">
                <a:cs typeface="Arial"/>
              </a:rPr>
              <a:t>goals.</a:t>
            </a:r>
            <a:endParaRPr lang="en-US" dirty="0"/>
          </a:p>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a:t>13</a:t>
            </a:fld>
            <a:endParaRPr lang="en-US"/>
          </a:p>
        </p:txBody>
      </p:sp>
    </p:spTree>
    <p:extLst>
      <p:ext uri="{BB962C8B-B14F-4D97-AF65-F5344CB8AC3E}">
        <p14:creationId xmlns:p14="http://schemas.microsoft.com/office/powerpoint/2010/main" val="481653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smtClean="0"/>
              <a:t>14</a:t>
            </a:fld>
            <a:endParaRPr lang="en-US"/>
          </a:p>
        </p:txBody>
      </p:sp>
    </p:spTree>
    <p:extLst>
      <p:ext uri="{BB962C8B-B14F-4D97-AF65-F5344CB8AC3E}">
        <p14:creationId xmlns:p14="http://schemas.microsoft.com/office/powerpoint/2010/main" val="232356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smtClean="0"/>
              <a:t>15</a:t>
            </a:fld>
            <a:endParaRPr lang="en-US"/>
          </a:p>
        </p:txBody>
      </p:sp>
    </p:spTree>
    <p:extLst>
      <p:ext uri="{BB962C8B-B14F-4D97-AF65-F5344CB8AC3E}">
        <p14:creationId xmlns:p14="http://schemas.microsoft.com/office/powerpoint/2010/main" val="2708747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dirty="0">
                <a:cs typeface="Arial"/>
              </a:rPr>
              <a:t>To ensure our students are ready for postsecondary success, we must meet the following </a:t>
            </a:r>
            <a:r>
              <a:rPr lang="en-US" dirty="0" smtClean="0">
                <a:cs typeface="Arial"/>
              </a:rPr>
              <a:t>goals.</a:t>
            </a:r>
            <a:endParaRPr lang="en-US" dirty="0"/>
          </a:p>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a:t>16</a:t>
            </a:fld>
            <a:endParaRPr lang="en-US"/>
          </a:p>
        </p:txBody>
      </p:sp>
    </p:spTree>
    <p:extLst>
      <p:ext uri="{BB962C8B-B14F-4D97-AF65-F5344CB8AC3E}">
        <p14:creationId xmlns:p14="http://schemas.microsoft.com/office/powerpoint/2010/main" val="3515766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smtClean="0"/>
              <a:t>17</a:t>
            </a:fld>
            <a:endParaRPr lang="en-US"/>
          </a:p>
        </p:txBody>
      </p:sp>
    </p:spTree>
    <p:extLst>
      <p:ext uri="{BB962C8B-B14F-4D97-AF65-F5344CB8AC3E}">
        <p14:creationId xmlns:p14="http://schemas.microsoft.com/office/powerpoint/2010/main" val="1309296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dirty="0">
                <a:cs typeface="Arial"/>
              </a:rPr>
              <a:t>To ensure our students are ready for postsecondary success, we must meet the following </a:t>
            </a:r>
            <a:r>
              <a:rPr lang="en-US" dirty="0" smtClean="0">
                <a:cs typeface="Arial"/>
              </a:rPr>
              <a:t>goals.</a:t>
            </a:r>
            <a:endParaRPr lang="en-US" dirty="0"/>
          </a:p>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a:t>18</a:t>
            </a:fld>
            <a:endParaRPr lang="en-US"/>
          </a:p>
        </p:txBody>
      </p:sp>
    </p:spTree>
    <p:extLst>
      <p:ext uri="{BB962C8B-B14F-4D97-AF65-F5344CB8AC3E}">
        <p14:creationId xmlns:p14="http://schemas.microsoft.com/office/powerpoint/2010/main" val="4224131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smtClean="0"/>
              <a:t>19</a:t>
            </a:fld>
            <a:endParaRPr lang="en-US"/>
          </a:p>
        </p:txBody>
      </p:sp>
    </p:spTree>
    <p:extLst>
      <p:ext uri="{BB962C8B-B14F-4D97-AF65-F5344CB8AC3E}">
        <p14:creationId xmlns:p14="http://schemas.microsoft.com/office/powerpoint/2010/main" val="673749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D9AB4-2A65-4EFF-875A-368F785D85C0}" type="slidenum">
              <a:rPr lang="en-US"/>
              <a:t>20</a:t>
            </a:fld>
            <a:endParaRPr lang="en-US"/>
          </a:p>
        </p:txBody>
      </p:sp>
    </p:spTree>
    <p:extLst>
      <p:ext uri="{BB962C8B-B14F-4D97-AF65-F5344CB8AC3E}">
        <p14:creationId xmlns:p14="http://schemas.microsoft.com/office/powerpoint/2010/main" val="2316690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D9AB4-2A65-4EFF-875A-368F785D85C0}" type="slidenum">
              <a:rPr lang="en-US"/>
              <a:t>2</a:t>
            </a:fld>
            <a:endParaRPr lang="en-US"/>
          </a:p>
        </p:txBody>
      </p:sp>
    </p:spTree>
    <p:extLst>
      <p:ext uri="{BB962C8B-B14F-4D97-AF65-F5344CB8AC3E}">
        <p14:creationId xmlns:p14="http://schemas.microsoft.com/office/powerpoint/2010/main" val="2698927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D9AB4-2A65-4EFF-875A-368F785D85C0}" type="slidenum">
              <a:rPr lang="en-US"/>
              <a:t>21</a:t>
            </a:fld>
            <a:endParaRPr lang="en-US"/>
          </a:p>
        </p:txBody>
      </p:sp>
    </p:spTree>
    <p:extLst>
      <p:ext uri="{BB962C8B-B14F-4D97-AF65-F5344CB8AC3E}">
        <p14:creationId xmlns:p14="http://schemas.microsoft.com/office/powerpoint/2010/main" val="2316690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786246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403714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18327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D9AB4-2A65-4EFF-875A-368F785D85C0}" type="slidenum">
              <a:rPr lang="en-US"/>
              <a:t>25</a:t>
            </a:fld>
            <a:endParaRPr lang="en-US"/>
          </a:p>
        </p:txBody>
      </p:sp>
    </p:spTree>
    <p:extLst>
      <p:ext uri="{BB962C8B-B14F-4D97-AF65-F5344CB8AC3E}">
        <p14:creationId xmlns:p14="http://schemas.microsoft.com/office/powerpoint/2010/main" val="2316690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D9AB4-2A65-4EFF-875A-368F785D85C0}" type="slidenum">
              <a:rPr lang="en-US"/>
              <a:t>26</a:t>
            </a:fld>
            <a:endParaRPr lang="en-US"/>
          </a:p>
        </p:txBody>
      </p:sp>
    </p:spTree>
    <p:extLst>
      <p:ext uri="{BB962C8B-B14F-4D97-AF65-F5344CB8AC3E}">
        <p14:creationId xmlns:p14="http://schemas.microsoft.com/office/powerpoint/2010/main" val="2316690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359646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289347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018141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D9AB4-2A65-4EFF-875A-368F785D85C0}" type="slidenum">
              <a:rPr lang="en-US"/>
              <a:t>30</a:t>
            </a:fld>
            <a:endParaRPr lang="en-US"/>
          </a:p>
        </p:txBody>
      </p:sp>
    </p:spTree>
    <p:extLst>
      <p:ext uri="{BB962C8B-B14F-4D97-AF65-F5344CB8AC3E}">
        <p14:creationId xmlns:p14="http://schemas.microsoft.com/office/powerpoint/2010/main" val="231669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A1CE4-E235-4C9B-A5A9-3A10C34D3BC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083766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D9AB4-2A65-4EFF-875A-368F785D85C0}" type="slidenum">
              <a:rPr lang="en-US"/>
              <a:t>31</a:t>
            </a:fld>
            <a:endParaRPr lang="en-US"/>
          </a:p>
        </p:txBody>
      </p:sp>
    </p:spTree>
    <p:extLst>
      <p:ext uri="{BB962C8B-B14F-4D97-AF65-F5344CB8AC3E}">
        <p14:creationId xmlns:p14="http://schemas.microsoft.com/office/powerpoint/2010/main" val="2316690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841725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5736176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62000"/>
            <a:ext cx="4605338" cy="3454400"/>
          </a:xfrm>
        </p:spPr>
      </p:sp>
      <p:sp>
        <p:nvSpPr>
          <p:cNvPr id="3" name="Notes Placeholder 2"/>
          <p:cNvSpPr>
            <a:spLocks noGrp="1"/>
          </p:cNvSpPr>
          <p:nvPr>
            <p:ph type="body" idx="1"/>
          </p:nvPr>
        </p:nvSpPr>
        <p:spPr>
          <a:xfrm>
            <a:off x="701040" y="4473892"/>
            <a:ext cx="5608320" cy="3908108"/>
          </a:xfrm>
        </p:spPr>
        <p:txBody>
          <a:bodyPr/>
          <a:lstStyle/>
          <a:p>
            <a:endParaRPr lang="en-US" sz="1000" dirty="0" smtClean="0">
              <a:solidFill>
                <a:schemeClr val="tx1">
                  <a:lumMod val="65000"/>
                  <a:lumOff val="35000"/>
                </a:schemeClr>
              </a:solidFill>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BFED9AB4-2A65-4EFF-875A-368F785D85C0}"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298788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D9AB4-2A65-4EFF-875A-368F785D85C0}" type="slidenum">
              <a:rPr lang="en-US"/>
              <a:t>35</a:t>
            </a:fld>
            <a:endParaRPr lang="en-US"/>
          </a:p>
        </p:txBody>
      </p:sp>
    </p:spTree>
    <p:extLst>
      <p:ext uri="{BB962C8B-B14F-4D97-AF65-F5344CB8AC3E}">
        <p14:creationId xmlns:p14="http://schemas.microsoft.com/office/powerpoint/2010/main" val="2316690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D9AB4-2A65-4EFF-875A-368F785D85C0}" type="slidenum">
              <a:rPr lang="en-US"/>
              <a:t>36</a:t>
            </a:fld>
            <a:endParaRPr lang="en-US"/>
          </a:p>
        </p:txBody>
      </p:sp>
    </p:spTree>
    <p:extLst>
      <p:ext uri="{BB962C8B-B14F-4D97-AF65-F5344CB8AC3E}">
        <p14:creationId xmlns:p14="http://schemas.microsoft.com/office/powerpoint/2010/main" val="2316690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165035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9484797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3393978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D9AB4-2A65-4EFF-875A-368F785D85C0}" type="slidenum">
              <a:rPr lang="en-US"/>
              <a:t>40</a:t>
            </a:fld>
            <a:endParaRPr lang="en-US"/>
          </a:p>
        </p:txBody>
      </p:sp>
    </p:spTree>
    <p:extLst>
      <p:ext uri="{BB962C8B-B14F-4D97-AF65-F5344CB8AC3E}">
        <p14:creationId xmlns:p14="http://schemas.microsoft.com/office/powerpoint/2010/main" val="2316690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a:t>4</a:t>
            </a:fld>
            <a:endParaRPr lang="en-US"/>
          </a:p>
        </p:txBody>
      </p:sp>
    </p:spTree>
    <p:extLst>
      <p:ext uri="{BB962C8B-B14F-4D97-AF65-F5344CB8AC3E}">
        <p14:creationId xmlns:p14="http://schemas.microsoft.com/office/powerpoint/2010/main" val="540189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a:t>41</a:t>
            </a:fld>
            <a:endParaRPr lang="en-US"/>
          </a:p>
        </p:txBody>
      </p:sp>
    </p:spTree>
    <p:extLst>
      <p:ext uri="{BB962C8B-B14F-4D97-AF65-F5344CB8AC3E}">
        <p14:creationId xmlns:p14="http://schemas.microsoft.com/office/powerpoint/2010/main" val="23166909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796388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1601258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62000"/>
            <a:ext cx="4605338" cy="3454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3283800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150000"/>
              </a:lnSpc>
              <a:defRPr/>
            </a:pPr>
            <a:r>
              <a:rPr lang="en-US" sz="1400" baseline="30000" dirty="0">
                <a:latin typeface="+mj-lt"/>
              </a:rPr>
              <a:t>To meet the needs of the future, we must move together toward a unifying vision of student progress. We will succeed if students are equipped with foundational knowledge and skills. We will succeed if the needs of all students are valued equally. We will succeed if students are set on a path toward postsecondary completion. We will succeed if educators receive adequate support. We will succeed if schools and districts are empowered to make the right decisions for students. This is our story in Tennessee and this will continue to be how Tennessee Succeeds.</a:t>
            </a:r>
          </a:p>
          <a:p>
            <a:endParaRPr lang="en-US" dirty="0"/>
          </a:p>
        </p:txBody>
      </p:sp>
      <p:sp>
        <p:nvSpPr>
          <p:cNvPr id="4" name="Slide Number Placeholder 3"/>
          <p:cNvSpPr>
            <a:spLocks noGrp="1"/>
          </p:cNvSpPr>
          <p:nvPr>
            <p:ph type="sldNum" sz="quarter" idx="10"/>
          </p:nvPr>
        </p:nvSpPr>
        <p:spPr/>
        <p:txBody>
          <a:bodyPr/>
          <a:lstStyle/>
          <a:p>
            <a:fld id="{BFED9AB4-2A65-4EFF-875A-368F785D85C0}" type="slidenum">
              <a:rPr lang="en-US" smtClean="0"/>
              <a:t>45</a:t>
            </a:fld>
            <a:endParaRPr lang="en-US"/>
          </a:p>
        </p:txBody>
      </p:sp>
    </p:spTree>
    <p:extLst>
      <p:ext uri="{BB962C8B-B14F-4D97-AF65-F5344CB8AC3E}">
        <p14:creationId xmlns:p14="http://schemas.microsoft.com/office/powerpoint/2010/main" val="11207134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D9AB4-2A65-4EFF-875A-368F785D85C0}" type="slidenum">
              <a:rPr lang="en-US" smtClean="0"/>
              <a:t>46</a:t>
            </a:fld>
            <a:endParaRPr lang="en-US"/>
          </a:p>
        </p:txBody>
      </p:sp>
    </p:spTree>
    <p:extLst>
      <p:ext uri="{BB962C8B-B14F-4D97-AF65-F5344CB8AC3E}">
        <p14:creationId xmlns:p14="http://schemas.microsoft.com/office/powerpoint/2010/main" val="15443514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D9AB4-2A65-4EFF-875A-368F785D85C0}" type="slidenum">
              <a:rPr lang="en-US" smtClean="0"/>
              <a:t>47</a:t>
            </a:fld>
            <a:endParaRPr lang="en-US"/>
          </a:p>
        </p:txBody>
      </p:sp>
    </p:spTree>
    <p:extLst>
      <p:ext uri="{BB962C8B-B14F-4D97-AF65-F5344CB8AC3E}">
        <p14:creationId xmlns:p14="http://schemas.microsoft.com/office/powerpoint/2010/main" val="8769694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D9AB4-2A65-4EFF-875A-368F785D85C0}" type="slidenum">
              <a:rPr lang="en-US" smtClean="0"/>
              <a:t>48</a:t>
            </a:fld>
            <a:endParaRPr lang="en-US"/>
          </a:p>
        </p:txBody>
      </p:sp>
    </p:spTree>
    <p:extLst>
      <p:ext uri="{BB962C8B-B14F-4D97-AF65-F5344CB8AC3E}">
        <p14:creationId xmlns:p14="http://schemas.microsoft.com/office/powerpoint/2010/main" val="34123186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D9AB4-2A65-4EFF-875A-368F785D85C0}" type="slidenum">
              <a:rPr lang="en-US"/>
              <a:t>49</a:t>
            </a:fld>
            <a:endParaRPr lang="en-US"/>
          </a:p>
        </p:txBody>
      </p:sp>
    </p:spTree>
    <p:extLst>
      <p:ext uri="{BB962C8B-B14F-4D97-AF65-F5344CB8AC3E}">
        <p14:creationId xmlns:p14="http://schemas.microsoft.com/office/powerpoint/2010/main" val="21874522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D9AB4-2A65-4EFF-875A-368F785D85C0}" type="slidenum">
              <a:rPr lang="en-US" smtClean="0"/>
              <a:t>50</a:t>
            </a:fld>
            <a:endParaRPr lang="en-US"/>
          </a:p>
        </p:txBody>
      </p:sp>
    </p:spTree>
    <p:extLst>
      <p:ext uri="{BB962C8B-B14F-4D97-AF65-F5344CB8AC3E}">
        <p14:creationId xmlns:p14="http://schemas.microsoft.com/office/powerpoint/2010/main" val="2165841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D9AB4-2A65-4EFF-875A-368F785D85C0}" type="slidenum">
              <a:rPr lang="en-US" smtClean="0"/>
              <a:t>5</a:t>
            </a:fld>
            <a:endParaRPr lang="en-US"/>
          </a:p>
        </p:txBody>
      </p:sp>
    </p:spTree>
    <p:extLst>
      <p:ext uri="{BB962C8B-B14F-4D97-AF65-F5344CB8AC3E}">
        <p14:creationId xmlns:p14="http://schemas.microsoft.com/office/powerpoint/2010/main" val="814191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D9AB4-2A65-4EFF-875A-368F785D85C0}" type="slidenum">
              <a:rPr lang="en-US" smtClean="0"/>
              <a:t>6</a:t>
            </a:fld>
            <a:endParaRPr lang="en-US"/>
          </a:p>
        </p:txBody>
      </p:sp>
    </p:spTree>
    <p:extLst>
      <p:ext uri="{BB962C8B-B14F-4D97-AF65-F5344CB8AC3E}">
        <p14:creationId xmlns:p14="http://schemas.microsoft.com/office/powerpoint/2010/main" val="40187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D9AB4-2A65-4EFF-875A-368F785D85C0}" type="slidenum">
              <a:rPr lang="en-US" smtClean="0"/>
              <a:t>7</a:t>
            </a:fld>
            <a:endParaRPr lang="en-US"/>
          </a:p>
        </p:txBody>
      </p:sp>
    </p:spTree>
    <p:extLst>
      <p:ext uri="{BB962C8B-B14F-4D97-AF65-F5344CB8AC3E}">
        <p14:creationId xmlns:p14="http://schemas.microsoft.com/office/powerpoint/2010/main" val="2476858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D9AB4-2A65-4EFF-875A-368F785D85C0}" type="slidenum">
              <a:rPr lang="en-US" smtClean="0"/>
              <a:t>8</a:t>
            </a:fld>
            <a:endParaRPr lang="en-US"/>
          </a:p>
        </p:txBody>
      </p:sp>
    </p:spTree>
    <p:extLst>
      <p:ext uri="{BB962C8B-B14F-4D97-AF65-F5344CB8AC3E}">
        <p14:creationId xmlns:p14="http://schemas.microsoft.com/office/powerpoint/2010/main" val="2909046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D9AB4-2A65-4EFF-875A-368F785D85C0}" type="slidenum">
              <a:rPr lang="en-US" smtClean="0"/>
              <a:t>9</a:t>
            </a:fld>
            <a:endParaRPr lang="en-US"/>
          </a:p>
        </p:txBody>
      </p:sp>
    </p:spTree>
    <p:extLst>
      <p:ext uri="{BB962C8B-B14F-4D97-AF65-F5344CB8AC3E}">
        <p14:creationId xmlns:p14="http://schemas.microsoft.com/office/powerpoint/2010/main" val="378730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F8510C-B19C-454D-A15D-84842260FD31}"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AA9CF-0D06-4A57-B7C1-225E1294C9AA}" type="slidenum">
              <a:rPr lang="en-US" smtClean="0"/>
              <a:t>‹#›</a:t>
            </a:fld>
            <a:endParaRPr lang="en-US"/>
          </a:p>
        </p:txBody>
      </p:sp>
    </p:spTree>
    <p:extLst>
      <p:ext uri="{BB962C8B-B14F-4D97-AF65-F5344CB8AC3E}">
        <p14:creationId xmlns:p14="http://schemas.microsoft.com/office/powerpoint/2010/main" val="2826785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8510C-B19C-454D-A15D-84842260FD31}"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AA9CF-0D06-4A57-B7C1-225E1294C9AA}" type="slidenum">
              <a:rPr lang="en-US" smtClean="0"/>
              <a:t>‹#›</a:t>
            </a:fld>
            <a:endParaRPr lang="en-US"/>
          </a:p>
        </p:txBody>
      </p:sp>
    </p:spTree>
    <p:extLst>
      <p:ext uri="{BB962C8B-B14F-4D97-AF65-F5344CB8AC3E}">
        <p14:creationId xmlns:p14="http://schemas.microsoft.com/office/powerpoint/2010/main" val="2756658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8510C-B19C-454D-A15D-84842260FD31}"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AA9CF-0D06-4A57-B7C1-225E1294C9AA}" type="slidenum">
              <a:rPr lang="en-US" smtClean="0"/>
              <a:t>‹#›</a:t>
            </a:fld>
            <a:endParaRPr lang="en-US"/>
          </a:p>
        </p:txBody>
      </p:sp>
    </p:spTree>
    <p:extLst>
      <p:ext uri="{BB962C8B-B14F-4D97-AF65-F5344CB8AC3E}">
        <p14:creationId xmlns:p14="http://schemas.microsoft.com/office/powerpoint/2010/main" val="4189160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F8510C-B19C-454D-A15D-84842260FD31}" type="datetimeFigureOut">
              <a:rPr lang="en-US" smtClean="0">
                <a:solidFill>
                  <a:prstClr val="black">
                    <a:tint val="75000"/>
                  </a:prstClr>
                </a:solidFill>
              </a:rPr>
              <a:pPr/>
              <a:t>5/2/2016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FAA9CF-0D06-4A57-B7C1-225E1294C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98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8510C-B19C-454D-A15D-84842260FD31}" type="datetimeFigureOut">
              <a:rPr lang="en-US" smtClean="0">
                <a:solidFill>
                  <a:prstClr val="black">
                    <a:tint val="75000"/>
                  </a:prstClr>
                </a:solidFill>
              </a:rPr>
              <a:pPr/>
              <a:t>5/2/2016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FAA9CF-0D06-4A57-B7C1-225E1294C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431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F8510C-B19C-454D-A15D-84842260FD31}" type="datetimeFigureOut">
              <a:rPr lang="en-US" smtClean="0">
                <a:solidFill>
                  <a:prstClr val="black">
                    <a:tint val="75000"/>
                  </a:prstClr>
                </a:solidFill>
              </a:rPr>
              <a:pPr/>
              <a:t>5/2/2016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FAA9CF-0D06-4A57-B7C1-225E1294C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886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F8510C-B19C-454D-A15D-84842260FD31}" type="datetimeFigureOut">
              <a:rPr lang="en-US" smtClean="0">
                <a:solidFill>
                  <a:prstClr val="black">
                    <a:tint val="75000"/>
                  </a:prstClr>
                </a:solidFill>
              </a:rPr>
              <a:pPr/>
              <a:t>5/2/2016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FAA9CF-0D06-4A57-B7C1-225E1294C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371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F8510C-B19C-454D-A15D-84842260FD31}" type="datetimeFigureOut">
              <a:rPr lang="en-US" smtClean="0">
                <a:solidFill>
                  <a:prstClr val="black">
                    <a:tint val="75000"/>
                  </a:prstClr>
                </a:solidFill>
              </a:rPr>
              <a:pPr/>
              <a:t>5/2/2016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FAA9CF-0D06-4A57-B7C1-225E1294C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49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F8510C-B19C-454D-A15D-84842260FD31}" type="datetimeFigureOut">
              <a:rPr lang="en-US" smtClean="0">
                <a:solidFill>
                  <a:prstClr val="black">
                    <a:tint val="75000"/>
                  </a:prstClr>
                </a:solidFill>
              </a:rPr>
              <a:pPr/>
              <a:t>5/2/2016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FAA9CF-0D06-4A57-B7C1-225E1294C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022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8510C-B19C-454D-A15D-84842260FD31}" type="datetimeFigureOut">
              <a:rPr lang="en-US" smtClean="0">
                <a:solidFill>
                  <a:prstClr val="black">
                    <a:tint val="75000"/>
                  </a:prstClr>
                </a:solidFill>
              </a:rPr>
              <a:pPr/>
              <a:t>5/2/2016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FAA9CF-0D06-4A57-B7C1-225E1294C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721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F8510C-B19C-454D-A15D-84842260FD31}" type="datetimeFigureOut">
              <a:rPr lang="en-US" smtClean="0">
                <a:solidFill>
                  <a:prstClr val="black">
                    <a:tint val="75000"/>
                  </a:prstClr>
                </a:solidFill>
              </a:rPr>
              <a:pPr/>
              <a:t>5/2/2016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FAA9CF-0D06-4A57-B7C1-225E1294C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81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8510C-B19C-454D-A15D-84842260FD31}"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AA9CF-0D06-4A57-B7C1-225E1294C9AA}" type="slidenum">
              <a:rPr lang="en-US" smtClean="0"/>
              <a:t>‹#›</a:t>
            </a:fld>
            <a:endParaRPr lang="en-US"/>
          </a:p>
        </p:txBody>
      </p:sp>
    </p:spTree>
    <p:extLst>
      <p:ext uri="{BB962C8B-B14F-4D97-AF65-F5344CB8AC3E}">
        <p14:creationId xmlns:p14="http://schemas.microsoft.com/office/powerpoint/2010/main" val="3338251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F8510C-B19C-454D-A15D-84842260FD31}" type="datetimeFigureOut">
              <a:rPr lang="en-US" smtClean="0">
                <a:solidFill>
                  <a:prstClr val="black">
                    <a:tint val="75000"/>
                  </a:prstClr>
                </a:solidFill>
              </a:rPr>
              <a:pPr/>
              <a:t>5/2/2016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FAA9CF-0D06-4A57-B7C1-225E1294C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51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8510C-B19C-454D-A15D-84842260FD31}" type="datetimeFigureOut">
              <a:rPr lang="en-US" smtClean="0">
                <a:solidFill>
                  <a:prstClr val="black">
                    <a:tint val="75000"/>
                  </a:prstClr>
                </a:solidFill>
              </a:rPr>
              <a:pPr/>
              <a:t>5/2/2016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FAA9CF-0D06-4A57-B7C1-225E1294C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118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8510C-B19C-454D-A15D-84842260FD31}" type="datetimeFigureOut">
              <a:rPr lang="en-US" smtClean="0">
                <a:solidFill>
                  <a:prstClr val="black">
                    <a:tint val="75000"/>
                  </a:prstClr>
                </a:solidFill>
              </a:rPr>
              <a:pPr/>
              <a:t>5/2/2016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FAA9CF-0D06-4A57-B7C1-225E1294C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402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F8510C-B19C-454D-A15D-84842260FD31}"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AA9CF-0D06-4A57-B7C1-225E1294C9AA}" type="slidenum">
              <a:rPr lang="en-US" smtClean="0"/>
              <a:t>‹#›</a:t>
            </a:fld>
            <a:endParaRPr lang="en-US"/>
          </a:p>
        </p:txBody>
      </p:sp>
    </p:spTree>
    <p:extLst>
      <p:ext uri="{BB962C8B-B14F-4D97-AF65-F5344CB8AC3E}">
        <p14:creationId xmlns:p14="http://schemas.microsoft.com/office/powerpoint/2010/main" val="56673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F8510C-B19C-454D-A15D-84842260FD31}"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AA9CF-0D06-4A57-B7C1-225E1294C9AA}" type="slidenum">
              <a:rPr lang="en-US" smtClean="0"/>
              <a:t>‹#›</a:t>
            </a:fld>
            <a:endParaRPr lang="en-US"/>
          </a:p>
        </p:txBody>
      </p:sp>
    </p:spTree>
    <p:extLst>
      <p:ext uri="{BB962C8B-B14F-4D97-AF65-F5344CB8AC3E}">
        <p14:creationId xmlns:p14="http://schemas.microsoft.com/office/powerpoint/2010/main" val="85175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F8510C-B19C-454D-A15D-84842260FD31}" type="datetimeFigureOut">
              <a:rPr lang="en-US" smtClean="0"/>
              <a:t>5/2/2016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FAA9CF-0D06-4A57-B7C1-225E1294C9AA}" type="slidenum">
              <a:rPr lang="en-US" smtClean="0"/>
              <a:t>‹#›</a:t>
            </a:fld>
            <a:endParaRPr lang="en-US"/>
          </a:p>
        </p:txBody>
      </p:sp>
    </p:spTree>
    <p:extLst>
      <p:ext uri="{BB962C8B-B14F-4D97-AF65-F5344CB8AC3E}">
        <p14:creationId xmlns:p14="http://schemas.microsoft.com/office/powerpoint/2010/main" val="208464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F8510C-B19C-454D-A15D-84842260FD31}" type="datetimeFigureOut">
              <a:rPr lang="en-US" smtClean="0"/>
              <a:t>5/2/2016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FAA9CF-0D06-4A57-B7C1-225E1294C9AA}" type="slidenum">
              <a:rPr lang="en-US" smtClean="0"/>
              <a:t>‹#›</a:t>
            </a:fld>
            <a:endParaRPr lang="en-US"/>
          </a:p>
        </p:txBody>
      </p:sp>
    </p:spTree>
    <p:extLst>
      <p:ext uri="{BB962C8B-B14F-4D97-AF65-F5344CB8AC3E}">
        <p14:creationId xmlns:p14="http://schemas.microsoft.com/office/powerpoint/2010/main" val="2135759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8510C-B19C-454D-A15D-84842260FD31}" type="datetimeFigureOut">
              <a:rPr lang="en-US" smtClean="0"/>
              <a:t>5/2/2016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FAA9CF-0D06-4A57-B7C1-225E1294C9AA}" type="slidenum">
              <a:rPr lang="en-US" smtClean="0"/>
              <a:t>‹#›</a:t>
            </a:fld>
            <a:endParaRPr lang="en-US"/>
          </a:p>
        </p:txBody>
      </p:sp>
    </p:spTree>
    <p:extLst>
      <p:ext uri="{BB962C8B-B14F-4D97-AF65-F5344CB8AC3E}">
        <p14:creationId xmlns:p14="http://schemas.microsoft.com/office/powerpoint/2010/main" val="413849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F8510C-B19C-454D-A15D-84842260FD31}"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AA9CF-0D06-4A57-B7C1-225E1294C9AA}" type="slidenum">
              <a:rPr lang="en-US" smtClean="0"/>
              <a:t>‹#›</a:t>
            </a:fld>
            <a:endParaRPr lang="en-US"/>
          </a:p>
        </p:txBody>
      </p:sp>
    </p:spTree>
    <p:extLst>
      <p:ext uri="{BB962C8B-B14F-4D97-AF65-F5344CB8AC3E}">
        <p14:creationId xmlns:p14="http://schemas.microsoft.com/office/powerpoint/2010/main" val="871721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F8510C-B19C-454D-A15D-84842260FD31}"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AA9CF-0D06-4A57-B7C1-225E1294C9AA}" type="slidenum">
              <a:rPr lang="en-US" smtClean="0"/>
              <a:t>‹#›</a:t>
            </a:fld>
            <a:endParaRPr lang="en-US"/>
          </a:p>
        </p:txBody>
      </p:sp>
    </p:spTree>
    <p:extLst>
      <p:ext uri="{BB962C8B-B14F-4D97-AF65-F5344CB8AC3E}">
        <p14:creationId xmlns:p14="http://schemas.microsoft.com/office/powerpoint/2010/main" val="1169080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8510C-B19C-454D-A15D-84842260FD31}" type="datetimeFigureOut">
              <a:rPr lang="en-US" smtClean="0"/>
              <a:t>5/2/2016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AA9CF-0D06-4A57-B7C1-225E1294C9AA}" type="slidenum">
              <a:rPr lang="en-US" smtClean="0"/>
              <a:t>‹#›</a:t>
            </a:fld>
            <a:endParaRPr lang="en-US"/>
          </a:p>
        </p:txBody>
      </p:sp>
    </p:spTree>
    <p:extLst>
      <p:ext uri="{BB962C8B-B14F-4D97-AF65-F5344CB8AC3E}">
        <p14:creationId xmlns:p14="http://schemas.microsoft.com/office/powerpoint/2010/main" val="361433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8510C-B19C-454D-A15D-84842260FD31}" type="datetimeFigureOut">
              <a:rPr lang="en-US" smtClean="0">
                <a:solidFill>
                  <a:prstClr val="black">
                    <a:tint val="75000"/>
                  </a:prstClr>
                </a:solidFill>
              </a:rPr>
              <a:pPr/>
              <a:t>5/2/2016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AA9CF-0D06-4A57-B7C1-225E1294C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038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19029\Desktop\Strat Plan\Arrows\All arrows plain - 50 perc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3220" y="76200"/>
            <a:ext cx="6059688" cy="73684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7295" y="2442898"/>
            <a:ext cx="9144000" cy="1354540"/>
          </a:xfrm>
        </p:spPr>
        <p:txBody>
          <a:bodyPr/>
          <a:lstStyle/>
          <a:p>
            <a:r>
              <a:rPr lang="en-US" dirty="0" smtClean="0">
                <a:solidFill>
                  <a:schemeClr val="tx1">
                    <a:lumMod val="65000"/>
                    <a:lumOff val="35000"/>
                  </a:schemeClr>
                </a:solidFill>
                <a:latin typeface="Impact" panose="020B0806030902050204" pitchFamily="34" charset="0"/>
              </a:rPr>
              <a:t>TENNESSEE  SUCCEEDS.</a:t>
            </a:r>
            <a:endParaRPr lang="en-US" dirty="0">
              <a:solidFill>
                <a:schemeClr val="tx1">
                  <a:lumMod val="65000"/>
                  <a:lumOff val="35000"/>
                </a:schemeClr>
              </a:solidFill>
              <a:latin typeface="Impact" panose="020B080603090205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0919" y="5913188"/>
            <a:ext cx="2009589" cy="801726"/>
          </a:xfrm>
          <a:prstGeom prst="rect">
            <a:avLst/>
          </a:prstGeom>
        </p:spPr>
      </p:pic>
    </p:spTree>
    <p:extLst>
      <p:ext uri="{BB962C8B-B14F-4D97-AF65-F5344CB8AC3E}">
        <p14:creationId xmlns:p14="http://schemas.microsoft.com/office/powerpoint/2010/main" val="54877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82" y="606073"/>
            <a:ext cx="8242426" cy="584778"/>
          </a:xfrm>
        </p:spPr>
        <p:txBody>
          <a:bodyPr>
            <a:noAutofit/>
          </a:bodyPr>
          <a:lstStyle/>
          <a:p>
            <a:r>
              <a:rPr lang="en-US" dirty="0" smtClean="0">
                <a:solidFill>
                  <a:schemeClr val="tx1">
                    <a:lumMod val="65000"/>
                    <a:lumOff val="35000"/>
                  </a:schemeClr>
                </a:solidFill>
                <a:latin typeface="Impact" panose="020B0806030902050204" pitchFamily="34" charset="0"/>
              </a:rPr>
              <a:t>SUCCESS AFTER GRADUATION</a:t>
            </a:r>
            <a:br>
              <a:rPr lang="en-US" dirty="0" smtClean="0">
                <a:solidFill>
                  <a:schemeClr val="tx1">
                    <a:lumMod val="65000"/>
                    <a:lumOff val="35000"/>
                  </a:schemeClr>
                </a:solidFill>
                <a:latin typeface="Impact" panose="020B0806030902050204" pitchFamily="34" charset="0"/>
              </a:rPr>
            </a:br>
            <a:endParaRPr lang="en-US" dirty="0">
              <a:solidFill>
                <a:schemeClr val="tx1">
                  <a:lumMod val="65000"/>
                  <a:lumOff val="35000"/>
                </a:schemeClr>
              </a:solidFill>
              <a:latin typeface="Impact" panose="020B0806030902050204" pitchFamily="34" charset="0"/>
            </a:endParaRPr>
          </a:p>
        </p:txBody>
      </p:sp>
      <p:sp>
        <p:nvSpPr>
          <p:cNvPr id="5" name="Rectangle 4"/>
          <p:cNvSpPr/>
          <p:nvPr/>
        </p:nvSpPr>
        <p:spPr>
          <a:xfrm>
            <a:off x="0" y="1329074"/>
            <a:ext cx="9144000" cy="723663"/>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bg1">
                    <a:lumMod val="95000"/>
                  </a:schemeClr>
                </a:solidFill>
                <a:latin typeface="Arial" panose="020B0604020202020204" pitchFamily="34" charset="0"/>
                <a:ea typeface="Open Sans" panose="020B0606030504020204" pitchFamily="34" charset="0"/>
                <a:cs typeface="Arial" panose="020B0604020202020204" pitchFamily="34" charset="0"/>
              </a:rPr>
              <a:t>71,403 Students</a:t>
            </a:r>
          </a:p>
          <a:p>
            <a:pPr algn="ctr"/>
            <a:r>
              <a:rPr lang="en-US" i="1" dirty="0" smtClean="0">
                <a:solidFill>
                  <a:schemeClr val="bg1">
                    <a:lumMod val="95000"/>
                  </a:schemeClr>
                </a:solidFill>
                <a:latin typeface="Arial" panose="020B0604020202020204" pitchFamily="34" charset="0"/>
                <a:ea typeface="Open Sans" panose="020B0606030504020204" pitchFamily="34" charset="0"/>
                <a:cs typeface="Arial" panose="020B0604020202020204" pitchFamily="34" charset="0"/>
              </a:rPr>
              <a:t>2008 Cohort of High School Freshmen</a:t>
            </a:r>
            <a:endParaRPr lang="en-US" i="1" dirty="0">
              <a:solidFill>
                <a:schemeClr val="bg1">
                  <a:lumMod val="9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10" name="TextBox 9"/>
          <p:cNvSpPr txBox="1"/>
          <p:nvPr/>
        </p:nvSpPr>
        <p:spPr>
          <a:xfrm>
            <a:off x="73273" y="2160493"/>
            <a:ext cx="2096744" cy="1600438"/>
          </a:xfrm>
          <a:prstGeom prst="rect">
            <a:avLst/>
          </a:prstGeom>
          <a:solidFill>
            <a:schemeClr val="bg1">
              <a:lumMod val="95000"/>
            </a:schemeClr>
          </a:solidFill>
          <a:ln>
            <a:solidFill>
              <a:srgbClr val="75787B"/>
            </a:solidFill>
          </a:ln>
        </p:spPr>
        <p:txBody>
          <a:bodyPr wrap="square" rtlCol="0">
            <a:spAutoFit/>
          </a:bodyPr>
          <a:lstStyle/>
          <a:p>
            <a:pPr algn="ctr"/>
            <a:r>
              <a:rPr lang="en-US" sz="1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Students who graduated </a:t>
            </a:r>
            <a:r>
              <a:rPr lang="en-US" sz="14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from high school and entered the workforce </a:t>
            </a:r>
            <a:r>
              <a:rPr lang="en-US" sz="1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and </a:t>
            </a:r>
            <a:r>
              <a:rPr lang="en-US" sz="14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earn an average </a:t>
            </a:r>
            <a:r>
              <a:rPr lang="en-US" sz="1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salary of </a:t>
            </a:r>
            <a:r>
              <a:rPr lang="en-US" sz="1400"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t>
            </a:r>
            <a:r>
              <a:rPr lang="en-US" sz="1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9,161 annually</a:t>
            </a:r>
            <a:r>
              <a:rPr lang="en-US" sz="1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far below the poverty line.</a:t>
            </a:r>
          </a:p>
        </p:txBody>
      </p:sp>
      <p:graphicFrame>
        <p:nvGraphicFramePr>
          <p:cNvPr id="3" name="Chart 2"/>
          <p:cNvGraphicFramePr/>
          <p:nvPr>
            <p:extLst>
              <p:ext uri="{D42A27DB-BD31-4B8C-83A1-F6EECF244321}">
                <p14:modId xmlns:p14="http://schemas.microsoft.com/office/powerpoint/2010/main" val="3340071709"/>
              </p:ext>
            </p:extLst>
          </p:nvPr>
        </p:nvGraphicFramePr>
        <p:xfrm>
          <a:off x="1381866" y="2190960"/>
          <a:ext cx="5827277" cy="4225114"/>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Box 44"/>
          <p:cNvSpPr txBox="1"/>
          <p:nvPr/>
        </p:nvSpPr>
        <p:spPr>
          <a:xfrm>
            <a:off x="3474214" y="2861157"/>
            <a:ext cx="872431" cy="400110"/>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ea typeface="Open Sans" panose="020B0606030504020204" pitchFamily="34" charset="0"/>
                <a:cs typeface="Arial" panose="020B0604020202020204" pitchFamily="34" charset="0"/>
              </a:rPr>
              <a:t>13%</a:t>
            </a:r>
            <a:endParaRPr lang="en-US" sz="2000" b="1"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48" name="TextBox 47"/>
          <p:cNvSpPr txBox="1"/>
          <p:nvPr/>
        </p:nvSpPr>
        <p:spPr>
          <a:xfrm>
            <a:off x="3383260" y="3183747"/>
            <a:ext cx="965880" cy="492443"/>
          </a:xfrm>
          <a:prstGeom prst="rect">
            <a:avLst/>
          </a:prstGeom>
          <a:noFill/>
        </p:spPr>
        <p:txBody>
          <a:bodyPr wrap="square" rtlCol="0">
            <a:spAutoFit/>
          </a:bodyPr>
          <a:lstStyle/>
          <a:p>
            <a:pPr algn="ctr"/>
            <a:r>
              <a:rPr lang="en-US" sz="1300" dirty="0" smtClean="0">
                <a:solidFill>
                  <a:schemeClr val="bg1"/>
                </a:solidFill>
                <a:latin typeface="Arial" panose="020B0604020202020204" pitchFamily="34" charset="0"/>
                <a:ea typeface="Open Sans" panose="020B0606030504020204" pitchFamily="34" charset="0"/>
                <a:cs typeface="Arial" panose="020B0604020202020204" pitchFamily="34" charset="0"/>
              </a:rPr>
              <a:t>9,089 students</a:t>
            </a:r>
            <a:endParaRPr lang="en-US" sz="13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49" name="TextBox 48"/>
          <p:cNvSpPr txBox="1"/>
          <p:nvPr/>
        </p:nvSpPr>
        <p:spPr>
          <a:xfrm>
            <a:off x="2833839" y="4383426"/>
            <a:ext cx="835399" cy="400110"/>
          </a:xfrm>
          <a:prstGeom prst="rect">
            <a:avLst/>
          </a:prstGeom>
          <a:noFill/>
        </p:spPr>
        <p:txBody>
          <a:bodyPr wrap="square" rtlCol="0">
            <a:spAutoFit/>
          </a:bodyPr>
          <a:lstStyle/>
          <a:p>
            <a:r>
              <a:rPr lang="en-US" sz="2000" b="1" dirty="0" smtClean="0">
                <a:solidFill>
                  <a:schemeClr val="tx2"/>
                </a:solidFill>
                <a:latin typeface="Arial" panose="020B0604020202020204" pitchFamily="34" charset="0"/>
                <a:ea typeface="Open Sans" panose="020B0606030504020204" pitchFamily="34" charset="0"/>
                <a:cs typeface="Arial" panose="020B0604020202020204" pitchFamily="34" charset="0"/>
              </a:rPr>
              <a:t>31%</a:t>
            </a:r>
            <a:endParaRPr lang="en-US" sz="2000" b="1"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78" name="TextBox 77"/>
          <p:cNvSpPr txBox="1"/>
          <p:nvPr/>
        </p:nvSpPr>
        <p:spPr>
          <a:xfrm>
            <a:off x="4524581" y="4532330"/>
            <a:ext cx="1380867" cy="492443"/>
          </a:xfrm>
          <a:prstGeom prst="rect">
            <a:avLst/>
          </a:prstGeom>
          <a:noFill/>
        </p:spPr>
        <p:txBody>
          <a:bodyPr wrap="square" rtlCol="0">
            <a:spAutoFit/>
          </a:bodyPr>
          <a:lstStyle/>
          <a:p>
            <a:pPr algn="ctr"/>
            <a:r>
              <a:rPr lang="en-US" sz="1300" dirty="0" smtClean="0">
                <a:solidFill>
                  <a:schemeClr val="bg1"/>
                </a:solidFill>
                <a:latin typeface="Arial" panose="020B0604020202020204" pitchFamily="34" charset="0"/>
                <a:ea typeface="Open Sans" panose="020B0606030504020204" pitchFamily="34" charset="0"/>
                <a:cs typeface="Arial" panose="020B0604020202020204" pitchFamily="34" charset="0"/>
              </a:rPr>
              <a:t>39,748</a:t>
            </a:r>
          </a:p>
          <a:p>
            <a:pPr algn="ctr"/>
            <a:r>
              <a:rPr lang="en-US" sz="1300" dirty="0" smtClean="0">
                <a:solidFill>
                  <a:schemeClr val="bg1"/>
                </a:solidFill>
                <a:latin typeface="Arial" panose="020B0604020202020204" pitchFamily="34" charset="0"/>
                <a:ea typeface="Open Sans" panose="020B0606030504020204" pitchFamily="34" charset="0"/>
                <a:cs typeface="Arial" panose="020B0604020202020204" pitchFamily="34" charset="0"/>
              </a:rPr>
              <a:t>students</a:t>
            </a:r>
            <a:endParaRPr lang="en-US" sz="13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grpSp>
        <p:nvGrpSpPr>
          <p:cNvPr id="98" name="Group 97"/>
          <p:cNvGrpSpPr/>
          <p:nvPr/>
        </p:nvGrpSpPr>
        <p:grpSpPr>
          <a:xfrm>
            <a:off x="2464567" y="3935809"/>
            <a:ext cx="1326029" cy="427475"/>
            <a:chOff x="1978025" y="6486525"/>
            <a:chExt cx="2482850" cy="606426"/>
          </a:xfrm>
          <a:solidFill>
            <a:schemeClr val="tx2"/>
          </a:solidFill>
        </p:grpSpPr>
        <p:sp>
          <p:nvSpPr>
            <p:cNvPr id="99" name="Freeform 38"/>
            <p:cNvSpPr>
              <a:spLocks/>
            </p:cNvSpPr>
            <p:nvPr/>
          </p:nvSpPr>
          <p:spPr bwMode="auto">
            <a:xfrm>
              <a:off x="1978025" y="6486525"/>
              <a:ext cx="1165225" cy="365125"/>
            </a:xfrm>
            <a:custGeom>
              <a:avLst/>
              <a:gdLst>
                <a:gd name="T0" fmla="*/ 368 w 734"/>
                <a:gd name="T1" fmla="*/ 0 h 230"/>
                <a:gd name="T2" fmla="*/ 0 w 734"/>
                <a:gd name="T3" fmla="*/ 152 h 230"/>
                <a:gd name="T4" fmla="*/ 184 w 734"/>
                <a:gd name="T5" fmla="*/ 230 h 230"/>
                <a:gd name="T6" fmla="*/ 184 w 734"/>
                <a:gd name="T7" fmla="*/ 230 h 230"/>
                <a:gd name="T8" fmla="*/ 202 w 734"/>
                <a:gd name="T9" fmla="*/ 212 h 230"/>
                <a:gd name="T10" fmla="*/ 222 w 734"/>
                <a:gd name="T11" fmla="*/ 196 h 230"/>
                <a:gd name="T12" fmla="*/ 242 w 734"/>
                <a:gd name="T13" fmla="*/ 182 h 230"/>
                <a:gd name="T14" fmla="*/ 266 w 734"/>
                <a:gd name="T15" fmla="*/ 170 h 230"/>
                <a:gd name="T16" fmla="*/ 290 w 734"/>
                <a:gd name="T17" fmla="*/ 162 h 230"/>
                <a:gd name="T18" fmla="*/ 314 w 734"/>
                <a:gd name="T19" fmla="*/ 154 h 230"/>
                <a:gd name="T20" fmla="*/ 340 w 734"/>
                <a:gd name="T21" fmla="*/ 150 h 230"/>
                <a:gd name="T22" fmla="*/ 368 w 734"/>
                <a:gd name="T23" fmla="*/ 150 h 230"/>
                <a:gd name="T24" fmla="*/ 368 w 734"/>
                <a:gd name="T25" fmla="*/ 150 h 230"/>
                <a:gd name="T26" fmla="*/ 394 w 734"/>
                <a:gd name="T27" fmla="*/ 150 h 230"/>
                <a:gd name="T28" fmla="*/ 420 w 734"/>
                <a:gd name="T29" fmla="*/ 154 h 230"/>
                <a:gd name="T30" fmla="*/ 446 w 734"/>
                <a:gd name="T31" fmla="*/ 162 h 230"/>
                <a:gd name="T32" fmla="*/ 468 w 734"/>
                <a:gd name="T33" fmla="*/ 170 h 230"/>
                <a:gd name="T34" fmla="*/ 492 w 734"/>
                <a:gd name="T35" fmla="*/ 182 h 230"/>
                <a:gd name="T36" fmla="*/ 512 w 734"/>
                <a:gd name="T37" fmla="*/ 196 h 230"/>
                <a:gd name="T38" fmla="*/ 532 w 734"/>
                <a:gd name="T39" fmla="*/ 212 h 230"/>
                <a:gd name="T40" fmla="*/ 550 w 734"/>
                <a:gd name="T41" fmla="*/ 230 h 230"/>
                <a:gd name="T42" fmla="*/ 734 w 734"/>
                <a:gd name="T43" fmla="*/ 152 h 230"/>
                <a:gd name="T44" fmla="*/ 576 w 734"/>
                <a:gd name="T45" fmla="*/ 88 h 230"/>
                <a:gd name="T46" fmla="*/ 576 w 734"/>
                <a:gd name="T47" fmla="*/ 180 h 230"/>
                <a:gd name="T48" fmla="*/ 576 w 734"/>
                <a:gd name="T49" fmla="*/ 180 h 230"/>
                <a:gd name="T50" fmla="*/ 574 w 734"/>
                <a:gd name="T51" fmla="*/ 186 h 230"/>
                <a:gd name="T52" fmla="*/ 572 w 734"/>
                <a:gd name="T53" fmla="*/ 190 h 230"/>
                <a:gd name="T54" fmla="*/ 566 w 734"/>
                <a:gd name="T55" fmla="*/ 194 h 230"/>
                <a:gd name="T56" fmla="*/ 560 w 734"/>
                <a:gd name="T57" fmla="*/ 194 h 230"/>
                <a:gd name="T58" fmla="*/ 560 w 734"/>
                <a:gd name="T59" fmla="*/ 194 h 230"/>
                <a:gd name="T60" fmla="*/ 556 w 734"/>
                <a:gd name="T61" fmla="*/ 194 h 230"/>
                <a:gd name="T62" fmla="*/ 550 w 734"/>
                <a:gd name="T63" fmla="*/ 190 h 230"/>
                <a:gd name="T64" fmla="*/ 548 w 734"/>
                <a:gd name="T65" fmla="*/ 186 h 230"/>
                <a:gd name="T66" fmla="*/ 546 w 734"/>
                <a:gd name="T67" fmla="*/ 180 h 230"/>
                <a:gd name="T68" fmla="*/ 546 w 734"/>
                <a:gd name="T69" fmla="*/ 74 h 230"/>
                <a:gd name="T70" fmla="*/ 368 w 734"/>
                <a:gd name="T7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4" h="230">
                  <a:moveTo>
                    <a:pt x="368" y="0"/>
                  </a:moveTo>
                  <a:lnTo>
                    <a:pt x="0" y="152"/>
                  </a:lnTo>
                  <a:lnTo>
                    <a:pt x="184" y="230"/>
                  </a:lnTo>
                  <a:lnTo>
                    <a:pt x="184" y="230"/>
                  </a:lnTo>
                  <a:lnTo>
                    <a:pt x="202" y="212"/>
                  </a:lnTo>
                  <a:lnTo>
                    <a:pt x="222" y="196"/>
                  </a:lnTo>
                  <a:lnTo>
                    <a:pt x="242" y="182"/>
                  </a:lnTo>
                  <a:lnTo>
                    <a:pt x="266" y="170"/>
                  </a:lnTo>
                  <a:lnTo>
                    <a:pt x="290" y="162"/>
                  </a:lnTo>
                  <a:lnTo>
                    <a:pt x="314" y="154"/>
                  </a:lnTo>
                  <a:lnTo>
                    <a:pt x="340" y="150"/>
                  </a:lnTo>
                  <a:lnTo>
                    <a:pt x="368" y="150"/>
                  </a:lnTo>
                  <a:lnTo>
                    <a:pt x="368" y="150"/>
                  </a:lnTo>
                  <a:lnTo>
                    <a:pt x="394" y="150"/>
                  </a:lnTo>
                  <a:lnTo>
                    <a:pt x="420" y="154"/>
                  </a:lnTo>
                  <a:lnTo>
                    <a:pt x="446" y="162"/>
                  </a:lnTo>
                  <a:lnTo>
                    <a:pt x="468" y="170"/>
                  </a:lnTo>
                  <a:lnTo>
                    <a:pt x="492" y="182"/>
                  </a:lnTo>
                  <a:lnTo>
                    <a:pt x="512" y="196"/>
                  </a:lnTo>
                  <a:lnTo>
                    <a:pt x="532" y="212"/>
                  </a:lnTo>
                  <a:lnTo>
                    <a:pt x="550" y="230"/>
                  </a:lnTo>
                  <a:lnTo>
                    <a:pt x="734" y="152"/>
                  </a:lnTo>
                  <a:lnTo>
                    <a:pt x="576" y="88"/>
                  </a:lnTo>
                  <a:lnTo>
                    <a:pt x="576" y="180"/>
                  </a:lnTo>
                  <a:lnTo>
                    <a:pt x="576" y="180"/>
                  </a:lnTo>
                  <a:lnTo>
                    <a:pt x="574" y="186"/>
                  </a:lnTo>
                  <a:lnTo>
                    <a:pt x="572" y="190"/>
                  </a:lnTo>
                  <a:lnTo>
                    <a:pt x="566" y="194"/>
                  </a:lnTo>
                  <a:lnTo>
                    <a:pt x="560" y="194"/>
                  </a:lnTo>
                  <a:lnTo>
                    <a:pt x="560" y="194"/>
                  </a:lnTo>
                  <a:lnTo>
                    <a:pt x="556" y="194"/>
                  </a:lnTo>
                  <a:lnTo>
                    <a:pt x="550" y="190"/>
                  </a:lnTo>
                  <a:lnTo>
                    <a:pt x="548" y="186"/>
                  </a:lnTo>
                  <a:lnTo>
                    <a:pt x="546" y="180"/>
                  </a:lnTo>
                  <a:lnTo>
                    <a:pt x="546" y="74"/>
                  </a:lnTo>
                  <a:lnTo>
                    <a:pt x="3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00" name="Freeform 39"/>
            <p:cNvSpPr>
              <a:spLocks/>
            </p:cNvSpPr>
            <p:nvPr/>
          </p:nvSpPr>
          <p:spPr bwMode="auto">
            <a:xfrm>
              <a:off x="2209800" y="6756400"/>
              <a:ext cx="701675" cy="336550"/>
            </a:xfrm>
            <a:custGeom>
              <a:avLst/>
              <a:gdLst>
                <a:gd name="T0" fmla="*/ 222 w 442"/>
                <a:gd name="T1" fmla="*/ 0 h 212"/>
                <a:gd name="T2" fmla="*/ 222 w 442"/>
                <a:gd name="T3" fmla="*/ 0 h 212"/>
                <a:gd name="T4" fmla="*/ 198 w 442"/>
                <a:gd name="T5" fmla="*/ 2 h 212"/>
                <a:gd name="T6" fmla="*/ 174 w 442"/>
                <a:gd name="T7" fmla="*/ 6 h 212"/>
                <a:gd name="T8" fmla="*/ 152 w 442"/>
                <a:gd name="T9" fmla="*/ 12 h 212"/>
                <a:gd name="T10" fmla="*/ 132 w 442"/>
                <a:gd name="T11" fmla="*/ 18 h 212"/>
                <a:gd name="T12" fmla="*/ 112 w 442"/>
                <a:gd name="T13" fmla="*/ 28 h 212"/>
                <a:gd name="T14" fmla="*/ 92 w 442"/>
                <a:gd name="T15" fmla="*/ 40 h 212"/>
                <a:gd name="T16" fmla="*/ 76 w 442"/>
                <a:gd name="T17" fmla="*/ 54 h 212"/>
                <a:gd name="T18" fmla="*/ 60 w 442"/>
                <a:gd name="T19" fmla="*/ 68 h 212"/>
                <a:gd name="T20" fmla="*/ 60 w 442"/>
                <a:gd name="T21" fmla="*/ 68 h 212"/>
                <a:gd name="T22" fmla="*/ 46 w 442"/>
                <a:gd name="T23" fmla="*/ 84 h 212"/>
                <a:gd name="T24" fmla="*/ 34 w 442"/>
                <a:gd name="T25" fmla="*/ 100 h 212"/>
                <a:gd name="T26" fmla="*/ 24 w 442"/>
                <a:gd name="T27" fmla="*/ 116 h 212"/>
                <a:gd name="T28" fmla="*/ 16 w 442"/>
                <a:gd name="T29" fmla="*/ 134 h 212"/>
                <a:gd name="T30" fmla="*/ 10 w 442"/>
                <a:gd name="T31" fmla="*/ 152 h 212"/>
                <a:gd name="T32" fmla="*/ 4 w 442"/>
                <a:gd name="T33" fmla="*/ 172 h 212"/>
                <a:gd name="T34" fmla="*/ 2 w 442"/>
                <a:gd name="T35" fmla="*/ 192 h 212"/>
                <a:gd name="T36" fmla="*/ 0 w 442"/>
                <a:gd name="T37" fmla="*/ 212 h 212"/>
                <a:gd name="T38" fmla="*/ 442 w 442"/>
                <a:gd name="T39" fmla="*/ 212 h 212"/>
                <a:gd name="T40" fmla="*/ 442 w 442"/>
                <a:gd name="T41" fmla="*/ 212 h 212"/>
                <a:gd name="T42" fmla="*/ 440 w 442"/>
                <a:gd name="T43" fmla="*/ 192 h 212"/>
                <a:gd name="T44" fmla="*/ 438 w 442"/>
                <a:gd name="T45" fmla="*/ 172 h 212"/>
                <a:gd name="T46" fmla="*/ 432 w 442"/>
                <a:gd name="T47" fmla="*/ 152 h 212"/>
                <a:gd name="T48" fmla="*/ 426 w 442"/>
                <a:gd name="T49" fmla="*/ 134 h 212"/>
                <a:gd name="T50" fmla="*/ 418 w 442"/>
                <a:gd name="T51" fmla="*/ 116 h 212"/>
                <a:gd name="T52" fmla="*/ 408 w 442"/>
                <a:gd name="T53" fmla="*/ 100 h 212"/>
                <a:gd name="T54" fmla="*/ 396 w 442"/>
                <a:gd name="T55" fmla="*/ 84 h 212"/>
                <a:gd name="T56" fmla="*/ 382 w 442"/>
                <a:gd name="T57" fmla="*/ 68 h 212"/>
                <a:gd name="T58" fmla="*/ 382 w 442"/>
                <a:gd name="T59" fmla="*/ 68 h 212"/>
                <a:gd name="T60" fmla="*/ 366 w 442"/>
                <a:gd name="T61" fmla="*/ 54 h 212"/>
                <a:gd name="T62" fmla="*/ 350 w 442"/>
                <a:gd name="T63" fmla="*/ 40 h 212"/>
                <a:gd name="T64" fmla="*/ 330 w 442"/>
                <a:gd name="T65" fmla="*/ 28 h 212"/>
                <a:gd name="T66" fmla="*/ 310 w 442"/>
                <a:gd name="T67" fmla="*/ 18 h 212"/>
                <a:gd name="T68" fmla="*/ 290 w 442"/>
                <a:gd name="T69" fmla="*/ 12 h 212"/>
                <a:gd name="T70" fmla="*/ 268 w 442"/>
                <a:gd name="T71" fmla="*/ 6 h 212"/>
                <a:gd name="T72" fmla="*/ 244 w 442"/>
                <a:gd name="T73" fmla="*/ 2 h 212"/>
                <a:gd name="T74" fmla="*/ 222 w 442"/>
                <a:gd name="T75"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2" h="212">
                  <a:moveTo>
                    <a:pt x="222" y="0"/>
                  </a:moveTo>
                  <a:lnTo>
                    <a:pt x="222" y="0"/>
                  </a:lnTo>
                  <a:lnTo>
                    <a:pt x="198" y="2"/>
                  </a:lnTo>
                  <a:lnTo>
                    <a:pt x="174" y="6"/>
                  </a:lnTo>
                  <a:lnTo>
                    <a:pt x="152" y="12"/>
                  </a:lnTo>
                  <a:lnTo>
                    <a:pt x="132" y="18"/>
                  </a:lnTo>
                  <a:lnTo>
                    <a:pt x="112" y="28"/>
                  </a:lnTo>
                  <a:lnTo>
                    <a:pt x="92" y="40"/>
                  </a:lnTo>
                  <a:lnTo>
                    <a:pt x="76" y="54"/>
                  </a:lnTo>
                  <a:lnTo>
                    <a:pt x="60" y="68"/>
                  </a:lnTo>
                  <a:lnTo>
                    <a:pt x="60" y="68"/>
                  </a:lnTo>
                  <a:lnTo>
                    <a:pt x="46" y="84"/>
                  </a:lnTo>
                  <a:lnTo>
                    <a:pt x="34" y="100"/>
                  </a:lnTo>
                  <a:lnTo>
                    <a:pt x="24" y="116"/>
                  </a:lnTo>
                  <a:lnTo>
                    <a:pt x="16" y="134"/>
                  </a:lnTo>
                  <a:lnTo>
                    <a:pt x="10" y="152"/>
                  </a:lnTo>
                  <a:lnTo>
                    <a:pt x="4" y="172"/>
                  </a:lnTo>
                  <a:lnTo>
                    <a:pt x="2" y="192"/>
                  </a:lnTo>
                  <a:lnTo>
                    <a:pt x="0" y="212"/>
                  </a:lnTo>
                  <a:lnTo>
                    <a:pt x="442" y="212"/>
                  </a:lnTo>
                  <a:lnTo>
                    <a:pt x="442" y="212"/>
                  </a:lnTo>
                  <a:lnTo>
                    <a:pt x="440" y="192"/>
                  </a:lnTo>
                  <a:lnTo>
                    <a:pt x="438" y="172"/>
                  </a:lnTo>
                  <a:lnTo>
                    <a:pt x="432" y="152"/>
                  </a:lnTo>
                  <a:lnTo>
                    <a:pt x="426" y="134"/>
                  </a:lnTo>
                  <a:lnTo>
                    <a:pt x="418" y="116"/>
                  </a:lnTo>
                  <a:lnTo>
                    <a:pt x="408" y="100"/>
                  </a:lnTo>
                  <a:lnTo>
                    <a:pt x="396" y="84"/>
                  </a:lnTo>
                  <a:lnTo>
                    <a:pt x="382" y="68"/>
                  </a:lnTo>
                  <a:lnTo>
                    <a:pt x="382" y="68"/>
                  </a:lnTo>
                  <a:lnTo>
                    <a:pt x="366" y="54"/>
                  </a:lnTo>
                  <a:lnTo>
                    <a:pt x="350" y="40"/>
                  </a:lnTo>
                  <a:lnTo>
                    <a:pt x="330" y="28"/>
                  </a:lnTo>
                  <a:lnTo>
                    <a:pt x="310" y="18"/>
                  </a:lnTo>
                  <a:lnTo>
                    <a:pt x="290" y="12"/>
                  </a:lnTo>
                  <a:lnTo>
                    <a:pt x="268" y="6"/>
                  </a:lnTo>
                  <a:lnTo>
                    <a:pt x="244" y="2"/>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01" name="Freeform 40"/>
            <p:cNvSpPr>
              <a:spLocks/>
            </p:cNvSpPr>
            <p:nvPr/>
          </p:nvSpPr>
          <p:spPr bwMode="auto">
            <a:xfrm>
              <a:off x="2209800" y="6756400"/>
              <a:ext cx="701675" cy="336550"/>
            </a:xfrm>
            <a:custGeom>
              <a:avLst/>
              <a:gdLst>
                <a:gd name="T0" fmla="*/ 222 w 442"/>
                <a:gd name="T1" fmla="*/ 0 h 212"/>
                <a:gd name="T2" fmla="*/ 222 w 442"/>
                <a:gd name="T3" fmla="*/ 0 h 212"/>
                <a:gd name="T4" fmla="*/ 198 w 442"/>
                <a:gd name="T5" fmla="*/ 2 h 212"/>
                <a:gd name="T6" fmla="*/ 174 w 442"/>
                <a:gd name="T7" fmla="*/ 6 h 212"/>
                <a:gd name="T8" fmla="*/ 152 w 442"/>
                <a:gd name="T9" fmla="*/ 12 h 212"/>
                <a:gd name="T10" fmla="*/ 132 w 442"/>
                <a:gd name="T11" fmla="*/ 18 h 212"/>
                <a:gd name="T12" fmla="*/ 112 w 442"/>
                <a:gd name="T13" fmla="*/ 28 h 212"/>
                <a:gd name="T14" fmla="*/ 92 w 442"/>
                <a:gd name="T15" fmla="*/ 40 h 212"/>
                <a:gd name="T16" fmla="*/ 76 w 442"/>
                <a:gd name="T17" fmla="*/ 54 h 212"/>
                <a:gd name="T18" fmla="*/ 60 w 442"/>
                <a:gd name="T19" fmla="*/ 68 h 212"/>
                <a:gd name="T20" fmla="*/ 60 w 442"/>
                <a:gd name="T21" fmla="*/ 68 h 212"/>
                <a:gd name="T22" fmla="*/ 46 w 442"/>
                <a:gd name="T23" fmla="*/ 84 h 212"/>
                <a:gd name="T24" fmla="*/ 34 w 442"/>
                <a:gd name="T25" fmla="*/ 100 h 212"/>
                <a:gd name="T26" fmla="*/ 24 w 442"/>
                <a:gd name="T27" fmla="*/ 116 h 212"/>
                <a:gd name="T28" fmla="*/ 16 w 442"/>
                <a:gd name="T29" fmla="*/ 134 h 212"/>
                <a:gd name="T30" fmla="*/ 10 w 442"/>
                <a:gd name="T31" fmla="*/ 152 h 212"/>
                <a:gd name="T32" fmla="*/ 4 w 442"/>
                <a:gd name="T33" fmla="*/ 172 h 212"/>
                <a:gd name="T34" fmla="*/ 2 w 442"/>
                <a:gd name="T35" fmla="*/ 192 h 212"/>
                <a:gd name="T36" fmla="*/ 0 w 442"/>
                <a:gd name="T37" fmla="*/ 212 h 212"/>
                <a:gd name="T38" fmla="*/ 442 w 442"/>
                <a:gd name="T39" fmla="*/ 212 h 212"/>
                <a:gd name="T40" fmla="*/ 442 w 442"/>
                <a:gd name="T41" fmla="*/ 212 h 212"/>
                <a:gd name="T42" fmla="*/ 440 w 442"/>
                <a:gd name="T43" fmla="*/ 192 h 212"/>
                <a:gd name="T44" fmla="*/ 438 w 442"/>
                <a:gd name="T45" fmla="*/ 172 h 212"/>
                <a:gd name="T46" fmla="*/ 432 w 442"/>
                <a:gd name="T47" fmla="*/ 152 h 212"/>
                <a:gd name="T48" fmla="*/ 426 w 442"/>
                <a:gd name="T49" fmla="*/ 134 h 212"/>
                <a:gd name="T50" fmla="*/ 418 w 442"/>
                <a:gd name="T51" fmla="*/ 116 h 212"/>
                <a:gd name="T52" fmla="*/ 408 w 442"/>
                <a:gd name="T53" fmla="*/ 100 h 212"/>
                <a:gd name="T54" fmla="*/ 396 w 442"/>
                <a:gd name="T55" fmla="*/ 84 h 212"/>
                <a:gd name="T56" fmla="*/ 382 w 442"/>
                <a:gd name="T57" fmla="*/ 68 h 212"/>
                <a:gd name="T58" fmla="*/ 382 w 442"/>
                <a:gd name="T59" fmla="*/ 68 h 212"/>
                <a:gd name="T60" fmla="*/ 366 w 442"/>
                <a:gd name="T61" fmla="*/ 54 h 212"/>
                <a:gd name="T62" fmla="*/ 350 w 442"/>
                <a:gd name="T63" fmla="*/ 40 h 212"/>
                <a:gd name="T64" fmla="*/ 330 w 442"/>
                <a:gd name="T65" fmla="*/ 28 h 212"/>
                <a:gd name="T66" fmla="*/ 310 w 442"/>
                <a:gd name="T67" fmla="*/ 18 h 212"/>
                <a:gd name="T68" fmla="*/ 290 w 442"/>
                <a:gd name="T69" fmla="*/ 12 h 212"/>
                <a:gd name="T70" fmla="*/ 268 w 442"/>
                <a:gd name="T71" fmla="*/ 6 h 212"/>
                <a:gd name="T72" fmla="*/ 244 w 442"/>
                <a:gd name="T73" fmla="*/ 2 h 212"/>
                <a:gd name="T74" fmla="*/ 222 w 442"/>
                <a:gd name="T75"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2" h="212">
                  <a:moveTo>
                    <a:pt x="222" y="0"/>
                  </a:moveTo>
                  <a:lnTo>
                    <a:pt x="222" y="0"/>
                  </a:lnTo>
                  <a:lnTo>
                    <a:pt x="198" y="2"/>
                  </a:lnTo>
                  <a:lnTo>
                    <a:pt x="174" y="6"/>
                  </a:lnTo>
                  <a:lnTo>
                    <a:pt x="152" y="12"/>
                  </a:lnTo>
                  <a:lnTo>
                    <a:pt x="132" y="18"/>
                  </a:lnTo>
                  <a:lnTo>
                    <a:pt x="112" y="28"/>
                  </a:lnTo>
                  <a:lnTo>
                    <a:pt x="92" y="40"/>
                  </a:lnTo>
                  <a:lnTo>
                    <a:pt x="76" y="54"/>
                  </a:lnTo>
                  <a:lnTo>
                    <a:pt x="60" y="68"/>
                  </a:lnTo>
                  <a:lnTo>
                    <a:pt x="60" y="68"/>
                  </a:lnTo>
                  <a:lnTo>
                    <a:pt x="46" y="84"/>
                  </a:lnTo>
                  <a:lnTo>
                    <a:pt x="34" y="100"/>
                  </a:lnTo>
                  <a:lnTo>
                    <a:pt x="24" y="116"/>
                  </a:lnTo>
                  <a:lnTo>
                    <a:pt x="16" y="134"/>
                  </a:lnTo>
                  <a:lnTo>
                    <a:pt x="10" y="152"/>
                  </a:lnTo>
                  <a:lnTo>
                    <a:pt x="4" y="172"/>
                  </a:lnTo>
                  <a:lnTo>
                    <a:pt x="2" y="192"/>
                  </a:lnTo>
                  <a:lnTo>
                    <a:pt x="0" y="212"/>
                  </a:lnTo>
                  <a:lnTo>
                    <a:pt x="442" y="212"/>
                  </a:lnTo>
                  <a:lnTo>
                    <a:pt x="442" y="212"/>
                  </a:lnTo>
                  <a:lnTo>
                    <a:pt x="440" y="192"/>
                  </a:lnTo>
                  <a:lnTo>
                    <a:pt x="438" y="172"/>
                  </a:lnTo>
                  <a:lnTo>
                    <a:pt x="432" y="152"/>
                  </a:lnTo>
                  <a:lnTo>
                    <a:pt x="426" y="134"/>
                  </a:lnTo>
                  <a:lnTo>
                    <a:pt x="418" y="116"/>
                  </a:lnTo>
                  <a:lnTo>
                    <a:pt x="408" y="100"/>
                  </a:lnTo>
                  <a:lnTo>
                    <a:pt x="396" y="84"/>
                  </a:lnTo>
                  <a:lnTo>
                    <a:pt x="382" y="68"/>
                  </a:lnTo>
                  <a:lnTo>
                    <a:pt x="382" y="68"/>
                  </a:lnTo>
                  <a:lnTo>
                    <a:pt x="366" y="54"/>
                  </a:lnTo>
                  <a:lnTo>
                    <a:pt x="350" y="40"/>
                  </a:lnTo>
                  <a:lnTo>
                    <a:pt x="330" y="28"/>
                  </a:lnTo>
                  <a:lnTo>
                    <a:pt x="310" y="18"/>
                  </a:lnTo>
                  <a:lnTo>
                    <a:pt x="290" y="12"/>
                  </a:lnTo>
                  <a:lnTo>
                    <a:pt x="268" y="6"/>
                  </a:lnTo>
                  <a:lnTo>
                    <a:pt x="244" y="2"/>
                  </a:lnTo>
                  <a:lnTo>
                    <a:pt x="22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02" name="Freeform 41"/>
            <p:cNvSpPr>
              <a:spLocks noEditPoints="1"/>
            </p:cNvSpPr>
            <p:nvPr/>
          </p:nvSpPr>
          <p:spPr bwMode="auto">
            <a:xfrm>
              <a:off x="3813175" y="6527801"/>
              <a:ext cx="647700" cy="565150"/>
            </a:xfrm>
            <a:custGeom>
              <a:avLst/>
              <a:gdLst>
                <a:gd name="T0" fmla="*/ 154 w 408"/>
                <a:gd name="T1" fmla="*/ 0 h 356"/>
                <a:gd name="T2" fmla="*/ 144 w 408"/>
                <a:gd name="T3" fmla="*/ 0 h 356"/>
                <a:gd name="T4" fmla="*/ 128 w 408"/>
                <a:gd name="T5" fmla="*/ 8 h 356"/>
                <a:gd name="T6" fmla="*/ 116 w 408"/>
                <a:gd name="T7" fmla="*/ 20 h 356"/>
                <a:gd name="T8" fmla="*/ 110 w 408"/>
                <a:gd name="T9" fmla="*/ 36 h 356"/>
                <a:gd name="T10" fmla="*/ 108 w 408"/>
                <a:gd name="T11" fmla="*/ 74 h 356"/>
                <a:gd name="T12" fmla="*/ 34 w 408"/>
                <a:gd name="T13" fmla="*/ 74 h 356"/>
                <a:gd name="T14" fmla="*/ 22 w 408"/>
                <a:gd name="T15" fmla="*/ 78 h 356"/>
                <a:gd name="T16" fmla="*/ 10 w 408"/>
                <a:gd name="T17" fmla="*/ 84 h 356"/>
                <a:gd name="T18" fmla="*/ 4 w 408"/>
                <a:gd name="T19" fmla="*/ 96 h 356"/>
                <a:gd name="T20" fmla="*/ 0 w 408"/>
                <a:gd name="T21" fmla="*/ 108 h 356"/>
                <a:gd name="T22" fmla="*/ 0 w 408"/>
                <a:gd name="T23" fmla="*/ 324 h 356"/>
                <a:gd name="T24" fmla="*/ 4 w 408"/>
                <a:gd name="T25" fmla="*/ 336 h 356"/>
                <a:gd name="T26" fmla="*/ 10 w 408"/>
                <a:gd name="T27" fmla="*/ 346 h 356"/>
                <a:gd name="T28" fmla="*/ 22 w 408"/>
                <a:gd name="T29" fmla="*/ 354 h 356"/>
                <a:gd name="T30" fmla="*/ 34 w 408"/>
                <a:gd name="T31" fmla="*/ 356 h 356"/>
                <a:gd name="T32" fmla="*/ 374 w 408"/>
                <a:gd name="T33" fmla="*/ 356 h 356"/>
                <a:gd name="T34" fmla="*/ 386 w 408"/>
                <a:gd name="T35" fmla="*/ 354 h 356"/>
                <a:gd name="T36" fmla="*/ 398 w 408"/>
                <a:gd name="T37" fmla="*/ 346 h 356"/>
                <a:gd name="T38" fmla="*/ 404 w 408"/>
                <a:gd name="T39" fmla="*/ 336 h 356"/>
                <a:gd name="T40" fmla="*/ 408 w 408"/>
                <a:gd name="T41" fmla="*/ 324 h 356"/>
                <a:gd name="T42" fmla="*/ 408 w 408"/>
                <a:gd name="T43" fmla="*/ 108 h 356"/>
                <a:gd name="T44" fmla="*/ 404 w 408"/>
                <a:gd name="T45" fmla="*/ 96 h 356"/>
                <a:gd name="T46" fmla="*/ 398 w 408"/>
                <a:gd name="T47" fmla="*/ 84 h 356"/>
                <a:gd name="T48" fmla="*/ 386 w 408"/>
                <a:gd name="T49" fmla="*/ 78 h 356"/>
                <a:gd name="T50" fmla="*/ 374 w 408"/>
                <a:gd name="T51" fmla="*/ 74 h 356"/>
                <a:gd name="T52" fmla="*/ 300 w 408"/>
                <a:gd name="T53" fmla="*/ 46 h 356"/>
                <a:gd name="T54" fmla="*/ 300 w 408"/>
                <a:gd name="T55" fmla="*/ 36 h 356"/>
                <a:gd name="T56" fmla="*/ 292 w 408"/>
                <a:gd name="T57" fmla="*/ 20 h 356"/>
                <a:gd name="T58" fmla="*/ 280 w 408"/>
                <a:gd name="T59" fmla="*/ 8 h 356"/>
                <a:gd name="T60" fmla="*/ 264 w 408"/>
                <a:gd name="T61" fmla="*/ 0 h 356"/>
                <a:gd name="T62" fmla="*/ 134 w 408"/>
                <a:gd name="T63" fmla="*/ 74 h 356"/>
                <a:gd name="T64" fmla="*/ 134 w 408"/>
                <a:gd name="T65" fmla="*/ 46 h 356"/>
                <a:gd name="T66" fmla="*/ 140 w 408"/>
                <a:gd name="T67" fmla="*/ 30 h 356"/>
                <a:gd name="T68" fmla="*/ 154 w 408"/>
                <a:gd name="T69" fmla="*/ 24 h 356"/>
                <a:gd name="T70" fmla="*/ 254 w 408"/>
                <a:gd name="T71" fmla="*/ 24 h 356"/>
                <a:gd name="T72" fmla="*/ 270 w 408"/>
                <a:gd name="T73" fmla="*/ 30 h 356"/>
                <a:gd name="T74" fmla="*/ 276 w 408"/>
                <a:gd name="T75" fmla="*/ 46 h 356"/>
                <a:gd name="T76" fmla="*/ 134 w 408"/>
                <a:gd name="T77" fmla="*/ 7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8" h="356">
                  <a:moveTo>
                    <a:pt x="254" y="0"/>
                  </a:moveTo>
                  <a:lnTo>
                    <a:pt x="154" y="0"/>
                  </a:lnTo>
                  <a:lnTo>
                    <a:pt x="154" y="0"/>
                  </a:lnTo>
                  <a:lnTo>
                    <a:pt x="144" y="0"/>
                  </a:lnTo>
                  <a:lnTo>
                    <a:pt x="136" y="4"/>
                  </a:lnTo>
                  <a:lnTo>
                    <a:pt x="128" y="8"/>
                  </a:lnTo>
                  <a:lnTo>
                    <a:pt x="122" y="14"/>
                  </a:lnTo>
                  <a:lnTo>
                    <a:pt x="116" y="20"/>
                  </a:lnTo>
                  <a:lnTo>
                    <a:pt x="112" y="28"/>
                  </a:lnTo>
                  <a:lnTo>
                    <a:pt x="110" y="36"/>
                  </a:lnTo>
                  <a:lnTo>
                    <a:pt x="108" y="46"/>
                  </a:lnTo>
                  <a:lnTo>
                    <a:pt x="108" y="74"/>
                  </a:lnTo>
                  <a:lnTo>
                    <a:pt x="34" y="74"/>
                  </a:lnTo>
                  <a:lnTo>
                    <a:pt x="34" y="74"/>
                  </a:lnTo>
                  <a:lnTo>
                    <a:pt x="28" y="76"/>
                  </a:lnTo>
                  <a:lnTo>
                    <a:pt x="22" y="78"/>
                  </a:lnTo>
                  <a:lnTo>
                    <a:pt x="16" y="80"/>
                  </a:lnTo>
                  <a:lnTo>
                    <a:pt x="10" y="84"/>
                  </a:lnTo>
                  <a:lnTo>
                    <a:pt x="6" y="90"/>
                  </a:lnTo>
                  <a:lnTo>
                    <a:pt x="4" y="96"/>
                  </a:lnTo>
                  <a:lnTo>
                    <a:pt x="2" y="102"/>
                  </a:lnTo>
                  <a:lnTo>
                    <a:pt x="0" y="108"/>
                  </a:lnTo>
                  <a:lnTo>
                    <a:pt x="0" y="324"/>
                  </a:lnTo>
                  <a:lnTo>
                    <a:pt x="0" y="324"/>
                  </a:lnTo>
                  <a:lnTo>
                    <a:pt x="2" y="330"/>
                  </a:lnTo>
                  <a:lnTo>
                    <a:pt x="4" y="336"/>
                  </a:lnTo>
                  <a:lnTo>
                    <a:pt x="6" y="342"/>
                  </a:lnTo>
                  <a:lnTo>
                    <a:pt x="10" y="346"/>
                  </a:lnTo>
                  <a:lnTo>
                    <a:pt x="16" y="350"/>
                  </a:lnTo>
                  <a:lnTo>
                    <a:pt x="22" y="354"/>
                  </a:lnTo>
                  <a:lnTo>
                    <a:pt x="28" y="356"/>
                  </a:lnTo>
                  <a:lnTo>
                    <a:pt x="34" y="356"/>
                  </a:lnTo>
                  <a:lnTo>
                    <a:pt x="374" y="356"/>
                  </a:lnTo>
                  <a:lnTo>
                    <a:pt x="374" y="356"/>
                  </a:lnTo>
                  <a:lnTo>
                    <a:pt x="380" y="356"/>
                  </a:lnTo>
                  <a:lnTo>
                    <a:pt x="386" y="354"/>
                  </a:lnTo>
                  <a:lnTo>
                    <a:pt x="392" y="350"/>
                  </a:lnTo>
                  <a:lnTo>
                    <a:pt x="398" y="346"/>
                  </a:lnTo>
                  <a:lnTo>
                    <a:pt x="402" y="342"/>
                  </a:lnTo>
                  <a:lnTo>
                    <a:pt x="404" y="336"/>
                  </a:lnTo>
                  <a:lnTo>
                    <a:pt x="406" y="330"/>
                  </a:lnTo>
                  <a:lnTo>
                    <a:pt x="408" y="324"/>
                  </a:lnTo>
                  <a:lnTo>
                    <a:pt x="408" y="108"/>
                  </a:lnTo>
                  <a:lnTo>
                    <a:pt x="408" y="108"/>
                  </a:lnTo>
                  <a:lnTo>
                    <a:pt x="406" y="102"/>
                  </a:lnTo>
                  <a:lnTo>
                    <a:pt x="404" y="96"/>
                  </a:lnTo>
                  <a:lnTo>
                    <a:pt x="402" y="90"/>
                  </a:lnTo>
                  <a:lnTo>
                    <a:pt x="398" y="84"/>
                  </a:lnTo>
                  <a:lnTo>
                    <a:pt x="392" y="80"/>
                  </a:lnTo>
                  <a:lnTo>
                    <a:pt x="386" y="78"/>
                  </a:lnTo>
                  <a:lnTo>
                    <a:pt x="380" y="76"/>
                  </a:lnTo>
                  <a:lnTo>
                    <a:pt x="374" y="74"/>
                  </a:lnTo>
                  <a:lnTo>
                    <a:pt x="300" y="74"/>
                  </a:lnTo>
                  <a:lnTo>
                    <a:pt x="300" y="46"/>
                  </a:lnTo>
                  <a:lnTo>
                    <a:pt x="300" y="46"/>
                  </a:lnTo>
                  <a:lnTo>
                    <a:pt x="300" y="36"/>
                  </a:lnTo>
                  <a:lnTo>
                    <a:pt x="296" y="28"/>
                  </a:lnTo>
                  <a:lnTo>
                    <a:pt x="292" y="20"/>
                  </a:lnTo>
                  <a:lnTo>
                    <a:pt x="286" y="14"/>
                  </a:lnTo>
                  <a:lnTo>
                    <a:pt x="280" y="8"/>
                  </a:lnTo>
                  <a:lnTo>
                    <a:pt x="272" y="4"/>
                  </a:lnTo>
                  <a:lnTo>
                    <a:pt x="264" y="0"/>
                  </a:lnTo>
                  <a:lnTo>
                    <a:pt x="254" y="0"/>
                  </a:lnTo>
                  <a:close/>
                  <a:moveTo>
                    <a:pt x="134" y="74"/>
                  </a:moveTo>
                  <a:lnTo>
                    <a:pt x="134" y="46"/>
                  </a:lnTo>
                  <a:lnTo>
                    <a:pt x="134" y="46"/>
                  </a:lnTo>
                  <a:lnTo>
                    <a:pt x="134" y="38"/>
                  </a:lnTo>
                  <a:lnTo>
                    <a:pt x="140" y="30"/>
                  </a:lnTo>
                  <a:lnTo>
                    <a:pt x="146" y="26"/>
                  </a:lnTo>
                  <a:lnTo>
                    <a:pt x="154" y="24"/>
                  </a:lnTo>
                  <a:lnTo>
                    <a:pt x="254" y="24"/>
                  </a:lnTo>
                  <a:lnTo>
                    <a:pt x="254" y="24"/>
                  </a:lnTo>
                  <a:lnTo>
                    <a:pt x="262" y="26"/>
                  </a:lnTo>
                  <a:lnTo>
                    <a:pt x="270" y="30"/>
                  </a:lnTo>
                  <a:lnTo>
                    <a:pt x="274" y="38"/>
                  </a:lnTo>
                  <a:lnTo>
                    <a:pt x="276" y="46"/>
                  </a:lnTo>
                  <a:lnTo>
                    <a:pt x="276" y="74"/>
                  </a:lnTo>
                  <a:lnTo>
                    <a:pt x="13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03" name="Freeform 43"/>
            <p:cNvSpPr>
              <a:spLocks/>
            </p:cNvSpPr>
            <p:nvPr/>
          </p:nvSpPr>
          <p:spPr bwMode="auto">
            <a:xfrm>
              <a:off x="4025900" y="6565900"/>
              <a:ext cx="225425" cy="79375"/>
            </a:xfrm>
            <a:custGeom>
              <a:avLst/>
              <a:gdLst>
                <a:gd name="T0" fmla="*/ 0 w 142"/>
                <a:gd name="T1" fmla="*/ 50 h 50"/>
                <a:gd name="T2" fmla="*/ 0 w 142"/>
                <a:gd name="T3" fmla="*/ 22 h 50"/>
                <a:gd name="T4" fmla="*/ 0 w 142"/>
                <a:gd name="T5" fmla="*/ 22 h 50"/>
                <a:gd name="T6" fmla="*/ 0 w 142"/>
                <a:gd name="T7" fmla="*/ 14 h 50"/>
                <a:gd name="T8" fmla="*/ 6 w 142"/>
                <a:gd name="T9" fmla="*/ 6 h 50"/>
                <a:gd name="T10" fmla="*/ 12 w 142"/>
                <a:gd name="T11" fmla="*/ 2 h 50"/>
                <a:gd name="T12" fmla="*/ 20 w 142"/>
                <a:gd name="T13" fmla="*/ 0 h 50"/>
                <a:gd name="T14" fmla="*/ 120 w 142"/>
                <a:gd name="T15" fmla="*/ 0 h 50"/>
                <a:gd name="T16" fmla="*/ 120 w 142"/>
                <a:gd name="T17" fmla="*/ 0 h 50"/>
                <a:gd name="T18" fmla="*/ 128 w 142"/>
                <a:gd name="T19" fmla="*/ 2 h 50"/>
                <a:gd name="T20" fmla="*/ 136 w 142"/>
                <a:gd name="T21" fmla="*/ 6 h 50"/>
                <a:gd name="T22" fmla="*/ 140 w 142"/>
                <a:gd name="T23" fmla="*/ 14 h 50"/>
                <a:gd name="T24" fmla="*/ 142 w 142"/>
                <a:gd name="T25" fmla="*/ 22 h 50"/>
                <a:gd name="T26" fmla="*/ 142 w 142"/>
                <a:gd name="T27" fmla="*/ 50 h 50"/>
                <a:gd name="T28" fmla="*/ 0 w 142"/>
                <a:gd name="T2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50">
                  <a:moveTo>
                    <a:pt x="0" y="50"/>
                  </a:moveTo>
                  <a:lnTo>
                    <a:pt x="0" y="22"/>
                  </a:lnTo>
                  <a:lnTo>
                    <a:pt x="0" y="22"/>
                  </a:lnTo>
                  <a:lnTo>
                    <a:pt x="0" y="14"/>
                  </a:lnTo>
                  <a:lnTo>
                    <a:pt x="6" y="6"/>
                  </a:lnTo>
                  <a:lnTo>
                    <a:pt x="12" y="2"/>
                  </a:lnTo>
                  <a:lnTo>
                    <a:pt x="20" y="0"/>
                  </a:lnTo>
                  <a:lnTo>
                    <a:pt x="120" y="0"/>
                  </a:lnTo>
                  <a:lnTo>
                    <a:pt x="120" y="0"/>
                  </a:lnTo>
                  <a:lnTo>
                    <a:pt x="128" y="2"/>
                  </a:lnTo>
                  <a:lnTo>
                    <a:pt x="136" y="6"/>
                  </a:lnTo>
                  <a:lnTo>
                    <a:pt x="140" y="14"/>
                  </a:lnTo>
                  <a:lnTo>
                    <a:pt x="142" y="22"/>
                  </a:lnTo>
                  <a:lnTo>
                    <a:pt x="142" y="50"/>
                  </a:lnTo>
                  <a:lnTo>
                    <a:pt x="0" y="50"/>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04" name="Freeform 44"/>
            <p:cNvSpPr>
              <a:spLocks/>
            </p:cNvSpPr>
            <p:nvPr/>
          </p:nvSpPr>
          <p:spPr bwMode="auto">
            <a:xfrm>
              <a:off x="3086100" y="6765925"/>
              <a:ext cx="638175" cy="269875"/>
            </a:xfrm>
            <a:custGeom>
              <a:avLst/>
              <a:gdLst>
                <a:gd name="T0" fmla="*/ 402 w 402"/>
                <a:gd name="T1" fmla="*/ 86 h 170"/>
                <a:gd name="T2" fmla="*/ 266 w 402"/>
                <a:gd name="T3" fmla="*/ 0 h 170"/>
                <a:gd name="T4" fmla="*/ 266 w 402"/>
                <a:gd name="T5" fmla="*/ 42 h 170"/>
                <a:gd name="T6" fmla="*/ 0 w 402"/>
                <a:gd name="T7" fmla="*/ 42 h 170"/>
                <a:gd name="T8" fmla="*/ 0 w 402"/>
                <a:gd name="T9" fmla="*/ 128 h 170"/>
                <a:gd name="T10" fmla="*/ 266 w 402"/>
                <a:gd name="T11" fmla="*/ 128 h 170"/>
                <a:gd name="T12" fmla="*/ 266 w 402"/>
                <a:gd name="T13" fmla="*/ 170 h 170"/>
                <a:gd name="T14" fmla="*/ 402 w 402"/>
                <a:gd name="T15" fmla="*/ 86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2" h="170">
                  <a:moveTo>
                    <a:pt x="402" y="86"/>
                  </a:moveTo>
                  <a:lnTo>
                    <a:pt x="266" y="0"/>
                  </a:lnTo>
                  <a:lnTo>
                    <a:pt x="266" y="42"/>
                  </a:lnTo>
                  <a:lnTo>
                    <a:pt x="0" y="42"/>
                  </a:lnTo>
                  <a:lnTo>
                    <a:pt x="0" y="128"/>
                  </a:lnTo>
                  <a:lnTo>
                    <a:pt x="266" y="128"/>
                  </a:lnTo>
                  <a:lnTo>
                    <a:pt x="266" y="170"/>
                  </a:lnTo>
                  <a:lnTo>
                    <a:pt x="402"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grpSp>
      <p:grpSp>
        <p:nvGrpSpPr>
          <p:cNvPr id="105" name="Group 104"/>
          <p:cNvGrpSpPr/>
          <p:nvPr/>
        </p:nvGrpSpPr>
        <p:grpSpPr>
          <a:xfrm>
            <a:off x="3423823" y="2510203"/>
            <a:ext cx="562027" cy="357973"/>
            <a:chOff x="-2041525" y="5867400"/>
            <a:chExt cx="1552575" cy="809625"/>
          </a:xfrm>
          <a:solidFill>
            <a:schemeClr val="tx2"/>
          </a:solidFill>
        </p:grpSpPr>
        <p:sp>
          <p:nvSpPr>
            <p:cNvPr id="106" name="Freeform 15"/>
            <p:cNvSpPr>
              <a:spLocks/>
            </p:cNvSpPr>
            <p:nvPr/>
          </p:nvSpPr>
          <p:spPr bwMode="auto">
            <a:xfrm>
              <a:off x="-2041525" y="6089650"/>
              <a:ext cx="536575" cy="260350"/>
            </a:xfrm>
            <a:custGeom>
              <a:avLst/>
              <a:gdLst>
                <a:gd name="T0" fmla="*/ 148 w 338"/>
                <a:gd name="T1" fmla="*/ 0 h 164"/>
                <a:gd name="T2" fmla="*/ 0 w 338"/>
                <a:gd name="T3" fmla="*/ 62 h 164"/>
                <a:gd name="T4" fmla="*/ 246 w 338"/>
                <a:gd name="T5" fmla="*/ 164 h 164"/>
                <a:gd name="T6" fmla="*/ 246 w 338"/>
                <a:gd name="T7" fmla="*/ 164 h 164"/>
                <a:gd name="T8" fmla="*/ 266 w 338"/>
                <a:gd name="T9" fmla="*/ 144 h 164"/>
                <a:gd name="T10" fmla="*/ 288 w 338"/>
                <a:gd name="T11" fmla="*/ 126 h 164"/>
                <a:gd name="T12" fmla="*/ 312 w 338"/>
                <a:gd name="T13" fmla="*/ 108 h 164"/>
                <a:gd name="T14" fmla="*/ 338 w 338"/>
                <a:gd name="T15" fmla="*/ 94 h 164"/>
                <a:gd name="T16" fmla="*/ 148 w 338"/>
                <a:gd name="T1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64">
                  <a:moveTo>
                    <a:pt x="148" y="0"/>
                  </a:moveTo>
                  <a:lnTo>
                    <a:pt x="0" y="62"/>
                  </a:lnTo>
                  <a:lnTo>
                    <a:pt x="246" y="164"/>
                  </a:lnTo>
                  <a:lnTo>
                    <a:pt x="246" y="164"/>
                  </a:lnTo>
                  <a:lnTo>
                    <a:pt x="266" y="144"/>
                  </a:lnTo>
                  <a:lnTo>
                    <a:pt x="288" y="126"/>
                  </a:lnTo>
                  <a:lnTo>
                    <a:pt x="312" y="108"/>
                  </a:lnTo>
                  <a:lnTo>
                    <a:pt x="338" y="94"/>
                  </a:lnTo>
                  <a:lnTo>
                    <a:pt x="14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07" name="Freeform 16"/>
            <p:cNvSpPr>
              <a:spLocks/>
            </p:cNvSpPr>
            <p:nvPr/>
          </p:nvSpPr>
          <p:spPr bwMode="auto">
            <a:xfrm>
              <a:off x="-1717675" y="5867400"/>
              <a:ext cx="1228725" cy="482600"/>
            </a:xfrm>
            <a:custGeom>
              <a:avLst/>
              <a:gdLst>
                <a:gd name="T0" fmla="*/ 286 w 774"/>
                <a:gd name="T1" fmla="*/ 0 h 304"/>
                <a:gd name="T2" fmla="*/ 0 w 774"/>
                <a:gd name="T3" fmla="*/ 118 h 304"/>
                <a:gd name="T4" fmla="*/ 190 w 774"/>
                <a:gd name="T5" fmla="*/ 212 h 304"/>
                <a:gd name="T6" fmla="*/ 190 w 774"/>
                <a:gd name="T7" fmla="*/ 212 h 304"/>
                <a:gd name="T8" fmla="*/ 214 w 774"/>
                <a:gd name="T9" fmla="*/ 206 h 304"/>
                <a:gd name="T10" fmla="*/ 236 w 774"/>
                <a:gd name="T11" fmla="*/ 202 h 304"/>
                <a:gd name="T12" fmla="*/ 260 w 774"/>
                <a:gd name="T13" fmla="*/ 198 h 304"/>
                <a:gd name="T14" fmla="*/ 286 w 774"/>
                <a:gd name="T15" fmla="*/ 198 h 304"/>
                <a:gd name="T16" fmla="*/ 286 w 774"/>
                <a:gd name="T17" fmla="*/ 198 h 304"/>
                <a:gd name="T18" fmla="*/ 322 w 774"/>
                <a:gd name="T19" fmla="*/ 200 h 304"/>
                <a:gd name="T20" fmla="*/ 356 w 774"/>
                <a:gd name="T21" fmla="*/ 206 h 304"/>
                <a:gd name="T22" fmla="*/ 390 w 774"/>
                <a:gd name="T23" fmla="*/ 214 h 304"/>
                <a:gd name="T24" fmla="*/ 422 w 774"/>
                <a:gd name="T25" fmla="*/ 226 h 304"/>
                <a:gd name="T26" fmla="*/ 452 w 774"/>
                <a:gd name="T27" fmla="*/ 242 h 304"/>
                <a:gd name="T28" fmla="*/ 480 w 774"/>
                <a:gd name="T29" fmla="*/ 260 h 304"/>
                <a:gd name="T30" fmla="*/ 506 w 774"/>
                <a:gd name="T31" fmla="*/ 282 h 304"/>
                <a:gd name="T32" fmla="*/ 528 w 774"/>
                <a:gd name="T33" fmla="*/ 304 h 304"/>
                <a:gd name="T34" fmla="*/ 774 w 774"/>
                <a:gd name="T35" fmla="*/ 202 h 304"/>
                <a:gd name="T36" fmla="*/ 564 w 774"/>
                <a:gd name="T37" fmla="*/ 116 h 304"/>
                <a:gd name="T38" fmla="*/ 564 w 774"/>
                <a:gd name="T39" fmla="*/ 238 h 304"/>
                <a:gd name="T40" fmla="*/ 564 w 774"/>
                <a:gd name="T41" fmla="*/ 238 h 304"/>
                <a:gd name="T42" fmla="*/ 562 w 774"/>
                <a:gd name="T43" fmla="*/ 246 h 304"/>
                <a:gd name="T44" fmla="*/ 558 w 774"/>
                <a:gd name="T45" fmla="*/ 252 h 304"/>
                <a:gd name="T46" fmla="*/ 552 w 774"/>
                <a:gd name="T47" fmla="*/ 258 h 304"/>
                <a:gd name="T48" fmla="*/ 544 w 774"/>
                <a:gd name="T49" fmla="*/ 258 h 304"/>
                <a:gd name="T50" fmla="*/ 544 w 774"/>
                <a:gd name="T51" fmla="*/ 258 h 304"/>
                <a:gd name="T52" fmla="*/ 536 w 774"/>
                <a:gd name="T53" fmla="*/ 258 h 304"/>
                <a:gd name="T54" fmla="*/ 530 w 774"/>
                <a:gd name="T55" fmla="*/ 252 h 304"/>
                <a:gd name="T56" fmla="*/ 526 w 774"/>
                <a:gd name="T57" fmla="*/ 246 h 304"/>
                <a:gd name="T58" fmla="*/ 524 w 774"/>
                <a:gd name="T59" fmla="*/ 238 h 304"/>
                <a:gd name="T60" fmla="*/ 524 w 774"/>
                <a:gd name="T61" fmla="*/ 98 h 304"/>
                <a:gd name="T62" fmla="*/ 286 w 774"/>
                <a:gd name="T6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304">
                  <a:moveTo>
                    <a:pt x="286" y="0"/>
                  </a:moveTo>
                  <a:lnTo>
                    <a:pt x="0" y="118"/>
                  </a:lnTo>
                  <a:lnTo>
                    <a:pt x="190" y="212"/>
                  </a:lnTo>
                  <a:lnTo>
                    <a:pt x="190" y="212"/>
                  </a:lnTo>
                  <a:lnTo>
                    <a:pt x="214" y="206"/>
                  </a:lnTo>
                  <a:lnTo>
                    <a:pt x="236" y="202"/>
                  </a:lnTo>
                  <a:lnTo>
                    <a:pt x="260" y="198"/>
                  </a:lnTo>
                  <a:lnTo>
                    <a:pt x="286" y="198"/>
                  </a:lnTo>
                  <a:lnTo>
                    <a:pt x="286" y="198"/>
                  </a:lnTo>
                  <a:lnTo>
                    <a:pt x="322" y="200"/>
                  </a:lnTo>
                  <a:lnTo>
                    <a:pt x="356" y="206"/>
                  </a:lnTo>
                  <a:lnTo>
                    <a:pt x="390" y="214"/>
                  </a:lnTo>
                  <a:lnTo>
                    <a:pt x="422" y="226"/>
                  </a:lnTo>
                  <a:lnTo>
                    <a:pt x="452" y="242"/>
                  </a:lnTo>
                  <a:lnTo>
                    <a:pt x="480" y="260"/>
                  </a:lnTo>
                  <a:lnTo>
                    <a:pt x="506" y="282"/>
                  </a:lnTo>
                  <a:lnTo>
                    <a:pt x="528" y="304"/>
                  </a:lnTo>
                  <a:lnTo>
                    <a:pt x="774" y="202"/>
                  </a:lnTo>
                  <a:lnTo>
                    <a:pt x="564" y="116"/>
                  </a:lnTo>
                  <a:lnTo>
                    <a:pt x="564" y="238"/>
                  </a:lnTo>
                  <a:lnTo>
                    <a:pt x="564" y="238"/>
                  </a:lnTo>
                  <a:lnTo>
                    <a:pt x="562" y="246"/>
                  </a:lnTo>
                  <a:lnTo>
                    <a:pt x="558" y="252"/>
                  </a:lnTo>
                  <a:lnTo>
                    <a:pt x="552" y="258"/>
                  </a:lnTo>
                  <a:lnTo>
                    <a:pt x="544" y="258"/>
                  </a:lnTo>
                  <a:lnTo>
                    <a:pt x="544" y="258"/>
                  </a:lnTo>
                  <a:lnTo>
                    <a:pt x="536" y="258"/>
                  </a:lnTo>
                  <a:lnTo>
                    <a:pt x="530" y="252"/>
                  </a:lnTo>
                  <a:lnTo>
                    <a:pt x="526" y="246"/>
                  </a:lnTo>
                  <a:lnTo>
                    <a:pt x="524" y="238"/>
                  </a:lnTo>
                  <a:lnTo>
                    <a:pt x="524" y="98"/>
                  </a:lnTo>
                  <a:lnTo>
                    <a:pt x="2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08" name="Freeform 17"/>
            <p:cNvSpPr>
              <a:spLocks/>
            </p:cNvSpPr>
            <p:nvPr/>
          </p:nvSpPr>
          <p:spPr bwMode="auto">
            <a:xfrm>
              <a:off x="-1733550" y="6264275"/>
              <a:ext cx="936625" cy="412750"/>
            </a:xfrm>
            <a:custGeom>
              <a:avLst/>
              <a:gdLst>
                <a:gd name="T0" fmla="*/ 178 w 590"/>
                <a:gd name="T1" fmla="*/ 0 h 260"/>
                <a:gd name="T2" fmla="*/ 178 w 590"/>
                <a:gd name="T3" fmla="*/ 0 h 260"/>
                <a:gd name="T4" fmla="*/ 150 w 590"/>
                <a:gd name="T5" fmla="*/ 14 h 260"/>
                <a:gd name="T6" fmla="*/ 126 w 590"/>
                <a:gd name="T7" fmla="*/ 28 h 260"/>
                <a:gd name="T8" fmla="*/ 102 w 590"/>
                <a:gd name="T9" fmla="*/ 46 h 260"/>
                <a:gd name="T10" fmla="*/ 80 w 590"/>
                <a:gd name="T11" fmla="*/ 66 h 260"/>
                <a:gd name="T12" fmla="*/ 80 w 590"/>
                <a:gd name="T13" fmla="*/ 66 h 260"/>
                <a:gd name="T14" fmla="*/ 62 w 590"/>
                <a:gd name="T15" fmla="*/ 86 h 260"/>
                <a:gd name="T16" fmla="*/ 46 w 590"/>
                <a:gd name="T17" fmla="*/ 108 h 260"/>
                <a:gd name="T18" fmla="*/ 34 w 590"/>
                <a:gd name="T19" fmla="*/ 130 h 260"/>
                <a:gd name="T20" fmla="*/ 22 w 590"/>
                <a:gd name="T21" fmla="*/ 154 h 260"/>
                <a:gd name="T22" fmla="*/ 12 w 590"/>
                <a:gd name="T23" fmla="*/ 178 h 260"/>
                <a:gd name="T24" fmla="*/ 6 w 590"/>
                <a:gd name="T25" fmla="*/ 204 h 260"/>
                <a:gd name="T26" fmla="*/ 2 w 590"/>
                <a:gd name="T27" fmla="*/ 232 h 260"/>
                <a:gd name="T28" fmla="*/ 0 w 590"/>
                <a:gd name="T29" fmla="*/ 260 h 260"/>
                <a:gd name="T30" fmla="*/ 590 w 590"/>
                <a:gd name="T31" fmla="*/ 260 h 260"/>
                <a:gd name="T32" fmla="*/ 590 w 590"/>
                <a:gd name="T33" fmla="*/ 260 h 260"/>
                <a:gd name="T34" fmla="*/ 588 w 590"/>
                <a:gd name="T35" fmla="*/ 230 h 260"/>
                <a:gd name="T36" fmla="*/ 584 w 590"/>
                <a:gd name="T37" fmla="*/ 200 h 260"/>
                <a:gd name="T38" fmla="*/ 178 w 590"/>
                <a:gd name="T3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0" h="260">
                  <a:moveTo>
                    <a:pt x="178" y="0"/>
                  </a:moveTo>
                  <a:lnTo>
                    <a:pt x="178" y="0"/>
                  </a:lnTo>
                  <a:lnTo>
                    <a:pt x="150" y="14"/>
                  </a:lnTo>
                  <a:lnTo>
                    <a:pt x="126" y="28"/>
                  </a:lnTo>
                  <a:lnTo>
                    <a:pt x="102" y="46"/>
                  </a:lnTo>
                  <a:lnTo>
                    <a:pt x="80" y="66"/>
                  </a:lnTo>
                  <a:lnTo>
                    <a:pt x="80" y="66"/>
                  </a:lnTo>
                  <a:lnTo>
                    <a:pt x="62" y="86"/>
                  </a:lnTo>
                  <a:lnTo>
                    <a:pt x="46" y="108"/>
                  </a:lnTo>
                  <a:lnTo>
                    <a:pt x="34" y="130"/>
                  </a:lnTo>
                  <a:lnTo>
                    <a:pt x="22" y="154"/>
                  </a:lnTo>
                  <a:lnTo>
                    <a:pt x="12" y="178"/>
                  </a:lnTo>
                  <a:lnTo>
                    <a:pt x="6" y="204"/>
                  </a:lnTo>
                  <a:lnTo>
                    <a:pt x="2" y="232"/>
                  </a:lnTo>
                  <a:lnTo>
                    <a:pt x="0" y="260"/>
                  </a:lnTo>
                  <a:lnTo>
                    <a:pt x="590" y="260"/>
                  </a:lnTo>
                  <a:lnTo>
                    <a:pt x="590" y="260"/>
                  </a:lnTo>
                  <a:lnTo>
                    <a:pt x="588" y="230"/>
                  </a:lnTo>
                  <a:lnTo>
                    <a:pt x="584" y="200"/>
                  </a:lnTo>
                  <a:lnTo>
                    <a:pt x="17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09" name="Freeform 18"/>
            <p:cNvSpPr>
              <a:spLocks/>
            </p:cNvSpPr>
            <p:nvPr/>
          </p:nvSpPr>
          <p:spPr bwMode="auto">
            <a:xfrm>
              <a:off x="-1352550" y="6226175"/>
              <a:ext cx="511175" cy="260350"/>
            </a:xfrm>
            <a:custGeom>
              <a:avLst/>
              <a:gdLst>
                <a:gd name="T0" fmla="*/ 56 w 322"/>
                <a:gd name="T1" fmla="*/ 0 h 164"/>
                <a:gd name="T2" fmla="*/ 56 w 322"/>
                <a:gd name="T3" fmla="*/ 0 h 164"/>
                <a:gd name="T4" fmla="*/ 28 w 322"/>
                <a:gd name="T5" fmla="*/ 2 h 164"/>
                <a:gd name="T6" fmla="*/ 0 w 322"/>
                <a:gd name="T7" fmla="*/ 6 h 164"/>
                <a:gd name="T8" fmla="*/ 322 w 322"/>
                <a:gd name="T9" fmla="*/ 164 h 164"/>
                <a:gd name="T10" fmla="*/ 322 w 322"/>
                <a:gd name="T11" fmla="*/ 164 h 164"/>
                <a:gd name="T12" fmla="*/ 312 w 322"/>
                <a:gd name="T13" fmla="*/ 144 h 164"/>
                <a:gd name="T14" fmla="*/ 300 w 322"/>
                <a:gd name="T15" fmla="*/ 126 h 164"/>
                <a:gd name="T16" fmla="*/ 286 w 322"/>
                <a:gd name="T17" fmla="*/ 108 h 164"/>
                <a:gd name="T18" fmla="*/ 270 w 322"/>
                <a:gd name="T19" fmla="*/ 90 h 164"/>
                <a:gd name="T20" fmla="*/ 270 w 322"/>
                <a:gd name="T21" fmla="*/ 90 h 164"/>
                <a:gd name="T22" fmla="*/ 250 w 322"/>
                <a:gd name="T23" fmla="*/ 70 h 164"/>
                <a:gd name="T24" fmla="*/ 226 w 322"/>
                <a:gd name="T25" fmla="*/ 54 h 164"/>
                <a:gd name="T26" fmla="*/ 202 w 322"/>
                <a:gd name="T27" fmla="*/ 38 h 164"/>
                <a:gd name="T28" fmla="*/ 174 w 322"/>
                <a:gd name="T29" fmla="*/ 24 h 164"/>
                <a:gd name="T30" fmla="*/ 146 w 322"/>
                <a:gd name="T31" fmla="*/ 14 h 164"/>
                <a:gd name="T32" fmla="*/ 118 w 322"/>
                <a:gd name="T33" fmla="*/ 6 h 164"/>
                <a:gd name="T34" fmla="*/ 86 w 322"/>
                <a:gd name="T35" fmla="*/ 2 h 164"/>
                <a:gd name="T36" fmla="*/ 56 w 322"/>
                <a:gd name="T3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2" h="164">
                  <a:moveTo>
                    <a:pt x="56" y="0"/>
                  </a:moveTo>
                  <a:lnTo>
                    <a:pt x="56" y="0"/>
                  </a:lnTo>
                  <a:lnTo>
                    <a:pt x="28" y="2"/>
                  </a:lnTo>
                  <a:lnTo>
                    <a:pt x="0" y="6"/>
                  </a:lnTo>
                  <a:lnTo>
                    <a:pt x="322" y="164"/>
                  </a:lnTo>
                  <a:lnTo>
                    <a:pt x="322" y="164"/>
                  </a:lnTo>
                  <a:lnTo>
                    <a:pt x="312" y="144"/>
                  </a:lnTo>
                  <a:lnTo>
                    <a:pt x="300" y="126"/>
                  </a:lnTo>
                  <a:lnTo>
                    <a:pt x="286" y="108"/>
                  </a:lnTo>
                  <a:lnTo>
                    <a:pt x="270" y="90"/>
                  </a:lnTo>
                  <a:lnTo>
                    <a:pt x="270" y="90"/>
                  </a:lnTo>
                  <a:lnTo>
                    <a:pt x="250" y="70"/>
                  </a:lnTo>
                  <a:lnTo>
                    <a:pt x="226" y="54"/>
                  </a:lnTo>
                  <a:lnTo>
                    <a:pt x="202" y="38"/>
                  </a:lnTo>
                  <a:lnTo>
                    <a:pt x="174" y="24"/>
                  </a:lnTo>
                  <a:lnTo>
                    <a:pt x="146" y="14"/>
                  </a:lnTo>
                  <a:lnTo>
                    <a:pt x="118" y="6"/>
                  </a:lnTo>
                  <a:lnTo>
                    <a:pt x="86" y="2"/>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10" name="Freeform 19"/>
            <p:cNvSpPr>
              <a:spLocks/>
            </p:cNvSpPr>
            <p:nvPr/>
          </p:nvSpPr>
          <p:spPr bwMode="auto">
            <a:xfrm>
              <a:off x="-1352550" y="6226175"/>
              <a:ext cx="511175" cy="260350"/>
            </a:xfrm>
            <a:custGeom>
              <a:avLst/>
              <a:gdLst>
                <a:gd name="T0" fmla="*/ 56 w 322"/>
                <a:gd name="T1" fmla="*/ 0 h 164"/>
                <a:gd name="T2" fmla="*/ 56 w 322"/>
                <a:gd name="T3" fmla="*/ 0 h 164"/>
                <a:gd name="T4" fmla="*/ 28 w 322"/>
                <a:gd name="T5" fmla="*/ 2 h 164"/>
                <a:gd name="T6" fmla="*/ 0 w 322"/>
                <a:gd name="T7" fmla="*/ 6 h 164"/>
                <a:gd name="T8" fmla="*/ 322 w 322"/>
                <a:gd name="T9" fmla="*/ 164 h 164"/>
                <a:gd name="T10" fmla="*/ 322 w 322"/>
                <a:gd name="T11" fmla="*/ 164 h 164"/>
                <a:gd name="T12" fmla="*/ 312 w 322"/>
                <a:gd name="T13" fmla="*/ 144 h 164"/>
                <a:gd name="T14" fmla="*/ 300 w 322"/>
                <a:gd name="T15" fmla="*/ 126 h 164"/>
                <a:gd name="T16" fmla="*/ 286 w 322"/>
                <a:gd name="T17" fmla="*/ 108 h 164"/>
                <a:gd name="T18" fmla="*/ 270 w 322"/>
                <a:gd name="T19" fmla="*/ 90 h 164"/>
                <a:gd name="T20" fmla="*/ 270 w 322"/>
                <a:gd name="T21" fmla="*/ 90 h 164"/>
                <a:gd name="T22" fmla="*/ 250 w 322"/>
                <a:gd name="T23" fmla="*/ 70 h 164"/>
                <a:gd name="T24" fmla="*/ 226 w 322"/>
                <a:gd name="T25" fmla="*/ 54 h 164"/>
                <a:gd name="T26" fmla="*/ 202 w 322"/>
                <a:gd name="T27" fmla="*/ 38 h 164"/>
                <a:gd name="T28" fmla="*/ 174 w 322"/>
                <a:gd name="T29" fmla="*/ 24 h 164"/>
                <a:gd name="T30" fmla="*/ 146 w 322"/>
                <a:gd name="T31" fmla="*/ 14 h 164"/>
                <a:gd name="T32" fmla="*/ 118 w 322"/>
                <a:gd name="T33" fmla="*/ 6 h 164"/>
                <a:gd name="T34" fmla="*/ 86 w 322"/>
                <a:gd name="T35" fmla="*/ 2 h 164"/>
                <a:gd name="T36" fmla="*/ 56 w 322"/>
                <a:gd name="T3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2" h="164">
                  <a:moveTo>
                    <a:pt x="56" y="0"/>
                  </a:moveTo>
                  <a:lnTo>
                    <a:pt x="56" y="0"/>
                  </a:lnTo>
                  <a:lnTo>
                    <a:pt x="28" y="2"/>
                  </a:lnTo>
                  <a:lnTo>
                    <a:pt x="0" y="6"/>
                  </a:lnTo>
                  <a:lnTo>
                    <a:pt x="322" y="164"/>
                  </a:lnTo>
                  <a:lnTo>
                    <a:pt x="322" y="164"/>
                  </a:lnTo>
                  <a:lnTo>
                    <a:pt x="312" y="144"/>
                  </a:lnTo>
                  <a:lnTo>
                    <a:pt x="300" y="126"/>
                  </a:lnTo>
                  <a:lnTo>
                    <a:pt x="286" y="108"/>
                  </a:lnTo>
                  <a:lnTo>
                    <a:pt x="270" y="90"/>
                  </a:lnTo>
                  <a:lnTo>
                    <a:pt x="270" y="90"/>
                  </a:lnTo>
                  <a:lnTo>
                    <a:pt x="250" y="70"/>
                  </a:lnTo>
                  <a:lnTo>
                    <a:pt x="226" y="54"/>
                  </a:lnTo>
                  <a:lnTo>
                    <a:pt x="202" y="38"/>
                  </a:lnTo>
                  <a:lnTo>
                    <a:pt x="174" y="24"/>
                  </a:lnTo>
                  <a:lnTo>
                    <a:pt x="146" y="14"/>
                  </a:lnTo>
                  <a:lnTo>
                    <a:pt x="118" y="6"/>
                  </a:lnTo>
                  <a:lnTo>
                    <a:pt x="86" y="2"/>
                  </a:lnTo>
                  <a:lnTo>
                    <a:pt x="56"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11" name="Freeform 20"/>
            <p:cNvSpPr>
              <a:spLocks/>
            </p:cNvSpPr>
            <p:nvPr/>
          </p:nvSpPr>
          <p:spPr bwMode="auto">
            <a:xfrm>
              <a:off x="-1892300" y="6000750"/>
              <a:ext cx="1254125" cy="631825"/>
            </a:xfrm>
            <a:custGeom>
              <a:avLst/>
              <a:gdLst>
                <a:gd name="T0" fmla="*/ 12 w 790"/>
                <a:gd name="T1" fmla="*/ 0 h 398"/>
                <a:gd name="T2" fmla="*/ 12 w 790"/>
                <a:gd name="T3" fmla="*/ 0 h 398"/>
                <a:gd name="T4" fmla="*/ 6 w 790"/>
                <a:gd name="T5" fmla="*/ 2 h 398"/>
                <a:gd name="T6" fmla="*/ 2 w 790"/>
                <a:gd name="T7" fmla="*/ 6 h 398"/>
                <a:gd name="T8" fmla="*/ 2 w 790"/>
                <a:gd name="T9" fmla="*/ 6 h 398"/>
                <a:gd name="T10" fmla="*/ 0 w 790"/>
                <a:gd name="T11" fmla="*/ 10 h 398"/>
                <a:gd name="T12" fmla="*/ 2 w 790"/>
                <a:gd name="T13" fmla="*/ 14 h 398"/>
                <a:gd name="T14" fmla="*/ 2 w 790"/>
                <a:gd name="T15" fmla="*/ 14 h 398"/>
                <a:gd name="T16" fmla="*/ 4 w 790"/>
                <a:gd name="T17" fmla="*/ 18 h 398"/>
                <a:gd name="T18" fmla="*/ 6 w 790"/>
                <a:gd name="T19" fmla="*/ 20 h 398"/>
                <a:gd name="T20" fmla="*/ 774 w 790"/>
                <a:gd name="T21" fmla="*/ 398 h 398"/>
                <a:gd name="T22" fmla="*/ 774 w 790"/>
                <a:gd name="T23" fmla="*/ 398 h 398"/>
                <a:gd name="T24" fmla="*/ 780 w 790"/>
                <a:gd name="T25" fmla="*/ 398 h 398"/>
                <a:gd name="T26" fmla="*/ 780 w 790"/>
                <a:gd name="T27" fmla="*/ 398 h 398"/>
                <a:gd name="T28" fmla="*/ 784 w 790"/>
                <a:gd name="T29" fmla="*/ 396 h 398"/>
                <a:gd name="T30" fmla="*/ 788 w 790"/>
                <a:gd name="T31" fmla="*/ 392 h 398"/>
                <a:gd name="T32" fmla="*/ 788 w 790"/>
                <a:gd name="T33" fmla="*/ 392 h 398"/>
                <a:gd name="T34" fmla="*/ 790 w 790"/>
                <a:gd name="T35" fmla="*/ 388 h 398"/>
                <a:gd name="T36" fmla="*/ 790 w 790"/>
                <a:gd name="T37" fmla="*/ 384 h 398"/>
                <a:gd name="T38" fmla="*/ 790 w 790"/>
                <a:gd name="T39" fmla="*/ 384 h 398"/>
                <a:gd name="T40" fmla="*/ 788 w 790"/>
                <a:gd name="T41" fmla="*/ 382 h 398"/>
                <a:gd name="T42" fmla="*/ 784 w 790"/>
                <a:gd name="T43" fmla="*/ 378 h 398"/>
                <a:gd name="T44" fmla="*/ 16 w 790"/>
                <a:gd name="T45" fmla="*/ 2 h 398"/>
                <a:gd name="T46" fmla="*/ 16 w 790"/>
                <a:gd name="T47" fmla="*/ 2 h 398"/>
                <a:gd name="T48" fmla="*/ 12 w 790"/>
                <a:gd name="T49"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0" h="398">
                  <a:moveTo>
                    <a:pt x="12" y="0"/>
                  </a:moveTo>
                  <a:lnTo>
                    <a:pt x="12" y="0"/>
                  </a:lnTo>
                  <a:lnTo>
                    <a:pt x="6" y="2"/>
                  </a:lnTo>
                  <a:lnTo>
                    <a:pt x="2" y="6"/>
                  </a:lnTo>
                  <a:lnTo>
                    <a:pt x="2" y="6"/>
                  </a:lnTo>
                  <a:lnTo>
                    <a:pt x="0" y="10"/>
                  </a:lnTo>
                  <a:lnTo>
                    <a:pt x="2" y="14"/>
                  </a:lnTo>
                  <a:lnTo>
                    <a:pt x="2" y="14"/>
                  </a:lnTo>
                  <a:lnTo>
                    <a:pt x="4" y="18"/>
                  </a:lnTo>
                  <a:lnTo>
                    <a:pt x="6" y="20"/>
                  </a:lnTo>
                  <a:lnTo>
                    <a:pt x="774" y="398"/>
                  </a:lnTo>
                  <a:lnTo>
                    <a:pt x="774" y="398"/>
                  </a:lnTo>
                  <a:lnTo>
                    <a:pt x="780" y="398"/>
                  </a:lnTo>
                  <a:lnTo>
                    <a:pt x="780" y="398"/>
                  </a:lnTo>
                  <a:lnTo>
                    <a:pt x="784" y="396"/>
                  </a:lnTo>
                  <a:lnTo>
                    <a:pt x="788" y="392"/>
                  </a:lnTo>
                  <a:lnTo>
                    <a:pt x="788" y="392"/>
                  </a:lnTo>
                  <a:lnTo>
                    <a:pt x="790" y="388"/>
                  </a:lnTo>
                  <a:lnTo>
                    <a:pt x="790" y="384"/>
                  </a:lnTo>
                  <a:lnTo>
                    <a:pt x="790" y="384"/>
                  </a:lnTo>
                  <a:lnTo>
                    <a:pt x="788" y="382"/>
                  </a:lnTo>
                  <a:lnTo>
                    <a:pt x="784" y="378"/>
                  </a:lnTo>
                  <a:lnTo>
                    <a:pt x="16" y="2"/>
                  </a:lnTo>
                  <a:lnTo>
                    <a:pt x="16" y="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12" name="Freeform 21"/>
            <p:cNvSpPr>
              <a:spLocks/>
            </p:cNvSpPr>
            <p:nvPr/>
          </p:nvSpPr>
          <p:spPr bwMode="auto">
            <a:xfrm>
              <a:off x="-1892300" y="6000750"/>
              <a:ext cx="1254125" cy="631825"/>
            </a:xfrm>
            <a:custGeom>
              <a:avLst/>
              <a:gdLst>
                <a:gd name="T0" fmla="*/ 12 w 790"/>
                <a:gd name="T1" fmla="*/ 0 h 398"/>
                <a:gd name="T2" fmla="*/ 12 w 790"/>
                <a:gd name="T3" fmla="*/ 0 h 398"/>
                <a:gd name="T4" fmla="*/ 6 w 790"/>
                <a:gd name="T5" fmla="*/ 2 h 398"/>
                <a:gd name="T6" fmla="*/ 2 w 790"/>
                <a:gd name="T7" fmla="*/ 6 h 398"/>
                <a:gd name="T8" fmla="*/ 2 w 790"/>
                <a:gd name="T9" fmla="*/ 6 h 398"/>
                <a:gd name="T10" fmla="*/ 0 w 790"/>
                <a:gd name="T11" fmla="*/ 10 h 398"/>
                <a:gd name="T12" fmla="*/ 2 w 790"/>
                <a:gd name="T13" fmla="*/ 14 h 398"/>
                <a:gd name="T14" fmla="*/ 2 w 790"/>
                <a:gd name="T15" fmla="*/ 14 h 398"/>
                <a:gd name="T16" fmla="*/ 4 w 790"/>
                <a:gd name="T17" fmla="*/ 18 h 398"/>
                <a:gd name="T18" fmla="*/ 6 w 790"/>
                <a:gd name="T19" fmla="*/ 20 h 398"/>
                <a:gd name="T20" fmla="*/ 774 w 790"/>
                <a:gd name="T21" fmla="*/ 398 h 398"/>
                <a:gd name="T22" fmla="*/ 774 w 790"/>
                <a:gd name="T23" fmla="*/ 398 h 398"/>
                <a:gd name="T24" fmla="*/ 780 w 790"/>
                <a:gd name="T25" fmla="*/ 398 h 398"/>
                <a:gd name="T26" fmla="*/ 780 w 790"/>
                <a:gd name="T27" fmla="*/ 398 h 398"/>
                <a:gd name="T28" fmla="*/ 784 w 790"/>
                <a:gd name="T29" fmla="*/ 396 h 398"/>
                <a:gd name="T30" fmla="*/ 788 w 790"/>
                <a:gd name="T31" fmla="*/ 392 h 398"/>
                <a:gd name="T32" fmla="*/ 788 w 790"/>
                <a:gd name="T33" fmla="*/ 392 h 398"/>
                <a:gd name="T34" fmla="*/ 790 w 790"/>
                <a:gd name="T35" fmla="*/ 388 h 398"/>
                <a:gd name="T36" fmla="*/ 790 w 790"/>
                <a:gd name="T37" fmla="*/ 384 h 398"/>
                <a:gd name="T38" fmla="*/ 790 w 790"/>
                <a:gd name="T39" fmla="*/ 384 h 398"/>
                <a:gd name="T40" fmla="*/ 788 w 790"/>
                <a:gd name="T41" fmla="*/ 382 h 398"/>
                <a:gd name="T42" fmla="*/ 784 w 790"/>
                <a:gd name="T43" fmla="*/ 378 h 398"/>
                <a:gd name="T44" fmla="*/ 16 w 790"/>
                <a:gd name="T45" fmla="*/ 2 h 398"/>
                <a:gd name="T46" fmla="*/ 16 w 790"/>
                <a:gd name="T47" fmla="*/ 2 h 398"/>
                <a:gd name="T48" fmla="*/ 12 w 790"/>
                <a:gd name="T49"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0" h="398">
                  <a:moveTo>
                    <a:pt x="12" y="0"/>
                  </a:moveTo>
                  <a:lnTo>
                    <a:pt x="12" y="0"/>
                  </a:lnTo>
                  <a:lnTo>
                    <a:pt x="6" y="2"/>
                  </a:lnTo>
                  <a:lnTo>
                    <a:pt x="2" y="6"/>
                  </a:lnTo>
                  <a:lnTo>
                    <a:pt x="2" y="6"/>
                  </a:lnTo>
                  <a:lnTo>
                    <a:pt x="0" y="10"/>
                  </a:lnTo>
                  <a:lnTo>
                    <a:pt x="2" y="14"/>
                  </a:lnTo>
                  <a:lnTo>
                    <a:pt x="2" y="14"/>
                  </a:lnTo>
                  <a:lnTo>
                    <a:pt x="4" y="18"/>
                  </a:lnTo>
                  <a:lnTo>
                    <a:pt x="6" y="20"/>
                  </a:lnTo>
                  <a:lnTo>
                    <a:pt x="774" y="398"/>
                  </a:lnTo>
                  <a:lnTo>
                    <a:pt x="774" y="398"/>
                  </a:lnTo>
                  <a:lnTo>
                    <a:pt x="780" y="398"/>
                  </a:lnTo>
                  <a:lnTo>
                    <a:pt x="780" y="398"/>
                  </a:lnTo>
                  <a:lnTo>
                    <a:pt x="784" y="396"/>
                  </a:lnTo>
                  <a:lnTo>
                    <a:pt x="788" y="392"/>
                  </a:lnTo>
                  <a:lnTo>
                    <a:pt x="788" y="392"/>
                  </a:lnTo>
                  <a:lnTo>
                    <a:pt x="790" y="388"/>
                  </a:lnTo>
                  <a:lnTo>
                    <a:pt x="790" y="384"/>
                  </a:lnTo>
                  <a:lnTo>
                    <a:pt x="790" y="384"/>
                  </a:lnTo>
                  <a:lnTo>
                    <a:pt x="788" y="382"/>
                  </a:lnTo>
                  <a:lnTo>
                    <a:pt x="784" y="378"/>
                  </a:lnTo>
                  <a:lnTo>
                    <a:pt x="16" y="2"/>
                  </a:lnTo>
                  <a:lnTo>
                    <a:pt x="16" y="2"/>
                  </a:lnTo>
                  <a:lnTo>
                    <a:pt x="12"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grpSp>
      <p:grpSp>
        <p:nvGrpSpPr>
          <p:cNvPr id="113" name="Group 112"/>
          <p:cNvGrpSpPr/>
          <p:nvPr/>
        </p:nvGrpSpPr>
        <p:grpSpPr>
          <a:xfrm>
            <a:off x="4655645" y="3771017"/>
            <a:ext cx="1155520" cy="410715"/>
            <a:chOff x="-1514475" y="3787775"/>
            <a:chExt cx="2393950" cy="682625"/>
          </a:xfrm>
          <a:solidFill>
            <a:schemeClr val="tx2"/>
          </a:solidFill>
        </p:grpSpPr>
        <p:sp>
          <p:nvSpPr>
            <p:cNvPr id="114" name="Freeform 22"/>
            <p:cNvSpPr>
              <a:spLocks/>
            </p:cNvSpPr>
            <p:nvPr/>
          </p:nvSpPr>
          <p:spPr bwMode="auto">
            <a:xfrm>
              <a:off x="-1514475" y="3800475"/>
              <a:ext cx="1158875" cy="361950"/>
            </a:xfrm>
            <a:custGeom>
              <a:avLst/>
              <a:gdLst>
                <a:gd name="T0" fmla="*/ 364 w 730"/>
                <a:gd name="T1" fmla="*/ 0 h 228"/>
                <a:gd name="T2" fmla="*/ 0 w 730"/>
                <a:gd name="T3" fmla="*/ 152 h 228"/>
                <a:gd name="T4" fmla="*/ 184 w 730"/>
                <a:gd name="T5" fmla="*/ 228 h 228"/>
                <a:gd name="T6" fmla="*/ 184 w 730"/>
                <a:gd name="T7" fmla="*/ 228 h 228"/>
                <a:gd name="T8" fmla="*/ 200 w 730"/>
                <a:gd name="T9" fmla="*/ 210 h 228"/>
                <a:gd name="T10" fmla="*/ 220 w 730"/>
                <a:gd name="T11" fmla="*/ 194 h 228"/>
                <a:gd name="T12" fmla="*/ 240 w 730"/>
                <a:gd name="T13" fmla="*/ 180 h 228"/>
                <a:gd name="T14" fmla="*/ 264 w 730"/>
                <a:gd name="T15" fmla="*/ 170 h 228"/>
                <a:gd name="T16" fmla="*/ 288 w 730"/>
                <a:gd name="T17" fmla="*/ 160 h 228"/>
                <a:gd name="T18" fmla="*/ 312 w 730"/>
                <a:gd name="T19" fmla="*/ 154 h 228"/>
                <a:gd name="T20" fmla="*/ 338 w 730"/>
                <a:gd name="T21" fmla="*/ 150 h 228"/>
                <a:gd name="T22" fmla="*/ 364 w 730"/>
                <a:gd name="T23" fmla="*/ 148 h 228"/>
                <a:gd name="T24" fmla="*/ 364 w 730"/>
                <a:gd name="T25" fmla="*/ 148 h 228"/>
                <a:gd name="T26" fmla="*/ 392 w 730"/>
                <a:gd name="T27" fmla="*/ 150 h 228"/>
                <a:gd name="T28" fmla="*/ 418 w 730"/>
                <a:gd name="T29" fmla="*/ 154 h 228"/>
                <a:gd name="T30" fmla="*/ 442 w 730"/>
                <a:gd name="T31" fmla="*/ 160 h 228"/>
                <a:gd name="T32" fmla="*/ 466 w 730"/>
                <a:gd name="T33" fmla="*/ 170 h 228"/>
                <a:gd name="T34" fmla="*/ 488 w 730"/>
                <a:gd name="T35" fmla="*/ 180 h 228"/>
                <a:gd name="T36" fmla="*/ 510 w 730"/>
                <a:gd name="T37" fmla="*/ 194 h 228"/>
                <a:gd name="T38" fmla="*/ 528 w 730"/>
                <a:gd name="T39" fmla="*/ 210 h 228"/>
                <a:gd name="T40" fmla="*/ 546 w 730"/>
                <a:gd name="T41" fmla="*/ 228 h 228"/>
                <a:gd name="T42" fmla="*/ 730 w 730"/>
                <a:gd name="T43" fmla="*/ 152 h 228"/>
                <a:gd name="T44" fmla="*/ 572 w 730"/>
                <a:gd name="T45" fmla="*/ 86 h 228"/>
                <a:gd name="T46" fmla="*/ 572 w 730"/>
                <a:gd name="T47" fmla="*/ 178 h 228"/>
                <a:gd name="T48" fmla="*/ 572 w 730"/>
                <a:gd name="T49" fmla="*/ 178 h 228"/>
                <a:gd name="T50" fmla="*/ 572 w 730"/>
                <a:gd name="T51" fmla="*/ 184 h 228"/>
                <a:gd name="T52" fmla="*/ 568 w 730"/>
                <a:gd name="T53" fmla="*/ 188 h 228"/>
                <a:gd name="T54" fmla="*/ 564 w 730"/>
                <a:gd name="T55" fmla="*/ 192 h 228"/>
                <a:gd name="T56" fmla="*/ 558 w 730"/>
                <a:gd name="T57" fmla="*/ 194 h 228"/>
                <a:gd name="T58" fmla="*/ 558 w 730"/>
                <a:gd name="T59" fmla="*/ 194 h 228"/>
                <a:gd name="T60" fmla="*/ 552 w 730"/>
                <a:gd name="T61" fmla="*/ 192 h 228"/>
                <a:gd name="T62" fmla="*/ 546 w 730"/>
                <a:gd name="T63" fmla="*/ 188 h 228"/>
                <a:gd name="T64" fmla="*/ 544 w 730"/>
                <a:gd name="T65" fmla="*/ 184 h 228"/>
                <a:gd name="T66" fmla="*/ 542 w 730"/>
                <a:gd name="T67" fmla="*/ 178 h 228"/>
                <a:gd name="T68" fmla="*/ 542 w 730"/>
                <a:gd name="T69" fmla="*/ 74 h 228"/>
                <a:gd name="T70" fmla="*/ 364 w 730"/>
                <a:gd name="T71"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0" h="228">
                  <a:moveTo>
                    <a:pt x="364" y="0"/>
                  </a:moveTo>
                  <a:lnTo>
                    <a:pt x="0" y="152"/>
                  </a:lnTo>
                  <a:lnTo>
                    <a:pt x="184" y="228"/>
                  </a:lnTo>
                  <a:lnTo>
                    <a:pt x="184" y="228"/>
                  </a:lnTo>
                  <a:lnTo>
                    <a:pt x="200" y="210"/>
                  </a:lnTo>
                  <a:lnTo>
                    <a:pt x="220" y="194"/>
                  </a:lnTo>
                  <a:lnTo>
                    <a:pt x="240" y="180"/>
                  </a:lnTo>
                  <a:lnTo>
                    <a:pt x="264" y="170"/>
                  </a:lnTo>
                  <a:lnTo>
                    <a:pt x="288" y="160"/>
                  </a:lnTo>
                  <a:lnTo>
                    <a:pt x="312" y="154"/>
                  </a:lnTo>
                  <a:lnTo>
                    <a:pt x="338" y="150"/>
                  </a:lnTo>
                  <a:lnTo>
                    <a:pt x="364" y="148"/>
                  </a:lnTo>
                  <a:lnTo>
                    <a:pt x="364" y="148"/>
                  </a:lnTo>
                  <a:lnTo>
                    <a:pt x="392" y="150"/>
                  </a:lnTo>
                  <a:lnTo>
                    <a:pt x="418" y="154"/>
                  </a:lnTo>
                  <a:lnTo>
                    <a:pt x="442" y="160"/>
                  </a:lnTo>
                  <a:lnTo>
                    <a:pt x="466" y="170"/>
                  </a:lnTo>
                  <a:lnTo>
                    <a:pt x="488" y="180"/>
                  </a:lnTo>
                  <a:lnTo>
                    <a:pt x="510" y="194"/>
                  </a:lnTo>
                  <a:lnTo>
                    <a:pt x="528" y="210"/>
                  </a:lnTo>
                  <a:lnTo>
                    <a:pt x="546" y="228"/>
                  </a:lnTo>
                  <a:lnTo>
                    <a:pt x="730" y="152"/>
                  </a:lnTo>
                  <a:lnTo>
                    <a:pt x="572" y="86"/>
                  </a:lnTo>
                  <a:lnTo>
                    <a:pt x="572" y="178"/>
                  </a:lnTo>
                  <a:lnTo>
                    <a:pt x="572" y="178"/>
                  </a:lnTo>
                  <a:lnTo>
                    <a:pt x="572" y="184"/>
                  </a:lnTo>
                  <a:lnTo>
                    <a:pt x="568" y="188"/>
                  </a:lnTo>
                  <a:lnTo>
                    <a:pt x="564" y="192"/>
                  </a:lnTo>
                  <a:lnTo>
                    <a:pt x="558" y="194"/>
                  </a:lnTo>
                  <a:lnTo>
                    <a:pt x="558" y="194"/>
                  </a:lnTo>
                  <a:lnTo>
                    <a:pt x="552" y="192"/>
                  </a:lnTo>
                  <a:lnTo>
                    <a:pt x="546" y="188"/>
                  </a:lnTo>
                  <a:lnTo>
                    <a:pt x="544" y="184"/>
                  </a:lnTo>
                  <a:lnTo>
                    <a:pt x="542" y="178"/>
                  </a:lnTo>
                  <a:lnTo>
                    <a:pt x="542" y="74"/>
                  </a:lnTo>
                  <a:lnTo>
                    <a:pt x="3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15" name="Freeform 23"/>
            <p:cNvSpPr>
              <a:spLocks/>
            </p:cNvSpPr>
            <p:nvPr/>
          </p:nvSpPr>
          <p:spPr bwMode="auto">
            <a:xfrm>
              <a:off x="-1282700" y="4070350"/>
              <a:ext cx="695325" cy="333375"/>
            </a:xfrm>
            <a:custGeom>
              <a:avLst/>
              <a:gdLst>
                <a:gd name="T0" fmla="*/ 218 w 438"/>
                <a:gd name="T1" fmla="*/ 0 h 210"/>
                <a:gd name="T2" fmla="*/ 218 w 438"/>
                <a:gd name="T3" fmla="*/ 0 h 210"/>
                <a:gd name="T4" fmla="*/ 196 w 438"/>
                <a:gd name="T5" fmla="*/ 0 h 210"/>
                <a:gd name="T6" fmla="*/ 172 w 438"/>
                <a:gd name="T7" fmla="*/ 4 h 210"/>
                <a:gd name="T8" fmla="*/ 150 w 438"/>
                <a:gd name="T9" fmla="*/ 10 h 210"/>
                <a:gd name="T10" fmla="*/ 130 w 438"/>
                <a:gd name="T11" fmla="*/ 18 h 210"/>
                <a:gd name="T12" fmla="*/ 110 w 438"/>
                <a:gd name="T13" fmla="*/ 26 h 210"/>
                <a:gd name="T14" fmla="*/ 92 w 438"/>
                <a:gd name="T15" fmla="*/ 38 h 210"/>
                <a:gd name="T16" fmla="*/ 74 w 438"/>
                <a:gd name="T17" fmla="*/ 52 h 210"/>
                <a:gd name="T18" fmla="*/ 58 w 438"/>
                <a:gd name="T19" fmla="*/ 66 h 210"/>
                <a:gd name="T20" fmla="*/ 58 w 438"/>
                <a:gd name="T21" fmla="*/ 66 h 210"/>
                <a:gd name="T22" fmla="*/ 46 w 438"/>
                <a:gd name="T23" fmla="*/ 80 h 210"/>
                <a:gd name="T24" fmla="*/ 34 w 438"/>
                <a:gd name="T25" fmla="*/ 96 h 210"/>
                <a:gd name="T26" fmla="*/ 24 w 438"/>
                <a:gd name="T27" fmla="*/ 114 h 210"/>
                <a:gd name="T28" fmla="*/ 16 w 438"/>
                <a:gd name="T29" fmla="*/ 132 h 210"/>
                <a:gd name="T30" fmla="*/ 8 w 438"/>
                <a:gd name="T31" fmla="*/ 150 h 210"/>
                <a:gd name="T32" fmla="*/ 4 w 438"/>
                <a:gd name="T33" fmla="*/ 170 h 210"/>
                <a:gd name="T34" fmla="*/ 0 w 438"/>
                <a:gd name="T35" fmla="*/ 190 h 210"/>
                <a:gd name="T36" fmla="*/ 0 w 438"/>
                <a:gd name="T37" fmla="*/ 210 h 210"/>
                <a:gd name="T38" fmla="*/ 438 w 438"/>
                <a:gd name="T39" fmla="*/ 210 h 210"/>
                <a:gd name="T40" fmla="*/ 438 w 438"/>
                <a:gd name="T41" fmla="*/ 210 h 210"/>
                <a:gd name="T42" fmla="*/ 438 w 438"/>
                <a:gd name="T43" fmla="*/ 190 h 210"/>
                <a:gd name="T44" fmla="*/ 434 w 438"/>
                <a:gd name="T45" fmla="*/ 170 h 210"/>
                <a:gd name="T46" fmla="*/ 430 w 438"/>
                <a:gd name="T47" fmla="*/ 150 h 210"/>
                <a:gd name="T48" fmla="*/ 422 w 438"/>
                <a:gd name="T49" fmla="*/ 132 h 210"/>
                <a:gd name="T50" fmla="*/ 414 w 438"/>
                <a:gd name="T51" fmla="*/ 114 h 210"/>
                <a:gd name="T52" fmla="*/ 404 w 438"/>
                <a:gd name="T53" fmla="*/ 96 h 210"/>
                <a:gd name="T54" fmla="*/ 392 w 438"/>
                <a:gd name="T55" fmla="*/ 80 h 210"/>
                <a:gd name="T56" fmla="*/ 380 w 438"/>
                <a:gd name="T57" fmla="*/ 66 h 210"/>
                <a:gd name="T58" fmla="*/ 380 w 438"/>
                <a:gd name="T59" fmla="*/ 66 h 210"/>
                <a:gd name="T60" fmla="*/ 364 w 438"/>
                <a:gd name="T61" fmla="*/ 52 h 210"/>
                <a:gd name="T62" fmla="*/ 346 w 438"/>
                <a:gd name="T63" fmla="*/ 38 h 210"/>
                <a:gd name="T64" fmla="*/ 328 w 438"/>
                <a:gd name="T65" fmla="*/ 26 h 210"/>
                <a:gd name="T66" fmla="*/ 308 w 438"/>
                <a:gd name="T67" fmla="*/ 18 h 210"/>
                <a:gd name="T68" fmla="*/ 286 w 438"/>
                <a:gd name="T69" fmla="*/ 10 h 210"/>
                <a:gd name="T70" fmla="*/ 264 w 438"/>
                <a:gd name="T71" fmla="*/ 4 h 210"/>
                <a:gd name="T72" fmla="*/ 242 w 438"/>
                <a:gd name="T73" fmla="*/ 0 h 210"/>
                <a:gd name="T74" fmla="*/ 218 w 438"/>
                <a:gd name="T75"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8" h="210">
                  <a:moveTo>
                    <a:pt x="218" y="0"/>
                  </a:moveTo>
                  <a:lnTo>
                    <a:pt x="218" y="0"/>
                  </a:lnTo>
                  <a:lnTo>
                    <a:pt x="196" y="0"/>
                  </a:lnTo>
                  <a:lnTo>
                    <a:pt x="172" y="4"/>
                  </a:lnTo>
                  <a:lnTo>
                    <a:pt x="150" y="10"/>
                  </a:lnTo>
                  <a:lnTo>
                    <a:pt x="130" y="18"/>
                  </a:lnTo>
                  <a:lnTo>
                    <a:pt x="110" y="26"/>
                  </a:lnTo>
                  <a:lnTo>
                    <a:pt x="92" y="38"/>
                  </a:lnTo>
                  <a:lnTo>
                    <a:pt x="74" y="52"/>
                  </a:lnTo>
                  <a:lnTo>
                    <a:pt x="58" y="66"/>
                  </a:lnTo>
                  <a:lnTo>
                    <a:pt x="58" y="66"/>
                  </a:lnTo>
                  <a:lnTo>
                    <a:pt x="46" y="80"/>
                  </a:lnTo>
                  <a:lnTo>
                    <a:pt x="34" y="96"/>
                  </a:lnTo>
                  <a:lnTo>
                    <a:pt x="24" y="114"/>
                  </a:lnTo>
                  <a:lnTo>
                    <a:pt x="16" y="132"/>
                  </a:lnTo>
                  <a:lnTo>
                    <a:pt x="8" y="150"/>
                  </a:lnTo>
                  <a:lnTo>
                    <a:pt x="4" y="170"/>
                  </a:lnTo>
                  <a:lnTo>
                    <a:pt x="0" y="190"/>
                  </a:lnTo>
                  <a:lnTo>
                    <a:pt x="0" y="210"/>
                  </a:lnTo>
                  <a:lnTo>
                    <a:pt x="438" y="210"/>
                  </a:lnTo>
                  <a:lnTo>
                    <a:pt x="438" y="210"/>
                  </a:lnTo>
                  <a:lnTo>
                    <a:pt x="438" y="190"/>
                  </a:lnTo>
                  <a:lnTo>
                    <a:pt x="434" y="170"/>
                  </a:lnTo>
                  <a:lnTo>
                    <a:pt x="430" y="150"/>
                  </a:lnTo>
                  <a:lnTo>
                    <a:pt x="422" y="132"/>
                  </a:lnTo>
                  <a:lnTo>
                    <a:pt x="414" y="114"/>
                  </a:lnTo>
                  <a:lnTo>
                    <a:pt x="404" y="96"/>
                  </a:lnTo>
                  <a:lnTo>
                    <a:pt x="392" y="80"/>
                  </a:lnTo>
                  <a:lnTo>
                    <a:pt x="380" y="66"/>
                  </a:lnTo>
                  <a:lnTo>
                    <a:pt x="380" y="66"/>
                  </a:lnTo>
                  <a:lnTo>
                    <a:pt x="364" y="52"/>
                  </a:lnTo>
                  <a:lnTo>
                    <a:pt x="346" y="38"/>
                  </a:lnTo>
                  <a:lnTo>
                    <a:pt x="328" y="26"/>
                  </a:lnTo>
                  <a:lnTo>
                    <a:pt x="308" y="18"/>
                  </a:lnTo>
                  <a:lnTo>
                    <a:pt x="286" y="10"/>
                  </a:lnTo>
                  <a:lnTo>
                    <a:pt x="264" y="4"/>
                  </a:lnTo>
                  <a:lnTo>
                    <a:pt x="242" y="0"/>
                  </a:lnTo>
                  <a:lnTo>
                    <a:pt x="2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16" name="Freeform 24"/>
            <p:cNvSpPr>
              <a:spLocks/>
            </p:cNvSpPr>
            <p:nvPr/>
          </p:nvSpPr>
          <p:spPr bwMode="auto">
            <a:xfrm>
              <a:off x="-1282700" y="4070350"/>
              <a:ext cx="695325" cy="333375"/>
            </a:xfrm>
            <a:custGeom>
              <a:avLst/>
              <a:gdLst>
                <a:gd name="T0" fmla="*/ 218 w 438"/>
                <a:gd name="T1" fmla="*/ 0 h 210"/>
                <a:gd name="T2" fmla="*/ 218 w 438"/>
                <a:gd name="T3" fmla="*/ 0 h 210"/>
                <a:gd name="T4" fmla="*/ 196 w 438"/>
                <a:gd name="T5" fmla="*/ 0 h 210"/>
                <a:gd name="T6" fmla="*/ 172 w 438"/>
                <a:gd name="T7" fmla="*/ 4 h 210"/>
                <a:gd name="T8" fmla="*/ 150 w 438"/>
                <a:gd name="T9" fmla="*/ 10 h 210"/>
                <a:gd name="T10" fmla="*/ 130 w 438"/>
                <a:gd name="T11" fmla="*/ 18 h 210"/>
                <a:gd name="T12" fmla="*/ 110 w 438"/>
                <a:gd name="T13" fmla="*/ 26 h 210"/>
                <a:gd name="T14" fmla="*/ 92 w 438"/>
                <a:gd name="T15" fmla="*/ 38 h 210"/>
                <a:gd name="T16" fmla="*/ 74 w 438"/>
                <a:gd name="T17" fmla="*/ 52 h 210"/>
                <a:gd name="T18" fmla="*/ 58 w 438"/>
                <a:gd name="T19" fmla="*/ 66 h 210"/>
                <a:gd name="T20" fmla="*/ 58 w 438"/>
                <a:gd name="T21" fmla="*/ 66 h 210"/>
                <a:gd name="T22" fmla="*/ 46 w 438"/>
                <a:gd name="T23" fmla="*/ 80 h 210"/>
                <a:gd name="T24" fmla="*/ 34 w 438"/>
                <a:gd name="T25" fmla="*/ 96 h 210"/>
                <a:gd name="T26" fmla="*/ 24 w 438"/>
                <a:gd name="T27" fmla="*/ 114 h 210"/>
                <a:gd name="T28" fmla="*/ 16 w 438"/>
                <a:gd name="T29" fmla="*/ 132 h 210"/>
                <a:gd name="T30" fmla="*/ 8 w 438"/>
                <a:gd name="T31" fmla="*/ 150 h 210"/>
                <a:gd name="T32" fmla="*/ 4 w 438"/>
                <a:gd name="T33" fmla="*/ 170 h 210"/>
                <a:gd name="T34" fmla="*/ 0 w 438"/>
                <a:gd name="T35" fmla="*/ 190 h 210"/>
                <a:gd name="T36" fmla="*/ 0 w 438"/>
                <a:gd name="T37" fmla="*/ 210 h 210"/>
                <a:gd name="T38" fmla="*/ 438 w 438"/>
                <a:gd name="T39" fmla="*/ 210 h 210"/>
                <a:gd name="T40" fmla="*/ 438 w 438"/>
                <a:gd name="T41" fmla="*/ 210 h 210"/>
                <a:gd name="T42" fmla="*/ 438 w 438"/>
                <a:gd name="T43" fmla="*/ 190 h 210"/>
                <a:gd name="T44" fmla="*/ 434 w 438"/>
                <a:gd name="T45" fmla="*/ 170 h 210"/>
                <a:gd name="T46" fmla="*/ 430 w 438"/>
                <a:gd name="T47" fmla="*/ 150 h 210"/>
                <a:gd name="T48" fmla="*/ 422 w 438"/>
                <a:gd name="T49" fmla="*/ 132 h 210"/>
                <a:gd name="T50" fmla="*/ 414 w 438"/>
                <a:gd name="T51" fmla="*/ 114 h 210"/>
                <a:gd name="T52" fmla="*/ 404 w 438"/>
                <a:gd name="T53" fmla="*/ 96 h 210"/>
                <a:gd name="T54" fmla="*/ 392 w 438"/>
                <a:gd name="T55" fmla="*/ 80 h 210"/>
                <a:gd name="T56" fmla="*/ 380 w 438"/>
                <a:gd name="T57" fmla="*/ 66 h 210"/>
                <a:gd name="T58" fmla="*/ 380 w 438"/>
                <a:gd name="T59" fmla="*/ 66 h 210"/>
                <a:gd name="T60" fmla="*/ 364 w 438"/>
                <a:gd name="T61" fmla="*/ 52 h 210"/>
                <a:gd name="T62" fmla="*/ 346 w 438"/>
                <a:gd name="T63" fmla="*/ 38 h 210"/>
                <a:gd name="T64" fmla="*/ 328 w 438"/>
                <a:gd name="T65" fmla="*/ 26 h 210"/>
                <a:gd name="T66" fmla="*/ 308 w 438"/>
                <a:gd name="T67" fmla="*/ 18 h 210"/>
                <a:gd name="T68" fmla="*/ 286 w 438"/>
                <a:gd name="T69" fmla="*/ 10 h 210"/>
                <a:gd name="T70" fmla="*/ 264 w 438"/>
                <a:gd name="T71" fmla="*/ 4 h 210"/>
                <a:gd name="T72" fmla="*/ 242 w 438"/>
                <a:gd name="T73" fmla="*/ 0 h 210"/>
                <a:gd name="T74" fmla="*/ 218 w 438"/>
                <a:gd name="T75"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8" h="210">
                  <a:moveTo>
                    <a:pt x="218" y="0"/>
                  </a:moveTo>
                  <a:lnTo>
                    <a:pt x="218" y="0"/>
                  </a:lnTo>
                  <a:lnTo>
                    <a:pt x="196" y="0"/>
                  </a:lnTo>
                  <a:lnTo>
                    <a:pt x="172" y="4"/>
                  </a:lnTo>
                  <a:lnTo>
                    <a:pt x="150" y="10"/>
                  </a:lnTo>
                  <a:lnTo>
                    <a:pt x="130" y="18"/>
                  </a:lnTo>
                  <a:lnTo>
                    <a:pt x="110" y="26"/>
                  </a:lnTo>
                  <a:lnTo>
                    <a:pt x="92" y="38"/>
                  </a:lnTo>
                  <a:lnTo>
                    <a:pt x="74" y="52"/>
                  </a:lnTo>
                  <a:lnTo>
                    <a:pt x="58" y="66"/>
                  </a:lnTo>
                  <a:lnTo>
                    <a:pt x="58" y="66"/>
                  </a:lnTo>
                  <a:lnTo>
                    <a:pt x="46" y="80"/>
                  </a:lnTo>
                  <a:lnTo>
                    <a:pt x="34" y="96"/>
                  </a:lnTo>
                  <a:lnTo>
                    <a:pt x="24" y="114"/>
                  </a:lnTo>
                  <a:lnTo>
                    <a:pt x="16" y="132"/>
                  </a:lnTo>
                  <a:lnTo>
                    <a:pt x="8" y="150"/>
                  </a:lnTo>
                  <a:lnTo>
                    <a:pt x="4" y="170"/>
                  </a:lnTo>
                  <a:lnTo>
                    <a:pt x="0" y="190"/>
                  </a:lnTo>
                  <a:lnTo>
                    <a:pt x="0" y="210"/>
                  </a:lnTo>
                  <a:lnTo>
                    <a:pt x="438" y="210"/>
                  </a:lnTo>
                  <a:lnTo>
                    <a:pt x="438" y="210"/>
                  </a:lnTo>
                  <a:lnTo>
                    <a:pt x="438" y="190"/>
                  </a:lnTo>
                  <a:lnTo>
                    <a:pt x="434" y="170"/>
                  </a:lnTo>
                  <a:lnTo>
                    <a:pt x="430" y="150"/>
                  </a:lnTo>
                  <a:lnTo>
                    <a:pt x="422" y="132"/>
                  </a:lnTo>
                  <a:lnTo>
                    <a:pt x="414" y="114"/>
                  </a:lnTo>
                  <a:lnTo>
                    <a:pt x="404" y="96"/>
                  </a:lnTo>
                  <a:lnTo>
                    <a:pt x="392" y="80"/>
                  </a:lnTo>
                  <a:lnTo>
                    <a:pt x="380" y="66"/>
                  </a:lnTo>
                  <a:lnTo>
                    <a:pt x="380" y="66"/>
                  </a:lnTo>
                  <a:lnTo>
                    <a:pt x="364" y="52"/>
                  </a:lnTo>
                  <a:lnTo>
                    <a:pt x="346" y="38"/>
                  </a:lnTo>
                  <a:lnTo>
                    <a:pt x="328" y="26"/>
                  </a:lnTo>
                  <a:lnTo>
                    <a:pt x="308" y="18"/>
                  </a:lnTo>
                  <a:lnTo>
                    <a:pt x="286" y="10"/>
                  </a:lnTo>
                  <a:lnTo>
                    <a:pt x="264" y="4"/>
                  </a:lnTo>
                  <a:lnTo>
                    <a:pt x="242" y="0"/>
                  </a:lnTo>
                  <a:lnTo>
                    <a:pt x="218"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17" name="Freeform 25"/>
            <p:cNvSpPr>
              <a:spLocks/>
            </p:cNvSpPr>
            <p:nvPr/>
          </p:nvSpPr>
          <p:spPr bwMode="auto">
            <a:xfrm>
              <a:off x="546100" y="4098925"/>
              <a:ext cx="333375" cy="241300"/>
            </a:xfrm>
            <a:custGeom>
              <a:avLst/>
              <a:gdLst>
                <a:gd name="T0" fmla="*/ 6 w 210"/>
                <a:gd name="T1" fmla="*/ 0 h 152"/>
                <a:gd name="T2" fmla="*/ 6 w 210"/>
                <a:gd name="T3" fmla="*/ 0 h 152"/>
                <a:gd name="T4" fmla="*/ 0 w 210"/>
                <a:gd name="T5" fmla="*/ 6 h 152"/>
                <a:gd name="T6" fmla="*/ 6 w 210"/>
                <a:gd name="T7" fmla="*/ 12 h 152"/>
                <a:gd name="T8" fmla="*/ 198 w 210"/>
                <a:gd name="T9" fmla="*/ 152 h 152"/>
                <a:gd name="T10" fmla="*/ 198 w 210"/>
                <a:gd name="T11" fmla="*/ 152 h 152"/>
                <a:gd name="T12" fmla="*/ 204 w 210"/>
                <a:gd name="T13" fmla="*/ 150 h 152"/>
                <a:gd name="T14" fmla="*/ 210 w 210"/>
                <a:gd name="T15" fmla="*/ 148 h 152"/>
                <a:gd name="T16" fmla="*/ 210 w 210"/>
                <a:gd name="T17" fmla="*/ 148 h 152"/>
                <a:gd name="T18" fmla="*/ 138 w 210"/>
                <a:gd name="T19" fmla="*/ 98 h 152"/>
                <a:gd name="T20" fmla="*/ 78 w 210"/>
                <a:gd name="T21" fmla="*/ 56 h 152"/>
                <a:gd name="T22" fmla="*/ 12 w 210"/>
                <a:gd name="T23" fmla="*/ 4 h 152"/>
                <a:gd name="T24" fmla="*/ 6 w 210"/>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152">
                  <a:moveTo>
                    <a:pt x="6" y="0"/>
                  </a:moveTo>
                  <a:lnTo>
                    <a:pt x="6" y="0"/>
                  </a:lnTo>
                  <a:lnTo>
                    <a:pt x="0" y="6"/>
                  </a:lnTo>
                  <a:lnTo>
                    <a:pt x="6" y="12"/>
                  </a:lnTo>
                  <a:lnTo>
                    <a:pt x="198" y="152"/>
                  </a:lnTo>
                  <a:lnTo>
                    <a:pt x="198" y="152"/>
                  </a:lnTo>
                  <a:lnTo>
                    <a:pt x="204" y="150"/>
                  </a:lnTo>
                  <a:lnTo>
                    <a:pt x="210" y="148"/>
                  </a:lnTo>
                  <a:lnTo>
                    <a:pt x="210" y="148"/>
                  </a:lnTo>
                  <a:lnTo>
                    <a:pt x="138" y="98"/>
                  </a:lnTo>
                  <a:lnTo>
                    <a:pt x="78" y="56"/>
                  </a:lnTo>
                  <a:lnTo>
                    <a:pt x="12" y="4"/>
                  </a:lnTo>
                  <a:lnTo>
                    <a:pt x="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18" name="Freeform 26"/>
            <p:cNvSpPr>
              <a:spLocks/>
            </p:cNvSpPr>
            <p:nvPr/>
          </p:nvSpPr>
          <p:spPr bwMode="auto">
            <a:xfrm>
              <a:off x="50800" y="3787775"/>
              <a:ext cx="434975" cy="266700"/>
            </a:xfrm>
            <a:custGeom>
              <a:avLst/>
              <a:gdLst>
                <a:gd name="T0" fmla="*/ 56 w 274"/>
                <a:gd name="T1" fmla="*/ 0 h 168"/>
                <a:gd name="T2" fmla="*/ 56 w 274"/>
                <a:gd name="T3" fmla="*/ 0 h 168"/>
                <a:gd name="T4" fmla="*/ 48 w 274"/>
                <a:gd name="T5" fmla="*/ 0 h 168"/>
                <a:gd name="T6" fmla="*/ 42 w 274"/>
                <a:gd name="T7" fmla="*/ 4 h 168"/>
                <a:gd name="T8" fmla="*/ 34 w 274"/>
                <a:gd name="T9" fmla="*/ 10 h 168"/>
                <a:gd name="T10" fmla="*/ 24 w 274"/>
                <a:gd name="T11" fmla="*/ 20 h 168"/>
                <a:gd name="T12" fmla="*/ 24 w 274"/>
                <a:gd name="T13" fmla="*/ 20 h 168"/>
                <a:gd name="T14" fmla="*/ 12 w 274"/>
                <a:gd name="T15" fmla="*/ 42 h 168"/>
                <a:gd name="T16" fmla="*/ 4 w 274"/>
                <a:gd name="T17" fmla="*/ 58 h 168"/>
                <a:gd name="T18" fmla="*/ 0 w 274"/>
                <a:gd name="T19" fmla="*/ 72 h 168"/>
                <a:gd name="T20" fmla="*/ 0 w 274"/>
                <a:gd name="T21" fmla="*/ 76 h 168"/>
                <a:gd name="T22" fmla="*/ 2 w 274"/>
                <a:gd name="T23" fmla="*/ 78 h 168"/>
                <a:gd name="T24" fmla="*/ 2 w 274"/>
                <a:gd name="T25" fmla="*/ 78 h 168"/>
                <a:gd name="T26" fmla="*/ 2 w 274"/>
                <a:gd name="T27" fmla="*/ 78 h 168"/>
                <a:gd name="T28" fmla="*/ 2 w 274"/>
                <a:gd name="T29" fmla="*/ 78 h 168"/>
                <a:gd name="T30" fmla="*/ 6 w 274"/>
                <a:gd name="T31" fmla="*/ 76 h 168"/>
                <a:gd name="T32" fmla="*/ 14 w 274"/>
                <a:gd name="T33" fmla="*/ 70 h 168"/>
                <a:gd name="T34" fmla="*/ 26 w 274"/>
                <a:gd name="T35" fmla="*/ 60 h 168"/>
                <a:gd name="T36" fmla="*/ 38 w 274"/>
                <a:gd name="T37" fmla="*/ 46 h 168"/>
                <a:gd name="T38" fmla="*/ 38 w 274"/>
                <a:gd name="T39" fmla="*/ 46 h 168"/>
                <a:gd name="T40" fmla="*/ 44 w 274"/>
                <a:gd name="T41" fmla="*/ 34 h 168"/>
                <a:gd name="T42" fmla="*/ 50 w 274"/>
                <a:gd name="T43" fmla="*/ 26 h 168"/>
                <a:gd name="T44" fmla="*/ 54 w 274"/>
                <a:gd name="T45" fmla="*/ 18 h 168"/>
                <a:gd name="T46" fmla="*/ 54 w 274"/>
                <a:gd name="T47" fmla="*/ 14 h 168"/>
                <a:gd name="T48" fmla="*/ 54 w 274"/>
                <a:gd name="T49" fmla="*/ 14 h 168"/>
                <a:gd name="T50" fmla="*/ 52 w 274"/>
                <a:gd name="T51" fmla="*/ 14 h 168"/>
                <a:gd name="T52" fmla="*/ 52 w 274"/>
                <a:gd name="T53" fmla="*/ 14 h 168"/>
                <a:gd name="T54" fmla="*/ 50 w 274"/>
                <a:gd name="T55" fmla="*/ 14 h 168"/>
                <a:gd name="T56" fmla="*/ 46 w 274"/>
                <a:gd name="T57" fmla="*/ 18 h 168"/>
                <a:gd name="T58" fmla="*/ 32 w 274"/>
                <a:gd name="T59" fmla="*/ 32 h 168"/>
                <a:gd name="T60" fmla="*/ 32 w 274"/>
                <a:gd name="T61" fmla="*/ 32 h 168"/>
                <a:gd name="T62" fmla="*/ 24 w 274"/>
                <a:gd name="T63" fmla="*/ 44 h 168"/>
                <a:gd name="T64" fmla="*/ 22 w 274"/>
                <a:gd name="T65" fmla="*/ 52 h 168"/>
                <a:gd name="T66" fmla="*/ 26 w 274"/>
                <a:gd name="T67" fmla="*/ 54 h 168"/>
                <a:gd name="T68" fmla="*/ 20 w 274"/>
                <a:gd name="T69" fmla="*/ 62 h 168"/>
                <a:gd name="T70" fmla="*/ 16 w 274"/>
                <a:gd name="T71" fmla="*/ 60 h 168"/>
                <a:gd name="T72" fmla="*/ 16 w 274"/>
                <a:gd name="T73" fmla="*/ 60 h 168"/>
                <a:gd name="T74" fmla="*/ 14 w 274"/>
                <a:gd name="T75" fmla="*/ 58 h 168"/>
                <a:gd name="T76" fmla="*/ 14 w 274"/>
                <a:gd name="T77" fmla="*/ 56 h 168"/>
                <a:gd name="T78" fmla="*/ 16 w 274"/>
                <a:gd name="T79" fmla="*/ 48 h 168"/>
                <a:gd name="T80" fmla="*/ 20 w 274"/>
                <a:gd name="T81" fmla="*/ 38 h 168"/>
                <a:gd name="T82" fmla="*/ 26 w 274"/>
                <a:gd name="T83" fmla="*/ 28 h 168"/>
                <a:gd name="T84" fmla="*/ 26 w 274"/>
                <a:gd name="T85" fmla="*/ 28 h 168"/>
                <a:gd name="T86" fmla="*/ 42 w 274"/>
                <a:gd name="T87" fmla="*/ 12 h 168"/>
                <a:gd name="T88" fmla="*/ 48 w 274"/>
                <a:gd name="T89" fmla="*/ 8 h 168"/>
                <a:gd name="T90" fmla="*/ 52 w 274"/>
                <a:gd name="T91" fmla="*/ 6 h 168"/>
                <a:gd name="T92" fmla="*/ 52 w 274"/>
                <a:gd name="T93" fmla="*/ 6 h 168"/>
                <a:gd name="T94" fmla="*/ 58 w 274"/>
                <a:gd name="T95" fmla="*/ 8 h 168"/>
                <a:gd name="T96" fmla="*/ 62 w 274"/>
                <a:gd name="T97" fmla="*/ 10 h 168"/>
                <a:gd name="T98" fmla="*/ 270 w 274"/>
                <a:gd name="T99" fmla="*/ 168 h 168"/>
                <a:gd name="T100" fmla="*/ 270 w 274"/>
                <a:gd name="T101" fmla="*/ 168 h 168"/>
                <a:gd name="T102" fmla="*/ 274 w 274"/>
                <a:gd name="T103" fmla="*/ 164 h 168"/>
                <a:gd name="T104" fmla="*/ 274 w 274"/>
                <a:gd name="T105" fmla="*/ 164 h 168"/>
                <a:gd name="T106" fmla="*/ 92 w 274"/>
                <a:gd name="T107" fmla="*/ 22 h 168"/>
                <a:gd name="T108" fmla="*/ 92 w 274"/>
                <a:gd name="T109" fmla="*/ 22 h 168"/>
                <a:gd name="T110" fmla="*/ 70 w 274"/>
                <a:gd name="T111" fmla="*/ 4 h 168"/>
                <a:gd name="T112" fmla="*/ 70 w 274"/>
                <a:gd name="T113" fmla="*/ 4 h 168"/>
                <a:gd name="T114" fmla="*/ 64 w 274"/>
                <a:gd name="T115" fmla="*/ 0 h 168"/>
                <a:gd name="T116" fmla="*/ 56 w 274"/>
                <a:gd name="T1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4" h="168">
                  <a:moveTo>
                    <a:pt x="56" y="0"/>
                  </a:moveTo>
                  <a:lnTo>
                    <a:pt x="56" y="0"/>
                  </a:lnTo>
                  <a:lnTo>
                    <a:pt x="48" y="0"/>
                  </a:lnTo>
                  <a:lnTo>
                    <a:pt x="42" y="4"/>
                  </a:lnTo>
                  <a:lnTo>
                    <a:pt x="34" y="10"/>
                  </a:lnTo>
                  <a:lnTo>
                    <a:pt x="24" y="20"/>
                  </a:lnTo>
                  <a:lnTo>
                    <a:pt x="24" y="20"/>
                  </a:lnTo>
                  <a:lnTo>
                    <a:pt x="12" y="42"/>
                  </a:lnTo>
                  <a:lnTo>
                    <a:pt x="4" y="58"/>
                  </a:lnTo>
                  <a:lnTo>
                    <a:pt x="0" y="72"/>
                  </a:lnTo>
                  <a:lnTo>
                    <a:pt x="0" y="76"/>
                  </a:lnTo>
                  <a:lnTo>
                    <a:pt x="2" y="78"/>
                  </a:lnTo>
                  <a:lnTo>
                    <a:pt x="2" y="78"/>
                  </a:lnTo>
                  <a:lnTo>
                    <a:pt x="2" y="78"/>
                  </a:lnTo>
                  <a:lnTo>
                    <a:pt x="2" y="78"/>
                  </a:lnTo>
                  <a:lnTo>
                    <a:pt x="6" y="76"/>
                  </a:lnTo>
                  <a:lnTo>
                    <a:pt x="14" y="70"/>
                  </a:lnTo>
                  <a:lnTo>
                    <a:pt x="26" y="60"/>
                  </a:lnTo>
                  <a:lnTo>
                    <a:pt x="38" y="46"/>
                  </a:lnTo>
                  <a:lnTo>
                    <a:pt x="38" y="46"/>
                  </a:lnTo>
                  <a:lnTo>
                    <a:pt x="44" y="34"/>
                  </a:lnTo>
                  <a:lnTo>
                    <a:pt x="50" y="26"/>
                  </a:lnTo>
                  <a:lnTo>
                    <a:pt x="54" y="18"/>
                  </a:lnTo>
                  <a:lnTo>
                    <a:pt x="54" y="14"/>
                  </a:lnTo>
                  <a:lnTo>
                    <a:pt x="54" y="14"/>
                  </a:lnTo>
                  <a:lnTo>
                    <a:pt x="52" y="14"/>
                  </a:lnTo>
                  <a:lnTo>
                    <a:pt x="52" y="14"/>
                  </a:lnTo>
                  <a:lnTo>
                    <a:pt x="50" y="14"/>
                  </a:lnTo>
                  <a:lnTo>
                    <a:pt x="46" y="18"/>
                  </a:lnTo>
                  <a:lnTo>
                    <a:pt x="32" y="32"/>
                  </a:lnTo>
                  <a:lnTo>
                    <a:pt x="32" y="32"/>
                  </a:lnTo>
                  <a:lnTo>
                    <a:pt x="24" y="44"/>
                  </a:lnTo>
                  <a:lnTo>
                    <a:pt x="22" y="52"/>
                  </a:lnTo>
                  <a:lnTo>
                    <a:pt x="26" y="54"/>
                  </a:lnTo>
                  <a:lnTo>
                    <a:pt x="20" y="62"/>
                  </a:lnTo>
                  <a:lnTo>
                    <a:pt x="16" y="60"/>
                  </a:lnTo>
                  <a:lnTo>
                    <a:pt x="16" y="60"/>
                  </a:lnTo>
                  <a:lnTo>
                    <a:pt x="14" y="58"/>
                  </a:lnTo>
                  <a:lnTo>
                    <a:pt x="14" y="56"/>
                  </a:lnTo>
                  <a:lnTo>
                    <a:pt x="16" y="48"/>
                  </a:lnTo>
                  <a:lnTo>
                    <a:pt x="20" y="38"/>
                  </a:lnTo>
                  <a:lnTo>
                    <a:pt x="26" y="28"/>
                  </a:lnTo>
                  <a:lnTo>
                    <a:pt x="26" y="28"/>
                  </a:lnTo>
                  <a:lnTo>
                    <a:pt x="42" y="12"/>
                  </a:lnTo>
                  <a:lnTo>
                    <a:pt x="48" y="8"/>
                  </a:lnTo>
                  <a:lnTo>
                    <a:pt x="52" y="6"/>
                  </a:lnTo>
                  <a:lnTo>
                    <a:pt x="52" y="6"/>
                  </a:lnTo>
                  <a:lnTo>
                    <a:pt x="58" y="8"/>
                  </a:lnTo>
                  <a:lnTo>
                    <a:pt x="62" y="10"/>
                  </a:lnTo>
                  <a:lnTo>
                    <a:pt x="270" y="168"/>
                  </a:lnTo>
                  <a:lnTo>
                    <a:pt x="270" y="168"/>
                  </a:lnTo>
                  <a:lnTo>
                    <a:pt x="274" y="164"/>
                  </a:lnTo>
                  <a:lnTo>
                    <a:pt x="274" y="164"/>
                  </a:lnTo>
                  <a:lnTo>
                    <a:pt x="92" y="22"/>
                  </a:lnTo>
                  <a:lnTo>
                    <a:pt x="92" y="22"/>
                  </a:lnTo>
                  <a:lnTo>
                    <a:pt x="70" y="4"/>
                  </a:lnTo>
                  <a:lnTo>
                    <a:pt x="70" y="4"/>
                  </a:lnTo>
                  <a:lnTo>
                    <a:pt x="64" y="0"/>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19" name="Freeform 27"/>
            <p:cNvSpPr>
              <a:spLocks/>
            </p:cNvSpPr>
            <p:nvPr/>
          </p:nvSpPr>
          <p:spPr bwMode="auto">
            <a:xfrm>
              <a:off x="50800" y="3787775"/>
              <a:ext cx="434975" cy="266700"/>
            </a:xfrm>
            <a:custGeom>
              <a:avLst/>
              <a:gdLst>
                <a:gd name="T0" fmla="*/ 56 w 274"/>
                <a:gd name="T1" fmla="*/ 0 h 168"/>
                <a:gd name="T2" fmla="*/ 56 w 274"/>
                <a:gd name="T3" fmla="*/ 0 h 168"/>
                <a:gd name="T4" fmla="*/ 48 w 274"/>
                <a:gd name="T5" fmla="*/ 0 h 168"/>
                <a:gd name="T6" fmla="*/ 42 w 274"/>
                <a:gd name="T7" fmla="*/ 4 h 168"/>
                <a:gd name="T8" fmla="*/ 34 w 274"/>
                <a:gd name="T9" fmla="*/ 10 h 168"/>
                <a:gd name="T10" fmla="*/ 24 w 274"/>
                <a:gd name="T11" fmla="*/ 20 h 168"/>
                <a:gd name="T12" fmla="*/ 24 w 274"/>
                <a:gd name="T13" fmla="*/ 20 h 168"/>
                <a:gd name="T14" fmla="*/ 12 w 274"/>
                <a:gd name="T15" fmla="*/ 42 h 168"/>
                <a:gd name="T16" fmla="*/ 4 w 274"/>
                <a:gd name="T17" fmla="*/ 58 h 168"/>
                <a:gd name="T18" fmla="*/ 0 w 274"/>
                <a:gd name="T19" fmla="*/ 72 h 168"/>
                <a:gd name="T20" fmla="*/ 0 w 274"/>
                <a:gd name="T21" fmla="*/ 76 h 168"/>
                <a:gd name="T22" fmla="*/ 2 w 274"/>
                <a:gd name="T23" fmla="*/ 78 h 168"/>
                <a:gd name="T24" fmla="*/ 2 w 274"/>
                <a:gd name="T25" fmla="*/ 78 h 168"/>
                <a:gd name="T26" fmla="*/ 2 w 274"/>
                <a:gd name="T27" fmla="*/ 78 h 168"/>
                <a:gd name="T28" fmla="*/ 2 w 274"/>
                <a:gd name="T29" fmla="*/ 78 h 168"/>
                <a:gd name="T30" fmla="*/ 6 w 274"/>
                <a:gd name="T31" fmla="*/ 76 h 168"/>
                <a:gd name="T32" fmla="*/ 14 w 274"/>
                <a:gd name="T33" fmla="*/ 70 h 168"/>
                <a:gd name="T34" fmla="*/ 26 w 274"/>
                <a:gd name="T35" fmla="*/ 60 h 168"/>
                <a:gd name="T36" fmla="*/ 38 w 274"/>
                <a:gd name="T37" fmla="*/ 46 h 168"/>
                <a:gd name="T38" fmla="*/ 38 w 274"/>
                <a:gd name="T39" fmla="*/ 46 h 168"/>
                <a:gd name="T40" fmla="*/ 44 w 274"/>
                <a:gd name="T41" fmla="*/ 34 h 168"/>
                <a:gd name="T42" fmla="*/ 50 w 274"/>
                <a:gd name="T43" fmla="*/ 26 h 168"/>
                <a:gd name="T44" fmla="*/ 54 w 274"/>
                <a:gd name="T45" fmla="*/ 18 h 168"/>
                <a:gd name="T46" fmla="*/ 54 w 274"/>
                <a:gd name="T47" fmla="*/ 14 h 168"/>
                <a:gd name="T48" fmla="*/ 54 w 274"/>
                <a:gd name="T49" fmla="*/ 14 h 168"/>
                <a:gd name="T50" fmla="*/ 52 w 274"/>
                <a:gd name="T51" fmla="*/ 14 h 168"/>
                <a:gd name="T52" fmla="*/ 52 w 274"/>
                <a:gd name="T53" fmla="*/ 14 h 168"/>
                <a:gd name="T54" fmla="*/ 50 w 274"/>
                <a:gd name="T55" fmla="*/ 14 h 168"/>
                <a:gd name="T56" fmla="*/ 46 w 274"/>
                <a:gd name="T57" fmla="*/ 18 h 168"/>
                <a:gd name="T58" fmla="*/ 32 w 274"/>
                <a:gd name="T59" fmla="*/ 32 h 168"/>
                <a:gd name="T60" fmla="*/ 32 w 274"/>
                <a:gd name="T61" fmla="*/ 32 h 168"/>
                <a:gd name="T62" fmla="*/ 24 w 274"/>
                <a:gd name="T63" fmla="*/ 44 h 168"/>
                <a:gd name="T64" fmla="*/ 22 w 274"/>
                <a:gd name="T65" fmla="*/ 52 h 168"/>
                <a:gd name="T66" fmla="*/ 26 w 274"/>
                <a:gd name="T67" fmla="*/ 54 h 168"/>
                <a:gd name="T68" fmla="*/ 20 w 274"/>
                <a:gd name="T69" fmla="*/ 62 h 168"/>
                <a:gd name="T70" fmla="*/ 16 w 274"/>
                <a:gd name="T71" fmla="*/ 60 h 168"/>
                <a:gd name="T72" fmla="*/ 16 w 274"/>
                <a:gd name="T73" fmla="*/ 60 h 168"/>
                <a:gd name="T74" fmla="*/ 14 w 274"/>
                <a:gd name="T75" fmla="*/ 58 h 168"/>
                <a:gd name="T76" fmla="*/ 14 w 274"/>
                <a:gd name="T77" fmla="*/ 56 h 168"/>
                <a:gd name="T78" fmla="*/ 16 w 274"/>
                <a:gd name="T79" fmla="*/ 48 h 168"/>
                <a:gd name="T80" fmla="*/ 20 w 274"/>
                <a:gd name="T81" fmla="*/ 38 h 168"/>
                <a:gd name="T82" fmla="*/ 26 w 274"/>
                <a:gd name="T83" fmla="*/ 28 h 168"/>
                <a:gd name="T84" fmla="*/ 26 w 274"/>
                <a:gd name="T85" fmla="*/ 28 h 168"/>
                <a:gd name="T86" fmla="*/ 42 w 274"/>
                <a:gd name="T87" fmla="*/ 12 h 168"/>
                <a:gd name="T88" fmla="*/ 48 w 274"/>
                <a:gd name="T89" fmla="*/ 8 h 168"/>
                <a:gd name="T90" fmla="*/ 52 w 274"/>
                <a:gd name="T91" fmla="*/ 6 h 168"/>
                <a:gd name="T92" fmla="*/ 52 w 274"/>
                <a:gd name="T93" fmla="*/ 6 h 168"/>
                <a:gd name="T94" fmla="*/ 58 w 274"/>
                <a:gd name="T95" fmla="*/ 8 h 168"/>
                <a:gd name="T96" fmla="*/ 62 w 274"/>
                <a:gd name="T97" fmla="*/ 10 h 168"/>
                <a:gd name="T98" fmla="*/ 270 w 274"/>
                <a:gd name="T99" fmla="*/ 168 h 168"/>
                <a:gd name="T100" fmla="*/ 270 w 274"/>
                <a:gd name="T101" fmla="*/ 168 h 168"/>
                <a:gd name="T102" fmla="*/ 274 w 274"/>
                <a:gd name="T103" fmla="*/ 164 h 168"/>
                <a:gd name="T104" fmla="*/ 274 w 274"/>
                <a:gd name="T105" fmla="*/ 164 h 168"/>
                <a:gd name="T106" fmla="*/ 92 w 274"/>
                <a:gd name="T107" fmla="*/ 22 h 168"/>
                <a:gd name="T108" fmla="*/ 92 w 274"/>
                <a:gd name="T109" fmla="*/ 22 h 168"/>
                <a:gd name="T110" fmla="*/ 70 w 274"/>
                <a:gd name="T111" fmla="*/ 4 h 168"/>
                <a:gd name="T112" fmla="*/ 70 w 274"/>
                <a:gd name="T113" fmla="*/ 4 h 168"/>
                <a:gd name="T114" fmla="*/ 64 w 274"/>
                <a:gd name="T115" fmla="*/ 0 h 168"/>
                <a:gd name="T116" fmla="*/ 56 w 274"/>
                <a:gd name="T1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4" h="168">
                  <a:moveTo>
                    <a:pt x="56" y="0"/>
                  </a:moveTo>
                  <a:lnTo>
                    <a:pt x="56" y="0"/>
                  </a:lnTo>
                  <a:lnTo>
                    <a:pt x="48" y="0"/>
                  </a:lnTo>
                  <a:lnTo>
                    <a:pt x="42" y="4"/>
                  </a:lnTo>
                  <a:lnTo>
                    <a:pt x="34" y="10"/>
                  </a:lnTo>
                  <a:lnTo>
                    <a:pt x="24" y="20"/>
                  </a:lnTo>
                  <a:lnTo>
                    <a:pt x="24" y="20"/>
                  </a:lnTo>
                  <a:lnTo>
                    <a:pt x="12" y="42"/>
                  </a:lnTo>
                  <a:lnTo>
                    <a:pt x="4" y="58"/>
                  </a:lnTo>
                  <a:lnTo>
                    <a:pt x="0" y="72"/>
                  </a:lnTo>
                  <a:lnTo>
                    <a:pt x="0" y="76"/>
                  </a:lnTo>
                  <a:lnTo>
                    <a:pt x="2" y="78"/>
                  </a:lnTo>
                  <a:lnTo>
                    <a:pt x="2" y="78"/>
                  </a:lnTo>
                  <a:lnTo>
                    <a:pt x="2" y="78"/>
                  </a:lnTo>
                  <a:lnTo>
                    <a:pt x="2" y="78"/>
                  </a:lnTo>
                  <a:lnTo>
                    <a:pt x="6" y="76"/>
                  </a:lnTo>
                  <a:lnTo>
                    <a:pt x="14" y="70"/>
                  </a:lnTo>
                  <a:lnTo>
                    <a:pt x="26" y="60"/>
                  </a:lnTo>
                  <a:lnTo>
                    <a:pt x="38" y="46"/>
                  </a:lnTo>
                  <a:lnTo>
                    <a:pt x="38" y="46"/>
                  </a:lnTo>
                  <a:lnTo>
                    <a:pt x="44" y="34"/>
                  </a:lnTo>
                  <a:lnTo>
                    <a:pt x="50" y="26"/>
                  </a:lnTo>
                  <a:lnTo>
                    <a:pt x="54" y="18"/>
                  </a:lnTo>
                  <a:lnTo>
                    <a:pt x="54" y="14"/>
                  </a:lnTo>
                  <a:lnTo>
                    <a:pt x="54" y="14"/>
                  </a:lnTo>
                  <a:lnTo>
                    <a:pt x="52" y="14"/>
                  </a:lnTo>
                  <a:lnTo>
                    <a:pt x="52" y="14"/>
                  </a:lnTo>
                  <a:lnTo>
                    <a:pt x="50" y="14"/>
                  </a:lnTo>
                  <a:lnTo>
                    <a:pt x="46" y="18"/>
                  </a:lnTo>
                  <a:lnTo>
                    <a:pt x="32" y="32"/>
                  </a:lnTo>
                  <a:lnTo>
                    <a:pt x="32" y="32"/>
                  </a:lnTo>
                  <a:lnTo>
                    <a:pt x="24" y="44"/>
                  </a:lnTo>
                  <a:lnTo>
                    <a:pt x="22" y="52"/>
                  </a:lnTo>
                  <a:lnTo>
                    <a:pt x="26" y="54"/>
                  </a:lnTo>
                  <a:lnTo>
                    <a:pt x="20" y="62"/>
                  </a:lnTo>
                  <a:lnTo>
                    <a:pt x="16" y="60"/>
                  </a:lnTo>
                  <a:lnTo>
                    <a:pt x="16" y="60"/>
                  </a:lnTo>
                  <a:lnTo>
                    <a:pt x="14" y="58"/>
                  </a:lnTo>
                  <a:lnTo>
                    <a:pt x="14" y="56"/>
                  </a:lnTo>
                  <a:lnTo>
                    <a:pt x="16" y="48"/>
                  </a:lnTo>
                  <a:lnTo>
                    <a:pt x="20" y="38"/>
                  </a:lnTo>
                  <a:lnTo>
                    <a:pt x="26" y="28"/>
                  </a:lnTo>
                  <a:lnTo>
                    <a:pt x="26" y="28"/>
                  </a:lnTo>
                  <a:lnTo>
                    <a:pt x="42" y="12"/>
                  </a:lnTo>
                  <a:lnTo>
                    <a:pt x="48" y="8"/>
                  </a:lnTo>
                  <a:lnTo>
                    <a:pt x="52" y="6"/>
                  </a:lnTo>
                  <a:lnTo>
                    <a:pt x="52" y="6"/>
                  </a:lnTo>
                  <a:lnTo>
                    <a:pt x="58" y="8"/>
                  </a:lnTo>
                  <a:lnTo>
                    <a:pt x="62" y="10"/>
                  </a:lnTo>
                  <a:lnTo>
                    <a:pt x="270" y="168"/>
                  </a:lnTo>
                  <a:lnTo>
                    <a:pt x="270" y="168"/>
                  </a:lnTo>
                  <a:lnTo>
                    <a:pt x="274" y="164"/>
                  </a:lnTo>
                  <a:lnTo>
                    <a:pt x="274" y="164"/>
                  </a:lnTo>
                  <a:lnTo>
                    <a:pt x="92" y="22"/>
                  </a:lnTo>
                  <a:lnTo>
                    <a:pt x="92" y="22"/>
                  </a:lnTo>
                  <a:lnTo>
                    <a:pt x="70" y="4"/>
                  </a:lnTo>
                  <a:lnTo>
                    <a:pt x="70" y="4"/>
                  </a:lnTo>
                  <a:lnTo>
                    <a:pt x="64" y="0"/>
                  </a:lnTo>
                  <a:lnTo>
                    <a:pt x="56"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20" name="Freeform 28"/>
            <p:cNvSpPr>
              <a:spLocks/>
            </p:cNvSpPr>
            <p:nvPr/>
          </p:nvSpPr>
          <p:spPr bwMode="auto">
            <a:xfrm>
              <a:off x="60325" y="3813175"/>
              <a:ext cx="409575" cy="330200"/>
            </a:xfrm>
            <a:custGeom>
              <a:avLst/>
              <a:gdLst>
                <a:gd name="T0" fmla="*/ 56 w 258"/>
                <a:gd name="T1" fmla="*/ 0 h 208"/>
                <a:gd name="T2" fmla="*/ 56 w 258"/>
                <a:gd name="T3" fmla="*/ 0 h 208"/>
                <a:gd name="T4" fmla="*/ 48 w 258"/>
                <a:gd name="T5" fmla="*/ 16 h 208"/>
                <a:gd name="T6" fmla="*/ 36 w 258"/>
                <a:gd name="T7" fmla="*/ 34 h 208"/>
                <a:gd name="T8" fmla="*/ 36 w 258"/>
                <a:gd name="T9" fmla="*/ 34 h 208"/>
                <a:gd name="T10" fmla="*/ 28 w 258"/>
                <a:gd name="T11" fmla="*/ 46 h 208"/>
                <a:gd name="T12" fmla="*/ 18 w 258"/>
                <a:gd name="T13" fmla="*/ 56 h 208"/>
                <a:gd name="T14" fmla="*/ 8 w 258"/>
                <a:gd name="T15" fmla="*/ 64 h 208"/>
                <a:gd name="T16" fmla="*/ 0 w 258"/>
                <a:gd name="T17" fmla="*/ 68 h 208"/>
                <a:gd name="T18" fmla="*/ 0 w 258"/>
                <a:gd name="T19" fmla="*/ 68 h 208"/>
                <a:gd name="T20" fmla="*/ 34 w 258"/>
                <a:gd name="T21" fmla="*/ 90 h 208"/>
                <a:gd name="T22" fmla="*/ 34 w 258"/>
                <a:gd name="T23" fmla="*/ 90 h 208"/>
                <a:gd name="T24" fmla="*/ 110 w 258"/>
                <a:gd name="T25" fmla="*/ 140 h 208"/>
                <a:gd name="T26" fmla="*/ 158 w 258"/>
                <a:gd name="T27" fmla="*/ 172 h 208"/>
                <a:gd name="T28" fmla="*/ 206 w 258"/>
                <a:gd name="T29" fmla="*/ 208 h 208"/>
                <a:gd name="T30" fmla="*/ 206 w 258"/>
                <a:gd name="T31" fmla="*/ 208 h 208"/>
                <a:gd name="T32" fmla="*/ 236 w 258"/>
                <a:gd name="T33" fmla="*/ 182 h 208"/>
                <a:gd name="T34" fmla="*/ 258 w 258"/>
                <a:gd name="T35" fmla="*/ 158 h 208"/>
                <a:gd name="T36" fmla="*/ 56 w 258"/>
                <a:gd name="T3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 h="208">
                  <a:moveTo>
                    <a:pt x="56" y="0"/>
                  </a:moveTo>
                  <a:lnTo>
                    <a:pt x="56" y="0"/>
                  </a:lnTo>
                  <a:lnTo>
                    <a:pt x="48" y="16"/>
                  </a:lnTo>
                  <a:lnTo>
                    <a:pt x="36" y="34"/>
                  </a:lnTo>
                  <a:lnTo>
                    <a:pt x="36" y="34"/>
                  </a:lnTo>
                  <a:lnTo>
                    <a:pt x="28" y="46"/>
                  </a:lnTo>
                  <a:lnTo>
                    <a:pt x="18" y="56"/>
                  </a:lnTo>
                  <a:lnTo>
                    <a:pt x="8" y="64"/>
                  </a:lnTo>
                  <a:lnTo>
                    <a:pt x="0" y="68"/>
                  </a:lnTo>
                  <a:lnTo>
                    <a:pt x="0" y="68"/>
                  </a:lnTo>
                  <a:lnTo>
                    <a:pt x="34" y="90"/>
                  </a:lnTo>
                  <a:lnTo>
                    <a:pt x="34" y="90"/>
                  </a:lnTo>
                  <a:lnTo>
                    <a:pt x="110" y="140"/>
                  </a:lnTo>
                  <a:lnTo>
                    <a:pt x="158" y="172"/>
                  </a:lnTo>
                  <a:lnTo>
                    <a:pt x="206" y="208"/>
                  </a:lnTo>
                  <a:lnTo>
                    <a:pt x="206" y="208"/>
                  </a:lnTo>
                  <a:lnTo>
                    <a:pt x="236" y="182"/>
                  </a:lnTo>
                  <a:lnTo>
                    <a:pt x="258" y="158"/>
                  </a:lnTo>
                  <a:lnTo>
                    <a:pt x="5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21" name="Freeform 29"/>
            <p:cNvSpPr>
              <a:spLocks/>
            </p:cNvSpPr>
            <p:nvPr/>
          </p:nvSpPr>
          <p:spPr bwMode="auto">
            <a:xfrm>
              <a:off x="454025" y="4117975"/>
              <a:ext cx="422275" cy="352425"/>
            </a:xfrm>
            <a:custGeom>
              <a:avLst/>
              <a:gdLst>
                <a:gd name="T0" fmla="*/ 54 w 266"/>
                <a:gd name="T1" fmla="*/ 0 h 222"/>
                <a:gd name="T2" fmla="*/ 54 w 266"/>
                <a:gd name="T3" fmla="*/ 0 h 222"/>
                <a:gd name="T4" fmla="*/ 30 w 266"/>
                <a:gd name="T5" fmla="*/ 24 h 222"/>
                <a:gd name="T6" fmla="*/ 0 w 266"/>
                <a:gd name="T7" fmla="*/ 46 h 222"/>
                <a:gd name="T8" fmla="*/ 0 w 266"/>
                <a:gd name="T9" fmla="*/ 46 h 222"/>
                <a:gd name="T10" fmla="*/ 62 w 266"/>
                <a:gd name="T11" fmla="*/ 96 h 222"/>
                <a:gd name="T12" fmla="*/ 118 w 266"/>
                <a:gd name="T13" fmla="*/ 142 h 222"/>
                <a:gd name="T14" fmla="*/ 196 w 266"/>
                <a:gd name="T15" fmla="*/ 208 h 222"/>
                <a:gd name="T16" fmla="*/ 196 w 266"/>
                <a:gd name="T17" fmla="*/ 208 h 222"/>
                <a:gd name="T18" fmla="*/ 210 w 266"/>
                <a:gd name="T19" fmla="*/ 222 h 222"/>
                <a:gd name="T20" fmla="*/ 210 w 266"/>
                <a:gd name="T21" fmla="*/ 222 h 222"/>
                <a:gd name="T22" fmla="*/ 214 w 266"/>
                <a:gd name="T23" fmla="*/ 220 h 222"/>
                <a:gd name="T24" fmla="*/ 222 w 266"/>
                <a:gd name="T25" fmla="*/ 216 h 222"/>
                <a:gd name="T26" fmla="*/ 238 w 266"/>
                <a:gd name="T27" fmla="*/ 200 h 222"/>
                <a:gd name="T28" fmla="*/ 238 w 266"/>
                <a:gd name="T29" fmla="*/ 200 h 222"/>
                <a:gd name="T30" fmla="*/ 248 w 266"/>
                <a:gd name="T31" fmla="*/ 188 h 222"/>
                <a:gd name="T32" fmla="*/ 248 w 266"/>
                <a:gd name="T33" fmla="*/ 188 h 222"/>
                <a:gd name="T34" fmla="*/ 256 w 266"/>
                <a:gd name="T35" fmla="*/ 176 h 222"/>
                <a:gd name="T36" fmla="*/ 256 w 266"/>
                <a:gd name="T37" fmla="*/ 176 h 222"/>
                <a:gd name="T38" fmla="*/ 262 w 266"/>
                <a:gd name="T39" fmla="*/ 164 h 222"/>
                <a:gd name="T40" fmla="*/ 266 w 266"/>
                <a:gd name="T41" fmla="*/ 154 h 222"/>
                <a:gd name="T42" fmla="*/ 54 w 266"/>
                <a:gd name="T4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6" h="222">
                  <a:moveTo>
                    <a:pt x="54" y="0"/>
                  </a:moveTo>
                  <a:lnTo>
                    <a:pt x="54" y="0"/>
                  </a:lnTo>
                  <a:lnTo>
                    <a:pt x="30" y="24"/>
                  </a:lnTo>
                  <a:lnTo>
                    <a:pt x="0" y="46"/>
                  </a:lnTo>
                  <a:lnTo>
                    <a:pt x="0" y="46"/>
                  </a:lnTo>
                  <a:lnTo>
                    <a:pt x="62" y="96"/>
                  </a:lnTo>
                  <a:lnTo>
                    <a:pt x="118" y="142"/>
                  </a:lnTo>
                  <a:lnTo>
                    <a:pt x="196" y="208"/>
                  </a:lnTo>
                  <a:lnTo>
                    <a:pt x="196" y="208"/>
                  </a:lnTo>
                  <a:lnTo>
                    <a:pt x="210" y="222"/>
                  </a:lnTo>
                  <a:lnTo>
                    <a:pt x="210" y="222"/>
                  </a:lnTo>
                  <a:lnTo>
                    <a:pt x="214" y="220"/>
                  </a:lnTo>
                  <a:lnTo>
                    <a:pt x="222" y="216"/>
                  </a:lnTo>
                  <a:lnTo>
                    <a:pt x="238" y="200"/>
                  </a:lnTo>
                  <a:lnTo>
                    <a:pt x="238" y="200"/>
                  </a:lnTo>
                  <a:lnTo>
                    <a:pt x="248" y="188"/>
                  </a:lnTo>
                  <a:lnTo>
                    <a:pt x="248" y="188"/>
                  </a:lnTo>
                  <a:lnTo>
                    <a:pt x="256" y="176"/>
                  </a:lnTo>
                  <a:lnTo>
                    <a:pt x="256" y="176"/>
                  </a:lnTo>
                  <a:lnTo>
                    <a:pt x="262" y="164"/>
                  </a:lnTo>
                  <a:lnTo>
                    <a:pt x="266" y="154"/>
                  </a:lnTo>
                  <a:lnTo>
                    <a:pt x="5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22" name="Freeform 30"/>
            <p:cNvSpPr>
              <a:spLocks/>
            </p:cNvSpPr>
            <p:nvPr/>
          </p:nvSpPr>
          <p:spPr bwMode="auto">
            <a:xfrm>
              <a:off x="476250" y="3971925"/>
              <a:ext cx="66675" cy="85725"/>
            </a:xfrm>
            <a:custGeom>
              <a:avLst/>
              <a:gdLst>
                <a:gd name="T0" fmla="*/ 16 w 42"/>
                <a:gd name="T1" fmla="*/ 0 h 54"/>
                <a:gd name="T2" fmla="*/ 0 w 42"/>
                <a:gd name="T3" fmla="*/ 36 h 54"/>
                <a:gd name="T4" fmla="*/ 0 w 42"/>
                <a:gd name="T5" fmla="*/ 36 h 54"/>
                <a:gd name="T6" fmla="*/ 22 w 42"/>
                <a:gd name="T7" fmla="*/ 54 h 54"/>
                <a:gd name="T8" fmla="*/ 22 w 42"/>
                <a:gd name="T9" fmla="*/ 54 h 54"/>
                <a:gd name="T10" fmla="*/ 22 w 42"/>
                <a:gd name="T11" fmla="*/ 54 h 54"/>
                <a:gd name="T12" fmla="*/ 30 w 42"/>
                <a:gd name="T13" fmla="*/ 42 h 54"/>
                <a:gd name="T14" fmla="*/ 42 w 42"/>
                <a:gd name="T15" fmla="*/ 26 h 54"/>
                <a:gd name="T16" fmla="*/ 42 w 42"/>
                <a:gd name="T17" fmla="*/ 26 h 54"/>
                <a:gd name="T18" fmla="*/ 28 w 42"/>
                <a:gd name="T19" fmla="*/ 28 h 54"/>
                <a:gd name="T20" fmla="*/ 22 w 42"/>
                <a:gd name="T21" fmla="*/ 30 h 54"/>
                <a:gd name="T22" fmla="*/ 22 w 42"/>
                <a:gd name="T23" fmla="*/ 30 h 54"/>
                <a:gd name="T24" fmla="*/ 20 w 42"/>
                <a:gd name="T25" fmla="*/ 18 h 54"/>
                <a:gd name="T26" fmla="*/ 18 w 42"/>
                <a:gd name="T27" fmla="*/ 6 h 54"/>
                <a:gd name="T28" fmla="*/ 16 w 42"/>
                <a:gd name="T2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4">
                  <a:moveTo>
                    <a:pt x="16" y="0"/>
                  </a:moveTo>
                  <a:lnTo>
                    <a:pt x="0" y="36"/>
                  </a:lnTo>
                  <a:lnTo>
                    <a:pt x="0" y="36"/>
                  </a:lnTo>
                  <a:lnTo>
                    <a:pt x="22" y="54"/>
                  </a:lnTo>
                  <a:lnTo>
                    <a:pt x="22" y="54"/>
                  </a:lnTo>
                  <a:lnTo>
                    <a:pt x="22" y="54"/>
                  </a:lnTo>
                  <a:lnTo>
                    <a:pt x="30" y="42"/>
                  </a:lnTo>
                  <a:lnTo>
                    <a:pt x="42" y="26"/>
                  </a:lnTo>
                  <a:lnTo>
                    <a:pt x="42" y="26"/>
                  </a:lnTo>
                  <a:lnTo>
                    <a:pt x="28" y="28"/>
                  </a:lnTo>
                  <a:lnTo>
                    <a:pt x="22" y="30"/>
                  </a:lnTo>
                  <a:lnTo>
                    <a:pt x="22" y="30"/>
                  </a:lnTo>
                  <a:lnTo>
                    <a:pt x="20" y="18"/>
                  </a:lnTo>
                  <a:lnTo>
                    <a:pt x="18" y="6"/>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23" name="Freeform 31"/>
            <p:cNvSpPr>
              <a:spLocks/>
            </p:cNvSpPr>
            <p:nvPr/>
          </p:nvSpPr>
          <p:spPr bwMode="auto">
            <a:xfrm>
              <a:off x="476250" y="3971925"/>
              <a:ext cx="66675" cy="85725"/>
            </a:xfrm>
            <a:custGeom>
              <a:avLst/>
              <a:gdLst>
                <a:gd name="T0" fmla="*/ 16 w 42"/>
                <a:gd name="T1" fmla="*/ 0 h 54"/>
                <a:gd name="T2" fmla="*/ 0 w 42"/>
                <a:gd name="T3" fmla="*/ 36 h 54"/>
                <a:gd name="T4" fmla="*/ 0 w 42"/>
                <a:gd name="T5" fmla="*/ 36 h 54"/>
                <a:gd name="T6" fmla="*/ 22 w 42"/>
                <a:gd name="T7" fmla="*/ 54 h 54"/>
                <a:gd name="T8" fmla="*/ 22 w 42"/>
                <a:gd name="T9" fmla="*/ 54 h 54"/>
                <a:gd name="T10" fmla="*/ 22 w 42"/>
                <a:gd name="T11" fmla="*/ 54 h 54"/>
                <a:gd name="T12" fmla="*/ 30 w 42"/>
                <a:gd name="T13" fmla="*/ 42 h 54"/>
                <a:gd name="T14" fmla="*/ 42 w 42"/>
                <a:gd name="T15" fmla="*/ 26 h 54"/>
                <a:gd name="T16" fmla="*/ 42 w 42"/>
                <a:gd name="T17" fmla="*/ 26 h 54"/>
                <a:gd name="T18" fmla="*/ 28 w 42"/>
                <a:gd name="T19" fmla="*/ 28 h 54"/>
                <a:gd name="T20" fmla="*/ 22 w 42"/>
                <a:gd name="T21" fmla="*/ 30 h 54"/>
                <a:gd name="T22" fmla="*/ 22 w 42"/>
                <a:gd name="T23" fmla="*/ 30 h 54"/>
                <a:gd name="T24" fmla="*/ 20 w 42"/>
                <a:gd name="T25" fmla="*/ 18 h 54"/>
                <a:gd name="T26" fmla="*/ 18 w 42"/>
                <a:gd name="T27" fmla="*/ 6 h 54"/>
                <a:gd name="T28" fmla="*/ 16 w 42"/>
                <a:gd name="T2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4">
                  <a:moveTo>
                    <a:pt x="16" y="0"/>
                  </a:moveTo>
                  <a:lnTo>
                    <a:pt x="0" y="36"/>
                  </a:lnTo>
                  <a:lnTo>
                    <a:pt x="0" y="36"/>
                  </a:lnTo>
                  <a:lnTo>
                    <a:pt x="22" y="54"/>
                  </a:lnTo>
                  <a:lnTo>
                    <a:pt x="22" y="54"/>
                  </a:lnTo>
                  <a:lnTo>
                    <a:pt x="22" y="54"/>
                  </a:lnTo>
                  <a:lnTo>
                    <a:pt x="30" y="42"/>
                  </a:lnTo>
                  <a:lnTo>
                    <a:pt x="42" y="26"/>
                  </a:lnTo>
                  <a:lnTo>
                    <a:pt x="42" y="26"/>
                  </a:lnTo>
                  <a:lnTo>
                    <a:pt x="28" y="28"/>
                  </a:lnTo>
                  <a:lnTo>
                    <a:pt x="22" y="30"/>
                  </a:lnTo>
                  <a:lnTo>
                    <a:pt x="22" y="30"/>
                  </a:lnTo>
                  <a:lnTo>
                    <a:pt x="20" y="18"/>
                  </a:lnTo>
                  <a:lnTo>
                    <a:pt x="18" y="6"/>
                  </a:lnTo>
                  <a:lnTo>
                    <a:pt x="16"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24" name="Freeform 32"/>
            <p:cNvSpPr>
              <a:spLocks/>
            </p:cNvSpPr>
            <p:nvPr/>
          </p:nvSpPr>
          <p:spPr bwMode="auto">
            <a:xfrm>
              <a:off x="393700" y="4054475"/>
              <a:ext cx="111125" cy="98425"/>
            </a:xfrm>
            <a:custGeom>
              <a:avLst/>
              <a:gdLst>
                <a:gd name="T0" fmla="*/ 62 w 70"/>
                <a:gd name="T1" fmla="*/ 0 h 62"/>
                <a:gd name="T2" fmla="*/ 62 w 70"/>
                <a:gd name="T3" fmla="*/ 0 h 62"/>
                <a:gd name="T4" fmla="*/ 44 w 70"/>
                <a:gd name="T5" fmla="*/ 20 h 62"/>
                <a:gd name="T6" fmla="*/ 28 w 70"/>
                <a:gd name="T7" fmla="*/ 34 h 62"/>
                <a:gd name="T8" fmla="*/ 0 w 70"/>
                <a:gd name="T9" fmla="*/ 58 h 62"/>
                <a:gd name="T10" fmla="*/ 0 w 70"/>
                <a:gd name="T11" fmla="*/ 58 h 62"/>
                <a:gd name="T12" fmla="*/ 6 w 70"/>
                <a:gd name="T13" fmla="*/ 62 h 62"/>
                <a:gd name="T14" fmla="*/ 6 w 70"/>
                <a:gd name="T15" fmla="*/ 62 h 62"/>
                <a:gd name="T16" fmla="*/ 28 w 70"/>
                <a:gd name="T17" fmla="*/ 46 h 62"/>
                <a:gd name="T18" fmla="*/ 50 w 70"/>
                <a:gd name="T19" fmla="*/ 28 h 62"/>
                <a:gd name="T20" fmla="*/ 70 w 70"/>
                <a:gd name="T21" fmla="*/ 6 h 62"/>
                <a:gd name="T22" fmla="*/ 70 w 70"/>
                <a:gd name="T23" fmla="*/ 6 h 62"/>
                <a:gd name="T24" fmla="*/ 62 w 70"/>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62">
                  <a:moveTo>
                    <a:pt x="62" y="0"/>
                  </a:moveTo>
                  <a:lnTo>
                    <a:pt x="62" y="0"/>
                  </a:lnTo>
                  <a:lnTo>
                    <a:pt x="44" y="20"/>
                  </a:lnTo>
                  <a:lnTo>
                    <a:pt x="28" y="34"/>
                  </a:lnTo>
                  <a:lnTo>
                    <a:pt x="0" y="58"/>
                  </a:lnTo>
                  <a:lnTo>
                    <a:pt x="0" y="58"/>
                  </a:lnTo>
                  <a:lnTo>
                    <a:pt x="6" y="62"/>
                  </a:lnTo>
                  <a:lnTo>
                    <a:pt x="6" y="62"/>
                  </a:lnTo>
                  <a:lnTo>
                    <a:pt x="28" y="46"/>
                  </a:lnTo>
                  <a:lnTo>
                    <a:pt x="50" y="28"/>
                  </a:lnTo>
                  <a:lnTo>
                    <a:pt x="70" y="6"/>
                  </a:lnTo>
                  <a:lnTo>
                    <a:pt x="70" y="6"/>
                  </a:lnTo>
                  <a:lnTo>
                    <a:pt x="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25" name="Freeform 33"/>
            <p:cNvSpPr>
              <a:spLocks/>
            </p:cNvSpPr>
            <p:nvPr/>
          </p:nvSpPr>
          <p:spPr bwMode="auto">
            <a:xfrm>
              <a:off x="393700" y="4054475"/>
              <a:ext cx="111125" cy="98425"/>
            </a:xfrm>
            <a:custGeom>
              <a:avLst/>
              <a:gdLst>
                <a:gd name="T0" fmla="*/ 62 w 70"/>
                <a:gd name="T1" fmla="*/ 0 h 62"/>
                <a:gd name="T2" fmla="*/ 62 w 70"/>
                <a:gd name="T3" fmla="*/ 0 h 62"/>
                <a:gd name="T4" fmla="*/ 44 w 70"/>
                <a:gd name="T5" fmla="*/ 20 h 62"/>
                <a:gd name="T6" fmla="*/ 28 w 70"/>
                <a:gd name="T7" fmla="*/ 34 h 62"/>
                <a:gd name="T8" fmla="*/ 0 w 70"/>
                <a:gd name="T9" fmla="*/ 58 h 62"/>
                <a:gd name="T10" fmla="*/ 0 w 70"/>
                <a:gd name="T11" fmla="*/ 58 h 62"/>
                <a:gd name="T12" fmla="*/ 6 w 70"/>
                <a:gd name="T13" fmla="*/ 62 h 62"/>
                <a:gd name="T14" fmla="*/ 6 w 70"/>
                <a:gd name="T15" fmla="*/ 62 h 62"/>
                <a:gd name="T16" fmla="*/ 28 w 70"/>
                <a:gd name="T17" fmla="*/ 46 h 62"/>
                <a:gd name="T18" fmla="*/ 50 w 70"/>
                <a:gd name="T19" fmla="*/ 28 h 62"/>
                <a:gd name="T20" fmla="*/ 70 w 70"/>
                <a:gd name="T21" fmla="*/ 6 h 62"/>
                <a:gd name="T22" fmla="*/ 70 w 70"/>
                <a:gd name="T23" fmla="*/ 6 h 62"/>
                <a:gd name="T24" fmla="*/ 62 w 70"/>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62">
                  <a:moveTo>
                    <a:pt x="62" y="0"/>
                  </a:moveTo>
                  <a:lnTo>
                    <a:pt x="62" y="0"/>
                  </a:lnTo>
                  <a:lnTo>
                    <a:pt x="44" y="20"/>
                  </a:lnTo>
                  <a:lnTo>
                    <a:pt x="28" y="34"/>
                  </a:lnTo>
                  <a:lnTo>
                    <a:pt x="0" y="58"/>
                  </a:lnTo>
                  <a:lnTo>
                    <a:pt x="0" y="58"/>
                  </a:lnTo>
                  <a:lnTo>
                    <a:pt x="6" y="62"/>
                  </a:lnTo>
                  <a:lnTo>
                    <a:pt x="6" y="62"/>
                  </a:lnTo>
                  <a:lnTo>
                    <a:pt x="28" y="46"/>
                  </a:lnTo>
                  <a:lnTo>
                    <a:pt x="50" y="28"/>
                  </a:lnTo>
                  <a:lnTo>
                    <a:pt x="70" y="6"/>
                  </a:lnTo>
                  <a:lnTo>
                    <a:pt x="70" y="6"/>
                  </a:lnTo>
                  <a:lnTo>
                    <a:pt x="62"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26" name="Freeform 34"/>
            <p:cNvSpPr>
              <a:spLocks/>
            </p:cNvSpPr>
            <p:nvPr/>
          </p:nvSpPr>
          <p:spPr bwMode="auto">
            <a:xfrm>
              <a:off x="409575" y="4010025"/>
              <a:ext cx="180975" cy="177800"/>
            </a:xfrm>
            <a:custGeom>
              <a:avLst/>
              <a:gdLst>
                <a:gd name="T0" fmla="*/ 88 w 114"/>
                <a:gd name="T1" fmla="*/ 0 h 112"/>
                <a:gd name="T2" fmla="*/ 88 w 114"/>
                <a:gd name="T3" fmla="*/ 0 h 112"/>
                <a:gd name="T4" fmla="*/ 78 w 114"/>
                <a:gd name="T5" fmla="*/ 16 h 112"/>
                <a:gd name="T6" fmla="*/ 68 w 114"/>
                <a:gd name="T7" fmla="*/ 30 h 112"/>
                <a:gd name="T8" fmla="*/ 44 w 114"/>
                <a:gd name="T9" fmla="*/ 58 h 112"/>
                <a:gd name="T10" fmla="*/ 20 w 114"/>
                <a:gd name="T11" fmla="*/ 78 h 112"/>
                <a:gd name="T12" fmla="*/ 0 w 114"/>
                <a:gd name="T13" fmla="*/ 94 h 112"/>
                <a:gd name="T14" fmla="*/ 0 w 114"/>
                <a:gd name="T15" fmla="*/ 94 h 112"/>
                <a:gd name="T16" fmla="*/ 24 w 114"/>
                <a:gd name="T17" fmla="*/ 112 h 112"/>
                <a:gd name="T18" fmla="*/ 24 w 114"/>
                <a:gd name="T19" fmla="*/ 112 h 112"/>
                <a:gd name="T20" fmla="*/ 46 w 114"/>
                <a:gd name="T21" fmla="*/ 94 h 112"/>
                <a:gd name="T22" fmla="*/ 74 w 114"/>
                <a:gd name="T23" fmla="*/ 68 h 112"/>
                <a:gd name="T24" fmla="*/ 98 w 114"/>
                <a:gd name="T25" fmla="*/ 42 h 112"/>
                <a:gd name="T26" fmla="*/ 108 w 114"/>
                <a:gd name="T27" fmla="*/ 30 h 112"/>
                <a:gd name="T28" fmla="*/ 114 w 114"/>
                <a:gd name="T29" fmla="*/ 20 h 112"/>
                <a:gd name="T30" fmla="*/ 114 w 114"/>
                <a:gd name="T31" fmla="*/ 20 h 112"/>
                <a:gd name="T32" fmla="*/ 94 w 114"/>
                <a:gd name="T33" fmla="*/ 24 h 112"/>
                <a:gd name="T34" fmla="*/ 94 w 114"/>
                <a:gd name="T35" fmla="*/ 24 h 112"/>
                <a:gd name="T36" fmla="*/ 92 w 114"/>
                <a:gd name="T37" fmla="*/ 16 h 112"/>
                <a:gd name="T38" fmla="*/ 88 w 114"/>
                <a:gd name="T3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112">
                  <a:moveTo>
                    <a:pt x="88" y="0"/>
                  </a:moveTo>
                  <a:lnTo>
                    <a:pt x="88" y="0"/>
                  </a:lnTo>
                  <a:lnTo>
                    <a:pt x="78" y="16"/>
                  </a:lnTo>
                  <a:lnTo>
                    <a:pt x="68" y="30"/>
                  </a:lnTo>
                  <a:lnTo>
                    <a:pt x="44" y="58"/>
                  </a:lnTo>
                  <a:lnTo>
                    <a:pt x="20" y="78"/>
                  </a:lnTo>
                  <a:lnTo>
                    <a:pt x="0" y="94"/>
                  </a:lnTo>
                  <a:lnTo>
                    <a:pt x="0" y="94"/>
                  </a:lnTo>
                  <a:lnTo>
                    <a:pt x="24" y="112"/>
                  </a:lnTo>
                  <a:lnTo>
                    <a:pt x="24" y="112"/>
                  </a:lnTo>
                  <a:lnTo>
                    <a:pt x="46" y="94"/>
                  </a:lnTo>
                  <a:lnTo>
                    <a:pt x="74" y="68"/>
                  </a:lnTo>
                  <a:lnTo>
                    <a:pt x="98" y="42"/>
                  </a:lnTo>
                  <a:lnTo>
                    <a:pt x="108" y="30"/>
                  </a:lnTo>
                  <a:lnTo>
                    <a:pt x="114" y="20"/>
                  </a:lnTo>
                  <a:lnTo>
                    <a:pt x="114" y="20"/>
                  </a:lnTo>
                  <a:lnTo>
                    <a:pt x="94" y="24"/>
                  </a:lnTo>
                  <a:lnTo>
                    <a:pt x="94" y="24"/>
                  </a:lnTo>
                  <a:lnTo>
                    <a:pt x="92" y="16"/>
                  </a:lnTo>
                  <a:lnTo>
                    <a:pt x="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27" name="Freeform 35"/>
            <p:cNvSpPr>
              <a:spLocks/>
            </p:cNvSpPr>
            <p:nvPr/>
          </p:nvSpPr>
          <p:spPr bwMode="auto">
            <a:xfrm>
              <a:off x="409575" y="4010025"/>
              <a:ext cx="180975" cy="177800"/>
            </a:xfrm>
            <a:custGeom>
              <a:avLst/>
              <a:gdLst>
                <a:gd name="T0" fmla="*/ 88 w 114"/>
                <a:gd name="T1" fmla="*/ 0 h 112"/>
                <a:gd name="T2" fmla="*/ 88 w 114"/>
                <a:gd name="T3" fmla="*/ 0 h 112"/>
                <a:gd name="T4" fmla="*/ 78 w 114"/>
                <a:gd name="T5" fmla="*/ 16 h 112"/>
                <a:gd name="T6" fmla="*/ 68 w 114"/>
                <a:gd name="T7" fmla="*/ 30 h 112"/>
                <a:gd name="T8" fmla="*/ 44 w 114"/>
                <a:gd name="T9" fmla="*/ 58 h 112"/>
                <a:gd name="T10" fmla="*/ 20 w 114"/>
                <a:gd name="T11" fmla="*/ 78 h 112"/>
                <a:gd name="T12" fmla="*/ 0 w 114"/>
                <a:gd name="T13" fmla="*/ 94 h 112"/>
                <a:gd name="T14" fmla="*/ 0 w 114"/>
                <a:gd name="T15" fmla="*/ 94 h 112"/>
                <a:gd name="T16" fmla="*/ 24 w 114"/>
                <a:gd name="T17" fmla="*/ 112 h 112"/>
                <a:gd name="T18" fmla="*/ 24 w 114"/>
                <a:gd name="T19" fmla="*/ 112 h 112"/>
                <a:gd name="T20" fmla="*/ 46 w 114"/>
                <a:gd name="T21" fmla="*/ 94 h 112"/>
                <a:gd name="T22" fmla="*/ 74 w 114"/>
                <a:gd name="T23" fmla="*/ 68 h 112"/>
                <a:gd name="T24" fmla="*/ 98 w 114"/>
                <a:gd name="T25" fmla="*/ 42 h 112"/>
                <a:gd name="T26" fmla="*/ 108 w 114"/>
                <a:gd name="T27" fmla="*/ 30 h 112"/>
                <a:gd name="T28" fmla="*/ 114 w 114"/>
                <a:gd name="T29" fmla="*/ 20 h 112"/>
                <a:gd name="T30" fmla="*/ 114 w 114"/>
                <a:gd name="T31" fmla="*/ 20 h 112"/>
                <a:gd name="T32" fmla="*/ 94 w 114"/>
                <a:gd name="T33" fmla="*/ 24 h 112"/>
                <a:gd name="T34" fmla="*/ 94 w 114"/>
                <a:gd name="T35" fmla="*/ 24 h 112"/>
                <a:gd name="T36" fmla="*/ 92 w 114"/>
                <a:gd name="T37" fmla="*/ 16 h 112"/>
                <a:gd name="T38" fmla="*/ 88 w 114"/>
                <a:gd name="T3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112">
                  <a:moveTo>
                    <a:pt x="88" y="0"/>
                  </a:moveTo>
                  <a:lnTo>
                    <a:pt x="88" y="0"/>
                  </a:lnTo>
                  <a:lnTo>
                    <a:pt x="78" y="16"/>
                  </a:lnTo>
                  <a:lnTo>
                    <a:pt x="68" y="30"/>
                  </a:lnTo>
                  <a:lnTo>
                    <a:pt x="44" y="58"/>
                  </a:lnTo>
                  <a:lnTo>
                    <a:pt x="20" y="78"/>
                  </a:lnTo>
                  <a:lnTo>
                    <a:pt x="0" y="94"/>
                  </a:lnTo>
                  <a:lnTo>
                    <a:pt x="0" y="94"/>
                  </a:lnTo>
                  <a:lnTo>
                    <a:pt x="24" y="112"/>
                  </a:lnTo>
                  <a:lnTo>
                    <a:pt x="24" y="112"/>
                  </a:lnTo>
                  <a:lnTo>
                    <a:pt x="46" y="94"/>
                  </a:lnTo>
                  <a:lnTo>
                    <a:pt x="74" y="68"/>
                  </a:lnTo>
                  <a:lnTo>
                    <a:pt x="98" y="42"/>
                  </a:lnTo>
                  <a:lnTo>
                    <a:pt x="108" y="30"/>
                  </a:lnTo>
                  <a:lnTo>
                    <a:pt x="114" y="20"/>
                  </a:lnTo>
                  <a:lnTo>
                    <a:pt x="114" y="20"/>
                  </a:lnTo>
                  <a:lnTo>
                    <a:pt x="94" y="24"/>
                  </a:lnTo>
                  <a:lnTo>
                    <a:pt x="94" y="24"/>
                  </a:lnTo>
                  <a:lnTo>
                    <a:pt x="92" y="16"/>
                  </a:lnTo>
                  <a:lnTo>
                    <a:pt x="88"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28" name="Freeform 36"/>
            <p:cNvSpPr>
              <a:spLocks/>
            </p:cNvSpPr>
            <p:nvPr/>
          </p:nvSpPr>
          <p:spPr bwMode="auto">
            <a:xfrm>
              <a:off x="-396875" y="4067175"/>
              <a:ext cx="638175" cy="269875"/>
            </a:xfrm>
            <a:custGeom>
              <a:avLst/>
              <a:gdLst>
                <a:gd name="T0" fmla="*/ 402 w 402"/>
                <a:gd name="T1" fmla="*/ 84 h 170"/>
                <a:gd name="T2" fmla="*/ 266 w 402"/>
                <a:gd name="T3" fmla="*/ 0 h 170"/>
                <a:gd name="T4" fmla="*/ 266 w 402"/>
                <a:gd name="T5" fmla="*/ 42 h 170"/>
                <a:gd name="T6" fmla="*/ 0 w 402"/>
                <a:gd name="T7" fmla="*/ 42 h 170"/>
                <a:gd name="T8" fmla="*/ 0 w 402"/>
                <a:gd name="T9" fmla="*/ 126 h 170"/>
                <a:gd name="T10" fmla="*/ 266 w 402"/>
                <a:gd name="T11" fmla="*/ 126 h 170"/>
                <a:gd name="T12" fmla="*/ 266 w 402"/>
                <a:gd name="T13" fmla="*/ 170 h 170"/>
                <a:gd name="T14" fmla="*/ 402 w 402"/>
                <a:gd name="T15" fmla="*/ 84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2" h="170">
                  <a:moveTo>
                    <a:pt x="402" y="84"/>
                  </a:moveTo>
                  <a:lnTo>
                    <a:pt x="266" y="0"/>
                  </a:lnTo>
                  <a:lnTo>
                    <a:pt x="266" y="42"/>
                  </a:lnTo>
                  <a:lnTo>
                    <a:pt x="0" y="42"/>
                  </a:lnTo>
                  <a:lnTo>
                    <a:pt x="0" y="126"/>
                  </a:lnTo>
                  <a:lnTo>
                    <a:pt x="266" y="126"/>
                  </a:lnTo>
                  <a:lnTo>
                    <a:pt x="266" y="170"/>
                  </a:lnTo>
                  <a:lnTo>
                    <a:pt x="402" y="8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29" name="Freeform 37"/>
            <p:cNvSpPr>
              <a:spLocks noEditPoints="1"/>
            </p:cNvSpPr>
            <p:nvPr/>
          </p:nvSpPr>
          <p:spPr bwMode="auto">
            <a:xfrm>
              <a:off x="631825" y="3832225"/>
              <a:ext cx="133350" cy="244475"/>
            </a:xfrm>
            <a:custGeom>
              <a:avLst/>
              <a:gdLst>
                <a:gd name="T0" fmla="*/ 50 w 84"/>
                <a:gd name="T1" fmla="*/ 154 h 154"/>
                <a:gd name="T2" fmla="*/ 20 w 84"/>
                <a:gd name="T3" fmla="*/ 120 h 154"/>
                <a:gd name="T4" fmla="*/ 44 w 84"/>
                <a:gd name="T5" fmla="*/ 104 h 154"/>
                <a:gd name="T6" fmla="*/ 44 w 84"/>
                <a:gd name="T7" fmla="*/ 102 h 154"/>
                <a:gd name="T8" fmla="*/ 46 w 84"/>
                <a:gd name="T9" fmla="*/ 94 h 154"/>
                <a:gd name="T10" fmla="*/ 50 w 84"/>
                <a:gd name="T11" fmla="*/ 86 h 154"/>
                <a:gd name="T12" fmla="*/ 58 w 84"/>
                <a:gd name="T13" fmla="*/ 76 h 154"/>
                <a:gd name="T14" fmla="*/ 72 w 84"/>
                <a:gd name="T15" fmla="*/ 62 h 154"/>
                <a:gd name="T16" fmla="*/ 80 w 84"/>
                <a:gd name="T17" fmla="*/ 50 h 154"/>
                <a:gd name="T18" fmla="*/ 84 w 84"/>
                <a:gd name="T19" fmla="*/ 40 h 154"/>
                <a:gd name="T20" fmla="*/ 84 w 84"/>
                <a:gd name="T21" fmla="*/ 30 h 154"/>
                <a:gd name="T22" fmla="*/ 80 w 84"/>
                <a:gd name="T23" fmla="*/ 14 h 154"/>
                <a:gd name="T24" fmla="*/ 74 w 84"/>
                <a:gd name="T25" fmla="*/ 8 h 154"/>
                <a:gd name="T26" fmla="*/ 66 w 84"/>
                <a:gd name="T27" fmla="*/ 4 h 154"/>
                <a:gd name="T28" fmla="*/ 42 w 84"/>
                <a:gd name="T29" fmla="*/ 0 h 154"/>
                <a:gd name="T30" fmla="*/ 22 w 84"/>
                <a:gd name="T31" fmla="*/ 2 h 154"/>
                <a:gd name="T32" fmla="*/ 0 w 84"/>
                <a:gd name="T33" fmla="*/ 10 h 154"/>
                <a:gd name="T34" fmla="*/ 20 w 84"/>
                <a:gd name="T35" fmla="*/ 32 h 154"/>
                <a:gd name="T36" fmla="*/ 22 w 84"/>
                <a:gd name="T37" fmla="*/ 22 h 154"/>
                <a:gd name="T38" fmla="*/ 26 w 84"/>
                <a:gd name="T39" fmla="*/ 16 h 154"/>
                <a:gd name="T40" fmla="*/ 38 w 84"/>
                <a:gd name="T41" fmla="*/ 10 h 154"/>
                <a:gd name="T42" fmla="*/ 44 w 84"/>
                <a:gd name="T43" fmla="*/ 12 h 154"/>
                <a:gd name="T44" fmla="*/ 48 w 84"/>
                <a:gd name="T45" fmla="*/ 16 h 154"/>
                <a:gd name="T46" fmla="*/ 50 w 84"/>
                <a:gd name="T47" fmla="*/ 20 h 154"/>
                <a:gd name="T48" fmla="*/ 52 w 84"/>
                <a:gd name="T49" fmla="*/ 34 h 154"/>
                <a:gd name="T50" fmla="*/ 52 w 84"/>
                <a:gd name="T51" fmla="*/ 42 h 154"/>
                <a:gd name="T52" fmla="*/ 50 w 84"/>
                <a:gd name="T53" fmla="*/ 52 h 154"/>
                <a:gd name="T54" fmla="*/ 38 w 84"/>
                <a:gd name="T55" fmla="*/ 70 h 154"/>
                <a:gd name="T56" fmla="*/ 30 w 84"/>
                <a:gd name="T57" fmla="*/ 84 h 154"/>
                <a:gd name="T58" fmla="*/ 26 w 84"/>
                <a:gd name="T59" fmla="*/ 94 h 154"/>
                <a:gd name="T60" fmla="*/ 24 w 84"/>
                <a:gd name="T61" fmla="*/ 102 h 154"/>
                <a:gd name="T62" fmla="*/ 44 w 84"/>
                <a:gd name="T63" fmla="*/ 10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154">
                  <a:moveTo>
                    <a:pt x="20" y="154"/>
                  </a:moveTo>
                  <a:lnTo>
                    <a:pt x="50" y="154"/>
                  </a:lnTo>
                  <a:lnTo>
                    <a:pt x="50" y="120"/>
                  </a:lnTo>
                  <a:lnTo>
                    <a:pt x="20" y="120"/>
                  </a:lnTo>
                  <a:lnTo>
                    <a:pt x="20" y="154"/>
                  </a:lnTo>
                  <a:close/>
                  <a:moveTo>
                    <a:pt x="44" y="104"/>
                  </a:moveTo>
                  <a:lnTo>
                    <a:pt x="44" y="102"/>
                  </a:lnTo>
                  <a:lnTo>
                    <a:pt x="44" y="102"/>
                  </a:lnTo>
                  <a:lnTo>
                    <a:pt x="46" y="94"/>
                  </a:lnTo>
                  <a:lnTo>
                    <a:pt x="46" y="94"/>
                  </a:lnTo>
                  <a:lnTo>
                    <a:pt x="50" y="86"/>
                  </a:lnTo>
                  <a:lnTo>
                    <a:pt x="50" y="86"/>
                  </a:lnTo>
                  <a:lnTo>
                    <a:pt x="58" y="76"/>
                  </a:lnTo>
                  <a:lnTo>
                    <a:pt x="58" y="76"/>
                  </a:lnTo>
                  <a:lnTo>
                    <a:pt x="72" y="62"/>
                  </a:lnTo>
                  <a:lnTo>
                    <a:pt x="72" y="62"/>
                  </a:lnTo>
                  <a:lnTo>
                    <a:pt x="80" y="50"/>
                  </a:lnTo>
                  <a:lnTo>
                    <a:pt x="80" y="50"/>
                  </a:lnTo>
                  <a:lnTo>
                    <a:pt x="84" y="40"/>
                  </a:lnTo>
                  <a:lnTo>
                    <a:pt x="84" y="40"/>
                  </a:lnTo>
                  <a:lnTo>
                    <a:pt x="84" y="30"/>
                  </a:lnTo>
                  <a:lnTo>
                    <a:pt x="84" y="30"/>
                  </a:lnTo>
                  <a:lnTo>
                    <a:pt x="84" y="22"/>
                  </a:lnTo>
                  <a:lnTo>
                    <a:pt x="80" y="14"/>
                  </a:lnTo>
                  <a:lnTo>
                    <a:pt x="80" y="14"/>
                  </a:lnTo>
                  <a:lnTo>
                    <a:pt x="74" y="8"/>
                  </a:lnTo>
                  <a:lnTo>
                    <a:pt x="66" y="4"/>
                  </a:lnTo>
                  <a:lnTo>
                    <a:pt x="66" y="4"/>
                  </a:lnTo>
                  <a:lnTo>
                    <a:pt x="56" y="0"/>
                  </a:lnTo>
                  <a:lnTo>
                    <a:pt x="42" y="0"/>
                  </a:lnTo>
                  <a:lnTo>
                    <a:pt x="42" y="0"/>
                  </a:lnTo>
                  <a:lnTo>
                    <a:pt x="22" y="2"/>
                  </a:lnTo>
                  <a:lnTo>
                    <a:pt x="22" y="2"/>
                  </a:lnTo>
                  <a:lnTo>
                    <a:pt x="0" y="10"/>
                  </a:lnTo>
                  <a:lnTo>
                    <a:pt x="0" y="32"/>
                  </a:lnTo>
                  <a:lnTo>
                    <a:pt x="20" y="32"/>
                  </a:lnTo>
                  <a:lnTo>
                    <a:pt x="20" y="32"/>
                  </a:lnTo>
                  <a:lnTo>
                    <a:pt x="22" y="22"/>
                  </a:lnTo>
                  <a:lnTo>
                    <a:pt x="26" y="16"/>
                  </a:lnTo>
                  <a:lnTo>
                    <a:pt x="26" y="16"/>
                  </a:lnTo>
                  <a:lnTo>
                    <a:pt x="30" y="12"/>
                  </a:lnTo>
                  <a:lnTo>
                    <a:pt x="38" y="10"/>
                  </a:lnTo>
                  <a:lnTo>
                    <a:pt x="38" y="10"/>
                  </a:lnTo>
                  <a:lnTo>
                    <a:pt x="44" y="12"/>
                  </a:lnTo>
                  <a:lnTo>
                    <a:pt x="44" y="12"/>
                  </a:lnTo>
                  <a:lnTo>
                    <a:pt x="48" y="16"/>
                  </a:lnTo>
                  <a:lnTo>
                    <a:pt x="50" y="20"/>
                  </a:lnTo>
                  <a:lnTo>
                    <a:pt x="50" y="20"/>
                  </a:lnTo>
                  <a:lnTo>
                    <a:pt x="52" y="26"/>
                  </a:lnTo>
                  <a:lnTo>
                    <a:pt x="52" y="34"/>
                  </a:lnTo>
                  <a:lnTo>
                    <a:pt x="52" y="34"/>
                  </a:lnTo>
                  <a:lnTo>
                    <a:pt x="52" y="42"/>
                  </a:lnTo>
                  <a:lnTo>
                    <a:pt x="50" y="52"/>
                  </a:lnTo>
                  <a:lnTo>
                    <a:pt x="50" y="52"/>
                  </a:lnTo>
                  <a:lnTo>
                    <a:pt x="46" y="60"/>
                  </a:lnTo>
                  <a:lnTo>
                    <a:pt x="38" y="70"/>
                  </a:lnTo>
                  <a:lnTo>
                    <a:pt x="38" y="70"/>
                  </a:lnTo>
                  <a:lnTo>
                    <a:pt x="30" y="84"/>
                  </a:lnTo>
                  <a:lnTo>
                    <a:pt x="30" y="84"/>
                  </a:lnTo>
                  <a:lnTo>
                    <a:pt x="26" y="94"/>
                  </a:lnTo>
                  <a:lnTo>
                    <a:pt x="26" y="94"/>
                  </a:lnTo>
                  <a:lnTo>
                    <a:pt x="24" y="102"/>
                  </a:lnTo>
                  <a:lnTo>
                    <a:pt x="24" y="104"/>
                  </a:lnTo>
                  <a:lnTo>
                    <a:pt x="44" y="1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grpSp>
      <p:graphicFrame>
        <p:nvGraphicFramePr>
          <p:cNvPr id="9" name="Chart 8"/>
          <p:cNvGraphicFramePr/>
          <p:nvPr>
            <p:extLst>
              <p:ext uri="{D42A27DB-BD31-4B8C-83A1-F6EECF244321}">
                <p14:modId xmlns:p14="http://schemas.microsoft.com/office/powerpoint/2010/main" val="1191928605"/>
              </p:ext>
            </p:extLst>
          </p:nvPr>
        </p:nvGraphicFramePr>
        <p:xfrm>
          <a:off x="6296029" y="3183695"/>
          <a:ext cx="3284167" cy="2014979"/>
        </p:xfrm>
        <a:graphic>
          <a:graphicData uri="http://schemas.openxmlformats.org/drawingml/2006/chart">
            <c:chart xmlns:c="http://schemas.openxmlformats.org/drawingml/2006/chart" xmlns:r="http://schemas.openxmlformats.org/officeDocument/2006/relationships" r:id="rId4"/>
          </a:graphicData>
        </a:graphic>
      </p:graphicFrame>
      <p:sp>
        <p:nvSpPr>
          <p:cNvPr id="47" name="TextBox 73"/>
          <p:cNvSpPr txBox="1"/>
          <p:nvPr/>
        </p:nvSpPr>
        <p:spPr>
          <a:xfrm>
            <a:off x="7671307" y="4222186"/>
            <a:ext cx="899440" cy="4001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solidFill>
                  <a:schemeClr val="tx2"/>
                </a:solidFill>
                <a:latin typeface="Arial" panose="020B0604020202020204" pitchFamily="34" charset="0"/>
                <a:ea typeface="Open Sans" panose="020B0606030504020204" pitchFamily="34" charset="0"/>
                <a:cs typeface="Arial" panose="020B0604020202020204" pitchFamily="34" charset="0"/>
              </a:rPr>
              <a:t>75%</a:t>
            </a:r>
            <a:endParaRPr lang="en-US" sz="2000" b="1"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50" name="TextBox 49"/>
          <p:cNvSpPr txBox="1"/>
          <p:nvPr/>
        </p:nvSpPr>
        <p:spPr>
          <a:xfrm>
            <a:off x="7430594" y="4523494"/>
            <a:ext cx="1380867" cy="292388"/>
          </a:xfrm>
          <a:prstGeom prst="rect">
            <a:avLst/>
          </a:prstGeom>
          <a:noFill/>
        </p:spPr>
        <p:txBody>
          <a:bodyPr wrap="square" rtlCol="0">
            <a:spAutoFit/>
          </a:bodyPr>
          <a:lstStyle/>
          <a:p>
            <a:pPr algn="ctr"/>
            <a:r>
              <a:rPr lang="en-US" sz="1300" dirty="0" smtClean="0">
                <a:solidFill>
                  <a:schemeClr val="tx2"/>
                </a:solidFill>
                <a:latin typeface="Arial" panose="020B0604020202020204" pitchFamily="34" charset="0"/>
                <a:ea typeface="Open Sans" panose="020B0606030504020204" pitchFamily="34" charset="0"/>
                <a:cs typeface="Arial" panose="020B0604020202020204" pitchFamily="34" charset="0"/>
              </a:rPr>
              <a:t>Still enrolled</a:t>
            </a:r>
            <a:endParaRPr lang="en-US" sz="1300"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51" name="TextBox 73"/>
          <p:cNvSpPr txBox="1"/>
          <p:nvPr/>
        </p:nvSpPr>
        <p:spPr>
          <a:xfrm>
            <a:off x="7170503" y="3464174"/>
            <a:ext cx="899440" cy="4001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solidFill>
                  <a:schemeClr val="tx2"/>
                </a:solidFill>
                <a:latin typeface="Arial" panose="020B0604020202020204" pitchFamily="34" charset="0"/>
                <a:ea typeface="Open Sans" panose="020B0606030504020204" pitchFamily="34" charset="0"/>
                <a:cs typeface="Arial" panose="020B0604020202020204" pitchFamily="34" charset="0"/>
              </a:rPr>
              <a:t>25%</a:t>
            </a:r>
            <a:endParaRPr lang="en-US" sz="2000" b="1"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52" name="TextBox 51"/>
          <p:cNvSpPr txBox="1"/>
          <p:nvPr/>
        </p:nvSpPr>
        <p:spPr>
          <a:xfrm>
            <a:off x="6861637" y="3726518"/>
            <a:ext cx="1380867" cy="492443"/>
          </a:xfrm>
          <a:prstGeom prst="rect">
            <a:avLst/>
          </a:prstGeom>
          <a:noFill/>
        </p:spPr>
        <p:txBody>
          <a:bodyPr wrap="square" rtlCol="0">
            <a:spAutoFit/>
          </a:bodyPr>
          <a:lstStyle/>
          <a:p>
            <a:pPr algn="ctr"/>
            <a:r>
              <a:rPr lang="en-US" sz="1300" dirty="0" smtClean="0">
                <a:solidFill>
                  <a:schemeClr val="tx2"/>
                </a:solidFill>
                <a:latin typeface="Arial" panose="020B0604020202020204" pitchFamily="34" charset="0"/>
                <a:ea typeface="Open Sans" panose="020B0606030504020204" pitchFamily="34" charset="0"/>
                <a:cs typeface="Arial" panose="020B0604020202020204" pitchFamily="34" charset="0"/>
              </a:rPr>
              <a:t>Not </a:t>
            </a:r>
          </a:p>
          <a:p>
            <a:pPr algn="ctr"/>
            <a:r>
              <a:rPr lang="en-US" sz="1300" dirty="0" smtClean="0">
                <a:solidFill>
                  <a:schemeClr val="tx2"/>
                </a:solidFill>
                <a:latin typeface="Arial" panose="020B0604020202020204" pitchFamily="34" charset="0"/>
                <a:ea typeface="Open Sans" panose="020B0606030504020204" pitchFamily="34" charset="0"/>
                <a:cs typeface="Arial" panose="020B0604020202020204" pitchFamily="34" charset="0"/>
              </a:rPr>
              <a:t>enrolled</a:t>
            </a:r>
            <a:endParaRPr lang="en-US" sz="1300"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1" name="TextBox 10"/>
          <p:cNvSpPr txBox="1"/>
          <p:nvPr/>
        </p:nvSpPr>
        <p:spPr>
          <a:xfrm>
            <a:off x="7170503" y="2927949"/>
            <a:ext cx="1689864" cy="369332"/>
          </a:xfrm>
          <a:prstGeom prst="rect">
            <a:avLst/>
          </a:prstGeom>
          <a:noFill/>
        </p:spPr>
        <p:txBody>
          <a:bodyPr wrap="square" rtlCol="0">
            <a:spAutoFit/>
          </a:bodyPr>
          <a:lstStyle/>
          <a:p>
            <a:r>
              <a:rPr lang="en-US" b="1" dirty="0" smtClean="0">
                <a:solidFill>
                  <a:schemeClr val="tx2"/>
                </a:solidFill>
              </a:rPr>
              <a:t>After one year</a:t>
            </a:r>
            <a:endParaRPr lang="en-US" b="1" dirty="0">
              <a:solidFill>
                <a:schemeClr val="tx2"/>
              </a:solidFill>
            </a:endParaRPr>
          </a:p>
        </p:txBody>
      </p:sp>
      <p:cxnSp>
        <p:nvCxnSpPr>
          <p:cNvPr id="13" name="Straight Connector 12"/>
          <p:cNvCxnSpPr/>
          <p:nvPr/>
        </p:nvCxnSpPr>
        <p:spPr>
          <a:xfrm>
            <a:off x="5239657" y="2583543"/>
            <a:ext cx="2239843" cy="88674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411177" y="4946451"/>
            <a:ext cx="2140893" cy="95165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948659" y="5340456"/>
            <a:ext cx="2133552" cy="1384995"/>
          </a:xfrm>
          <a:prstGeom prst="rect">
            <a:avLst/>
          </a:prstGeom>
          <a:solidFill>
            <a:schemeClr val="bg1">
              <a:lumMod val="95000"/>
            </a:schemeClr>
          </a:solidFill>
          <a:ln>
            <a:solidFill>
              <a:srgbClr val="75787B"/>
            </a:solidFill>
          </a:ln>
        </p:spPr>
        <p:txBody>
          <a:bodyPr wrap="square" rtlCol="0">
            <a:spAutoFit/>
          </a:bodyPr>
          <a:lstStyle/>
          <a:p>
            <a:pPr algn="ctr"/>
            <a:r>
              <a:rPr lang="en-US" sz="1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Only 6 percent</a:t>
            </a:r>
            <a:r>
              <a:rPr lang="en-US" sz="1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of students who were enrolled after one year </a:t>
            </a:r>
            <a:r>
              <a:rPr lang="en-US" sz="1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completed a degree or certificate within two years.</a:t>
            </a:r>
          </a:p>
        </p:txBody>
      </p:sp>
      <p:sp>
        <p:nvSpPr>
          <p:cNvPr id="27" name="Rectangle 26"/>
          <p:cNvSpPr/>
          <p:nvPr/>
        </p:nvSpPr>
        <p:spPr>
          <a:xfrm>
            <a:off x="253206" y="4940903"/>
            <a:ext cx="122670" cy="11792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27004" y="4363284"/>
            <a:ext cx="122670" cy="11792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63527" y="5510152"/>
            <a:ext cx="122670" cy="11792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37783" y="4208023"/>
            <a:ext cx="1832234" cy="523220"/>
          </a:xfrm>
          <a:prstGeom prst="rect">
            <a:avLst/>
          </a:prstGeom>
          <a:noFill/>
        </p:spPr>
        <p:txBody>
          <a:bodyPr wrap="square" rtlCol="0">
            <a:spAutoFit/>
          </a:bodyPr>
          <a:lstStyle/>
          <a:p>
            <a:r>
              <a:rPr lang="en-US" sz="1400" b="1" dirty="0" smtClean="0">
                <a:solidFill>
                  <a:schemeClr val="accent3">
                    <a:lumMod val="50000"/>
                  </a:schemeClr>
                </a:solidFill>
                <a:latin typeface="Arial" panose="020B0604020202020204" pitchFamily="34" charset="0"/>
                <a:ea typeface="Open Sans" panose="020B0606030504020204" pitchFamily="34" charset="0"/>
                <a:cs typeface="Arial" panose="020B0604020202020204" pitchFamily="34" charset="0"/>
              </a:rPr>
              <a:t>Did not graduate from high school</a:t>
            </a:r>
            <a:endParaRPr lang="en-US" sz="1400" b="1" dirty="0">
              <a:solidFill>
                <a:schemeClr val="accent3">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72" name="TextBox 71"/>
          <p:cNvSpPr txBox="1"/>
          <p:nvPr/>
        </p:nvSpPr>
        <p:spPr>
          <a:xfrm>
            <a:off x="372008" y="4797214"/>
            <a:ext cx="1741257" cy="523220"/>
          </a:xfrm>
          <a:prstGeom prst="rect">
            <a:avLst/>
          </a:prstGeom>
          <a:noFill/>
        </p:spPr>
        <p:txBody>
          <a:bodyPr wrap="square" rtlCol="0">
            <a:spAutoFit/>
          </a:bodyPr>
          <a:lstStyle/>
          <a:p>
            <a:r>
              <a:rPr lang="en-US" sz="1400" b="1" dirty="0" smtClean="0">
                <a:solidFill>
                  <a:schemeClr val="accent3">
                    <a:lumMod val="50000"/>
                  </a:schemeClr>
                </a:solidFill>
                <a:latin typeface="Arial" panose="020B0604020202020204" pitchFamily="34" charset="0"/>
                <a:ea typeface="Open Sans" panose="020B0606030504020204" pitchFamily="34" charset="0"/>
                <a:cs typeface="Arial" panose="020B0604020202020204" pitchFamily="34" charset="0"/>
              </a:rPr>
              <a:t>Graduated from high school only</a:t>
            </a:r>
            <a:endParaRPr lang="en-US" sz="1400" b="1" dirty="0">
              <a:solidFill>
                <a:schemeClr val="accent3">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73" name="TextBox 72"/>
          <p:cNvSpPr txBox="1"/>
          <p:nvPr/>
        </p:nvSpPr>
        <p:spPr>
          <a:xfrm>
            <a:off x="372008" y="5395930"/>
            <a:ext cx="1516950" cy="523220"/>
          </a:xfrm>
          <a:prstGeom prst="rect">
            <a:avLst/>
          </a:prstGeom>
          <a:noFill/>
        </p:spPr>
        <p:txBody>
          <a:bodyPr wrap="square" rtlCol="0">
            <a:spAutoFit/>
          </a:bodyPr>
          <a:lstStyle/>
          <a:p>
            <a:r>
              <a:rPr lang="en-US" sz="1400" b="1" dirty="0" smtClean="0">
                <a:solidFill>
                  <a:schemeClr val="accent3">
                    <a:lumMod val="50000"/>
                  </a:schemeClr>
                </a:solidFill>
                <a:latin typeface="Arial" panose="020B0604020202020204" pitchFamily="34" charset="0"/>
                <a:ea typeface="Open Sans" panose="020B0606030504020204" pitchFamily="34" charset="0"/>
                <a:cs typeface="Arial" panose="020B0604020202020204" pitchFamily="34" charset="0"/>
              </a:rPr>
              <a:t>Enrolled in postsecondary</a:t>
            </a:r>
            <a:endParaRPr lang="en-US" sz="1400" b="1" dirty="0">
              <a:solidFill>
                <a:schemeClr val="accent3">
                  <a:lumMod val="50000"/>
                </a:schemeClr>
              </a:solidFill>
              <a:latin typeface="Arial" panose="020B0604020202020204" pitchFamily="34" charset="0"/>
              <a:ea typeface="Open Sans" panose="020B0606030504020204" pitchFamily="34" charset="0"/>
              <a:cs typeface="Arial" panose="020B0604020202020204" pitchFamily="34" charset="0"/>
            </a:endParaRPr>
          </a:p>
        </p:txBody>
      </p:sp>
      <p:cxnSp>
        <p:nvCxnSpPr>
          <p:cNvPr id="6" name="Straight Connector 5"/>
          <p:cNvCxnSpPr>
            <a:endCxn id="10" idx="2"/>
          </p:cNvCxnSpPr>
          <p:nvPr/>
        </p:nvCxnSpPr>
        <p:spPr>
          <a:xfrm flipH="1" flipV="1">
            <a:off x="1121645" y="3760931"/>
            <a:ext cx="1197809" cy="56206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012411" y="5016309"/>
            <a:ext cx="2191" cy="33033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77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9" grpId="0">
        <p:bldAsOne/>
      </p:bldGraphic>
      <p:bldP spid="47" grpId="0"/>
      <p:bldP spid="50" grpId="0"/>
      <p:bldP spid="51" grpId="0"/>
      <p:bldP spid="52" grpId="0"/>
      <p:bldP spid="11" grpId="0"/>
      <p:bldP spid="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19029\Desktop\Strat Plan\Arrows\All arrows plain - 50 perc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8536" y="76200"/>
            <a:ext cx="6059688" cy="73684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5290" y="0"/>
            <a:ext cx="7886700" cy="1325563"/>
          </a:xfrm>
        </p:spPr>
        <p:txBody>
          <a:bodyPr/>
          <a:lstStyle/>
          <a:p>
            <a:r>
              <a:rPr lang="en-US" dirty="0" smtClean="0">
                <a:solidFill>
                  <a:schemeClr val="tx1">
                    <a:lumMod val="65000"/>
                    <a:lumOff val="35000"/>
                  </a:schemeClr>
                </a:solidFill>
                <a:latin typeface="Impact" panose="020B0806030902050204" pitchFamily="34" charset="0"/>
              </a:rPr>
              <a:t>OUR VISION</a:t>
            </a:r>
            <a:endParaRPr lang="en-US" dirty="0">
              <a:solidFill>
                <a:schemeClr val="tx1">
                  <a:lumMod val="65000"/>
                  <a:lumOff val="35000"/>
                </a:schemeClr>
              </a:solidFill>
              <a:latin typeface="Impact" panose="020B0806030902050204" pitchFamily="34" charset="0"/>
            </a:endParaRPr>
          </a:p>
        </p:txBody>
      </p:sp>
      <p:sp>
        <p:nvSpPr>
          <p:cNvPr id="3" name="Content Placeholder 2"/>
          <p:cNvSpPr>
            <a:spLocks noGrp="1"/>
          </p:cNvSpPr>
          <p:nvPr>
            <p:ph idx="1"/>
          </p:nvPr>
        </p:nvSpPr>
        <p:spPr/>
        <p:txBody>
          <a:bodyPr>
            <a:noAutofit/>
          </a:bodyPr>
          <a:lstStyle/>
          <a:p>
            <a:pPr marL="0" indent="0">
              <a:buNone/>
            </a:pPr>
            <a:r>
              <a:rPr lang="en-US" sz="4000" i="1" dirty="0">
                <a:solidFill>
                  <a:schemeClr val="tx1">
                    <a:lumMod val="65000"/>
                    <a:lumOff val="35000"/>
                  </a:schemeClr>
                </a:solidFill>
                <a:latin typeface="Arial" panose="020B0604020202020204" pitchFamily="34" charset="0"/>
                <a:cs typeface="Arial" panose="020B0604020202020204" pitchFamily="34" charset="0"/>
              </a:rPr>
              <a:t>Districts and schools in Tennessee will exemplify excellence and equity such that </a:t>
            </a:r>
            <a:r>
              <a:rPr lang="en-US" sz="4000" b="1" i="1" dirty="0">
                <a:solidFill>
                  <a:schemeClr val="tx1">
                    <a:lumMod val="65000"/>
                    <a:lumOff val="35000"/>
                  </a:schemeClr>
                </a:solidFill>
                <a:latin typeface="Arial" panose="020B0604020202020204" pitchFamily="34" charset="0"/>
                <a:cs typeface="Arial" panose="020B0604020202020204" pitchFamily="34" charset="0"/>
              </a:rPr>
              <a:t>all students </a:t>
            </a:r>
            <a:r>
              <a:rPr lang="en-US" sz="4000" i="1" dirty="0">
                <a:solidFill>
                  <a:schemeClr val="tx1">
                    <a:lumMod val="65000"/>
                    <a:lumOff val="35000"/>
                  </a:schemeClr>
                </a:solidFill>
                <a:latin typeface="Arial" panose="020B0604020202020204" pitchFamily="34" charset="0"/>
                <a:cs typeface="Arial" panose="020B0604020202020204" pitchFamily="34" charset="0"/>
              </a:rPr>
              <a:t>are equipped with the knowledge and skills to successfully embark upon their chosen path in life.</a:t>
            </a:r>
            <a:br>
              <a:rPr lang="en-US" sz="4000" i="1" dirty="0">
                <a:solidFill>
                  <a:schemeClr val="tx1">
                    <a:lumMod val="65000"/>
                    <a:lumOff val="35000"/>
                  </a:schemeClr>
                </a:solidFill>
                <a:latin typeface="Arial" panose="020B0604020202020204" pitchFamily="34" charset="0"/>
                <a:cs typeface="Arial" panose="020B0604020202020204" pitchFamily="34" charset="0"/>
              </a:rPr>
            </a:br>
            <a:endParaRPr lang="en-US" sz="4000" i="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6896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614" y="-122951"/>
            <a:ext cx="4954771" cy="7103902"/>
          </a:xfrm>
          <a:prstGeom prst="rect">
            <a:avLst/>
          </a:prstGeom>
        </p:spPr>
      </p:pic>
    </p:spTree>
    <p:extLst>
      <p:ext uri="{BB962C8B-B14F-4D97-AF65-F5344CB8AC3E}">
        <p14:creationId xmlns:p14="http://schemas.microsoft.com/office/powerpoint/2010/main" val="2761479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CA19029\Desktop\Strat Plan\Arrows\All arrows plain - 50 perc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8536" y="76200"/>
            <a:ext cx="6059688" cy="7368495"/>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p:cNvSpPr/>
          <p:nvPr/>
        </p:nvSpPr>
        <p:spPr>
          <a:xfrm>
            <a:off x="667294" y="2509706"/>
            <a:ext cx="2420027" cy="3861571"/>
          </a:xfrm>
          <a:prstGeom prst="rect">
            <a:avLst/>
          </a:prstGeom>
          <a:solidFill>
            <a:schemeClr val="bg1">
              <a:lumMod val="6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Open Sans" panose="020B0606030504020204" pitchFamily="34" charset="0"/>
              <a:cs typeface="Arial" panose="020B0604020202020204" pitchFamily="34" charset="0"/>
            </a:endParaRPr>
          </a:p>
        </p:txBody>
      </p:sp>
      <p:sp>
        <p:nvSpPr>
          <p:cNvPr id="2" name="Title 1"/>
          <p:cNvSpPr>
            <a:spLocks noGrp="1"/>
          </p:cNvSpPr>
          <p:nvPr>
            <p:ph type="title"/>
          </p:nvPr>
        </p:nvSpPr>
        <p:spPr>
          <a:xfrm>
            <a:off x="252673" y="202019"/>
            <a:ext cx="7886700" cy="967675"/>
          </a:xfrm>
        </p:spPr>
        <p:txBody>
          <a:bodyPr>
            <a:normAutofit/>
          </a:bodyPr>
          <a:lstStyle/>
          <a:p>
            <a:r>
              <a:rPr lang="en-US" dirty="0" smtClean="0">
                <a:solidFill>
                  <a:schemeClr val="tx1">
                    <a:lumMod val="65000"/>
                    <a:lumOff val="35000"/>
                  </a:schemeClr>
                </a:solidFill>
                <a:latin typeface="Impact" panose="020B0806030902050204" pitchFamily="34" charset="0"/>
              </a:rPr>
              <a:t>OUR GOALS</a:t>
            </a:r>
            <a:endParaRPr lang="en-US" dirty="0">
              <a:solidFill>
                <a:schemeClr val="tx1">
                  <a:lumMod val="65000"/>
                  <a:lumOff val="35000"/>
                </a:schemeClr>
              </a:solidFill>
              <a:latin typeface="Impact" panose="020B0806030902050204" pitchFamily="34" charset="0"/>
            </a:endParaRPr>
          </a:p>
        </p:txBody>
      </p:sp>
      <p:sp>
        <p:nvSpPr>
          <p:cNvPr id="48" name="TextBox 47"/>
          <p:cNvSpPr txBox="1"/>
          <p:nvPr/>
        </p:nvSpPr>
        <p:spPr>
          <a:xfrm>
            <a:off x="688689" y="3216574"/>
            <a:ext cx="2398632" cy="1754326"/>
          </a:xfrm>
          <a:prstGeom prst="rect">
            <a:avLst/>
          </a:prstGeom>
          <a:noFill/>
        </p:spPr>
        <p:txBody>
          <a:bodyPr wrap="square" rtlCol="0" anchor="ctr">
            <a:spAutoFit/>
          </a:bodyPr>
          <a:lstStyle/>
          <a:p>
            <a:pPr algn="ctr"/>
            <a:r>
              <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Tennessee will continue </a:t>
            </a:r>
            <a:r>
              <a:rPr lang="en-US"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rapid </a:t>
            </a:r>
            <a:r>
              <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improvement </a:t>
            </a:r>
            <a:r>
              <a:rPr lang="en-US"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and </a:t>
            </a:r>
            <a:r>
              <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rank in the top half </a:t>
            </a:r>
            <a:r>
              <a:rPr lang="en-US"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of states on the Report Card.</a:t>
            </a:r>
            <a:endPar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49" name="TextBox 48"/>
          <p:cNvSpPr txBox="1"/>
          <p:nvPr/>
        </p:nvSpPr>
        <p:spPr>
          <a:xfrm>
            <a:off x="667294" y="5098879"/>
            <a:ext cx="2377235" cy="1246495"/>
          </a:xfrm>
          <a:prstGeom prst="rect">
            <a:avLst/>
          </a:prstGeom>
          <a:noFill/>
        </p:spPr>
        <p:txBody>
          <a:bodyPr wrap="square" rtlCol="0" anchor="ctr">
            <a:spAutoFit/>
          </a:bodyPr>
          <a:lstStyle/>
          <a:p>
            <a:pPr algn="ctr"/>
            <a:r>
              <a:rPr lang="en-US" sz="15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MEASUREMENT</a:t>
            </a:r>
          </a:p>
          <a:p>
            <a:pPr algn="ct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Tennessee </a:t>
            </a:r>
            <a:r>
              <a:rPr lang="en-US" sz="15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will rank </a:t>
            </a: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in </a:t>
            </a:r>
            <a:r>
              <a:rPr lang="en-US" sz="15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top </a:t>
            </a: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half </a:t>
            </a:r>
            <a:r>
              <a:rPr lang="en-US" sz="15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of states on 4</a:t>
            </a:r>
            <a:r>
              <a:rPr lang="en-US" sz="1500" baseline="300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th</a:t>
            </a:r>
            <a:r>
              <a:rPr lang="en-US" sz="15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and </a:t>
            </a: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8</a:t>
            </a:r>
            <a:r>
              <a:rPr lang="en-US" sz="1500" baseline="300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th</a:t>
            </a: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a:t>
            </a:r>
            <a:r>
              <a:rPr lang="en-US" sz="15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grade </a:t>
            </a:r>
            <a:endPar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a:p>
            <a:pPr algn="ct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NAEP </a:t>
            </a:r>
            <a:r>
              <a:rPr lang="en-US" sz="15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in 2019.</a:t>
            </a:r>
          </a:p>
        </p:txBody>
      </p:sp>
      <p:sp>
        <p:nvSpPr>
          <p:cNvPr id="82" name="Title 1"/>
          <p:cNvSpPr txBox="1">
            <a:spLocks/>
          </p:cNvSpPr>
          <p:nvPr/>
        </p:nvSpPr>
        <p:spPr>
          <a:xfrm>
            <a:off x="667293" y="2507261"/>
            <a:ext cx="2420027" cy="8014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lumMod val="95000"/>
                  </a:schemeClr>
                </a:solidFill>
                <a:latin typeface="Impact" panose="020B0806030902050204" pitchFamily="34" charset="0"/>
              </a:rPr>
              <a:t>1</a:t>
            </a:r>
            <a:endParaRPr lang="en-US" dirty="0">
              <a:solidFill>
                <a:schemeClr val="bg1">
                  <a:lumMod val="95000"/>
                </a:schemeClr>
              </a:solidFill>
              <a:latin typeface="Impact" panose="020B0806030902050204" pitchFamily="34" charset="0"/>
            </a:endParaRPr>
          </a:p>
        </p:txBody>
      </p:sp>
    </p:spTree>
    <p:extLst>
      <p:ext uri="{BB962C8B-B14F-4D97-AF65-F5344CB8AC3E}">
        <p14:creationId xmlns:p14="http://schemas.microsoft.com/office/powerpoint/2010/main" val="72001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48" grpId="0"/>
      <p:bldP spid="49" grpId="0"/>
      <p:bldP spid="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197576" y="205637"/>
            <a:ext cx="2337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tx1">
                    <a:lumMod val="65000"/>
                    <a:lumOff val="35000"/>
                  </a:schemeClr>
                </a:solidFill>
                <a:latin typeface="Impact" panose="020B0806030902050204" pitchFamily="34" charset="0"/>
              </a:rPr>
              <a:t>GOAL 1</a:t>
            </a:r>
            <a:br>
              <a:rPr lang="en-US" dirty="0" smtClean="0">
                <a:solidFill>
                  <a:schemeClr val="tx1">
                    <a:lumMod val="65000"/>
                    <a:lumOff val="35000"/>
                  </a:schemeClr>
                </a:solidFill>
                <a:latin typeface="Impact" panose="020B0806030902050204" pitchFamily="34" charset="0"/>
              </a:rPr>
            </a:br>
            <a:r>
              <a:rPr lang="en-US" sz="4000" dirty="0" smtClean="0">
                <a:solidFill>
                  <a:schemeClr val="tx1">
                    <a:lumMod val="50000"/>
                    <a:lumOff val="50000"/>
                  </a:schemeClr>
                </a:solidFill>
                <a:latin typeface="Impact" panose="020B0806030902050204" pitchFamily="34" charset="0"/>
              </a:rPr>
              <a:t>READING </a:t>
            </a:r>
            <a:endParaRPr lang="en-US" sz="4000" dirty="0">
              <a:solidFill>
                <a:schemeClr val="tx1">
                  <a:lumMod val="50000"/>
                  <a:lumOff val="50000"/>
                </a:schemeClr>
              </a:solidFill>
              <a:latin typeface="Impact" panose="020B080603090205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488" y="90312"/>
            <a:ext cx="5444144" cy="33653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487" y="3365348"/>
            <a:ext cx="5444143" cy="3429541"/>
          </a:xfrm>
          <a:prstGeom prst="rect">
            <a:avLst/>
          </a:prstGeom>
        </p:spPr>
      </p:pic>
    </p:spTree>
    <p:extLst>
      <p:ext uri="{BB962C8B-B14F-4D97-AF65-F5344CB8AC3E}">
        <p14:creationId xmlns:p14="http://schemas.microsoft.com/office/powerpoint/2010/main" val="63015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211695" y="213263"/>
            <a:ext cx="2337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tx1">
                    <a:lumMod val="65000"/>
                    <a:lumOff val="35000"/>
                  </a:schemeClr>
                </a:solidFill>
                <a:latin typeface="Impact" panose="020B0806030902050204" pitchFamily="34" charset="0"/>
              </a:rPr>
              <a:t>GOAL 1</a:t>
            </a:r>
            <a:br>
              <a:rPr lang="en-US" dirty="0" smtClean="0">
                <a:solidFill>
                  <a:schemeClr val="tx1">
                    <a:lumMod val="65000"/>
                    <a:lumOff val="35000"/>
                  </a:schemeClr>
                </a:solidFill>
                <a:latin typeface="Impact" panose="020B0806030902050204" pitchFamily="34" charset="0"/>
              </a:rPr>
            </a:br>
            <a:r>
              <a:rPr lang="en-US" sz="4000" dirty="0" smtClean="0">
                <a:solidFill>
                  <a:schemeClr val="tx1">
                    <a:lumMod val="50000"/>
                    <a:lumOff val="50000"/>
                  </a:schemeClr>
                </a:solidFill>
                <a:latin typeface="Impact" panose="020B0806030902050204" pitchFamily="34" charset="0"/>
              </a:rPr>
              <a:t>MATH</a:t>
            </a:r>
            <a:endParaRPr lang="en-US" sz="4000" dirty="0">
              <a:solidFill>
                <a:schemeClr val="tx1">
                  <a:lumMod val="50000"/>
                  <a:lumOff val="50000"/>
                </a:schemeClr>
              </a:solidFill>
              <a:latin typeface="Impact" panose="020B080603090205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169" y="123689"/>
            <a:ext cx="5410290" cy="330628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1169" y="3406523"/>
            <a:ext cx="5410289" cy="3378100"/>
          </a:xfrm>
          <a:prstGeom prst="rect">
            <a:avLst/>
          </a:prstGeom>
        </p:spPr>
      </p:pic>
    </p:spTree>
    <p:extLst>
      <p:ext uri="{BB962C8B-B14F-4D97-AF65-F5344CB8AC3E}">
        <p14:creationId xmlns:p14="http://schemas.microsoft.com/office/powerpoint/2010/main" val="227404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CA19029\Desktop\Strat Plan\Arrows\All arrows plain - 50 perc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8536" y="76200"/>
            <a:ext cx="6059688" cy="7368495"/>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p:cNvSpPr/>
          <p:nvPr/>
        </p:nvSpPr>
        <p:spPr>
          <a:xfrm>
            <a:off x="667294" y="2509706"/>
            <a:ext cx="2420027" cy="3861571"/>
          </a:xfrm>
          <a:prstGeom prst="rect">
            <a:avLst/>
          </a:prstGeom>
          <a:solidFill>
            <a:schemeClr val="bg1">
              <a:lumMod val="6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Open Sans" panose="020B0606030504020204" pitchFamily="34" charset="0"/>
              <a:cs typeface="Arial" panose="020B0604020202020204" pitchFamily="34" charset="0"/>
            </a:endParaRPr>
          </a:p>
        </p:txBody>
      </p:sp>
      <p:sp>
        <p:nvSpPr>
          <p:cNvPr id="2" name="Title 1"/>
          <p:cNvSpPr>
            <a:spLocks noGrp="1"/>
          </p:cNvSpPr>
          <p:nvPr>
            <p:ph type="title"/>
          </p:nvPr>
        </p:nvSpPr>
        <p:spPr>
          <a:xfrm>
            <a:off x="252673" y="202019"/>
            <a:ext cx="7886700" cy="967675"/>
          </a:xfrm>
        </p:spPr>
        <p:txBody>
          <a:bodyPr>
            <a:normAutofit/>
          </a:bodyPr>
          <a:lstStyle/>
          <a:p>
            <a:r>
              <a:rPr lang="en-US" dirty="0" smtClean="0">
                <a:solidFill>
                  <a:schemeClr val="tx1">
                    <a:lumMod val="65000"/>
                    <a:lumOff val="35000"/>
                  </a:schemeClr>
                </a:solidFill>
                <a:latin typeface="Impact" panose="020B0806030902050204" pitchFamily="34" charset="0"/>
              </a:rPr>
              <a:t>OUR GOALS</a:t>
            </a:r>
            <a:endParaRPr lang="en-US" dirty="0">
              <a:solidFill>
                <a:schemeClr val="tx1">
                  <a:lumMod val="65000"/>
                  <a:lumOff val="35000"/>
                </a:schemeClr>
              </a:solidFill>
              <a:latin typeface="Impact" panose="020B0806030902050204" pitchFamily="34" charset="0"/>
            </a:endParaRPr>
          </a:p>
        </p:txBody>
      </p:sp>
      <p:sp>
        <p:nvSpPr>
          <p:cNvPr id="48" name="TextBox 47"/>
          <p:cNvSpPr txBox="1"/>
          <p:nvPr/>
        </p:nvSpPr>
        <p:spPr>
          <a:xfrm>
            <a:off x="688689" y="3216574"/>
            <a:ext cx="2398632" cy="1754326"/>
          </a:xfrm>
          <a:prstGeom prst="rect">
            <a:avLst/>
          </a:prstGeom>
          <a:noFill/>
        </p:spPr>
        <p:txBody>
          <a:bodyPr wrap="square" rtlCol="0" anchor="ctr">
            <a:spAutoFit/>
          </a:bodyPr>
          <a:lstStyle/>
          <a:p>
            <a:pPr algn="ctr"/>
            <a:r>
              <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Tennessee will continue </a:t>
            </a:r>
            <a:r>
              <a:rPr lang="en-US"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rapid </a:t>
            </a:r>
            <a:r>
              <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improvement </a:t>
            </a:r>
            <a:r>
              <a:rPr lang="en-US"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and </a:t>
            </a:r>
            <a:r>
              <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rank in the top half </a:t>
            </a:r>
            <a:r>
              <a:rPr lang="en-US"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of states on the Report Card.</a:t>
            </a:r>
            <a:endPar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80" name="Rectangle 79"/>
          <p:cNvSpPr/>
          <p:nvPr/>
        </p:nvSpPr>
        <p:spPr>
          <a:xfrm>
            <a:off x="3246761" y="2509706"/>
            <a:ext cx="2420027" cy="3861571"/>
          </a:xfrm>
          <a:prstGeom prst="rect">
            <a:avLst/>
          </a:prstGeom>
          <a:solidFill>
            <a:schemeClr val="bg1">
              <a:lumMod val="6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Open Sans" panose="020B0606030504020204" pitchFamily="34" charset="0"/>
              <a:cs typeface="Arial" panose="020B0604020202020204" pitchFamily="34" charset="0"/>
            </a:endParaRPr>
          </a:p>
        </p:txBody>
      </p:sp>
      <p:sp>
        <p:nvSpPr>
          <p:cNvPr id="49" name="TextBox 48"/>
          <p:cNvSpPr txBox="1"/>
          <p:nvPr/>
        </p:nvSpPr>
        <p:spPr>
          <a:xfrm>
            <a:off x="667294" y="5098879"/>
            <a:ext cx="2377235" cy="1246495"/>
          </a:xfrm>
          <a:prstGeom prst="rect">
            <a:avLst/>
          </a:prstGeom>
          <a:noFill/>
        </p:spPr>
        <p:txBody>
          <a:bodyPr wrap="square" rtlCol="0" anchor="ctr">
            <a:spAutoFit/>
          </a:bodyPr>
          <a:lstStyle/>
          <a:p>
            <a:pPr algn="ctr"/>
            <a:r>
              <a:rPr lang="en-US" sz="15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MEASUREMENT</a:t>
            </a:r>
          </a:p>
          <a:p>
            <a:pPr algn="ct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Tennessee </a:t>
            </a:r>
            <a:r>
              <a:rPr lang="en-US" sz="15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will rank </a:t>
            </a: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in </a:t>
            </a:r>
            <a:r>
              <a:rPr lang="en-US" sz="15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top </a:t>
            </a: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half </a:t>
            </a:r>
            <a:r>
              <a:rPr lang="en-US" sz="15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of states on 4</a:t>
            </a:r>
            <a:r>
              <a:rPr lang="en-US" sz="1500" baseline="300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th</a:t>
            </a:r>
            <a:r>
              <a:rPr lang="en-US" sz="15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and </a:t>
            </a: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8</a:t>
            </a:r>
            <a:r>
              <a:rPr lang="en-US" sz="1500" baseline="300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th</a:t>
            </a: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a:t>
            </a:r>
            <a:r>
              <a:rPr lang="en-US" sz="15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grade </a:t>
            </a:r>
            <a:endPar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a:p>
            <a:pPr algn="ct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NAEP </a:t>
            </a:r>
            <a:r>
              <a:rPr lang="en-US" sz="15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in 2019.</a:t>
            </a:r>
          </a:p>
        </p:txBody>
      </p:sp>
      <p:sp>
        <p:nvSpPr>
          <p:cNvPr id="82" name="Title 1"/>
          <p:cNvSpPr txBox="1">
            <a:spLocks/>
          </p:cNvSpPr>
          <p:nvPr/>
        </p:nvSpPr>
        <p:spPr>
          <a:xfrm>
            <a:off x="667293" y="2507261"/>
            <a:ext cx="2420027" cy="8014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lumMod val="95000"/>
                  </a:schemeClr>
                </a:solidFill>
                <a:latin typeface="Impact" panose="020B0806030902050204" pitchFamily="34" charset="0"/>
              </a:rPr>
              <a:t>1</a:t>
            </a:r>
            <a:endParaRPr lang="en-US" dirty="0">
              <a:solidFill>
                <a:schemeClr val="bg1">
                  <a:lumMod val="95000"/>
                </a:schemeClr>
              </a:solidFill>
              <a:latin typeface="Impact" panose="020B0806030902050204" pitchFamily="34" charset="0"/>
            </a:endParaRPr>
          </a:p>
        </p:txBody>
      </p:sp>
      <p:sp>
        <p:nvSpPr>
          <p:cNvPr id="83" name="Title 1"/>
          <p:cNvSpPr txBox="1">
            <a:spLocks/>
          </p:cNvSpPr>
          <p:nvPr/>
        </p:nvSpPr>
        <p:spPr>
          <a:xfrm>
            <a:off x="3246761" y="2506838"/>
            <a:ext cx="2420027" cy="8018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lumMod val="95000"/>
                  </a:schemeClr>
                </a:solidFill>
                <a:latin typeface="Impact" panose="020B0806030902050204" pitchFamily="34" charset="0"/>
              </a:rPr>
              <a:t>2</a:t>
            </a:r>
          </a:p>
        </p:txBody>
      </p:sp>
      <p:sp>
        <p:nvSpPr>
          <p:cNvPr id="54" name="TextBox 53"/>
          <p:cNvSpPr txBox="1"/>
          <p:nvPr/>
        </p:nvSpPr>
        <p:spPr>
          <a:xfrm>
            <a:off x="3264185" y="3349196"/>
            <a:ext cx="2423998" cy="1477328"/>
          </a:xfrm>
          <a:prstGeom prst="rect">
            <a:avLst/>
          </a:prstGeom>
          <a:noFill/>
        </p:spPr>
        <p:txBody>
          <a:bodyPr wrap="square" rtlCol="0" anchor="ctr">
            <a:spAutoFit/>
          </a:bodyPr>
          <a:lstStyle/>
          <a:p>
            <a:pPr algn="ctr"/>
            <a:r>
              <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The average </a:t>
            </a:r>
            <a:r>
              <a:rPr lang="en-US"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ACT score in Tennessee will be a 21, allowing more students to earn HOPE scholarships.</a:t>
            </a:r>
            <a:endPar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55" name="TextBox 54"/>
          <p:cNvSpPr txBox="1"/>
          <p:nvPr/>
        </p:nvSpPr>
        <p:spPr>
          <a:xfrm>
            <a:off x="3232157" y="5124585"/>
            <a:ext cx="2423997" cy="1246495"/>
          </a:xfrm>
          <a:prstGeom prst="rect">
            <a:avLst/>
          </a:prstGeom>
          <a:noFill/>
        </p:spPr>
        <p:txBody>
          <a:bodyPr wrap="square" rtlCol="0" anchor="ctr">
            <a:spAutoFit/>
          </a:bodyPr>
          <a:lstStyle/>
          <a:p>
            <a:pPr algn="ctr"/>
            <a:r>
              <a:rPr lang="en-US" sz="15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MEASUREMENT</a:t>
            </a:r>
          </a:p>
          <a:p>
            <a:pPr algn="ct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Tennessee will have an </a:t>
            </a:r>
          </a:p>
          <a:p>
            <a:pPr algn="ct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average public </a:t>
            </a:r>
            <a:b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b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ACT composite </a:t>
            </a:r>
          </a:p>
          <a:p>
            <a:pPr algn="ct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score of 21 by 2020.</a:t>
            </a:r>
            <a:endParaRPr lang="en-US" sz="15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45641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3" grpId="0"/>
      <p:bldP spid="54"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2673" y="141059"/>
            <a:ext cx="7886700" cy="967675"/>
          </a:xfrm>
        </p:spPr>
        <p:txBody>
          <a:bodyPr>
            <a:normAutofit/>
          </a:bodyPr>
          <a:lstStyle/>
          <a:p>
            <a:r>
              <a:rPr lang="en-US" dirty="0" smtClean="0">
                <a:solidFill>
                  <a:schemeClr val="tx1">
                    <a:lumMod val="65000"/>
                    <a:lumOff val="35000"/>
                  </a:schemeClr>
                </a:solidFill>
                <a:latin typeface="Impact" panose="020B0806030902050204" pitchFamily="34" charset="0"/>
              </a:rPr>
              <a:t>GOAL 2</a:t>
            </a:r>
            <a:endParaRPr lang="en-US" dirty="0">
              <a:solidFill>
                <a:srgbClr val="FF0000"/>
              </a:solidFill>
              <a:latin typeface="Impact" panose="020B0806030902050204" pitchFamily="34" charset="0"/>
            </a:endParaRPr>
          </a:p>
        </p:txBody>
      </p:sp>
      <p:graphicFrame>
        <p:nvGraphicFramePr>
          <p:cNvPr id="7" name="Chart 6"/>
          <p:cNvGraphicFramePr>
            <a:graphicFrameLocks/>
          </p:cNvGraphicFramePr>
          <p:nvPr>
            <p:extLst/>
          </p:nvPr>
        </p:nvGraphicFramePr>
        <p:xfrm>
          <a:off x="435055" y="1130508"/>
          <a:ext cx="8188084" cy="52549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6854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CA19029\Desktop\Strat Plan\Arrows\All arrows plain - 50 perc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8536" y="76200"/>
            <a:ext cx="6059688" cy="7368495"/>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p:cNvSpPr/>
          <p:nvPr/>
        </p:nvSpPr>
        <p:spPr>
          <a:xfrm>
            <a:off x="667294" y="2509706"/>
            <a:ext cx="2420027" cy="3861571"/>
          </a:xfrm>
          <a:prstGeom prst="rect">
            <a:avLst/>
          </a:prstGeom>
          <a:solidFill>
            <a:schemeClr val="bg1">
              <a:lumMod val="6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Open Sans" panose="020B0606030504020204" pitchFamily="34" charset="0"/>
              <a:cs typeface="Arial" panose="020B0604020202020204" pitchFamily="34" charset="0"/>
            </a:endParaRPr>
          </a:p>
        </p:txBody>
      </p:sp>
      <p:sp>
        <p:nvSpPr>
          <p:cNvPr id="2" name="Title 1"/>
          <p:cNvSpPr>
            <a:spLocks noGrp="1"/>
          </p:cNvSpPr>
          <p:nvPr>
            <p:ph type="title"/>
          </p:nvPr>
        </p:nvSpPr>
        <p:spPr>
          <a:xfrm>
            <a:off x="252673" y="202019"/>
            <a:ext cx="7886700" cy="967675"/>
          </a:xfrm>
        </p:spPr>
        <p:txBody>
          <a:bodyPr>
            <a:normAutofit/>
          </a:bodyPr>
          <a:lstStyle/>
          <a:p>
            <a:r>
              <a:rPr lang="en-US" dirty="0" smtClean="0">
                <a:solidFill>
                  <a:schemeClr val="tx1">
                    <a:lumMod val="65000"/>
                    <a:lumOff val="35000"/>
                  </a:schemeClr>
                </a:solidFill>
                <a:latin typeface="Impact" panose="020B0806030902050204" pitchFamily="34" charset="0"/>
              </a:rPr>
              <a:t>OUR GOALS</a:t>
            </a:r>
            <a:endParaRPr lang="en-US" dirty="0">
              <a:solidFill>
                <a:schemeClr val="tx1">
                  <a:lumMod val="65000"/>
                  <a:lumOff val="35000"/>
                </a:schemeClr>
              </a:solidFill>
              <a:latin typeface="Impact" panose="020B0806030902050204" pitchFamily="34" charset="0"/>
            </a:endParaRPr>
          </a:p>
        </p:txBody>
      </p:sp>
      <p:sp>
        <p:nvSpPr>
          <p:cNvPr id="48" name="TextBox 47"/>
          <p:cNvSpPr txBox="1"/>
          <p:nvPr/>
        </p:nvSpPr>
        <p:spPr>
          <a:xfrm>
            <a:off x="688689" y="3216574"/>
            <a:ext cx="2398632" cy="1754326"/>
          </a:xfrm>
          <a:prstGeom prst="rect">
            <a:avLst/>
          </a:prstGeom>
          <a:noFill/>
        </p:spPr>
        <p:txBody>
          <a:bodyPr wrap="square" rtlCol="0" anchor="ctr">
            <a:spAutoFit/>
          </a:bodyPr>
          <a:lstStyle/>
          <a:p>
            <a:pPr algn="ctr"/>
            <a:r>
              <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Tennessee will continue </a:t>
            </a:r>
            <a:r>
              <a:rPr lang="en-US"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rapid </a:t>
            </a:r>
            <a:r>
              <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improvement </a:t>
            </a:r>
            <a:r>
              <a:rPr lang="en-US"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and </a:t>
            </a:r>
            <a:r>
              <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rank in the top half </a:t>
            </a:r>
            <a:r>
              <a:rPr lang="en-US"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of states on the Report Card.</a:t>
            </a:r>
            <a:endPar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80" name="Rectangle 79"/>
          <p:cNvSpPr/>
          <p:nvPr/>
        </p:nvSpPr>
        <p:spPr>
          <a:xfrm>
            <a:off x="3246761" y="2509706"/>
            <a:ext cx="2420027" cy="3861571"/>
          </a:xfrm>
          <a:prstGeom prst="rect">
            <a:avLst/>
          </a:prstGeom>
          <a:solidFill>
            <a:schemeClr val="bg1">
              <a:lumMod val="6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Open Sans" panose="020B0606030504020204" pitchFamily="34" charset="0"/>
              <a:cs typeface="Arial" panose="020B0604020202020204" pitchFamily="34" charset="0"/>
            </a:endParaRPr>
          </a:p>
        </p:txBody>
      </p:sp>
      <p:sp>
        <p:nvSpPr>
          <p:cNvPr id="81" name="Rectangle 80"/>
          <p:cNvSpPr/>
          <p:nvPr/>
        </p:nvSpPr>
        <p:spPr>
          <a:xfrm>
            <a:off x="5811667" y="2509284"/>
            <a:ext cx="2420027" cy="3861571"/>
          </a:xfrm>
          <a:prstGeom prst="rect">
            <a:avLst/>
          </a:prstGeom>
          <a:solidFill>
            <a:schemeClr val="bg1">
              <a:lumMod val="6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Open Sans" panose="020B0606030504020204" pitchFamily="34" charset="0"/>
              <a:cs typeface="Arial" panose="020B0604020202020204" pitchFamily="34" charset="0"/>
            </a:endParaRPr>
          </a:p>
        </p:txBody>
      </p:sp>
      <p:sp>
        <p:nvSpPr>
          <p:cNvPr id="49" name="TextBox 48"/>
          <p:cNvSpPr txBox="1"/>
          <p:nvPr/>
        </p:nvSpPr>
        <p:spPr>
          <a:xfrm>
            <a:off x="667294" y="5098879"/>
            <a:ext cx="2377235" cy="1246495"/>
          </a:xfrm>
          <a:prstGeom prst="rect">
            <a:avLst/>
          </a:prstGeom>
          <a:noFill/>
        </p:spPr>
        <p:txBody>
          <a:bodyPr wrap="square" rtlCol="0" anchor="ctr">
            <a:spAutoFit/>
          </a:bodyPr>
          <a:lstStyle/>
          <a:p>
            <a:pPr algn="ctr"/>
            <a:r>
              <a:rPr lang="en-US" sz="15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MEASUREMENT</a:t>
            </a:r>
          </a:p>
          <a:p>
            <a:pPr algn="ct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Tennessee </a:t>
            </a:r>
            <a:r>
              <a:rPr lang="en-US" sz="15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will rank </a:t>
            </a: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in </a:t>
            </a:r>
            <a:r>
              <a:rPr lang="en-US" sz="15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top </a:t>
            </a: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half </a:t>
            </a:r>
            <a:r>
              <a:rPr lang="en-US" sz="15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of states on 4</a:t>
            </a:r>
            <a:r>
              <a:rPr lang="en-US" sz="1500" baseline="300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th</a:t>
            </a:r>
            <a:r>
              <a:rPr lang="en-US" sz="15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and </a:t>
            </a: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8</a:t>
            </a:r>
            <a:r>
              <a:rPr lang="en-US" sz="1500" baseline="300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th</a:t>
            </a: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a:t>
            </a:r>
            <a:r>
              <a:rPr lang="en-US" sz="15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grade </a:t>
            </a:r>
            <a:endPar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a:p>
            <a:pPr algn="ct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NAEP </a:t>
            </a:r>
            <a:r>
              <a:rPr lang="en-US" sz="15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in 2019.</a:t>
            </a:r>
          </a:p>
        </p:txBody>
      </p:sp>
      <p:sp>
        <p:nvSpPr>
          <p:cNvPr id="82" name="Title 1"/>
          <p:cNvSpPr txBox="1">
            <a:spLocks/>
          </p:cNvSpPr>
          <p:nvPr/>
        </p:nvSpPr>
        <p:spPr>
          <a:xfrm>
            <a:off x="667293" y="2507261"/>
            <a:ext cx="2420027" cy="8014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lumMod val="95000"/>
                  </a:schemeClr>
                </a:solidFill>
                <a:latin typeface="Impact" panose="020B0806030902050204" pitchFamily="34" charset="0"/>
              </a:rPr>
              <a:t>1</a:t>
            </a:r>
            <a:endParaRPr lang="en-US" dirty="0">
              <a:solidFill>
                <a:schemeClr val="bg1">
                  <a:lumMod val="95000"/>
                </a:schemeClr>
              </a:solidFill>
              <a:latin typeface="Impact" panose="020B0806030902050204" pitchFamily="34" charset="0"/>
            </a:endParaRPr>
          </a:p>
        </p:txBody>
      </p:sp>
      <p:sp>
        <p:nvSpPr>
          <p:cNvPr id="83" name="Title 1"/>
          <p:cNvSpPr txBox="1">
            <a:spLocks/>
          </p:cNvSpPr>
          <p:nvPr/>
        </p:nvSpPr>
        <p:spPr>
          <a:xfrm>
            <a:off x="3246761" y="2506838"/>
            <a:ext cx="2420027" cy="8018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lumMod val="95000"/>
                  </a:schemeClr>
                </a:solidFill>
                <a:latin typeface="Impact" panose="020B0806030902050204" pitchFamily="34" charset="0"/>
              </a:rPr>
              <a:t>2</a:t>
            </a:r>
          </a:p>
        </p:txBody>
      </p:sp>
      <p:sp>
        <p:nvSpPr>
          <p:cNvPr id="84" name="Title 1"/>
          <p:cNvSpPr txBox="1">
            <a:spLocks/>
          </p:cNvSpPr>
          <p:nvPr/>
        </p:nvSpPr>
        <p:spPr>
          <a:xfrm>
            <a:off x="5819189" y="2507260"/>
            <a:ext cx="2420027" cy="8014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lumMod val="95000"/>
                  </a:schemeClr>
                </a:solidFill>
                <a:latin typeface="Impact" panose="020B0806030902050204" pitchFamily="34" charset="0"/>
              </a:rPr>
              <a:t>3</a:t>
            </a:r>
            <a:endParaRPr lang="en-US" dirty="0">
              <a:solidFill>
                <a:schemeClr val="bg1">
                  <a:lumMod val="95000"/>
                </a:schemeClr>
              </a:solidFill>
              <a:latin typeface="Impact" panose="020B0806030902050204" pitchFamily="34" charset="0"/>
            </a:endParaRPr>
          </a:p>
        </p:txBody>
      </p:sp>
      <p:sp>
        <p:nvSpPr>
          <p:cNvPr id="54" name="TextBox 53"/>
          <p:cNvSpPr txBox="1"/>
          <p:nvPr/>
        </p:nvSpPr>
        <p:spPr>
          <a:xfrm>
            <a:off x="3264185" y="3349196"/>
            <a:ext cx="2423998" cy="1477328"/>
          </a:xfrm>
          <a:prstGeom prst="rect">
            <a:avLst/>
          </a:prstGeom>
          <a:noFill/>
        </p:spPr>
        <p:txBody>
          <a:bodyPr wrap="square" rtlCol="0" anchor="ctr">
            <a:spAutoFit/>
          </a:bodyPr>
          <a:lstStyle/>
          <a:p>
            <a:pPr algn="ctr"/>
            <a:r>
              <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The average </a:t>
            </a:r>
            <a:r>
              <a:rPr lang="en-US"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ACT score in Tennessee will be a 21, allowing more students to earn HOPE scholarships.</a:t>
            </a:r>
            <a:endPar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58" name="TextBox 57"/>
          <p:cNvSpPr txBox="1"/>
          <p:nvPr/>
        </p:nvSpPr>
        <p:spPr>
          <a:xfrm>
            <a:off x="5819190" y="5140643"/>
            <a:ext cx="2388324" cy="1246495"/>
          </a:xfrm>
          <a:prstGeom prst="rect">
            <a:avLst/>
          </a:prstGeom>
          <a:noFill/>
        </p:spPr>
        <p:txBody>
          <a:bodyPr wrap="square" rtlCol="0" anchor="ctr">
            <a:spAutoFit/>
          </a:bodyPr>
          <a:lstStyle/>
          <a:p>
            <a:pPr algn="ctr"/>
            <a:r>
              <a:rPr lang="en-US" sz="15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MEASUREMENT</a:t>
            </a:r>
          </a:p>
          <a:p>
            <a:pPr algn="ctr"/>
            <a:r>
              <a:rPr lang="en-US" sz="15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The class of 2020 will be on track to achieve 55% </a:t>
            </a: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postsecondary </a:t>
            </a:r>
            <a:r>
              <a:rPr lang="en-US" sz="15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completion </a:t>
            </a: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in six years</a:t>
            </a:r>
            <a:r>
              <a:rPr lang="en-US" sz="15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t>
            </a:r>
          </a:p>
        </p:txBody>
      </p:sp>
      <p:sp>
        <p:nvSpPr>
          <p:cNvPr id="57" name="TextBox 56"/>
          <p:cNvSpPr txBox="1"/>
          <p:nvPr/>
        </p:nvSpPr>
        <p:spPr>
          <a:xfrm>
            <a:off x="5811666" y="3356483"/>
            <a:ext cx="2420027" cy="1477328"/>
          </a:xfrm>
          <a:prstGeom prst="rect">
            <a:avLst/>
          </a:prstGeom>
          <a:noFill/>
        </p:spPr>
        <p:txBody>
          <a:bodyPr wrap="square" rtlCol="0" anchor="ctr">
            <a:spAutoFit/>
          </a:bodyPr>
          <a:lstStyle/>
          <a:p>
            <a:pPr algn="ctr"/>
            <a:r>
              <a:rPr lang="en-US"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The </a:t>
            </a:r>
            <a:r>
              <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majority of </a:t>
            </a:r>
            <a:r>
              <a:rPr lang="en-US"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Tennessee high </a:t>
            </a:r>
            <a:endPar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a:p>
            <a:pPr algn="ctr"/>
            <a:r>
              <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school graduates </a:t>
            </a:r>
            <a:r>
              <a:rPr lang="en-US"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a:r>
            <a:br>
              <a:rPr lang="en-US"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br>
            <a:r>
              <a:rPr lang="en-US"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will earn </a:t>
            </a:r>
            <a:r>
              <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 certificate, diploma, </a:t>
            </a:r>
            <a:r>
              <a:rPr lang="en-US"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or </a:t>
            </a:r>
            <a:r>
              <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degree.</a:t>
            </a:r>
          </a:p>
        </p:txBody>
      </p:sp>
      <p:sp>
        <p:nvSpPr>
          <p:cNvPr id="55" name="TextBox 54"/>
          <p:cNvSpPr txBox="1"/>
          <p:nvPr/>
        </p:nvSpPr>
        <p:spPr>
          <a:xfrm>
            <a:off x="3232157" y="5124585"/>
            <a:ext cx="2423997" cy="1246495"/>
          </a:xfrm>
          <a:prstGeom prst="rect">
            <a:avLst/>
          </a:prstGeom>
          <a:noFill/>
        </p:spPr>
        <p:txBody>
          <a:bodyPr wrap="square" rtlCol="0" anchor="ctr">
            <a:spAutoFit/>
          </a:bodyPr>
          <a:lstStyle/>
          <a:p>
            <a:pPr algn="ctr"/>
            <a:r>
              <a:rPr lang="en-US" sz="15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MEASUREMENT</a:t>
            </a:r>
          </a:p>
          <a:p>
            <a:pPr algn="ct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Tennessee will have an </a:t>
            </a:r>
          </a:p>
          <a:p>
            <a:pPr algn="ct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average public </a:t>
            </a:r>
            <a:b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b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ACT composite </a:t>
            </a:r>
          </a:p>
          <a:p>
            <a:pPr algn="ctr"/>
            <a:r>
              <a:rPr lang="en-US" sz="15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score of 21 by 2020.</a:t>
            </a:r>
            <a:endParaRPr lang="en-US" sz="15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81692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4" grpId="0"/>
      <p:bldP spid="58"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630306" y="1559083"/>
            <a:ext cx="4321753" cy="3765288"/>
          </a:xfrm>
          <a:prstGeom prst="rect">
            <a:avLst/>
          </a:prstGeom>
          <a:solidFill>
            <a:schemeClr val="bg1">
              <a:lumMod val="95000"/>
            </a:schemeClr>
          </a:solidFill>
          <a:ln>
            <a:solidFill>
              <a:srgbClr val="757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5545" y="1559084"/>
            <a:ext cx="4321753" cy="3765288"/>
          </a:xfrm>
          <a:prstGeom prst="rect">
            <a:avLst/>
          </a:prstGeom>
          <a:solidFill>
            <a:schemeClr val="bg1">
              <a:lumMod val="95000"/>
            </a:schemeClr>
          </a:solidFill>
          <a:ln>
            <a:solidFill>
              <a:srgbClr val="757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252673" y="202019"/>
            <a:ext cx="7886700" cy="967675"/>
          </a:xfrm>
        </p:spPr>
        <p:txBody>
          <a:bodyPr>
            <a:normAutofit/>
          </a:bodyPr>
          <a:lstStyle/>
          <a:p>
            <a:r>
              <a:rPr lang="en-US" dirty="0" smtClean="0">
                <a:solidFill>
                  <a:schemeClr val="tx1">
                    <a:lumMod val="65000"/>
                    <a:lumOff val="35000"/>
                  </a:schemeClr>
                </a:solidFill>
                <a:latin typeface="Impact" panose="020B0806030902050204" pitchFamily="34" charset="0"/>
              </a:rPr>
              <a:t>GOAL 3</a:t>
            </a:r>
            <a:endParaRPr lang="en-US" dirty="0">
              <a:solidFill>
                <a:srgbClr val="FF0000"/>
              </a:solidFill>
              <a:latin typeface="Impact" panose="020B0806030902050204" pitchFamily="34" charset="0"/>
            </a:endParaRPr>
          </a:p>
        </p:txBody>
      </p:sp>
      <p:graphicFrame>
        <p:nvGraphicFramePr>
          <p:cNvPr id="7" name="Chart 6" title="Post Secondary Enrollment"/>
          <p:cNvGraphicFramePr>
            <a:graphicFrameLocks/>
          </p:cNvGraphicFramePr>
          <p:nvPr>
            <p:extLst>
              <p:ext uri="{D42A27DB-BD31-4B8C-83A1-F6EECF244321}">
                <p14:modId xmlns:p14="http://schemas.microsoft.com/office/powerpoint/2010/main" val="3994309521"/>
              </p:ext>
            </p:extLst>
          </p:nvPr>
        </p:nvGraphicFramePr>
        <p:xfrm>
          <a:off x="170654" y="2387495"/>
          <a:ext cx="4408151" cy="287900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66883" y="1558785"/>
            <a:ext cx="4130415" cy="738664"/>
          </a:xfrm>
          <a:prstGeom prst="rect">
            <a:avLst/>
          </a:prstGeom>
          <a:noFill/>
        </p:spPr>
        <p:txBody>
          <a:bodyPr wrap="square" rtlCol="0">
            <a:spAutoFit/>
          </a:bodyPr>
          <a:lstStyle/>
          <a:p>
            <a:pPr algn="ctr"/>
            <a:r>
              <a:rPr lang="en-US" sz="1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Postsecondary Enrollment</a:t>
            </a:r>
            <a:br>
              <a:rPr lang="en-US" sz="1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br>
            <a:r>
              <a:rPr lang="en-US" sz="1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Next Steps After High School Graduation</a:t>
            </a:r>
            <a:br>
              <a:rPr lang="en-US" sz="1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br>
            <a:r>
              <a:rPr lang="en-US" sz="1400" i="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Based on Graduates from Class of 2014</a:t>
            </a:r>
            <a:endParaRPr lang="en-US" sz="1400" i="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12" name="TextBox 11"/>
          <p:cNvSpPr txBox="1"/>
          <p:nvPr/>
        </p:nvSpPr>
        <p:spPr>
          <a:xfrm>
            <a:off x="4725974" y="1559083"/>
            <a:ext cx="4130415" cy="738664"/>
          </a:xfrm>
          <a:prstGeom prst="rect">
            <a:avLst/>
          </a:prstGeom>
          <a:noFill/>
        </p:spPr>
        <p:txBody>
          <a:bodyPr wrap="square" rtlCol="0">
            <a:spAutoFit/>
          </a:bodyPr>
          <a:lstStyle/>
          <a:p>
            <a:pPr algn="ctr"/>
            <a:r>
              <a:rPr lang="en-US" sz="1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Postsecondary Attainment</a:t>
            </a:r>
            <a:br>
              <a:rPr lang="en-US" sz="1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br>
            <a:r>
              <a:rPr lang="en-US" sz="1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Next Steps After High School Graduation</a:t>
            </a:r>
            <a:br>
              <a:rPr lang="en-US" sz="1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br>
            <a:r>
              <a:rPr lang="en-US" sz="1400" i="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Based on Graduates from Class of 2008</a:t>
            </a:r>
            <a:endParaRPr lang="en-US" sz="1400" i="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1125133864"/>
              </p:ext>
            </p:extLst>
          </p:nvPr>
        </p:nvGraphicFramePr>
        <p:xfrm>
          <a:off x="4597431" y="2408664"/>
          <a:ext cx="4354628" cy="291570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925549" y="2352909"/>
            <a:ext cx="675670" cy="323165"/>
          </a:xfrm>
          <a:prstGeom prst="rect">
            <a:avLst/>
          </a:prstGeom>
          <a:noFill/>
        </p:spPr>
        <p:txBody>
          <a:bodyPr wrap="square" rtlCol="0">
            <a:spAutoFit/>
          </a:bodyPr>
          <a:lstStyle/>
          <a:p>
            <a:r>
              <a:rPr lang="en-US" sz="1500" b="1" dirty="0" smtClean="0">
                <a:solidFill>
                  <a:schemeClr val="tx2"/>
                </a:solidFill>
                <a:latin typeface="Arial" panose="020B0604020202020204" pitchFamily="34" charset="0"/>
                <a:ea typeface="Open Sans" panose="020B0606030504020204" pitchFamily="34" charset="0"/>
                <a:cs typeface="Arial" panose="020B0604020202020204" pitchFamily="34" charset="0"/>
              </a:rPr>
              <a:t>42%</a:t>
            </a:r>
            <a:endParaRPr lang="en-US" sz="1500" b="1"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4" name="TextBox 13"/>
          <p:cNvSpPr txBox="1"/>
          <p:nvPr/>
        </p:nvSpPr>
        <p:spPr>
          <a:xfrm>
            <a:off x="1875011" y="2683505"/>
            <a:ext cx="675670" cy="323165"/>
          </a:xfrm>
          <a:prstGeom prst="rect">
            <a:avLst/>
          </a:prstGeom>
          <a:noFill/>
        </p:spPr>
        <p:txBody>
          <a:bodyPr wrap="square" rtlCol="0">
            <a:spAutoFit/>
          </a:bodyPr>
          <a:lstStyle/>
          <a:p>
            <a:r>
              <a:rPr lang="en-US" sz="1500" b="1" dirty="0" smtClean="0">
                <a:solidFill>
                  <a:schemeClr val="tx2"/>
                </a:solidFill>
                <a:latin typeface="Arial" panose="020B0604020202020204" pitchFamily="34" charset="0"/>
                <a:ea typeface="Open Sans" panose="020B0606030504020204" pitchFamily="34" charset="0"/>
                <a:cs typeface="Arial" panose="020B0604020202020204" pitchFamily="34" charset="0"/>
              </a:rPr>
              <a:t>35%</a:t>
            </a:r>
            <a:endParaRPr lang="en-US" sz="1500" b="1"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5" name="TextBox 14"/>
          <p:cNvSpPr txBox="1"/>
          <p:nvPr/>
        </p:nvSpPr>
        <p:spPr>
          <a:xfrm>
            <a:off x="2795235" y="3291296"/>
            <a:ext cx="675670" cy="323165"/>
          </a:xfrm>
          <a:prstGeom prst="rect">
            <a:avLst/>
          </a:prstGeom>
          <a:noFill/>
        </p:spPr>
        <p:txBody>
          <a:bodyPr wrap="square" rtlCol="0">
            <a:spAutoFit/>
          </a:bodyPr>
          <a:lstStyle/>
          <a:p>
            <a:r>
              <a:rPr lang="en-US" sz="1500" b="1" dirty="0" smtClean="0">
                <a:solidFill>
                  <a:schemeClr val="tx2"/>
                </a:solidFill>
                <a:latin typeface="Arial" panose="020B0604020202020204" pitchFamily="34" charset="0"/>
                <a:ea typeface="Open Sans" panose="020B0606030504020204" pitchFamily="34" charset="0"/>
                <a:cs typeface="Arial" panose="020B0604020202020204" pitchFamily="34" charset="0"/>
              </a:rPr>
              <a:t>21%</a:t>
            </a:r>
            <a:endParaRPr lang="en-US" sz="1500" b="1"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6" name="TextBox 15"/>
          <p:cNvSpPr txBox="1"/>
          <p:nvPr/>
        </p:nvSpPr>
        <p:spPr>
          <a:xfrm>
            <a:off x="3782297" y="4146223"/>
            <a:ext cx="675670" cy="323165"/>
          </a:xfrm>
          <a:prstGeom prst="rect">
            <a:avLst/>
          </a:prstGeom>
          <a:noFill/>
        </p:spPr>
        <p:txBody>
          <a:bodyPr wrap="square" rtlCol="0">
            <a:spAutoFit/>
          </a:bodyPr>
          <a:lstStyle/>
          <a:p>
            <a:r>
              <a:rPr lang="en-US" sz="1500" b="1" dirty="0" smtClean="0">
                <a:solidFill>
                  <a:schemeClr val="tx2"/>
                </a:solidFill>
                <a:latin typeface="Arial" panose="020B0604020202020204" pitchFamily="34" charset="0"/>
                <a:ea typeface="Open Sans" panose="020B0606030504020204" pitchFamily="34" charset="0"/>
                <a:cs typeface="Arial" panose="020B0604020202020204" pitchFamily="34" charset="0"/>
              </a:rPr>
              <a:t>2%</a:t>
            </a:r>
            <a:endParaRPr lang="en-US" sz="1500" b="1"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924498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325" y="1414124"/>
            <a:ext cx="4412512" cy="1542436"/>
          </a:xfrm>
          <a:prstGeom prst="rect">
            <a:avLst/>
          </a:prstGeom>
          <a:solidFill>
            <a:schemeClr val="bg1">
              <a:lumMod val="95000"/>
            </a:schemeClr>
          </a:solidFill>
          <a:ln>
            <a:solidFill>
              <a:srgbClr val="757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75296" y="1471018"/>
            <a:ext cx="4531059" cy="5217816"/>
          </a:xfrm>
        </p:spPr>
        <p:txBody>
          <a:bodyPr>
            <a:normAutofit fontScale="70000" lnSpcReduction="20000"/>
          </a:bodyPr>
          <a:lstStyle/>
          <a:p>
            <a:pPr marL="0" indent="0">
              <a:lnSpc>
                <a:spcPct val="120000"/>
              </a:lnSpc>
              <a:buNone/>
            </a:pPr>
            <a:r>
              <a:rPr lang="en-US" sz="3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In the spring of 2007, the U.S. Chamber </a:t>
            </a:r>
            <a:r>
              <a:rPr lang="en-US" sz="32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of Commerce </a:t>
            </a:r>
            <a:r>
              <a:rPr lang="en-US" sz="3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released an education </a:t>
            </a:r>
            <a:r>
              <a:rPr lang="en-US" sz="32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report card for all </a:t>
            </a:r>
            <a:r>
              <a:rPr lang="en-US" sz="3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states.</a:t>
            </a:r>
            <a:br>
              <a:rPr lang="en-US" sz="3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br>
            <a:endParaRPr lang="en-US" sz="32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a:p>
            <a:pPr>
              <a:lnSpc>
                <a:spcPct val="120000"/>
              </a:lnSpc>
            </a:pPr>
            <a:r>
              <a:rPr lang="en-US" sz="32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Tennessee received an “F” in the category of </a:t>
            </a:r>
            <a:r>
              <a:rPr lang="en-US" sz="3200" i="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Truth </a:t>
            </a:r>
            <a:r>
              <a:rPr lang="en-US" sz="3200" i="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in </a:t>
            </a:r>
            <a:r>
              <a:rPr lang="en-US" sz="3200" i="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Advertising </a:t>
            </a:r>
            <a:r>
              <a:rPr lang="en-US" sz="32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when comparing proficiency on Tennessee assessments to National Assessment of Education Progress (NAEP</a:t>
            </a:r>
            <a:r>
              <a:rPr lang="en-US" sz="3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t>
            </a:r>
            <a:endParaRPr lang="en-US" sz="32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a:p>
            <a:pPr>
              <a:lnSpc>
                <a:spcPct val="120000"/>
              </a:lnSpc>
            </a:pPr>
            <a:r>
              <a:rPr lang="en-US" sz="32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Tennessee </a:t>
            </a:r>
            <a:r>
              <a:rPr lang="en-US" sz="3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also received </a:t>
            </a:r>
            <a:r>
              <a:rPr lang="en-US" sz="32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 “F” in the category of </a:t>
            </a:r>
            <a:r>
              <a:rPr lang="en-US" sz="3200" i="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Postsecondary </a:t>
            </a:r>
            <a:r>
              <a:rPr lang="en-US" sz="3200" i="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and Workforce </a:t>
            </a:r>
            <a:r>
              <a:rPr lang="en-US" sz="3200" i="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Readiness.</a:t>
            </a:r>
          </a:p>
          <a:p>
            <a:pPr lvl="1"/>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2364251974"/>
              </p:ext>
            </p:extLst>
          </p:nvPr>
        </p:nvGraphicFramePr>
        <p:xfrm>
          <a:off x="4813792" y="1497727"/>
          <a:ext cx="4181351" cy="4425922"/>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a:spLocks noGrp="1"/>
          </p:cNvSpPr>
          <p:nvPr>
            <p:ph type="title"/>
          </p:nvPr>
        </p:nvSpPr>
        <p:spPr>
          <a:xfrm>
            <a:off x="308347" y="313899"/>
            <a:ext cx="7942144" cy="859810"/>
          </a:xfrm>
        </p:spPr>
        <p:txBody>
          <a:bodyPr/>
          <a:lstStyle/>
          <a:p>
            <a:r>
              <a:rPr lang="en-US" dirty="0" smtClean="0">
                <a:solidFill>
                  <a:schemeClr val="tx1">
                    <a:lumMod val="65000"/>
                    <a:lumOff val="35000"/>
                  </a:schemeClr>
                </a:solidFill>
                <a:latin typeface="Impact" panose="020B0806030902050204" pitchFamily="34" charset="0"/>
              </a:rPr>
              <a:t>CALL TO ACTION</a:t>
            </a:r>
            <a:endParaRPr lang="en-US" dirty="0">
              <a:solidFill>
                <a:schemeClr val="tx1">
                  <a:lumMod val="65000"/>
                  <a:lumOff val="35000"/>
                </a:schemeClr>
              </a:solidFill>
              <a:latin typeface="Impact" panose="020B0806030902050204" pitchFamily="34" charset="0"/>
            </a:endParaRPr>
          </a:p>
        </p:txBody>
      </p:sp>
    </p:spTree>
    <p:extLst>
      <p:ext uri="{BB962C8B-B14F-4D97-AF65-F5344CB8AC3E}">
        <p14:creationId xmlns:p14="http://schemas.microsoft.com/office/powerpoint/2010/main" val="1258735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12" y="194222"/>
            <a:ext cx="7886700" cy="861349"/>
          </a:xfrm>
        </p:spPr>
        <p:txBody>
          <a:bodyPr/>
          <a:lstStyle/>
          <a:p>
            <a:r>
              <a:rPr lang="en-US" dirty="0" smtClean="0">
                <a:solidFill>
                  <a:schemeClr val="tx1">
                    <a:lumMod val="65000"/>
                    <a:lumOff val="35000"/>
                  </a:schemeClr>
                </a:solidFill>
                <a:latin typeface="Impact" panose="020B0806030902050204" pitchFamily="34" charset="0"/>
              </a:rPr>
              <a:t>OUR PRIORITIES</a:t>
            </a:r>
            <a:endParaRPr lang="en-US" dirty="0">
              <a:solidFill>
                <a:schemeClr val="tx1">
                  <a:lumMod val="65000"/>
                  <a:lumOff val="35000"/>
                </a:schemeClr>
              </a:solidFill>
              <a:latin typeface="Impact" panose="020B0806030902050204" pitchFamily="34" charset="0"/>
            </a:endParaRPr>
          </a:p>
        </p:txBody>
      </p:sp>
      <p:pic>
        <p:nvPicPr>
          <p:cNvPr id="5" name="Picture 2" descr="C:\Users\CA19029\Documents\Strat Plan\Arrows\Priority Color Ban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9187" y="1142196"/>
            <a:ext cx="6287359" cy="546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340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12" y="255182"/>
            <a:ext cx="7886700" cy="861349"/>
          </a:xfrm>
        </p:spPr>
        <p:txBody>
          <a:bodyPr/>
          <a:lstStyle/>
          <a:p>
            <a:r>
              <a:rPr lang="en-US" dirty="0" smtClean="0">
                <a:solidFill>
                  <a:schemeClr val="tx1">
                    <a:lumMod val="65000"/>
                    <a:lumOff val="35000"/>
                  </a:schemeClr>
                </a:solidFill>
                <a:latin typeface="Impact" panose="020B0806030902050204" pitchFamily="34" charset="0"/>
              </a:rPr>
              <a:t>OUR PRIORITIES</a:t>
            </a:r>
            <a:endParaRPr lang="en-US" dirty="0">
              <a:solidFill>
                <a:schemeClr val="tx1">
                  <a:lumMod val="65000"/>
                  <a:lumOff val="35000"/>
                </a:schemeClr>
              </a:solidFill>
              <a:latin typeface="Impact" panose="020B080603090205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0455" y="1142196"/>
            <a:ext cx="6287242" cy="5460617"/>
          </a:xfrm>
          <a:prstGeom prst="rect">
            <a:avLst/>
          </a:prstGeom>
        </p:spPr>
      </p:pic>
    </p:spTree>
    <p:extLst>
      <p:ext uri="{BB962C8B-B14F-4D97-AF65-F5344CB8AC3E}">
        <p14:creationId xmlns:p14="http://schemas.microsoft.com/office/powerpoint/2010/main" val="339554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656" y="1588217"/>
            <a:ext cx="8733176" cy="4351338"/>
          </a:xfrm>
        </p:spPr>
        <p:txBody>
          <a:bodyPr>
            <a:noAutofit/>
          </a:bodyPr>
          <a:lstStyle/>
          <a:p>
            <a:pPr>
              <a:lnSpc>
                <a:spcPct val="100000"/>
              </a:lnSpc>
            </a:pP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Over the past several years, we have seen </a:t>
            </a: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steady gains in math </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performance in grades 3-5; however, </a:t>
            </a:r>
            <a:b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b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English language arts </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performance has remained</a:t>
            </a: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stagnant or declined</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t>
            </a:r>
          </a:p>
          <a:p>
            <a:pPr>
              <a:lnSpc>
                <a:spcPct val="100000"/>
              </a:lnSpc>
            </a:pP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Statewide assessments to measure student learning do not begin until </a:t>
            </a: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grade 3</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a:t>
            </a:r>
          </a:p>
          <a:p>
            <a:pPr>
              <a:lnSpc>
                <a:spcPct val="100000"/>
              </a:lnSpc>
            </a:pP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Of almost 6,000 Tennessee students rated </a:t>
            </a:r>
            <a:r>
              <a:rPr lang="en-US" sz="2400" i="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below basic </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in third grade English language arts, </a:t>
            </a: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less than 3 percent </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reach </a:t>
            </a:r>
            <a:r>
              <a:rPr lang="en-US" sz="2400" i="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proficiency</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by fifth grade.</a:t>
            </a:r>
          </a:p>
          <a:p>
            <a:pPr>
              <a:lnSpc>
                <a:spcPct val="100000"/>
              </a:lnSpc>
            </a:pPr>
            <a:endParaRPr lang="en-US" sz="24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4" name="Rectangle 3"/>
          <p:cNvSpPr/>
          <p:nvPr/>
        </p:nvSpPr>
        <p:spPr>
          <a:xfrm>
            <a:off x="162045" y="5404100"/>
            <a:ext cx="8808335" cy="923330"/>
          </a:xfrm>
          <a:prstGeom prst="rect">
            <a:avLst/>
          </a:prstGeom>
          <a:solidFill>
            <a:schemeClr val="bg1">
              <a:lumMod val="95000"/>
            </a:schemeClr>
          </a:solidFill>
          <a:ln>
            <a:solidFill>
              <a:schemeClr val="tx1">
                <a:lumMod val="50000"/>
                <a:lumOff val="50000"/>
              </a:schemeClr>
            </a:solidFill>
          </a:ln>
        </p:spPr>
        <p:txBody>
          <a:bodyPr wrap="square">
            <a:spAutoFit/>
          </a:bodyPr>
          <a:lstStyle/>
          <a:p>
            <a:r>
              <a:rPr lang="en-US" b="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For many students, early intervention is a key element of later outcomes.</a:t>
            </a:r>
          </a:p>
          <a:p>
            <a:r>
              <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National </a:t>
            </a:r>
            <a:r>
              <a:rPr lang="en-US">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data </a:t>
            </a:r>
            <a:r>
              <a:rPr lang="en-US"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show </a:t>
            </a:r>
            <a:r>
              <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that children who are not reading proficiently by third grade are four times less likely than their peers to graduate high school by age 19.</a:t>
            </a:r>
          </a:p>
        </p:txBody>
      </p:sp>
      <p:sp>
        <p:nvSpPr>
          <p:cNvPr id="8" name="Rectangle 7"/>
          <p:cNvSpPr/>
          <p:nvPr/>
        </p:nvSpPr>
        <p:spPr>
          <a:xfrm>
            <a:off x="-188593" y="0"/>
            <a:ext cx="9502815" cy="1516284"/>
          </a:xfrm>
          <a:prstGeom prst="rect">
            <a:avLst/>
          </a:prstGeom>
          <a:solidFill>
            <a:srgbClr val="5D7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p:nvSpPr>
        <p:spPr>
          <a:xfrm>
            <a:off x="155250" y="95360"/>
            <a:ext cx="9158972" cy="9000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4000" dirty="0" smtClean="0">
                <a:solidFill>
                  <a:prstClr val="white"/>
                </a:solidFill>
                <a:latin typeface="Impact" panose="020B0806030902050204" pitchFamily="34" charset="0"/>
              </a:rPr>
              <a:t>EARLY FOUNDATIONS </a:t>
            </a:r>
            <a:r>
              <a:rPr lang="en-US" sz="4800" dirty="0" smtClean="0">
                <a:solidFill>
                  <a:prstClr val="white"/>
                </a:solidFill>
                <a:latin typeface="Impact" panose="020B0806030902050204" pitchFamily="34" charset="0"/>
              </a:rPr>
              <a:t>&amp;</a:t>
            </a:r>
            <a:r>
              <a:rPr lang="en-US" sz="4000" dirty="0" smtClean="0">
                <a:solidFill>
                  <a:prstClr val="white"/>
                </a:solidFill>
                <a:latin typeface="Impact" panose="020B0806030902050204" pitchFamily="34" charset="0"/>
              </a:rPr>
              <a:t> LITERACY </a:t>
            </a:r>
            <a:endParaRPr lang="en-US" sz="4000" dirty="0">
              <a:solidFill>
                <a:prstClr val="white">
                  <a:lumMod val="75000"/>
                </a:prstClr>
              </a:solidFill>
              <a:latin typeface="Impact" panose="020B0806030902050204" pitchFamily="34" charset="0"/>
            </a:endParaRPr>
          </a:p>
        </p:txBody>
      </p:sp>
      <p:sp>
        <p:nvSpPr>
          <p:cNvPr id="10" name="Rectangle 9"/>
          <p:cNvSpPr/>
          <p:nvPr/>
        </p:nvSpPr>
        <p:spPr>
          <a:xfrm>
            <a:off x="155250" y="758142"/>
            <a:ext cx="6889064" cy="784830"/>
          </a:xfrm>
          <a:prstGeom prst="rect">
            <a:avLst/>
          </a:prstGeom>
        </p:spPr>
        <p:txBody>
          <a:bodyPr wrap="square">
            <a:spAutoFit/>
          </a:bodyPr>
          <a:lstStyle/>
          <a:p>
            <a:pPr>
              <a:lnSpc>
                <a:spcPct val="150000"/>
              </a:lnSpc>
            </a:pPr>
            <a:r>
              <a:rPr lang="en-US" sz="3000" dirty="0" smtClean="0">
                <a:solidFill>
                  <a:prstClr val="white">
                    <a:lumMod val="85000"/>
                  </a:prstClr>
                </a:solidFill>
                <a:latin typeface="Impact" panose="020B0806030902050204" pitchFamily="34" charset="0"/>
              </a:rPr>
              <a:t>WHY THIS  MATTERS</a:t>
            </a:r>
            <a:endParaRPr lang="en-US" sz="3000" dirty="0">
              <a:solidFill>
                <a:prstClr val="white">
                  <a:lumMod val="85000"/>
                </a:prstClr>
              </a:solidFill>
              <a:latin typeface="Impact" panose="020B0806030902050204" pitchFamily="34" charset="0"/>
            </a:endParaRPr>
          </a:p>
        </p:txBody>
      </p:sp>
    </p:spTree>
    <p:extLst>
      <p:ext uri="{BB962C8B-B14F-4D97-AF65-F5344CB8AC3E}">
        <p14:creationId xmlns:p14="http://schemas.microsoft.com/office/powerpoint/2010/main" val="218972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793776" y="1817226"/>
          <a:ext cx="7283432" cy="453607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88593" y="0"/>
            <a:ext cx="9502815" cy="1516284"/>
          </a:xfrm>
          <a:prstGeom prst="rect">
            <a:avLst/>
          </a:prstGeom>
          <a:solidFill>
            <a:srgbClr val="5D7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txBox="1">
            <a:spLocks/>
          </p:cNvSpPr>
          <p:nvPr/>
        </p:nvSpPr>
        <p:spPr>
          <a:xfrm>
            <a:off x="155250" y="95360"/>
            <a:ext cx="9158972" cy="9000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4000" dirty="0" smtClean="0">
                <a:solidFill>
                  <a:prstClr val="white"/>
                </a:solidFill>
                <a:latin typeface="Impact" panose="020B0806030902050204" pitchFamily="34" charset="0"/>
              </a:rPr>
              <a:t>EARLY FOUNDATIONS </a:t>
            </a:r>
            <a:r>
              <a:rPr lang="en-US" sz="4800" dirty="0" smtClean="0">
                <a:solidFill>
                  <a:prstClr val="white"/>
                </a:solidFill>
                <a:latin typeface="Impact" panose="020B0806030902050204" pitchFamily="34" charset="0"/>
              </a:rPr>
              <a:t>&amp;</a:t>
            </a:r>
            <a:r>
              <a:rPr lang="en-US" sz="4000" dirty="0" smtClean="0">
                <a:solidFill>
                  <a:prstClr val="white"/>
                </a:solidFill>
                <a:latin typeface="Impact" panose="020B0806030902050204" pitchFamily="34" charset="0"/>
              </a:rPr>
              <a:t> LITERACY </a:t>
            </a:r>
            <a:endParaRPr lang="en-US" sz="4000" dirty="0">
              <a:solidFill>
                <a:prstClr val="white">
                  <a:lumMod val="75000"/>
                </a:prstClr>
              </a:solidFill>
              <a:latin typeface="Impact" panose="020B0806030902050204" pitchFamily="34" charset="0"/>
            </a:endParaRPr>
          </a:p>
        </p:txBody>
      </p:sp>
      <p:sp>
        <p:nvSpPr>
          <p:cNvPr id="7" name="Rectangle 6"/>
          <p:cNvSpPr/>
          <p:nvPr/>
        </p:nvSpPr>
        <p:spPr>
          <a:xfrm>
            <a:off x="155250" y="758142"/>
            <a:ext cx="6889064" cy="784830"/>
          </a:xfrm>
          <a:prstGeom prst="rect">
            <a:avLst/>
          </a:prstGeom>
        </p:spPr>
        <p:txBody>
          <a:bodyPr wrap="square">
            <a:spAutoFit/>
          </a:bodyPr>
          <a:lstStyle/>
          <a:p>
            <a:pPr>
              <a:lnSpc>
                <a:spcPct val="150000"/>
              </a:lnSpc>
            </a:pPr>
            <a:r>
              <a:rPr lang="en-US" sz="3000" dirty="0" smtClean="0">
                <a:solidFill>
                  <a:prstClr val="white">
                    <a:lumMod val="85000"/>
                  </a:prstClr>
                </a:solidFill>
                <a:latin typeface="Impact" panose="020B0806030902050204" pitchFamily="34" charset="0"/>
              </a:rPr>
              <a:t>WHY THIS MATTERS</a:t>
            </a:r>
            <a:endParaRPr lang="en-US" sz="3000" dirty="0">
              <a:solidFill>
                <a:prstClr val="white">
                  <a:lumMod val="85000"/>
                </a:prstClr>
              </a:solidFill>
              <a:latin typeface="Impact" panose="020B0806030902050204" pitchFamily="34" charset="0"/>
            </a:endParaRPr>
          </a:p>
        </p:txBody>
      </p:sp>
    </p:spTree>
    <p:extLst>
      <p:ext uri="{BB962C8B-B14F-4D97-AF65-F5344CB8AC3E}">
        <p14:creationId xmlns:p14="http://schemas.microsoft.com/office/powerpoint/2010/main" val="1944917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143000"/>
            <a:ext cx="7239000" cy="1369866"/>
          </a:xfrm>
          <a:prstGeom prst="rect">
            <a:avLst/>
          </a:prstGeom>
          <a:solidFill>
            <a:srgbClr val="5D797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D7975"/>
              </a:solidFill>
            </a:endParaRPr>
          </a:p>
        </p:txBody>
      </p:sp>
      <p:sp>
        <p:nvSpPr>
          <p:cNvPr id="2" name="Title 1"/>
          <p:cNvSpPr>
            <a:spLocks noGrp="1"/>
          </p:cNvSpPr>
          <p:nvPr>
            <p:ph type="title"/>
          </p:nvPr>
        </p:nvSpPr>
        <p:spPr>
          <a:xfrm>
            <a:off x="204678" y="223288"/>
            <a:ext cx="7886700" cy="1006587"/>
          </a:xfrm>
        </p:spPr>
        <p:txBody>
          <a:bodyPr>
            <a:noAutofit/>
          </a:bodyPr>
          <a:lstStyle/>
          <a:p>
            <a:r>
              <a:rPr lang="en-US" dirty="0" smtClean="0">
                <a:solidFill>
                  <a:schemeClr val="tx1">
                    <a:lumMod val="65000"/>
                    <a:lumOff val="35000"/>
                  </a:schemeClr>
                </a:solidFill>
                <a:latin typeface="Impact" panose="020B0806030902050204" pitchFamily="34" charset="0"/>
              </a:rPr>
              <a:t>EARLY FOUNDATIONS </a:t>
            </a:r>
            <a:r>
              <a:rPr lang="en-US" sz="5400" dirty="0" smtClean="0">
                <a:solidFill>
                  <a:schemeClr val="tx1">
                    <a:lumMod val="65000"/>
                    <a:lumOff val="35000"/>
                  </a:schemeClr>
                </a:solidFill>
                <a:latin typeface="Impact" panose="020B0806030902050204" pitchFamily="34" charset="0"/>
              </a:rPr>
              <a:t>&amp;</a:t>
            </a:r>
            <a:r>
              <a:rPr lang="en-US" dirty="0" smtClean="0">
                <a:solidFill>
                  <a:schemeClr val="tx1">
                    <a:lumMod val="65000"/>
                    <a:lumOff val="35000"/>
                  </a:schemeClr>
                </a:solidFill>
                <a:latin typeface="Impact" panose="020B0806030902050204" pitchFamily="34" charset="0"/>
              </a:rPr>
              <a:t> LITERACY</a:t>
            </a:r>
            <a:endParaRPr lang="en-US" dirty="0">
              <a:solidFill>
                <a:schemeClr val="tx1">
                  <a:lumMod val="65000"/>
                  <a:lumOff val="35000"/>
                </a:schemeClr>
              </a:solidFill>
              <a:latin typeface="Impact" panose="020B0806030902050204" pitchFamily="34" charset="0"/>
            </a:endParaRPr>
          </a:p>
        </p:txBody>
      </p:sp>
      <p:sp>
        <p:nvSpPr>
          <p:cNvPr id="4" name="Content Placeholder 3"/>
          <p:cNvSpPr>
            <a:spLocks noGrp="1"/>
          </p:cNvSpPr>
          <p:nvPr>
            <p:ph idx="1"/>
          </p:nvPr>
        </p:nvSpPr>
        <p:spPr>
          <a:xfrm>
            <a:off x="204678" y="2589066"/>
            <a:ext cx="7515890" cy="4421334"/>
          </a:xfrm>
        </p:spPr>
        <p:txBody>
          <a:bodyPr vert="horz" lIns="91440" tIns="45720" rIns="91440" bIns="45720" rtlCol="0" anchor="t">
            <a:normAutofit lnSpcReduction="10000"/>
          </a:bodyPr>
          <a:lstStyle/>
          <a:p>
            <a:pPr>
              <a:lnSpc>
                <a:spcPct val="120000"/>
              </a:lnSpc>
              <a:spcBef>
                <a:spcPts val="0"/>
              </a:spcBef>
              <a:spcAft>
                <a:spcPts val="1800"/>
              </a:spcAft>
            </a:pPr>
            <a:r>
              <a:rPr lang="en-US" sz="1800"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Launch </a:t>
            </a:r>
            <a:r>
              <a:rPr lang="en-US" sz="18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the </a:t>
            </a:r>
            <a:r>
              <a:rPr lang="en-US" sz="1800" b="1" i="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Read to be Ready: Building Thinkers in Tennessee</a:t>
            </a:r>
            <a:r>
              <a:rPr lang="en-US" sz="1800" b="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a:t>
            </a:r>
            <a:r>
              <a:rPr lang="en-US" sz="18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campaign </a:t>
            </a:r>
            <a:r>
              <a:rPr lang="en-US" sz="1800"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beginning a </a:t>
            </a:r>
            <a:r>
              <a:rPr lang="en-US" sz="18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statewide focus on the critical value of reading—not only the value of </a:t>
            </a:r>
            <a:r>
              <a:rPr lang="en-US" sz="1800" i="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learning</a:t>
            </a:r>
            <a:r>
              <a:rPr lang="en-US" sz="18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to read but also the importance of reading to </a:t>
            </a:r>
            <a:r>
              <a:rPr lang="en-US" sz="1800" i="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learn</a:t>
            </a:r>
            <a:r>
              <a:rPr lang="en-US" sz="18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a:t>
            </a:r>
            <a:endParaRPr lang="en-US" sz="18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a:p>
            <a:pPr>
              <a:lnSpc>
                <a:spcPct val="120000"/>
              </a:lnSpc>
              <a:spcBef>
                <a:spcPts val="0"/>
              </a:spcBef>
              <a:spcAft>
                <a:spcPts val="1800"/>
              </a:spcAft>
            </a:pPr>
            <a:r>
              <a:rPr lang="en-US" sz="18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Implement a </a:t>
            </a:r>
            <a:r>
              <a:rPr lang="en-US" sz="18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kindergarten entry screener </a:t>
            </a:r>
            <a:r>
              <a:rPr lang="en-US" sz="18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focused on four domains: social foundations, language &amp; literacy, mathematics, and physical well-being and motor development. </a:t>
            </a:r>
          </a:p>
          <a:p>
            <a:pPr>
              <a:lnSpc>
                <a:spcPct val="120000"/>
              </a:lnSpc>
              <a:spcBef>
                <a:spcPts val="0"/>
              </a:spcBef>
              <a:spcAft>
                <a:spcPts val="1800"/>
              </a:spcAft>
            </a:pPr>
            <a:r>
              <a:rPr lang="en-US" sz="18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Deepen </a:t>
            </a:r>
            <a:r>
              <a:rPr lang="en-US" sz="18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literacy instruction in educator preparation </a:t>
            </a:r>
            <a:r>
              <a:rPr lang="en-US" sz="18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programs with a focus on both skills- and knowledge-based competencies.</a:t>
            </a:r>
            <a:endParaRPr lang="en-US" sz="1800"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a:p>
            <a:pPr>
              <a:lnSpc>
                <a:spcPct val="120000"/>
              </a:lnSpc>
              <a:spcBef>
                <a:spcPts val="0"/>
              </a:spcBef>
              <a:spcAft>
                <a:spcPts val="1800"/>
              </a:spcAft>
            </a:pPr>
            <a:r>
              <a:rPr lang="en-US" sz="18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Develop an </a:t>
            </a:r>
            <a:r>
              <a:rPr lang="en-US" sz="18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academic literacy coach network </a:t>
            </a:r>
            <a:r>
              <a:rPr lang="en-US" sz="18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across </a:t>
            </a:r>
            <a:r>
              <a:rPr lang="en-US" sz="18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the state to share effective strategies and provide </a:t>
            </a:r>
            <a:r>
              <a:rPr lang="en-US" sz="18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on-the-job </a:t>
            </a:r>
            <a:r>
              <a:rPr lang="en-US" sz="18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teacher </a:t>
            </a:r>
            <a:r>
              <a:rPr lang="en-US" sz="18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training.</a:t>
            </a:r>
            <a:endParaRPr lang="en-US" sz="18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a:p>
            <a:pPr>
              <a:spcBef>
                <a:spcPts val="0"/>
              </a:spcBef>
              <a:spcAft>
                <a:spcPts val="1800"/>
              </a:spcAft>
            </a:pP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5892"/>
          <a:stretch/>
        </p:blipFill>
        <p:spPr>
          <a:xfrm>
            <a:off x="7459886" y="127591"/>
            <a:ext cx="3368227" cy="6952642"/>
          </a:xfrm>
          <a:prstGeom prst="rect">
            <a:avLst/>
          </a:prstGeom>
        </p:spPr>
      </p:pic>
      <p:sp>
        <p:nvSpPr>
          <p:cNvPr id="7" name="Content Placeholder 3"/>
          <p:cNvSpPr txBox="1">
            <a:spLocks/>
          </p:cNvSpPr>
          <p:nvPr/>
        </p:nvSpPr>
        <p:spPr>
          <a:xfrm>
            <a:off x="291326" y="1143000"/>
            <a:ext cx="7328674" cy="144606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We have set a goal to see the </a:t>
            </a:r>
            <a:r>
              <a:rPr lang="en-US" sz="20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43 percent of students who are reading on grade level in third grade move to 75 percent by 2025</a:t>
            </a:r>
            <a:r>
              <a:rPr lang="en-US" sz="20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 To reach this goal, we must begin developing a love of reading long before a child begins third grade.</a:t>
            </a:r>
          </a:p>
        </p:txBody>
      </p:sp>
    </p:spTree>
    <p:extLst>
      <p:ext uri="{BB962C8B-B14F-4D97-AF65-F5344CB8AC3E}">
        <p14:creationId xmlns:p14="http://schemas.microsoft.com/office/powerpoint/2010/main" val="2069243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12" y="255182"/>
            <a:ext cx="7886700" cy="861349"/>
          </a:xfrm>
        </p:spPr>
        <p:txBody>
          <a:bodyPr/>
          <a:lstStyle/>
          <a:p>
            <a:r>
              <a:rPr lang="en-US" dirty="0" smtClean="0">
                <a:solidFill>
                  <a:schemeClr val="tx1">
                    <a:lumMod val="65000"/>
                    <a:lumOff val="35000"/>
                  </a:schemeClr>
                </a:solidFill>
                <a:latin typeface="Impact" panose="020B0806030902050204" pitchFamily="34" charset="0"/>
              </a:rPr>
              <a:t>OUR PRIORITIES</a:t>
            </a:r>
            <a:endParaRPr lang="en-US" dirty="0">
              <a:solidFill>
                <a:schemeClr val="tx1">
                  <a:lumMod val="65000"/>
                  <a:lumOff val="35000"/>
                </a:schemeClr>
              </a:solidFill>
              <a:latin typeface="Impact" panose="020B0806030902050204" pitchFamily="34" charset="0"/>
            </a:endParaRPr>
          </a:p>
        </p:txBody>
      </p:sp>
      <p:pic>
        <p:nvPicPr>
          <p:cNvPr id="5" name="Picture 2" descr="C:\Users\CA19029\Documents\Strat Plan\Arrows\Priority Color Ban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9187" y="1142196"/>
            <a:ext cx="6287359" cy="546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563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12" y="255182"/>
            <a:ext cx="7886700" cy="861349"/>
          </a:xfrm>
        </p:spPr>
        <p:txBody>
          <a:bodyPr/>
          <a:lstStyle/>
          <a:p>
            <a:r>
              <a:rPr lang="en-US" dirty="0" smtClean="0">
                <a:solidFill>
                  <a:schemeClr val="tx1">
                    <a:lumMod val="65000"/>
                    <a:lumOff val="35000"/>
                  </a:schemeClr>
                </a:solidFill>
                <a:latin typeface="Impact" panose="020B0806030902050204" pitchFamily="34" charset="0"/>
              </a:rPr>
              <a:t>OUR PRIORITIES</a:t>
            </a:r>
            <a:endParaRPr lang="en-US" dirty="0">
              <a:solidFill>
                <a:schemeClr val="tx1">
                  <a:lumMod val="65000"/>
                  <a:lumOff val="35000"/>
                </a:schemeClr>
              </a:solidFill>
              <a:latin typeface="Impact" panose="020B080603090205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20" y="1188627"/>
            <a:ext cx="6230681" cy="5411492"/>
          </a:xfrm>
          <a:prstGeom prst="rect">
            <a:avLst/>
          </a:prstGeom>
        </p:spPr>
      </p:pic>
    </p:spTree>
    <p:extLst>
      <p:ext uri="{BB962C8B-B14F-4D97-AF65-F5344CB8AC3E}">
        <p14:creationId xmlns:p14="http://schemas.microsoft.com/office/powerpoint/2010/main" val="2221160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31" y="1762717"/>
            <a:ext cx="8733176" cy="4351338"/>
          </a:xfrm>
        </p:spPr>
        <p:txBody>
          <a:bodyPr>
            <a:noAutofit/>
          </a:bodyPr>
          <a:lstStyle/>
          <a:p>
            <a:pPr>
              <a:lnSpc>
                <a:spcPct val="100000"/>
              </a:lnSpc>
            </a:pP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If we allow current trends to continue, only </a:t>
            </a: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24 percent </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of high school graduates will earn a </a:t>
            </a: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postsecondary certificate </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or degree </a:t>
            </a: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within six years </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of their high school graduation.</a:t>
            </a:r>
          </a:p>
          <a:p>
            <a:pPr>
              <a:lnSpc>
                <a:spcPct val="100000"/>
              </a:lnSpc>
            </a:pP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Among students from the graduating class of 2015, </a:t>
            </a: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only half </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of the </a:t>
            </a: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12 percent</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that took Advanced Placement tests for early postsecondary credit earned a passing score.</a:t>
            </a:r>
          </a:p>
          <a:p>
            <a:pPr>
              <a:lnSpc>
                <a:spcPct val="100000"/>
              </a:lnSpc>
            </a:pP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Less than half </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of students who completed a </a:t>
            </a: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Tennessee Promise </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application, which would qualify them for free attendance at any Tennessee community college or TCAT, fulfilled all requirements to qualify for the scholarship.</a:t>
            </a:r>
          </a:p>
        </p:txBody>
      </p:sp>
      <p:sp>
        <p:nvSpPr>
          <p:cNvPr id="7" name="Rectangle 6"/>
          <p:cNvSpPr/>
          <p:nvPr/>
        </p:nvSpPr>
        <p:spPr>
          <a:xfrm>
            <a:off x="-188593" y="0"/>
            <a:ext cx="9502815" cy="1516284"/>
          </a:xfrm>
          <a:prstGeom prst="rect">
            <a:avLst/>
          </a:prstGeom>
          <a:solidFill>
            <a:srgbClr val="2DC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1"/>
          <p:cNvSpPr txBox="1">
            <a:spLocks/>
          </p:cNvSpPr>
          <p:nvPr/>
        </p:nvSpPr>
        <p:spPr>
          <a:xfrm>
            <a:off x="0" y="95360"/>
            <a:ext cx="9158972" cy="9000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4000" dirty="0" smtClean="0">
                <a:solidFill>
                  <a:prstClr val="white"/>
                </a:solidFill>
                <a:latin typeface="Impact" panose="020B0806030902050204" pitchFamily="34" charset="0"/>
              </a:rPr>
              <a:t>HIGH SCHOOL </a:t>
            </a:r>
            <a:r>
              <a:rPr lang="en-US" sz="4800" dirty="0" smtClean="0">
                <a:solidFill>
                  <a:prstClr val="white"/>
                </a:solidFill>
                <a:latin typeface="Impact" panose="020B0806030902050204" pitchFamily="34" charset="0"/>
              </a:rPr>
              <a:t>&amp;</a:t>
            </a:r>
            <a:r>
              <a:rPr lang="en-US" sz="4000" dirty="0" smtClean="0">
                <a:solidFill>
                  <a:prstClr val="white"/>
                </a:solidFill>
                <a:latin typeface="Impact" panose="020B0806030902050204" pitchFamily="34" charset="0"/>
              </a:rPr>
              <a:t> BRIDGE TO POSTSECONDARY</a:t>
            </a:r>
            <a:endParaRPr lang="en-US" sz="4000" dirty="0">
              <a:solidFill>
                <a:prstClr val="white">
                  <a:lumMod val="75000"/>
                </a:prstClr>
              </a:solidFill>
              <a:latin typeface="Impact" panose="020B0806030902050204" pitchFamily="34" charset="0"/>
            </a:endParaRPr>
          </a:p>
        </p:txBody>
      </p:sp>
      <p:sp>
        <p:nvSpPr>
          <p:cNvPr id="9" name="Rectangle 8"/>
          <p:cNvSpPr/>
          <p:nvPr/>
        </p:nvSpPr>
        <p:spPr>
          <a:xfrm>
            <a:off x="0" y="781292"/>
            <a:ext cx="6889064" cy="784830"/>
          </a:xfrm>
          <a:prstGeom prst="rect">
            <a:avLst/>
          </a:prstGeom>
        </p:spPr>
        <p:txBody>
          <a:bodyPr wrap="square">
            <a:spAutoFit/>
          </a:bodyPr>
          <a:lstStyle/>
          <a:p>
            <a:pPr>
              <a:lnSpc>
                <a:spcPct val="150000"/>
              </a:lnSpc>
            </a:pPr>
            <a:r>
              <a:rPr lang="en-US" sz="3000" dirty="0" smtClean="0">
                <a:solidFill>
                  <a:prstClr val="white">
                    <a:lumMod val="85000"/>
                  </a:prstClr>
                </a:solidFill>
                <a:latin typeface="Impact" panose="020B0806030902050204" pitchFamily="34" charset="0"/>
              </a:rPr>
              <a:t>WHY THIS MATTERS</a:t>
            </a:r>
            <a:endParaRPr lang="en-US" sz="3000" dirty="0">
              <a:solidFill>
                <a:prstClr val="white">
                  <a:lumMod val="85000"/>
                </a:prstClr>
              </a:solidFill>
              <a:latin typeface="Impact" panose="020B0806030902050204" pitchFamily="34" charset="0"/>
            </a:endParaRPr>
          </a:p>
        </p:txBody>
      </p:sp>
    </p:spTree>
    <p:extLst>
      <p:ext uri="{BB962C8B-B14F-4D97-AF65-F5344CB8AC3E}">
        <p14:creationId xmlns:p14="http://schemas.microsoft.com/office/powerpoint/2010/main" val="375826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1185607" y="2165979"/>
          <a:ext cx="6697073" cy="46498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921576" y="4220883"/>
            <a:ext cx="3875811" cy="338554"/>
          </a:xfrm>
          <a:prstGeom prst="rect">
            <a:avLst/>
          </a:prstGeom>
          <a:noFill/>
        </p:spPr>
        <p:txBody>
          <a:bodyPr wrap="square" rtlCol="0">
            <a:spAutoFit/>
          </a:bodyPr>
          <a:lstStyle/>
          <a:p>
            <a:pPr algn="ctr"/>
            <a:r>
              <a:rPr lang="en-US" sz="1600" b="1" dirty="0" smtClean="0">
                <a:solidFill>
                  <a:prstClr val="black">
                    <a:lumMod val="50000"/>
                    <a:lumOff val="50000"/>
                  </a:prstClr>
                </a:solidFill>
                <a:latin typeface="Arial" panose="020B0604020202020204" pitchFamily="34" charset="0"/>
                <a:ea typeface="Open Sans" panose="020B0606030504020204" pitchFamily="34" charset="0"/>
                <a:cs typeface="Arial" panose="020B0604020202020204" pitchFamily="34" charset="0"/>
              </a:rPr>
              <a:t>Average ACT Scores</a:t>
            </a:r>
            <a:endParaRPr lang="en-US" sz="1600" i="1" dirty="0">
              <a:solidFill>
                <a:prstClr val="black">
                  <a:lumMod val="50000"/>
                  <a:lumOff val="50000"/>
                </a:prstClr>
              </a:solidFill>
              <a:latin typeface="Arial" panose="020B0604020202020204" pitchFamily="34" charset="0"/>
              <a:ea typeface="Open Sans" panose="020B0606030504020204" pitchFamily="34" charset="0"/>
              <a:cs typeface="Arial" panose="020B0604020202020204" pitchFamily="34" charset="0"/>
            </a:endParaRPr>
          </a:p>
        </p:txBody>
      </p:sp>
      <p:sp>
        <p:nvSpPr>
          <p:cNvPr id="8" name="Rectangle 7"/>
          <p:cNvSpPr/>
          <p:nvPr/>
        </p:nvSpPr>
        <p:spPr>
          <a:xfrm>
            <a:off x="-188593" y="0"/>
            <a:ext cx="9502815" cy="1516284"/>
          </a:xfrm>
          <a:prstGeom prst="rect">
            <a:avLst/>
          </a:prstGeom>
          <a:solidFill>
            <a:srgbClr val="2DC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p:nvSpPr>
        <p:spPr>
          <a:xfrm>
            <a:off x="0" y="95360"/>
            <a:ext cx="9158972" cy="9000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4000" dirty="0" smtClean="0">
                <a:solidFill>
                  <a:prstClr val="white"/>
                </a:solidFill>
                <a:latin typeface="Impact" panose="020B0806030902050204" pitchFamily="34" charset="0"/>
              </a:rPr>
              <a:t>HIGH SCHOOL </a:t>
            </a:r>
            <a:r>
              <a:rPr lang="en-US" sz="4800" dirty="0" smtClean="0">
                <a:solidFill>
                  <a:prstClr val="white"/>
                </a:solidFill>
                <a:latin typeface="Impact" panose="020B0806030902050204" pitchFamily="34" charset="0"/>
              </a:rPr>
              <a:t>&amp;</a:t>
            </a:r>
            <a:r>
              <a:rPr lang="en-US" sz="4000" dirty="0" smtClean="0">
                <a:solidFill>
                  <a:prstClr val="white"/>
                </a:solidFill>
                <a:latin typeface="Impact" panose="020B0806030902050204" pitchFamily="34" charset="0"/>
              </a:rPr>
              <a:t> BRIDGE TO POSTSECONDARY</a:t>
            </a:r>
            <a:endParaRPr lang="en-US" sz="4000" dirty="0">
              <a:solidFill>
                <a:prstClr val="white">
                  <a:lumMod val="75000"/>
                </a:prstClr>
              </a:solidFill>
              <a:latin typeface="Impact" panose="020B0806030902050204" pitchFamily="34" charset="0"/>
            </a:endParaRPr>
          </a:p>
        </p:txBody>
      </p:sp>
      <p:sp>
        <p:nvSpPr>
          <p:cNvPr id="10" name="Rectangle 9"/>
          <p:cNvSpPr/>
          <p:nvPr/>
        </p:nvSpPr>
        <p:spPr>
          <a:xfrm>
            <a:off x="0" y="781292"/>
            <a:ext cx="6889064" cy="784830"/>
          </a:xfrm>
          <a:prstGeom prst="rect">
            <a:avLst/>
          </a:prstGeom>
        </p:spPr>
        <p:txBody>
          <a:bodyPr wrap="square">
            <a:spAutoFit/>
          </a:bodyPr>
          <a:lstStyle/>
          <a:p>
            <a:pPr>
              <a:lnSpc>
                <a:spcPct val="150000"/>
              </a:lnSpc>
            </a:pPr>
            <a:r>
              <a:rPr lang="en-US" sz="3000" dirty="0" smtClean="0">
                <a:solidFill>
                  <a:prstClr val="white">
                    <a:lumMod val="85000"/>
                  </a:prstClr>
                </a:solidFill>
                <a:latin typeface="Impact" panose="020B0806030902050204" pitchFamily="34" charset="0"/>
              </a:rPr>
              <a:t>WHY THIS MATTERS</a:t>
            </a:r>
            <a:endParaRPr lang="en-US" sz="3000" dirty="0">
              <a:solidFill>
                <a:prstClr val="white">
                  <a:lumMod val="85000"/>
                </a:prstClr>
              </a:solidFill>
              <a:latin typeface="Impact" panose="020B0806030902050204" pitchFamily="34" charset="0"/>
            </a:endParaRPr>
          </a:p>
        </p:txBody>
      </p:sp>
      <p:sp>
        <p:nvSpPr>
          <p:cNvPr id="7" name="TextBox 6"/>
          <p:cNvSpPr txBox="1"/>
          <p:nvPr/>
        </p:nvSpPr>
        <p:spPr>
          <a:xfrm>
            <a:off x="2374185" y="1581204"/>
            <a:ext cx="4130415" cy="584775"/>
          </a:xfrm>
          <a:prstGeom prst="rect">
            <a:avLst/>
          </a:prstGeom>
          <a:noFill/>
        </p:spPr>
        <p:txBody>
          <a:bodyPr wrap="square" rtlCol="0">
            <a:spAutoFit/>
          </a:bodyPr>
          <a:lstStyle/>
          <a:p>
            <a:pPr algn="ctr"/>
            <a:r>
              <a:rPr lang="en-US" sz="1600" b="1" dirty="0" smtClean="0">
                <a:solidFill>
                  <a:prstClr val="black">
                    <a:lumMod val="50000"/>
                    <a:lumOff val="50000"/>
                  </a:prstClr>
                </a:solidFill>
                <a:latin typeface="Arial" panose="020B0604020202020204" pitchFamily="34" charset="0"/>
                <a:ea typeface="Open Sans" panose="020B0606030504020204" pitchFamily="34" charset="0"/>
                <a:cs typeface="Arial" panose="020B0604020202020204" pitchFamily="34" charset="0"/>
              </a:rPr>
              <a:t>Average Student Performance on ACT</a:t>
            </a:r>
          </a:p>
          <a:p>
            <a:pPr algn="ctr"/>
            <a:r>
              <a:rPr lang="en-US" sz="1600" b="1" i="1" dirty="0" smtClean="0">
                <a:solidFill>
                  <a:prstClr val="black">
                    <a:lumMod val="50000"/>
                    <a:lumOff val="50000"/>
                  </a:prstClr>
                </a:solidFill>
                <a:latin typeface="Arial" panose="020B0604020202020204" pitchFamily="34" charset="0"/>
                <a:ea typeface="Open Sans" panose="020B0606030504020204" pitchFamily="34" charset="0"/>
                <a:cs typeface="Arial" panose="020B0604020202020204" pitchFamily="34" charset="0"/>
              </a:rPr>
              <a:t>By Subject Subtest Over Time</a:t>
            </a:r>
            <a:endParaRPr lang="en-US" sz="1600" i="1" dirty="0">
              <a:solidFill>
                <a:prstClr val="black">
                  <a:lumMod val="50000"/>
                  <a:lumOff val="50000"/>
                </a:prst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933821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040" y="1655921"/>
            <a:ext cx="7048059" cy="1435396"/>
          </a:xfrm>
          <a:prstGeom prst="rect">
            <a:avLst/>
          </a:prstGeom>
          <a:solidFill>
            <a:srgbClr val="2DCCD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4612" y="269433"/>
            <a:ext cx="8919388" cy="1325563"/>
          </a:xfrm>
        </p:spPr>
        <p:txBody>
          <a:bodyPr>
            <a:normAutofit fontScale="90000"/>
          </a:bodyPr>
          <a:lstStyle/>
          <a:p>
            <a:r>
              <a:rPr lang="en-US" dirty="0" smtClean="0">
                <a:solidFill>
                  <a:schemeClr val="tx1">
                    <a:lumMod val="65000"/>
                    <a:lumOff val="35000"/>
                  </a:schemeClr>
                </a:solidFill>
                <a:latin typeface="Impact" panose="020B0806030902050204" pitchFamily="34" charset="0"/>
              </a:rPr>
              <a:t>HIGH SCHOOL </a:t>
            </a:r>
            <a:r>
              <a:rPr lang="en-US" sz="5300" dirty="0" smtClean="0">
                <a:solidFill>
                  <a:schemeClr val="tx1">
                    <a:lumMod val="65000"/>
                    <a:lumOff val="35000"/>
                  </a:schemeClr>
                </a:solidFill>
                <a:latin typeface="Impact" panose="020B0806030902050204" pitchFamily="34" charset="0"/>
              </a:rPr>
              <a:t>&amp;</a:t>
            </a:r>
            <a:r>
              <a:rPr lang="en-US" dirty="0" smtClean="0">
                <a:solidFill>
                  <a:schemeClr val="tx1">
                    <a:lumMod val="65000"/>
                    <a:lumOff val="35000"/>
                  </a:schemeClr>
                </a:solidFill>
                <a:latin typeface="Impact" panose="020B0806030902050204" pitchFamily="34" charset="0"/>
              </a:rPr>
              <a:t> BRIDGE TO </a:t>
            </a:r>
            <a:br>
              <a:rPr lang="en-US" dirty="0" smtClean="0">
                <a:solidFill>
                  <a:schemeClr val="tx1">
                    <a:lumMod val="65000"/>
                    <a:lumOff val="35000"/>
                  </a:schemeClr>
                </a:solidFill>
                <a:latin typeface="Impact" panose="020B0806030902050204" pitchFamily="34" charset="0"/>
              </a:rPr>
            </a:br>
            <a:r>
              <a:rPr lang="en-US" dirty="0" smtClean="0">
                <a:solidFill>
                  <a:schemeClr val="tx1">
                    <a:lumMod val="65000"/>
                    <a:lumOff val="35000"/>
                  </a:schemeClr>
                </a:solidFill>
                <a:latin typeface="Impact" panose="020B0806030902050204" pitchFamily="34" charset="0"/>
              </a:rPr>
              <a:t>POSTSECONDARY</a:t>
            </a:r>
            <a:endParaRPr lang="en-US" dirty="0">
              <a:solidFill>
                <a:schemeClr val="tx1">
                  <a:lumMod val="65000"/>
                  <a:lumOff val="35000"/>
                </a:schemeClr>
              </a:solidFill>
              <a:latin typeface="Impact" panose="020B0806030902050204" pitchFamily="34" charset="0"/>
            </a:endParaRPr>
          </a:p>
        </p:txBody>
      </p:sp>
      <p:sp>
        <p:nvSpPr>
          <p:cNvPr id="4" name="Content Placeholder 3"/>
          <p:cNvSpPr>
            <a:spLocks noGrp="1"/>
          </p:cNvSpPr>
          <p:nvPr>
            <p:ph idx="1"/>
          </p:nvPr>
        </p:nvSpPr>
        <p:spPr>
          <a:xfrm>
            <a:off x="299040" y="1659514"/>
            <a:ext cx="7168560" cy="1540886"/>
          </a:xfrm>
        </p:spPr>
        <p:txBody>
          <a:bodyPr vert="horz" lIns="91440" tIns="45720" rIns="91440" bIns="45720" rtlCol="0" anchor="t">
            <a:normAutofit/>
          </a:bodyPr>
          <a:lstStyle/>
          <a:p>
            <a:pPr marL="0" indent="0">
              <a:lnSpc>
                <a:spcPct val="100000"/>
              </a:lnSpc>
              <a:spcBef>
                <a:spcPts val="0"/>
              </a:spcBef>
              <a:buNone/>
            </a:pPr>
            <a:r>
              <a:rPr lang="en-US" sz="2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As a state, we recognize that </a:t>
            </a:r>
            <a:r>
              <a:rPr lang="en-US" sz="22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high school graduation cannot be the end </a:t>
            </a:r>
            <a:r>
              <a:rPr lang="en-US" sz="2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goal </a:t>
            </a:r>
            <a:r>
              <a:rPr lang="en-US" sz="22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and that students need experiences in high school that directly translate into </a:t>
            </a:r>
            <a:r>
              <a:rPr lang="en-US" sz="2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postsecondary and career opportunities.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44818" b="24341"/>
          <a:stretch/>
        </p:blipFill>
        <p:spPr>
          <a:xfrm>
            <a:off x="7347099" y="223284"/>
            <a:ext cx="1998922" cy="7633754"/>
          </a:xfrm>
          <a:prstGeom prst="rect">
            <a:avLst/>
          </a:prstGeom>
        </p:spPr>
      </p:pic>
      <p:sp>
        <p:nvSpPr>
          <p:cNvPr id="8" name="TextBox 7"/>
          <p:cNvSpPr txBox="1"/>
          <p:nvPr/>
        </p:nvSpPr>
        <p:spPr>
          <a:xfrm>
            <a:off x="224612" y="3200400"/>
            <a:ext cx="7014388" cy="332398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Improve access </a:t>
            </a:r>
            <a:r>
              <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to </a:t>
            </a:r>
            <a:r>
              <a:rPr lang="en-US" b="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quality</a:t>
            </a:r>
            <a:r>
              <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 </a:t>
            </a:r>
            <a:r>
              <a:rPr lang="en-US" b="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early postsecondary</a:t>
            </a:r>
            <a:r>
              <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 opportunities and </a:t>
            </a:r>
            <a:r>
              <a:rPr lang="en-US" b="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industry certifications</a:t>
            </a: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t>
            </a:r>
          </a:p>
          <a:p>
            <a:pPr marL="285750" indent="-285750">
              <a:spcAft>
                <a:spcPts val="1200"/>
              </a:spcAft>
              <a:buFont typeface="Arial" panose="020B0604020202020204" pitchFamily="34" charset="0"/>
              <a:buChar char="•"/>
            </a:pP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Establish the </a:t>
            </a:r>
            <a:r>
              <a:rPr lang="en-US" b="1" i="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Career </a:t>
            </a:r>
            <a:r>
              <a:rPr lang="en-US" b="1" i="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Forward </a:t>
            </a: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task force that </a:t>
            </a:r>
            <a:r>
              <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will develop a comprehensive definition for postsecondary and workforce readiness.</a:t>
            </a:r>
          </a:p>
          <a:p>
            <a:pPr marL="285750" indent="-285750">
              <a:spcAft>
                <a:spcPts val="1200"/>
              </a:spcAft>
              <a:buFont typeface="Arial" panose="020B0604020202020204" pitchFamily="34" charset="0"/>
              <a:buChar char="•"/>
            </a:pPr>
            <a:r>
              <a:rPr lang="en-US" dirty="0">
                <a:solidFill>
                  <a:prstClr val="black">
                    <a:lumMod val="65000"/>
                    <a:lumOff val="35000"/>
                  </a:prstClr>
                </a:solidFill>
                <a:latin typeface="Arial" panose="020B0604020202020204" pitchFamily="34" charset="0"/>
                <a:cs typeface="Arial" panose="020B0604020202020204" pitchFamily="34" charset="0"/>
              </a:rPr>
              <a:t>Enhance and expand access to </a:t>
            </a:r>
            <a:r>
              <a:rPr lang="en-US" b="1" dirty="0">
                <a:solidFill>
                  <a:prstClr val="black">
                    <a:lumMod val="65000"/>
                    <a:lumOff val="35000"/>
                  </a:prstClr>
                </a:solidFill>
                <a:latin typeface="Arial" panose="020B0604020202020204" pitchFamily="34" charset="0"/>
                <a:cs typeface="Arial" panose="020B0604020202020204" pitchFamily="34" charset="0"/>
              </a:rPr>
              <a:t>postsecondary and career data</a:t>
            </a:r>
            <a:r>
              <a:rPr lang="en-US" dirty="0">
                <a:solidFill>
                  <a:prstClr val="black">
                    <a:lumMod val="65000"/>
                    <a:lumOff val="35000"/>
                  </a:prstClr>
                </a:solidFill>
                <a:latin typeface="Arial" panose="020B0604020202020204" pitchFamily="34" charset="0"/>
                <a:cs typeface="Arial" panose="020B0604020202020204" pitchFamily="34" charset="0"/>
              </a:rPr>
              <a:t> for students, parents, and district and school personnel. </a:t>
            </a:r>
          </a:p>
          <a:p>
            <a:pPr marL="285750" indent="-285750">
              <a:spcAft>
                <a:spcPts val="1200"/>
              </a:spcAft>
              <a:buFont typeface="Arial" panose="020B0604020202020204" pitchFamily="34" charset="0"/>
              <a:buChar char="•"/>
            </a:pPr>
            <a:r>
              <a:rPr lang="en-US" dirty="0">
                <a:solidFill>
                  <a:prstClr val="black">
                    <a:lumMod val="65000"/>
                    <a:lumOff val="35000"/>
                  </a:prstClr>
                </a:solidFill>
                <a:latin typeface="Arial" panose="020B0604020202020204" pitchFamily="34" charset="0"/>
                <a:cs typeface="Arial" panose="020B0604020202020204" pitchFamily="34" charset="0"/>
              </a:rPr>
              <a:t>Provide </a:t>
            </a:r>
            <a:r>
              <a:rPr lang="en-US" b="1" dirty="0">
                <a:solidFill>
                  <a:prstClr val="black">
                    <a:lumMod val="65000"/>
                    <a:lumOff val="35000"/>
                  </a:prstClr>
                </a:solidFill>
                <a:latin typeface="Arial" panose="020B0604020202020204" pitchFamily="34" charset="0"/>
                <a:cs typeface="Arial" panose="020B0604020202020204" pitchFamily="34" charset="0"/>
              </a:rPr>
              <a:t>training</a:t>
            </a:r>
            <a:r>
              <a:rPr lang="en-US" dirty="0">
                <a:solidFill>
                  <a:prstClr val="black">
                    <a:lumMod val="65000"/>
                    <a:lumOff val="35000"/>
                  </a:prstClr>
                </a:solidFill>
                <a:latin typeface="Arial" panose="020B0604020202020204" pitchFamily="34" charset="0"/>
                <a:cs typeface="Arial" panose="020B0604020202020204" pitchFamily="34" charset="0"/>
              </a:rPr>
              <a:t> opportunities to school counselors so they are equipped with aligned postsecondary and career access knowledge and skills.</a:t>
            </a:r>
            <a:endParaRPr lang="en-US" dirty="0">
              <a:solidFill>
                <a:prstClr val="black"/>
              </a:solidFill>
            </a:endParaRPr>
          </a:p>
        </p:txBody>
      </p:sp>
    </p:spTree>
    <p:extLst>
      <p:ext uri="{BB962C8B-B14F-4D97-AF65-F5344CB8AC3E}">
        <p14:creationId xmlns:p14="http://schemas.microsoft.com/office/powerpoint/2010/main" val="521114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93336" y="2329507"/>
            <a:ext cx="2719027" cy="43481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65000"/>
                  <a:lumOff val="35000"/>
                </a:prstClr>
              </a:solidFill>
              <a:latin typeface="Arial" panose="020B0604020202020204" pitchFamily="34" charset="0"/>
            </a:endParaRPr>
          </a:p>
        </p:txBody>
      </p:sp>
      <p:sp>
        <p:nvSpPr>
          <p:cNvPr id="6" name="Title 1"/>
          <p:cNvSpPr txBox="1">
            <a:spLocks/>
          </p:cNvSpPr>
          <p:nvPr/>
        </p:nvSpPr>
        <p:spPr>
          <a:xfrm>
            <a:off x="117170" y="133426"/>
            <a:ext cx="7886700" cy="10004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prstClr val="black">
                    <a:lumMod val="65000"/>
                    <a:lumOff val="35000"/>
                  </a:prstClr>
                </a:solidFill>
                <a:latin typeface="Impact" panose="020B0806030902050204" pitchFamily="34" charset="0"/>
              </a:rPr>
              <a:t>RESPONSE:</a:t>
            </a:r>
            <a:endParaRPr lang="en-US" dirty="0">
              <a:solidFill>
                <a:prstClr val="black">
                  <a:lumMod val="65000"/>
                  <a:lumOff val="35000"/>
                </a:prstClr>
              </a:solidFill>
              <a:latin typeface="Impact" panose="020B0806030902050204" pitchFamily="34" charset="0"/>
            </a:endParaRPr>
          </a:p>
        </p:txBody>
      </p:sp>
      <p:sp>
        <p:nvSpPr>
          <p:cNvPr id="2" name="Rectangle 1"/>
          <p:cNvSpPr/>
          <p:nvPr/>
        </p:nvSpPr>
        <p:spPr>
          <a:xfrm>
            <a:off x="-95693" y="1182389"/>
            <a:ext cx="9367284" cy="9499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6" name="Title 1"/>
          <p:cNvSpPr txBox="1">
            <a:spLocks/>
          </p:cNvSpPr>
          <p:nvPr/>
        </p:nvSpPr>
        <p:spPr>
          <a:xfrm>
            <a:off x="346402" y="1288160"/>
            <a:ext cx="3229315" cy="83059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solidFill>
                  <a:prstClr val="white">
                    <a:lumMod val="75000"/>
                  </a:prstClr>
                </a:solidFill>
                <a:latin typeface="Impact" panose="020B0806030902050204" pitchFamily="34" charset="0"/>
              </a:rPr>
              <a:t>RAISE </a:t>
            </a:r>
          </a:p>
          <a:p>
            <a:r>
              <a:rPr lang="en-US" sz="2800" dirty="0" smtClean="0">
                <a:solidFill>
                  <a:prstClr val="white">
                    <a:lumMod val="75000"/>
                  </a:prstClr>
                </a:solidFill>
                <a:latin typeface="Impact" panose="020B0806030902050204" pitchFamily="34" charset="0"/>
              </a:rPr>
              <a:t>STANDARDS</a:t>
            </a:r>
            <a:endParaRPr lang="en-US" sz="2800" dirty="0">
              <a:solidFill>
                <a:prstClr val="white">
                  <a:lumMod val="75000"/>
                </a:prstClr>
              </a:solidFill>
              <a:latin typeface="Impact" panose="020B0806030902050204" pitchFamily="34" charset="0"/>
            </a:endParaRPr>
          </a:p>
        </p:txBody>
      </p:sp>
      <p:sp>
        <p:nvSpPr>
          <p:cNvPr id="17" name="Title 1"/>
          <p:cNvSpPr txBox="1">
            <a:spLocks/>
          </p:cNvSpPr>
          <p:nvPr/>
        </p:nvSpPr>
        <p:spPr>
          <a:xfrm>
            <a:off x="3321538" y="1247949"/>
            <a:ext cx="4335581" cy="8414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solidFill>
                  <a:prstClr val="white">
                    <a:lumMod val="75000"/>
                  </a:prstClr>
                </a:solidFill>
                <a:latin typeface="Impact" panose="020B0806030902050204" pitchFamily="34" charset="0"/>
              </a:rPr>
              <a:t>INCREASE </a:t>
            </a:r>
          </a:p>
          <a:p>
            <a:r>
              <a:rPr lang="en-US" sz="2800" dirty="0" smtClean="0">
                <a:solidFill>
                  <a:prstClr val="white">
                    <a:lumMod val="75000"/>
                  </a:prstClr>
                </a:solidFill>
                <a:latin typeface="Impact" panose="020B0806030902050204" pitchFamily="34" charset="0"/>
              </a:rPr>
              <a:t>ACCOUNTABILITY</a:t>
            </a:r>
            <a:endParaRPr lang="en-US" sz="2800" dirty="0">
              <a:solidFill>
                <a:prstClr val="white">
                  <a:lumMod val="75000"/>
                </a:prstClr>
              </a:solidFill>
              <a:latin typeface="Impact" panose="020B0806030902050204" pitchFamily="34" charset="0"/>
            </a:endParaRPr>
          </a:p>
        </p:txBody>
      </p:sp>
      <p:sp>
        <p:nvSpPr>
          <p:cNvPr id="18" name="Title 1"/>
          <p:cNvSpPr txBox="1">
            <a:spLocks/>
          </p:cNvSpPr>
          <p:nvPr/>
        </p:nvSpPr>
        <p:spPr>
          <a:xfrm>
            <a:off x="6438674" y="1239943"/>
            <a:ext cx="2686769" cy="8305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solidFill>
                  <a:prstClr val="white">
                    <a:lumMod val="75000"/>
                  </a:prstClr>
                </a:solidFill>
                <a:latin typeface="Impact" panose="020B0806030902050204" pitchFamily="34" charset="0"/>
              </a:rPr>
              <a:t>ALIGN</a:t>
            </a:r>
          </a:p>
          <a:p>
            <a:r>
              <a:rPr lang="en-US" sz="2800" dirty="0" smtClean="0">
                <a:solidFill>
                  <a:prstClr val="white">
                    <a:lumMod val="75000"/>
                  </a:prstClr>
                </a:solidFill>
                <a:latin typeface="Impact" panose="020B0806030902050204" pitchFamily="34" charset="0"/>
              </a:rPr>
              <a:t>ASSESSMENTS</a:t>
            </a:r>
            <a:endParaRPr lang="en-US" sz="2800" dirty="0">
              <a:solidFill>
                <a:prstClr val="white">
                  <a:lumMod val="75000"/>
                </a:prstClr>
              </a:solidFill>
              <a:latin typeface="Impact" panose="020B0806030902050204" pitchFamily="34" charset="0"/>
            </a:endParaRPr>
          </a:p>
        </p:txBody>
      </p:sp>
      <p:sp>
        <p:nvSpPr>
          <p:cNvPr id="22" name="Rectangle 21"/>
          <p:cNvSpPr/>
          <p:nvPr/>
        </p:nvSpPr>
        <p:spPr>
          <a:xfrm>
            <a:off x="3266040" y="2329507"/>
            <a:ext cx="2746323" cy="3693319"/>
          </a:xfrm>
          <a:prstGeom prst="rect">
            <a:avLst/>
          </a:prstGeom>
        </p:spPr>
        <p:txBody>
          <a:bodyPr wrap="square">
            <a:spAutoFit/>
          </a:bodyPr>
          <a:lstStyle/>
          <a:p>
            <a:pPr marL="342900" indent="-342900">
              <a:spcAft>
                <a:spcPts val="600"/>
              </a:spcAft>
              <a:buFont typeface="Arial" panose="020B0604020202020204" pitchFamily="34" charset="0"/>
              <a:buChar char="•"/>
            </a:pPr>
            <a:r>
              <a:rPr lang="en-US" sz="16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2011–12:</a:t>
            </a:r>
            <a:r>
              <a:rPr lang="en-US" sz="16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 Tennessee earns approval for first ESEA waiver and led nation in implementing statewide teacher evaluation model</a:t>
            </a:r>
          </a:p>
          <a:p>
            <a:pPr marL="342900" indent="-342900">
              <a:spcAft>
                <a:spcPts val="600"/>
              </a:spcAft>
              <a:buFont typeface="Arial" panose="020B0604020202020204" pitchFamily="34" charset="0"/>
              <a:buChar char="•"/>
            </a:pPr>
            <a:r>
              <a:rPr lang="en-US" sz="16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2012–15:</a:t>
            </a:r>
            <a:r>
              <a:rPr lang="en-US" sz="16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 Evaluation model modified each year based on feedback from the field</a:t>
            </a:r>
          </a:p>
          <a:p>
            <a:pPr marL="342900" indent="-342900">
              <a:spcAft>
                <a:spcPts val="600"/>
              </a:spcAft>
              <a:buFont typeface="Arial" panose="020B0604020202020204" pitchFamily="34" charset="0"/>
              <a:buChar char="•"/>
            </a:pPr>
            <a:r>
              <a:rPr lang="en-US" sz="16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2015</a:t>
            </a:r>
            <a:r>
              <a:rPr lang="en-US" sz="16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 USED approves Tennessee’s application for four-year waiver renewal</a:t>
            </a:r>
          </a:p>
        </p:txBody>
      </p:sp>
      <p:sp>
        <p:nvSpPr>
          <p:cNvPr id="19" name="Rectangle 18"/>
          <p:cNvSpPr/>
          <p:nvPr/>
        </p:nvSpPr>
        <p:spPr>
          <a:xfrm>
            <a:off x="117170" y="2329508"/>
            <a:ext cx="2780189" cy="43481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prstClr val="black">
                  <a:lumMod val="65000"/>
                  <a:lumOff val="35000"/>
                </a:prstClr>
              </a:solidFill>
              <a:latin typeface="Arial" panose="020B0604020202020204" pitchFamily="34" charset="0"/>
            </a:endParaRPr>
          </a:p>
        </p:txBody>
      </p:sp>
      <p:sp>
        <p:nvSpPr>
          <p:cNvPr id="11" name="Rectangle 10"/>
          <p:cNvSpPr/>
          <p:nvPr/>
        </p:nvSpPr>
        <p:spPr>
          <a:xfrm>
            <a:off x="70386" y="2335083"/>
            <a:ext cx="2891664" cy="4585871"/>
          </a:xfrm>
          <a:prstGeom prst="rect">
            <a:avLst/>
          </a:prstGeom>
        </p:spPr>
        <p:txBody>
          <a:bodyPr wrap="square">
            <a:spAutoFit/>
          </a:bodyPr>
          <a:lstStyle/>
          <a:p>
            <a:pPr marL="342900" indent="-342900">
              <a:spcAft>
                <a:spcPts val="600"/>
              </a:spcAft>
              <a:buFont typeface="Arial" panose="020B0604020202020204" pitchFamily="34" charset="0"/>
              <a:buChar char="•"/>
            </a:pPr>
            <a:r>
              <a:rPr lang="en-US" sz="16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2008</a:t>
            </a:r>
            <a:r>
              <a:rPr lang="en-US" sz="16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 TN adopts higher standards through the Tennessee Diploma Project</a:t>
            </a:r>
          </a:p>
          <a:p>
            <a:pPr marL="342900" indent="-342900">
              <a:spcAft>
                <a:spcPts val="600"/>
              </a:spcAft>
              <a:buFont typeface="Arial" panose="020B0604020202020204" pitchFamily="34" charset="0"/>
              <a:buChar char="•"/>
            </a:pPr>
            <a:r>
              <a:rPr lang="en-US" sz="16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2010</a:t>
            </a:r>
            <a:r>
              <a:rPr lang="en-US" sz="16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 State Board unanimously adopts the Common Core State Standards in ELA and math</a:t>
            </a:r>
          </a:p>
          <a:p>
            <a:pPr marL="342900" indent="-342900">
              <a:spcAft>
                <a:spcPts val="600"/>
              </a:spcAft>
              <a:buFont typeface="Arial" panose="020B0604020202020204" pitchFamily="34" charset="0"/>
              <a:buChar char="•"/>
            </a:pPr>
            <a:r>
              <a:rPr lang="en-US" sz="16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2013-15: </a:t>
            </a:r>
            <a:r>
              <a:rPr lang="en-US" sz="16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TN completes overhaul of  Career and Technical Education (CTE) courses.</a:t>
            </a:r>
            <a:endParaRPr lang="en-US" sz="16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16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2014</a:t>
            </a:r>
            <a:r>
              <a:rPr lang="en-US" sz="16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 Review process for new math and ELA standards begins. </a:t>
            </a:r>
          </a:p>
          <a:p>
            <a:pPr marL="342900" indent="-342900">
              <a:spcAft>
                <a:spcPts val="600"/>
              </a:spcAft>
              <a:buFont typeface="Arial" panose="020B0604020202020204" pitchFamily="34" charset="0"/>
              <a:buChar char="•"/>
            </a:pPr>
            <a:endParaRPr lang="en-US" sz="16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p:txBody>
      </p:sp>
      <p:sp>
        <p:nvSpPr>
          <p:cNvPr id="20" name="Rectangle 19"/>
          <p:cNvSpPr/>
          <p:nvPr/>
        </p:nvSpPr>
        <p:spPr>
          <a:xfrm>
            <a:off x="6343649" y="2329506"/>
            <a:ext cx="2719027" cy="43481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prstClr val="black">
                  <a:lumMod val="65000"/>
                  <a:lumOff val="35000"/>
                </a:prstClr>
              </a:solidFill>
              <a:latin typeface="Arial" panose="020B0604020202020204" pitchFamily="34" charset="0"/>
            </a:endParaRPr>
          </a:p>
        </p:txBody>
      </p:sp>
      <p:sp>
        <p:nvSpPr>
          <p:cNvPr id="23" name="Rectangle 22"/>
          <p:cNvSpPr/>
          <p:nvPr/>
        </p:nvSpPr>
        <p:spPr>
          <a:xfrm>
            <a:off x="6302705" y="2329506"/>
            <a:ext cx="2694992" cy="3200876"/>
          </a:xfrm>
          <a:prstGeom prst="rect">
            <a:avLst/>
          </a:prstGeom>
        </p:spPr>
        <p:txBody>
          <a:bodyPr wrap="square">
            <a:spAutoFit/>
          </a:bodyPr>
          <a:lstStyle/>
          <a:p>
            <a:pPr marL="342900" indent="-342900">
              <a:spcAft>
                <a:spcPts val="600"/>
              </a:spcAft>
              <a:buFont typeface="Arial" panose="020B0604020202020204" pitchFamily="34" charset="0"/>
              <a:buChar char="•"/>
            </a:pPr>
            <a:r>
              <a:rPr lang="en-US" sz="16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2011–12: </a:t>
            </a:r>
            <a:r>
              <a:rPr lang="en-US" sz="16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Tennessee students begin completing CRA in math, applying multiple skills to solve a problem</a:t>
            </a:r>
          </a:p>
          <a:p>
            <a:pPr marL="342900" indent="-342900">
              <a:spcAft>
                <a:spcPts val="600"/>
              </a:spcAft>
              <a:buFont typeface="Arial" panose="020B0604020202020204" pitchFamily="34" charset="0"/>
              <a:buChar char="•"/>
            </a:pPr>
            <a:r>
              <a:rPr lang="en-US" sz="16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2014–15: </a:t>
            </a:r>
            <a:r>
              <a:rPr lang="en-US" sz="16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All students in grades 3-11 took writing assessment and social studies field test online</a:t>
            </a:r>
          </a:p>
          <a:p>
            <a:pPr marL="342900" indent="-342900">
              <a:spcAft>
                <a:spcPts val="600"/>
              </a:spcAft>
              <a:buFont typeface="Arial" panose="020B0604020202020204" pitchFamily="34" charset="0"/>
              <a:buChar char="•"/>
            </a:pPr>
            <a:r>
              <a:rPr lang="en-US" sz="16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2015–16: </a:t>
            </a:r>
            <a:r>
              <a:rPr lang="en-US" sz="16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First year of </a:t>
            </a:r>
            <a:r>
              <a:rPr lang="en-US" sz="1600" dirty="0" err="1"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TNReady</a:t>
            </a:r>
            <a:r>
              <a:rPr lang="en-US" sz="16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t>
            </a:r>
          </a:p>
        </p:txBody>
      </p:sp>
    </p:spTree>
    <p:extLst>
      <p:ext uri="{BB962C8B-B14F-4D97-AF65-F5344CB8AC3E}">
        <p14:creationId xmlns:p14="http://schemas.microsoft.com/office/powerpoint/2010/main" val="76106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p:bldP spid="19" grpId="0" animBg="1"/>
      <p:bldP spid="11" grpId="0"/>
      <p:bldP spid="20"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12" y="255182"/>
            <a:ext cx="7886700" cy="861349"/>
          </a:xfrm>
        </p:spPr>
        <p:txBody>
          <a:bodyPr/>
          <a:lstStyle/>
          <a:p>
            <a:r>
              <a:rPr lang="en-US" dirty="0" smtClean="0">
                <a:solidFill>
                  <a:schemeClr val="tx1">
                    <a:lumMod val="65000"/>
                    <a:lumOff val="35000"/>
                  </a:schemeClr>
                </a:solidFill>
                <a:latin typeface="Impact" panose="020B0806030902050204" pitchFamily="34" charset="0"/>
              </a:rPr>
              <a:t>OUR PRIORITIES</a:t>
            </a:r>
            <a:endParaRPr lang="en-US" dirty="0">
              <a:solidFill>
                <a:schemeClr val="tx1">
                  <a:lumMod val="65000"/>
                  <a:lumOff val="35000"/>
                </a:schemeClr>
              </a:solidFill>
              <a:latin typeface="Impact" panose="020B0806030902050204" pitchFamily="34" charset="0"/>
            </a:endParaRPr>
          </a:p>
        </p:txBody>
      </p:sp>
      <p:pic>
        <p:nvPicPr>
          <p:cNvPr id="5" name="Picture 2" descr="C:\Users\CA19029\Documents\Strat Plan\Arrows\Priority Color Ban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9187" y="1142196"/>
            <a:ext cx="6287359" cy="546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663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12" y="255182"/>
            <a:ext cx="7886700" cy="861349"/>
          </a:xfrm>
        </p:spPr>
        <p:txBody>
          <a:bodyPr/>
          <a:lstStyle/>
          <a:p>
            <a:r>
              <a:rPr lang="en-US" dirty="0" smtClean="0">
                <a:solidFill>
                  <a:schemeClr val="tx1">
                    <a:lumMod val="65000"/>
                    <a:lumOff val="35000"/>
                  </a:schemeClr>
                </a:solidFill>
                <a:latin typeface="Impact" panose="020B0806030902050204" pitchFamily="34" charset="0"/>
              </a:rPr>
              <a:t>OUR PRIORITIES</a:t>
            </a:r>
            <a:endParaRPr lang="en-US" dirty="0">
              <a:solidFill>
                <a:schemeClr val="tx1">
                  <a:lumMod val="65000"/>
                  <a:lumOff val="35000"/>
                </a:schemeClr>
              </a:solidFill>
              <a:latin typeface="Impact" panose="020B080603090205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20" y="1188627"/>
            <a:ext cx="6230681" cy="5411492"/>
          </a:xfrm>
          <a:prstGeom prst="rect">
            <a:avLst/>
          </a:prstGeom>
        </p:spPr>
      </p:pic>
    </p:spTree>
    <p:extLst>
      <p:ext uri="{BB962C8B-B14F-4D97-AF65-F5344CB8AC3E}">
        <p14:creationId xmlns:p14="http://schemas.microsoft.com/office/powerpoint/2010/main" val="4231398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656" y="1701478"/>
            <a:ext cx="8733176" cy="4753110"/>
          </a:xfrm>
        </p:spPr>
        <p:txBody>
          <a:bodyPr>
            <a:noAutofit/>
          </a:bodyPr>
          <a:lstStyle/>
          <a:p>
            <a:pPr>
              <a:lnSpc>
                <a:spcPct val="100000"/>
              </a:lnSpc>
            </a:pP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We cannot improve outcomes overall without improving outcomes for our </a:t>
            </a: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historically underserved subgroups</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a:t>
            </a:r>
            <a:r>
              <a:rPr lang="en-US" sz="24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economically disadvantaged, Black-Hispanic-Native American, English learners, or students with disabilities. </a:t>
            </a:r>
            <a:endPar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a:p>
            <a:pPr>
              <a:lnSpc>
                <a:spcPct val="100000"/>
              </a:lnSpc>
            </a:pPr>
            <a:r>
              <a:rPr lang="en-US" sz="24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While average student performance has risen in past years, we continue to see substantial </a:t>
            </a:r>
            <a:r>
              <a:rPr lang="en-US" sz="2400"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achievement gaps </a:t>
            </a:r>
            <a:r>
              <a:rPr lang="en-US" sz="24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between students in historically underserved subgroups and their comparison </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groups.</a:t>
            </a:r>
            <a:endParaRPr lang="en-US" sz="24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a:p>
            <a:pPr>
              <a:lnSpc>
                <a:spcPct val="100000"/>
              </a:lnSpc>
            </a:pP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In </a:t>
            </a:r>
            <a:r>
              <a:rPr lang="en-US" sz="24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grades 3-8, nearly 35,000 of the 450,000 students – </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a:r>
            <a:b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b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8 </a:t>
            </a:r>
            <a:r>
              <a:rPr lang="en-US" sz="2400"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percent </a:t>
            </a:r>
            <a:r>
              <a:rPr lang="en-US" sz="24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tested below basic in </a:t>
            </a:r>
            <a:r>
              <a:rPr lang="en-US" sz="2400" i="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both</a:t>
            </a:r>
            <a:r>
              <a:rPr lang="en-US" sz="24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math and English language arts. </a:t>
            </a:r>
            <a:r>
              <a:rPr lang="en-US" sz="2400" i="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All but 2,000 </a:t>
            </a:r>
            <a:r>
              <a:rPr lang="en-US" sz="24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of these students fall into one of our four historically underserved subgroups. </a:t>
            </a:r>
            <a:endPar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5" name="Rectangle 4"/>
          <p:cNvSpPr/>
          <p:nvPr/>
        </p:nvSpPr>
        <p:spPr>
          <a:xfrm>
            <a:off x="-188593" y="0"/>
            <a:ext cx="9502815" cy="1516284"/>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txBox="1">
            <a:spLocks/>
          </p:cNvSpPr>
          <p:nvPr/>
        </p:nvSpPr>
        <p:spPr>
          <a:xfrm>
            <a:off x="155250" y="95360"/>
            <a:ext cx="9158972" cy="9000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4000" dirty="0" smtClean="0">
                <a:solidFill>
                  <a:prstClr val="white"/>
                </a:solidFill>
                <a:latin typeface="Impact" panose="020B0806030902050204" pitchFamily="34" charset="0"/>
              </a:rPr>
              <a:t>ALL MEANS ALL</a:t>
            </a:r>
            <a:endParaRPr lang="en-US" sz="4000" dirty="0">
              <a:solidFill>
                <a:prstClr val="white">
                  <a:lumMod val="75000"/>
                </a:prstClr>
              </a:solidFill>
              <a:latin typeface="Impact" panose="020B0806030902050204" pitchFamily="34" charset="0"/>
            </a:endParaRPr>
          </a:p>
        </p:txBody>
      </p:sp>
      <p:sp>
        <p:nvSpPr>
          <p:cNvPr id="7" name="Rectangle 6"/>
          <p:cNvSpPr/>
          <p:nvPr/>
        </p:nvSpPr>
        <p:spPr>
          <a:xfrm>
            <a:off x="155250" y="792867"/>
            <a:ext cx="6889064" cy="784830"/>
          </a:xfrm>
          <a:prstGeom prst="rect">
            <a:avLst/>
          </a:prstGeom>
        </p:spPr>
        <p:txBody>
          <a:bodyPr wrap="square">
            <a:spAutoFit/>
          </a:bodyPr>
          <a:lstStyle/>
          <a:p>
            <a:pPr>
              <a:lnSpc>
                <a:spcPct val="150000"/>
              </a:lnSpc>
            </a:pPr>
            <a:r>
              <a:rPr lang="en-US" sz="3000" dirty="0" smtClean="0">
                <a:solidFill>
                  <a:prstClr val="white">
                    <a:lumMod val="85000"/>
                  </a:prstClr>
                </a:solidFill>
                <a:latin typeface="Impact" panose="020B0806030902050204" pitchFamily="34" charset="0"/>
              </a:rPr>
              <a:t>WHY THIS MATTERS</a:t>
            </a:r>
            <a:endParaRPr lang="en-US" sz="3000" dirty="0">
              <a:solidFill>
                <a:prstClr val="white">
                  <a:lumMod val="85000"/>
                </a:prstClr>
              </a:solidFill>
              <a:latin typeface="Impact" panose="020B0806030902050204" pitchFamily="34" charset="0"/>
            </a:endParaRPr>
          </a:p>
        </p:txBody>
      </p:sp>
    </p:spTree>
    <p:extLst>
      <p:ext uri="{BB962C8B-B14F-4D97-AF65-F5344CB8AC3E}">
        <p14:creationId xmlns:p14="http://schemas.microsoft.com/office/powerpoint/2010/main" val="297777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rot="17340811">
            <a:off x="2234760" y="6099008"/>
            <a:ext cx="1694692" cy="430887"/>
          </a:xfrm>
          <a:prstGeom prst="rect">
            <a:avLst/>
          </a:prstGeom>
          <a:noFill/>
        </p:spPr>
        <p:txBody>
          <a:bodyPr wrap="square" rtlCol="0">
            <a:spAutoFit/>
          </a:bodyPr>
          <a:lstStyle/>
          <a:p>
            <a:pPr algn="r"/>
            <a:r>
              <a:rPr lang="en-US" sz="11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Economically</a:t>
            </a:r>
            <a:br>
              <a:rPr lang="en-US" sz="11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br>
            <a:r>
              <a:rPr lang="en-US" sz="11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Disadvantaged</a:t>
            </a:r>
            <a:endParaRPr lang="en-US" sz="1100" b="1" i="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p:txBody>
      </p:sp>
      <p:sp>
        <p:nvSpPr>
          <p:cNvPr id="16" name="TextBox 15"/>
          <p:cNvSpPr txBox="1"/>
          <p:nvPr/>
        </p:nvSpPr>
        <p:spPr>
          <a:xfrm rot="17340811">
            <a:off x="2784971" y="6102401"/>
            <a:ext cx="1694692" cy="430887"/>
          </a:xfrm>
          <a:prstGeom prst="rect">
            <a:avLst/>
          </a:prstGeom>
          <a:noFill/>
        </p:spPr>
        <p:txBody>
          <a:bodyPr wrap="square" rtlCol="0">
            <a:spAutoFit/>
          </a:bodyPr>
          <a:lstStyle/>
          <a:p>
            <a:pPr algn="r"/>
            <a:r>
              <a:rPr lang="en-US" sz="11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Not Economically</a:t>
            </a:r>
            <a:br>
              <a:rPr lang="en-US" sz="11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br>
            <a:r>
              <a:rPr lang="en-US" sz="11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Disadvantaged</a:t>
            </a:r>
            <a:endParaRPr lang="en-US" sz="1100" b="1" i="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p:txBody>
      </p:sp>
      <p:sp>
        <p:nvSpPr>
          <p:cNvPr id="17" name="TextBox 16"/>
          <p:cNvSpPr txBox="1"/>
          <p:nvPr/>
        </p:nvSpPr>
        <p:spPr>
          <a:xfrm rot="17340811">
            <a:off x="3765595" y="6017763"/>
            <a:ext cx="1694692" cy="600164"/>
          </a:xfrm>
          <a:prstGeom prst="rect">
            <a:avLst/>
          </a:prstGeom>
          <a:noFill/>
        </p:spPr>
        <p:txBody>
          <a:bodyPr wrap="square" rtlCol="0">
            <a:spAutoFit/>
          </a:bodyPr>
          <a:lstStyle/>
          <a:p>
            <a:pPr algn="r"/>
            <a:r>
              <a:rPr lang="en-US" sz="11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Black-Hispanic-</a:t>
            </a:r>
            <a:br>
              <a:rPr lang="en-US" sz="11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br>
            <a:r>
              <a:rPr lang="en-US" sz="11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Native American (BHN)</a:t>
            </a:r>
            <a:endParaRPr lang="en-US" sz="1100" b="1" i="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p:txBody>
      </p:sp>
      <p:sp>
        <p:nvSpPr>
          <p:cNvPr id="18" name="TextBox 17"/>
          <p:cNvSpPr txBox="1"/>
          <p:nvPr/>
        </p:nvSpPr>
        <p:spPr>
          <a:xfrm rot="17340811">
            <a:off x="4335085" y="6148180"/>
            <a:ext cx="1694692" cy="261610"/>
          </a:xfrm>
          <a:prstGeom prst="rect">
            <a:avLst/>
          </a:prstGeom>
          <a:noFill/>
        </p:spPr>
        <p:txBody>
          <a:bodyPr wrap="square" rtlCol="0">
            <a:spAutoFit/>
          </a:bodyPr>
          <a:lstStyle/>
          <a:p>
            <a:pPr algn="r"/>
            <a:r>
              <a:rPr lang="en-US" sz="11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Non-BHN</a:t>
            </a:r>
            <a:endParaRPr lang="en-US" sz="1100" b="1" i="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p:txBody>
      </p:sp>
      <p:sp>
        <p:nvSpPr>
          <p:cNvPr id="19" name="TextBox 18"/>
          <p:cNvSpPr txBox="1"/>
          <p:nvPr/>
        </p:nvSpPr>
        <p:spPr>
          <a:xfrm rot="17340811">
            <a:off x="5412890" y="6128747"/>
            <a:ext cx="1694692" cy="261610"/>
          </a:xfrm>
          <a:prstGeom prst="rect">
            <a:avLst/>
          </a:prstGeom>
          <a:noFill/>
        </p:spPr>
        <p:txBody>
          <a:bodyPr wrap="square" rtlCol="0">
            <a:spAutoFit/>
          </a:bodyPr>
          <a:lstStyle/>
          <a:p>
            <a:pPr algn="r"/>
            <a:r>
              <a:rPr lang="en-US" sz="11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English Learners</a:t>
            </a:r>
            <a:endParaRPr lang="en-US" sz="1100" b="1" i="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p:txBody>
      </p:sp>
      <p:sp>
        <p:nvSpPr>
          <p:cNvPr id="20" name="TextBox 19"/>
          <p:cNvSpPr txBox="1"/>
          <p:nvPr/>
        </p:nvSpPr>
        <p:spPr>
          <a:xfrm rot="17340811">
            <a:off x="5887823" y="6063542"/>
            <a:ext cx="1694692" cy="430887"/>
          </a:xfrm>
          <a:prstGeom prst="rect">
            <a:avLst/>
          </a:prstGeom>
          <a:noFill/>
        </p:spPr>
        <p:txBody>
          <a:bodyPr wrap="square" rtlCol="0">
            <a:spAutoFit/>
          </a:bodyPr>
          <a:lstStyle/>
          <a:p>
            <a:pPr algn="r"/>
            <a:r>
              <a:rPr lang="en-US" sz="11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Not English </a:t>
            </a:r>
            <a:br>
              <a:rPr lang="en-US" sz="11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br>
            <a:r>
              <a:rPr lang="en-US" sz="11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Learners</a:t>
            </a:r>
            <a:endParaRPr lang="en-US" sz="1100" b="1" i="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p:txBody>
      </p:sp>
      <p:sp>
        <p:nvSpPr>
          <p:cNvPr id="21" name="TextBox 20"/>
          <p:cNvSpPr txBox="1"/>
          <p:nvPr/>
        </p:nvSpPr>
        <p:spPr>
          <a:xfrm rot="17340811">
            <a:off x="7584229" y="6060145"/>
            <a:ext cx="1694692" cy="430887"/>
          </a:xfrm>
          <a:prstGeom prst="rect">
            <a:avLst/>
          </a:prstGeom>
          <a:noFill/>
        </p:spPr>
        <p:txBody>
          <a:bodyPr wrap="square" rtlCol="0">
            <a:spAutoFit/>
          </a:bodyPr>
          <a:lstStyle/>
          <a:p>
            <a:pPr algn="r"/>
            <a:r>
              <a:rPr lang="en-US" sz="11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Not Students</a:t>
            </a:r>
            <a:br>
              <a:rPr lang="en-US" sz="11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br>
            <a:r>
              <a:rPr lang="en-US" sz="11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with Disabilities</a:t>
            </a:r>
            <a:endParaRPr lang="en-US" sz="1100" b="1" i="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p:txBody>
      </p:sp>
      <p:sp>
        <p:nvSpPr>
          <p:cNvPr id="22" name="TextBox 21"/>
          <p:cNvSpPr txBox="1"/>
          <p:nvPr/>
        </p:nvSpPr>
        <p:spPr>
          <a:xfrm rot="17340811">
            <a:off x="6995912" y="6063540"/>
            <a:ext cx="1694692" cy="430887"/>
          </a:xfrm>
          <a:prstGeom prst="rect">
            <a:avLst/>
          </a:prstGeom>
          <a:noFill/>
        </p:spPr>
        <p:txBody>
          <a:bodyPr wrap="square" rtlCol="0">
            <a:spAutoFit/>
          </a:bodyPr>
          <a:lstStyle/>
          <a:p>
            <a:pPr algn="r"/>
            <a:r>
              <a:rPr lang="en-US" sz="11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Students</a:t>
            </a:r>
            <a:br>
              <a:rPr lang="en-US" sz="11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br>
            <a:r>
              <a:rPr lang="en-US" sz="11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with Disabilities</a:t>
            </a:r>
            <a:endParaRPr lang="en-US" sz="1100" b="1" i="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p:txBody>
      </p:sp>
      <p:sp>
        <p:nvSpPr>
          <p:cNvPr id="24" name="TextBox 23"/>
          <p:cNvSpPr txBox="1"/>
          <p:nvPr/>
        </p:nvSpPr>
        <p:spPr>
          <a:xfrm>
            <a:off x="88275" y="1659003"/>
            <a:ext cx="2447107" cy="1415772"/>
          </a:xfrm>
          <a:prstGeom prst="rect">
            <a:avLst/>
          </a:prstGeom>
          <a:solidFill>
            <a:schemeClr val="bg1">
              <a:lumMod val="95000"/>
            </a:schemeClr>
          </a:solidFill>
          <a:ln w="12700">
            <a:solidFill>
              <a:schemeClr val="tx1"/>
            </a:solidFill>
          </a:ln>
        </p:spPr>
        <p:txBody>
          <a:bodyPr wrap="square" rtlCol="0">
            <a:spAutoFit/>
          </a:bodyPr>
          <a:lstStyle/>
          <a:p>
            <a:pPr algn="ctr"/>
            <a:r>
              <a:rPr lang="en-US" sz="15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Achievement Gaps </a:t>
            </a:r>
            <a:br>
              <a:rPr lang="en-US" sz="15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br>
            <a:r>
              <a:rPr lang="en-US" sz="15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Grades 3-8</a:t>
            </a:r>
            <a:br>
              <a:rPr lang="en-US" sz="15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br>
            <a:r>
              <a:rPr lang="en-US" sz="15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Reading Language Arts</a:t>
            </a:r>
          </a:p>
          <a:p>
            <a:pPr algn="ctr"/>
            <a:endParaRPr lang="en-US" sz="1500" b="1" i="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a:p>
            <a:pPr algn="ctr"/>
            <a:r>
              <a:rPr lang="en-US" sz="1300" i="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Percent of students who are </a:t>
            </a:r>
            <a:br>
              <a:rPr lang="en-US" sz="1300" i="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br>
            <a:r>
              <a:rPr lang="en-US" sz="1300" i="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proficient or advanced </a:t>
            </a:r>
          </a:p>
        </p:txBody>
      </p:sp>
      <p:graphicFrame>
        <p:nvGraphicFramePr>
          <p:cNvPr id="35" name="Chart 34"/>
          <p:cNvGraphicFramePr>
            <a:graphicFrameLocks/>
          </p:cNvGraphicFramePr>
          <p:nvPr>
            <p:extLst/>
          </p:nvPr>
        </p:nvGraphicFramePr>
        <p:xfrm>
          <a:off x="2505199" y="1600548"/>
          <a:ext cx="6447126" cy="4061925"/>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2"/>
          <p:cNvSpPr txBox="1"/>
          <p:nvPr/>
        </p:nvSpPr>
        <p:spPr>
          <a:xfrm>
            <a:off x="3038191" y="3543648"/>
            <a:ext cx="495300"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rgbClr val="E87722"/>
                </a:solidFill>
                <a:latin typeface="Arial" panose="020B0604020202020204" pitchFamily="34" charset="0"/>
                <a:ea typeface="Open Sans" panose="020B0606030504020204" pitchFamily="34" charset="0"/>
                <a:cs typeface="Arial" panose="020B0604020202020204" pitchFamily="34" charset="0"/>
              </a:rPr>
              <a:t>36%</a:t>
            </a:r>
          </a:p>
        </p:txBody>
      </p:sp>
      <p:sp>
        <p:nvSpPr>
          <p:cNvPr id="37" name="TextBox 3"/>
          <p:cNvSpPr txBox="1"/>
          <p:nvPr/>
        </p:nvSpPr>
        <p:spPr>
          <a:xfrm>
            <a:off x="4612941" y="3676998"/>
            <a:ext cx="495300"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rgbClr val="E87722"/>
                </a:solidFill>
                <a:latin typeface="Arial" panose="020B0604020202020204" pitchFamily="34" charset="0"/>
                <a:ea typeface="Open Sans" panose="020B0606030504020204" pitchFamily="34" charset="0"/>
                <a:cs typeface="Arial" panose="020B0604020202020204" pitchFamily="34" charset="0"/>
              </a:rPr>
              <a:t>33%</a:t>
            </a:r>
          </a:p>
        </p:txBody>
      </p:sp>
      <p:sp>
        <p:nvSpPr>
          <p:cNvPr id="38" name="TextBox 4"/>
          <p:cNvSpPr txBox="1"/>
          <p:nvPr/>
        </p:nvSpPr>
        <p:spPr>
          <a:xfrm>
            <a:off x="6161502" y="4309978"/>
            <a:ext cx="495300"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rgbClr val="E87722"/>
                </a:solidFill>
                <a:latin typeface="Arial" panose="020B0604020202020204" pitchFamily="34" charset="0"/>
                <a:ea typeface="Open Sans" panose="020B0606030504020204" pitchFamily="34" charset="0"/>
                <a:cs typeface="Arial" panose="020B0604020202020204" pitchFamily="34" charset="0"/>
              </a:rPr>
              <a:t>19%</a:t>
            </a:r>
          </a:p>
        </p:txBody>
      </p:sp>
      <p:sp>
        <p:nvSpPr>
          <p:cNvPr id="39" name="TextBox 5"/>
          <p:cNvSpPr txBox="1"/>
          <p:nvPr/>
        </p:nvSpPr>
        <p:spPr>
          <a:xfrm>
            <a:off x="7752176" y="4332492"/>
            <a:ext cx="495300"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rgbClr val="E87722"/>
                </a:solidFill>
                <a:latin typeface="Arial" panose="020B0604020202020204" pitchFamily="34" charset="0"/>
                <a:ea typeface="Open Sans" panose="020B0606030504020204" pitchFamily="34" charset="0"/>
                <a:cs typeface="Arial" panose="020B0604020202020204" pitchFamily="34" charset="0"/>
              </a:rPr>
              <a:t>19%</a:t>
            </a:r>
          </a:p>
        </p:txBody>
      </p:sp>
      <p:sp>
        <p:nvSpPr>
          <p:cNvPr id="40" name="TextBox 6"/>
          <p:cNvSpPr txBox="1"/>
          <p:nvPr/>
        </p:nvSpPr>
        <p:spPr>
          <a:xfrm>
            <a:off x="3541235" y="2155595"/>
            <a:ext cx="495300"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rgbClr val="44546A"/>
                </a:solidFill>
                <a:latin typeface="Arial" panose="020B0604020202020204" pitchFamily="34" charset="0"/>
                <a:ea typeface="Open Sans" panose="020B0606030504020204" pitchFamily="34" charset="0"/>
                <a:cs typeface="Arial" panose="020B0604020202020204" pitchFamily="34" charset="0"/>
              </a:rPr>
              <a:t>67%</a:t>
            </a:r>
          </a:p>
        </p:txBody>
      </p:sp>
      <p:sp>
        <p:nvSpPr>
          <p:cNvPr id="41" name="TextBox 7"/>
          <p:cNvSpPr txBox="1"/>
          <p:nvPr/>
        </p:nvSpPr>
        <p:spPr>
          <a:xfrm>
            <a:off x="5160196" y="2553048"/>
            <a:ext cx="495300"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rgbClr val="44546A"/>
                </a:solidFill>
                <a:latin typeface="Arial" panose="020B0604020202020204" pitchFamily="34" charset="0"/>
                <a:ea typeface="Open Sans" panose="020B0606030504020204" pitchFamily="34" charset="0"/>
                <a:cs typeface="Arial" panose="020B0604020202020204" pitchFamily="34" charset="0"/>
              </a:rPr>
              <a:t>57%</a:t>
            </a:r>
          </a:p>
        </p:txBody>
      </p:sp>
      <p:sp>
        <p:nvSpPr>
          <p:cNvPr id="42" name="TextBox 8"/>
          <p:cNvSpPr txBox="1"/>
          <p:nvPr/>
        </p:nvSpPr>
        <p:spPr>
          <a:xfrm>
            <a:off x="6735169" y="2567768"/>
            <a:ext cx="495300"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rgbClr val="44546A"/>
                </a:solidFill>
                <a:latin typeface="Arial" panose="020B0604020202020204" pitchFamily="34" charset="0"/>
                <a:ea typeface="Open Sans" panose="020B0606030504020204" pitchFamily="34" charset="0"/>
                <a:cs typeface="Arial" panose="020B0604020202020204" pitchFamily="34" charset="0"/>
              </a:rPr>
              <a:t>57%</a:t>
            </a:r>
          </a:p>
        </p:txBody>
      </p:sp>
      <p:sp>
        <p:nvSpPr>
          <p:cNvPr id="43" name="TextBox 9"/>
          <p:cNvSpPr txBox="1"/>
          <p:nvPr/>
        </p:nvSpPr>
        <p:spPr>
          <a:xfrm>
            <a:off x="8330652" y="2759135"/>
            <a:ext cx="495300"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solidFill>
                  <a:srgbClr val="44546A"/>
                </a:solidFill>
                <a:latin typeface="Arial" panose="020B0604020202020204" pitchFamily="34" charset="0"/>
                <a:ea typeface="Open Sans" panose="020B0606030504020204" pitchFamily="34" charset="0"/>
                <a:cs typeface="Arial" panose="020B0604020202020204" pitchFamily="34" charset="0"/>
              </a:rPr>
              <a:t>53%</a:t>
            </a:r>
          </a:p>
        </p:txBody>
      </p:sp>
      <p:sp>
        <p:nvSpPr>
          <p:cNvPr id="44" name="Rectangle 43"/>
          <p:cNvSpPr/>
          <p:nvPr/>
        </p:nvSpPr>
        <p:spPr>
          <a:xfrm>
            <a:off x="-188593" y="0"/>
            <a:ext cx="9662202" cy="1516284"/>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itle 1"/>
          <p:cNvSpPr txBox="1">
            <a:spLocks/>
          </p:cNvSpPr>
          <p:nvPr/>
        </p:nvSpPr>
        <p:spPr>
          <a:xfrm>
            <a:off x="155250" y="95360"/>
            <a:ext cx="9158972" cy="9000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4000" dirty="0" smtClean="0">
                <a:solidFill>
                  <a:prstClr val="white"/>
                </a:solidFill>
                <a:latin typeface="Impact" panose="020B0806030902050204" pitchFamily="34" charset="0"/>
              </a:rPr>
              <a:t>ALL MEANS ALL</a:t>
            </a:r>
            <a:endParaRPr lang="en-US" sz="4000" dirty="0">
              <a:solidFill>
                <a:prstClr val="white">
                  <a:lumMod val="75000"/>
                </a:prstClr>
              </a:solidFill>
              <a:latin typeface="Impact" panose="020B0806030902050204" pitchFamily="34" charset="0"/>
            </a:endParaRPr>
          </a:p>
        </p:txBody>
      </p:sp>
      <p:sp>
        <p:nvSpPr>
          <p:cNvPr id="46" name="Rectangle 45"/>
          <p:cNvSpPr/>
          <p:nvPr/>
        </p:nvSpPr>
        <p:spPr>
          <a:xfrm>
            <a:off x="155250" y="792867"/>
            <a:ext cx="6889064" cy="784830"/>
          </a:xfrm>
          <a:prstGeom prst="rect">
            <a:avLst/>
          </a:prstGeom>
        </p:spPr>
        <p:txBody>
          <a:bodyPr wrap="square">
            <a:spAutoFit/>
          </a:bodyPr>
          <a:lstStyle/>
          <a:p>
            <a:pPr>
              <a:lnSpc>
                <a:spcPct val="150000"/>
              </a:lnSpc>
            </a:pPr>
            <a:r>
              <a:rPr lang="en-US" sz="3000" dirty="0" smtClean="0">
                <a:solidFill>
                  <a:prstClr val="white">
                    <a:lumMod val="85000"/>
                  </a:prstClr>
                </a:solidFill>
                <a:latin typeface="Impact" panose="020B0806030902050204" pitchFamily="34" charset="0"/>
              </a:rPr>
              <a:t>WHY THIS MATTERS</a:t>
            </a:r>
            <a:endParaRPr lang="en-US" sz="3000" dirty="0">
              <a:solidFill>
                <a:prstClr val="white">
                  <a:lumMod val="85000"/>
                </a:prstClr>
              </a:solidFill>
              <a:latin typeface="Impact" panose="020B0806030902050204" pitchFamily="34" charset="0"/>
            </a:endParaRPr>
          </a:p>
        </p:txBody>
      </p:sp>
    </p:spTree>
    <p:extLst>
      <p:ext uri="{BB962C8B-B14F-4D97-AF65-F5344CB8AC3E}">
        <p14:creationId xmlns:p14="http://schemas.microsoft.com/office/powerpoint/2010/main" val="542489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5176" y="1222748"/>
            <a:ext cx="7134449" cy="1444252"/>
          </a:xfrm>
          <a:prstGeom prst="rect">
            <a:avLst/>
          </a:prstGeom>
          <a:solidFill>
            <a:srgbClr val="E8772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92715" y="280068"/>
            <a:ext cx="7886700" cy="889516"/>
          </a:xfrm>
        </p:spPr>
        <p:txBody>
          <a:bodyPr/>
          <a:lstStyle/>
          <a:p>
            <a:r>
              <a:rPr lang="en-US" dirty="0" smtClean="0">
                <a:solidFill>
                  <a:schemeClr val="tx1">
                    <a:lumMod val="65000"/>
                    <a:lumOff val="35000"/>
                  </a:schemeClr>
                </a:solidFill>
                <a:latin typeface="Impact" panose="020B0806030902050204" pitchFamily="34" charset="0"/>
              </a:rPr>
              <a:t>ALL MEANS ALL</a:t>
            </a:r>
            <a:endParaRPr lang="en-US" dirty="0">
              <a:solidFill>
                <a:schemeClr val="tx1">
                  <a:lumMod val="65000"/>
                  <a:lumOff val="35000"/>
                </a:schemeClr>
              </a:solidFill>
              <a:latin typeface="Impact" panose="020B0806030902050204" pitchFamily="34" charset="0"/>
            </a:endParaRPr>
          </a:p>
        </p:txBody>
      </p:sp>
      <p:sp>
        <p:nvSpPr>
          <p:cNvPr id="3" name="Content Placeholder 2"/>
          <p:cNvSpPr>
            <a:spLocks noGrp="1"/>
          </p:cNvSpPr>
          <p:nvPr>
            <p:ph idx="1"/>
          </p:nvPr>
        </p:nvSpPr>
        <p:spPr>
          <a:xfrm>
            <a:off x="267912" y="1228660"/>
            <a:ext cx="7207545" cy="1514541"/>
          </a:xfrm>
        </p:spPr>
        <p:txBody>
          <a:bodyPr>
            <a:noAutofit/>
          </a:bodyPr>
          <a:lstStyle/>
          <a:p>
            <a:pPr marL="0" indent="0">
              <a:lnSpc>
                <a:spcPct val="100000"/>
              </a:lnSpc>
              <a:buNone/>
            </a:pPr>
            <a:r>
              <a:rPr lang="en-US" sz="2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Tennessee is committed to the success of </a:t>
            </a:r>
            <a:r>
              <a:rPr lang="en-US" sz="22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all </a:t>
            </a:r>
            <a:r>
              <a:rPr lang="en-US" sz="2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students. Our work in this area involves providing individualized support and opportunities for all students, with a specific focus on those who are furthest behind.</a:t>
            </a:r>
            <a:r>
              <a:rPr lang="en-US" dirty="0" smtClean="0">
                <a:solidFill>
                  <a:schemeClr val="tx1">
                    <a:lumMod val="65000"/>
                    <a:lumOff val="35000"/>
                  </a:schemeClr>
                </a:solidFill>
                <a:latin typeface="Calibri" charset="0"/>
              </a:rPr>
              <a:t/>
            </a:r>
            <a:br>
              <a:rPr lang="en-US" dirty="0" smtClean="0">
                <a:solidFill>
                  <a:schemeClr val="tx1">
                    <a:lumMod val="65000"/>
                    <a:lumOff val="35000"/>
                  </a:schemeClr>
                </a:solidFill>
                <a:latin typeface="Calibri" charset="0"/>
              </a:rPr>
            </a:br>
            <a:r>
              <a:rPr lang="en-US" dirty="0" smtClean="0">
                <a:solidFill>
                  <a:schemeClr val="tx1">
                    <a:lumMod val="65000"/>
                    <a:lumOff val="35000"/>
                  </a:schemeClr>
                </a:solidFill>
                <a:latin typeface="Calibri" charset="0"/>
              </a:rPr>
              <a:t> </a:t>
            </a:r>
            <a:endParaRPr lang="en-US" dirty="0" smtClean="0">
              <a:solidFill>
                <a:schemeClr val="tx1">
                  <a:lumMod val="65000"/>
                  <a:lumOff val="35000"/>
                </a:schemeClr>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50000" b="22791"/>
          <a:stretch/>
        </p:blipFill>
        <p:spPr>
          <a:xfrm>
            <a:off x="7389625" y="250831"/>
            <a:ext cx="1754375" cy="7545752"/>
          </a:xfrm>
          <a:prstGeom prst="rect">
            <a:avLst/>
          </a:prstGeom>
        </p:spPr>
      </p:pic>
      <p:sp>
        <p:nvSpPr>
          <p:cNvPr id="6" name="Rectangle 5"/>
          <p:cNvSpPr/>
          <p:nvPr/>
        </p:nvSpPr>
        <p:spPr>
          <a:xfrm>
            <a:off x="219616" y="2895600"/>
            <a:ext cx="7049386" cy="3713837"/>
          </a:xfrm>
          <a:prstGeom prst="rect">
            <a:avLst/>
          </a:prstGeom>
        </p:spPr>
        <p:txBody>
          <a:bodyPr wrap="square">
            <a:spAutoFit/>
          </a:bodyPr>
          <a:lstStyle/>
          <a:p>
            <a:pPr marL="285750" indent="-285750">
              <a:spcBef>
                <a:spcPts val="1000"/>
              </a:spcBef>
              <a:buFont typeface="Arial" panose="020B0604020202020204" pitchFamily="34" charset="0"/>
              <a:buChar char="•"/>
            </a:pP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Improve research and sharing of best practices in </a:t>
            </a:r>
            <a:r>
              <a:rPr lang="en-US" b="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RTI</a:t>
            </a:r>
            <a:r>
              <a:rPr lang="en-US" b="1" baseline="30000"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2</a:t>
            </a: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 implementation in specific </a:t>
            </a:r>
            <a:r>
              <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grade </a:t>
            </a: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levels.</a:t>
            </a:r>
            <a:endPar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a:p>
            <a:pPr marL="285750" indent="-285750">
              <a:spcBef>
                <a:spcPts val="1000"/>
              </a:spcBef>
              <a:buFont typeface="Arial" panose="020B0604020202020204" pitchFamily="34" charset="0"/>
              <a:buChar char="•"/>
            </a:pP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Address student </a:t>
            </a:r>
            <a:r>
              <a:rPr lang="en-US"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non-academic needs </a:t>
            </a: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with an increased focus on chronic absenteeism, student behavior, and mental health support. </a:t>
            </a:r>
          </a:p>
          <a:p>
            <a:pPr marL="285750" indent="-285750">
              <a:spcBef>
                <a:spcPts val="1000"/>
              </a:spcBef>
              <a:buFont typeface="Arial" panose="020B0604020202020204" pitchFamily="34" charset="0"/>
              <a:buChar char="•"/>
            </a:pP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Improve instruction and intervention for </a:t>
            </a:r>
            <a:r>
              <a:rPr lang="en-US"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students with disabilities </a:t>
            </a: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by training special educators on instructionally appropriate IEPs. </a:t>
            </a:r>
          </a:p>
          <a:p>
            <a:pPr marL="285750" indent="-285750">
              <a:spcBef>
                <a:spcPts val="1000"/>
              </a:spcBef>
              <a:buFont typeface="Arial" panose="020B0604020202020204" pitchFamily="34" charset="0"/>
              <a:buChar char="•"/>
            </a:pP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Confront systemic </a:t>
            </a:r>
            <a:r>
              <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gaps in different student groups’ access to </a:t>
            </a:r>
            <a:r>
              <a:rPr lang="en-US"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highly effective teachers.</a:t>
            </a:r>
          </a:p>
          <a:p>
            <a:pPr marL="285750" indent="-285750">
              <a:spcBef>
                <a:spcPts val="1000"/>
              </a:spcBef>
              <a:buFont typeface="Arial" panose="020B0604020202020204" pitchFamily="34" charset="0"/>
              <a:buChar char="•"/>
            </a:pPr>
            <a:endParaRPr lang="en-US" sz="2200" b="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7114153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12" y="255182"/>
            <a:ext cx="7886700" cy="861349"/>
          </a:xfrm>
        </p:spPr>
        <p:txBody>
          <a:bodyPr/>
          <a:lstStyle/>
          <a:p>
            <a:r>
              <a:rPr lang="en-US" dirty="0" smtClean="0">
                <a:solidFill>
                  <a:schemeClr val="tx1">
                    <a:lumMod val="65000"/>
                    <a:lumOff val="35000"/>
                  </a:schemeClr>
                </a:solidFill>
                <a:latin typeface="Impact" panose="020B0806030902050204" pitchFamily="34" charset="0"/>
              </a:rPr>
              <a:t>OUR PRIORITIES</a:t>
            </a:r>
            <a:endParaRPr lang="en-US" dirty="0">
              <a:solidFill>
                <a:schemeClr val="tx1">
                  <a:lumMod val="65000"/>
                  <a:lumOff val="35000"/>
                </a:schemeClr>
              </a:solidFill>
              <a:latin typeface="Impact" panose="020B0806030902050204" pitchFamily="34" charset="0"/>
            </a:endParaRPr>
          </a:p>
        </p:txBody>
      </p:sp>
      <p:pic>
        <p:nvPicPr>
          <p:cNvPr id="5" name="Picture 2" descr="C:\Users\CA19029\Documents\Strat Plan\Arrows\Priority Color Ban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9187" y="1142196"/>
            <a:ext cx="6287359" cy="546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7923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12" y="194222"/>
            <a:ext cx="7886700" cy="861349"/>
          </a:xfrm>
        </p:spPr>
        <p:txBody>
          <a:bodyPr/>
          <a:lstStyle/>
          <a:p>
            <a:r>
              <a:rPr lang="en-US" dirty="0" smtClean="0">
                <a:solidFill>
                  <a:schemeClr val="tx1">
                    <a:lumMod val="65000"/>
                    <a:lumOff val="35000"/>
                  </a:schemeClr>
                </a:solidFill>
                <a:latin typeface="Impact" panose="020B0806030902050204" pitchFamily="34" charset="0"/>
              </a:rPr>
              <a:t>OUR PRIORITIES</a:t>
            </a:r>
            <a:endParaRPr lang="en-US" dirty="0">
              <a:solidFill>
                <a:schemeClr val="tx1">
                  <a:lumMod val="65000"/>
                  <a:lumOff val="35000"/>
                </a:schemeClr>
              </a:solidFill>
              <a:latin typeface="Impact" panose="020B080603090205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20" y="1188627"/>
            <a:ext cx="6230681" cy="5411492"/>
          </a:xfrm>
          <a:prstGeom prst="rect">
            <a:avLst/>
          </a:prstGeom>
        </p:spPr>
      </p:pic>
    </p:spTree>
    <p:extLst>
      <p:ext uri="{BB962C8B-B14F-4D97-AF65-F5344CB8AC3E}">
        <p14:creationId xmlns:p14="http://schemas.microsoft.com/office/powerpoint/2010/main" val="478264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656" y="1701478"/>
            <a:ext cx="8733176" cy="4753110"/>
          </a:xfrm>
        </p:spPr>
        <p:txBody>
          <a:bodyPr>
            <a:noAutofit/>
          </a:bodyPr>
          <a:lstStyle/>
          <a:p>
            <a:pPr>
              <a:lnSpc>
                <a:spcPct val="100000"/>
              </a:lnSpc>
            </a:pPr>
            <a:r>
              <a:rPr lang="en-US" sz="24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Since 2010, </a:t>
            </a:r>
            <a:r>
              <a:rPr lang="en-US" sz="2400"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15,000 educators </a:t>
            </a:r>
            <a:r>
              <a:rPr lang="en-US" sz="24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have entered Tennessee public </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schools </a:t>
            </a:r>
            <a:r>
              <a:rPr lang="en-US" sz="24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through </a:t>
            </a:r>
            <a:r>
              <a:rPr lang="en-US" sz="2400"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40 state-approved preparation programs</a:t>
            </a:r>
            <a:r>
              <a:rPr lang="en-US" sz="24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Improving teaching across the state will require improving teacher preparation.</a:t>
            </a:r>
          </a:p>
          <a:p>
            <a:pPr>
              <a:lnSpc>
                <a:spcPct val="100000"/>
              </a:lnSpc>
            </a:pP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Nearly </a:t>
            </a: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one-third</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of Tennessee teachers have less than five years of teaching experience, and </a:t>
            </a: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7 percent </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are in their first year on the job.</a:t>
            </a:r>
          </a:p>
          <a:p>
            <a:pPr>
              <a:lnSpc>
                <a:spcPct val="100000"/>
              </a:lnSpc>
            </a:pP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The percentage of teachers who say the process of teacher evaluation improves their teaching has risen steadily to </a:t>
            </a: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68 percent </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of educators since the introduction of a new statewide evaluation system in 2012.</a:t>
            </a:r>
          </a:p>
        </p:txBody>
      </p:sp>
      <p:sp>
        <p:nvSpPr>
          <p:cNvPr id="5" name="Rectangle 4"/>
          <p:cNvSpPr/>
          <p:nvPr/>
        </p:nvSpPr>
        <p:spPr>
          <a:xfrm>
            <a:off x="-188593" y="0"/>
            <a:ext cx="9502815" cy="1516284"/>
          </a:xfrm>
          <a:prstGeom prst="rect">
            <a:avLst/>
          </a:prstGeom>
          <a:solidFill>
            <a:srgbClr val="D2D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txBox="1">
            <a:spLocks/>
          </p:cNvSpPr>
          <p:nvPr/>
        </p:nvSpPr>
        <p:spPr>
          <a:xfrm>
            <a:off x="155250" y="95360"/>
            <a:ext cx="9158972" cy="9000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4000" dirty="0" smtClean="0">
                <a:solidFill>
                  <a:prstClr val="white"/>
                </a:solidFill>
                <a:latin typeface="Impact" panose="020B0806030902050204" pitchFamily="34" charset="0"/>
              </a:rPr>
              <a:t>EDUCATOR SUPPORT</a:t>
            </a:r>
            <a:endParaRPr lang="en-US" sz="4000" dirty="0">
              <a:solidFill>
                <a:prstClr val="white">
                  <a:lumMod val="75000"/>
                </a:prstClr>
              </a:solidFill>
              <a:latin typeface="Impact" panose="020B0806030902050204" pitchFamily="34" charset="0"/>
            </a:endParaRPr>
          </a:p>
        </p:txBody>
      </p:sp>
      <p:sp>
        <p:nvSpPr>
          <p:cNvPr id="7" name="Rectangle 6"/>
          <p:cNvSpPr/>
          <p:nvPr/>
        </p:nvSpPr>
        <p:spPr>
          <a:xfrm>
            <a:off x="155250" y="792867"/>
            <a:ext cx="6889064" cy="687048"/>
          </a:xfrm>
          <a:prstGeom prst="rect">
            <a:avLst/>
          </a:prstGeom>
        </p:spPr>
        <p:txBody>
          <a:bodyPr wrap="square">
            <a:spAutoFit/>
          </a:bodyPr>
          <a:lstStyle/>
          <a:p>
            <a:pPr>
              <a:lnSpc>
                <a:spcPct val="150000"/>
              </a:lnSpc>
            </a:pPr>
            <a:r>
              <a:rPr lang="en-US" sz="3000" dirty="0" smtClean="0">
                <a:solidFill>
                  <a:srgbClr val="75787B"/>
                </a:solidFill>
                <a:latin typeface="Impact" panose="020B0806030902050204" pitchFamily="34" charset="0"/>
              </a:rPr>
              <a:t>WHY THIS MATTERS</a:t>
            </a:r>
            <a:endParaRPr lang="en-US" sz="3000" dirty="0">
              <a:solidFill>
                <a:srgbClr val="75787B"/>
              </a:solidFill>
              <a:latin typeface="Impact" panose="020B0806030902050204" pitchFamily="34" charset="0"/>
            </a:endParaRPr>
          </a:p>
        </p:txBody>
      </p:sp>
    </p:spTree>
    <p:extLst>
      <p:ext uri="{BB962C8B-B14F-4D97-AF65-F5344CB8AC3E}">
        <p14:creationId xmlns:p14="http://schemas.microsoft.com/office/powerpoint/2010/main" val="269831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8593" y="0"/>
            <a:ext cx="9502815" cy="1516284"/>
          </a:xfrm>
          <a:prstGeom prst="rect">
            <a:avLst/>
          </a:prstGeom>
          <a:solidFill>
            <a:srgbClr val="D2D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txBox="1">
            <a:spLocks/>
          </p:cNvSpPr>
          <p:nvPr/>
        </p:nvSpPr>
        <p:spPr>
          <a:xfrm>
            <a:off x="155250" y="95360"/>
            <a:ext cx="9158972" cy="9000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4000" dirty="0" smtClean="0">
                <a:solidFill>
                  <a:prstClr val="white"/>
                </a:solidFill>
                <a:latin typeface="Impact" panose="020B0806030902050204" pitchFamily="34" charset="0"/>
              </a:rPr>
              <a:t>EDUCATOR SUPPORT</a:t>
            </a:r>
            <a:endParaRPr lang="en-US" sz="4000" dirty="0">
              <a:solidFill>
                <a:prstClr val="white">
                  <a:lumMod val="75000"/>
                </a:prstClr>
              </a:solidFill>
              <a:latin typeface="Impact" panose="020B0806030902050204" pitchFamily="34" charset="0"/>
            </a:endParaRPr>
          </a:p>
        </p:txBody>
      </p:sp>
      <p:sp>
        <p:nvSpPr>
          <p:cNvPr id="7" name="Rectangle 6"/>
          <p:cNvSpPr/>
          <p:nvPr/>
        </p:nvSpPr>
        <p:spPr>
          <a:xfrm>
            <a:off x="155250" y="792867"/>
            <a:ext cx="6889064" cy="784830"/>
          </a:xfrm>
          <a:prstGeom prst="rect">
            <a:avLst/>
          </a:prstGeom>
        </p:spPr>
        <p:txBody>
          <a:bodyPr wrap="square">
            <a:spAutoFit/>
          </a:bodyPr>
          <a:lstStyle/>
          <a:p>
            <a:pPr>
              <a:lnSpc>
                <a:spcPct val="150000"/>
              </a:lnSpc>
            </a:pPr>
            <a:r>
              <a:rPr lang="en-US" sz="3000" dirty="0" smtClean="0">
                <a:solidFill>
                  <a:srgbClr val="75787B"/>
                </a:solidFill>
                <a:latin typeface="Impact" panose="020B0806030902050204" pitchFamily="34" charset="0"/>
              </a:rPr>
              <a:t>WHY THIS MATTERS</a:t>
            </a:r>
            <a:endParaRPr lang="en-US" sz="3000" dirty="0">
              <a:solidFill>
                <a:srgbClr val="75787B"/>
              </a:solidFill>
              <a:latin typeface="Impact" panose="020B0806030902050204" pitchFamily="34" charset="0"/>
            </a:endParaRPr>
          </a:p>
        </p:txBody>
      </p:sp>
      <p:sp>
        <p:nvSpPr>
          <p:cNvPr id="10" name="TextBox 9"/>
          <p:cNvSpPr txBox="1"/>
          <p:nvPr/>
        </p:nvSpPr>
        <p:spPr>
          <a:xfrm>
            <a:off x="5178392" y="5609245"/>
            <a:ext cx="2012286" cy="1169551"/>
          </a:xfrm>
          <a:prstGeom prst="rect">
            <a:avLst/>
          </a:prstGeom>
          <a:noFill/>
        </p:spPr>
        <p:txBody>
          <a:bodyPr wrap="square" rtlCol="0">
            <a:spAutoFit/>
          </a:bodyPr>
          <a:lstStyle/>
          <a:p>
            <a:pPr algn="ctr"/>
            <a:r>
              <a:rPr lang="en-US" sz="1400" b="1" dirty="0" smtClean="0">
                <a:solidFill>
                  <a:prstClr val="black">
                    <a:lumMod val="50000"/>
                    <a:lumOff val="50000"/>
                  </a:prstClr>
                </a:solidFill>
                <a:latin typeface="Arial" panose="020B0604020202020204" pitchFamily="34" charset="0"/>
                <a:ea typeface="Open Sans" panose="020B0606030504020204" pitchFamily="34" charset="0"/>
                <a:cs typeface="Arial" panose="020B0604020202020204" pitchFamily="34" charset="0"/>
              </a:rPr>
              <a:t>Resources </a:t>
            </a:r>
            <a:r>
              <a:rPr lang="en-US" sz="1400" b="1" dirty="0">
                <a:solidFill>
                  <a:prstClr val="black">
                    <a:lumMod val="50000"/>
                    <a:lumOff val="50000"/>
                  </a:prstClr>
                </a:solidFill>
                <a:latin typeface="Arial" panose="020B0604020202020204" pitchFamily="34" charset="0"/>
                <a:ea typeface="Open Sans" panose="020B0606030504020204" pitchFamily="34" charset="0"/>
                <a:cs typeface="Arial" panose="020B0604020202020204" pitchFamily="34" charset="0"/>
              </a:rPr>
              <a:t>or staff expertise available during collaboration (e.g., instructional coaches) </a:t>
            </a:r>
            <a:endParaRPr lang="en-US" sz="1400" b="1" i="1" dirty="0">
              <a:solidFill>
                <a:prstClr val="black">
                  <a:lumMod val="50000"/>
                  <a:lumOff val="50000"/>
                </a:prstClr>
              </a:solidFill>
              <a:latin typeface="Arial" panose="020B0604020202020204" pitchFamily="34" charset="0"/>
              <a:ea typeface="Open Sans" panose="020B0606030504020204" pitchFamily="34" charset="0"/>
              <a:cs typeface="Arial" panose="020B0604020202020204" pitchFamily="34" charset="0"/>
            </a:endParaRPr>
          </a:p>
        </p:txBody>
      </p:sp>
      <p:sp>
        <p:nvSpPr>
          <p:cNvPr id="2" name="Rectangle 1"/>
          <p:cNvSpPr/>
          <p:nvPr/>
        </p:nvSpPr>
        <p:spPr>
          <a:xfrm>
            <a:off x="3617538" y="5609245"/>
            <a:ext cx="1455939" cy="954107"/>
          </a:xfrm>
          <a:prstGeom prst="rect">
            <a:avLst/>
          </a:prstGeom>
        </p:spPr>
        <p:txBody>
          <a:bodyPr wrap="square">
            <a:spAutoFit/>
          </a:bodyPr>
          <a:lstStyle/>
          <a:p>
            <a:pPr algn="ctr"/>
            <a:r>
              <a:rPr lang="en-US" sz="1400" b="1" dirty="0">
                <a:solidFill>
                  <a:prstClr val="black">
                    <a:lumMod val="50000"/>
                    <a:lumOff val="50000"/>
                  </a:prstClr>
                </a:solidFill>
                <a:latin typeface="Arial" panose="020B0604020202020204" pitchFamily="34" charset="0"/>
                <a:ea typeface="Open Sans" panose="020B0606030504020204" pitchFamily="34" charset="0"/>
                <a:cs typeface="Arial" panose="020B0604020202020204" pitchFamily="34" charset="0"/>
              </a:rPr>
              <a:t>Time for collaboration </a:t>
            </a:r>
            <a:r>
              <a:rPr lang="en-US" sz="1400" b="1" dirty="0" smtClean="0">
                <a:solidFill>
                  <a:prstClr val="black">
                    <a:lumMod val="50000"/>
                    <a:lumOff val="50000"/>
                  </a:prstClr>
                </a:solidFill>
                <a:latin typeface="Arial" panose="020B0604020202020204" pitchFamily="34" charset="0"/>
                <a:ea typeface="Open Sans" panose="020B0606030504020204" pitchFamily="34" charset="0"/>
                <a:cs typeface="Arial" panose="020B0604020202020204" pitchFamily="34" charset="0"/>
              </a:rPr>
              <a:t/>
            </a:r>
            <a:br>
              <a:rPr lang="en-US" sz="1400" b="1" dirty="0" smtClean="0">
                <a:solidFill>
                  <a:prstClr val="black">
                    <a:lumMod val="50000"/>
                    <a:lumOff val="50000"/>
                  </a:prstClr>
                </a:solidFill>
                <a:latin typeface="Arial" panose="020B0604020202020204" pitchFamily="34" charset="0"/>
                <a:ea typeface="Open Sans" panose="020B0606030504020204" pitchFamily="34" charset="0"/>
                <a:cs typeface="Arial" panose="020B0604020202020204" pitchFamily="34" charset="0"/>
              </a:rPr>
            </a:br>
            <a:r>
              <a:rPr lang="en-US" sz="1400" b="1" dirty="0" smtClean="0">
                <a:solidFill>
                  <a:prstClr val="black">
                    <a:lumMod val="50000"/>
                    <a:lumOff val="50000"/>
                  </a:prstClr>
                </a:solidFill>
                <a:latin typeface="Arial" panose="020B0604020202020204" pitchFamily="34" charset="0"/>
                <a:ea typeface="Open Sans" panose="020B0606030504020204" pitchFamily="34" charset="0"/>
                <a:cs typeface="Arial" panose="020B0604020202020204" pitchFamily="34" charset="0"/>
              </a:rPr>
              <a:t>with </a:t>
            </a:r>
            <a:r>
              <a:rPr lang="en-US" sz="1400" b="1" dirty="0">
                <a:solidFill>
                  <a:prstClr val="black">
                    <a:lumMod val="50000"/>
                    <a:lumOff val="50000"/>
                  </a:prstClr>
                </a:solidFill>
                <a:latin typeface="Arial" panose="020B0604020202020204" pitchFamily="34" charset="0"/>
                <a:ea typeface="Open Sans" panose="020B0606030504020204" pitchFamily="34" charset="0"/>
                <a:cs typeface="Arial" panose="020B0604020202020204" pitchFamily="34" charset="0"/>
              </a:rPr>
              <a:t>other teachers </a:t>
            </a:r>
          </a:p>
        </p:txBody>
      </p:sp>
      <p:sp>
        <p:nvSpPr>
          <p:cNvPr id="4" name="Rectangle 3"/>
          <p:cNvSpPr/>
          <p:nvPr/>
        </p:nvSpPr>
        <p:spPr>
          <a:xfrm>
            <a:off x="7199556" y="5621813"/>
            <a:ext cx="1633679" cy="738664"/>
          </a:xfrm>
          <a:prstGeom prst="rect">
            <a:avLst/>
          </a:prstGeom>
        </p:spPr>
        <p:txBody>
          <a:bodyPr wrap="square">
            <a:spAutoFit/>
          </a:bodyPr>
          <a:lstStyle/>
          <a:p>
            <a:pPr algn="ctr"/>
            <a:r>
              <a:rPr lang="en-US" sz="1400" b="1" dirty="0">
                <a:solidFill>
                  <a:prstClr val="black">
                    <a:lumMod val="50000"/>
                    <a:lumOff val="50000"/>
                  </a:prstClr>
                </a:solidFill>
                <a:latin typeface="Arial" panose="020B0604020202020204" pitchFamily="34" charset="0"/>
                <a:ea typeface="Open Sans" panose="020B0606030504020204" pitchFamily="34" charset="0"/>
                <a:cs typeface="Arial" panose="020B0604020202020204" pitchFamily="34" charset="0"/>
              </a:rPr>
              <a:t>Administrative support for collaboration </a:t>
            </a:r>
          </a:p>
        </p:txBody>
      </p:sp>
      <p:graphicFrame>
        <p:nvGraphicFramePr>
          <p:cNvPr id="11" name="Chart 10"/>
          <p:cNvGraphicFramePr/>
          <p:nvPr>
            <p:extLst/>
          </p:nvPr>
        </p:nvGraphicFramePr>
        <p:xfrm>
          <a:off x="2991963" y="1740888"/>
          <a:ext cx="5974484" cy="393054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55250" y="1740888"/>
            <a:ext cx="2641215" cy="2046714"/>
          </a:xfrm>
          <a:prstGeom prst="rect">
            <a:avLst/>
          </a:prstGeom>
          <a:solidFill>
            <a:schemeClr val="bg1">
              <a:lumMod val="95000"/>
            </a:schemeClr>
          </a:solidFill>
          <a:ln w="12700">
            <a:solidFill>
              <a:schemeClr val="tx1"/>
            </a:solidFill>
          </a:ln>
        </p:spPr>
        <p:txBody>
          <a:bodyPr wrap="square" rtlCol="0">
            <a:spAutoFit/>
          </a:bodyPr>
          <a:lstStyle/>
          <a:p>
            <a:pPr algn="ctr"/>
            <a:r>
              <a:rPr lang="en-US" sz="1600" b="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How would you rate the amount of each of the following resources in your school? </a:t>
            </a:r>
            <a:endParaRPr lang="en-US" sz="1600" i="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a:p>
            <a:pPr algn="ctr"/>
            <a:endParaRPr lang="en-US" sz="1500" b="1" i="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a:p>
            <a:pPr algn="ctr"/>
            <a:r>
              <a:rPr lang="en-US" sz="1600" i="1" dirty="0">
                <a:solidFill>
                  <a:prstClr val="black">
                    <a:lumMod val="50000"/>
                    <a:lumOff val="50000"/>
                  </a:prstClr>
                </a:solidFill>
                <a:latin typeface="Arial" panose="020B0604020202020204" pitchFamily="34" charset="0"/>
                <a:ea typeface="Open Sans" panose="020B0606030504020204" pitchFamily="34" charset="0"/>
                <a:cs typeface="Arial" panose="020B0604020202020204" pitchFamily="34" charset="0"/>
              </a:rPr>
              <a:t>Percent of teachers </a:t>
            </a:r>
            <a:br>
              <a:rPr lang="en-US" sz="1600" i="1" dirty="0">
                <a:solidFill>
                  <a:prstClr val="black">
                    <a:lumMod val="50000"/>
                    <a:lumOff val="50000"/>
                  </a:prstClr>
                </a:solidFill>
                <a:latin typeface="Arial" panose="020B0604020202020204" pitchFamily="34" charset="0"/>
                <a:ea typeface="Open Sans" panose="020B0606030504020204" pitchFamily="34" charset="0"/>
                <a:cs typeface="Arial" panose="020B0604020202020204" pitchFamily="34" charset="0"/>
              </a:rPr>
            </a:br>
            <a:r>
              <a:rPr lang="en-US" sz="1600" i="1" dirty="0">
                <a:solidFill>
                  <a:prstClr val="black">
                    <a:lumMod val="50000"/>
                    <a:lumOff val="50000"/>
                  </a:prstClr>
                </a:solidFill>
                <a:latin typeface="Arial" panose="020B0604020202020204" pitchFamily="34" charset="0"/>
                <a:ea typeface="Open Sans" panose="020B0606030504020204" pitchFamily="34" charset="0"/>
                <a:cs typeface="Arial" panose="020B0604020202020204" pitchFamily="34" charset="0"/>
              </a:rPr>
              <a:t>who rate resources </a:t>
            </a:r>
            <a:br>
              <a:rPr lang="en-US" sz="1600" i="1" dirty="0">
                <a:solidFill>
                  <a:prstClr val="black">
                    <a:lumMod val="50000"/>
                    <a:lumOff val="50000"/>
                  </a:prstClr>
                </a:solidFill>
                <a:latin typeface="Arial" panose="020B0604020202020204" pitchFamily="34" charset="0"/>
                <a:ea typeface="Open Sans" panose="020B0606030504020204" pitchFamily="34" charset="0"/>
                <a:cs typeface="Arial" panose="020B0604020202020204" pitchFamily="34" charset="0"/>
              </a:rPr>
            </a:br>
            <a:r>
              <a:rPr lang="en-US" sz="1600" i="1" dirty="0">
                <a:solidFill>
                  <a:prstClr val="black">
                    <a:lumMod val="50000"/>
                    <a:lumOff val="50000"/>
                  </a:prstClr>
                </a:solidFill>
                <a:latin typeface="Arial" panose="020B0604020202020204" pitchFamily="34" charset="0"/>
                <a:ea typeface="Open Sans" panose="020B0606030504020204" pitchFamily="34" charset="0"/>
                <a:cs typeface="Arial" panose="020B0604020202020204" pitchFamily="34" charset="0"/>
              </a:rPr>
              <a:t>as “adequate”</a:t>
            </a:r>
          </a:p>
        </p:txBody>
      </p:sp>
    </p:spTree>
    <p:extLst>
      <p:ext uri="{BB962C8B-B14F-4D97-AF65-F5344CB8AC3E}">
        <p14:creationId xmlns:p14="http://schemas.microsoft.com/office/powerpoint/2010/main" val="19378900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3175" y="1143000"/>
            <a:ext cx="7054555" cy="1754369"/>
          </a:xfrm>
          <a:prstGeom prst="rect">
            <a:avLst/>
          </a:prstGeom>
          <a:solidFill>
            <a:srgbClr val="D2D7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600" y="66357"/>
            <a:ext cx="7886700" cy="1325563"/>
          </a:xfrm>
        </p:spPr>
        <p:txBody>
          <a:bodyPr/>
          <a:lstStyle/>
          <a:p>
            <a:r>
              <a:rPr lang="en-US" dirty="0" smtClean="0">
                <a:solidFill>
                  <a:schemeClr val="tx1">
                    <a:lumMod val="65000"/>
                    <a:lumOff val="35000"/>
                  </a:schemeClr>
                </a:solidFill>
                <a:latin typeface="Impact" panose="020B0806030902050204" pitchFamily="34" charset="0"/>
              </a:rPr>
              <a:t>EDUCATOR SUPPORT</a:t>
            </a:r>
            <a:endParaRPr lang="en-US" sz="4000" dirty="0">
              <a:solidFill>
                <a:schemeClr val="tx1">
                  <a:lumMod val="50000"/>
                  <a:lumOff val="50000"/>
                </a:schemeClr>
              </a:solidFill>
              <a:latin typeface="Impact" panose="020B0806030902050204" pitchFamily="34" charset="0"/>
            </a:endParaRPr>
          </a:p>
        </p:txBody>
      </p:sp>
      <p:sp>
        <p:nvSpPr>
          <p:cNvPr id="4" name="Content Placeholder 3"/>
          <p:cNvSpPr>
            <a:spLocks noGrp="1"/>
          </p:cNvSpPr>
          <p:nvPr>
            <p:ph idx="1"/>
          </p:nvPr>
        </p:nvSpPr>
        <p:spPr>
          <a:xfrm>
            <a:off x="308255" y="1143000"/>
            <a:ext cx="7049475" cy="1754369"/>
          </a:xfrm>
        </p:spPr>
        <p:txBody>
          <a:bodyPr vert="horz" lIns="91440" tIns="45720" rIns="91440" bIns="45720" rtlCol="0" anchor="t">
            <a:noAutofit/>
          </a:bodyPr>
          <a:lstStyle/>
          <a:p>
            <a:pPr marL="0" indent="0">
              <a:lnSpc>
                <a:spcPct val="100000"/>
              </a:lnSpc>
              <a:buNone/>
            </a:pPr>
            <a:r>
              <a:rPr lang="en-US" sz="2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School leaders and teachers are the backbone of the work we are doing to improve learning across our state. Preparing and developing educators for success in today’s classrooms requires personalized, innovative training both before and once they arrive in a school.  </a:t>
            </a:r>
            <a:endParaRPr lang="en-US" sz="20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46977" b="22791"/>
          <a:stretch/>
        </p:blipFill>
        <p:spPr>
          <a:xfrm>
            <a:off x="7357730" y="180752"/>
            <a:ext cx="1786270" cy="7244921"/>
          </a:xfrm>
          <a:prstGeom prst="rect">
            <a:avLst/>
          </a:prstGeom>
        </p:spPr>
      </p:pic>
      <p:sp>
        <p:nvSpPr>
          <p:cNvPr id="6" name="Rectangle 5"/>
          <p:cNvSpPr/>
          <p:nvPr/>
        </p:nvSpPr>
        <p:spPr>
          <a:xfrm>
            <a:off x="311002" y="3048000"/>
            <a:ext cx="6964326" cy="3375283"/>
          </a:xfrm>
          <a:prstGeom prst="rect">
            <a:avLst/>
          </a:prstGeom>
        </p:spPr>
        <p:txBody>
          <a:bodyPr wrap="square">
            <a:spAutoFit/>
          </a:bodyPr>
          <a:lstStyle/>
          <a:p>
            <a:pPr marL="285750" indent="-285750">
              <a:spcBef>
                <a:spcPts val="1000"/>
              </a:spcBef>
              <a:buFont typeface="Arial" panose="020B0604020202020204" pitchFamily="34" charset="0"/>
              <a:buChar char="•"/>
            </a:pPr>
            <a:r>
              <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Improve quality of relationships between districts and their teacher and leader </a:t>
            </a: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providers. </a:t>
            </a:r>
            <a:endPar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a:p>
            <a:pPr marL="285750" indent="-285750">
              <a:spcBef>
                <a:spcPts val="1000"/>
              </a:spcBef>
              <a:buFont typeface="Arial" panose="020B0604020202020204" pitchFamily="34" charset="0"/>
              <a:buChar char="•"/>
            </a:pP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Increase the rigor of the </a:t>
            </a:r>
            <a:r>
              <a:rPr lang="en-US"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accreditation </a:t>
            </a:r>
            <a:r>
              <a:rPr lang="en-US" b="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process </a:t>
            </a:r>
            <a:r>
              <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for educator preparation programs </a:t>
            </a: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with a focus on outputs.</a:t>
            </a:r>
            <a:endPar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a:p>
            <a:pPr marL="285750" indent="-285750">
              <a:spcBef>
                <a:spcPts val="1000"/>
              </a:spcBef>
              <a:buFont typeface="Arial" panose="020B0604020202020204" pitchFamily="34" charset="0"/>
              <a:buChar char="•"/>
            </a:pP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Support and replicate </a:t>
            </a:r>
            <a:r>
              <a:rPr lang="en-US"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innovative leadership</a:t>
            </a: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 preparation programs.</a:t>
            </a:r>
          </a:p>
          <a:p>
            <a:pPr marL="285750" indent="-285750">
              <a:spcBef>
                <a:spcPts val="1000"/>
              </a:spcBef>
              <a:buFont typeface="Arial" panose="020B0604020202020204" pitchFamily="34" charset="0"/>
              <a:buChar char="•"/>
            </a:pP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Provide </a:t>
            </a:r>
            <a:r>
              <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districts a </a:t>
            </a:r>
            <a:r>
              <a:rPr lang="en-US" b="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suite of tools </a:t>
            </a:r>
            <a:r>
              <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to support accurate and high-quality teacher evaluation and </a:t>
            </a: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feedback loops.</a:t>
            </a:r>
          </a:p>
          <a:p>
            <a:pPr marL="285750" indent="-285750">
              <a:spcBef>
                <a:spcPts val="1000"/>
              </a:spcBef>
              <a:buFont typeface="Arial" panose="020B0604020202020204" pitchFamily="34" charset="0"/>
              <a:buChar char="•"/>
            </a:pPr>
            <a:r>
              <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Develop a rigorous </a:t>
            </a:r>
            <a:r>
              <a:rPr lang="en-US" b="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professional learning rubric </a:t>
            </a:r>
            <a:r>
              <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for schools and </a:t>
            </a: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districts. </a:t>
            </a:r>
            <a:endPar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352110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47" y="276447"/>
            <a:ext cx="7886700" cy="751293"/>
          </a:xfrm>
        </p:spPr>
        <p:txBody>
          <a:bodyPr/>
          <a:lstStyle/>
          <a:p>
            <a:r>
              <a:rPr lang="en-US" dirty="0" smtClean="0">
                <a:solidFill>
                  <a:schemeClr val="tx1">
                    <a:lumMod val="65000"/>
                    <a:lumOff val="35000"/>
                  </a:schemeClr>
                </a:solidFill>
                <a:latin typeface="Impact" panose="020B0806030902050204" pitchFamily="34" charset="0"/>
              </a:rPr>
              <a:t>SUCCESSES TO DATE</a:t>
            </a:r>
            <a:endParaRPr lang="en-US" dirty="0">
              <a:solidFill>
                <a:schemeClr val="tx1">
                  <a:lumMod val="65000"/>
                  <a:lumOff val="35000"/>
                </a:schemeClr>
              </a:solidFill>
              <a:latin typeface="Impact" panose="020B0806030902050204" pitchFamily="34" charset="0"/>
            </a:endParaRPr>
          </a:p>
        </p:txBody>
      </p:sp>
      <p:grpSp>
        <p:nvGrpSpPr>
          <p:cNvPr id="65" name="Group 85"/>
          <p:cNvGrpSpPr>
            <a:grpSpLocks noChangeAspect="1"/>
          </p:cNvGrpSpPr>
          <p:nvPr/>
        </p:nvGrpSpPr>
        <p:grpSpPr bwMode="auto">
          <a:xfrm>
            <a:off x="1155497" y="1078754"/>
            <a:ext cx="3242063" cy="1621465"/>
            <a:chOff x="2084" y="1764"/>
            <a:chExt cx="1660" cy="674"/>
          </a:xfrm>
          <a:solidFill>
            <a:schemeClr val="tx2"/>
          </a:solidFill>
        </p:grpSpPr>
        <p:sp>
          <p:nvSpPr>
            <p:cNvPr id="66" name="Freeform 86"/>
            <p:cNvSpPr>
              <a:spLocks/>
            </p:cNvSpPr>
            <p:nvPr/>
          </p:nvSpPr>
          <p:spPr bwMode="auto">
            <a:xfrm>
              <a:off x="2084" y="1942"/>
              <a:ext cx="888" cy="408"/>
            </a:xfrm>
            <a:custGeom>
              <a:avLst/>
              <a:gdLst>
                <a:gd name="T0" fmla="*/ 788 w 888"/>
                <a:gd name="T1" fmla="*/ 52 h 408"/>
                <a:gd name="T2" fmla="*/ 820 w 888"/>
                <a:gd name="T3" fmla="*/ 14 h 408"/>
                <a:gd name="T4" fmla="*/ 476 w 888"/>
                <a:gd name="T5" fmla="*/ 12 h 408"/>
                <a:gd name="T6" fmla="*/ 464 w 888"/>
                <a:gd name="T7" fmla="*/ 0 h 408"/>
                <a:gd name="T8" fmla="*/ 426 w 888"/>
                <a:gd name="T9" fmla="*/ 0 h 408"/>
                <a:gd name="T10" fmla="*/ 430 w 888"/>
                <a:gd name="T11" fmla="*/ 30 h 408"/>
                <a:gd name="T12" fmla="*/ 428 w 888"/>
                <a:gd name="T13" fmla="*/ 44 h 408"/>
                <a:gd name="T14" fmla="*/ 324 w 888"/>
                <a:gd name="T15" fmla="*/ 44 h 408"/>
                <a:gd name="T16" fmla="*/ 252 w 888"/>
                <a:gd name="T17" fmla="*/ 44 h 408"/>
                <a:gd name="T18" fmla="*/ 170 w 888"/>
                <a:gd name="T19" fmla="*/ 44 h 408"/>
                <a:gd name="T20" fmla="*/ 160 w 888"/>
                <a:gd name="T21" fmla="*/ 58 h 408"/>
                <a:gd name="T22" fmla="*/ 146 w 888"/>
                <a:gd name="T23" fmla="*/ 48 h 408"/>
                <a:gd name="T24" fmla="*/ 142 w 888"/>
                <a:gd name="T25" fmla="*/ 52 h 408"/>
                <a:gd name="T26" fmla="*/ 142 w 888"/>
                <a:gd name="T27" fmla="*/ 58 h 408"/>
                <a:gd name="T28" fmla="*/ 146 w 888"/>
                <a:gd name="T29" fmla="*/ 66 h 408"/>
                <a:gd name="T30" fmla="*/ 146 w 888"/>
                <a:gd name="T31" fmla="*/ 80 h 408"/>
                <a:gd name="T32" fmla="*/ 134 w 888"/>
                <a:gd name="T33" fmla="*/ 86 h 408"/>
                <a:gd name="T34" fmla="*/ 132 w 888"/>
                <a:gd name="T35" fmla="*/ 94 h 408"/>
                <a:gd name="T36" fmla="*/ 134 w 888"/>
                <a:gd name="T37" fmla="*/ 100 h 408"/>
                <a:gd name="T38" fmla="*/ 136 w 888"/>
                <a:gd name="T39" fmla="*/ 112 h 408"/>
                <a:gd name="T40" fmla="*/ 128 w 888"/>
                <a:gd name="T41" fmla="*/ 110 h 408"/>
                <a:gd name="T42" fmla="*/ 118 w 888"/>
                <a:gd name="T43" fmla="*/ 110 h 408"/>
                <a:gd name="T44" fmla="*/ 114 w 888"/>
                <a:gd name="T45" fmla="*/ 116 h 408"/>
                <a:gd name="T46" fmla="*/ 114 w 888"/>
                <a:gd name="T47" fmla="*/ 122 h 408"/>
                <a:gd name="T48" fmla="*/ 122 w 888"/>
                <a:gd name="T49" fmla="*/ 130 h 408"/>
                <a:gd name="T50" fmla="*/ 126 w 888"/>
                <a:gd name="T51" fmla="*/ 130 h 408"/>
                <a:gd name="T52" fmla="*/ 128 w 888"/>
                <a:gd name="T53" fmla="*/ 134 h 408"/>
                <a:gd name="T54" fmla="*/ 128 w 888"/>
                <a:gd name="T55" fmla="*/ 142 h 408"/>
                <a:gd name="T56" fmla="*/ 108 w 888"/>
                <a:gd name="T57" fmla="*/ 164 h 408"/>
                <a:gd name="T58" fmla="*/ 108 w 888"/>
                <a:gd name="T59" fmla="*/ 176 h 408"/>
                <a:gd name="T60" fmla="*/ 114 w 888"/>
                <a:gd name="T61" fmla="*/ 182 h 408"/>
                <a:gd name="T62" fmla="*/ 114 w 888"/>
                <a:gd name="T63" fmla="*/ 192 h 408"/>
                <a:gd name="T64" fmla="*/ 106 w 888"/>
                <a:gd name="T65" fmla="*/ 196 h 408"/>
                <a:gd name="T66" fmla="*/ 104 w 888"/>
                <a:gd name="T67" fmla="*/ 216 h 408"/>
                <a:gd name="T68" fmla="*/ 84 w 888"/>
                <a:gd name="T69" fmla="*/ 228 h 408"/>
                <a:gd name="T70" fmla="*/ 72 w 888"/>
                <a:gd name="T71" fmla="*/ 228 h 408"/>
                <a:gd name="T72" fmla="*/ 64 w 888"/>
                <a:gd name="T73" fmla="*/ 236 h 408"/>
                <a:gd name="T74" fmla="*/ 64 w 888"/>
                <a:gd name="T75" fmla="*/ 248 h 408"/>
                <a:gd name="T76" fmla="*/ 84 w 888"/>
                <a:gd name="T77" fmla="*/ 254 h 408"/>
                <a:gd name="T78" fmla="*/ 74 w 888"/>
                <a:gd name="T79" fmla="*/ 260 h 408"/>
                <a:gd name="T80" fmla="*/ 76 w 888"/>
                <a:gd name="T81" fmla="*/ 274 h 408"/>
                <a:gd name="T82" fmla="*/ 66 w 888"/>
                <a:gd name="T83" fmla="*/ 286 h 408"/>
                <a:gd name="T84" fmla="*/ 48 w 888"/>
                <a:gd name="T85" fmla="*/ 286 h 408"/>
                <a:gd name="T86" fmla="*/ 48 w 888"/>
                <a:gd name="T87" fmla="*/ 296 h 408"/>
                <a:gd name="T88" fmla="*/ 50 w 888"/>
                <a:gd name="T89" fmla="*/ 300 h 408"/>
                <a:gd name="T90" fmla="*/ 50 w 888"/>
                <a:gd name="T91" fmla="*/ 310 h 408"/>
                <a:gd name="T92" fmla="*/ 36 w 888"/>
                <a:gd name="T93" fmla="*/ 316 h 408"/>
                <a:gd name="T94" fmla="*/ 34 w 888"/>
                <a:gd name="T95" fmla="*/ 322 h 408"/>
                <a:gd name="T96" fmla="*/ 34 w 888"/>
                <a:gd name="T97" fmla="*/ 340 h 408"/>
                <a:gd name="T98" fmla="*/ 40 w 888"/>
                <a:gd name="T99" fmla="*/ 350 h 408"/>
                <a:gd name="T100" fmla="*/ 40 w 888"/>
                <a:gd name="T101" fmla="*/ 362 h 408"/>
                <a:gd name="T102" fmla="*/ 42 w 888"/>
                <a:gd name="T103" fmla="*/ 374 h 408"/>
                <a:gd name="T104" fmla="*/ 20 w 888"/>
                <a:gd name="T105" fmla="*/ 392 h 408"/>
                <a:gd name="T106" fmla="*/ 0 w 888"/>
                <a:gd name="T107" fmla="*/ 392 h 408"/>
                <a:gd name="T108" fmla="*/ 0 w 888"/>
                <a:gd name="T109" fmla="*/ 408 h 408"/>
                <a:gd name="T110" fmla="*/ 888 w 888"/>
                <a:gd name="T111" fmla="*/ 408 h 408"/>
                <a:gd name="T112" fmla="*/ 888 w 888"/>
                <a:gd name="T113" fmla="*/ 52 h 408"/>
                <a:gd name="T114" fmla="*/ 788 w 888"/>
                <a:gd name="T115" fmla="*/ 5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8" h="408">
                  <a:moveTo>
                    <a:pt x="788" y="52"/>
                  </a:moveTo>
                  <a:lnTo>
                    <a:pt x="820" y="14"/>
                  </a:lnTo>
                  <a:lnTo>
                    <a:pt x="476" y="12"/>
                  </a:lnTo>
                  <a:lnTo>
                    <a:pt x="464" y="0"/>
                  </a:lnTo>
                  <a:lnTo>
                    <a:pt x="426" y="0"/>
                  </a:lnTo>
                  <a:lnTo>
                    <a:pt x="430" y="30"/>
                  </a:lnTo>
                  <a:lnTo>
                    <a:pt x="428" y="44"/>
                  </a:lnTo>
                  <a:lnTo>
                    <a:pt x="324" y="44"/>
                  </a:lnTo>
                  <a:lnTo>
                    <a:pt x="252" y="44"/>
                  </a:lnTo>
                  <a:lnTo>
                    <a:pt x="170" y="44"/>
                  </a:lnTo>
                  <a:lnTo>
                    <a:pt x="160" y="58"/>
                  </a:lnTo>
                  <a:lnTo>
                    <a:pt x="146" y="48"/>
                  </a:lnTo>
                  <a:lnTo>
                    <a:pt x="142" y="52"/>
                  </a:lnTo>
                  <a:lnTo>
                    <a:pt x="142" y="58"/>
                  </a:lnTo>
                  <a:lnTo>
                    <a:pt x="146" y="66"/>
                  </a:lnTo>
                  <a:lnTo>
                    <a:pt x="146" y="80"/>
                  </a:lnTo>
                  <a:lnTo>
                    <a:pt x="134" y="86"/>
                  </a:lnTo>
                  <a:lnTo>
                    <a:pt x="132" y="94"/>
                  </a:lnTo>
                  <a:lnTo>
                    <a:pt x="134" y="100"/>
                  </a:lnTo>
                  <a:lnTo>
                    <a:pt x="136" y="112"/>
                  </a:lnTo>
                  <a:lnTo>
                    <a:pt x="128" y="110"/>
                  </a:lnTo>
                  <a:lnTo>
                    <a:pt x="118" y="110"/>
                  </a:lnTo>
                  <a:lnTo>
                    <a:pt x="114" y="116"/>
                  </a:lnTo>
                  <a:lnTo>
                    <a:pt x="114" y="122"/>
                  </a:lnTo>
                  <a:lnTo>
                    <a:pt x="122" y="130"/>
                  </a:lnTo>
                  <a:lnTo>
                    <a:pt x="126" y="130"/>
                  </a:lnTo>
                  <a:lnTo>
                    <a:pt x="128" y="134"/>
                  </a:lnTo>
                  <a:lnTo>
                    <a:pt x="128" y="142"/>
                  </a:lnTo>
                  <a:lnTo>
                    <a:pt x="108" y="164"/>
                  </a:lnTo>
                  <a:lnTo>
                    <a:pt x="108" y="176"/>
                  </a:lnTo>
                  <a:lnTo>
                    <a:pt x="114" y="182"/>
                  </a:lnTo>
                  <a:lnTo>
                    <a:pt x="114" y="192"/>
                  </a:lnTo>
                  <a:lnTo>
                    <a:pt x="106" y="196"/>
                  </a:lnTo>
                  <a:lnTo>
                    <a:pt x="104" y="216"/>
                  </a:lnTo>
                  <a:lnTo>
                    <a:pt x="84" y="228"/>
                  </a:lnTo>
                  <a:lnTo>
                    <a:pt x="72" y="228"/>
                  </a:lnTo>
                  <a:lnTo>
                    <a:pt x="64" y="236"/>
                  </a:lnTo>
                  <a:lnTo>
                    <a:pt x="64" y="248"/>
                  </a:lnTo>
                  <a:lnTo>
                    <a:pt x="84" y="254"/>
                  </a:lnTo>
                  <a:lnTo>
                    <a:pt x="74" y="260"/>
                  </a:lnTo>
                  <a:lnTo>
                    <a:pt x="76" y="274"/>
                  </a:lnTo>
                  <a:lnTo>
                    <a:pt x="66" y="286"/>
                  </a:lnTo>
                  <a:lnTo>
                    <a:pt x="48" y="286"/>
                  </a:lnTo>
                  <a:lnTo>
                    <a:pt x="48" y="296"/>
                  </a:lnTo>
                  <a:lnTo>
                    <a:pt x="50" y="300"/>
                  </a:lnTo>
                  <a:lnTo>
                    <a:pt x="50" y="310"/>
                  </a:lnTo>
                  <a:lnTo>
                    <a:pt x="36" y="316"/>
                  </a:lnTo>
                  <a:lnTo>
                    <a:pt x="34" y="322"/>
                  </a:lnTo>
                  <a:lnTo>
                    <a:pt x="34" y="340"/>
                  </a:lnTo>
                  <a:lnTo>
                    <a:pt x="40" y="350"/>
                  </a:lnTo>
                  <a:lnTo>
                    <a:pt x="40" y="362"/>
                  </a:lnTo>
                  <a:lnTo>
                    <a:pt x="42" y="374"/>
                  </a:lnTo>
                  <a:lnTo>
                    <a:pt x="20" y="392"/>
                  </a:lnTo>
                  <a:lnTo>
                    <a:pt x="0" y="392"/>
                  </a:lnTo>
                  <a:lnTo>
                    <a:pt x="0" y="408"/>
                  </a:lnTo>
                  <a:lnTo>
                    <a:pt x="888" y="408"/>
                  </a:lnTo>
                  <a:lnTo>
                    <a:pt x="888" y="52"/>
                  </a:lnTo>
                  <a:lnTo>
                    <a:pt x="788" y="52"/>
                  </a:lnTo>
                  <a:close/>
                </a:path>
              </a:pathLst>
            </a:custGeom>
            <a:grpFill/>
            <a:ln w="9525">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67" name="Freeform 87"/>
            <p:cNvSpPr>
              <a:spLocks/>
            </p:cNvSpPr>
            <p:nvPr/>
          </p:nvSpPr>
          <p:spPr bwMode="auto">
            <a:xfrm>
              <a:off x="3194" y="1944"/>
              <a:ext cx="550" cy="406"/>
            </a:xfrm>
            <a:custGeom>
              <a:avLst/>
              <a:gdLst>
                <a:gd name="T0" fmla="*/ 550 w 550"/>
                <a:gd name="T1" fmla="*/ 2 h 406"/>
                <a:gd name="T2" fmla="*/ 516 w 550"/>
                <a:gd name="T3" fmla="*/ 4 h 406"/>
                <a:gd name="T4" fmla="*/ 500 w 550"/>
                <a:gd name="T5" fmla="*/ 14 h 406"/>
                <a:gd name="T6" fmla="*/ 98 w 550"/>
                <a:gd name="T7" fmla="*/ 50 h 406"/>
                <a:gd name="T8" fmla="*/ 0 w 550"/>
                <a:gd name="T9" fmla="*/ 406 h 406"/>
                <a:gd name="T10" fmla="*/ 78 w 550"/>
                <a:gd name="T11" fmla="*/ 382 h 406"/>
                <a:gd name="T12" fmla="*/ 88 w 550"/>
                <a:gd name="T13" fmla="*/ 348 h 406"/>
                <a:gd name="T14" fmla="*/ 118 w 550"/>
                <a:gd name="T15" fmla="*/ 346 h 406"/>
                <a:gd name="T16" fmla="*/ 138 w 550"/>
                <a:gd name="T17" fmla="*/ 304 h 406"/>
                <a:gd name="T18" fmla="*/ 164 w 550"/>
                <a:gd name="T19" fmla="*/ 288 h 406"/>
                <a:gd name="T20" fmla="*/ 192 w 550"/>
                <a:gd name="T21" fmla="*/ 282 h 406"/>
                <a:gd name="T22" fmla="*/ 208 w 550"/>
                <a:gd name="T23" fmla="*/ 276 h 406"/>
                <a:gd name="T24" fmla="*/ 230 w 550"/>
                <a:gd name="T25" fmla="*/ 266 h 406"/>
                <a:gd name="T26" fmla="*/ 244 w 550"/>
                <a:gd name="T27" fmla="*/ 258 h 406"/>
                <a:gd name="T28" fmla="*/ 262 w 550"/>
                <a:gd name="T29" fmla="*/ 252 h 406"/>
                <a:gd name="T30" fmla="*/ 278 w 550"/>
                <a:gd name="T31" fmla="*/ 236 h 406"/>
                <a:gd name="T32" fmla="*/ 294 w 550"/>
                <a:gd name="T33" fmla="*/ 222 h 406"/>
                <a:gd name="T34" fmla="*/ 314 w 550"/>
                <a:gd name="T35" fmla="*/ 214 h 406"/>
                <a:gd name="T36" fmla="*/ 328 w 550"/>
                <a:gd name="T37" fmla="*/ 180 h 406"/>
                <a:gd name="T38" fmla="*/ 342 w 550"/>
                <a:gd name="T39" fmla="*/ 184 h 406"/>
                <a:gd name="T40" fmla="*/ 346 w 550"/>
                <a:gd name="T41" fmla="*/ 180 h 406"/>
                <a:gd name="T42" fmla="*/ 372 w 550"/>
                <a:gd name="T43" fmla="*/ 150 h 406"/>
                <a:gd name="T44" fmla="*/ 378 w 550"/>
                <a:gd name="T45" fmla="*/ 164 h 406"/>
                <a:gd name="T46" fmla="*/ 394 w 550"/>
                <a:gd name="T47" fmla="*/ 170 h 406"/>
                <a:gd name="T48" fmla="*/ 418 w 550"/>
                <a:gd name="T49" fmla="*/ 154 h 406"/>
                <a:gd name="T50" fmla="*/ 448 w 550"/>
                <a:gd name="T51" fmla="*/ 120 h 406"/>
                <a:gd name="T52" fmla="*/ 464 w 550"/>
                <a:gd name="T53" fmla="*/ 128 h 406"/>
                <a:gd name="T54" fmla="*/ 486 w 550"/>
                <a:gd name="T55" fmla="*/ 120 h 406"/>
                <a:gd name="T56" fmla="*/ 500 w 550"/>
                <a:gd name="T57" fmla="*/ 94 h 406"/>
                <a:gd name="T58" fmla="*/ 510 w 550"/>
                <a:gd name="T59" fmla="*/ 82 h 406"/>
                <a:gd name="T60" fmla="*/ 532 w 550"/>
                <a:gd name="T61" fmla="*/ 72 h 406"/>
                <a:gd name="T62" fmla="*/ 536 w 550"/>
                <a:gd name="T63" fmla="*/ 62 h 406"/>
                <a:gd name="T64" fmla="*/ 542 w 550"/>
                <a:gd name="T65" fmla="*/ 36 h 406"/>
                <a:gd name="T66" fmla="*/ 538 w 550"/>
                <a:gd name="T67" fmla="*/ 24 h 406"/>
                <a:gd name="T68" fmla="*/ 544 w 550"/>
                <a:gd name="T69" fmla="*/ 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0" h="406">
                  <a:moveTo>
                    <a:pt x="544" y="14"/>
                  </a:moveTo>
                  <a:lnTo>
                    <a:pt x="550" y="2"/>
                  </a:lnTo>
                  <a:lnTo>
                    <a:pt x="520" y="0"/>
                  </a:lnTo>
                  <a:lnTo>
                    <a:pt x="516" y="4"/>
                  </a:lnTo>
                  <a:lnTo>
                    <a:pt x="500" y="2"/>
                  </a:lnTo>
                  <a:lnTo>
                    <a:pt x="500" y="14"/>
                  </a:lnTo>
                  <a:lnTo>
                    <a:pt x="68" y="12"/>
                  </a:lnTo>
                  <a:lnTo>
                    <a:pt x="98" y="50"/>
                  </a:lnTo>
                  <a:lnTo>
                    <a:pt x="0" y="50"/>
                  </a:lnTo>
                  <a:lnTo>
                    <a:pt x="0" y="406"/>
                  </a:lnTo>
                  <a:lnTo>
                    <a:pt x="70" y="406"/>
                  </a:lnTo>
                  <a:lnTo>
                    <a:pt x="78" y="382"/>
                  </a:lnTo>
                  <a:lnTo>
                    <a:pt x="76" y="356"/>
                  </a:lnTo>
                  <a:lnTo>
                    <a:pt x="88" y="348"/>
                  </a:lnTo>
                  <a:lnTo>
                    <a:pt x="112" y="348"/>
                  </a:lnTo>
                  <a:lnTo>
                    <a:pt x="118" y="346"/>
                  </a:lnTo>
                  <a:lnTo>
                    <a:pt x="128" y="322"/>
                  </a:lnTo>
                  <a:lnTo>
                    <a:pt x="138" y="304"/>
                  </a:lnTo>
                  <a:lnTo>
                    <a:pt x="144" y="304"/>
                  </a:lnTo>
                  <a:lnTo>
                    <a:pt x="164" y="288"/>
                  </a:lnTo>
                  <a:lnTo>
                    <a:pt x="188" y="278"/>
                  </a:lnTo>
                  <a:lnTo>
                    <a:pt x="192" y="282"/>
                  </a:lnTo>
                  <a:lnTo>
                    <a:pt x="200" y="278"/>
                  </a:lnTo>
                  <a:lnTo>
                    <a:pt x="208" y="276"/>
                  </a:lnTo>
                  <a:lnTo>
                    <a:pt x="220" y="280"/>
                  </a:lnTo>
                  <a:lnTo>
                    <a:pt x="230" y="266"/>
                  </a:lnTo>
                  <a:lnTo>
                    <a:pt x="244" y="266"/>
                  </a:lnTo>
                  <a:lnTo>
                    <a:pt x="244" y="258"/>
                  </a:lnTo>
                  <a:lnTo>
                    <a:pt x="250" y="252"/>
                  </a:lnTo>
                  <a:lnTo>
                    <a:pt x="262" y="252"/>
                  </a:lnTo>
                  <a:lnTo>
                    <a:pt x="264" y="238"/>
                  </a:lnTo>
                  <a:lnTo>
                    <a:pt x="278" y="236"/>
                  </a:lnTo>
                  <a:lnTo>
                    <a:pt x="284" y="224"/>
                  </a:lnTo>
                  <a:lnTo>
                    <a:pt x="294" y="222"/>
                  </a:lnTo>
                  <a:lnTo>
                    <a:pt x="304" y="216"/>
                  </a:lnTo>
                  <a:lnTo>
                    <a:pt x="314" y="214"/>
                  </a:lnTo>
                  <a:lnTo>
                    <a:pt x="326" y="200"/>
                  </a:lnTo>
                  <a:lnTo>
                    <a:pt x="328" y="180"/>
                  </a:lnTo>
                  <a:lnTo>
                    <a:pt x="336" y="180"/>
                  </a:lnTo>
                  <a:lnTo>
                    <a:pt x="342" y="184"/>
                  </a:lnTo>
                  <a:lnTo>
                    <a:pt x="346" y="184"/>
                  </a:lnTo>
                  <a:lnTo>
                    <a:pt x="346" y="180"/>
                  </a:lnTo>
                  <a:lnTo>
                    <a:pt x="350" y="170"/>
                  </a:lnTo>
                  <a:lnTo>
                    <a:pt x="372" y="150"/>
                  </a:lnTo>
                  <a:lnTo>
                    <a:pt x="378" y="150"/>
                  </a:lnTo>
                  <a:lnTo>
                    <a:pt x="378" y="164"/>
                  </a:lnTo>
                  <a:lnTo>
                    <a:pt x="384" y="170"/>
                  </a:lnTo>
                  <a:lnTo>
                    <a:pt x="394" y="170"/>
                  </a:lnTo>
                  <a:lnTo>
                    <a:pt x="414" y="162"/>
                  </a:lnTo>
                  <a:lnTo>
                    <a:pt x="418" y="154"/>
                  </a:lnTo>
                  <a:lnTo>
                    <a:pt x="420" y="140"/>
                  </a:lnTo>
                  <a:lnTo>
                    <a:pt x="448" y="120"/>
                  </a:lnTo>
                  <a:lnTo>
                    <a:pt x="458" y="120"/>
                  </a:lnTo>
                  <a:lnTo>
                    <a:pt x="464" y="128"/>
                  </a:lnTo>
                  <a:lnTo>
                    <a:pt x="478" y="126"/>
                  </a:lnTo>
                  <a:lnTo>
                    <a:pt x="486" y="120"/>
                  </a:lnTo>
                  <a:lnTo>
                    <a:pt x="490" y="112"/>
                  </a:lnTo>
                  <a:lnTo>
                    <a:pt x="500" y="94"/>
                  </a:lnTo>
                  <a:lnTo>
                    <a:pt x="504" y="94"/>
                  </a:lnTo>
                  <a:lnTo>
                    <a:pt x="510" y="82"/>
                  </a:lnTo>
                  <a:lnTo>
                    <a:pt x="522" y="72"/>
                  </a:lnTo>
                  <a:lnTo>
                    <a:pt x="532" y="72"/>
                  </a:lnTo>
                  <a:lnTo>
                    <a:pt x="536" y="68"/>
                  </a:lnTo>
                  <a:lnTo>
                    <a:pt x="536" y="62"/>
                  </a:lnTo>
                  <a:lnTo>
                    <a:pt x="532" y="54"/>
                  </a:lnTo>
                  <a:lnTo>
                    <a:pt x="542" y="36"/>
                  </a:lnTo>
                  <a:lnTo>
                    <a:pt x="542" y="28"/>
                  </a:lnTo>
                  <a:lnTo>
                    <a:pt x="538" y="24"/>
                  </a:lnTo>
                  <a:lnTo>
                    <a:pt x="538" y="16"/>
                  </a:lnTo>
                  <a:lnTo>
                    <a:pt x="544" y="14"/>
                  </a:lnTo>
                  <a:close/>
                </a:path>
              </a:pathLst>
            </a:custGeom>
            <a:grpFill/>
            <a:ln w="9525">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68" name="Freeform 88"/>
            <p:cNvSpPr>
              <a:spLocks/>
            </p:cNvSpPr>
            <p:nvPr/>
          </p:nvSpPr>
          <p:spPr bwMode="auto">
            <a:xfrm>
              <a:off x="2905" y="1764"/>
              <a:ext cx="356" cy="674"/>
            </a:xfrm>
            <a:custGeom>
              <a:avLst/>
              <a:gdLst>
                <a:gd name="T0" fmla="*/ 334 w 356"/>
                <a:gd name="T1" fmla="*/ 192 h 674"/>
                <a:gd name="T2" fmla="*/ 178 w 356"/>
                <a:gd name="T3" fmla="*/ 0 h 674"/>
                <a:gd name="T4" fmla="*/ 22 w 356"/>
                <a:gd name="T5" fmla="*/ 192 h 674"/>
                <a:gd name="T6" fmla="*/ 0 w 356"/>
                <a:gd name="T7" fmla="*/ 220 h 674"/>
                <a:gd name="T8" fmla="*/ 88 w 356"/>
                <a:gd name="T9" fmla="*/ 220 h 674"/>
                <a:gd name="T10" fmla="*/ 88 w 356"/>
                <a:gd name="T11" fmla="*/ 586 h 674"/>
                <a:gd name="T12" fmla="*/ 88 w 356"/>
                <a:gd name="T13" fmla="*/ 674 h 674"/>
                <a:gd name="T14" fmla="*/ 268 w 356"/>
                <a:gd name="T15" fmla="*/ 674 h 674"/>
                <a:gd name="T16" fmla="*/ 268 w 356"/>
                <a:gd name="T17" fmla="*/ 586 h 674"/>
                <a:gd name="T18" fmla="*/ 268 w 356"/>
                <a:gd name="T19" fmla="*/ 220 h 674"/>
                <a:gd name="T20" fmla="*/ 356 w 356"/>
                <a:gd name="T21" fmla="*/ 220 h 674"/>
                <a:gd name="T22" fmla="*/ 334 w 356"/>
                <a:gd name="T23" fmla="*/ 192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6" h="674">
                  <a:moveTo>
                    <a:pt x="334" y="192"/>
                  </a:moveTo>
                  <a:lnTo>
                    <a:pt x="178" y="0"/>
                  </a:lnTo>
                  <a:lnTo>
                    <a:pt x="22" y="192"/>
                  </a:lnTo>
                  <a:lnTo>
                    <a:pt x="0" y="220"/>
                  </a:lnTo>
                  <a:lnTo>
                    <a:pt x="88" y="220"/>
                  </a:lnTo>
                  <a:lnTo>
                    <a:pt x="88" y="586"/>
                  </a:lnTo>
                  <a:lnTo>
                    <a:pt x="88" y="674"/>
                  </a:lnTo>
                  <a:lnTo>
                    <a:pt x="268" y="674"/>
                  </a:lnTo>
                  <a:lnTo>
                    <a:pt x="268" y="586"/>
                  </a:lnTo>
                  <a:lnTo>
                    <a:pt x="268" y="220"/>
                  </a:lnTo>
                  <a:lnTo>
                    <a:pt x="356" y="220"/>
                  </a:lnTo>
                  <a:lnTo>
                    <a:pt x="334" y="192"/>
                  </a:lnTo>
                  <a:close/>
                </a:path>
              </a:pathLst>
            </a:custGeom>
            <a:grpFill/>
            <a:ln w="9525">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grpSp>
      <p:sp>
        <p:nvSpPr>
          <p:cNvPr id="69" name="Freeform 7"/>
          <p:cNvSpPr>
            <a:spLocks/>
          </p:cNvSpPr>
          <p:nvPr/>
        </p:nvSpPr>
        <p:spPr bwMode="auto">
          <a:xfrm>
            <a:off x="2948487" y="1919197"/>
            <a:ext cx="1950244" cy="647700"/>
          </a:xfrm>
          <a:custGeom>
            <a:avLst/>
            <a:gdLst>
              <a:gd name="T0" fmla="*/ 428 w 1638"/>
              <a:gd name="T1" fmla="*/ 44 h 408"/>
              <a:gd name="T2" fmla="*/ 252 w 1638"/>
              <a:gd name="T3" fmla="*/ 46 h 408"/>
              <a:gd name="T4" fmla="*/ 160 w 1638"/>
              <a:gd name="T5" fmla="*/ 60 h 408"/>
              <a:gd name="T6" fmla="*/ 142 w 1638"/>
              <a:gd name="T7" fmla="*/ 52 h 408"/>
              <a:gd name="T8" fmla="*/ 146 w 1638"/>
              <a:gd name="T9" fmla="*/ 68 h 408"/>
              <a:gd name="T10" fmla="*/ 134 w 1638"/>
              <a:gd name="T11" fmla="*/ 88 h 408"/>
              <a:gd name="T12" fmla="*/ 134 w 1638"/>
              <a:gd name="T13" fmla="*/ 102 h 408"/>
              <a:gd name="T14" fmla="*/ 126 w 1638"/>
              <a:gd name="T15" fmla="*/ 112 h 408"/>
              <a:gd name="T16" fmla="*/ 112 w 1638"/>
              <a:gd name="T17" fmla="*/ 116 h 408"/>
              <a:gd name="T18" fmla="*/ 120 w 1638"/>
              <a:gd name="T19" fmla="*/ 130 h 408"/>
              <a:gd name="T20" fmla="*/ 128 w 1638"/>
              <a:gd name="T21" fmla="*/ 136 h 408"/>
              <a:gd name="T22" fmla="*/ 108 w 1638"/>
              <a:gd name="T23" fmla="*/ 166 h 408"/>
              <a:gd name="T24" fmla="*/ 112 w 1638"/>
              <a:gd name="T25" fmla="*/ 182 h 408"/>
              <a:gd name="T26" fmla="*/ 106 w 1638"/>
              <a:gd name="T27" fmla="*/ 196 h 408"/>
              <a:gd name="T28" fmla="*/ 84 w 1638"/>
              <a:gd name="T29" fmla="*/ 230 h 408"/>
              <a:gd name="T30" fmla="*/ 64 w 1638"/>
              <a:gd name="T31" fmla="*/ 238 h 408"/>
              <a:gd name="T32" fmla="*/ 84 w 1638"/>
              <a:gd name="T33" fmla="*/ 256 h 408"/>
              <a:gd name="T34" fmla="*/ 74 w 1638"/>
              <a:gd name="T35" fmla="*/ 274 h 408"/>
              <a:gd name="T36" fmla="*/ 48 w 1638"/>
              <a:gd name="T37" fmla="*/ 288 h 408"/>
              <a:gd name="T38" fmla="*/ 50 w 1638"/>
              <a:gd name="T39" fmla="*/ 300 h 408"/>
              <a:gd name="T40" fmla="*/ 36 w 1638"/>
              <a:gd name="T41" fmla="*/ 316 h 408"/>
              <a:gd name="T42" fmla="*/ 32 w 1638"/>
              <a:gd name="T43" fmla="*/ 342 h 408"/>
              <a:gd name="T44" fmla="*/ 38 w 1638"/>
              <a:gd name="T45" fmla="*/ 362 h 408"/>
              <a:gd name="T46" fmla="*/ 20 w 1638"/>
              <a:gd name="T47" fmla="*/ 394 h 408"/>
              <a:gd name="T48" fmla="*/ 0 w 1638"/>
              <a:gd name="T49" fmla="*/ 408 h 408"/>
              <a:gd name="T50" fmla="*/ 1166 w 1638"/>
              <a:gd name="T51" fmla="*/ 386 h 408"/>
              <a:gd name="T52" fmla="*/ 1176 w 1638"/>
              <a:gd name="T53" fmla="*/ 350 h 408"/>
              <a:gd name="T54" fmla="*/ 1204 w 1638"/>
              <a:gd name="T55" fmla="*/ 348 h 408"/>
              <a:gd name="T56" fmla="*/ 1226 w 1638"/>
              <a:gd name="T57" fmla="*/ 308 h 408"/>
              <a:gd name="T58" fmla="*/ 1252 w 1638"/>
              <a:gd name="T59" fmla="*/ 290 h 408"/>
              <a:gd name="T60" fmla="*/ 1280 w 1638"/>
              <a:gd name="T61" fmla="*/ 284 h 408"/>
              <a:gd name="T62" fmla="*/ 1296 w 1638"/>
              <a:gd name="T63" fmla="*/ 280 h 408"/>
              <a:gd name="T64" fmla="*/ 1318 w 1638"/>
              <a:gd name="T65" fmla="*/ 270 h 408"/>
              <a:gd name="T66" fmla="*/ 1332 w 1638"/>
              <a:gd name="T67" fmla="*/ 262 h 408"/>
              <a:gd name="T68" fmla="*/ 1350 w 1638"/>
              <a:gd name="T69" fmla="*/ 256 h 408"/>
              <a:gd name="T70" fmla="*/ 1364 w 1638"/>
              <a:gd name="T71" fmla="*/ 238 h 408"/>
              <a:gd name="T72" fmla="*/ 1382 w 1638"/>
              <a:gd name="T73" fmla="*/ 226 h 408"/>
              <a:gd name="T74" fmla="*/ 1402 w 1638"/>
              <a:gd name="T75" fmla="*/ 218 h 408"/>
              <a:gd name="T76" fmla="*/ 1416 w 1638"/>
              <a:gd name="T77" fmla="*/ 184 h 408"/>
              <a:gd name="T78" fmla="*/ 1428 w 1638"/>
              <a:gd name="T79" fmla="*/ 186 h 408"/>
              <a:gd name="T80" fmla="*/ 1434 w 1638"/>
              <a:gd name="T81" fmla="*/ 184 h 408"/>
              <a:gd name="T82" fmla="*/ 1458 w 1638"/>
              <a:gd name="T83" fmla="*/ 154 h 408"/>
              <a:gd name="T84" fmla="*/ 1466 w 1638"/>
              <a:gd name="T85" fmla="*/ 166 h 408"/>
              <a:gd name="T86" fmla="*/ 1482 w 1638"/>
              <a:gd name="T87" fmla="*/ 174 h 408"/>
              <a:gd name="T88" fmla="*/ 1506 w 1638"/>
              <a:gd name="T89" fmla="*/ 156 h 408"/>
              <a:gd name="T90" fmla="*/ 1536 w 1638"/>
              <a:gd name="T91" fmla="*/ 124 h 408"/>
              <a:gd name="T92" fmla="*/ 1552 w 1638"/>
              <a:gd name="T93" fmla="*/ 130 h 408"/>
              <a:gd name="T94" fmla="*/ 1574 w 1638"/>
              <a:gd name="T95" fmla="*/ 122 h 408"/>
              <a:gd name="T96" fmla="*/ 1586 w 1638"/>
              <a:gd name="T97" fmla="*/ 98 h 408"/>
              <a:gd name="T98" fmla="*/ 1596 w 1638"/>
              <a:gd name="T99" fmla="*/ 84 h 408"/>
              <a:gd name="T100" fmla="*/ 1620 w 1638"/>
              <a:gd name="T101" fmla="*/ 74 h 408"/>
              <a:gd name="T102" fmla="*/ 1624 w 1638"/>
              <a:gd name="T103" fmla="*/ 66 h 408"/>
              <a:gd name="T104" fmla="*/ 1630 w 1638"/>
              <a:gd name="T105" fmla="*/ 40 h 408"/>
              <a:gd name="T106" fmla="*/ 1626 w 1638"/>
              <a:gd name="T107" fmla="*/ 26 h 408"/>
              <a:gd name="T108" fmla="*/ 1632 w 1638"/>
              <a:gd name="T109" fmla="*/ 16 h 408"/>
              <a:gd name="T110" fmla="*/ 1608 w 1638"/>
              <a:gd name="T111" fmla="*/ 4 h 408"/>
              <a:gd name="T112" fmla="*/ 1588 w 1638"/>
              <a:gd name="T113" fmla="*/ 6 h 408"/>
              <a:gd name="T114" fmla="*/ 474 w 1638"/>
              <a:gd name="T115" fmla="*/ 14 h 408"/>
              <a:gd name="T116" fmla="*/ 426 w 1638"/>
              <a:gd name="T117"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8" h="408">
                <a:moveTo>
                  <a:pt x="430" y="30"/>
                </a:moveTo>
                <a:lnTo>
                  <a:pt x="428" y="44"/>
                </a:lnTo>
                <a:lnTo>
                  <a:pt x="324" y="46"/>
                </a:lnTo>
                <a:lnTo>
                  <a:pt x="252" y="46"/>
                </a:lnTo>
                <a:lnTo>
                  <a:pt x="168" y="44"/>
                </a:lnTo>
                <a:lnTo>
                  <a:pt x="160" y="60"/>
                </a:lnTo>
                <a:lnTo>
                  <a:pt x="144" y="48"/>
                </a:lnTo>
                <a:lnTo>
                  <a:pt x="142" y="52"/>
                </a:lnTo>
                <a:lnTo>
                  <a:pt x="140" y="58"/>
                </a:lnTo>
                <a:lnTo>
                  <a:pt x="146" y="68"/>
                </a:lnTo>
                <a:lnTo>
                  <a:pt x="146" y="80"/>
                </a:lnTo>
                <a:lnTo>
                  <a:pt x="134" y="88"/>
                </a:lnTo>
                <a:lnTo>
                  <a:pt x="130" y="94"/>
                </a:lnTo>
                <a:lnTo>
                  <a:pt x="134" y="102"/>
                </a:lnTo>
                <a:lnTo>
                  <a:pt x="134" y="114"/>
                </a:lnTo>
                <a:lnTo>
                  <a:pt x="126" y="112"/>
                </a:lnTo>
                <a:lnTo>
                  <a:pt x="118" y="112"/>
                </a:lnTo>
                <a:lnTo>
                  <a:pt x="112" y="116"/>
                </a:lnTo>
                <a:lnTo>
                  <a:pt x="114" y="124"/>
                </a:lnTo>
                <a:lnTo>
                  <a:pt x="120" y="130"/>
                </a:lnTo>
                <a:lnTo>
                  <a:pt x="124" y="130"/>
                </a:lnTo>
                <a:lnTo>
                  <a:pt x="128" y="136"/>
                </a:lnTo>
                <a:lnTo>
                  <a:pt x="128" y="144"/>
                </a:lnTo>
                <a:lnTo>
                  <a:pt x="108" y="166"/>
                </a:lnTo>
                <a:lnTo>
                  <a:pt x="108" y="176"/>
                </a:lnTo>
                <a:lnTo>
                  <a:pt x="112" y="182"/>
                </a:lnTo>
                <a:lnTo>
                  <a:pt x="112" y="194"/>
                </a:lnTo>
                <a:lnTo>
                  <a:pt x="106" y="196"/>
                </a:lnTo>
                <a:lnTo>
                  <a:pt x="104" y="216"/>
                </a:lnTo>
                <a:lnTo>
                  <a:pt x="84" y="230"/>
                </a:lnTo>
                <a:lnTo>
                  <a:pt x="72" y="230"/>
                </a:lnTo>
                <a:lnTo>
                  <a:pt x="64" y="238"/>
                </a:lnTo>
                <a:lnTo>
                  <a:pt x="62" y="248"/>
                </a:lnTo>
                <a:lnTo>
                  <a:pt x="84" y="256"/>
                </a:lnTo>
                <a:lnTo>
                  <a:pt x="74" y="262"/>
                </a:lnTo>
                <a:lnTo>
                  <a:pt x="74" y="274"/>
                </a:lnTo>
                <a:lnTo>
                  <a:pt x="66" y="288"/>
                </a:lnTo>
                <a:lnTo>
                  <a:pt x="48" y="288"/>
                </a:lnTo>
                <a:lnTo>
                  <a:pt x="48" y="296"/>
                </a:lnTo>
                <a:lnTo>
                  <a:pt x="50" y="300"/>
                </a:lnTo>
                <a:lnTo>
                  <a:pt x="50" y="310"/>
                </a:lnTo>
                <a:lnTo>
                  <a:pt x="36" y="316"/>
                </a:lnTo>
                <a:lnTo>
                  <a:pt x="34" y="324"/>
                </a:lnTo>
                <a:lnTo>
                  <a:pt x="32" y="342"/>
                </a:lnTo>
                <a:lnTo>
                  <a:pt x="38" y="352"/>
                </a:lnTo>
                <a:lnTo>
                  <a:pt x="38" y="362"/>
                </a:lnTo>
                <a:lnTo>
                  <a:pt x="42" y="376"/>
                </a:lnTo>
                <a:lnTo>
                  <a:pt x="20" y="394"/>
                </a:lnTo>
                <a:lnTo>
                  <a:pt x="0" y="394"/>
                </a:lnTo>
                <a:lnTo>
                  <a:pt x="0" y="408"/>
                </a:lnTo>
                <a:lnTo>
                  <a:pt x="1158" y="408"/>
                </a:lnTo>
                <a:lnTo>
                  <a:pt x="1166" y="386"/>
                </a:lnTo>
                <a:lnTo>
                  <a:pt x="1164" y="360"/>
                </a:lnTo>
                <a:lnTo>
                  <a:pt x="1176" y="350"/>
                </a:lnTo>
                <a:lnTo>
                  <a:pt x="1200" y="352"/>
                </a:lnTo>
                <a:lnTo>
                  <a:pt x="1204" y="348"/>
                </a:lnTo>
                <a:lnTo>
                  <a:pt x="1216" y="326"/>
                </a:lnTo>
                <a:lnTo>
                  <a:pt x="1226" y="308"/>
                </a:lnTo>
                <a:lnTo>
                  <a:pt x="1230" y="306"/>
                </a:lnTo>
                <a:lnTo>
                  <a:pt x="1252" y="290"/>
                </a:lnTo>
                <a:lnTo>
                  <a:pt x="1276" y="282"/>
                </a:lnTo>
                <a:lnTo>
                  <a:pt x="1280" y="284"/>
                </a:lnTo>
                <a:lnTo>
                  <a:pt x="1288" y="280"/>
                </a:lnTo>
                <a:lnTo>
                  <a:pt x="1296" y="280"/>
                </a:lnTo>
                <a:lnTo>
                  <a:pt x="1306" y="284"/>
                </a:lnTo>
                <a:lnTo>
                  <a:pt x="1318" y="270"/>
                </a:lnTo>
                <a:lnTo>
                  <a:pt x="1330" y="270"/>
                </a:lnTo>
                <a:lnTo>
                  <a:pt x="1332" y="262"/>
                </a:lnTo>
                <a:lnTo>
                  <a:pt x="1336" y="256"/>
                </a:lnTo>
                <a:lnTo>
                  <a:pt x="1350" y="256"/>
                </a:lnTo>
                <a:lnTo>
                  <a:pt x="1352" y="240"/>
                </a:lnTo>
                <a:lnTo>
                  <a:pt x="1364" y="238"/>
                </a:lnTo>
                <a:lnTo>
                  <a:pt x="1372" y="226"/>
                </a:lnTo>
                <a:lnTo>
                  <a:pt x="1382" y="226"/>
                </a:lnTo>
                <a:lnTo>
                  <a:pt x="1392" y="218"/>
                </a:lnTo>
                <a:lnTo>
                  <a:pt x="1402" y="218"/>
                </a:lnTo>
                <a:lnTo>
                  <a:pt x="1414" y="204"/>
                </a:lnTo>
                <a:lnTo>
                  <a:pt x="1416" y="184"/>
                </a:lnTo>
                <a:lnTo>
                  <a:pt x="1424" y="182"/>
                </a:lnTo>
                <a:lnTo>
                  <a:pt x="1428" y="186"/>
                </a:lnTo>
                <a:lnTo>
                  <a:pt x="1432" y="186"/>
                </a:lnTo>
                <a:lnTo>
                  <a:pt x="1434" y="184"/>
                </a:lnTo>
                <a:lnTo>
                  <a:pt x="1438" y="172"/>
                </a:lnTo>
                <a:lnTo>
                  <a:pt x="1458" y="154"/>
                </a:lnTo>
                <a:lnTo>
                  <a:pt x="1466" y="154"/>
                </a:lnTo>
                <a:lnTo>
                  <a:pt x="1466" y="166"/>
                </a:lnTo>
                <a:lnTo>
                  <a:pt x="1470" y="174"/>
                </a:lnTo>
                <a:lnTo>
                  <a:pt x="1482" y="174"/>
                </a:lnTo>
                <a:lnTo>
                  <a:pt x="1500" y="166"/>
                </a:lnTo>
                <a:lnTo>
                  <a:pt x="1506" y="156"/>
                </a:lnTo>
                <a:lnTo>
                  <a:pt x="1506" y="144"/>
                </a:lnTo>
                <a:lnTo>
                  <a:pt x="1536" y="124"/>
                </a:lnTo>
                <a:lnTo>
                  <a:pt x="1546" y="124"/>
                </a:lnTo>
                <a:lnTo>
                  <a:pt x="1552" y="130"/>
                </a:lnTo>
                <a:lnTo>
                  <a:pt x="1566" y="130"/>
                </a:lnTo>
                <a:lnTo>
                  <a:pt x="1574" y="122"/>
                </a:lnTo>
                <a:lnTo>
                  <a:pt x="1578" y="114"/>
                </a:lnTo>
                <a:lnTo>
                  <a:pt x="1586" y="98"/>
                </a:lnTo>
                <a:lnTo>
                  <a:pt x="1592" y="96"/>
                </a:lnTo>
                <a:lnTo>
                  <a:pt x="1596" y="84"/>
                </a:lnTo>
                <a:lnTo>
                  <a:pt x="1610" y="76"/>
                </a:lnTo>
                <a:lnTo>
                  <a:pt x="1620" y="74"/>
                </a:lnTo>
                <a:lnTo>
                  <a:pt x="1624" y="72"/>
                </a:lnTo>
                <a:lnTo>
                  <a:pt x="1624" y="66"/>
                </a:lnTo>
                <a:lnTo>
                  <a:pt x="1620" y="58"/>
                </a:lnTo>
                <a:lnTo>
                  <a:pt x="1630" y="40"/>
                </a:lnTo>
                <a:lnTo>
                  <a:pt x="1630" y="32"/>
                </a:lnTo>
                <a:lnTo>
                  <a:pt x="1626" y="26"/>
                </a:lnTo>
                <a:lnTo>
                  <a:pt x="1626" y="18"/>
                </a:lnTo>
                <a:lnTo>
                  <a:pt x="1632" y="16"/>
                </a:lnTo>
                <a:lnTo>
                  <a:pt x="1638" y="6"/>
                </a:lnTo>
                <a:lnTo>
                  <a:pt x="1608" y="4"/>
                </a:lnTo>
                <a:lnTo>
                  <a:pt x="1604" y="8"/>
                </a:lnTo>
                <a:lnTo>
                  <a:pt x="1588" y="6"/>
                </a:lnTo>
                <a:lnTo>
                  <a:pt x="1588" y="16"/>
                </a:lnTo>
                <a:lnTo>
                  <a:pt x="474" y="14"/>
                </a:lnTo>
                <a:lnTo>
                  <a:pt x="462" y="2"/>
                </a:lnTo>
                <a:lnTo>
                  <a:pt x="426" y="0"/>
                </a:lnTo>
                <a:lnTo>
                  <a:pt x="43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Open Sans" panose="020B0606030504020204" pitchFamily="34" charset="0"/>
              <a:cs typeface="Arial" panose="020B0604020202020204" pitchFamily="34" charset="0"/>
            </a:endParaRPr>
          </a:p>
        </p:txBody>
      </p:sp>
      <p:pic>
        <p:nvPicPr>
          <p:cNvPr id="70" name="Picture 42" descr="C:\Users\ca18555\Dropbox\TDOE\NAEP\TN_NAEP_White_Transparent.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544"/>
          <a:stretch/>
        </p:blipFill>
        <p:spPr bwMode="auto">
          <a:xfrm>
            <a:off x="1909211" y="1621012"/>
            <a:ext cx="727574" cy="770907"/>
          </a:xfrm>
          <a:prstGeom prst="rect">
            <a:avLst/>
          </a:prstGeom>
          <a:noFill/>
          <a:extLst>
            <a:ext uri="{909E8E84-426E-40DD-AFC4-6F175D3DCCD1}">
              <a14:hiddenFill xmlns:a14="http://schemas.microsoft.com/office/drawing/2010/main">
                <a:solidFill>
                  <a:srgbClr val="FFFFFF"/>
                </a:solidFill>
              </a14:hiddenFill>
            </a:ext>
          </a:extLst>
        </p:spPr>
      </p:pic>
      <p:grpSp>
        <p:nvGrpSpPr>
          <p:cNvPr id="71" name="Group 70"/>
          <p:cNvGrpSpPr/>
          <p:nvPr/>
        </p:nvGrpSpPr>
        <p:grpSpPr>
          <a:xfrm>
            <a:off x="1249760" y="3880316"/>
            <a:ext cx="2413472" cy="1756075"/>
            <a:chOff x="1463675" y="4518025"/>
            <a:chExt cx="2257425" cy="1231900"/>
          </a:xfrm>
          <a:solidFill>
            <a:schemeClr val="tx1">
              <a:lumMod val="65000"/>
              <a:lumOff val="35000"/>
            </a:schemeClr>
          </a:solidFill>
        </p:grpSpPr>
        <p:pic>
          <p:nvPicPr>
            <p:cNvPr id="72" name="Picture 11"/>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63675" y="4518025"/>
              <a:ext cx="2257425" cy="1228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3" name="Rectangle 12"/>
            <p:cNvSpPr>
              <a:spLocks noChangeArrowheads="1"/>
            </p:cNvSpPr>
            <p:nvPr/>
          </p:nvSpPr>
          <p:spPr bwMode="auto">
            <a:xfrm>
              <a:off x="3200400" y="4568825"/>
              <a:ext cx="333375" cy="11811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74" name="Rectangle 13"/>
            <p:cNvSpPr>
              <a:spLocks noChangeArrowheads="1"/>
            </p:cNvSpPr>
            <p:nvPr/>
          </p:nvSpPr>
          <p:spPr bwMode="auto">
            <a:xfrm>
              <a:off x="2835275" y="4606925"/>
              <a:ext cx="330200" cy="1143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75" name="Rectangle 14"/>
            <p:cNvSpPr>
              <a:spLocks noChangeArrowheads="1"/>
            </p:cNvSpPr>
            <p:nvPr/>
          </p:nvSpPr>
          <p:spPr bwMode="auto">
            <a:xfrm>
              <a:off x="2466975" y="4702175"/>
              <a:ext cx="330200" cy="1047750"/>
            </a:xfrm>
            <a:prstGeom prst="rect">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Open Sans" panose="020B0606030504020204" pitchFamily="34" charset="0"/>
                <a:cs typeface="Arial" panose="020B0604020202020204" pitchFamily="34" charset="0"/>
              </a:endParaRPr>
            </a:p>
          </p:txBody>
        </p:sp>
        <p:sp>
          <p:nvSpPr>
            <p:cNvPr id="76" name="Rectangle 15"/>
            <p:cNvSpPr>
              <a:spLocks noChangeArrowheads="1"/>
            </p:cNvSpPr>
            <p:nvPr/>
          </p:nvSpPr>
          <p:spPr bwMode="auto">
            <a:xfrm>
              <a:off x="2098675" y="4860925"/>
              <a:ext cx="330200" cy="889000"/>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Open Sans" panose="020B0606030504020204" pitchFamily="34" charset="0"/>
                <a:cs typeface="Arial" panose="020B0604020202020204" pitchFamily="34" charset="0"/>
              </a:endParaRPr>
            </a:p>
          </p:txBody>
        </p:sp>
        <p:sp>
          <p:nvSpPr>
            <p:cNvPr id="77" name="Rectangle 16"/>
            <p:cNvSpPr>
              <a:spLocks noChangeArrowheads="1"/>
            </p:cNvSpPr>
            <p:nvPr/>
          </p:nvSpPr>
          <p:spPr bwMode="auto">
            <a:xfrm>
              <a:off x="1730375" y="4968875"/>
              <a:ext cx="330200" cy="7810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Open Sans" panose="020B0606030504020204" pitchFamily="34" charset="0"/>
                <a:cs typeface="Arial" panose="020B0604020202020204" pitchFamily="34" charset="0"/>
              </a:endParaRPr>
            </a:p>
          </p:txBody>
        </p:sp>
        <p:cxnSp>
          <p:nvCxnSpPr>
            <p:cNvPr id="78" name="Straight Connector 77"/>
            <p:cNvCxnSpPr/>
            <p:nvPr/>
          </p:nvCxnSpPr>
          <p:spPr>
            <a:xfrm>
              <a:off x="1463675" y="5746750"/>
              <a:ext cx="2257425" cy="0"/>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5394509" y="1204895"/>
            <a:ext cx="2180117" cy="1589849"/>
            <a:chOff x="5810249" y="2262488"/>
            <a:chExt cx="1800225" cy="1209374"/>
          </a:xfrm>
          <a:solidFill>
            <a:srgbClr val="44546A"/>
          </a:solidFill>
        </p:grpSpPr>
        <p:sp>
          <p:nvSpPr>
            <p:cNvPr id="80" name="Freeform 59"/>
            <p:cNvSpPr>
              <a:spLocks/>
            </p:cNvSpPr>
            <p:nvPr/>
          </p:nvSpPr>
          <p:spPr bwMode="auto">
            <a:xfrm>
              <a:off x="5810249" y="2262488"/>
              <a:ext cx="1800225" cy="561975"/>
            </a:xfrm>
            <a:custGeom>
              <a:avLst/>
              <a:gdLst>
                <a:gd name="T0" fmla="*/ 568 w 1134"/>
                <a:gd name="T1" fmla="*/ 230 h 354"/>
                <a:gd name="T2" fmla="*/ 568 w 1134"/>
                <a:gd name="T3" fmla="*/ 230 h 354"/>
                <a:gd name="T4" fmla="*/ 608 w 1134"/>
                <a:gd name="T5" fmla="*/ 232 h 354"/>
                <a:gd name="T6" fmla="*/ 650 w 1134"/>
                <a:gd name="T7" fmla="*/ 238 h 354"/>
                <a:gd name="T8" fmla="*/ 688 w 1134"/>
                <a:gd name="T9" fmla="*/ 250 h 354"/>
                <a:gd name="T10" fmla="*/ 724 w 1134"/>
                <a:gd name="T11" fmla="*/ 264 h 354"/>
                <a:gd name="T12" fmla="*/ 760 w 1134"/>
                <a:gd name="T13" fmla="*/ 282 h 354"/>
                <a:gd name="T14" fmla="*/ 792 w 1134"/>
                <a:gd name="T15" fmla="*/ 302 h 354"/>
                <a:gd name="T16" fmla="*/ 822 w 1134"/>
                <a:gd name="T17" fmla="*/ 326 h 354"/>
                <a:gd name="T18" fmla="*/ 850 w 1134"/>
                <a:gd name="T19" fmla="*/ 354 h 354"/>
                <a:gd name="T20" fmla="*/ 1134 w 1134"/>
                <a:gd name="T21" fmla="*/ 236 h 354"/>
                <a:gd name="T22" fmla="*/ 890 w 1134"/>
                <a:gd name="T23" fmla="*/ 134 h 354"/>
                <a:gd name="T24" fmla="*/ 890 w 1134"/>
                <a:gd name="T25" fmla="*/ 278 h 354"/>
                <a:gd name="T26" fmla="*/ 890 w 1134"/>
                <a:gd name="T27" fmla="*/ 278 h 354"/>
                <a:gd name="T28" fmla="*/ 888 w 1134"/>
                <a:gd name="T29" fmla="*/ 286 h 354"/>
                <a:gd name="T30" fmla="*/ 884 w 1134"/>
                <a:gd name="T31" fmla="*/ 294 h 354"/>
                <a:gd name="T32" fmla="*/ 876 w 1134"/>
                <a:gd name="T33" fmla="*/ 298 h 354"/>
                <a:gd name="T34" fmla="*/ 868 w 1134"/>
                <a:gd name="T35" fmla="*/ 300 h 354"/>
                <a:gd name="T36" fmla="*/ 868 w 1134"/>
                <a:gd name="T37" fmla="*/ 300 h 354"/>
                <a:gd name="T38" fmla="*/ 858 w 1134"/>
                <a:gd name="T39" fmla="*/ 298 h 354"/>
                <a:gd name="T40" fmla="*/ 850 w 1134"/>
                <a:gd name="T41" fmla="*/ 294 h 354"/>
                <a:gd name="T42" fmla="*/ 846 w 1134"/>
                <a:gd name="T43" fmla="*/ 286 h 354"/>
                <a:gd name="T44" fmla="*/ 844 w 1134"/>
                <a:gd name="T45" fmla="*/ 278 h 354"/>
                <a:gd name="T46" fmla="*/ 844 w 1134"/>
                <a:gd name="T47" fmla="*/ 114 h 354"/>
                <a:gd name="T48" fmla="*/ 568 w 1134"/>
                <a:gd name="T49" fmla="*/ 0 h 354"/>
                <a:gd name="T50" fmla="*/ 0 w 1134"/>
                <a:gd name="T51" fmla="*/ 236 h 354"/>
                <a:gd name="T52" fmla="*/ 284 w 1134"/>
                <a:gd name="T53" fmla="*/ 354 h 354"/>
                <a:gd name="T54" fmla="*/ 284 w 1134"/>
                <a:gd name="T55" fmla="*/ 354 h 354"/>
                <a:gd name="T56" fmla="*/ 312 w 1134"/>
                <a:gd name="T57" fmla="*/ 326 h 354"/>
                <a:gd name="T58" fmla="*/ 342 w 1134"/>
                <a:gd name="T59" fmla="*/ 302 h 354"/>
                <a:gd name="T60" fmla="*/ 374 w 1134"/>
                <a:gd name="T61" fmla="*/ 282 h 354"/>
                <a:gd name="T62" fmla="*/ 410 w 1134"/>
                <a:gd name="T63" fmla="*/ 264 h 354"/>
                <a:gd name="T64" fmla="*/ 446 w 1134"/>
                <a:gd name="T65" fmla="*/ 250 h 354"/>
                <a:gd name="T66" fmla="*/ 486 w 1134"/>
                <a:gd name="T67" fmla="*/ 238 h 354"/>
                <a:gd name="T68" fmla="*/ 526 w 1134"/>
                <a:gd name="T69" fmla="*/ 232 h 354"/>
                <a:gd name="T70" fmla="*/ 568 w 1134"/>
                <a:gd name="T71" fmla="*/ 230 h 354"/>
                <a:gd name="T72" fmla="*/ 568 w 1134"/>
                <a:gd name="T73" fmla="*/ 23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4" h="354">
                  <a:moveTo>
                    <a:pt x="568" y="230"/>
                  </a:moveTo>
                  <a:lnTo>
                    <a:pt x="568" y="230"/>
                  </a:lnTo>
                  <a:lnTo>
                    <a:pt x="608" y="232"/>
                  </a:lnTo>
                  <a:lnTo>
                    <a:pt x="650" y="238"/>
                  </a:lnTo>
                  <a:lnTo>
                    <a:pt x="688" y="250"/>
                  </a:lnTo>
                  <a:lnTo>
                    <a:pt x="724" y="264"/>
                  </a:lnTo>
                  <a:lnTo>
                    <a:pt x="760" y="282"/>
                  </a:lnTo>
                  <a:lnTo>
                    <a:pt x="792" y="302"/>
                  </a:lnTo>
                  <a:lnTo>
                    <a:pt x="822" y="326"/>
                  </a:lnTo>
                  <a:lnTo>
                    <a:pt x="850" y="354"/>
                  </a:lnTo>
                  <a:lnTo>
                    <a:pt x="1134" y="236"/>
                  </a:lnTo>
                  <a:lnTo>
                    <a:pt x="890" y="134"/>
                  </a:lnTo>
                  <a:lnTo>
                    <a:pt x="890" y="278"/>
                  </a:lnTo>
                  <a:lnTo>
                    <a:pt x="890" y="278"/>
                  </a:lnTo>
                  <a:lnTo>
                    <a:pt x="888" y="286"/>
                  </a:lnTo>
                  <a:lnTo>
                    <a:pt x="884" y="294"/>
                  </a:lnTo>
                  <a:lnTo>
                    <a:pt x="876" y="298"/>
                  </a:lnTo>
                  <a:lnTo>
                    <a:pt x="868" y="300"/>
                  </a:lnTo>
                  <a:lnTo>
                    <a:pt x="868" y="300"/>
                  </a:lnTo>
                  <a:lnTo>
                    <a:pt x="858" y="298"/>
                  </a:lnTo>
                  <a:lnTo>
                    <a:pt x="850" y="294"/>
                  </a:lnTo>
                  <a:lnTo>
                    <a:pt x="846" y="286"/>
                  </a:lnTo>
                  <a:lnTo>
                    <a:pt x="844" y="278"/>
                  </a:lnTo>
                  <a:lnTo>
                    <a:pt x="844" y="114"/>
                  </a:lnTo>
                  <a:lnTo>
                    <a:pt x="568" y="0"/>
                  </a:lnTo>
                  <a:lnTo>
                    <a:pt x="0" y="236"/>
                  </a:lnTo>
                  <a:lnTo>
                    <a:pt x="284" y="354"/>
                  </a:lnTo>
                  <a:lnTo>
                    <a:pt x="284" y="354"/>
                  </a:lnTo>
                  <a:lnTo>
                    <a:pt x="312" y="326"/>
                  </a:lnTo>
                  <a:lnTo>
                    <a:pt x="342" y="302"/>
                  </a:lnTo>
                  <a:lnTo>
                    <a:pt x="374" y="282"/>
                  </a:lnTo>
                  <a:lnTo>
                    <a:pt x="410" y="264"/>
                  </a:lnTo>
                  <a:lnTo>
                    <a:pt x="446" y="250"/>
                  </a:lnTo>
                  <a:lnTo>
                    <a:pt x="486" y="238"/>
                  </a:lnTo>
                  <a:lnTo>
                    <a:pt x="526" y="232"/>
                  </a:lnTo>
                  <a:lnTo>
                    <a:pt x="568" y="230"/>
                  </a:lnTo>
                  <a:lnTo>
                    <a:pt x="56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Open Sans" panose="020B0606030504020204" pitchFamily="34" charset="0"/>
                <a:cs typeface="Arial" panose="020B0604020202020204" pitchFamily="34" charset="0"/>
              </a:endParaRPr>
            </a:p>
          </p:txBody>
        </p:sp>
        <p:sp>
          <p:nvSpPr>
            <p:cNvPr id="81" name="Freeform 60"/>
            <p:cNvSpPr>
              <a:spLocks/>
            </p:cNvSpPr>
            <p:nvPr/>
          </p:nvSpPr>
          <p:spPr bwMode="auto">
            <a:xfrm>
              <a:off x="6169024" y="2665412"/>
              <a:ext cx="1082675" cy="517525"/>
            </a:xfrm>
            <a:custGeom>
              <a:avLst/>
              <a:gdLst>
                <a:gd name="T0" fmla="*/ 592 w 682"/>
                <a:gd name="T1" fmla="*/ 104 h 326"/>
                <a:gd name="T2" fmla="*/ 592 w 682"/>
                <a:gd name="T3" fmla="*/ 104 h 326"/>
                <a:gd name="T4" fmla="*/ 566 w 682"/>
                <a:gd name="T5" fmla="*/ 80 h 326"/>
                <a:gd name="T6" fmla="*/ 540 w 682"/>
                <a:gd name="T7" fmla="*/ 60 h 326"/>
                <a:gd name="T8" fmla="*/ 510 w 682"/>
                <a:gd name="T9" fmla="*/ 42 h 326"/>
                <a:gd name="T10" fmla="*/ 480 w 682"/>
                <a:gd name="T11" fmla="*/ 28 h 326"/>
                <a:gd name="T12" fmla="*/ 448 w 682"/>
                <a:gd name="T13" fmla="*/ 16 h 326"/>
                <a:gd name="T14" fmla="*/ 414 w 682"/>
                <a:gd name="T15" fmla="*/ 6 h 326"/>
                <a:gd name="T16" fmla="*/ 378 w 682"/>
                <a:gd name="T17" fmla="*/ 0 h 326"/>
                <a:gd name="T18" fmla="*/ 342 w 682"/>
                <a:gd name="T19" fmla="*/ 0 h 326"/>
                <a:gd name="T20" fmla="*/ 342 w 682"/>
                <a:gd name="T21" fmla="*/ 0 h 326"/>
                <a:gd name="T22" fmla="*/ 304 w 682"/>
                <a:gd name="T23" fmla="*/ 0 h 326"/>
                <a:gd name="T24" fmla="*/ 270 w 682"/>
                <a:gd name="T25" fmla="*/ 6 h 326"/>
                <a:gd name="T26" fmla="*/ 236 w 682"/>
                <a:gd name="T27" fmla="*/ 16 h 326"/>
                <a:gd name="T28" fmla="*/ 202 w 682"/>
                <a:gd name="T29" fmla="*/ 28 h 326"/>
                <a:gd name="T30" fmla="*/ 172 w 682"/>
                <a:gd name="T31" fmla="*/ 42 h 326"/>
                <a:gd name="T32" fmla="*/ 144 w 682"/>
                <a:gd name="T33" fmla="*/ 60 h 326"/>
                <a:gd name="T34" fmla="*/ 116 w 682"/>
                <a:gd name="T35" fmla="*/ 80 h 326"/>
                <a:gd name="T36" fmla="*/ 92 w 682"/>
                <a:gd name="T37" fmla="*/ 104 h 326"/>
                <a:gd name="T38" fmla="*/ 92 w 682"/>
                <a:gd name="T39" fmla="*/ 104 h 326"/>
                <a:gd name="T40" fmla="*/ 72 w 682"/>
                <a:gd name="T41" fmla="*/ 126 h 326"/>
                <a:gd name="T42" fmla="*/ 54 w 682"/>
                <a:gd name="T43" fmla="*/ 150 h 326"/>
                <a:gd name="T44" fmla="*/ 38 w 682"/>
                <a:gd name="T45" fmla="*/ 176 h 326"/>
                <a:gd name="T46" fmla="*/ 24 w 682"/>
                <a:gd name="T47" fmla="*/ 204 h 326"/>
                <a:gd name="T48" fmla="*/ 14 w 682"/>
                <a:gd name="T49" fmla="*/ 234 h 326"/>
                <a:gd name="T50" fmla="*/ 6 w 682"/>
                <a:gd name="T51" fmla="*/ 264 h 326"/>
                <a:gd name="T52" fmla="*/ 2 w 682"/>
                <a:gd name="T53" fmla="*/ 294 h 326"/>
                <a:gd name="T54" fmla="*/ 0 w 682"/>
                <a:gd name="T55" fmla="*/ 326 h 326"/>
                <a:gd name="T56" fmla="*/ 270 w 682"/>
                <a:gd name="T57" fmla="*/ 326 h 326"/>
                <a:gd name="T58" fmla="*/ 270 w 682"/>
                <a:gd name="T59" fmla="*/ 226 h 326"/>
                <a:gd name="T60" fmla="*/ 198 w 682"/>
                <a:gd name="T61" fmla="*/ 226 h 326"/>
                <a:gd name="T62" fmla="*/ 342 w 682"/>
                <a:gd name="T63" fmla="*/ 46 h 326"/>
                <a:gd name="T64" fmla="*/ 484 w 682"/>
                <a:gd name="T65" fmla="*/ 226 h 326"/>
                <a:gd name="T66" fmla="*/ 412 w 682"/>
                <a:gd name="T67" fmla="*/ 226 h 326"/>
                <a:gd name="T68" fmla="*/ 412 w 682"/>
                <a:gd name="T69" fmla="*/ 326 h 326"/>
                <a:gd name="T70" fmla="*/ 682 w 682"/>
                <a:gd name="T71" fmla="*/ 326 h 326"/>
                <a:gd name="T72" fmla="*/ 682 w 682"/>
                <a:gd name="T73" fmla="*/ 326 h 326"/>
                <a:gd name="T74" fmla="*/ 682 w 682"/>
                <a:gd name="T75" fmla="*/ 294 h 326"/>
                <a:gd name="T76" fmla="*/ 676 w 682"/>
                <a:gd name="T77" fmla="*/ 264 h 326"/>
                <a:gd name="T78" fmla="*/ 668 w 682"/>
                <a:gd name="T79" fmla="*/ 234 h 326"/>
                <a:gd name="T80" fmla="*/ 658 w 682"/>
                <a:gd name="T81" fmla="*/ 204 h 326"/>
                <a:gd name="T82" fmla="*/ 646 w 682"/>
                <a:gd name="T83" fmla="*/ 176 h 326"/>
                <a:gd name="T84" fmla="*/ 630 w 682"/>
                <a:gd name="T85" fmla="*/ 150 h 326"/>
                <a:gd name="T86" fmla="*/ 612 w 682"/>
                <a:gd name="T87" fmla="*/ 126 h 326"/>
                <a:gd name="T88" fmla="*/ 592 w 682"/>
                <a:gd name="T89" fmla="*/ 104 h 326"/>
                <a:gd name="T90" fmla="*/ 592 w 682"/>
                <a:gd name="T91" fmla="*/ 10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82" h="326">
                  <a:moveTo>
                    <a:pt x="592" y="104"/>
                  </a:moveTo>
                  <a:lnTo>
                    <a:pt x="592" y="104"/>
                  </a:lnTo>
                  <a:lnTo>
                    <a:pt x="566" y="80"/>
                  </a:lnTo>
                  <a:lnTo>
                    <a:pt x="540" y="60"/>
                  </a:lnTo>
                  <a:lnTo>
                    <a:pt x="510" y="42"/>
                  </a:lnTo>
                  <a:lnTo>
                    <a:pt x="480" y="28"/>
                  </a:lnTo>
                  <a:lnTo>
                    <a:pt x="448" y="16"/>
                  </a:lnTo>
                  <a:lnTo>
                    <a:pt x="414" y="6"/>
                  </a:lnTo>
                  <a:lnTo>
                    <a:pt x="378" y="0"/>
                  </a:lnTo>
                  <a:lnTo>
                    <a:pt x="342" y="0"/>
                  </a:lnTo>
                  <a:lnTo>
                    <a:pt x="342" y="0"/>
                  </a:lnTo>
                  <a:lnTo>
                    <a:pt x="304" y="0"/>
                  </a:lnTo>
                  <a:lnTo>
                    <a:pt x="270" y="6"/>
                  </a:lnTo>
                  <a:lnTo>
                    <a:pt x="236" y="16"/>
                  </a:lnTo>
                  <a:lnTo>
                    <a:pt x="202" y="28"/>
                  </a:lnTo>
                  <a:lnTo>
                    <a:pt x="172" y="42"/>
                  </a:lnTo>
                  <a:lnTo>
                    <a:pt x="144" y="60"/>
                  </a:lnTo>
                  <a:lnTo>
                    <a:pt x="116" y="80"/>
                  </a:lnTo>
                  <a:lnTo>
                    <a:pt x="92" y="104"/>
                  </a:lnTo>
                  <a:lnTo>
                    <a:pt x="92" y="104"/>
                  </a:lnTo>
                  <a:lnTo>
                    <a:pt x="72" y="126"/>
                  </a:lnTo>
                  <a:lnTo>
                    <a:pt x="54" y="150"/>
                  </a:lnTo>
                  <a:lnTo>
                    <a:pt x="38" y="176"/>
                  </a:lnTo>
                  <a:lnTo>
                    <a:pt x="24" y="204"/>
                  </a:lnTo>
                  <a:lnTo>
                    <a:pt x="14" y="234"/>
                  </a:lnTo>
                  <a:lnTo>
                    <a:pt x="6" y="264"/>
                  </a:lnTo>
                  <a:lnTo>
                    <a:pt x="2" y="294"/>
                  </a:lnTo>
                  <a:lnTo>
                    <a:pt x="0" y="326"/>
                  </a:lnTo>
                  <a:lnTo>
                    <a:pt x="270" y="326"/>
                  </a:lnTo>
                  <a:lnTo>
                    <a:pt x="270" y="226"/>
                  </a:lnTo>
                  <a:lnTo>
                    <a:pt x="198" y="226"/>
                  </a:lnTo>
                  <a:lnTo>
                    <a:pt x="342" y="46"/>
                  </a:lnTo>
                  <a:lnTo>
                    <a:pt x="484" y="226"/>
                  </a:lnTo>
                  <a:lnTo>
                    <a:pt x="412" y="226"/>
                  </a:lnTo>
                  <a:lnTo>
                    <a:pt x="412" y="326"/>
                  </a:lnTo>
                  <a:lnTo>
                    <a:pt x="682" y="326"/>
                  </a:lnTo>
                  <a:lnTo>
                    <a:pt x="682" y="326"/>
                  </a:lnTo>
                  <a:lnTo>
                    <a:pt x="682" y="294"/>
                  </a:lnTo>
                  <a:lnTo>
                    <a:pt x="676" y="264"/>
                  </a:lnTo>
                  <a:lnTo>
                    <a:pt x="668" y="234"/>
                  </a:lnTo>
                  <a:lnTo>
                    <a:pt x="658" y="204"/>
                  </a:lnTo>
                  <a:lnTo>
                    <a:pt x="646" y="176"/>
                  </a:lnTo>
                  <a:lnTo>
                    <a:pt x="630" y="150"/>
                  </a:lnTo>
                  <a:lnTo>
                    <a:pt x="612" y="126"/>
                  </a:lnTo>
                  <a:lnTo>
                    <a:pt x="592" y="104"/>
                  </a:lnTo>
                  <a:lnTo>
                    <a:pt x="592"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Open Sans" panose="020B0606030504020204" pitchFamily="34" charset="0"/>
                <a:cs typeface="Arial" panose="020B0604020202020204" pitchFamily="34" charset="0"/>
              </a:endParaRPr>
            </a:p>
          </p:txBody>
        </p:sp>
        <p:sp>
          <p:nvSpPr>
            <p:cNvPr id="82" name="Freeform 61"/>
            <p:cNvSpPr>
              <a:spLocks/>
            </p:cNvSpPr>
            <p:nvPr/>
          </p:nvSpPr>
          <p:spPr bwMode="auto">
            <a:xfrm>
              <a:off x="6546849" y="2789237"/>
              <a:ext cx="327025" cy="682625"/>
            </a:xfrm>
            <a:custGeom>
              <a:avLst/>
              <a:gdLst>
                <a:gd name="T0" fmla="*/ 104 w 206"/>
                <a:gd name="T1" fmla="*/ 0 h 430"/>
                <a:gd name="T2" fmla="*/ 0 w 206"/>
                <a:gd name="T3" fmla="*/ 128 h 430"/>
                <a:gd name="T4" fmla="*/ 52 w 206"/>
                <a:gd name="T5" fmla="*/ 128 h 430"/>
                <a:gd name="T6" fmla="*/ 52 w 206"/>
                <a:gd name="T7" fmla="*/ 430 h 430"/>
                <a:gd name="T8" fmla="*/ 156 w 206"/>
                <a:gd name="T9" fmla="*/ 430 h 430"/>
                <a:gd name="T10" fmla="*/ 156 w 206"/>
                <a:gd name="T11" fmla="*/ 128 h 430"/>
                <a:gd name="T12" fmla="*/ 206 w 206"/>
                <a:gd name="T13" fmla="*/ 128 h 430"/>
                <a:gd name="T14" fmla="*/ 104 w 206"/>
                <a:gd name="T15" fmla="*/ 0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430">
                  <a:moveTo>
                    <a:pt x="104" y="0"/>
                  </a:moveTo>
                  <a:lnTo>
                    <a:pt x="0" y="128"/>
                  </a:lnTo>
                  <a:lnTo>
                    <a:pt x="52" y="128"/>
                  </a:lnTo>
                  <a:lnTo>
                    <a:pt x="52" y="430"/>
                  </a:lnTo>
                  <a:lnTo>
                    <a:pt x="156" y="430"/>
                  </a:lnTo>
                  <a:lnTo>
                    <a:pt x="156" y="128"/>
                  </a:lnTo>
                  <a:lnTo>
                    <a:pt x="206" y="128"/>
                  </a:ln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Open Sans" panose="020B0606030504020204" pitchFamily="34" charset="0"/>
                <a:cs typeface="Arial" panose="020B0604020202020204" pitchFamily="34" charset="0"/>
              </a:endParaRPr>
            </a:p>
          </p:txBody>
        </p:sp>
      </p:grpSp>
      <p:sp>
        <p:nvSpPr>
          <p:cNvPr id="85" name="TextBox 84"/>
          <p:cNvSpPr txBox="1"/>
          <p:nvPr/>
        </p:nvSpPr>
        <p:spPr>
          <a:xfrm>
            <a:off x="1178803" y="2696702"/>
            <a:ext cx="2627648" cy="830997"/>
          </a:xfrm>
          <a:prstGeom prst="rect">
            <a:avLst/>
          </a:prstGeom>
          <a:noFill/>
        </p:spPr>
        <p:txBody>
          <a:bodyPr wrap="square" rtlCol="0">
            <a:spAutoFit/>
          </a:bodyPr>
          <a:lstStyle/>
          <a:p>
            <a:pPr algn="ctr"/>
            <a:r>
              <a:rPr lang="en-US" sz="16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Fastest improving state in the nation on 4</a:t>
            </a:r>
            <a:r>
              <a:rPr lang="en-US" sz="1600" b="1" baseline="300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th</a:t>
            </a:r>
            <a:r>
              <a:rPr lang="en-US" sz="16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and 8</a:t>
            </a:r>
            <a:r>
              <a:rPr lang="en-US" sz="1600" b="1" baseline="300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th</a:t>
            </a:r>
            <a:r>
              <a:rPr lang="en-US" sz="16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grade NAEP</a:t>
            </a:r>
            <a:endParaRPr lang="en-US" sz="1600"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86" name="TextBox 85"/>
          <p:cNvSpPr txBox="1"/>
          <p:nvPr/>
        </p:nvSpPr>
        <p:spPr>
          <a:xfrm>
            <a:off x="1101683" y="5724327"/>
            <a:ext cx="2751775" cy="830997"/>
          </a:xfrm>
          <a:prstGeom prst="rect">
            <a:avLst/>
          </a:prstGeom>
          <a:noFill/>
        </p:spPr>
        <p:txBody>
          <a:bodyPr wrap="square" rtlCol="0">
            <a:spAutoFit/>
          </a:bodyPr>
          <a:lstStyle/>
          <a:p>
            <a:pPr algn="ctr"/>
            <a:r>
              <a:rPr lang="en-US" sz="16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Consistent gains on TCAP every year since new assessments in 2010</a:t>
            </a:r>
            <a:endParaRPr lang="en-US" sz="1600"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87" name="TextBox 86"/>
          <p:cNvSpPr txBox="1"/>
          <p:nvPr/>
        </p:nvSpPr>
        <p:spPr>
          <a:xfrm>
            <a:off x="5089795" y="2778843"/>
            <a:ext cx="2957805" cy="584775"/>
          </a:xfrm>
          <a:prstGeom prst="rect">
            <a:avLst/>
          </a:prstGeom>
          <a:noFill/>
        </p:spPr>
        <p:txBody>
          <a:bodyPr wrap="square" rtlCol="0">
            <a:spAutoFit/>
          </a:bodyPr>
          <a:lstStyle/>
          <a:p>
            <a:pPr algn="ctr"/>
            <a:r>
              <a:rPr lang="en-US" sz="16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Fastest growing graduation </a:t>
            </a:r>
            <a:br>
              <a:rPr lang="en-US" sz="16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br>
            <a:r>
              <a:rPr lang="en-US" sz="16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rate of any state</a:t>
            </a:r>
            <a:endParaRPr lang="en-US" sz="1600"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88" name="TextBox 87"/>
          <p:cNvSpPr txBox="1"/>
          <p:nvPr/>
        </p:nvSpPr>
        <p:spPr>
          <a:xfrm>
            <a:off x="5210983" y="5881993"/>
            <a:ext cx="2520624" cy="584775"/>
          </a:xfrm>
          <a:prstGeom prst="rect">
            <a:avLst/>
          </a:prstGeom>
          <a:noFill/>
        </p:spPr>
        <p:txBody>
          <a:bodyPr wrap="square" rtlCol="0">
            <a:spAutoFit/>
          </a:bodyPr>
          <a:lstStyle/>
          <a:p>
            <a:pPr algn="ctr"/>
            <a:r>
              <a:rPr lang="en-US" sz="16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ACT statewide average </a:t>
            </a:r>
            <a:br>
              <a:rPr lang="en-US" sz="16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br>
            <a:r>
              <a:rPr lang="en-US" sz="16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has increased to 19.4</a:t>
            </a:r>
            <a:endParaRPr lang="en-US" sz="1600"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grpSp>
        <p:nvGrpSpPr>
          <p:cNvPr id="89" name="Group 88"/>
          <p:cNvGrpSpPr/>
          <p:nvPr/>
        </p:nvGrpSpPr>
        <p:grpSpPr>
          <a:xfrm>
            <a:off x="5298812" y="4005944"/>
            <a:ext cx="2300267" cy="1762214"/>
            <a:chOff x="3786131" y="4568610"/>
            <a:chExt cx="2022475" cy="1162050"/>
          </a:xfrm>
        </p:grpSpPr>
        <p:sp>
          <p:nvSpPr>
            <p:cNvPr id="90" name="Rectangle 93"/>
            <p:cNvSpPr>
              <a:spLocks noChangeArrowheads="1"/>
            </p:cNvSpPr>
            <p:nvPr/>
          </p:nvSpPr>
          <p:spPr bwMode="auto">
            <a:xfrm>
              <a:off x="3786131" y="4568610"/>
              <a:ext cx="2022475" cy="11620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4"/>
            <p:cNvSpPr>
              <a:spLocks/>
            </p:cNvSpPr>
            <p:nvPr/>
          </p:nvSpPr>
          <p:spPr bwMode="auto">
            <a:xfrm>
              <a:off x="5227581" y="5378235"/>
              <a:ext cx="200025" cy="171450"/>
            </a:xfrm>
            <a:custGeom>
              <a:avLst/>
              <a:gdLst>
                <a:gd name="T0" fmla="*/ 126 w 126"/>
                <a:gd name="T1" fmla="*/ 72 h 108"/>
                <a:gd name="T2" fmla="*/ 110 w 126"/>
                <a:gd name="T3" fmla="*/ 90 h 108"/>
                <a:gd name="T4" fmla="*/ 96 w 126"/>
                <a:gd name="T5" fmla="*/ 96 h 108"/>
                <a:gd name="T6" fmla="*/ 78 w 126"/>
                <a:gd name="T7" fmla="*/ 98 h 108"/>
                <a:gd name="T8" fmla="*/ 58 w 126"/>
                <a:gd name="T9" fmla="*/ 94 h 108"/>
                <a:gd name="T10" fmla="*/ 46 w 126"/>
                <a:gd name="T11" fmla="*/ 84 h 108"/>
                <a:gd name="T12" fmla="*/ 38 w 126"/>
                <a:gd name="T13" fmla="*/ 70 h 108"/>
                <a:gd name="T14" fmla="*/ 36 w 126"/>
                <a:gd name="T15" fmla="*/ 56 h 108"/>
                <a:gd name="T16" fmla="*/ 40 w 126"/>
                <a:gd name="T17" fmla="*/ 32 h 108"/>
                <a:gd name="T18" fmla="*/ 50 w 126"/>
                <a:gd name="T19" fmla="*/ 18 h 108"/>
                <a:gd name="T20" fmla="*/ 64 w 126"/>
                <a:gd name="T21" fmla="*/ 12 h 108"/>
                <a:gd name="T22" fmla="*/ 74 w 126"/>
                <a:gd name="T23" fmla="*/ 10 h 108"/>
                <a:gd name="T24" fmla="*/ 94 w 126"/>
                <a:gd name="T25" fmla="*/ 14 h 108"/>
                <a:gd name="T26" fmla="*/ 100 w 126"/>
                <a:gd name="T27" fmla="*/ 18 h 108"/>
                <a:gd name="T28" fmla="*/ 110 w 126"/>
                <a:gd name="T29" fmla="*/ 30 h 108"/>
                <a:gd name="T30" fmla="*/ 126 w 126"/>
                <a:gd name="T31" fmla="*/ 40 h 108"/>
                <a:gd name="T32" fmla="*/ 112 w 126"/>
                <a:gd name="T33" fmla="*/ 4 h 108"/>
                <a:gd name="T34" fmla="*/ 110 w 126"/>
                <a:gd name="T35" fmla="*/ 10 h 108"/>
                <a:gd name="T36" fmla="*/ 84 w 126"/>
                <a:gd name="T37" fmla="*/ 2 h 108"/>
                <a:gd name="T38" fmla="*/ 70 w 126"/>
                <a:gd name="T39" fmla="*/ 0 h 108"/>
                <a:gd name="T40" fmla="*/ 42 w 126"/>
                <a:gd name="T41" fmla="*/ 4 h 108"/>
                <a:gd name="T42" fmla="*/ 20 w 126"/>
                <a:gd name="T43" fmla="*/ 16 h 108"/>
                <a:gd name="T44" fmla="*/ 6 w 126"/>
                <a:gd name="T45" fmla="*/ 34 h 108"/>
                <a:gd name="T46" fmla="*/ 0 w 126"/>
                <a:gd name="T47" fmla="*/ 56 h 108"/>
                <a:gd name="T48" fmla="*/ 0 w 126"/>
                <a:gd name="T49" fmla="*/ 66 h 108"/>
                <a:gd name="T50" fmla="*/ 8 w 126"/>
                <a:gd name="T51" fmla="*/ 82 h 108"/>
                <a:gd name="T52" fmla="*/ 22 w 126"/>
                <a:gd name="T53" fmla="*/ 96 h 108"/>
                <a:gd name="T54" fmla="*/ 48 w 126"/>
                <a:gd name="T55" fmla="*/ 106 h 108"/>
                <a:gd name="T56" fmla="*/ 60 w 126"/>
                <a:gd name="T57" fmla="*/ 108 h 108"/>
                <a:gd name="T58" fmla="*/ 72 w 126"/>
                <a:gd name="T59" fmla="*/ 108 h 108"/>
                <a:gd name="T60" fmla="*/ 106 w 126"/>
                <a:gd name="T61" fmla="*/ 102 h 108"/>
                <a:gd name="T62" fmla="*/ 126 w 126"/>
                <a:gd name="T63"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6" h="108">
                  <a:moveTo>
                    <a:pt x="126" y="72"/>
                  </a:moveTo>
                  <a:lnTo>
                    <a:pt x="126" y="72"/>
                  </a:lnTo>
                  <a:lnTo>
                    <a:pt x="118" y="82"/>
                  </a:lnTo>
                  <a:lnTo>
                    <a:pt x="110" y="90"/>
                  </a:lnTo>
                  <a:lnTo>
                    <a:pt x="110" y="90"/>
                  </a:lnTo>
                  <a:lnTo>
                    <a:pt x="96" y="96"/>
                  </a:lnTo>
                  <a:lnTo>
                    <a:pt x="78" y="98"/>
                  </a:lnTo>
                  <a:lnTo>
                    <a:pt x="78" y="98"/>
                  </a:lnTo>
                  <a:lnTo>
                    <a:pt x="68" y="96"/>
                  </a:lnTo>
                  <a:lnTo>
                    <a:pt x="58" y="94"/>
                  </a:lnTo>
                  <a:lnTo>
                    <a:pt x="50" y="90"/>
                  </a:lnTo>
                  <a:lnTo>
                    <a:pt x="46" y="84"/>
                  </a:lnTo>
                  <a:lnTo>
                    <a:pt x="42" y="78"/>
                  </a:lnTo>
                  <a:lnTo>
                    <a:pt x="38" y="70"/>
                  </a:lnTo>
                  <a:lnTo>
                    <a:pt x="36" y="56"/>
                  </a:lnTo>
                  <a:lnTo>
                    <a:pt x="36" y="56"/>
                  </a:lnTo>
                  <a:lnTo>
                    <a:pt x="38" y="38"/>
                  </a:lnTo>
                  <a:lnTo>
                    <a:pt x="40" y="32"/>
                  </a:lnTo>
                  <a:lnTo>
                    <a:pt x="44" y="24"/>
                  </a:lnTo>
                  <a:lnTo>
                    <a:pt x="50" y="18"/>
                  </a:lnTo>
                  <a:lnTo>
                    <a:pt x="56" y="14"/>
                  </a:lnTo>
                  <a:lnTo>
                    <a:pt x="64" y="12"/>
                  </a:lnTo>
                  <a:lnTo>
                    <a:pt x="74" y="10"/>
                  </a:lnTo>
                  <a:lnTo>
                    <a:pt x="74" y="10"/>
                  </a:lnTo>
                  <a:lnTo>
                    <a:pt x="86" y="12"/>
                  </a:lnTo>
                  <a:lnTo>
                    <a:pt x="94" y="14"/>
                  </a:lnTo>
                  <a:lnTo>
                    <a:pt x="100" y="18"/>
                  </a:lnTo>
                  <a:lnTo>
                    <a:pt x="100" y="18"/>
                  </a:lnTo>
                  <a:lnTo>
                    <a:pt x="106" y="24"/>
                  </a:lnTo>
                  <a:lnTo>
                    <a:pt x="110" y="30"/>
                  </a:lnTo>
                  <a:lnTo>
                    <a:pt x="112" y="40"/>
                  </a:lnTo>
                  <a:lnTo>
                    <a:pt x="126" y="40"/>
                  </a:lnTo>
                  <a:lnTo>
                    <a:pt x="126" y="4"/>
                  </a:lnTo>
                  <a:lnTo>
                    <a:pt x="112" y="4"/>
                  </a:lnTo>
                  <a:lnTo>
                    <a:pt x="110" y="10"/>
                  </a:lnTo>
                  <a:lnTo>
                    <a:pt x="110" y="10"/>
                  </a:lnTo>
                  <a:lnTo>
                    <a:pt x="96" y="4"/>
                  </a:lnTo>
                  <a:lnTo>
                    <a:pt x="84" y="2"/>
                  </a:lnTo>
                  <a:lnTo>
                    <a:pt x="70" y="0"/>
                  </a:lnTo>
                  <a:lnTo>
                    <a:pt x="70" y="0"/>
                  </a:lnTo>
                  <a:lnTo>
                    <a:pt x="56" y="2"/>
                  </a:lnTo>
                  <a:lnTo>
                    <a:pt x="42" y="4"/>
                  </a:lnTo>
                  <a:lnTo>
                    <a:pt x="30" y="10"/>
                  </a:lnTo>
                  <a:lnTo>
                    <a:pt x="20" y="16"/>
                  </a:lnTo>
                  <a:lnTo>
                    <a:pt x="12" y="24"/>
                  </a:lnTo>
                  <a:lnTo>
                    <a:pt x="6" y="34"/>
                  </a:lnTo>
                  <a:lnTo>
                    <a:pt x="2" y="46"/>
                  </a:lnTo>
                  <a:lnTo>
                    <a:pt x="0" y="56"/>
                  </a:lnTo>
                  <a:lnTo>
                    <a:pt x="0" y="56"/>
                  </a:lnTo>
                  <a:lnTo>
                    <a:pt x="0" y="66"/>
                  </a:lnTo>
                  <a:lnTo>
                    <a:pt x="4" y="76"/>
                  </a:lnTo>
                  <a:lnTo>
                    <a:pt x="8" y="82"/>
                  </a:lnTo>
                  <a:lnTo>
                    <a:pt x="14" y="90"/>
                  </a:lnTo>
                  <a:lnTo>
                    <a:pt x="22" y="96"/>
                  </a:lnTo>
                  <a:lnTo>
                    <a:pt x="30" y="100"/>
                  </a:lnTo>
                  <a:lnTo>
                    <a:pt x="48" y="106"/>
                  </a:lnTo>
                  <a:lnTo>
                    <a:pt x="48" y="106"/>
                  </a:lnTo>
                  <a:lnTo>
                    <a:pt x="60" y="108"/>
                  </a:lnTo>
                  <a:lnTo>
                    <a:pt x="72" y="108"/>
                  </a:lnTo>
                  <a:lnTo>
                    <a:pt x="72" y="108"/>
                  </a:lnTo>
                  <a:lnTo>
                    <a:pt x="92" y="106"/>
                  </a:lnTo>
                  <a:lnTo>
                    <a:pt x="106" y="102"/>
                  </a:lnTo>
                  <a:lnTo>
                    <a:pt x="118" y="96"/>
                  </a:lnTo>
                  <a:lnTo>
                    <a:pt x="126" y="90"/>
                  </a:lnTo>
                  <a:lnTo>
                    <a:pt x="126"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5"/>
            <p:cNvSpPr>
              <a:spLocks/>
            </p:cNvSpPr>
            <p:nvPr/>
          </p:nvSpPr>
          <p:spPr bwMode="auto">
            <a:xfrm>
              <a:off x="5227581" y="5378235"/>
              <a:ext cx="200025" cy="171450"/>
            </a:xfrm>
            <a:custGeom>
              <a:avLst/>
              <a:gdLst>
                <a:gd name="T0" fmla="*/ 126 w 126"/>
                <a:gd name="T1" fmla="*/ 72 h 108"/>
                <a:gd name="T2" fmla="*/ 110 w 126"/>
                <a:gd name="T3" fmla="*/ 90 h 108"/>
                <a:gd name="T4" fmla="*/ 96 w 126"/>
                <a:gd name="T5" fmla="*/ 96 h 108"/>
                <a:gd name="T6" fmla="*/ 78 w 126"/>
                <a:gd name="T7" fmla="*/ 98 h 108"/>
                <a:gd name="T8" fmla="*/ 58 w 126"/>
                <a:gd name="T9" fmla="*/ 94 h 108"/>
                <a:gd name="T10" fmla="*/ 46 w 126"/>
                <a:gd name="T11" fmla="*/ 84 h 108"/>
                <a:gd name="T12" fmla="*/ 38 w 126"/>
                <a:gd name="T13" fmla="*/ 70 h 108"/>
                <a:gd name="T14" fmla="*/ 36 w 126"/>
                <a:gd name="T15" fmla="*/ 56 h 108"/>
                <a:gd name="T16" fmla="*/ 40 w 126"/>
                <a:gd name="T17" fmla="*/ 32 h 108"/>
                <a:gd name="T18" fmla="*/ 50 w 126"/>
                <a:gd name="T19" fmla="*/ 18 h 108"/>
                <a:gd name="T20" fmla="*/ 64 w 126"/>
                <a:gd name="T21" fmla="*/ 12 h 108"/>
                <a:gd name="T22" fmla="*/ 74 w 126"/>
                <a:gd name="T23" fmla="*/ 10 h 108"/>
                <a:gd name="T24" fmla="*/ 94 w 126"/>
                <a:gd name="T25" fmla="*/ 14 h 108"/>
                <a:gd name="T26" fmla="*/ 100 w 126"/>
                <a:gd name="T27" fmla="*/ 18 h 108"/>
                <a:gd name="T28" fmla="*/ 110 w 126"/>
                <a:gd name="T29" fmla="*/ 30 h 108"/>
                <a:gd name="T30" fmla="*/ 126 w 126"/>
                <a:gd name="T31" fmla="*/ 40 h 108"/>
                <a:gd name="T32" fmla="*/ 112 w 126"/>
                <a:gd name="T33" fmla="*/ 4 h 108"/>
                <a:gd name="T34" fmla="*/ 110 w 126"/>
                <a:gd name="T35" fmla="*/ 10 h 108"/>
                <a:gd name="T36" fmla="*/ 84 w 126"/>
                <a:gd name="T37" fmla="*/ 2 h 108"/>
                <a:gd name="T38" fmla="*/ 70 w 126"/>
                <a:gd name="T39" fmla="*/ 0 h 108"/>
                <a:gd name="T40" fmla="*/ 42 w 126"/>
                <a:gd name="T41" fmla="*/ 4 h 108"/>
                <a:gd name="T42" fmla="*/ 20 w 126"/>
                <a:gd name="T43" fmla="*/ 16 h 108"/>
                <a:gd name="T44" fmla="*/ 6 w 126"/>
                <a:gd name="T45" fmla="*/ 34 h 108"/>
                <a:gd name="T46" fmla="*/ 0 w 126"/>
                <a:gd name="T47" fmla="*/ 56 h 108"/>
                <a:gd name="T48" fmla="*/ 0 w 126"/>
                <a:gd name="T49" fmla="*/ 66 h 108"/>
                <a:gd name="T50" fmla="*/ 8 w 126"/>
                <a:gd name="T51" fmla="*/ 82 h 108"/>
                <a:gd name="T52" fmla="*/ 22 w 126"/>
                <a:gd name="T53" fmla="*/ 96 h 108"/>
                <a:gd name="T54" fmla="*/ 48 w 126"/>
                <a:gd name="T55" fmla="*/ 106 h 108"/>
                <a:gd name="T56" fmla="*/ 60 w 126"/>
                <a:gd name="T57" fmla="*/ 108 h 108"/>
                <a:gd name="T58" fmla="*/ 72 w 126"/>
                <a:gd name="T59" fmla="*/ 108 h 108"/>
                <a:gd name="T60" fmla="*/ 106 w 126"/>
                <a:gd name="T61" fmla="*/ 102 h 108"/>
                <a:gd name="T62" fmla="*/ 126 w 126"/>
                <a:gd name="T63"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6" h="108">
                  <a:moveTo>
                    <a:pt x="126" y="72"/>
                  </a:moveTo>
                  <a:lnTo>
                    <a:pt x="126" y="72"/>
                  </a:lnTo>
                  <a:lnTo>
                    <a:pt x="118" y="82"/>
                  </a:lnTo>
                  <a:lnTo>
                    <a:pt x="110" y="90"/>
                  </a:lnTo>
                  <a:lnTo>
                    <a:pt x="110" y="90"/>
                  </a:lnTo>
                  <a:lnTo>
                    <a:pt x="96" y="96"/>
                  </a:lnTo>
                  <a:lnTo>
                    <a:pt x="78" y="98"/>
                  </a:lnTo>
                  <a:lnTo>
                    <a:pt x="78" y="98"/>
                  </a:lnTo>
                  <a:lnTo>
                    <a:pt x="68" y="96"/>
                  </a:lnTo>
                  <a:lnTo>
                    <a:pt x="58" y="94"/>
                  </a:lnTo>
                  <a:lnTo>
                    <a:pt x="50" y="90"/>
                  </a:lnTo>
                  <a:lnTo>
                    <a:pt x="46" y="84"/>
                  </a:lnTo>
                  <a:lnTo>
                    <a:pt x="42" y="78"/>
                  </a:lnTo>
                  <a:lnTo>
                    <a:pt x="38" y="70"/>
                  </a:lnTo>
                  <a:lnTo>
                    <a:pt x="36" y="56"/>
                  </a:lnTo>
                  <a:lnTo>
                    <a:pt x="36" y="56"/>
                  </a:lnTo>
                  <a:lnTo>
                    <a:pt x="38" y="38"/>
                  </a:lnTo>
                  <a:lnTo>
                    <a:pt x="40" y="32"/>
                  </a:lnTo>
                  <a:lnTo>
                    <a:pt x="44" y="24"/>
                  </a:lnTo>
                  <a:lnTo>
                    <a:pt x="50" y="18"/>
                  </a:lnTo>
                  <a:lnTo>
                    <a:pt x="56" y="14"/>
                  </a:lnTo>
                  <a:lnTo>
                    <a:pt x="64" y="12"/>
                  </a:lnTo>
                  <a:lnTo>
                    <a:pt x="74" y="10"/>
                  </a:lnTo>
                  <a:lnTo>
                    <a:pt x="74" y="10"/>
                  </a:lnTo>
                  <a:lnTo>
                    <a:pt x="86" y="12"/>
                  </a:lnTo>
                  <a:lnTo>
                    <a:pt x="94" y="14"/>
                  </a:lnTo>
                  <a:lnTo>
                    <a:pt x="100" y="18"/>
                  </a:lnTo>
                  <a:lnTo>
                    <a:pt x="100" y="18"/>
                  </a:lnTo>
                  <a:lnTo>
                    <a:pt x="106" y="24"/>
                  </a:lnTo>
                  <a:lnTo>
                    <a:pt x="110" y="30"/>
                  </a:lnTo>
                  <a:lnTo>
                    <a:pt x="112" y="40"/>
                  </a:lnTo>
                  <a:lnTo>
                    <a:pt x="126" y="40"/>
                  </a:lnTo>
                  <a:lnTo>
                    <a:pt x="126" y="4"/>
                  </a:lnTo>
                  <a:lnTo>
                    <a:pt x="112" y="4"/>
                  </a:lnTo>
                  <a:lnTo>
                    <a:pt x="110" y="10"/>
                  </a:lnTo>
                  <a:lnTo>
                    <a:pt x="110" y="10"/>
                  </a:lnTo>
                  <a:lnTo>
                    <a:pt x="96" y="4"/>
                  </a:lnTo>
                  <a:lnTo>
                    <a:pt x="84" y="2"/>
                  </a:lnTo>
                  <a:lnTo>
                    <a:pt x="70" y="0"/>
                  </a:lnTo>
                  <a:lnTo>
                    <a:pt x="70" y="0"/>
                  </a:lnTo>
                  <a:lnTo>
                    <a:pt x="56" y="2"/>
                  </a:lnTo>
                  <a:lnTo>
                    <a:pt x="42" y="4"/>
                  </a:lnTo>
                  <a:lnTo>
                    <a:pt x="30" y="10"/>
                  </a:lnTo>
                  <a:lnTo>
                    <a:pt x="20" y="16"/>
                  </a:lnTo>
                  <a:lnTo>
                    <a:pt x="12" y="24"/>
                  </a:lnTo>
                  <a:lnTo>
                    <a:pt x="6" y="34"/>
                  </a:lnTo>
                  <a:lnTo>
                    <a:pt x="2" y="46"/>
                  </a:lnTo>
                  <a:lnTo>
                    <a:pt x="0" y="56"/>
                  </a:lnTo>
                  <a:lnTo>
                    <a:pt x="0" y="56"/>
                  </a:lnTo>
                  <a:lnTo>
                    <a:pt x="0" y="66"/>
                  </a:lnTo>
                  <a:lnTo>
                    <a:pt x="4" y="76"/>
                  </a:lnTo>
                  <a:lnTo>
                    <a:pt x="8" y="82"/>
                  </a:lnTo>
                  <a:lnTo>
                    <a:pt x="14" y="90"/>
                  </a:lnTo>
                  <a:lnTo>
                    <a:pt x="22" y="96"/>
                  </a:lnTo>
                  <a:lnTo>
                    <a:pt x="30" y="100"/>
                  </a:lnTo>
                  <a:lnTo>
                    <a:pt x="48" y="106"/>
                  </a:lnTo>
                  <a:lnTo>
                    <a:pt x="48" y="106"/>
                  </a:lnTo>
                  <a:lnTo>
                    <a:pt x="60" y="108"/>
                  </a:lnTo>
                  <a:lnTo>
                    <a:pt x="72" y="108"/>
                  </a:lnTo>
                  <a:lnTo>
                    <a:pt x="72" y="108"/>
                  </a:lnTo>
                  <a:lnTo>
                    <a:pt x="92" y="106"/>
                  </a:lnTo>
                  <a:lnTo>
                    <a:pt x="106" y="102"/>
                  </a:lnTo>
                  <a:lnTo>
                    <a:pt x="118" y="96"/>
                  </a:lnTo>
                  <a:lnTo>
                    <a:pt x="126"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6"/>
            <p:cNvSpPr>
              <a:spLocks/>
            </p:cNvSpPr>
            <p:nvPr/>
          </p:nvSpPr>
          <p:spPr bwMode="auto">
            <a:xfrm>
              <a:off x="5433956" y="5384585"/>
              <a:ext cx="209550" cy="161925"/>
            </a:xfrm>
            <a:custGeom>
              <a:avLst/>
              <a:gdLst>
                <a:gd name="T0" fmla="*/ 0 w 132"/>
                <a:gd name="T1" fmla="*/ 0 h 102"/>
                <a:gd name="T2" fmla="*/ 0 w 132"/>
                <a:gd name="T3" fmla="*/ 36 h 102"/>
                <a:gd name="T4" fmla="*/ 12 w 132"/>
                <a:gd name="T5" fmla="*/ 36 h 102"/>
                <a:gd name="T6" fmla="*/ 12 w 132"/>
                <a:gd name="T7" fmla="*/ 36 h 102"/>
                <a:gd name="T8" fmla="*/ 12 w 132"/>
                <a:gd name="T9" fmla="*/ 26 h 102"/>
                <a:gd name="T10" fmla="*/ 14 w 132"/>
                <a:gd name="T11" fmla="*/ 20 h 102"/>
                <a:gd name="T12" fmla="*/ 16 w 132"/>
                <a:gd name="T13" fmla="*/ 14 h 102"/>
                <a:gd name="T14" fmla="*/ 16 w 132"/>
                <a:gd name="T15" fmla="*/ 14 h 102"/>
                <a:gd name="T16" fmla="*/ 20 w 132"/>
                <a:gd name="T17" fmla="*/ 12 h 102"/>
                <a:gd name="T18" fmla="*/ 24 w 132"/>
                <a:gd name="T19" fmla="*/ 10 h 102"/>
                <a:gd name="T20" fmla="*/ 34 w 132"/>
                <a:gd name="T21" fmla="*/ 10 h 102"/>
                <a:gd name="T22" fmla="*/ 48 w 132"/>
                <a:gd name="T23" fmla="*/ 10 h 102"/>
                <a:gd name="T24" fmla="*/ 48 w 132"/>
                <a:gd name="T25" fmla="*/ 80 h 102"/>
                <a:gd name="T26" fmla="*/ 48 w 132"/>
                <a:gd name="T27" fmla="*/ 80 h 102"/>
                <a:gd name="T28" fmla="*/ 48 w 132"/>
                <a:gd name="T29" fmla="*/ 86 h 102"/>
                <a:gd name="T30" fmla="*/ 46 w 132"/>
                <a:gd name="T31" fmla="*/ 88 h 102"/>
                <a:gd name="T32" fmla="*/ 42 w 132"/>
                <a:gd name="T33" fmla="*/ 90 h 102"/>
                <a:gd name="T34" fmla="*/ 42 w 132"/>
                <a:gd name="T35" fmla="*/ 90 h 102"/>
                <a:gd name="T36" fmla="*/ 28 w 132"/>
                <a:gd name="T37" fmla="*/ 92 h 102"/>
                <a:gd name="T38" fmla="*/ 28 w 132"/>
                <a:gd name="T39" fmla="*/ 102 h 102"/>
                <a:gd name="T40" fmla="*/ 104 w 132"/>
                <a:gd name="T41" fmla="*/ 102 h 102"/>
                <a:gd name="T42" fmla="*/ 104 w 132"/>
                <a:gd name="T43" fmla="*/ 92 h 102"/>
                <a:gd name="T44" fmla="*/ 104 w 132"/>
                <a:gd name="T45" fmla="*/ 92 h 102"/>
                <a:gd name="T46" fmla="*/ 92 w 132"/>
                <a:gd name="T47" fmla="*/ 90 h 102"/>
                <a:gd name="T48" fmla="*/ 92 w 132"/>
                <a:gd name="T49" fmla="*/ 90 h 102"/>
                <a:gd name="T50" fmla="*/ 88 w 132"/>
                <a:gd name="T51" fmla="*/ 88 h 102"/>
                <a:gd name="T52" fmla="*/ 86 w 132"/>
                <a:gd name="T53" fmla="*/ 86 h 102"/>
                <a:gd name="T54" fmla="*/ 84 w 132"/>
                <a:gd name="T55" fmla="*/ 80 h 102"/>
                <a:gd name="T56" fmla="*/ 84 w 132"/>
                <a:gd name="T57" fmla="*/ 10 h 102"/>
                <a:gd name="T58" fmla="*/ 100 w 132"/>
                <a:gd name="T59" fmla="*/ 10 h 102"/>
                <a:gd name="T60" fmla="*/ 100 w 132"/>
                <a:gd name="T61" fmla="*/ 10 h 102"/>
                <a:gd name="T62" fmla="*/ 108 w 132"/>
                <a:gd name="T63" fmla="*/ 10 h 102"/>
                <a:gd name="T64" fmla="*/ 114 w 132"/>
                <a:gd name="T65" fmla="*/ 12 h 102"/>
                <a:gd name="T66" fmla="*/ 114 w 132"/>
                <a:gd name="T67" fmla="*/ 12 h 102"/>
                <a:gd name="T68" fmla="*/ 118 w 132"/>
                <a:gd name="T69" fmla="*/ 16 h 102"/>
                <a:gd name="T70" fmla="*/ 120 w 132"/>
                <a:gd name="T71" fmla="*/ 24 h 102"/>
                <a:gd name="T72" fmla="*/ 122 w 132"/>
                <a:gd name="T73" fmla="*/ 36 h 102"/>
                <a:gd name="T74" fmla="*/ 132 w 132"/>
                <a:gd name="T75" fmla="*/ 36 h 102"/>
                <a:gd name="T76" fmla="*/ 132 w 132"/>
                <a:gd name="T77" fmla="*/ 0 h 102"/>
                <a:gd name="T78" fmla="*/ 0 w 132"/>
                <a:gd name="T7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02">
                  <a:moveTo>
                    <a:pt x="0" y="0"/>
                  </a:moveTo>
                  <a:lnTo>
                    <a:pt x="0" y="36"/>
                  </a:lnTo>
                  <a:lnTo>
                    <a:pt x="12" y="36"/>
                  </a:lnTo>
                  <a:lnTo>
                    <a:pt x="12" y="36"/>
                  </a:lnTo>
                  <a:lnTo>
                    <a:pt x="12" y="26"/>
                  </a:lnTo>
                  <a:lnTo>
                    <a:pt x="14" y="20"/>
                  </a:lnTo>
                  <a:lnTo>
                    <a:pt x="16" y="14"/>
                  </a:lnTo>
                  <a:lnTo>
                    <a:pt x="16" y="14"/>
                  </a:lnTo>
                  <a:lnTo>
                    <a:pt x="20" y="12"/>
                  </a:lnTo>
                  <a:lnTo>
                    <a:pt x="24" y="10"/>
                  </a:lnTo>
                  <a:lnTo>
                    <a:pt x="34" y="10"/>
                  </a:lnTo>
                  <a:lnTo>
                    <a:pt x="48" y="10"/>
                  </a:lnTo>
                  <a:lnTo>
                    <a:pt x="48" y="80"/>
                  </a:lnTo>
                  <a:lnTo>
                    <a:pt x="48" y="80"/>
                  </a:lnTo>
                  <a:lnTo>
                    <a:pt x="48" y="86"/>
                  </a:lnTo>
                  <a:lnTo>
                    <a:pt x="46" y="88"/>
                  </a:lnTo>
                  <a:lnTo>
                    <a:pt x="42" y="90"/>
                  </a:lnTo>
                  <a:lnTo>
                    <a:pt x="42" y="90"/>
                  </a:lnTo>
                  <a:lnTo>
                    <a:pt x="28" y="92"/>
                  </a:lnTo>
                  <a:lnTo>
                    <a:pt x="28" y="102"/>
                  </a:lnTo>
                  <a:lnTo>
                    <a:pt x="104" y="102"/>
                  </a:lnTo>
                  <a:lnTo>
                    <a:pt x="104" y="92"/>
                  </a:lnTo>
                  <a:lnTo>
                    <a:pt x="104" y="92"/>
                  </a:lnTo>
                  <a:lnTo>
                    <a:pt x="92" y="90"/>
                  </a:lnTo>
                  <a:lnTo>
                    <a:pt x="92" y="90"/>
                  </a:lnTo>
                  <a:lnTo>
                    <a:pt x="88" y="88"/>
                  </a:lnTo>
                  <a:lnTo>
                    <a:pt x="86" y="86"/>
                  </a:lnTo>
                  <a:lnTo>
                    <a:pt x="84" y="80"/>
                  </a:lnTo>
                  <a:lnTo>
                    <a:pt x="84" y="10"/>
                  </a:lnTo>
                  <a:lnTo>
                    <a:pt x="100" y="10"/>
                  </a:lnTo>
                  <a:lnTo>
                    <a:pt x="100" y="10"/>
                  </a:lnTo>
                  <a:lnTo>
                    <a:pt x="108" y="10"/>
                  </a:lnTo>
                  <a:lnTo>
                    <a:pt x="114" y="12"/>
                  </a:lnTo>
                  <a:lnTo>
                    <a:pt x="114" y="12"/>
                  </a:lnTo>
                  <a:lnTo>
                    <a:pt x="118" y="16"/>
                  </a:lnTo>
                  <a:lnTo>
                    <a:pt x="120" y="24"/>
                  </a:lnTo>
                  <a:lnTo>
                    <a:pt x="122" y="36"/>
                  </a:lnTo>
                  <a:lnTo>
                    <a:pt x="132" y="36"/>
                  </a:lnTo>
                  <a:lnTo>
                    <a:pt x="13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7"/>
            <p:cNvSpPr>
              <a:spLocks/>
            </p:cNvSpPr>
            <p:nvPr/>
          </p:nvSpPr>
          <p:spPr bwMode="auto">
            <a:xfrm>
              <a:off x="5433956" y="5384585"/>
              <a:ext cx="209550" cy="161925"/>
            </a:xfrm>
            <a:custGeom>
              <a:avLst/>
              <a:gdLst>
                <a:gd name="T0" fmla="*/ 0 w 132"/>
                <a:gd name="T1" fmla="*/ 0 h 102"/>
                <a:gd name="T2" fmla="*/ 0 w 132"/>
                <a:gd name="T3" fmla="*/ 36 h 102"/>
                <a:gd name="T4" fmla="*/ 12 w 132"/>
                <a:gd name="T5" fmla="*/ 36 h 102"/>
                <a:gd name="T6" fmla="*/ 12 w 132"/>
                <a:gd name="T7" fmla="*/ 36 h 102"/>
                <a:gd name="T8" fmla="*/ 12 w 132"/>
                <a:gd name="T9" fmla="*/ 26 h 102"/>
                <a:gd name="T10" fmla="*/ 14 w 132"/>
                <a:gd name="T11" fmla="*/ 20 h 102"/>
                <a:gd name="T12" fmla="*/ 16 w 132"/>
                <a:gd name="T13" fmla="*/ 14 h 102"/>
                <a:gd name="T14" fmla="*/ 16 w 132"/>
                <a:gd name="T15" fmla="*/ 14 h 102"/>
                <a:gd name="T16" fmla="*/ 20 w 132"/>
                <a:gd name="T17" fmla="*/ 12 h 102"/>
                <a:gd name="T18" fmla="*/ 24 w 132"/>
                <a:gd name="T19" fmla="*/ 10 h 102"/>
                <a:gd name="T20" fmla="*/ 34 w 132"/>
                <a:gd name="T21" fmla="*/ 10 h 102"/>
                <a:gd name="T22" fmla="*/ 48 w 132"/>
                <a:gd name="T23" fmla="*/ 10 h 102"/>
                <a:gd name="T24" fmla="*/ 48 w 132"/>
                <a:gd name="T25" fmla="*/ 80 h 102"/>
                <a:gd name="T26" fmla="*/ 48 w 132"/>
                <a:gd name="T27" fmla="*/ 80 h 102"/>
                <a:gd name="T28" fmla="*/ 48 w 132"/>
                <a:gd name="T29" fmla="*/ 86 h 102"/>
                <a:gd name="T30" fmla="*/ 46 w 132"/>
                <a:gd name="T31" fmla="*/ 88 h 102"/>
                <a:gd name="T32" fmla="*/ 42 w 132"/>
                <a:gd name="T33" fmla="*/ 90 h 102"/>
                <a:gd name="T34" fmla="*/ 42 w 132"/>
                <a:gd name="T35" fmla="*/ 90 h 102"/>
                <a:gd name="T36" fmla="*/ 28 w 132"/>
                <a:gd name="T37" fmla="*/ 92 h 102"/>
                <a:gd name="T38" fmla="*/ 28 w 132"/>
                <a:gd name="T39" fmla="*/ 102 h 102"/>
                <a:gd name="T40" fmla="*/ 104 w 132"/>
                <a:gd name="T41" fmla="*/ 102 h 102"/>
                <a:gd name="T42" fmla="*/ 104 w 132"/>
                <a:gd name="T43" fmla="*/ 92 h 102"/>
                <a:gd name="T44" fmla="*/ 104 w 132"/>
                <a:gd name="T45" fmla="*/ 92 h 102"/>
                <a:gd name="T46" fmla="*/ 92 w 132"/>
                <a:gd name="T47" fmla="*/ 90 h 102"/>
                <a:gd name="T48" fmla="*/ 92 w 132"/>
                <a:gd name="T49" fmla="*/ 90 h 102"/>
                <a:gd name="T50" fmla="*/ 88 w 132"/>
                <a:gd name="T51" fmla="*/ 88 h 102"/>
                <a:gd name="T52" fmla="*/ 86 w 132"/>
                <a:gd name="T53" fmla="*/ 86 h 102"/>
                <a:gd name="T54" fmla="*/ 84 w 132"/>
                <a:gd name="T55" fmla="*/ 80 h 102"/>
                <a:gd name="T56" fmla="*/ 84 w 132"/>
                <a:gd name="T57" fmla="*/ 10 h 102"/>
                <a:gd name="T58" fmla="*/ 100 w 132"/>
                <a:gd name="T59" fmla="*/ 10 h 102"/>
                <a:gd name="T60" fmla="*/ 100 w 132"/>
                <a:gd name="T61" fmla="*/ 10 h 102"/>
                <a:gd name="T62" fmla="*/ 108 w 132"/>
                <a:gd name="T63" fmla="*/ 10 h 102"/>
                <a:gd name="T64" fmla="*/ 114 w 132"/>
                <a:gd name="T65" fmla="*/ 12 h 102"/>
                <a:gd name="T66" fmla="*/ 114 w 132"/>
                <a:gd name="T67" fmla="*/ 12 h 102"/>
                <a:gd name="T68" fmla="*/ 118 w 132"/>
                <a:gd name="T69" fmla="*/ 16 h 102"/>
                <a:gd name="T70" fmla="*/ 120 w 132"/>
                <a:gd name="T71" fmla="*/ 24 h 102"/>
                <a:gd name="T72" fmla="*/ 122 w 132"/>
                <a:gd name="T73" fmla="*/ 36 h 102"/>
                <a:gd name="T74" fmla="*/ 132 w 132"/>
                <a:gd name="T75" fmla="*/ 36 h 102"/>
                <a:gd name="T76" fmla="*/ 132 w 132"/>
                <a:gd name="T7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2" h="102">
                  <a:moveTo>
                    <a:pt x="0" y="0"/>
                  </a:moveTo>
                  <a:lnTo>
                    <a:pt x="0" y="36"/>
                  </a:lnTo>
                  <a:lnTo>
                    <a:pt x="12" y="36"/>
                  </a:lnTo>
                  <a:lnTo>
                    <a:pt x="12" y="36"/>
                  </a:lnTo>
                  <a:lnTo>
                    <a:pt x="12" y="26"/>
                  </a:lnTo>
                  <a:lnTo>
                    <a:pt x="14" y="20"/>
                  </a:lnTo>
                  <a:lnTo>
                    <a:pt x="16" y="14"/>
                  </a:lnTo>
                  <a:lnTo>
                    <a:pt x="16" y="14"/>
                  </a:lnTo>
                  <a:lnTo>
                    <a:pt x="20" y="12"/>
                  </a:lnTo>
                  <a:lnTo>
                    <a:pt x="24" y="10"/>
                  </a:lnTo>
                  <a:lnTo>
                    <a:pt x="34" y="10"/>
                  </a:lnTo>
                  <a:lnTo>
                    <a:pt x="48" y="10"/>
                  </a:lnTo>
                  <a:lnTo>
                    <a:pt x="48" y="80"/>
                  </a:lnTo>
                  <a:lnTo>
                    <a:pt x="48" y="80"/>
                  </a:lnTo>
                  <a:lnTo>
                    <a:pt x="48" y="86"/>
                  </a:lnTo>
                  <a:lnTo>
                    <a:pt x="46" y="88"/>
                  </a:lnTo>
                  <a:lnTo>
                    <a:pt x="42" y="90"/>
                  </a:lnTo>
                  <a:lnTo>
                    <a:pt x="42" y="90"/>
                  </a:lnTo>
                  <a:lnTo>
                    <a:pt x="28" y="92"/>
                  </a:lnTo>
                  <a:lnTo>
                    <a:pt x="28" y="102"/>
                  </a:lnTo>
                  <a:lnTo>
                    <a:pt x="104" y="102"/>
                  </a:lnTo>
                  <a:lnTo>
                    <a:pt x="104" y="92"/>
                  </a:lnTo>
                  <a:lnTo>
                    <a:pt x="104" y="92"/>
                  </a:lnTo>
                  <a:lnTo>
                    <a:pt x="92" y="90"/>
                  </a:lnTo>
                  <a:lnTo>
                    <a:pt x="92" y="90"/>
                  </a:lnTo>
                  <a:lnTo>
                    <a:pt x="88" y="88"/>
                  </a:lnTo>
                  <a:lnTo>
                    <a:pt x="86" y="86"/>
                  </a:lnTo>
                  <a:lnTo>
                    <a:pt x="84" y="80"/>
                  </a:lnTo>
                  <a:lnTo>
                    <a:pt x="84" y="10"/>
                  </a:lnTo>
                  <a:lnTo>
                    <a:pt x="100" y="10"/>
                  </a:lnTo>
                  <a:lnTo>
                    <a:pt x="100" y="10"/>
                  </a:lnTo>
                  <a:lnTo>
                    <a:pt x="108" y="10"/>
                  </a:lnTo>
                  <a:lnTo>
                    <a:pt x="114" y="12"/>
                  </a:lnTo>
                  <a:lnTo>
                    <a:pt x="114" y="12"/>
                  </a:lnTo>
                  <a:lnTo>
                    <a:pt x="118" y="16"/>
                  </a:lnTo>
                  <a:lnTo>
                    <a:pt x="120" y="24"/>
                  </a:lnTo>
                  <a:lnTo>
                    <a:pt x="122" y="36"/>
                  </a:lnTo>
                  <a:lnTo>
                    <a:pt x="132" y="36"/>
                  </a:lnTo>
                  <a:lnTo>
                    <a:pt x="1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8"/>
            <p:cNvSpPr>
              <a:spLocks/>
            </p:cNvSpPr>
            <p:nvPr/>
          </p:nvSpPr>
          <p:spPr bwMode="auto">
            <a:xfrm>
              <a:off x="5011681" y="5384585"/>
              <a:ext cx="247650" cy="161925"/>
            </a:xfrm>
            <a:custGeom>
              <a:avLst/>
              <a:gdLst>
                <a:gd name="T0" fmla="*/ 22 w 156"/>
                <a:gd name="T1" fmla="*/ 78 h 102"/>
                <a:gd name="T2" fmla="*/ 22 w 156"/>
                <a:gd name="T3" fmla="*/ 78 h 102"/>
                <a:gd name="T4" fmla="*/ 18 w 156"/>
                <a:gd name="T5" fmla="*/ 84 h 102"/>
                <a:gd name="T6" fmla="*/ 14 w 156"/>
                <a:gd name="T7" fmla="*/ 88 h 102"/>
                <a:gd name="T8" fmla="*/ 8 w 156"/>
                <a:gd name="T9" fmla="*/ 90 h 102"/>
                <a:gd name="T10" fmla="*/ 0 w 156"/>
                <a:gd name="T11" fmla="*/ 92 h 102"/>
                <a:gd name="T12" fmla="*/ 0 w 156"/>
                <a:gd name="T13" fmla="*/ 102 h 102"/>
                <a:gd name="T14" fmla="*/ 52 w 156"/>
                <a:gd name="T15" fmla="*/ 102 h 102"/>
                <a:gd name="T16" fmla="*/ 52 w 156"/>
                <a:gd name="T17" fmla="*/ 92 h 102"/>
                <a:gd name="T18" fmla="*/ 52 w 156"/>
                <a:gd name="T19" fmla="*/ 92 h 102"/>
                <a:gd name="T20" fmla="*/ 42 w 156"/>
                <a:gd name="T21" fmla="*/ 90 h 102"/>
                <a:gd name="T22" fmla="*/ 42 w 156"/>
                <a:gd name="T23" fmla="*/ 90 h 102"/>
                <a:gd name="T24" fmla="*/ 38 w 156"/>
                <a:gd name="T25" fmla="*/ 88 h 102"/>
                <a:gd name="T26" fmla="*/ 36 w 156"/>
                <a:gd name="T27" fmla="*/ 86 h 102"/>
                <a:gd name="T28" fmla="*/ 36 w 156"/>
                <a:gd name="T29" fmla="*/ 86 h 102"/>
                <a:gd name="T30" fmla="*/ 38 w 156"/>
                <a:gd name="T31" fmla="*/ 82 h 102"/>
                <a:gd name="T32" fmla="*/ 70 w 156"/>
                <a:gd name="T33" fmla="*/ 22 h 102"/>
                <a:gd name="T34" fmla="*/ 96 w 156"/>
                <a:gd name="T35" fmla="*/ 80 h 102"/>
                <a:gd name="T36" fmla="*/ 96 w 156"/>
                <a:gd name="T37" fmla="*/ 80 h 102"/>
                <a:gd name="T38" fmla="*/ 96 w 156"/>
                <a:gd name="T39" fmla="*/ 86 h 102"/>
                <a:gd name="T40" fmla="*/ 96 w 156"/>
                <a:gd name="T41" fmla="*/ 86 h 102"/>
                <a:gd name="T42" fmla="*/ 96 w 156"/>
                <a:gd name="T43" fmla="*/ 88 h 102"/>
                <a:gd name="T44" fmla="*/ 94 w 156"/>
                <a:gd name="T45" fmla="*/ 90 h 102"/>
                <a:gd name="T46" fmla="*/ 88 w 156"/>
                <a:gd name="T47" fmla="*/ 92 h 102"/>
                <a:gd name="T48" fmla="*/ 82 w 156"/>
                <a:gd name="T49" fmla="*/ 92 h 102"/>
                <a:gd name="T50" fmla="*/ 82 w 156"/>
                <a:gd name="T51" fmla="*/ 102 h 102"/>
                <a:gd name="T52" fmla="*/ 156 w 156"/>
                <a:gd name="T53" fmla="*/ 102 h 102"/>
                <a:gd name="T54" fmla="*/ 156 w 156"/>
                <a:gd name="T55" fmla="*/ 92 h 102"/>
                <a:gd name="T56" fmla="*/ 156 w 156"/>
                <a:gd name="T57" fmla="*/ 92 h 102"/>
                <a:gd name="T58" fmla="*/ 148 w 156"/>
                <a:gd name="T59" fmla="*/ 90 h 102"/>
                <a:gd name="T60" fmla="*/ 142 w 156"/>
                <a:gd name="T61" fmla="*/ 88 h 102"/>
                <a:gd name="T62" fmla="*/ 136 w 156"/>
                <a:gd name="T63" fmla="*/ 84 h 102"/>
                <a:gd name="T64" fmla="*/ 132 w 156"/>
                <a:gd name="T65" fmla="*/ 76 h 102"/>
                <a:gd name="T66" fmla="*/ 94 w 156"/>
                <a:gd name="T67" fmla="*/ 0 h 102"/>
                <a:gd name="T68" fmla="*/ 66 w 156"/>
                <a:gd name="T69" fmla="*/ 0 h 102"/>
                <a:gd name="T70" fmla="*/ 22 w 156"/>
                <a:gd name="T71" fmla="*/ 7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 h="102">
                  <a:moveTo>
                    <a:pt x="22" y="78"/>
                  </a:moveTo>
                  <a:lnTo>
                    <a:pt x="22" y="78"/>
                  </a:lnTo>
                  <a:lnTo>
                    <a:pt x="18" y="84"/>
                  </a:lnTo>
                  <a:lnTo>
                    <a:pt x="14" y="88"/>
                  </a:lnTo>
                  <a:lnTo>
                    <a:pt x="8" y="90"/>
                  </a:lnTo>
                  <a:lnTo>
                    <a:pt x="0" y="92"/>
                  </a:lnTo>
                  <a:lnTo>
                    <a:pt x="0" y="102"/>
                  </a:lnTo>
                  <a:lnTo>
                    <a:pt x="52" y="102"/>
                  </a:lnTo>
                  <a:lnTo>
                    <a:pt x="52" y="92"/>
                  </a:lnTo>
                  <a:lnTo>
                    <a:pt x="52" y="92"/>
                  </a:lnTo>
                  <a:lnTo>
                    <a:pt x="42" y="90"/>
                  </a:lnTo>
                  <a:lnTo>
                    <a:pt x="42" y="90"/>
                  </a:lnTo>
                  <a:lnTo>
                    <a:pt x="38" y="88"/>
                  </a:lnTo>
                  <a:lnTo>
                    <a:pt x="36" y="86"/>
                  </a:lnTo>
                  <a:lnTo>
                    <a:pt x="36" y="86"/>
                  </a:lnTo>
                  <a:lnTo>
                    <a:pt x="38" y="82"/>
                  </a:lnTo>
                  <a:lnTo>
                    <a:pt x="70" y="22"/>
                  </a:lnTo>
                  <a:lnTo>
                    <a:pt x="96" y="80"/>
                  </a:lnTo>
                  <a:lnTo>
                    <a:pt x="96" y="80"/>
                  </a:lnTo>
                  <a:lnTo>
                    <a:pt x="96" y="86"/>
                  </a:lnTo>
                  <a:lnTo>
                    <a:pt x="96" y="86"/>
                  </a:lnTo>
                  <a:lnTo>
                    <a:pt x="96" y="88"/>
                  </a:lnTo>
                  <a:lnTo>
                    <a:pt x="94" y="90"/>
                  </a:lnTo>
                  <a:lnTo>
                    <a:pt x="88" y="92"/>
                  </a:lnTo>
                  <a:lnTo>
                    <a:pt x="82" y="92"/>
                  </a:lnTo>
                  <a:lnTo>
                    <a:pt x="82" y="102"/>
                  </a:lnTo>
                  <a:lnTo>
                    <a:pt x="156" y="102"/>
                  </a:lnTo>
                  <a:lnTo>
                    <a:pt x="156" y="92"/>
                  </a:lnTo>
                  <a:lnTo>
                    <a:pt x="156" y="92"/>
                  </a:lnTo>
                  <a:lnTo>
                    <a:pt x="148" y="90"/>
                  </a:lnTo>
                  <a:lnTo>
                    <a:pt x="142" y="88"/>
                  </a:lnTo>
                  <a:lnTo>
                    <a:pt x="136" y="84"/>
                  </a:lnTo>
                  <a:lnTo>
                    <a:pt x="132" y="76"/>
                  </a:lnTo>
                  <a:lnTo>
                    <a:pt x="94" y="0"/>
                  </a:lnTo>
                  <a:lnTo>
                    <a:pt x="66" y="0"/>
                  </a:lnTo>
                  <a:lnTo>
                    <a:pt x="22"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9"/>
            <p:cNvSpPr>
              <a:spLocks/>
            </p:cNvSpPr>
            <p:nvPr/>
          </p:nvSpPr>
          <p:spPr bwMode="auto">
            <a:xfrm>
              <a:off x="5011681" y="5384585"/>
              <a:ext cx="247650" cy="161925"/>
            </a:xfrm>
            <a:custGeom>
              <a:avLst/>
              <a:gdLst>
                <a:gd name="T0" fmla="*/ 22 w 156"/>
                <a:gd name="T1" fmla="*/ 78 h 102"/>
                <a:gd name="T2" fmla="*/ 22 w 156"/>
                <a:gd name="T3" fmla="*/ 78 h 102"/>
                <a:gd name="T4" fmla="*/ 18 w 156"/>
                <a:gd name="T5" fmla="*/ 84 h 102"/>
                <a:gd name="T6" fmla="*/ 14 w 156"/>
                <a:gd name="T7" fmla="*/ 88 h 102"/>
                <a:gd name="T8" fmla="*/ 8 w 156"/>
                <a:gd name="T9" fmla="*/ 90 h 102"/>
                <a:gd name="T10" fmla="*/ 0 w 156"/>
                <a:gd name="T11" fmla="*/ 92 h 102"/>
                <a:gd name="T12" fmla="*/ 0 w 156"/>
                <a:gd name="T13" fmla="*/ 102 h 102"/>
                <a:gd name="T14" fmla="*/ 52 w 156"/>
                <a:gd name="T15" fmla="*/ 102 h 102"/>
                <a:gd name="T16" fmla="*/ 52 w 156"/>
                <a:gd name="T17" fmla="*/ 92 h 102"/>
                <a:gd name="T18" fmla="*/ 52 w 156"/>
                <a:gd name="T19" fmla="*/ 92 h 102"/>
                <a:gd name="T20" fmla="*/ 42 w 156"/>
                <a:gd name="T21" fmla="*/ 90 h 102"/>
                <a:gd name="T22" fmla="*/ 42 w 156"/>
                <a:gd name="T23" fmla="*/ 90 h 102"/>
                <a:gd name="T24" fmla="*/ 38 w 156"/>
                <a:gd name="T25" fmla="*/ 88 h 102"/>
                <a:gd name="T26" fmla="*/ 36 w 156"/>
                <a:gd name="T27" fmla="*/ 86 h 102"/>
                <a:gd name="T28" fmla="*/ 36 w 156"/>
                <a:gd name="T29" fmla="*/ 86 h 102"/>
                <a:gd name="T30" fmla="*/ 38 w 156"/>
                <a:gd name="T31" fmla="*/ 82 h 102"/>
                <a:gd name="T32" fmla="*/ 70 w 156"/>
                <a:gd name="T33" fmla="*/ 22 h 102"/>
                <a:gd name="T34" fmla="*/ 96 w 156"/>
                <a:gd name="T35" fmla="*/ 80 h 102"/>
                <a:gd name="T36" fmla="*/ 96 w 156"/>
                <a:gd name="T37" fmla="*/ 80 h 102"/>
                <a:gd name="T38" fmla="*/ 96 w 156"/>
                <a:gd name="T39" fmla="*/ 86 h 102"/>
                <a:gd name="T40" fmla="*/ 96 w 156"/>
                <a:gd name="T41" fmla="*/ 86 h 102"/>
                <a:gd name="T42" fmla="*/ 96 w 156"/>
                <a:gd name="T43" fmla="*/ 88 h 102"/>
                <a:gd name="T44" fmla="*/ 94 w 156"/>
                <a:gd name="T45" fmla="*/ 90 h 102"/>
                <a:gd name="T46" fmla="*/ 88 w 156"/>
                <a:gd name="T47" fmla="*/ 92 h 102"/>
                <a:gd name="T48" fmla="*/ 82 w 156"/>
                <a:gd name="T49" fmla="*/ 92 h 102"/>
                <a:gd name="T50" fmla="*/ 82 w 156"/>
                <a:gd name="T51" fmla="*/ 102 h 102"/>
                <a:gd name="T52" fmla="*/ 156 w 156"/>
                <a:gd name="T53" fmla="*/ 102 h 102"/>
                <a:gd name="T54" fmla="*/ 156 w 156"/>
                <a:gd name="T55" fmla="*/ 92 h 102"/>
                <a:gd name="T56" fmla="*/ 156 w 156"/>
                <a:gd name="T57" fmla="*/ 92 h 102"/>
                <a:gd name="T58" fmla="*/ 148 w 156"/>
                <a:gd name="T59" fmla="*/ 90 h 102"/>
                <a:gd name="T60" fmla="*/ 142 w 156"/>
                <a:gd name="T61" fmla="*/ 88 h 102"/>
                <a:gd name="T62" fmla="*/ 136 w 156"/>
                <a:gd name="T63" fmla="*/ 84 h 102"/>
                <a:gd name="T64" fmla="*/ 132 w 156"/>
                <a:gd name="T65" fmla="*/ 76 h 102"/>
                <a:gd name="T66" fmla="*/ 94 w 156"/>
                <a:gd name="T67" fmla="*/ 0 h 102"/>
                <a:gd name="T68" fmla="*/ 66 w 156"/>
                <a:gd name="T6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 h="102">
                  <a:moveTo>
                    <a:pt x="22" y="78"/>
                  </a:moveTo>
                  <a:lnTo>
                    <a:pt x="22" y="78"/>
                  </a:lnTo>
                  <a:lnTo>
                    <a:pt x="18" y="84"/>
                  </a:lnTo>
                  <a:lnTo>
                    <a:pt x="14" y="88"/>
                  </a:lnTo>
                  <a:lnTo>
                    <a:pt x="8" y="90"/>
                  </a:lnTo>
                  <a:lnTo>
                    <a:pt x="0" y="92"/>
                  </a:lnTo>
                  <a:lnTo>
                    <a:pt x="0" y="102"/>
                  </a:lnTo>
                  <a:lnTo>
                    <a:pt x="52" y="102"/>
                  </a:lnTo>
                  <a:lnTo>
                    <a:pt x="52" y="92"/>
                  </a:lnTo>
                  <a:lnTo>
                    <a:pt x="52" y="92"/>
                  </a:lnTo>
                  <a:lnTo>
                    <a:pt x="42" y="90"/>
                  </a:lnTo>
                  <a:lnTo>
                    <a:pt x="42" y="90"/>
                  </a:lnTo>
                  <a:lnTo>
                    <a:pt x="38" y="88"/>
                  </a:lnTo>
                  <a:lnTo>
                    <a:pt x="36" y="86"/>
                  </a:lnTo>
                  <a:lnTo>
                    <a:pt x="36" y="86"/>
                  </a:lnTo>
                  <a:lnTo>
                    <a:pt x="38" y="82"/>
                  </a:lnTo>
                  <a:lnTo>
                    <a:pt x="70" y="22"/>
                  </a:lnTo>
                  <a:lnTo>
                    <a:pt x="96" y="80"/>
                  </a:lnTo>
                  <a:lnTo>
                    <a:pt x="96" y="80"/>
                  </a:lnTo>
                  <a:lnTo>
                    <a:pt x="96" y="86"/>
                  </a:lnTo>
                  <a:lnTo>
                    <a:pt x="96" y="86"/>
                  </a:lnTo>
                  <a:lnTo>
                    <a:pt x="96" y="88"/>
                  </a:lnTo>
                  <a:lnTo>
                    <a:pt x="94" y="90"/>
                  </a:lnTo>
                  <a:lnTo>
                    <a:pt x="88" y="92"/>
                  </a:lnTo>
                  <a:lnTo>
                    <a:pt x="82" y="92"/>
                  </a:lnTo>
                  <a:lnTo>
                    <a:pt x="82" y="102"/>
                  </a:lnTo>
                  <a:lnTo>
                    <a:pt x="156" y="102"/>
                  </a:lnTo>
                  <a:lnTo>
                    <a:pt x="156" y="92"/>
                  </a:lnTo>
                  <a:lnTo>
                    <a:pt x="156" y="92"/>
                  </a:lnTo>
                  <a:lnTo>
                    <a:pt x="148" y="90"/>
                  </a:lnTo>
                  <a:lnTo>
                    <a:pt x="142" y="88"/>
                  </a:lnTo>
                  <a:lnTo>
                    <a:pt x="136" y="84"/>
                  </a:lnTo>
                  <a:lnTo>
                    <a:pt x="132" y="76"/>
                  </a:lnTo>
                  <a:lnTo>
                    <a:pt x="94" y="0"/>
                  </a:lnTo>
                  <a:lnTo>
                    <a:pt x="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00"/>
            <p:cNvSpPr>
              <a:spLocks/>
            </p:cNvSpPr>
            <p:nvPr/>
          </p:nvSpPr>
          <p:spPr bwMode="auto">
            <a:xfrm>
              <a:off x="5081531" y="5470310"/>
              <a:ext cx="104775" cy="34925"/>
            </a:xfrm>
            <a:custGeom>
              <a:avLst/>
              <a:gdLst>
                <a:gd name="T0" fmla="*/ 56 w 66"/>
                <a:gd name="T1" fmla="*/ 0 h 22"/>
                <a:gd name="T2" fmla="*/ 56 w 66"/>
                <a:gd name="T3" fmla="*/ 0 h 22"/>
                <a:gd name="T4" fmla="*/ 60 w 66"/>
                <a:gd name="T5" fmla="*/ 2 h 22"/>
                <a:gd name="T6" fmla="*/ 60 w 66"/>
                <a:gd name="T7" fmla="*/ 2 h 22"/>
                <a:gd name="T8" fmla="*/ 58 w 66"/>
                <a:gd name="T9" fmla="*/ 2 h 22"/>
                <a:gd name="T10" fmla="*/ 58 w 66"/>
                <a:gd name="T11" fmla="*/ 2 h 22"/>
                <a:gd name="T12" fmla="*/ 58 w 66"/>
                <a:gd name="T13" fmla="*/ 2 h 22"/>
                <a:gd name="T14" fmla="*/ 58 w 66"/>
                <a:gd name="T15" fmla="*/ 2 h 22"/>
                <a:gd name="T16" fmla="*/ 64 w 66"/>
                <a:gd name="T17" fmla="*/ 4 h 22"/>
                <a:gd name="T18" fmla="*/ 64 w 66"/>
                <a:gd name="T19" fmla="*/ 4 h 22"/>
                <a:gd name="T20" fmla="*/ 66 w 66"/>
                <a:gd name="T21" fmla="*/ 6 h 22"/>
                <a:gd name="T22" fmla="*/ 66 w 66"/>
                <a:gd name="T23" fmla="*/ 6 h 22"/>
                <a:gd name="T24" fmla="*/ 64 w 66"/>
                <a:gd name="T25" fmla="*/ 6 h 22"/>
                <a:gd name="T26" fmla="*/ 66 w 66"/>
                <a:gd name="T27" fmla="*/ 6 h 22"/>
                <a:gd name="T28" fmla="*/ 66 w 66"/>
                <a:gd name="T29" fmla="*/ 6 h 22"/>
                <a:gd name="T30" fmla="*/ 66 w 66"/>
                <a:gd name="T31" fmla="*/ 6 h 22"/>
                <a:gd name="T32" fmla="*/ 66 w 66"/>
                <a:gd name="T33" fmla="*/ 6 h 22"/>
                <a:gd name="T34" fmla="*/ 66 w 66"/>
                <a:gd name="T35" fmla="*/ 6 h 22"/>
                <a:gd name="T36" fmla="*/ 62 w 66"/>
                <a:gd name="T37" fmla="*/ 8 h 22"/>
                <a:gd name="T38" fmla="*/ 58 w 66"/>
                <a:gd name="T39" fmla="*/ 8 h 22"/>
                <a:gd name="T40" fmla="*/ 58 w 66"/>
                <a:gd name="T41" fmla="*/ 8 h 22"/>
                <a:gd name="T42" fmla="*/ 56 w 66"/>
                <a:gd name="T43" fmla="*/ 8 h 22"/>
                <a:gd name="T44" fmla="*/ 56 w 66"/>
                <a:gd name="T45" fmla="*/ 8 h 22"/>
                <a:gd name="T46" fmla="*/ 52 w 66"/>
                <a:gd name="T47" fmla="*/ 8 h 22"/>
                <a:gd name="T48" fmla="*/ 52 w 66"/>
                <a:gd name="T49" fmla="*/ 8 h 22"/>
                <a:gd name="T50" fmla="*/ 34 w 66"/>
                <a:gd name="T51" fmla="*/ 12 h 22"/>
                <a:gd name="T52" fmla="*/ 16 w 66"/>
                <a:gd name="T53" fmla="*/ 18 h 22"/>
                <a:gd name="T54" fmla="*/ 16 w 66"/>
                <a:gd name="T55" fmla="*/ 18 h 22"/>
                <a:gd name="T56" fmla="*/ 10 w 66"/>
                <a:gd name="T57" fmla="*/ 20 h 22"/>
                <a:gd name="T58" fmla="*/ 2 w 66"/>
                <a:gd name="T59" fmla="*/ 22 h 22"/>
                <a:gd name="T60" fmla="*/ 2 w 66"/>
                <a:gd name="T61" fmla="*/ 22 h 22"/>
                <a:gd name="T62" fmla="*/ 0 w 66"/>
                <a:gd name="T63" fmla="*/ 22 h 22"/>
                <a:gd name="T64" fmla="*/ 0 w 66"/>
                <a:gd name="T65" fmla="*/ 20 h 22"/>
                <a:gd name="T66" fmla="*/ 0 w 66"/>
                <a:gd name="T67" fmla="*/ 20 h 22"/>
                <a:gd name="T68" fmla="*/ 2 w 66"/>
                <a:gd name="T69" fmla="*/ 14 h 22"/>
                <a:gd name="T70" fmla="*/ 8 w 66"/>
                <a:gd name="T71" fmla="*/ 8 h 22"/>
                <a:gd name="T72" fmla="*/ 8 w 66"/>
                <a:gd name="T73" fmla="*/ 8 h 22"/>
                <a:gd name="T74" fmla="*/ 20 w 66"/>
                <a:gd name="T75" fmla="*/ 2 h 22"/>
                <a:gd name="T76" fmla="*/ 20 w 66"/>
                <a:gd name="T77" fmla="*/ 2 h 22"/>
                <a:gd name="T78" fmla="*/ 34 w 66"/>
                <a:gd name="T79" fmla="*/ 0 h 22"/>
                <a:gd name="T80" fmla="*/ 48 w 66"/>
                <a:gd name="T81" fmla="*/ 0 h 22"/>
                <a:gd name="T82" fmla="*/ 48 w 66"/>
                <a:gd name="T83" fmla="*/ 0 h 22"/>
                <a:gd name="T84" fmla="*/ 50 w 66"/>
                <a:gd name="T85" fmla="*/ 0 h 22"/>
                <a:gd name="T86" fmla="*/ 54 w 66"/>
                <a:gd name="T87" fmla="*/ 0 h 22"/>
                <a:gd name="T88" fmla="*/ 54 w 66"/>
                <a:gd name="T89" fmla="*/ 0 h 22"/>
                <a:gd name="T90" fmla="*/ 56 w 66"/>
                <a:gd name="T9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22">
                  <a:moveTo>
                    <a:pt x="56" y="0"/>
                  </a:moveTo>
                  <a:lnTo>
                    <a:pt x="56" y="0"/>
                  </a:lnTo>
                  <a:lnTo>
                    <a:pt x="60" y="2"/>
                  </a:lnTo>
                  <a:lnTo>
                    <a:pt x="60" y="2"/>
                  </a:lnTo>
                  <a:lnTo>
                    <a:pt x="58" y="2"/>
                  </a:lnTo>
                  <a:lnTo>
                    <a:pt x="58" y="2"/>
                  </a:lnTo>
                  <a:lnTo>
                    <a:pt x="58" y="2"/>
                  </a:lnTo>
                  <a:lnTo>
                    <a:pt x="58" y="2"/>
                  </a:lnTo>
                  <a:lnTo>
                    <a:pt x="64" y="4"/>
                  </a:lnTo>
                  <a:lnTo>
                    <a:pt x="64" y="4"/>
                  </a:lnTo>
                  <a:lnTo>
                    <a:pt x="66" y="6"/>
                  </a:lnTo>
                  <a:lnTo>
                    <a:pt x="66" y="6"/>
                  </a:lnTo>
                  <a:lnTo>
                    <a:pt x="64" y="6"/>
                  </a:lnTo>
                  <a:lnTo>
                    <a:pt x="66" y="6"/>
                  </a:lnTo>
                  <a:lnTo>
                    <a:pt x="66" y="6"/>
                  </a:lnTo>
                  <a:lnTo>
                    <a:pt x="66" y="6"/>
                  </a:lnTo>
                  <a:lnTo>
                    <a:pt x="66" y="6"/>
                  </a:lnTo>
                  <a:lnTo>
                    <a:pt x="66" y="6"/>
                  </a:lnTo>
                  <a:lnTo>
                    <a:pt x="62" y="8"/>
                  </a:lnTo>
                  <a:lnTo>
                    <a:pt x="58" y="8"/>
                  </a:lnTo>
                  <a:lnTo>
                    <a:pt x="58" y="8"/>
                  </a:lnTo>
                  <a:lnTo>
                    <a:pt x="56" y="8"/>
                  </a:lnTo>
                  <a:lnTo>
                    <a:pt x="56" y="8"/>
                  </a:lnTo>
                  <a:lnTo>
                    <a:pt x="52" y="8"/>
                  </a:lnTo>
                  <a:lnTo>
                    <a:pt x="52" y="8"/>
                  </a:lnTo>
                  <a:lnTo>
                    <a:pt x="34" y="12"/>
                  </a:lnTo>
                  <a:lnTo>
                    <a:pt x="16" y="18"/>
                  </a:lnTo>
                  <a:lnTo>
                    <a:pt x="16" y="18"/>
                  </a:lnTo>
                  <a:lnTo>
                    <a:pt x="10" y="20"/>
                  </a:lnTo>
                  <a:lnTo>
                    <a:pt x="2" y="22"/>
                  </a:lnTo>
                  <a:lnTo>
                    <a:pt x="2" y="22"/>
                  </a:lnTo>
                  <a:lnTo>
                    <a:pt x="0" y="22"/>
                  </a:lnTo>
                  <a:lnTo>
                    <a:pt x="0" y="20"/>
                  </a:lnTo>
                  <a:lnTo>
                    <a:pt x="0" y="20"/>
                  </a:lnTo>
                  <a:lnTo>
                    <a:pt x="2" y="14"/>
                  </a:lnTo>
                  <a:lnTo>
                    <a:pt x="8" y="8"/>
                  </a:lnTo>
                  <a:lnTo>
                    <a:pt x="8" y="8"/>
                  </a:lnTo>
                  <a:lnTo>
                    <a:pt x="20" y="2"/>
                  </a:lnTo>
                  <a:lnTo>
                    <a:pt x="20" y="2"/>
                  </a:lnTo>
                  <a:lnTo>
                    <a:pt x="34" y="0"/>
                  </a:lnTo>
                  <a:lnTo>
                    <a:pt x="48" y="0"/>
                  </a:lnTo>
                  <a:lnTo>
                    <a:pt x="48" y="0"/>
                  </a:lnTo>
                  <a:lnTo>
                    <a:pt x="50" y="0"/>
                  </a:lnTo>
                  <a:lnTo>
                    <a:pt x="54" y="0"/>
                  </a:lnTo>
                  <a:lnTo>
                    <a:pt x="54" y="0"/>
                  </a:lnTo>
                  <a:lnTo>
                    <a:pt x="56" y="0"/>
                  </a:lnTo>
                  <a:close/>
                </a:path>
              </a:pathLst>
            </a:custGeom>
            <a:solidFill>
              <a:srgbClr val="EF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01"/>
            <p:cNvSpPr>
              <a:spLocks/>
            </p:cNvSpPr>
            <p:nvPr/>
          </p:nvSpPr>
          <p:spPr bwMode="auto">
            <a:xfrm>
              <a:off x="5081531" y="5470310"/>
              <a:ext cx="104775" cy="34925"/>
            </a:xfrm>
            <a:custGeom>
              <a:avLst/>
              <a:gdLst>
                <a:gd name="T0" fmla="*/ 56 w 66"/>
                <a:gd name="T1" fmla="*/ 0 h 22"/>
                <a:gd name="T2" fmla="*/ 56 w 66"/>
                <a:gd name="T3" fmla="*/ 0 h 22"/>
                <a:gd name="T4" fmla="*/ 60 w 66"/>
                <a:gd name="T5" fmla="*/ 2 h 22"/>
                <a:gd name="T6" fmla="*/ 60 w 66"/>
                <a:gd name="T7" fmla="*/ 2 h 22"/>
                <a:gd name="T8" fmla="*/ 58 w 66"/>
                <a:gd name="T9" fmla="*/ 2 h 22"/>
                <a:gd name="T10" fmla="*/ 58 w 66"/>
                <a:gd name="T11" fmla="*/ 2 h 22"/>
                <a:gd name="T12" fmla="*/ 58 w 66"/>
                <a:gd name="T13" fmla="*/ 2 h 22"/>
                <a:gd name="T14" fmla="*/ 58 w 66"/>
                <a:gd name="T15" fmla="*/ 2 h 22"/>
                <a:gd name="T16" fmla="*/ 64 w 66"/>
                <a:gd name="T17" fmla="*/ 4 h 22"/>
                <a:gd name="T18" fmla="*/ 64 w 66"/>
                <a:gd name="T19" fmla="*/ 4 h 22"/>
                <a:gd name="T20" fmla="*/ 66 w 66"/>
                <a:gd name="T21" fmla="*/ 6 h 22"/>
                <a:gd name="T22" fmla="*/ 66 w 66"/>
                <a:gd name="T23" fmla="*/ 6 h 22"/>
                <a:gd name="T24" fmla="*/ 64 w 66"/>
                <a:gd name="T25" fmla="*/ 6 h 22"/>
                <a:gd name="T26" fmla="*/ 66 w 66"/>
                <a:gd name="T27" fmla="*/ 6 h 22"/>
                <a:gd name="T28" fmla="*/ 66 w 66"/>
                <a:gd name="T29" fmla="*/ 6 h 22"/>
                <a:gd name="T30" fmla="*/ 66 w 66"/>
                <a:gd name="T31" fmla="*/ 6 h 22"/>
                <a:gd name="T32" fmla="*/ 66 w 66"/>
                <a:gd name="T33" fmla="*/ 6 h 22"/>
                <a:gd name="T34" fmla="*/ 66 w 66"/>
                <a:gd name="T35" fmla="*/ 6 h 22"/>
                <a:gd name="T36" fmla="*/ 62 w 66"/>
                <a:gd name="T37" fmla="*/ 8 h 22"/>
                <a:gd name="T38" fmla="*/ 58 w 66"/>
                <a:gd name="T39" fmla="*/ 8 h 22"/>
                <a:gd name="T40" fmla="*/ 58 w 66"/>
                <a:gd name="T41" fmla="*/ 8 h 22"/>
                <a:gd name="T42" fmla="*/ 56 w 66"/>
                <a:gd name="T43" fmla="*/ 8 h 22"/>
                <a:gd name="T44" fmla="*/ 56 w 66"/>
                <a:gd name="T45" fmla="*/ 8 h 22"/>
                <a:gd name="T46" fmla="*/ 52 w 66"/>
                <a:gd name="T47" fmla="*/ 8 h 22"/>
                <a:gd name="T48" fmla="*/ 52 w 66"/>
                <a:gd name="T49" fmla="*/ 8 h 22"/>
                <a:gd name="T50" fmla="*/ 34 w 66"/>
                <a:gd name="T51" fmla="*/ 12 h 22"/>
                <a:gd name="T52" fmla="*/ 16 w 66"/>
                <a:gd name="T53" fmla="*/ 18 h 22"/>
                <a:gd name="T54" fmla="*/ 16 w 66"/>
                <a:gd name="T55" fmla="*/ 18 h 22"/>
                <a:gd name="T56" fmla="*/ 10 w 66"/>
                <a:gd name="T57" fmla="*/ 20 h 22"/>
                <a:gd name="T58" fmla="*/ 2 w 66"/>
                <a:gd name="T59" fmla="*/ 22 h 22"/>
                <a:gd name="T60" fmla="*/ 2 w 66"/>
                <a:gd name="T61" fmla="*/ 22 h 22"/>
                <a:gd name="T62" fmla="*/ 0 w 66"/>
                <a:gd name="T63" fmla="*/ 22 h 22"/>
                <a:gd name="T64" fmla="*/ 0 w 66"/>
                <a:gd name="T65" fmla="*/ 20 h 22"/>
                <a:gd name="T66" fmla="*/ 0 w 66"/>
                <a:gd name="T67" fmla="*/ 20 h 22"/>
                <a:gd name="T68" fmla="*/ 2 w 66"/>
                <a:gd name="T69" fmla="*/ 14 h 22"/>
                <a:gd name="T70" fmla="*/ 8 w 66"/>
                <a:gd name="T71" fmla="*/ 8 h 22"/>
                <a:gd name="T72" fmla="*/ 8 w 66"/>
                <a:gd name="T73" fmla="*/ 8 h 22"/>
                <a:gd name="T74" fmla="*/ 20 w 66"/>
                <a:gd name="T75" fmla="*/ 2 h 22"/>
                <a:gd name="T76" fmla="*/ 20 w 66"/>
                <a:gd name="T77" fmla="*/ 2 h 22"/>
                <a:gd name="T78" fmla="*/ 34 w 66"/>
                <a:gd name="T79" fmla="*/ 0 h 22"/>
                <a:gd name="T80" fmla="*/ 48 w 66"/>
                <a:gd name="T81" fmla="*/ 0 h 22"/>
                <a:gd name="T82" fmla="*/ 48 w 66"/>
                <a:gd name="T83" fmla="*/ 0 h 22"/>
                <a:gd name="T84" fmla="*/ 50 w 66"/>
                <a:gd name="T85" fmla="*/ 0 h 22"/>
                <a:gd name="T86" fmla="*/ 54 w 66"/>
                <a:gd name="T87" fmla="*/ 0 h 22"/>
                <a:gd name="T88" fmla="*/ 54 w 66"/>
                <a:gd name="T89" fmla="*/ 0 h 22"/>
                <a:gd name="T90" fmla="*/ 56 w 66"/>
                <a:gd name="T9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22">
                  <a:moveTo>
                    <a:pt x="56" y="0"/>
                  </a:moveTo>
                  <a:lnTo>
                    <a:pt x="56" y="0"/>
                  </a:lnTo>
                  <a:lnTo>
                    <a:pt x="60" y="2"/>
                  </a:lnTo>
                  <a:lnTo>
                    <a:pt x="60" y="2"/>
                  </a:lnTo>
                  <a:lnTo>
                    <a:pt x="58" y="2"/>
                  </a:lnTo>
                  <a:lnTo>
                    <a:pt x="58" y="2"/>
                  </a:lnTo>
                  <a:lnTo>
                    <a:pt x="58" y="2"/>
                  </a:lnTo>
                  <a:lnTo>
                    <a:pt x="58" y="2"/>
                  </a:lnTo>
                  <a:lnTo>
                    <a:pt x="64" y="4"/>
                  </a:lnTo>
                  <a:lnTo>
                    <a:pt x="64" y="4"/>
                  </a:lnTo>
                  <a:lnTo>
                    <a:pt x="66" y="6"/>
                  </a:lnTo>
                  <a:lnTo>
                    <a:pt x="66" y="6"/>
                  </a:lnTo>
                  <a:lnTo>
                    <a:pt x="64" y="6"/>
                  </a:lnTo>
                  <a:lnTo>
                    <a:pt x="66" y="6"/>
                  </a:lnTo>
                  <a:lnTo>
                    <a:pt x="66" y="6"/>
                  </a:lnTo>
                  <a:lnTo>
                    <a:pt x="66" y="6"/>
                  </a:lnTo>
                  <a:lnTo>
                    <a:pt x="66" y="6"/>
                  </a:lnTo>
                  <a:lnTo>
                    <a:pt x="66" y="6"/>
                  </a:lnTo>
                  <a:lnTo>
                    <a:pt x="62" y="8"/>
                  </a:lnTo>
                  <a:lnTo>
                    <a:pt x="58" y="8"/>
                  </a:lnTo>
                  <a:lnTo>
                    <a:pt x="58" y="8"/>
                  </a:lnTo>
                  <a:lnTo>
                    <a:pt x="56" y="8"/>
                  </a:lnTo>
                  <a:lnTo>
                    <a:pt x="56" y="8"/>
                  </a:lnTo>
                  <a:lnTo>
                    <a:pt x="52" y="8"/>
                  </a:lnTo>
                  <a:lnTo>
                    <a:pt x="52" y="8"/>
                  </a:lnTo>
                  <a:lnTo>
                    <a:pt x="34" y="12"/>
                  </a:lnTo>
                  <a:lnTo>
                    <a:pt x="16" y="18"/>
                  </a:lnTo>
                  <a:lnTo>
                    <a:pt x="16" y="18"/>
                  </a:lnTo>
                  <a:lnTo>
                    <a:pt x="10" y="20"/>
                  </a:lnTo>
                  <a:lnTo>
                    <a:pt x="2" y="22"/>
                  </a:lnTo>
                  <a:lnTo>
                    <a:pt x="2" y="22"/>
                  </a:lnTo>
                  <a:lnTo>
                    <a:pt x="0" y="22"/>
                  </a:lnTo>
                  <a:lnTo>
                    <a:pt x="0" y="20"/>
                  </a:lnTo>
                  <a:lnTo>
                    <a:pt x="0" y="20"/>
                  </a:lnTo>
                  <a:lnTo>
                    <a:pt x="2" y="14"/>
                  </a:lnTo>
                  <a:lnTo>
                    <a:pt x="8" y="8"/>
                  </a:lnTo>
                  <a:lnTo>
                    <a:pt x="8" y="8"/>
                  </a:lnTo>
                  <a:lnTo>
                    <a:pt x="20" y="2"/>
                  </a:lnTo>
                  <a:lnTo>
                    <a:pt x="20" y="2"/>
                  </a:lnTo>
                  <a:lnTo>
                    <a:pt x="34" y="0"/>
                  </a:lnTo>
                  <a:lnTo>
                    <a:pt x="48" y="0"/>
                  </a:lnTo>
                  <a:lnTo>
                    <a:pt x="48" y="0"/>
                  </a:lnTo>
                  <a:lnTo>
                    <a:pt x="50" y="0"/>
                  </a:lnTo>
                  <a:lnTo>
                    <a:pt x="54" y="0"/>
                  </a:lnTo>
                  <a:lnTo>
                    <a:pt x="54" y="0"/>
                  </a:lnTo>
                  <a:lnTo>
                    <a:pt x="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02"/>
            <p:cNvSpPr>
              <a:spLocks noEditPoints="1"/>
            </p:cNvSpPr>
            <p:nvPr/>
          </p:nvSpPr>
          <p:spPr bwMode="auto">
            <a:xfrm>
              <a:off x="5653031" y="5384585"/>
              <a:ext cx="25400" cy="25400"/>
            </a:xfrm>
            <a:custGeom>
              <a:avLst/>
              <a:gdLst>
                <a:gd name="T0" fmla="*/ 8 w 16"/>
                <a:gd name="T1" fmla="*/ 16 h 16"/>
                <a:gd name="T2" fmla="*/ 8 w 16"/>
                <a:gd name="T3" fmla="*/ 16 h 16"/>
                <a:gd name="T4" fmla="*/ 12 w 16"/>
                <a:gd name="T5" fmla="*/ 14 h 16"/>
                <a:gd name="T6" fmla="*/ 14 w 16"/>
                <a:gd name="T7" fmla="*/ 14 h 16"/>
                <a:gd name="T8" fmla="*/ 16 w 16"/>
                <a:gd name="T9" fmla="*/ 10 h 16"/>
                <a:gd name="T10" fmla="*/ 16 w 16"/>
                <a:gd name="T11" fmla="*/ 8 h 16"/>
                <a:gd name="T12" fmla="*/ 16 w 16"/>
                <a:gd name="T13" fmla="*/ 8 h 16"/>
                <a:gd name="T14" fmla="*/ 16 w 16"/>
                <a:gd name="T15" fmla="*/ 4 h 16"/>
                <a:gd name="T16" fmla="*/ 14 w 16"/>
                <a:gd name="T17" fmla="*/ 2 h 16"/>
                <a:gd name="T18" fmla="*/ 12 w 16"/>
                <a:gd name="T19" fmla="*/ 0 h 16"/>
                <a:gd name="T20" fmla="*/ 8 w 16"/>
                <a:gd name="T21" fmla="*/ 0 h 16"/>
                <a:gd name="T22" fmla="*/ 8 w 16"/>
                <a:gd name="T23" fmla="*/ 0 h 16"/>
                <a:gd name="T24" fmla="*/ 6 w 16"/>
                <a:gd name="T25" fmla="*/ 0 h 16"/>
                <a:gd name="T26" fmla="*/ 2 w 16"/>
                <a:gd name="T27" fmla="*/ 2 h 16"/>
                <a:gd name="T28" fmla="*/ 0 w 16"/>
                <a:gd name="T29" fmla="*/ 4 h 16"/>
                <a:gd name="T30" fmla="*/ 0 w 16"/>
                <a:gd name="T31" fmla="*/ 8 h 16"/>
                <a:gd name="T32" fmla="*/ 0 w 16"/>
                <a:gd name="T33" fmla="*/ 8 h 16"/>
                <a:gd name="T34" fmla="*/ 0 w 16"/>
                <a:gd name="T35" fmla="*/ 10 h 16"/>
                <a:gd name="T36" fmla="*/ 2 w 16"/>
                <a:gd name="T37" fmla="*/ 14 h 16"/>
                <a:gd name="T38" fmla="*/ 6 w 16"/>
                <a:gd name="T39" fmla="*/ 14 h 16"/>
                <a:gd name="T40" fmla="*/ 8 w 16"/>
                <a:gd name="T41" fmla="*/ 16 h 16"/>
                <a:gd name="T42" fmla="*/ 2 w 16"/>
                <a:gd name="T43" fmla="*/ 8 h 16"/>
                <a:gd name="T44" fmla="*/ 2 w 16"/>
                <a:gd name="T45" fmla="*/ 8 h 16"/>
                <a:gd name="T46" fmla="*/ 4 w 16"/>
                <a:gd name="T47" fmla="*/ 2 h 16"/>
                <a:gd name="T48" fmla="*/ 8 w 16"/>
                <a:gd name="T49" fmla="*/ 0 h 16"/>
                <a:gd name="T50" fmla="*/ 8 w 16"/>
                <a:gd name="T51" fmla="*/ 0 h 16"/>
                <a:gd name="T52" fmla="*/ 12 w 16"/>
                <a:gd name="T53" fmla="*/ 2 h 16"/>
                <a:gd name="T54" fmla="*/ 14 w 16"/>
                <a:gd name="T55" fmla="*/ 8 h 16"/>
                <a:gd name="T56" fmla="*/ 14 w 16"/>
                <a:gd name="T57" fmla="*/ 8 h 16"/>
                <a:gd name="T58" fmla="*/ 12 w 16"/>
                <a:gd name="T59" fmla="*/ 12 h 16"/>
                <a:gd name="T60" fmla="*/ 8 w 16"/>
                <a:gd name="T61" fmla="*/ 14 h 16"/>
                <a:gd name="T62" fmla="*/ 8 w 16"/>
                <a:gd name="T63" fmla="*/ 14 h 16"/>
                <a:gd name="T64" fmla="*/ 4 w 16"/>
                <a:gd name="T65" fmla="*/ 12 h 16"/>
                <a:gd name="T66" fmla="*/ 2 w 16"/>
                <a:gd name="T67" fmla="*/ 8 h 16"/>
                <a:gd name="T68" fmla="*/ 6 w 16"/>
                <a:gd name="T69" fmla="*/ 8 h 16"/>
                <a:gd name="T70" fmla="*/ 8 w 16"/>
                <a:gd name="T71" fmla="*/ 8 h 16"/>
                <a:gd name="T72" fmla="*/ 10 w 16"/>
                <a:gd name="T73" fmla="*/ 12 h 16"/>
                <a:gd name="T74" fmla="*/ 12 w 16"/>
                <a:gd name="T75" fmla="*/ 12 h 16"/>
                <a:gd name="T76" fmla="*/ 10 w 16"/>
                <a:gd name="T77" fmla="*/ 8 h 16"/>
                <a:gd name="T78" fmla="*/ 10 w 16"/>
                <a:gd name="T79" fmla="*/ 8 h 16"/>
                <a:gd name="T80" fmla="*/ 12 w 16"/>
                <a:gd name="T81" fmla="*/ 8 h 16"/>
                <a:gd name="T82" fmla="*/ 12 w 16"/>
                <a:gd name="T83" fmla="*/ 6 h 16"/>
                <a:gd name="T84" fmla="*/ 12 w 16"/>
                <a:gd name="T85" fmla="*/ 6 h 16"/>
                <a:gd name="T86" fmla="*/ 10 w 16"/>
                <a:gd name="T87" fmla="*/ 4 h 16"/>
                <a:gd name="T88" fmla="*/ 8 w 16"/>
                <a:gd name="T89" fmla="*/ 2 h 16"/>
                <a:gd name="T90" fmla="*/ 6 w 16"/>
                <a:gd name="T91" fmla="*/ 2 h 16"/>
                <a:gd name="T92" fmla="*/ 6 w 16"/>
                <a:gd name="T93" fmla="*/ 12 h 16"/>
                <a:gd name="T94" fmla="*/ 6 w 16"/>
                <a:gd name="T95" fmla="*/ 12 h 16"/>
                <a:gd name="T96" fmla="*/ 6 w 16"/>
                <a:gd name="T97" fmla="*/ 8 h 16"/>
                <a:gd name="T98" fmla="*/ 6 w 16"/>
                <a:gd name="T99" fmla="*/ 6 h 16"/>
                <a:gd name="T100" fmla="*/ 6 w 16"/>
                <a:gd name="T101" fmla="*/ 4 h 16"/>
                <a:gd name="T102" fmla="*/ 8 w 16"/>
                <a:gd name="T103" fmla="*/ 4 h 16"/>
                <a:gd name="T104" fmla="*/ 8 w 16"/>
                <a:gd name="T105" fmla="*/ 4 h 16"/>
                <a:gd name="T106" fmla="*/ 10 w 16"/>
                <a:gd name="T107" fmla="*/ 4 h 16"/>
                <a:gd name="T108" fmla="*/ 10 w 16"/>
                <a:gd name="T109" fmla="*/ 6 h 16"/>
                <a:gd name="T110" fmla="*/ 10 w 16"/>
                <a:gd name="T111" fmla="*/ 6 h 16"/>
                <a:gd name="T112" fmla="*/ 10 w 16"/>
                <a:gd name="T113" fmla="*/ 6 h 16"/>
                <a:gd name="T114" fmla="*/ 8 w 16"/>
                <a:gd name="T115" fmla="*/ 6 h 16"/>
                <a:gd name="T116" fmla="*/ 6 w 16"/>
                <a:gd name="T11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 h="16">
                  <a:moveTo>
                    <a:pt x="8" y="16"/>
                  </a:moveTo>
                  <a:lnTo>
                    <a:pt x="8" y="16"/>
                  </a:lnTo>
                  <a:lnTo>
                    <a:pt x="12" y="14"/>
                  </a:lnTo>
                  <a:lnTo>
                    <a:pt x="14" y="14"/>
                  </a:lnTo>
                  <a:lnTo>
                    <a:pt x="16" y="10"/>
                  </a:lnTo>
                  <a:lnTo>
                    <a:pt x="16" y="8"/>
                  </a:lnTo>
                  <a:lnTo>
                    <a:pt x="16" y="8"/>
                  </a:lnTo>
                  <a:lnTo>
                    <a:pt x="16" y="4"/>
                  </a:lnTo>
                  <a:lnTo>
                    <a:pt x="14" y="2"/>
                  </a:lnTo>
                  <a:lnTo>
                    <a:pt x="12" y="0"/>
                  </a:lnTo>
                  <a:lnTo>
                    <a:pt x="8" y="0"/>
                  </a:lnTo>
                  <a:lnTo>
                    <a:pt x="8" y="0"/>
                  </a:lnTo>
                  <a:lnTo>
                    <a:pt x="6" y="0"/>
                  </a:lnTo>
                  <a:lnTo>
                    <a:pt x="2" y="2"/>
                  </a:lnTo>
                  <a:lnTo>
                    <a:pt x="0" y="4"/>
                  </a:lnTo>
                  <a:lnTo>
                    <a:pt x="0" y="8"/>
                  </a:lnTo>
                  <a:lnTo>
                    <a:pt x="0" y="8"/>
                  </a:lnTo>
                  <a:lnTo>
                    <a:pt x="0" y="10"/>
                  </a:lnTo>
                  <a:lnTo>
                    <a:pt x="2" y="14"/>
                  </a:lnTo>
                  <a:lnTo>
                    <a:pt x="6" y="14"/>
                  </a:lnTo>
                  <a:lnTo>
                    <a:pt x="8" y="16"/>
                  </a:lnTo>
                  <a:close/>
                  <a:moveTo>
                    <a:pt x="2" y="8"/>
                  </a:moveTo>
                  <a:lnTo>
                    <a:pt x="2" y="8"/>
                  </a:lnTo>
                  <a:lnTo>
                    <a:pt x="4" y="2"/>
                  </a:lnTo>
                  <a:lnTo>
                    <a:pt x="8" y="0"/>
                  </a:lnTo>
                  <a:lnTo>
                    <a:pt x="8" y="0"/>
                  </a:lnTo>
                  <a:lnTo>
                    <a:pt x="12" y="2"/>
                  </a:lnTo>
                  <a:lnTo>
                    <a:pt x="14" y="8"/>
                  </a:lnTo>
                  <a:lnTo>
                    <a:pt x="14" y="8"/>
                  </a:lnTo>
                  <a:lnTo>
                    <a:pt x="12" y="12"/>
                  </a:lnTo>
                  <a:lnTo>
                    <a:pt x="8" y="14"/>
                  </a:lnTo>
                  <a:lnTo>
                    <a:pt x="8" y="14"/>
                  </a:lnTo>
                  <a:lnTo>
                    <a:pt x="4" y="12"/>
                  </a:lnTo>
                  <a:lnTo>
                    <a:pt x="2" y="8"/>
                  </a:lnTo>
                  <a:close/>
                  <a:moveTo>
                    <a:pt x="6" y="8"/>
                  </a:moveTo>
                  <a:lnTo>
                    <a:pt x="8" y="8"/>
                  </a:lnTo>
                  <a:lnTo>
                    <a:pt x="10" y="12"/>
                  </a:lnTo>
                  <a:lnTo>
                    <a:pt x="12" y="12"/>
                  </a:lnTo>
                  <a:lnTo>
                    <a:pt x="10" y="8"/>
                  </a:lnTo>
                  <a:lnTo>
                    <a:pt x="10" y="8"/>
                  </a:lnTo>
                  <a:lnTo>
                    <a:pt x="12" y="8"/>
                  </a:lnTo>
                  <a:lnTo>
                    <a:pt x="12" y="6"/>
                  </a:lnTo>
                  <a:lnTo>
                    <a:pt x="12" y="6"/>
                  </a:lnTo>
                  <a:lnTo>
                    <a:pt x="10" y="4"/>
                  </a:lnTo>
                  <a:lnTo>
                    <a:pt x="8" y="2"/>
                  </a:lnTo>
                  <a:lnTo>
                    <a:pt x="6" y="2"/>
                  </a:lnTo>
                  <a:lnTo>
                    <a:pt x="6" y="12"/>
                  </a:lnTo>
                  <a:lnTo>
                    <a:pt x="6" y="12"/>
                  </a:lnTo>
                  <a:lnTo>
                    <a:pt x="6" y="8"/>
                  </a:lnTo>
                  <a:close/>
                  <a:moveTo>
                    <a:pt x="6" y="6"/>
                  </a:moveTo>
                  <a:lnTo>
                    <a:pt x="6" y="4"/>
                  </a:lnTo>
                  <a:lnTo>
                    <a:pt x="8" y="4"/>
                  </a:lnTo>
                  <a:lnTo>
                    <a:pt x="8" y="4"/>
                  </a:lnTo>
                  <a:lnTo>
                    <a:pt x="10" y="4"/>
                  </a:lnTo>
                  <a:lnTo>
                    <a:pt x="10" y="6"/>
                  </a:lnTo>
                  <a:lnTo>
                    <a:pt x="10" y="6"/>
                  </a:lnTo>
                  <a:lnTo>
                    <a:pt x="10" y="6"/>
                  </a:lnTo>
                  <a:lnTo>
                    <a:pt x="8" y="6"/>
                  </a:ln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03"/>
            <p:cNvSpPr>
              <a:spLocks/>
            </p:cNvSpPr>
            <p:nvPr/>
          </p:nvSpPr>
          <p:spPr bwMode="auto">
            <a:xfrm>
              <a:off x="5653031" y="5384585"/>
              <a:ext cx="25400" cy="25400"/>
            </a:xfrm>
            <a:custGeom>
              <a:avLst/>
              <a:gdLst>
                <a:gd name="T0" fmla="*/ 8 w 16"/>
                <a:gd name="T1" fmla="*/ 16 h 16"/>
                <a:gd name="T2" fmla="*/ 8 w 16"/>
                <a:gd name="T3" fmla="*/ 16 h 16"/>
                <a:gd name="T4" fmla="*/ 12 w 16"/>
                <a:gd name="T5" fmla="*/ 14 h 16"/>
                <a:gd name="T6" fmla="*/ 14 w 16"/>
                <a:gd name="T7" fmla="*/ 14 h 16"/>
                <a:gd name="T8" fmla="*/ 16 w 16"/>
                <a:gd name="T9" fmla="*/ 10 h 16"/>
                <a:gd name="T10" fmla="*/ 16 w 16"/>
                <a:gd name="T11" fmla="*/ 8 h 16"/>
                <a:gd name="T12" fmla="*/ 16 w 16"/>
                <a:gd name="T13" fmla="*/ 8 h 16"/>
                <a:gd name="T14" fmla="*/ 16 w 16"/>
                <a:gd name="T15" fmla="*/ 4 h 16"/>
                <a:gd name="T16" fmla="*/ 14 w 16"/>
                <a:gd name="T17" fmla="*/ 2 h 16"/>
                <a:gd name="T18" fmla="*/ 12 w 16"/>
                <a:gd name="T19" fmla="*/ 0 h 16"/>
                <a:gd name="T20" fmla="*/ 8 w 16"/>
                <a:gd name="T21" fmla="*/ 0 h 16"/>
                <a:gd name="T22" fmla="*/ 8 w 16"/>
                <a:gd name="T23" fmla="*/ 0 h 16"/>
                <a:gd name="T24" fmla="*/ 6 w 16"/>
                <a:gd name="T25" fmla="*/ 0 h 16"/>
                <a:gd name="T26" fmla="*/ 2 w 16"/>
                <a:gd name="T27" fmla="*/ 2 h 16"/>
                <a:gd name="T28" fmla="*/ 0 w 16"/>
                <a:gd name="T29" fmla="*/ 4 h 16"/>
                <a:gd name="T30" fmla="*/ 0 w 16"/>
                <a:gd name="T31" fmla="*/ 8 h 16"/>
                <a:gd name="T32" fmla="*/ 0 w 16"/>
                <a:gd name="T33" fmla="*/ 8 h 16"/>
                <a:gd name="T34" fmla="*/ 0 w 16"/>
                <a:gd name="T35" fmla="*/ 10 h 16"/>
                <a:gd name="T36" fmla="*/ 2 w 16"/>
                <a:gd name="T37" fmla="*/ 14 h 16"/>
                <a:gd name="T38" fmla="*/ 6 w 16"/>
                <a:gd name="T39" fmla="*/ 14 h 16"/>
                <a:gd name="T40" fmla="*/ 8 w 16"/>
                <a:gd name="T4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16">
                  <a:moveTo>
                    <a:pt x="8" y="16"/>
                  </a:moveTo>
                  <a:lnTo>
                    <a:pt x="8" y="16"/>
                  </a:lnTo>
                  <a:lnTo>
                    <a:pt x="12" y="14"/>
                  </a:lnTo>
                  <a:lnTo>
                    <a:pt x="14" y="14"/>
                  </a:lnTo>
                  <a:lnTo>
                    <a:pt x="16" y="10"/>
                  </a:lnTo>
                  <a:lnTo>
                    <a:pt x="16" y="8"/>
                  </a:lnTo>
                  <a:lnTo>
                    <a:pt x="16" y="8"/>
                  </a:lnTo>
                  <a:lnTo>
                    <a:pt x="16" y="4"/>
                  </a:lnTo>
                  <a:lnTo>
                    <a:pt x="14" y="2"/>
                  </a:lnTo>
                  <a:lnTo>
                    <a:pt x="12" y="0"/>
                  </a:lnTo>
                  <a:lnTo>
                    <a:pt x="8" y="0"/>
                  </a:lnTo>
                  <a:lnTo>
                    <a:pt x="8" y="0"/>
                  </a:lnTo>
                  <a:lnTo>
                    <a:pt x="6" y="0"/>
                  </a:lnTo>
                  <a:lnTo>
                    <a:pt x="2" y="2"/>
                  </a:lnTo>
                  <a:lnTo>
                    <a:pt x="0" y="4"/>
                  </a:lnTo>
                  <a:lnTo>
                    <a:pt x="0" y="8"/>
                  </a:lnTo>
                  <a:lnTo>
                    <a:pt x="0" y="8"/>
                  </a:lnTo>
                  <a:lnTo>
                    <a:pt x="0" y="10"/>
                  </a:lnTo>
                  <a:lnTo>
                    <a:pt x="2" y="14"/>
                  </a:lnTo>
                  <a:lnTo>
                    <a:pt x="6" y="14"/>
                  </a:lnTo>
                  <a:lnTo>
                    <a:pt x="8"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4"/>
            <p:cNvSpPr>
              <a:spLocks/>
            </p:cNvSpPr>
            <p:nvPr/>
          </p:nvSpPr>
          <p:spPr bwMode="auto">
            <a:xfrm>
              <a:off x="5656206" y="5384585"/>
              <a:ext cx="19050" cy="22225"/>
            </a:xfrm>
            <a:custGeom>
              <a:avLst/>
              <a:gdLst>
                <a:gd name="T0" fmla="*/ 0 w 12"/>
                <a:gd name="T1" fmla="*/ 8 h 14"/>
                <a:gd name="T2" fmla="*/ 0 w 12"/>
                <a:gd name="T3" fmla="*/ 8 h 14"/>
                <a:gd name="T4" fmla="*/ 2 w 12"/>
                <a:gd name="T5" fmla="*/ 2 h 14"/>
                <a:gd name="T6" fmla="*/ 6 w 12"/>
                <a:gd name="T7" fmla="*/ 0 h 14"/>
                <a:gd name="T8" fmla="*/ 6 w 12"/>
                <a:gd name="T9" fmla="*/ 0 h 14"/>
                <a:gd name="T10" fmla="*/ 10 w 12"/>
                <a:gd name="T11" fmla="*/ 2 h 14"/>
                <a:gd name="T12" fmla="*/ 12 w 12"/>
                <a:gd name="T13" fmla="*/ 8 h 14"/>
                <a:gd name="T14" fmla="*/ 12 w 12"/>
                <a:gd name="T15" fmla="*/ 8 h 14"/>
                <a:gd name="T16" fmla="*/ 10 w 12"/>
                <a:gd name="T17" fmla="*/ 12 h 14"/>
                <a:gd name="T18" fmla="*/ 6 w 12"/>
                <a:gd name="T19" fmla="*/ 14 h 14"/>
                <a:gd name="T20" fmla="*/ 6 w 12"/>
                <a:gd name="T21" fmla="*/ 14 h 14"/>
                <a:gd name="T22" fmla="*/ 2 w 12"/>
                <a:gd name="T23" fmla="*/ 12 h 14"/>
                <a:gd name="T24" fmla="*/ 0 w 12"/>
                <a:gd name="T25"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4">
                  <a:moveTo>
                    <a:pt x="0" y="8"/>
                  </a:moveTo>
                  <a:lnTo>
                    <a:pt x="0" y="8"/>
                  </a:lnTo>
                  <a:lnTo>
                    <a:pt x="2" y="2"/>
                  </a:lnTo>
                  <a:lnTo>
                    <a:pt x="6" y="0"/>
                  </a:lnTo>
                  <a:lnTo>
                    <a:pt x="6" y="0"/>
                  </a:lnTo>
                  <a:lnTo>
                    <a:pt x="10" y="2"/>
                  </a:lnTo>
                  <a:lnTo>
                    <a:pt x="12" y="8"/>
                  </a:lnTo>
                  <a:lnTo>
                    <a:pt x="12" y="8"/>
                  </a:lnTo>
                  <a:lnTo>
                    <a:pt x="10" y="12"/>
                  </a:lnTo>
                  <a:lnTo>
                    <a:pt x="6" y="14"/>
                  </a:lnTo>
                  <a:lnTo>
                    <a:pt x="6" y="14"/>
                  </a:lnTo>
                  <a:lnTo>
                    <a:pt x="2" y="12"/>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5"/>
            <p:cNvSpPr>
              <a:spLocks/>
            </p:cNvSpPr>
            <p:nvPr/>
          </p:nvSpPr>
          <p:spPr bwMode="auto">
            <a:xfrm>
              <a:off x="5662556" y="5387760"/>
              <a:ext cx="9525" cy="15875"/>
            </a:xfrm>
            <a:custGeom>
              <a:avLst/>
              <a:gdLst>
                <a:gd name="T0" fmla="*/ 0 w 6"/>
                <a:gd name="T1" fmla="*/ 6 h 10"/>
                <a:gd name="T2" fmla="*/ 2 w 6"/>
                <a:gd name="T3" fmla="*/ 6 h 10"/>
                <a:gd name="T4" fmla="*/ 4 w 6"/>
                <a:gd name="T5" fmla="*/ 10 h 10"/>
                <a:gd name="T6" fmla="*/ 6 w 6"/>
                <a:gd name="T7" fmla="*/ 10 h 10"/>
                <a:gd name="T8" fmla="*/ 4 w 6"/>
                <a:gd name="T9" fmla="*/ 6 h 10"/>
                <a:gd name="T10" fmla="*/ 4 w 6"/>
                <a:gd name="T11" fmla="*/ 6 h 10"/>
                <a:gd name="T12" fmla="*/ 6 w 6"/>
                <a:gd name="T13" fmla="*/ 6 h 10"/>
                <a:gd name="T14" fmla="*/ 6 w 6"/>
                <a:gd name="T15" fmla="*/ 4 h 10"/>
                <a:gd name="T16" fmla="*/ 6 w 6"/>
                <a:gd name="T17" fmla="*/ 4 h 10"/>
                <a:gd name="T18" fmla="*/ 4 w 6"/>
                <a:gd name="T19" fmla="*/ 2 h 10"/>
                <a:gd name="T20" fmla="*/ 2 w 6"/>
                <a:gd name="T21" fmla="*/ 0 h 10"/>
                <a:gd name="T22" fmla="*/ 0 w 6"/>
                <a:gd name="T23" fmla="*/ 0 h 10"/>
                <a:gd name="T24" fmla="*/ 0 w 6"/>
                <a:gd name="T25" fmla="*/ 10 h 10"/>
                <a:gd name="T26" fmla="*/ 0 w 6"/>
                <a:gd name="T27" fmla="*/ 10 h 10"/>
                <a:gd name="T28" fmla="*/ 0 w 6"/>
                <a:gd name="T2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0">
                  <a:moveTo>
                    <a:pt x="0" y="6"/>
                  </a:moveTo>
                  <a:lnTo>
                    <a:pt x="2" y="6"/>
                  </a:lnTo>
                  <a:lnTo>
                    <a:pt x="4" y="10"/>
                  </a:lnTo>
                  <a:lnTo>
                    <a:pt x="6" y="10"/>
                  </a:lnTo>
                  <a:lnTo>
                    <a:pt x="4" y="6"/>
                  </a:lnTo>
                  <a:lnTo>
                    <a:pt x="4" y="6"/>
                  </a:lnTo>
                  <a:lnTo>
                    <a:pt x="6" y="6"/>
                  </a:lnTo>
                  <a:lnTo>
                    <a:pt x="6" y="4"/>
                  </a:lnTo>
                  <a:lnTo>
                    <a:pt x="6" y="4"/>
                  </a:lnTo>
                  <a:lnTo>
                    <a:pt x="4" y="2"/>
                  </a:lnTo>
                  <a:lnTo>
                    <a:pt x="2" y="0"/>
                  </a:lnTo>
                  <a:lnTo>
                    <a:pt x="0" y="0"/>
                  </a:lnTo>
                  <a:lnTo>
                    <a:pt x="0" y="10"/>
                  </a:lnTo>
                  <a:lnTo>
                    <a:pt x="0" y="10"/>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6"/>
            <p:cNvSpPr>
              <a:spLocks/>
            </p:cNvSpPr>
            <p:nvPr/>
          </p:nvSpPr>
          <p:spPr bwMode="auto">
            <a:xfrm>
              <a:off x="5662556" y="5390935"/>
              <a:ext cx="6350" cy="3175"/>
            </a:xfrm>
            <a:custGeom>
              <a:avLst/>
              <a:gdLst>
                <a:gd name="T0" fmla="*/ 0 w 4"/>
                <a:gd name="T1" fmla="*/ 2 h 2"/>
                <a:gd name="T2" fmla="*/ 0 w 4"/>
                <a:gd name="T3" fmla="*/ 0 h 2"/>
                <a:gd name="T4" fmla="*/ 2 w 4"/>
                <a:gd name="T5" fmla="*/ 0 h 2"/>
                <a:gd name="T6" fmla="*/ 2 w 4"/>
                <a:gd name="T7" fmla="*/ 0 h 2"/>
                <a:gd name="T8" fmla="*/ 4 w 4"/>
                <a:gd name="T9" fmla="*/ 0 h 2"/>
                <a:gd name="T10" fmla="*/ 4 w 4"/>
                <a:gd name="T11" fmla="*/ 2 h 2"/>
                <a:gd name="T12" fmla="*/ 4 w 4"/>
                <a:gd name="T13" fmla="*/ 2 h 2"/>
                <a:gd name="T14" fmla="*/ 4 w 4"/>
                <a:gd name="T15" fmla="*/ 2 h 2"/>
                <a:gd name="T16" fmla="*/ 2 w 4"/>
                <a:gd name="T17" fmla="*/ 2 h 2"/>
                <a:gd name="T18" fmla="*/ 0 w 4"/>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0" y="2"/>
                  </a:moveTo>
                  <a:lnTo>
                    <a:pt x="0" y="0"/>
                  </a:lnTo>
                  <a:lnTo>
                    <a:pt x="2" y="0"/>
                  </a:lnTo>
                  <a:lnTo>
                    <a:pt x="2" y="0"/>
                  </a:lnTo>
                  <a:lnTo>
                    <a:pt x="4" y="0"/>
                  </a:lnTo>
                  <a:lnTo>
                    <a:pt x="4" y="2"/>
                  </a:lnTo>
                  <a:lnTo>
                    <a:pt x="4" y="2"/>
                  </a:lnTo>
                  <a:lnTo>
                    <a:pt x="4"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7"/>
            <p:cNvSpPr>
              <a:spLocks noEditPoints="1"/>
            </p:cNvSpPr>
            <p:nvPr/>
          </p:nvSpPr>
          <p:spPr bwMode="auto">
            <a:xfrm>
              <a:off x="4595756" y="4822610"/>
              <a:ext cx="1082675" cy="12700"/>
            </a:xfrm>
            <a:custGeom>
              <a:avLst/>
              <a:gdLst>
                <a:gd name="T0" fmla="*/ 658 w 682"/>
                <a:gd name="T1" fmla="*/ 8 h 8"/>
                <a:gd name="T2" fmla="*/ 682 w 682"/>
                <a:gd name="T3" fmla="*/ 0 h 8"/>
                <a:gd name="T4" fmla="*/ 642 w 682"/>
                <a:gd name="T5" fmla="*/ 8 h 8"/>
                <a:gd name="T6" fmla="*/ 616 w 682"/>
                <a:gd name="T7" fmla="*/ 0 h 8"/>
                <a:gd name="T8" fmla="*/ 642 w 682"/>
                <a:gd name="T9" fmla="*/ 8 h 8"/>
                <a:gd name="T10" fmla="*/ 576 w 682"/>
                <a:gd name="T11" fmla="*/ 8 h 8"/>
                <a:gd name="T12" fmla="*/ 600 w 682"/>
                <a:gd name="T13" fmla="*/ 0 h 8"/>
                <a:gd name="T14" fmla="*/ 560 w 682"/>
                <a:gd name="T15" fmla="*/ 8 h 8"/>
                <a:gd name="T16" fmla="*/ 534 w 682"/>
                <a:gd name="T17" fmla="*/ 0 h 8"/>
                <a:gd name="T18" fmla="*/ 560 w 682"/>
                <a:gd name="T19" fmla="*/ 8 h 8"/>
                <a:gd name="T20" fmla="*/ 494 w 682"/>
                <a:gd name="T21" fmla="*/ 8 h 8"/>
                <a:gd name="T22" fmla="*/ 518 w 682"/>
                <a:gd name="T23" fmla="*/ 0 h 8"/>
                <a:gd name="T24" fmla="*/ 476 w 682"/>
                <a:gd name="T25" fmla="*/ 8 h 8"/>
                <a:gd name="T26" fmla="*/ 452 w 682"/>
                <a:gd name="T27" fmla="*/ 0 h 8"/>
                <a:gd name="T28" fmla="*/ 476 w 682"/>
                <a:gd name="T29" fmla="*/ 8 h 8"/>
                <a:gd name="T30" fmla="*/ 412 w 682"/>
                <a:gd name="T31" fmla="*/ 8 h 8"/>
                <a:gd name="T32" fmla="*/ 436 w 682"/>
                <a:gd name="T33" fmla="*/ 0 h 8"/>
                <a:gd name="T34" fmla="*/ 394 w 682"/>
                <a:gd name="T35" fmla="*/ 8 h 8"/>
                <a:gd name="T36" fmla="*/ 370 w 682"/>
                <a:gd name="T37" fmla="*/ 0 h 8"/>
                <a:gd name="T38" fmla="*/ 394 w 682"/>
                <a:gd name="T39" fmla="*/ 8 h 8"/>
                <a:gd name="T40" fmla="*/ 330 w 682"/>
                <a:gd name="T41" fmla="*/ 8 h 8"/>
                <a:gd name="T42" fmla="*/ 354 w 682"/>
                <a:gd name="T43" fmla="*/ 0 h 8"/>
                <a:gd name="T44" fmla="*/ 312 w 682"/>
                <a:gd name="T45" fmla="*/ 8 h 8"/>
                <a:gd name="T46" fmla="*/ 288 w 682"/>
                <a:gd name="T47" fmla="*/ 0 h 8"/>
                <a:gd name="T48" fmla="*/ 312 w 682"/>
                <a:gd name="T49" fmla="*/ 8 h 8"/>
                <a:gd name="T50" fmla="*/ 248 w 682"/>
                <a:gd name="T51" fmla="*/ 8 h 8"/>
                <a:gd name="T52" fmla="*/ 272 w 682"/>
                <a:gd name="T53" fmla="*/ 0 h 8"/>
                <a:gd name="T54" fmla="*/ 230 w 682"/>
                <a:gd name="T55" fmla="*/ 8 h 8"/>
                <a:gd name="T56" fmla="*/ 206 w 682"/>
                <a:gd name="T57" fmla="*/ 0 h 8"/>
                <a:gd name="T58" fmla="*/ 230 w 682"/>
                <a:gd name="T59" fmla="*/ 8 h 8"/>
                <a:gd name="T60" fmla="*/ 166 w 682"/>
                <a:gd name="T61" fmla="*/ 8 h 8"/>
                <a:gd name="T62" fmla="*/ 190 w 682"/>
                <a:gd name="T63" fmla="*/ 0 h 8"/>
                <a:gd name="T64" fmla="*/ 148 w 682"/>
                <a:gd name="T65" fmla="*/ 8 h 8"/>
                <a:gd name="T66" fmla="*/ 124 w 682"/>
                <a:gd name="T67" fmla="*/ 0 h 8"/>
                <a:gd name="T68" fmla="*/ 148 w 682"/>
                <a:gd name="T69" fmla="*/ 8 h 8"/>
                <a:gd name="T70" fmla="*/ 84 w 682"/>
                <a:gd name="T71" fmla="*/ 8 h 8"/>
                <a:gd name="T72" fmla="*/ 108 w 682"/>
                <a:gd name="T73" fmla="*/ 0 h 8"/>
                <a:gd name="T74" fmla="*/ 66 w 682"/>
                <a:gd name="T75" fmla="*/ 8 h 8"/>
                <a:gd name="T76" fmla="*/ 42 w 682"/>
                <a:gd name="T77" fmla="*/ 0 h 8"/>
                <a:gd name="T78" fmla="*/ 66 w 682"/>
                <a:gd name="T79" fmla="*/ 8 h 8"/>
                <a:gd name="T80" fmla="*/ 0 w 682"/>
                <a:gd name="T81" fmla="*/ 8 h 8"/>
                <a:gd name="T82" fmla="*/ 26 w 682"/>
                <a:gd name="T8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8">
                  <a:moveTo>
                    <a:pt x="682" y="8"/>
                  </a:moveTo>
                  <a:lnTo>
                    <a:pt x="658" y="8"/>
                  </a:lnTo>
                  <a:lnTo>
                    <a:pt x="658" y="0"/>
                  </a:lnTo>
                  <a:lnTo>
                    <a:pt x="682" y="0"/>
                  </a:lnTo>
                  <a:lnTo>
                    <a:pt x="682" y="8"/>
                  </a:lnTo>
                  <a:close/>
                  <a:moveTo>
                    <a:pt x="642" y="8"/>
                  </a:moveTo>
                  <a:lnTo>
                    <a:pt x="616" y="8"/>
                  </a:lnTo>
                  <a:lnTo>
                    <a:pt x="616" y="0"/>
                  </a:lnTo>
                  <a:lnTo>
                    <a:pt x="642" y="0"/>
                  </a:lnTo>
                  <a:lnTo>
                    <a:pt x="642" y="8"/>
                  </a:lnTo>
                  <a:close/>
                  <a:moveTo>
                    <a:pt x="600" y="8"/>
                  </a:moveTo>
                  <a:lnTo>
                    <a:pt x="576" y="8"/>
                  </a:lnTo>
                  <a:lnTo>
                    <a:pt x="576" y="0"/>
                  </a:lnTo>
                  <a:lnTo>
                    <a:pt x="600" y="0"/>
                  </a:lnTo>
                  <a:lnTo>
                    <a:pt x="600" y="8"/>
                  </a:lnTo>
                  <a:close/>
                  <a:moveTo>
                    <a:pt x="560" y="8"/>
                  </a:moveTo>
                  <a:lnTo>
                    <a:pt x="534" y="8"/>
                  </a:lnTo>
                  <a:lnTo>
                    <a:pt x="534" y="0"/>
                  </a:lnTo>
                  <a:lnTo>
                    <a:pt x="560" y="0"/>
                  </a:lnTo>
                  <a:lnTo>
                    <a:pt x="560" y="8"/>
                  </a:lnTo>
                  <a:close/>
                  <a:moveTo>
                    <a:pt x="518" y="8"/>
                  </a:moveTo>
                  <a:lnTo>
                    <a:pt x="494" y="8"/>
                  </a:lnTo>
                  <a:lnTo>
                    <a:pt x="494" y="0"/>
                  </a:lnTo>
                  <a:lnTo>
                    <a:pt x="518" y="0"/>
                  </a:lnTo>
                  <a:lnTo>
                    <a:pt x="518" y="8"/>
                  </a:lnTo>
                  <a:close/>
                  <a:moveTo>
                    <a:pt x="476" y="8"/>
                  </a:moveTo>
                  <a:lnTo>
                    <a:pt x="452" y="8"/>
                  </a:lnTo>
                  <a:lnTo>
                    <a:pt x="452" y="0"/>
                  </a:lnTo>
                  <a:lnTo>
                    <a:pt x="476" y="0"/>
                  </a:lnTo>
                  <a:lnTo>
                    <a:pt x="476" y="8"/>
                  </a:lnTo>
                  <a:close/>
                  <a:moveTo>
                    <a:pt x="436" y="8"/>
                  </a:moveTo>
                  <a:lnTo>
                    <a:pt x="412" y="8"/>
                  </a:lnTo>
                  <a:lnTo>
                    <a:pt x="412" y="0"/>
                  </a:lnTo>
                  <a:lnTo>
                    <a:pt x="436" y="0"/>
                  </a:lnTo>
                  <a:lnTo>
                    <a:pt x="436" y="8"/>
                  </a:lnTo>
                  <a:close/>
                  <a:moveTo>
                    <a:pt x="394" y="8"/>
                  </a:moveTo>
                  <a:lnTo>
                    <a:pt x="370" y="8"/>
                  </a:lnTo>
                  <a:lnTo>
                    <a:pt x="370" y="0"/>
                  </a:lnTo>
                  <a:lnTo>
                    <a:pt x="394" y="0"/>
                  </a:lnTo>
                  <a:lnTo>
                    <a:pt x="394" y="8"/>
                  </a:lnTo>
                  <a:close/>
                  <a:moveTo>
                    <a:pt x="354" y="8"/>
                  </a:moveTo>
                  <a:lnTo>
                    <a:pt x="330" y="8"/>
                  </a:lnTo>
                  <a:lnTo>
                    <a:pt x="330" y="0"/>
                  </a:lnTo>
                  <a:lnTo>
                    <a:pt x="354" y="0"/>
                  </a:lnTo>
                  <a:lnTo>
                    <a:pt x="354" y="8"/>
                  </a:lnTo>
                  <a:close/>
                  <a:moveTo>
                    <a:pt x="312" y="8"/>
                  </a:moveTo>
                  <a:lnTo>
                    <a:pt x="288" y="8"/>
                  </a:lnTo>
                  <a:lnTo>
                    <a:pt x="288" y="0"/>
                  </a:lnTo>
                  <a:lnTo>
                    <a:pt x="312" y="0"/>
                  </a:lnTo>
                  <a:lnTo>
                    <a:pt x="312" y="8"/>
                  </a:lnTo>
                  <a:close/>
                  <a:moveTo>
                    <a:pt x="272" y="8"/>
                  </a:moveTo>
                  <a:lnTo>
                    <a:pt x="248" y="8"/>
                  </a:lnTo>
                  <a:lnTo>
                    <a:pt x="248" y="0"/>
                  </a:lnTo>
                  <a:lnTo>
                    <a:pt x="272" y="0"/>
                  </a:lnTo>
                  <a:lnTo>
                    <a:pt x="272" y="8"/>
                  </a:lnTo>
                  <a:close/>
                  <a:moveTo>
                    <a:pt x="230" y="8"/>
                  </a:moveTo>
                  <a:lnTo>
                    <a:pt x="206" y="8"/>
                  </a:lnTo>
                  <a:lnTo>
                    <a:pt x="206" y="0"/>
                  </a:lnTo>
                  <a:lnTo>
                    <a:pt x="230" y="0"/>
                  </a:lnTo>
                  <a:lnTo>
                    <a:pt x="230" y="8"/>
                  </a:lnTo>
                  <a:close/>
                  <a:moveTo>
                    <a:pt x="190" y="8"/>
                  </a:moveTo>
                  <a:lnTo>
                    <a:pt x="166" y="8"/>
                  </a:lnTo>
                  <a:lnTo>
                    <a:pt x="166" y="0"/>
                  </a:lnTo>
                  <a:lnTo>
                    <a:pt x="190" y="0"/>
                  </a:lnTo>
                  <a:lnTo>
                    <a:pt x="190" y="8"/>
                  </a:lnTo>
                  <a:close/>
                  <a:moveTo>
                    <a:pt x="148" y="8"/>
                  </a:moveTo>
                  <a:lnTo>
                    <a:pt x="124" y="8"/>
                  </a:lnTo>
                  <a:lnTo>
                    <a:pt x="124" y="0"/>
                  </a:lnTo>
                  <a:lnTo>
                    <a:pt x="148" y="0"/>
                  </a:lnTo>
                  <a:lnTo>
                    <a:pt x="148" y="8"/>
                  </a:lnTo>
                  <a:close/>
                  <a:moveTo>
                    <a:pt x="108" y="8"/>
                  </a:moveTo>
                  <a:lnTo>
                    <a:pt x="84" y="8"/>
                  </a:lnTo>
                  <a:lnTo>
                    <a:pt x="84" y="0"/>
                  </a:lnTo>
                  <a:lnTo>
                    <a:pt x="108" y="0"/>
                  </a:lnTo>
                  <a:lnTo>
                    <a:pt x="108" y="8"/>
                  </a:lnTo>
                  <a:close/>
                  <a:moveTo>
                    <a:pt x="66" y="8"/>
                  </a:moveTo>
                  <a:lnTo>
                    <a:pt x="42" y="8"/>
                  </a:lnTo>
                  <a:lnTo>
                    <a:pt x="42" y="0"/>
                  </a:lnTo>
                  <a:lnTo>
                    <a:pt x="66" y="0"/>
                  </a:lnTo>
                  <a:lnTo>
                    <a:pt x="66" y="8"/>
                  </a:lnTo>
                  <a:close/>
                  <a:moveTo>
                    <a:pt x="26" y="8"/>
                  </a:moveTo>
                  <a:lnTo>
                    <a:pt x="0" y="8"/>
                  </a:lnTo>
                  <a:lnTo>
                    <a:pt x="0" y="0"/>
                  </a:lnTo>
                  <a:lnTo>
                    <a:pt x="26" y="0"/>
                  </a:lnTo>
                  <a:lnTo>
                    <a:pt x="26"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8"/>
            <p:cNvSpPr>
              <a:spLocks noEditPoints="1"/>
            </p:cNvSpPr>
            <p:nvPr/>
          </p:nvSpPr>
          <p:spPr bwMode="auto">
            <a:xfrm>
              <a:off x="3948056" y="4822610"/>
              <a:ext cx="215900" cy="12700"/>
            </a:xfrm>
            <a:custGeom>
              <a:avLst/>
              <a:gdLst>
                <a:gd name="T0" fmla="*/ 136 w 136"/>
                <a:gd name="T1" fmla="*/ 8 h 8"/>
                <a:gd name="T2" fmla="*/ 112 w 136"/>
                <a:gd name="T3" fmla="*/ 8 h 8"/>
                <a:gd name="T4" fmla="*/ 112 w 136"/>
                <a:gd name="T5" fmla="*/ 0 h 8"/>
                <a:gd name="T6" fmla="*/ 136 w 136"/>
                <a:gd name="T7" fmla="*/ 0 h 8"/>
                <a:gd name="T8" fmla="*/ 136 w 136"/>
                <a:gd name="T9" fmla="*/ 8 h 8"/>
                <a:gd name="T10" fmla="*/ 98 w 136"/>
                <a:gd name="T11" fmla="*/ 8 h 8"/>
                <a:gd name="T12" fmla="*/ 76 w 136"/>
                <a:gd name="T13" fmla="*/ 8 h 8"/>
                <a:gd name="T14" fmla="*/ 76 w 136"/>
                <a:gd name="T15" fmla="*/ 0 h 8"/>
                <a:gd name="T16" fmla="*/ 98 w 136"/>
                <a:gd name="T17" fmla="*/ 0 h 8"/>
                <a:gd name="T18" fmla="*/ 98 w 136"/>
                <a:gd name="T19" fmla="*/ 8 h 8"/>
                <a:gd name="T20" fmla="*/ 60 w 136"/>
                <a:gd name="T21" fmla="*/ 8 h 8"/>
                <a:gd name="T22" fmla="*/ 38 w 136"/>
                <a:gd name="T23" fmla="*/ 8 h 8"/>
                <a:gd name="T24" fmla="*/ 38 w 136"/>
                <a:gd name="T25" fmla="*/ 0 h 8"/>
                <a:gd name="T26" fmla="*/ 60 w 136"/>
                <a:gd name="T27" fmla="*/ 0 h 8"/>
                <a:gd name="T28" fmla="*/ 60 w 136"/>
                <a:gd name="T29" fmla="*/ 8 h 8"/>
                <a:gd name="T30" fmla="*/ 22 w 136"/>
                <a:gd name="T31" fmla="*/ 8 h 8"/>
                <a:gd name="T32" fmla="*/ 0 w 136"/>
                <a:gd name="T33" fmla="*/ 8 h 8"/>
                <a:gd name="T34" fmla="*/ 0 w 136"/>
                <a:gd name="T35" fmla="*/ 0 h 8"/>
                <a:gd name="T36" fmla="*/ 22 w 136"/>
                <a:gd name="T37" fmla="*/ 0 h 8"/>
                <a:gd name="T38" fmla="*/ 22 w 136"/>
                <a:gd name="T3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 h="8">
                  <a:moveTo>
                    <a:pt x="136" y="8"/>
                  </a:moveTo>
                  <a:lnTo>
                    <a:pt x="112" y="8"/>
                  </a:lnTo>
                  <a:lnTo>
                    <a:pt x="112" y="0"/>
                  </a:lnTo>
                  <a:lnTo>
                    <a:pt x="136" y="0"/>
                  </a:lnTo>
                  <a:lnTo>
                    <a:pt x="136" y="8"/>
                  </a:lnTo>
                  <a:close/>
                  <a:moveTo>
                    <a:pt x="98" y="8"/>
                  </a:moveTo>
                  <a:lnTo>
                    <a:pt x="76" y="8"/>
                  </a:lnTo>
                  <a:lnTo>
                    <a:pt x="76" y="0"/>
                  </a:lnTo>
                  <a:lnTo>
                    <a:pt x="98" y="0"/>
                  </a:lnTo>
                  <a:lnTo>
                    <a:pt x="98" y="8"/>
                  </a:lnTo>
                  <a:close/>
                  <a:moveTo>
                    <a:pt x="60" y="8"/>
                  </a:moveTo>
                  <a:lnTo>
                    <a:pt x="38" y="8"/>
                  </a:lnTo>
                  <a:lnTo>
                    <a:pt x="38" y="0"/>
                  </a:lnTo>
                  <a:lnTo>
                    <a:pt x="60" y="0"/>
                  </a:lnTo>
                  <a:lnTo>
                    <a:pt x="60" y="8"/>
                  </a:lnTo>
                  <a:close/>
                  <a:moveTo>
                    <a:pt x="22" y="8"/>
                  </a:moveTo>
                  <a:lnTo>
                    <a:pt x="0" y="8"/>
                  </a:lnTo>
                  <a:lnTo>
                    <a:pt x="0" y="0"/>
                  </a:lnTo>
                  <a:lnTo>
                    <a:pt x="22" y="0"/>
                  </a:lnTo>
                  <a:lnTo>
                    <a:pt x="2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9"/>
            <p:cNvSpPr>
              <a:spLocks/>
            </p:cNvSpPr>
            <p:nvPr/>
          </p:nvSpPr>
          <p:spPr bwMode="auto">
            <a:xfrm>
              <a:off x="3916306" y="4667035"/>
              <a:ext cx="1762125" cy="965200"/>
            </a:xfrm>
            <a:custGeom>
              <a:avLst/>
              <a:gdLst>
                <a:gd name="T0" fmla="*/ 0 w 1110"/>
                <a:gd name="T1" fmla="*/ 608 h 608"/>
                <a:gd name="T2" fmla="*/ 0 w 1110"/>
                <a:gd name="T3" fmla="*/ 0 h 608"/>
                <a:gd name="T4" fmla="*/ 14 w 1110"/>
                <a:gd name="T5" fmla="*/ 0 h 608"/>
                <a:gd name="T6" fmla="*/ 14 w 1110"/>
                <a:gd name="T7" fmla="*/ 592 h 608"/>
                <a:gd name="T8" fmla="*/ 1110 w 1110"/>
                <a:gd name="T9" fmla="*/ 592 h 608"/>
                <a:gd name="T10" fmla="*/ 1110 w 1110"/>
                <a:gd name="T11" fmla="*/ 608 h 608"/>
                <a:gd name="T12" fmla="*/ 0 w 1110"/>
                <a:gd name="T13" fmla="*/ 608 h 608"/>
              </a:gdLst>
              <a:ahLst/>
              <a:cxnLst>
                <a:cxn ang="0">
                  <a:pos x="T0" y="T1"/>
                </a:cxn>
                <a:cxn ang="0">
                  <a:pos x="T2" y="T3"/>
                </a:cxn>
                <a:cxn ang="0">
                  <a:pos x="T4" y="T5"/>
                </a:cxn>
                <a:cxn ang="0">
                  <a:pos x="T6" y="T7"/>
                </a:cxn>
                <a:cxn ang="0">
                  <a:pos x="T8" y="T9"/>
                </a:cxn>
                <a:cxn ang="0">
                  <a:pos x="T10" y="T11"/>
                </a:cxn>
                <a:cxn ang="0">
                  <a:pos x="T12" y="T13"/>
                </a:cxn>
              </a:cxnLst>
              <a:rect l="0" t="0" r="r" b="b"/>
              <a:pathLst>
                <a:path w="1110" h="608">
                  <a:moveTo>
                    <a:pt x="0" y="608"/>
                  </a:moveTo>
                  <a:lnTo>
                    <a:pt x="0" y="0"/>
                  </a:lnTo>
                  <a:lnTo>
                    <a:pt x="14" y="0"/>
                  </a:lnTo>
                  <a:lnTo>
                    <a:pt x="14" y="592"/>
                  </a:lnTo>
                  <a:lnTo>
                    <a:pt x="1110" y="592"/>
                  </a:lnTo>
                  <a:lnTo>
                    <a:pt x="1110" y="608"/>
                  </a:lnTo>
                  <a:lnTo>
                    <a:pt x="0" y="6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10"/>
            <p:cNvSpPr>
              <a:spLocks/>
            </p:cNvSpPr>
            <p:nvPr/>
          </p:nvSpPr>
          <p:spPr bwMode="auto">
            <a:xfrm>
              <a:off x="4224281" y="5165510"/>
              <a:ext cx="1168400" cy="177800"/>
            </a:xfrm>
            <a:custGeom>
              <a:avLst/>
              <a:gdLst>
                <a:gd name="T0" fmla="*/ 0 w 736"/>
                <a:gd name="T1" fmla="*/ 112 h 112"/>
                <a:gd name="T2" fmla="*/ 0 w 736"/>
                <a:gd name="T3" fmla="*/ 104 h 112"/>
                <a:gd name="T4" fmla="*/ 736 w 736"/>
                <a:gd name="T5" fmla="*/ 0 h 112"/>
                <a:gd name="T6" fmla="*/ 736 w 736"/>
                <a:gd name="T7" fmla="*/ 8 h 112"/>
                <a:gd name="T8" fmla="*/ 0 w 736"/>
                <a:gd name="T9" fmla="*/ 112 h 112"/>
              </a:gdLst>
              <a:ahLst/>
              <a:cxnLst>
                <a:cxn ang="0">
                  <a:pos x="T0" y="T1"/>
                </a:cxn>
                <a:cxn ang="0">
                  <a:pos x="T2" y="T3"/>
                </a:cxn>
                <a:cxn ang="0">
                  <a:pos x="T4" y="T5"/>
                </a:cxn>
                <a:cxn ang="0">
                  <a:pos x="T6" y="T7"/>
                </a:cxn>
                <a:cxn ang="0">
                  <a:pos x="T8" y="T9"/>
                </a:cxn>
              </a:cxnLst>
              <a:rect l="0" t="0" r="r" b="b"/>
              <a:pathLst>
                <a:path w="736" h="112">
                  <a:moveTo>
                    <a:pt x="0" y="112"/>
                  </a:moveTo>
                  <a:lnTo>
                    <a:pt x="0" y="104"/>
                  </a:lnTo>
                  <a:lnTo>
                    <a:pt x="736" y="0"/>
                  </a:lnTo>
                  <a:lnTo>
                    <a:pt x="736" y="8"/>
                  </a:lnTo>
                  <a:lnTo>
                    <a:pt x="0"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11"/>
            <p:cNvSpPr>
              <a:spLocks/>
            </p:cNvSpPr>
            <p:nvPr/>
          </p:nvSpPr>
          <p:spPr bwMode="auto">
            <a:xfrm>
              <a:off x="4198881" y="5311560"/>
              <a:ext cx="50800" cy="50800"/>
            </a:xfrm>
            <a:custGeom>
              <a:avLst/>
              <a:gdLst>
                <a:gd name="T0" fmla="*/ 16 w 32"/>
                <a:gd name="T1" fmla="*/ 32 h 32"/>
                <a:gd name="T2" fmla="*/ 16 w 32"/>
                <a:gd name="T3" fmla="*/ 32 h 32"/>
                <a:gd name="T4" fmla="*/ 22 w 32"/>
                <a:gd name="T5" fmla="*/ 30 h 32"/>
                <a:gd name="T6" fmla="*/ 28 w 32"/>
                <a:gd name="T7" fmla="*/ 26 h 32"/>
                <a:gd name="T8" fmla="*/ 30 w 32"/>
                <a:gd name="T9" fmla="*/ 22 h 32"/>
                <a:gd name="T10" fmla="*/ 32 w 32"/>
                <a:gd name="T11" fmla="*/ 16 h 32"/>
                <a:gd name="T12" fmla="*/ 32 w 32"/>
                <a:gd name="T13" fmla="*/ 16 h 32"/>
                <a:gd name="T14" fmla="*/ 30 w 32"/>
                <a:gd name="T15" fmla="*/ 8 h 32"/>
                <a:gd name="T16" fmla="*/ 28 w 32"/>
                <a:gd name="T17" fmla="*/ 4 h 32"/>
                <a:gd name="T18" fmla="*/ 22 w 32"/>
                <a:gd name="T19" fmla="*/ 0 h 32"/>
                <a:gd name="T20" fmla="*/ 16 w 32"/>
                <a:gd name="T21" fmla="*/ 0 h 32"/>
                <a:gd name="T22" fmla="*/ 16 w 32"/>
                <a:gd name="T23" fmla="*/ 0 h 32"/>
                <a:gd name="T24" fmla="*/ 10 w 32"/>
                <a:gd name="T25" fmla="*/ 0 h 32"/>
                <a:gd name="T26" fmla="*/ 4 w 32"/>
                <a:gd name="T27" fmla="*/ 4 h 32"/>
                <a:gd name="T28" fmla="*/ 0 w 32"/>
                <a:gd name="T29" fmla="*/ 8 h 32"/>
                <a:gd name="T30" fmla="*/ 0 w 32"/>
                <a:gd name="T31" fmla="*/ 16 h 32"/>
                <a:gd name="T32" fmla="*/ 0 w 32"/>
                <a:gd name="T33" fmla="*/ 16 h 32"/>
                <a:gd name="T34" fmla="*/ 0 w 32"/>
                <a:gd name="T35" fmla="*/ 22 h 32"/>
                <a:gd name="T36" fmla="*/ 4 w 32"/>
                <a:gd name="T37" fmla="*/ 26 h 32"/>
                <a:gd name="T38" fmla="*/ 10 w 32"/>
                <a:gd name="T39" fmla="*/ 30 h 32"/>
                <a:gd name="T40" fmla="*/ 16 w 32"/>
                <a:gd name="T4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16" y="32"/>
                  </a:moveTo>
                  <a:lnTo>
                    <a:pt x="16" y="32"/>
                  </a:lnTo>
                  <a:lnTo>
                    <a:pt x="22" y="30"/>
                  </a:lnTo>
                  <a:lnTo>
                    <a:pt x="28" y="26"/>
                  </a:lnTo>
                  <a:lnTo>
                    <a:pt x="30" y="22"/>
                  </a:lnTo>
                  <a:lnTo>
                    <a:pt x="32" y="16"/>
                  </a:lnTo>
                  <a:lnTo>
                    <a:pt x="32" y="16"/>
                  </a:lnTo>
                  <a:lnTo>
                    <a:pt x="30" y="8"/>
                  </a:lnTo>
                  <a:lnTo>
                    <a:pt x="28" y="4"/>
                  </a:lnTo>
                  <a:lnTo>
                    <a:pt x="22" y="0"/>
                  </a:lnTo>
                  <a:lnTo>
                    <a:pt x="16" y="0"/>
                  </a:lnTo>
                  <a:lnTo>
                    <a:pt x="16" y="0"/>
                  </a:lnTo>
                  <a:lnTo>
                    <a:pt x="10" y="0"/>
                  </a:lnTo>
                  <a:lnTo>
                    <a:pt x="4" y="4"/>
                  </a:lnTo>
                  <a:lnTo>
                    <a:pt x="0" y="8"/>
                  </a:lnTo>
                  <a:lnTo>
                    <a:pt x="0" y="16"/>
                  </a:lnTo>
                  <a:lnTo>
                    <a:pt x="0" y="16"/>
                  </a:lnTo>
                  <a:lnTo>
                    <a:pt x="0" y="22"/>
                  </a:lnTo>
                  <a:lnTo>
                    <a:pt x="4" y="26"/>
                  </a:lnTo>
                  <a:lnTo>
                    <a:pt x="10" y="30"/>
                  </a:lnTo>
                  <a:lnTo>
                    <a:pt x="1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12"/>
            <p:cNvSpPr>
              <a:spLocks/>
            </p:cNvSpPr>
            <p:nvPr/>
          </p:nvSpPr>
          <p:spPr bwMode="auto">
            <a:xfrm>
              <a:off x="4198881" y="5311560"/>
              <a:ext cx="50800" cy="50800"/>
            </a:xfrm>
            <a:custGeom>
              <a:avLst/>
              <a:gdLst>
                <a:gd name="T0" fmla="*/ 16 w 32"/>
                <a:gd name="T1" fmla="*/ 32 h 32"/>
                <a:gd name="T2" fmla="*/ 16 w 32"/>
                <a:gd name="T3" fmla="*/ 32 h 32"/>
                <a:gd name="T4" fmla="*/ 22 w 32"/>
                <a:gd name="T5" fmla="*/ 30 h 32"/>
                <a:gd name="T6" fmla="*/ 28 w 32"/>
                <a:gd name="T7" fmla="*/ 26 h 32"/>
                <a:gd name="T8" fmla="*/ 30 w 32"/>
                <a:gd name="T9" fmla="*/ 22 h 32"/>
                <a:gd name="T10" fmla="*/ 32 w 32"/>
                <a:gd name="T11" fmla="*/ 16 h 32"/>
                <a:gd name="T12" fmla="*/ 32 w 32"/>
                <a:gd name="T13" fmla="*/ 16 h 32"/>
                <a:gd name="T14" fmla="*/ 30 w 32"/>
                <a:gd name="T15" fmla="*/ 8 h 32"/>
                <a:gd name="T16" fmla="*/ 28 w 32"/>
                <a:gd name="T17" fmla="*/ 4 h 32"/>
                <a:gd name="T18" fmla="*/ 22 w 32"/>
                <a:gd name="T19" fmla="*/ 0 h 32"/>
                <a:gd name="T20" fmla="*/ 16 w 32"/>
                <a:gd name="T21" fmla="*/ 0 h 32"/>
                <a:gd name="T22" fmla="*/ 16 w 32"/>
                <a:gd name="T23" fmla="*/ 0 h 32"/>
                <a:gd name="T24" fmla="*/ 10 w 32"/>
                <a:gd name="T25" fmla="*/ 0 h 32"/>
                <a:gd name="T26" fmla="*/ 4 w 32"/>
                <a:gd name="T27" fmla="*/ 4 h 32"/>
                <a:gd name="T28" fmla="*/ 0 w 32"/>
                <a:gd name="T29" fmla="*/ 8 h 32"/>
                <a:gd name="T30" fmla="*/ 0 w 32"/>
                <a:gd name="T31" fmla="*/ 16 h 32"/>
                <a:gd name="T32" fmla="*/ 0 w 32"/>
                <a:gd name="T33" fmla="*/ 16 h 32"/>
                <a:gd name="T34" fmla="*/ 0 w 32"/>
                <a:gd name="T35" fmla="*/ 22 h 32"/>
                <a:gd name="T36" fmla="*/ 4 w 32"/>
                <a:gd name="T37" fmla="*/ 26 h 32"/>
                <a:gd name="T38" fmla="*/ 10 w 32"/>
                <a:gd name="T39" fmla="*/ 30 h 32"/>
                <a:gd name="T40" fmla="*/ 16 w 32"/>
                <a:gd name="T4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16" y="32"/>
                  </a:moveTo>
                  <a:lnTo>
                    <a:pt x="16" y="32"/>
                  </a:lnTo>
                  <a:lnTo>
                    <a:pt x="22" y="30"/>
                  </a:lnTo>
                  <a:lnTo>
                    <a:pt x="28" y="26"/>
                  </a:lnTo>
                  <a:lnTo>
                    <a:pt x="30" y="22"/>
                  </a:lnTo>
                  <a:lnTo>
                    <a:pt x="32" y="16"/>
                  </a:lnTo>
                  <a:lnTo>
                    <a:pt x="32" y="16"/>
                  </a:lnTo>
                  <a:lnTo>
                    <a:pt x="30" y="8"/>
                  </a:lnTo>
                  <a:lnTo>
                    <a:pt x="28" y="4"/>
                  </a:lnTo>
                  <a:lnTo>
                    <a:pt x="22" y="0"/>
                  </a:lnTo>
                  <a:lnTo>
                    <a:pt x="16" y="0"/>
                  </a:lnTo>
                  <a:lnTo>
                    <a:pt x="16" y="0"/>
                  </a:lnTo>
                  <a:lnTo>
                    <a:pt x="10" y="0"/>
                  </a:lnTo>
                  <a:lnTo>
                    <a:pt x="4" y="4"/>
                  </a:lnTo>
                  <a:lnTo>
                    <a:pt x="0" y="8"/>
                  </a:lnTo>
                  <a:lnTo>
                    <a:pt x="0" y="16"/>
                  </a:lnTo>
                  <a:lnTo>
                    <a:pt x="0" y="16"/>
                  </a:lnTo>
                  <a:lnTo>
                    <a:pt x="0" y="22"/>
                  </a:lnTo>
                  <a:lnTo>
                    <a:pt x="4" y="26"/>
                  </a:lnTo>
                  <a:lnTo>
                    <a:pt x="10" y="30"/>
                  </a:lnTo>
                  <a:lnTo>
                    <a:pt x="16"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13"/>
            <p:cNvSpPr>
              <a:spLocks/>
            </p:cNvSpPr>
            <p:nvPr/>
          </p:nvSpPr>
          <p:spPr bwMode="auto">
            <a:xfrm>
              <a:off x="5367281" y="5146460"/>
              <a:ext cx="50800" cy="50800"/>
            </a:xfrm>
            <a:custGeom>
              <a:avLst/>
              <a:gdLst>
                <a:gd name="T0" fmla="*/ 16 w 32"/>
                <a:gd name="T1" fmla="*/ 32 h 32"/>
                <a:gd name="T2" fmla="*/ 16 w 32"/>
                <a:gd name="T3" fmla="*/ 32 h 32"/>
                <a:gd name="T4" fmla="*/ 22 w 32"/>
                <a:gd name="T5" fmla="*/ 32 h 32"/>
                <a:gd name="T6" fmla="*/ 28 w 32"/>
                <a:gd name="T7" fmla="*/ 28 h 32"/>
                <a:gd name="T8" fmla="*/ 32 w 32"/>
                <a:gd name="T9" fmla="*/ 22 h 32"/>
                <a:gd name="T10" fmla="*/ 32 w 32"/>
                <a:gd name="T11" fmla="*/ 16 h 32"/>
                <a:gd name="T12" fmla="*/ 32 w 32"/>
                <a:gd name="T13" fmla="*/ 16 h 32"/>
                <a:gd name="T14" fmla="*/ 32 w 32"/>
                <a:gd name="T15" fmla="*/ 10 h 32"/>
                <a:gd name="T16" fmla="*/ 28 w 32"/>
                <a:gd name="T17" fmla="*/ 6 h 32"/>
                <a:gd name="T18" fmla="*/ 22 w 32"/>
                <a:gd name="T19" fmla="*/ 2 h 32"/>
                <a:gd name="T20" fmla="*/ 16 w 32"/>
                <a:gd name="T21" fmla="*/ 0 h 32"/>
                <a:gd name="T22" fmla="*/ 16 w 32"/>
                <a:gd name="T23" fmla="*/ 0 h 32"/>
                <a:gd name="T24" fmla="*/ 10 w 32"/>
                <a:gd name="T25" fmla="*/ 2 h 32"/>
                <a:gd name="T26" fmla="*/ 6 w 32"/>
                <a:gd name="T27" fmla="*/ 6 h 32"/>
                <a:gd name="T28" fmla="*/ 2 w 32"/>
                <a:gd name="T29" fmla="*/ 10 h 32"/>
                <a:gd name="T30" fmla="*/ 0 w 32"/>
                <a:gd name="T31" fmla="*/ 16 h 32"/>
                <a:gd name="T32" fmla="*/ 0 w 32"/>
                <a:gd name="T33" fmla="*/ 16 h 32"/>
                <a:gd name="T34" fmla="*/ 2 w 32"/>
                <a:gd name="T35" fmla="*/ 22 h 32"/>
                <a:gd name="T36" fmla="*/ 6 w 32"/>
                <a:gd name="T37" fmla="*/ 28 h 32"/>
                <a:gd name="T38" fmla="*/ 10 w 32"/>
                <a:gd name="T39" fmla="*/ 32 h 32"/>
                <a:gd name="T40" fmla="*/ 16 w 32"/>
                <a:gd name="T4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16" y="32"/>
                  </a:moveTo>
                  <a:lnTo>
                    <a:pt x="16" y="32"/>
                  </a:lnTo>
                  <a:lnTo>
                    <a:pt x="22" y="32"/>
                  </a:lnTo>
                  <a:lnTo>
                    <a:pt x="28" y="28"/>
                  </a:lnTo>
                  <a:lnTo>
                    <a:pt x="32" y="22"/>
                  </a:lnTo>
                  <a:lnTo>
                    <a:pt x="32" y="16"/>
                  </a:lnTo>
                  <a:lnTo>
                    <a:pt x="32" y="16"/>
                  </a:lnTo>
                  <a:lnTo>
                    <a:pt x="32" y="10"/>
                  </a:lnTo>
                  <a:lnTo>
                    <a:pt x="28" y="6"/>
                  </a:lnTo>
                  <a:lnTo>
                    <a:pt x="22" y="2"/>
                  </a:lnTo>
                  <a:lnTo>
                    <a:pt x="16" y="0"/>
                  </a:lnTo>
                  <a:lnTo>
                    <a:pt x="16" y="0"/>
                  </a:lnTo>
                  <a:lnTo>
                    <a:pt x="10" y="2"/>
                  </a:lnTo>
                  <a:lnTo>
                    <a:pt x="6" y="6"/>
                  </a:lnTo>
                  <a:lnTo>
                    <a:pt x="2" y="10"/>
                  </a:lnTo>
                  <a:lnTo>
                    <a:pt x="0" y="16"/>
                  </a:lnTo>
                  <a:lnTo>
                    <a:pt x="0" y="16"/>
                  </a:lnTo>
                  <a:lnTo>
                    <a:pt x="2" y="22"/>
                  </a:lnTo>
                  <a:lnTo>
                    <a:pt x="6" y="28"/>
                  </a:lnTo>
                  <a:lnTo>
                    <a:pt x="10" y="32"/>
                  </a:lnTo>
                  <a:lnTo>
                    <a:pt x="1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14"/>
            <p:cNvSpPr>
              <a:spLocks/>
            </p:cNvSpPr>
            <p:nvPr/>
          </p:nvSpPr>
          <p:spPr bwMode="auto">
            <a:xfrm>
              <a:off x="5367281" y="5146460"/>
              <a:ext cx="50800" cy="50800"/>
            </a:xfrm>
            <a:custGeom>
              <a:avLst/>
              <a:gdLst>
                <a:gd name="T0" fmla="*/ 16 w 32"/>
                <a:gd name="T1" fmla="*/ 32 h 32"/>
                <a:gd name="T2" fmla="*/ 16 w 32"/>
                <a:gd name="T3" fmla="*/ 32 h 32"/>
                <a:gd name="T4" fmla="*/ 22 w 32"/>
                <a:gd name="T5" fmla="*/ 32 h 32"/>
                <a:gd name="T6" fmla="*/ 28 w 32"/>
                <a:gd name="T7" fmla="*/ 28 h 32"/>
                <a:gd name="T8" fmla="*/ 32 w 32"/>
                <a:gd name="T9" fmla="*/ 22 h 32"/>
                <a:gd name="T10" fmla="*/ 32 w 32"/>
                <a:gd name="T11" fmla="*/ 16 h 32"/>
                <a:gd name="T12" fmla="*/ 32 w 32"/>
                <a:gd name="T13" fmla="*/ 16 h 32"/>
                <a:gd name="T14" fmla="*/ 32 w 32"/>
                <a:gd name="T15" fmla="*/ 10 h 32"/>
                <a:gd name="T16" fmla="*/ 28 w 32"/>
                <a:gd name="T17" fmla="*/ 6 h 32"/>
                <a:gd name="T18" fmla="*/ 22 w 32"/>
                <a:gd name="T19" fmla="*/ 2 h 32"/>
                <a:gd name="T20" fmla="*/ 16 w 32"/>
                <a:gd name="T21" fmla="*/ 0 h 32"/>
                <a:gd name="T22" fmla="*/ 16 w 32"/>
                <a:gd name="T23" fmla="*/ 0 h 32"/>
                <a:gd name="T24" fmla="*/ 10 w 32"/>
                <a:gd name="T25" fmla="*/ 2 h 32"/>
                <a:gd name="T26" fmla="*/ 6 w 32"/>
                <a:gd name="T27" fmla="*/ 6 h 32"/>
                <a:gd name="T28" fmla="*/ 2 w 32"/>
                <a:gd name="T29" fmla="*/ 10 h 32"/>
                <a:gd name="T30" fmla="*/ 0 w 32"/>
                <a:gd name="T31" fmla="*/ 16 h 32"/>
                <a:gd name="T32" fmla="*/ 0 w 32"/>
                <a:gd name="T33" fmla="*/ 16 h 32"/>
                <a:gd name="T34" fmla="*/ 2 w 32"/>
                <a:gd name="T35" fmla="*/ 22 h 32"/>
                <a:gd name="T36" fmla="*/ 6 w 32"/>
                <a:gd name="T37" fmla="*/ 28 h 32"/>
                <a:gd name="T38" fmla="*/ 10 w 32"/>
                <a:gd name="T39" fmla="*/ 32 h 32"/>
                <a:gd name="T40" fmla="*/ 16 w 32"/>
                <a:gd name="T4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16" y="32"/>
                  </a:moveTo>
                  <a:lnTo>
                    <a:pt x="16" y="32"/>
                  </a:lnTo>
                  <a:lnTo>
                    <a:pt x="22" y="32"/>
                  </a:lnTo>
                  <a:lnTo>
                    <a:pt x="28" y="28"/>
                  </a:lnTo>
                  <a:lnTo>
                    <a:pt x="32" y="22"/>
                  </a:lnTo>
                  <a:lnTo>
                    <a:pt x="32" y="16"/>
                  </a:lnTo>
                  <a:lnTo>
                    <a:pt x="32" y="16"/>
                  </a:lnTo>
                  <a:lnTo>
                    <a:pt x="32" y="10"/>
                  </a:lnTo>
                  <a:lnTo>
                    <a:pt x="28" y="6"/>
                  </a:lnTo>
                  <a:lnTo>
                    <a:pt x="22" y="2"/>
                  </a:lnTo>
                  <a:lnTo>
                    <a:pt x="16" y="0"/>
                  </a:lnTo>
                  <a:lnTo>
                    <a:pt x="16" y="0"/>
                  </a:lnTo>
                  <a:lnTo>
                    <a:pt x="10" y="2"/>
                  </a:lnTo>
                  <a:lnTo>
                    <a:pt x="6" y="6"/>
                  </a:lnTo>
                  <a:lnTo>
                    <a:pt x="2" y="10"/>
                  </a:lnTo>
                  <a:lnTo>
                    <a:pt x="0" y="16"/>
                  </a:lnTo>
                  <a:lnTo>
                    <a:pt x="0" y="16"/>
                  </a:lnTo>
                  <a:lnTo>
                    <a:pt x="2" y="22"/>
                  </a:lnTo>
                  <a:lnTo>
                    <a:pt x="6" y="28"/>
                  </a:lnTo>
                  <a:lnTo>
                    <a:pt x="10" y="32"/>
                  </a:lnTo>
                  <a:lnTo>
                    <a:pt x="16"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15"/>
            <p:cNvSpPr>
              <a:spLocks/>
            </p:cNvSpPr>
            <p:nvPr/>
          </p:nvSpPr>
          <p:spPr bwMode="auto">
            <a:xfrm>
              <a:off x="5297431" y="5013110"/>
              <a:ext cx="25400" cy="92075"/>
            </a:xfrm>
            <a:custGeom>
              <a:avLst/>
              <a:gdLst>
                <a:gd name="T0" fmla="*/ 4 w 16"/>
                <a:gd name="T1" fmla="*/ 0 h 58"/>
                <a:gd name="T2" fmla="*/ 16 w 16"/>
                <a:gd name="T3" fmla="*/ 0 h 58"/>
                <a:gd name="T4" fmla="*/ 16 w 16"/>
                <a:gd name="T5" fmla="*/ 58 h 58"/>
                <a:gd name="T6" fmla="*/ 10 w 16"/>
                <a:gd name="T7" fmla="*/ 58 h 58"/>
                <a:gd name="T8" fmla="*/ 10 w 16"/>
                <a:gd name="T9" fmla="*/ 6 h 58"/>
                <a:gd name="T10" fmla="*/ 0 w 16"/>
                <a:gd name="T11" fmla="*/ 6 h 58"/>
                <a:gd name="T12" fmla="*/ 4 w 16"/>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 h="58">
                  <a:moveTo>
                    <a:pt x="4" y="0"/>
                  </a:moveTo>
                  <a:lnTo>
                    <a:pt x="16" y="0"/>
                  </a:lnTo>
                  <a:lnTo>
                    <a:pt x="16" y="58"/>
                  </a:lnTo>
                  <a:lnTo>
                    <a:pt x="10" y="58"/>
                  </a:lnTo>
                  <a:lnTo>
                    <a:pt x="10" y="6"/>
                  </a:lnTo>
                  <a:lnTo>
                    <a:pt x="0" y="6"/>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16"/>
            <p:cNvSpPr>
              <a:spLocks noEditPoints="1"/>
            </p:cNvSpPr>
            <p:nvPr/>
          </p:nvSpPr>
          <p:spPr bwMode="auto">
            <a:xfrm>
              <a:off x="5348231" y="5009935"/>
              <a:ext cx="57150" cy="98425"/>
            </a:xfrm>
            <a:custGeom>
              <a:avLst/>
              <a:gdLst>
                <a:gd name="T0" fmla="*/ 12 w 36"/>
                <a:gd name="T1" fmla="*/ 62 h 62"/>
                <a:gd name="T2" fmla="*/ 8 w 36"/>
                <a:gd name="T3" fmla="*/ 60 h 62"/>
                <a:gd name="T4" fmla="*/ 24 w 36"/>
                <a:gd name="T5" fmla="*/ 36 h 62"/>
                <a:gd name="T6" fmla="*/ 24 w 36"/>
                <a:gd name="T7" fmla="*/ 36 h 62"/>
                <a:gd name="T8" fmla="*/ 18 w 36"/>
                <a:gd name="T9" fmla="*/ 36 h 62"/>
                <a:gd name="T10" fmla="*/ 18 w 36"/>
                <a:gd name="T11" fmla="*/ 36 h 62"/>
                <a:gd name="T12" fmla="*/ 12 w 36"/>
                <a:gd name="T13" fmla="*/ 36 h 62"/>
                <a:gd name="T14" fmla="*/ 6 w 36"/>
                <a:gd name="T15" fmla="*/ 32 h 62"/>
                <a:gd name="T16" fmla="*/ 6 w 36"/>
                <a:gd name="T17" fmla="*/ 32 h 62"/>
                <a:gd name="T18" fmla="*/ 2 w 36"/>
                <a:gd name="T19" fmla="*/ 26 h 62"/>
                <a:gd name="T20" fmla="*/ 0 w 36"/>
                <a:gd name="T21" fmla="*/ 18 h 62"/>
                <a:gd name="T22" fmla="*/ 0 w 36"/>
                <a:gd name="T23" fmla="*/ 18 h 62"/>
                <a:gd name="T24" fmla="*/ 2 w 36"/>
                <a:gd name="T25" fmla="*/ 14 h 62"/>
                <a:gd name="T26" fmla="*/ 4 w 36"/>
                <a:gd name="T27" fmla="*/ 10 h 62"/>
                <a:gd name="T28" fmla="*/ 4 w 36"/>
                <a:gd name="T29" fmla="*/ 10 h 62"/>
                <a:gd name="T30" fmla="*/ 6 w 36"/>
                <a:gd name="T31" fmla="*/ 6 h 62"/>
                <a:gd name="T32" fmla="*/ 10 w 36"/>
                <a:gd name="T33" fmla="*/ 4 h 62"/>
                <a:gd name="T34" fmla="*/ 10 w 36"/>
                <a:gd name="T35" fmla="*/ 4 h 62"/>
                <a:gd name="T36" fmla="*/ 14 w 36"/>
                <a:gd name="T37" fmla="*/ 2 h 62"/>
                <a:gd name="T38" fmla="*/ 20 w 36"/>
                <a:gd name="T39" fmla="*/ 0 h 62"/>
                <a:gd name="T40" fmla="*/ 20 w 36"/>
                <a:gd name="T41" fmla="*/ 0 h 62"/>
                <a:gd name="T42" fmla="*/ 24 w 36"/>
                <a:gd name="T43" fmla="*/ 2 h 62"/>
                <a:gd name="T44" fmla="*/ 28 w 36"/>
                <a:gd name="T45" fmla="*/ 4 h 62"/>
                <a:gd name="T46" fmla="*/ 28 w 36"/>
                <a:gd name="T47" fmla="*/ 4 h 62"/>
                <a:gd name="T48" fmla="*/ 32 w 36"/>
                <a:gd name="T49" fmla="*/ 6 h 62"/>
                <a:gd name="T50" fmla="*/ 34 w 36"/>
                <a:gd name="T51" fmla="*/ 10 h 62"/>
                <a:gd name="T52" fmla="*/ 34 w 36"/>
                <a:gd name="T53" fmla="*/ 10 h 62"/>
                <a:gd name="T54" fmla="*/ 36 w 36"/>
                <a:gd name="T55" fmla="*/ 14 h 62"/>
                <a:gd name="T56" fmla="*/ 36 w 36"/>
                <a:gd name="T57" fmla="*/ 18 h 62"/>
                <a:gd name="T58" fmla="*/ 36 w 36"/>
                <a:gd name="T59" fmla="*/ 18 h 62"/>
                <a:gd name="T60" fmla="*/ 36 w 36"/>
                <a:gd name="T61" fmla="*/ 26 h 62"/>
                <a:gd name="T62" fmla="*/ 36 w 36"/>
                <a:gd name="T63" fmla="*/ 26 h 62"/>
                <a:gd name="T64" fmla="*/ 30 w 36"/>
                <a:gd name="T65" fmla="*/ 36 h 62"/>
                <a:gd name="T66" fmla="*/ 12 w 36"/>
                <a:gd name="T67" fmla="*/ 62 h 62"/>
                <a:gd name="T68" fmla="*/ 18 w 36"/>
                <a:gd name="T69" fmla="*/ 32 h 62"/>
                <a:gd name="T70" fmla="*/ 18 w 36"/>
                <a:gd name="T71" fmla="*/ 32 h 62"/>
                <a:gd name="T72" fmla="*/ 24 w 36"/>
                <a:gd name="T73" fmla="*/ 30 h 62"/>
                <a:gd name="T74" fmla="*/ 28 w 36"/>
                <a:gd name="T75" fmla="*/ 28 h 62"/>
                <a:gd name="T76" fmla="*/ 28 w 36"/>
                <a:gd name="T77" fmla="*/ 28 h 62"/>
                <a:gd name="T78" fmla="*/ 30 w 36"/>
                <a:gd name="T79" fmla="*/ 24 h 62"/>
                <a:gd name="T80" fmla="*/ 32 w 36"/>
                <a:gd name="T81" fmla="*/ 18 h 62"/>
                <a:gd name="T82" fmla="*/ 32 w 36"/>
                <a:gd name="T83" fmla="*/ 18 h 62"/>
                <a:gd name="T84" fmla="*/ 30 w 36"/>
                <a:gd name="T85" fmla="*/ 14 h 62"/>
                <a:gd name="T86" fmla="*/ 28 w 36"/>
                <a:gd name="T87" fmla="*/ 10 h 62"/>
                <a:gd name="T88" fmla="*/ 28 w 36"/>
                <a:gd name="T89" fmla="*/ 10 h 62"/>
                <a:gd name="T90" fmla="*/ 24 w 36"/>
                <a:gd name="T91" fmla="*/ 8 h 62"/>
                <a:gd name="T92" fmla="*/ 18 w 36"/>
                <a:gd name="T93" fmla="*/ 6 h 62"/>
                <a:gd name="T94" fmla="*/ 18 w 36"/>
                <a:gd name="T95" fmla="*/ 6 h 62"/>
                <a:gd name="T96" fmla="*/ 14 w 36"/>
                <a:gd name="T97" fmla="*/ 8 h 62"/>
                <a:gd name="T98" fmla="*/ 10 w 36"/>
                <a:gd name="T99" fmla="*/ 10 h 62"/>
                <a:gd name="T100" fmla="*/ 10 w 36"/>
                <a:gd name="T101" fmla="*/ 10 h 62"/>
                <a:gd name="T102" fmla="*/ 8 w 36"/>
                <a:gd name="T103" fmla="*/ 14 h 62"/>
                <a:gd name="T104" fmla="*/ 6 w 36"/>
                <a:gd name="T105" fmla="*/ 18 h 62"/>
                <a:gd name="T106" fmla="*/ 6 w 36"/>
                <a:gd name="T107" fmla="*/ 18 h 62"/>
                <a:gd name="T108" fmla="*/ 8 w 36"/>
                <a:gd name="T109" fmla="*/ 24 h 62"/>
                <a:gd name="T110" fmla="*/ 10 w 36"/>
                <a:gd name="T111" fmla="*/ 28 h 62"/>
                <a:gd name="T112" fmla="*/ 10 w 36"/>
                <a:gd name="T113" fmla="*/ 28 h 62"/>
                <a:gd name="T114" fmla="*/ 14 w 36"/>
                <a:gd name="T115" fmla="*/ 30 h 62"/>
                <a:gd name="T116" fmla="*/ 18 w 36"/>
                <a:gd name="T117" fmla="*/ 32 h 62"/>
                <a:gd name="T118" fmla="*/ 18 w 36"/>
                <a:gd name="T119"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62">
                  <a:moveTo>
                    <a:pt x="12" y="62"/>
                  </a:moveTo>
                  <a:lnTo>
                    <a:pt x="8" y="60"/>
                  </a:lnTo>
                  <a:lnTo>
                    <a:pt x="24" y="36"/>
                  </a:lnTo>
                  <a:lnTo>
                    <a:pt x="24" y="36"/>
                  </a:lnTo>
                  <a:lnTo>
                    <a:pt x="18" y="36"/>
                  </a:lnTo>
                  <a:lnTo>
                    <a:pt x="18" y="36"/>
                  </a:lnTo>
                  <a:lnTo>
                    <a:pt x="12" y="36"/>
                  </a:lnTo>
                  <a:lnTo>
                    <a:pt x="6" y="32"/>
                  </a:lnTo>
                  <a:lnTo>
                    <a:pt x="6" y="32"/>
                  </a:lnTo>
                  <a:lnTo>
                    <a:pt x="2" y="26"/>
                  </a:lnTo>
                  <a:lnTo>
                    <a:pt x="0" y="18"/>
                  </a:lnTo>
                  <a:lnTo>
                    <a:pt x="0" y="18"/>
                  </a:lnTo>
                  <a:lnTo>
                    <a:pt x="2" y="14"/>
                  </a:lnTo>
                  <a:lnTo>
                    <a:pt x="4" y="10"/>
                  </a:lnTo>
                  <a:lnTo>
                    <a:pt x="4" y="10"/>
                  </a:lnTo>
                  <a:lnTo>
                    <a:pt x="6" y="6"/>
                  </a:lnTo>
                  <a:lnTo>
                    <a:pt x="10" y="4"/>
                  </a:lnTo>
                  <a:lnTo>
                    <a:pt x="10" y="4"/>
                  </a:lnTo>
                  <a:lnTo>
                    <a:pt x="14" y="2"/>
                  </a:lnTo>
                  <a:lnTo>
                    <a:pt x="20" y="0"/>
                  </a:lnTo>
                  <a:lnTo>
                    <a:pt x="20" y="0"/>
                  </a:lnTo>
                  <a:lnTo>
                    <a:pt x="24" y="2"/>
                  </a:lnTo>
                  <a:lnTo>
                    <a:pt x="28" y="4"/>
                  </a:lnTo>
                  <a:lnTo>
                    <a:pt x="28" y="4"/>
                  </a:lnTo>
                  <a:lnTo>
                    <a:pt x="32" y="6"/>
                  </a:lnTo>
                  <a:lnTo>
                    <a:pt x="34" y="10"/>
                  </a:lnTo>
                  <a:lnTo>
                    <a:pt x="34" y="10"/>
                  </a:lnTo>
                  <a:lnTo>
                    <a:pt x="36" y="14"/>
                  </a:lnTo>
                  <a:lnTo>
                    <a:pt x="36" y="18"/>
                  </a:lnTo>
                  <a:lnTo>
                    <a:pt x="36" y="18"/>
                  </a:lnTo>
                  <a:lnTo>
                    <a:pt x="36" y="26"/>
                  </a:lnTo>
                  <a:lnTo>
                    <a:pt x="36" y="26"/>
                  </a:lnTo>
                  <a:lnTo>
                    <a:pt x="30" y="36"/>
                  </a:lnTo>
                  <a:lnTo>
                    <a:pt x="12" y="62"/>
                  </a:lnTo>
                  <a:close/>
                  <a:moveTo>
                    <a:pt x="18" y="32"/>
                  </a:moveTo>
                  <a:lnTo>
                    <a:pt x="18" y="32"/>
                  </a:lnTo>
                  <a:lnTo>
                    <a:pt x="24" y="30"/>
                  </a:lnTo>
                  <a:lnTo>
                    <a:pt x="28" y="28"/>
                  </a:lnTo>
                  <a:lnTo>
                    <a:pt x="28" y="28"/>
                  </a:lnTo>
                  <a:lnTo>
                    <a:pt x="30" y="24"/>
                  </a:lnTo>
                  <a:lnTo>
                    <a:pt x="32" y="18"/>
                  </a:lnTo>
                  <a:lnTo>
                    <a:pt x="32" y="18"/>
                  </a:lnTo>
                  <a:lnTo>
                    <a:pt x="30" y="14"/>
                  </a:lnTo>
                  <a:lnTo>
                    <a:pt x="28" y="10"/>
                  </a:lnTo>
                  <a:lnTo>
                    <a:pt x="28" y="10"/>
                  </a:lnTo>
                  <a:lnTo>
                    <a:pt x="24" y="8"/>
                  </a:lnTo>
                  <a:lnTo>
                    <a:pt x="18" y="6"/>
                  </a:lnTo>
                  <a:lnTo>
                    <a:pt x="18" y="6"/>
                  </a:lnTo>
                  <a:lnTo>
                    <a:pt x="14" y="8"/>
                  </a:lnTo>
                  <a:lnTo>
                    <a:pt x="10" y="10"/>
                  </a:lnTo>
                  <a:lnTo>
                    <a:pt x="10" y="10"/>
                  </a:lnTo>
                  <a:lnTo>
                    <a:pt x="8" y="14"/>
                  </a:lnTo>
                  <a:lnTo>
                    <a:pt x="6" y="18"/>
                  </a:lnTo>
                  <a:lnTo>
                    <a:pt x="6" y="18"/>
                  </a:lnTo>
                  <a:lnTo>
                    <a:pt x="8" y="24"/>
                  </a:lnTo>
                  <a:lnTo>
                    <a:pt x="10" y="28"/>
                  </a:lnTo>
                  <a:lnTo>
                    <a:pt x="10" y="28"/>
                  </a:lnTo>
                  <a:lnTo>
                    <a:pt x="14" y="30"/>
                  </a:lnTo>
                  <a:lnTo>
                    <a:pt x="18" y="32"/>
                  </a:lnTo>
                  <a:lnTo>
                    <a:pt x="1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17"/>
            <p:cNvSpPr>
              <a:spLocks/>
            </p:cNvSpPr>
            <p:nvPr/>
          </p:nvSpPr>
          <p:spPr bwMode="auto">
            <a:xfrm>
              <a:off x="5414906" y="5092485"/>
              <a:ext cx="15875" cy="15875"/>
            </a:xfrm>
            <a:custGeom>
              <a:avLst/>
              <a:gdLst>
                <a:gd name="T0" fmla="*/ 4 w 10"/>
                <a:gd name="T1" fmla="*/ 0 h 10"/>
                <a:gd name="T2" fmla="*/ 4 w 10"/>
                <a:gd name="T3" fmla="*/ 0 h 10"/>
                <a:gd name="T4" fmla="*/ 8 w 10"/>
                <a:gd name="T5" fmla="*/ 2 h 10"/>
                <a:gd name="T6" fmla="*/ 8 w 10"/>
                <a:gd name="T7" fmla="*/ 2 h 10"/>
                <a:gd name="T8" fmla="*/ 10 w 10"/>
                <a:gd name="T9" fmla="*/ 6 h 10"/>
                <a:gd name="T10" fmla="*/ 10 w 10"/>
                <a:gd name="T11" fmla="*/ 6 h 10"/>
                <a:gd name="T12" fmla="*/ 8 w 10"/>
                <a:gd name="T13" fmla="*/ 8 h 10"/>
                <a:gd name="T14" fmla="*/ 8 w 10"/>
                <a:gd name="T15" fmla="*/ 8 h 10"/>
                <a:gd name="T16" fmla="*/ 4 w 10"/>
                <a:gd name="T17" fmla="*/ 10 h 10"/>
                <a:gd name="T18" fmla="*/ 4 w 10"/>
                <a:gd name="T19" fmla="*/ 10 h 10"/>
                <a:gd name="T20" fmla="*/ 2 w 10"/>
                <a:gd name="T21" fmla="*/ 8 h 10"/>
                <a:gd name="T22" fmla="*/ 2 w 10"/>
                <a:gd name="T23" fmla="*/ 8 h 10"/>
                <a:gd name="T24" fmla="*/ 0 w 10"/>
                <a:gd name="T25" fmla="*/ 6 h 10"/>
                <a:gd name="T26" fmla="*/ 0 w 10"/>
                <a:gd name="T27" fmla="*/ 6 h 10"/>
                <a:gd name="T28" fmla="*/ 2 w 10"/>
                <a:gd name="T29" fmla="*/ 2 h 10"/>
                <a:gd name="T30" fmla="*/ 2 w 10"/>
                <a:gd name="T31" fmla="*/ 2 h 10"/>
                <a:gd name="T32" fmla="*/ 4 w 10"/>
                <a:gd name="T33" fmla="*/ 0 h 10"/>
                <a:gd name="T34" fmla="*/ 4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4" y="0"/>
                  </a:moveTo>
                  <a:lnTo>
                    <a:pt x="4" y="0"/>
                  </a:lnTo>
                  <a:lnTo>
                    <a:pt x="8" y="2"/>
                  </a:lnTo>
                  <a:lnTo>
                    <a:pt x="8" y="2"/>
                  </a:lnTo>
                  <a:lnTo>
                    <a:pt x="10" y="6"/>
                  </a:lnTo>
                  <a:lnTo>
                    <a:pt x="10" y="6"/>
                  </a:lnTo>
                  <a:lnTo>
                    <a:pt x="8" y="8"/>
                  </a:lnTo>
                  <a:lnTo>
                    <a:pt x="8" y="8"/>
                  </a:lnTo>
                  <a:lnTo>
                    <a:pt x="4" y="10"/>
                  </a:lnTo>
                  <a:lnTo>
                    <a:pt x="4" y="10"/>
                  </a:lnTo>
                  <a:lnTo>
                    <a:pt x="2" y="8"/>
                  </a:lnTo>
                  <a:lnTo>
                    <a:pt x="2" y="8"/>
                  </a:lnTo>
                  <a:lnTo>
                    <a:pt x="0" y="6"/>
                  </a:lnTo>
                  <a:lnTo>
                    <a:pt x="0" y="6"/>
                  </a:lnTo>
                  <a:lnTo>
                    <a:pt x="2" y="2"/>
                  </a:lnTo>
                  <a:lnTo>
                    <a:pt x="2" y="2"/>
                  </a:lnTo>
                  <a:lnTo>
                    <a:pt x="4"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9"/>
            <p:cNvSpPr>
              <a:spLocks/>
            </p:cNvSpPr>
            <p:nvPr/>
          </p:nvSpPr>
          <p:spPr bwMode="auto">
            <a:xfrm>
              <a:off x="4195706" y="4749585"/>
              <a:ext cx="95250" cy="139700"/>
            </a:xfrm>
            <a:custGeom>
              <a:avLst/>
              <a:gdLst>
                <a:gd name="T0" fmla="*/ 20 w 60"/>
                <a:gd name="T1" fmla="*/ 30 h 88"/>
                <a:gd name="T2" fmla="*/ 4 w 60"/>
                <a:gd name="T3" fmla="*/ 30 h 88"/>
                <a:gd name="T4" fmla="*/ 4 w 60"/>
                <a:gd name="T5" fmla="*/ 30 h 88"/>
                <a:gd name="T6" fmla="*/ 6 w 60"/>
                <a:gd name="T7" fmla="*/ 16 h 88"/>
                <a:gd name="T8" fmla="*/ 12 w 60"/>
                <a:gd name="T9" fmla="*/ 8 h 88"/>
                <a:gd name="T10" fmla="*/ 12 w 60"/>
                <a:gd name="T11" fmla="*/ 8 h 88"/>
                <a:gd name="T12" fmla="*/ 22 w 60"/>
                <a:gd name="T13" fmla="*/ 2 h 88"/>
                <a:gd name="T14" fmla="*/ 32 w 60"/>
                <a:gd name="T15" fmla="*/ 0 h 88"/>
                <a:gd name="T16" fmla="*/ 32 w 60"/>
                <a:gd name="T17" fmla="*/ 0 h 88"/>
                <a:gd name="T18" fmla="*/ 40 w 60"/>
                <a:gd name="T19" fmla="*/ 0 h 88"/>
                <a:gd name="T20" fmla="*/ 46 w 60"/>
                <a:gd name="T21" fmla="*/ 2 h 88"/>
                <a:gd name="T22" fmla="*/ 46 w 60"/>
                <a:gd name="T23" fmla="*/ 2 h 88"/>
                <a:gd name="T24" fmla="*/ 52 w 60"/>
                <a:gd name="T25" fmla="*/ 6 h 88"/>
                <a:gd name="T26" fmla="*/ 56 w 60"/>
                <a:gd name="T27" fmla="*/ 12 h 88"/>
                <a:gd name="T28" fmla="*/ 56 w 60"/>
                <a:gd name="T29" fmla="*/ 12 h 88"/>
                <a:gd name="T30" fmla="*/ 58 w 60"/>
                <a:gd name="T31" fmla="*/ 18 h 88"/>
                <a:gd name="T32" fmla="*/ 60 w 60"/>
                <a:gd name="T33" fmla="*/ 24 h 88"/>
                <a:gd name="T34" fmla="*/ 60 w 60"/>
                <a:gd name="T35" fmla="*/ 24 h 88"/>
                <a:gd name="T36" fmla="*/ 58 w 60"/>
                <a:gd name="T37" fmla="*/ 32 h 88"/>
                <a:gd name="T38" fmla="*/ 56 w 60"/>
                <a:gd name="T39" fmla="*/ 42 h 88"/>
                <a:gd name="T40" fmla="*/ 56 w 60"/>
                <a:gd name="T41" fmla="*/ 42 h 88"/>
                <a:gd name="T42" fmla="*/ 50 w 60"/>
                <a:gd name="T43" fmla="*/ 52 h 88"/>
                <a:gd name="T44" fmla="*/ 40 w 60"/>
                <a:gd name="T45" fmla="*/ 62 h 88"/>
                <a:gd name="T46" fmla="*/ 30 w 60"/>
                <a:gd name="T47" fmla="*/ 72 h 88"/>
                <a:gd name="T48" fmla="*/ 60 w 60"/>
                <a:gd name="T49" fmla="*/ 72 h 88"/>
                <a:gd name="T50" fmla="*/ 60 w 60"/>
                <a:gd name="T51" fmla="*/ 88 h 88"/>
                <a:gd name="T52" fmla="*/ 0 w 60"/>
                <a:gd name="T53" fmla="*/ 88 h 88"/>
                <a:gd name="T54" fmla="*/ 0 w 60"/>
                <a:gd name="T55" fmla="*/ 80 h 88"/>
                <a:gd name="T56" fmla="*/ 28 w 60"/>
                <a:gd name="T57" fmla="*/ 52 h 88"/>
                <a:gd name="T58" fmla="*/ 28 w 60"/>
                <a:gd name="T59" fmla="*/ 52 h 88"/>
                <a:gd name="T60" fmla="*/ 36 w 60"/>
                <a:gd name="T61" fmla="*/ 44 h 88"/>
                <a:gd name="T62" fmla="*/ 40 w 60"/>
                <a:gd name="T63" fmla="*/ 36 h 88"/>
                <a:gd name="T64" fmla="*/ 40 w 60"/>
                <a:gd name="T65" fmla="*/ 36 h 88"/>
                <a:gd name="T66" fmla="*/ 42 w 60"/>
                <a:gd name="T67" fmla="*/ 32 h 88"/>
                <a:gd name="T68" fmla="*/ 44 w 60"/>
                <a:gd name="T69" fmla="*/ 26 h 88"/>
                <a:gd name="T70" fmla="*/ 44 w 60"/>
                <a:gd name="T71" fmla="*/ 26 h 88"/>
                <a:gd name="T72" fmla="*/ 42 w 60"/>
                <a:gd name="T73" fmla="*/ 22 h 88"/>
                <a:gd name="T74" fmla="*/ 40 w 60"/>
                <a:gd name="T75" fmla="*/ 18 h 88"/>
                <a:gd name="T76" fmla="*/ 40 w 60"/>
                <a:gd name="T77" fmla="*/ 18 h 88"/>
                <a:gd name="T78" fmla="*/ 36 w 60"/>
                <a:gd name="T79" fmla="*/ 16 h 88"/>
                <a:gd name="T80" fmla="*/ 32 w 60"/>
                <a:gd name="T81" fmla="*/ 14 h 88"/>
                <a:gd name="T82" fmla="*/ 32 w 60"/>
                <a:gd name="T83" fmla="*/ 14 h 88"/>
                <a:gd name="T84" fmla="*/ 26 w 60"/>
                <a:gd name="T85" fmla="*/ 16 h 88"/>
                <a:gd name="T86" fmla="*/ 22 w 60"/>
                <a:gd name="T87" fmla="*/ 18 h 88"/>
                <a:gd name="T88" fmla="*/ 22 w 60"/>
                <a:gd name="T89" fmla="*/ 18 h 88"/>
                <a:gd name="T90" fmla="*/ 20 w 60"/>
                <a:gd name="T91" fmla="*/ 24 h 88"/>
                <a:gd name="T92" fmla="*/ 20 w 60"/>
                <a:gd name="T93" fmla="*/ 30 h 88"/>
                <a:gd name="T94" fmla="*/ 20 w 60"/>
                <a:gd name="T95" fmla="*/ 3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88">
                  <a:moveTo>
                    <a:pt x="20" y="30"/>
                  </a:moveTo>
                  <a:lnTo>
                    <a:pt x="4" y="30"/>
                  </a:lnTo>
                  <a:lnTo>
                    <a:pt x="4" y="30"/>
                  </a:lnTo>
                  <a:lnTo>
                    <a:pt x="6" y="16"/>
                  </a:lnTo>
                  <a:lnTo>
                    <a:pt x="12" y="8"/>
                  </a:lnTo>
                  <a:lnTo>
                    <a:pt x="12" y="8"/>
                  </a:lnTo>
                  <a:lnTo>
                    <a:pt x="22" y="2"/>
                  </a:lnTo>
                  <a:lnTo>
                    <a:pt x="32" y="0"/>
                  </a:lnTo>
                  <a:lnTo>
                    <a:pt x="32" y="0"/>
                  </a:lnTo>
                  <a:lnTo>
                    <a:pt x="40" y="0"/>
                  </a:lnTo>
                  <a:lnTo>
                    <a:pt x="46" y="2"/>
                  </a:lnTo>
                  <a:lnTo>
                    <a:pt x="46" y="2"/>
                  </a:lnTo>
                  <a:lnTo>
                    <a:pt x="52" y="6"/>
                  </a:lnTo>
                  <a:lnTo>
                    <a:pt x="56" y="12"/>
                  </a:lnTo>
                  <a:lnTo>
                    <a:pt x="56" y="12"/>
                  </a:lnTo>
                  <a:lnTo>
                    <a:pt x="58" y="18"/>
                  </a:lnTo>
                  <a:lnTo>
                    <a:pt x="60" y="24"/>
                  </a:lnTo>
                  <a:lnTo>
                    <a:pt x="60" y="24"/>
                  </a:lnTo>
                  <a:lnTo>
                    <a:pt x="58" y="32"/>
                  </a:lnTo>
                  <a:lnTo>
                    <a:pt x="56" y="42"/>
                  </a:lnTo>
                  <a:lnTo>
                    <a:pt x="56" y="42"/>
                  </a:lnTo>
                  <a:lnTo>
                    <a:pt x="50" y="52"/>
                  </a:lnTo>
                  <a:lnTo>
                    <a:pt x="40" y="62"/>
                  </a:lnTo>
                  <a:lnTo>
                    <a:pt x="30" y="72"/>
                  </a:lnTo>
                  <a:lnTo>
                    <a:pt x="60" y="72"/>
                  </a:lnTo>
                  <a:lnTo>
                    <a:pt x="60" y="88"/>
                  </a:lnTo>
                  <a:lnTo>
                    <a:pt x="0" y="88"/>
                  </a:lnTo>
                  <a:lnTo>
                    <a:pt x="0" y="80"/>
                  </a:lnTo>
                  <a:lnTo>
                    <a:pt x="28" y="52"/>
                  </a:lnTo>
                  <a:lnTo>
                    <a:pt x="28" y="52"/>
                  </a:lnTo>
                  <a:lnTo>
                    <a:pt x="36" y="44"/>
                  </a:lnTo>
                  <a:lnTo>
                    <a:pt x="40" y="36"/>
                  </a:lnTo>
                  <a:lnTo>
                    <a:pt x="40" y="36"/>
                  </a:lnTo>
                  <a:lnTo>
                    <a:pt x="42" y="32"/>
                  </a:lnTo>
                  <a:lnTo>
                    <a:pt x="44" y="26"/>
                  </a:lnTo>
                  <a:lnTo>
                    <a:pt x="44" y="26"/>
                  </a:lnTo>
                  <a:lnTo>
                    <a:pt x="42" y="22"/>
                  </a:lnTo>
                  <a:lnTo>
                    <a:pt x="40" y="18"/>
                  </a:lnTo>
                  <a:lnTo>
                    <a:pt x="40" y="18"/>
                  </a:lnTo>
                  <a:lnTo>
                    <a:pt x="36" y="16"/>
                  </a:lnTo>
                  <a:lnTo>
                    <a:pt x="32" y="14"/>
                  </a:lnTo>
                  <a:lnTo>
                    <a:pt x="32" y="14"/>
                  </a:lnTo>
                  <a:lnTo>
                    <a:pt x="26" y="16"/>
                  </a:lnTo>
                  <a:lnTo>
                    <a:pt x="22" y="18"/>
                  </a:lnTo>
                  <a:lnTo>
                    <a:pt x="22" y="18"/>
                  </a:lnTo>
                  <a:lnTo>
                    <a:pt x="20" y="24"/>
                  </a:lnTo>
                  <a:lnTo>
                    <a:pt x="20" y="30"/>
                  </a:lnTo>
                  <a:lnTo>
                    <a:pt x="2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20"/>
            <p:cNvSpPr>
              <a:spLocks/>
            </p:cNvSpPr>
            <p:nvPr/>
          </p:nvSpPr>
          <p:spPr bwMode="auto">
            <a:xfrm>
              <a:off x="4310006" y="4752760"/>
              <a:ext cx="57150" cy="136525"/>
            </a:xfrm>
            <a:custGeom>
              <a:avLst/>
              <a:gdLst>
                <a:gd name="T0" fmla="*/ 10 w 36"/>
                <a:gd name="T1" fmla="*/ 0 h 86"/>
                <a:gd name="T2" fmla="*/ 36 w 36"/>
                <a:gd name="T3" fmla="*/ 0 h 86"/>
                <a:gd name="T4" fmla="*/ 36 w 36"/>
                <a:gd name="T5" fmla="*/ 86 h 86"/>
                <a:gd name="T6" fmla="*/ 18 w 36"/>
                <a:gd name="T7" fmla="*/ 86 h 86"/>
                <a:gd name="T8" fmla="*/ 18 w 36"/>
                <a:gd name="T9" fmla="*/ 14 h 86"/>
                <a:gd name="T10" fmla="*/ 0 w 36"/>
                <a:gd name="T11" fmla="*/ 14 h 86"/>
                <a:gd name="T12" fmla="*/ 10 w 36"/>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36" h="86">
                  <a:moveTo>
                    <a:pt x="10" y="0"/>
                  </a:moveTo>
                  <a:lnTo>
                    <a:pt x="36" y="0"/>
                  </a:lnTo>
                  <a:lnTo>
                    <a:pt x="36" y="86"/>
                  </a:lnTo>
                  <a:lnTo>
                    <a:pt x="18" y="86"/>
                  </a:lnTo>
                  <a:lnTo>
                    <a:pt x="18" y="14"/>
                  </a:lnTo>
                  <a:lnTo>
                    <a:pt x="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21"/>
            <p:cNvSpPr>
              <a:spLocks/>
            </p:cNvSpPr>
            <p:nvPr/>
          </p:nvSpPr>
          <p:spPr bwMode="auto">
            <a:xfrm>
              <a:off x="4405256" y="4860710"/>
              <a:ext cx="28575" cy="31750"/>
            </a:xfrm>
            <a:custGeom>
              <a:avLst/>
              <a:gdLst>
                <a:gd name="T0" fmla="*/ 10 w 18"/>
                <a:gd name="T1" fmla="*/ 0 h 20"/>
                <a:gd name="T2" fmla="*/ 10 w 18"/>
                <a:gd name="T3" fmla="*/ 0 h 20"/>
                <a:gd name="T4" fmla="*/ 12 w 18"/>
                <a:gd name="T5" fmla="*/ 2 h 20"/>
                <a:gd name="T6" fmla="*/ 16 w 18"/>
                <a:gd name="T7" fmla="*/ 4 h 20"/>
                <a:gd name="T8" fmla="*/ 16 w 18"/>
                <a:gd name="T9" fmla="*/ 4 h 20"/>
                <a:gd name="T10" fmla="*/ 18 w 18"/>
                <a:gd name="T11" fmla="*/ 6 h 20"/>
                <a:gd name="T12" fmla="*/ 18 w 18"/>
                <a:gd name="T13" fmla="*/ 10 h 20"/>
                <a:gd name="T14" fmla="*/ 18 w 18"/>
                <a:gd name="T15" fmla="*/ 10 h 20"/>
                <a:gd name="T16" fmla="*/ 18 w 18"/>
                <a:gd name="T17" fmla="*/ 14 h 20"/>
                <a:gd name="T18" fmla="*/ 16 w 18"/>
                <a:gd name="T19" fmla="*/ 16 h 20"/>
                <a:gd name="T20" fmla="*/ 16 w 18"/>
                <a:gd name="T21" fmla="*/ 16 h 20"/>
                <a:gd name="T22" fmla="*/ 12 w 18"/>
                <a:gd name="T23" fmla="*/ 18 h 20"/>
                <a:gd name="T24" fmla="*/ 10 w 18"/>
                <a:gd name="T25" fmla="*/ 20 h 20"/>
                <a:gd name="T26" fmla="*/ 10 w 18"/>
                <a:gd name="T27" fmla="*/ 20 h 20"/>
                <a:gd name="T28" fmla="*/ 6 w 18"/>
                <a:gd name="T29" fmla="*/ 18 h 20"/>
                <a:gd name="T30" fmla="*/ 2 w 18"/>
                <a:gd name="T31" fmla="*/ 16 h 20"/>
                <a:gd name="T32" fmla="*/ 2 w 18"/>
                <a:gd name="T33" fmla="*/ 16 h 20"/>
                <a:gd name="T34" fmla="*/ 0 w 18"/>
                <a:gd name="T35" fmla="*/ 14 h 20"/>
                <a:gd name="T36" fmla="*/ 0 w 18"/>
                <a:gd name="T37" fmla="*/ 10 h 20"/>
                <a:gd name="T38" fmla="*/ 0 w 18"/>
                <a:gd name="T39" fmla="*/ 10 h 20"/>
                <a:gd name="T40" fmla="*/ 0 w 18"/>
                <a:gd name="T41" fmla="*/ 6 h 20"/>
                <a:gd name="T42" fmla="*/ 2 w 18"/>
                <a:gd name="T43" fmla="*/ 4 h 20"/>
                <a:gd name="T44" fmla="*/ 2 w 18"/>
                <a:gd name="T45" fmla="*/ 4 h 20"/>
                <a:gd name="T46" fmla="*/ 6 w 18"/>
                <a:gd name="T47" fmla="*/ 2 h 20"/>
                <a:gd name="T48" fmla="*/ 10 w 18"/>
                <a:gd name="T49" fmla="*/ 0 h 20"/>
                <a:gd name="T50" fmla="*/ 10 w 18"/>
                <a:gd name="T5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20">
                  <a:moveTo>
                    <a:pt x="10" y="0"/>
                  </a:moveTo>
                  <a:lnTo>
                    <a:pt x="10" y="0"/>
                  </a:lnTo>
                  <a:lnTo>
                    <a:pt x="12" y="2"/>
                  </a:lnTo>
                  <a:lnTo>
                    <a:pt x="16" y="4"/>
                  </a:lnTo>
                  <a:lnTo>
                    <a:pt x="16" y="4"/>
                  </a:lnTo>
                  <a:lnTo>
                    <a:pt x="18" y="6"/>
                  </a:lnTo>
                  <a:lnTo>
                    <a:pt x="18" y="10"/>
                  </a:lnTo>
                  <a:lnTo>
                    <a:pt x="18" y="10"/>
                  </a:lnTo>
                  <a:lnTo>
                    <a:pt x="18" y="14"/>
                  </a:lnTo>
                  <a:lnTo>
                    <a:pt x="16" y="16"/>
                  </a:lnTo>
                  <a:lnTo>
                    <a:pt x="16" y="16"/>
                  </a:lnTo>
                  <a:lnTo>
                    <a:pt x="12" y="18"/>
                  </a:lnTo>
                  <a:lnTo>
                    <a:pt x="10" y="20"/>
                  </a:lnTo>
                  <a:lnTo>
                    <a:pt x="10" y="20"/>
                  </a:lnTo>
                  <a:lnTo>
                    <a:pt x="6" y="18"/>
                  </a:lnTo>
                  <a:lnTo>
                    <a:pt x="2" y="16"/>
                  </a:lnTo>
                  <a:lnTo>
                    <a:pt x="2" y="16"/>
                  </a:lnTo>
                  <a:lnTo>
                    <a:pt x="0" y="14"/>
                  </a:lnTo>
                  <a:lnTo>
                    <a:pt x="0" y="10"/>
                  </a:lnTo>
                  <a:lnTo>
                    <a:pt x="0" y="10"/>
                  </a:lnTo>
                  <a:lnTo>
                    <a:pt x="0" y="6"/>
                  </a:lnTo>
                  <a:lnTo>
                    <a:pt x="2" y="4"/>
                  </a:lnTo>
                  <a:lnTo>
                    <a:pt x="2" y="4"/>
                  </a:lnTo>
                  <a:lnTo>
                    <a:pt x="6" y="2"/>
                  </a:lnTo>
                  <a:lnTo>
                    <a:pt x="10"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22"/>
            <p:cNvSpPr>
              <a:spLocks noEditPoints="1"/>
            </p:cNvSpPr>
            <p:nvPr/>
          </p:nvSpPr>
          <p:spPr bwMode="auto">
            <a:xfrm>
              <a:off x="4452881" y="4749585"/>
              <a:ext cx="95250" cy="142875"/>
            </a:xfrm>
            <a:custGeom>
              <a:avLst/>
              <a:gdLst>
                <a:gd name="T0" fmla="*/ 30 w 60"/>
                <a:gd name="T1" fmla="*/ 0 h 90"/>
                <a:gd name="T2" fmla="*/ 46 w 60"/>
                <a:gd name="T3" fmla="*/ 4 h 90"/>
                <a:gd name="T4" fmla="*/ 52 w 60"/>
                <a:gd name="T5" fmla="*/ 10 h 90"/>
                <a:gd name="T6" fmla="*/ 56 w 60"/>
                <a:gd name="T7" fmla="*/ 18 h 90"/>
                <a:gd name="T8" fmla="*/ 60 w 60"/>
                <a:gd name="T9" fmla="*/ 44 h 90"/>
                <a:gd name="T10" fmla="*/ 60 w 60"/>
                <a:gd name="T11" fmla="*/ 60 h 90"/>
                <a:gd name="T12" fmla="*/ 56 w 60"/>
                <a:gd name="T13" fmla="*/ 72 h 90"/>
                <a:gd name="T14" fmla="*/ 46 w 60"/>
                <a:gd name="T15" fmla="*/ 86 h 90"/>
                <a:gd name="T16" fmla="*/ 40 w 60"/>
                <a:gd name="T17" fmla="*/ 88 h 90"/>
                <a:gd name="T18" fmla="*/ 30 w 60"/>
                <a:gd name="T19" fmla="*/ 90 h 90"/>
                <a:gd name="T20" fmla="*/ 14 w 60"/>
                <a:gd name="T21" fmla="*/ 86 h 90"/>
                <a:gd name="T22" fmla="*/ 8 w 60"/>
                <a:gd name="T23" fmla="*/ 80 h 90"/>
                <a:gd name="T24" fmla="*/ 4 w 60"/>
                <a:gd name="T25" fmla="*/ 72 h 90"/>
                <a:gd name="T26" fmla="*/ 0 w 60"/>
                <a:gd name="T27" fmla="*/ 46 h 90"/>
                <a:gd name="T28" fmla="*/ 2 w 60"/>
                <a:gd name="T29" fmla="*/ 24 h 90"/>
                <a:gd name="T30" fmla="*/ 8 w 60"/>
                <a:gd name="T31" fmla="*/ 10 h 90"/>
                <a:gd name="T32" fmla="*/ 12 w 60"/>
                <a:gd name="T33" fmla="*/ 6 h 90"/>
                <a:gd name="T34" fmla="*/ 24 w 60"/>
                <a:gd name="T35" fmla="*/ 0 h 90"/>
                <a:gd name="T36" fmla="*/ 30 w 60"/>
                <a:gd name="T37" fmla="*/ 0 h 90"/>
                <a:gd name="T38" fmla="*/ 30 w 60"/>
                <a:gd name="T39" fmla="*/ 14 h 90"/>
                <a:gd name="T40" fmla="*/ 22 w 60"/>
                <a:gd name="T41" fmla="*/ 18 h 90"/>
                <a:gd name="T42" fmla="*/ 20 w 60"/>
                <a:gd name="T43" fmla="*/ 22 h 90"/>
                <a:gd name="T44" fmla="*/ 18 w 60"/>
                <a:gd name="T45" fmla="*/ 26 h 90"/>
                <a:gd name="T46" fmla="*/ 16 w 60"/>
                <a:gd name="T47" fmla="*/ 46 h 90"/>
                <a:gd name="T48" fmla="*/ 20 w 60"/>
                <a:gd name="T49" fmla="*/ 68 h 90"/>
                <a:gd name="T50" fmla="*/ 24 w 60"/>
                <a:gd name="T51" fmla="*/ 74 h 90"/>
                <a:gd name="T52" fmla="*/ 30 w 60"/>
                <a:gd name="T53" fmla="*/ 74 h 90"/>
                <a:gd name="T54" fmla="*/ 40 w 60"/>
                <a:gd name="T55" fmla="*/ 68 h 90"/>
                <a:gd name="T56" fmla="*/ 44 w 60"/>
                <a:gd name="T57" fmla="*/ 60 h 90"/>
                <a:gd name="T58" fmla="*/ 44 w 60"/>
                <a:gd name="T59" fmla="*/ 44 h 90"/>
                <a:gd name="T60" fmla="*/ 40 w 60"/>
                <a:gd name="T61" fmla="*/ 22 h 90"/>
                <a:gd name="T62" fmla="*/ 36 w 60"/>
                <a:gd name="T63" fmla="*/ 16 h 90"/>
                <a:gd name="T64" fmla="*/ 30 w 60"/>
                <a:gd name="T6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90">
                  <a:moveTo>
                    <a:pt x="30" y="0"/>
                  </a:moveTo>
                  <a:lnTo>
                    <a:pt x="30" y="0"/>
                  </a:lnTo>
                  <a:lnTo>
                    <a:pt x="38" y="0"/>
                  </a:lnTo>
                  <a:lnTo>
                    <a:pt x="46" y="4"/>
                  </a:lnTo>
                  <a:lnTo>
                    <a:pt x="46" y="4"/>
                  </a:lnTo>
                  <a:lnTo>
                    <a:pt x="52" y="10"/>
                  </a:lnTo>
                  <a:lnTo>
                    <a:pt x="56" y="18"/>
                  </a:lnTo>
                  <a:lnTo>
                    <a:pt x="56" y="18"/>
                  </a:lnTo>
                  <a:lnTo>
                    <a:pt x="60" y="30"/>
                  </a:lnTo>
                  <a:lnTo>
                    <a:pt x="60" y="44"/>
                  </a:lnTo>
                  <a:lnTo>
                    <a:pt x="60" y="44"/>
                  </a:lnTo>
                  <a:lnTo>
                    <a:pt x="60" y="60"/>
                  </a:lnTo>
                  <a:lnTo>
                    <a:pt x="56" y="72"/>
                  </a:lnTo>
                  <a:lnTo>
                    <a:pt x="56" y="72"/>
                  </a:lnTo>
                  <a:lnTo>
                    <a:pt x="52" y="80"/>
                  </a:lnTo>
                  <a:lnTo>
                    <a:pt x="46" y="86"/>
                  </a:lnTo>
                  <a:lnTo>
                    <a:pt x="46" y="86"/>
                  </a:lnTo>
                  <a:lnTo>
                    <a:pt x="40" y="88"/>
                  </a:lnTo>
                  <a:lnTo>
                    <a:pt x="30" y="90"/>
                  </a:lnTo>
                  <a:lnTo>
                    <a:pt x="30" y="90"/>
                  </a:lnTo>
                  <a:lnTo>
                    <a:pt x="22" y="88"/>
                  </a:lnTo>
                  <a:lnTo>
                    <a:pt x="14" y="86"/>
                  </a:lnTo>
                  <a:lnTo>
                    <a:pt x="14" y="86"/>
                  </a:lnTo>
                  <a:lnTo>
                    <a:pt x="8" y="80"/>
                  </a:lnTo>
                  <a:lnTo>
                    <a:pt x="4" y="72"/>
                  </a:lnTo>
                  <a:lnTo>
                    <a:pt x="4" y="72"/>
                  </a:lnTo>
                  <a:lnTo>
                    <a:pt x="0" y="60"/>
                  </a:lnTo>
                  <a:lnTo>
                    <a:pt x="0" y="46"/>
                  </a:lnTo>
                  <a:lnTo>
                    <a:pt x="0" y="46"/>
                  </a:lnTo>
                  <a:lnTo>
                    <a:pt x="2" y="24"/>
                  </a:lnTo>
                  <a:lnTo>
                    <a:pt x="4" y="18"/>
                  </a:lnTo>
                  <a:lnTo>
                    <a:pt x="8" y="10"/>
                  </a:lnTo>
                  <a:lnTo>
                    <a:pt x="8" y="10"/>
                  </a:lnTo>
                  <a:lnTo>
                    <a:pt x="12" y="6"/>
                  </a:lnTo>
                  <a:lnTo>
                    <a:pt x="16" y="2"/>
                  </a:lnTo>
                  <a:lnTo>
                    <a:pt x="24" y="0"/>
                  </a:lnTo>
                  <a:lnTo>
                    <a:pt x="30" y="0"/>
                  </a:lnTo>
                  <a:lnTo>
                    <a:pt x="30" y="0"/>
                  </a:lnTo>
                  <a:close/>
                  <a:moveTo>
                    <a:pt x="30" y="14"/>
                  </a:moveTo>
                  <a:lnTo>
                    <a:pt x="30" y="14"/>
                  </a:lnTo>
                  <a:lnTo>
                    <a:pt x="26" y="16"/>
                  </a:lnTo>
                  <a:lnTo>
                    <a:pt x="22" y="18"/>
                  </a:lnTo>
                  <a:lnTo>
                    <a:pt x="22" y="18"/>
                  </a:lnTo>
                  <a:lnTo>
                    <a:pt x="20" y="22"/>
                  </a:lnTo>
                  <a:lnTo>
                    <a:pt x="18" y="26"/>
                  </a:lnTo>
                  <a:lnTo>
                    <a:pt x="18" y="26"/>
                  </a:lnTo>
                  <a:lnTo>
                    <a:pt x="16" y="46"/>
                  </a:lnTo>
                  <a:lnTo>
                    <a:pt x="16" y="46"/>
                  </a:lnTo>
                  <a:lnTo>
                    <a:pt x="18" y="60"/>
                  </a:lnTo>
                  <a:lnTo>
                    <a:pt x="20" y="68"/>
                  </a:lnTo>
                  <a:lnTo>
                    <a:pt x="20" y="68"/>
                  </a:lnTo>
                  <a:lnTo>
                    <a:pt x="24" y="74"/>
                  </a:lnTo>
                  <a:lnTo>
                    <a:pt x="30" y="74"/>
                  </a:lnTo>
                  <a:lnTo>
                    <a:pt x="30" y="74"/>
                  </a:lnTo>
                  <a:lnTo>
                    <a:pt x="36" y="74"/>
                  </a:lnTo>
                  <a:lnTo>
                    <a:pt x="40" y="68"/>
                  </a:lnTo>
                  <a:lnTo>
                    <a:pt x="40" y="68"/>
                  </a:lnTo>
                  <a:lnTo>
                    <a:pt x="44" y="60"/>
                  </a:lnTo>
                  <a:lnTo>
                    <a:pt x="44" y="44"/>
                  </a:lnTo>
                  <a:lnTo>
                    <a:pt x="44" y="44"/>
                  </a:lnTo>
                  <a:lnTo>
                    <a:pt x="44" y="30"/>
                  </a:lnTo>
                  <a:lnTo>
                    <a:pt x="40" y="22"/>
                  </a:lnTo>
                  <a:lnTo>
                    <a:pt x="40" y="22"/>
                  </a:lnTo>
                  <a:lnTo>
                    <a:pt x="36" y="16"/>
                  </a:lnTo>
                  <a:lnTo>
                    <a:pt x="30" y="14"/>
                  </a:lnTo>
                  <a:lnTo>
                    <a:pt x="3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23"/>
            <p:cNvSpPr>
              <a:spLocks/>
            </p:cNvSpPr>
            <p:nvPr/>
          </p:nvSpPr>
          <p:spPr bwMode="auto">
            <a:xfrm>
              <a:off x="4119506" y="5409985"/>
              <a:ext cx="22225" cy="92075"/>
            </a:xfrm>
            <a:custGeom>
              <a:avLst/>
              <a:gdLst>
                <a:gd name="T0" fmla="*/ 4 w 14"/>
                <a:gd name="T1" fmla="*/ 0 h 58"/>
                <a:gd name="T2" fmla="*/ 14 w 14"/>
                <a:gd name="T3" fmla="*/ 0 h 58"/>
                <a:gd name="T4" fmla="*/ 14 w 14"/>
                <a:gd name="T5" fmla="*/ 58 h 58"/>
                <a:gd name="T6" fmla="*/ 8 w 14"/>
                <a:gd name="T7" fmla="*/ 58 h 58"/>
                <a:gd name="T8" fmla="*/ 8 w 14"/>
                <a:gd name="T9" fmla="*/ 6 h 58"/>
                <a:gd name="T10" fmla="*/ 0 w 14"/>
                <a:gd name="T11" fmla="*/ 6 h 58"/>
                <a:gd name="T12" fmla="*/ 4 w 14"/>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4" h="58">
                  <a:moveTo>
                    <a:pt x="4" y="0"/>
                  </a:moveTo>
                  <a:lnTo>
                    <a:pt x="14" y="0"/>
                  </a:lnTo>
                  <a:lnTo>
                    <a:pt x="14" y="58"/>
                  </a:lnTo>
                  <a:lnTo>
                    <a:pt x="8" y="58"/>
                  </a:lnTo>
                  <a:lnTo>
                    <a:pt x="8" y="6"/>
                  </a:lnTo>
                  <a:lnTo>
                    <a:pt x="0" y="6"/>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24"/>
            <p:cNvSpPr>
              <a:spLocks noEditPoints="1"/>
            </p:cNvSpPr>
            <p:nvPr/>
          </p:nvSpPr>
          <p:spPr bwMode="auto">
            <a:xfrm>
              <a:off x="4170306" y="5406810"/>
              <a:ext cx="60325" cy="98425"/>
            </a:xfrm>
            <a:custGeom>
              <a:avLst/>
              <a:gdLst>
                <a:gd name="T0" fmla="*/ 12 w 38"/>
                <a:gd name="T1" fmla="*/ 62 h 62"/>
                <a:gd name="T2" fmla="*/ 8 w 38"/>
                <a:gd name="T3" fmla="*/ 60 h 62"/>
                <a:gd name="T4" fmla="*/ 24 w 38"/>
                <a:gd name="T5" fmla="*/ 34 h 62"/>
                <a:gd name="T6" fmla="*/ 24 w 38"/>
                <a:gd name="T7" fmla="*/ 34 h 62"/>
                <a:gd name="T8" fmla="*/ 18 w 38"/>
                <a:gd name="T9" fmla="*/ 36 h 62"/>
                <a:gd name="T10" fmla="*/ 18 w 38"/>
                <a:gd name="T11" fmla="*/ 36 h 62"/>
                <a:gd name="T12" fmla="*/ 12 w 38"/>
                <a:gd name="T13" fmla="*/ 34 h 62"/>
                <a:gd name="T14" fmla="*/ 6 w 38"/>
                <a:gd name="T15" fmla="*/ 30 h 62"/>
                <a:gd name="T16" fmla="*/ 6 w 38"/>
                <a:gd name="T17" fmla="*/ 30 h 62"/>
                <a:gd name="T18" fmla="*/ 2 w 38"/>
                <a:gd name="T19" fmla="*/ 26 h 62"/>
                <a:gd name="T20" fmla="*/ 0 w 38"/>
                <a:gd name="T21" fmla="*/ 18 h 62"/>
                <a:gd name="T22" fmla="*/ 0 w 38"/>
                <a:gd name="T23" fmla="*/ 18 h 62"/>
                <a:gd name="T24" fmla="*/ 2 w 38"/>
                <a:gd name="T25" fmla="*/ 14 h 62"/>
                <a:gd name="T26" fmla="*/ 4 w 38"/>
                <a:gd name="T27" fmla="*/ 10 h 62"/>
                <a:gd name="T28" fmla="*/ 4 w 38"/>
                <a:gd name="T29" fmla="*/ 10 h 62"/>
                <a:gd name="T30" fmla="*/ 6 w 38"/>
                <a:gd name="T31" fmla="*/ 6 h 62"/>
                <a:gd name="T32" fmla="*/ 10 w 38"/>
                <a:gd name="T33" fmla="*/ 2 h 62"/>
                <a:gd name="T34" fmla="*/ 10 w 38"/>
                <a:gd name="T35" fmla="*/ 2 h 62"/>
                <a:gd name="T36" fmla="*/ 14 w 38"/>
                <a:gd name="T37" fmla="*/ 0 h 62"/>
                <a:gd name="T38" fmla="*/ 20 w 38"/>
                <a:gd name="T39" fmla="*/ 0 h 62"/>
                <a:gd name="T40" fmla="*/ 20 w 38"/>
                <a:gd name="T41" fmla="*/ 0 h 62"/>
                <a:gd name="T42" fmla="*/ 24 w 38"/>
                <a:gd name="T43" fmla="*/ 0 h 62"/>
                <a:gd name="T44" fmla="*/ 28 w 38"/>
                <a:gd name="T45" fmla="*/ 2 h 62"/>
                <a:gd name="T46" fmla="*/ 28 w 38"/>
                <a:gd name="T47" fmla="*/ 2 h 62"/>
                <a:gd name="T48" fmla="*/ 32 w 38"/>
                <a:gd name="T49" fmla="*/ 6 h 62"/>
                <a:gd name="T50" fmla="*/ 34 w 38"/>
                <a:gd name="T51" fmla="*/ 10 h 62"/>
                <a:gd name="T52" fmla="*/ 34 w 38"/>
                <a:gd name="T53" fmla="*/ 10 h 62"/>
                <a:gd name="T54" fmla="*/ 36 w 38"/>
                <a:gd name="T55" fmla="*/ 14 h 62"/>
                <a:gd name="T56" fmla="*/ 38 w 38"/>
                <a:gd name="T57" fmla="*/ 18 h 62"/>
                <a:gd name="T58" fmla="*/ 38 w 38"/>
                <a:gd name="T59" fmla="*/ 18 h 62"/>
                <a:gd name="T60" fmla="*/ 36 w 38"/>
                <a:gd name="T61" fmla="*/ 26 h 62"/>
                <a:gd name="T62" fmla="*/ 36 w 38"/>
                <a:gd name="T63" fmla="*/ 26 h 62"/>
                <a:gd name="T64" fmla="*/ 30 w 38"/>
                <a:gd name="T65" fmla="*/ 36 h 62"/>
                <a:gd name="T66" fmla="*/ 12 w 38"/>
                <a:gd name="T67" fmla="*/ 62 h 62"/>
                <a:gd name="T68" fmla="*/ 18 w 38"/>
                <a:gd name="T69" fmla="*/ 30 h 62"/>
                <a:gd name="T70" fmla="*/ 18 w 38"/>
                <a:gd name="T71" fmla="*/ 30 h 62"/>
                <a:gd name="T72" fmla="*/ 24 w 38"/>
                <a:gd name="T73" fmla="*/ 30 h 62"/>
                <a:gd name="T74" fmla="*/ 28 w 38"/>
                <a:gd name="T75" fmla="*/ 28 h 62"/>
                <a:gd name="T76" fmla="*/ 28 w 38"/>
                <a:gd name="T77" fmla="*/ 28 h 62"/>
                <a:gd name="T78" fmla="*/ 30 w 38"/>
                <a:gd name="T79" fmla="*/ 24 h 62"/>
                <a:gd name="T80" fmla="*/ 32 w 38"/>
                <a:gd name="T81" fmla="*/ 18 h 62"/>
                <a:gd name="T82" fmla="*/ 32 w 38"/>
                <a:gd name="T83" fmla="*/ 18 h 62"/>
                <a:gd name="T84" fmla="*/ 30 w 38"/>
                <a:gd name="T85" fmla="*/ 14 h 62"/>
                <a:gd name="T86" fmla="*/ 28 w 38"/>
                <a:gd name="T87" fmla="*/ 10 h 62"/>
                <a:gd name="T88" fmla="*/ 28 w 38"/>
                <a:gd name="T89" fmla="*/ 10 h 62"/>
                <a:gd name="T90" fmla="*/ 24 w 38"/>
                <a:gd name="T91" fmla="*/ 6 h 62"/>
                <a:gd name="T92" fmla="*/ 18 w 38"/>
                <a:gd name="T93" fmla="*/ 6 h 62"/>
                <a:gd name="T94" fmla="*/ 18 w 38"/>
                <a:gd name="T95" fmla="*/ 6 h 62"/>
                <a:gd name="T96" fmla="*/ 14 w 38"/>
                <a:gd name="T97" fmla="*/ 6 h 62"/>
                <a:gd name="T98" fmla="*/ 10 w 38"/>
                <a:gd name="T99" fmla="*/ 10 h 62"/>
                <a:gd name="T100" fmla="*/ 10 w 38"/>
                <a:gd name="T101" fmla="*/ 10 h 62"/>
                <a:gd name="T102" fmla="*/ 8 w 38"/>
                <a:gd name="T103" fmla="*/ 14 h 62"/>
                <a:gd name="T104" fmla="*/ 6 w 38"/>
                <a:gd name="T105" fmla="*/ 18 h 62"/>
                <a:gd name="T106" fmla="*/ 6 w 38"/>
                <a:gd name="T107" fmla="*/ 18 h 62"/>
                <a:gd name="T108" fmla="*/ 8 w 38"/>
                <a:gd name="T109" fmla="*/ 24 h 62"/>
                <a:gd name="T110" fmla="*/ 10 w 38"/>
                <a:gd name="T111" fmla="*/ 28 h 62"/>
                <a:gd name="T112" fmla="*/ 10 w 38"/>
                <a:gd name="T113" fmla="*/ 28 h 62"/>
                <a:gd name="T114" fmla="*/ 14 w 38"/>
                <a:gd name="T115" fmla="*/ 30 h 62"/>
                <a:gd name="T116" fmla="*/ 18 w 38"/>
                <a:gd name="T117" fmla="*/ 30 h 62"/>
                <a:gd name="T118" fmla="*/ 18 w 38"/>
                <a:gd name="T119"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62">
                  <a:moveTo>
                    <a:pt x="12" y="62"/>
                  </a:moveTo>
                  <a:lnTo>
                    <a:pt x="8" y="60"/>
                  </a:lnTo>
                  <a:lnTo>
                    <a:pt x="24" y="34"/>
                  </a:lnTo>
                  <a:lnTo>
                    <a:pt x="24" y="34"/>
                  </a:lnTo>
                  <a:lnTo>
                    <a:pt x="18" y="36"/>
                  </a:lnTo>
                  <a:lnTo>
                    <a:pt x="18" y="36"/>
                  </a:lnTo>
                  <a:lnTo>
                    <a:pt x="12" y="34"/>
                  </a:lnTo>
                  <a:lnTo>
                    <a:pt x="6" y="30"/>
                  </a:lnTo>
                  <a:lnTo>
                    <a:pt x="6" y="30"/>
                  </a:lnTo>
                  <a:lnTo>
                    <a:pt x="2" y="26"/>
                  </a:lnTo>
                  <a:lnTo>
                    <a:pt x="0" y="18"/>
                  </a:lnTo>
                  <a:lnTo>
                    <a:pt x="0" y="18"/>
                  </a:lnTo>
                  <a:lnTo>
                    <a:pt x="2" y="14"/>
                  </a:lnTo>
                  <a:lnTo>
                    <a:pt x="4" y="10"/>
                  </a:lnTo>
                  <a:lnTo>
                    <a:pt x="4" y="10"/>
                  </a:lnTo>
                  <a:lnTo>
                    <a:pt x="6" y="6"/>
                  </a:lnTo>
                  <a:lnTo>
                    <a:pt x="10" y="2"/>
                  </a:lnTo>
                  <a:lnTo>
                    <a:pt x="10" y="2"/>
                  </a:lnTo>
                  <a:lnTo>
                    <a:pt x="14" y="0"/>
                  </a:lnTo>
                  <a:lnTo>
                    <a:pt x="20" y="0"/>
                  </a:lnTo>
                  <a:lnTo>
                    <a:pt x="20" y="0"/>
                  </a:lnTo>
                  <a:lnTo>
                    <a:pt x="24" y="0"/>
                  </a:lnTo>
                  <a:lnTo>
                    <a:pt x="28" y="2"/>
                  </a:lnTo>
                  <a:lnTo>
                    <a:pt x="28" y="2"/>
                  </a:lnTo>
                  <a:lnTo>
                    <a:pt x="32" y="6"/>
                  </a:lnTo>
                  <a:lnTo>
                    <a:pt x="34" y="10"/>
                  </a:lnTo>
                  <a:lnTo>
                    <a:pt x="34" y="10"/>
                  </a:lnTo>
                  <a:lnTo>
                    <a:pt x="36" y="14"/>
                  </a:lnTo>
                  <a:lnTo>
                    <a:pt x="38" y="18"/>
                  </a:lnTo>
                  <a:lnTo>
                    <a:pt x="38" y="18"/>
                  </a:lnTo>
                  <a:lnTo>
                    <a:pt x="36" y="26"/>
                  </a:lnTo>
                  <a:lnTo>
                    <a:pt x="36" y="26"/>
                  </a:lnTo>
                  <a:lnTo>
                    <a:pt x="30" y="36"/>
                  </a:lnTo>
                  <a:lnTo>
                    <a:pt x="12" y="62"/>
                  </a:lnTo>
                  <a:close/>
                  <a:moveTo>
                    <a:pt x="18" y="30"/>
                  </a:moveTo>
                  <a:lnTo>
                    <a:pt x="18" y="30"/>
                  </a:lnTo>
                  <a:lnTo>
                    <a:pt x="24" y="30"/>
                  </a:lnTo>
                  <a:lnTo>
                    <a:pt x="28" y="28"/>
                  </a:lnTo>
                  <a:lnTo>
                    <a:pt x="28" y="28"/>
                  </a:lnTo>
                  <a:lnTo>
                    <a:pt x="30" y="24"/>
                  </a:lnTo>
                  <a:lnTo>
                    <a:pt x="32" y="18"/>
                  </a:lnTo>
                  <a:lnTo>
                    <a:pt x="32" y="18"/>
                  </a:lnTo>
                  <a:lnTo>
                    <a:pt x="30" y="14"/>
                  </a:lnTo>
                  <a:lnTo>
                    <a:pt x="28" y="10"/>
                  </a:lnTo>
                  <a:lnTo>
                    <a:pt x="28" y="10"/>
                  </a:lnTo>
                  <a:lnTo>
                    <a:pt x="24" y="6"/>
                  </a:lnTo>
                  <a:lnTo>
                    <a:pt x="18" y="6"/>
                  </a:lnTo>
                  <a:lnTo>
                    <a:pt x="18" y="6"/>
                  </a:lnTo>
                  <a:lnTo>
                    <a:pt x="14" y="6"/>
                  </a:lnTo>
                  <a:lnTo>
                    <a:pt x="10" y="10"/>
                  </a:lnTo>
                  <a:lnTo>
                    <a:pt x="10" y="10"/>
                  </a:lnTo>
                  <a:lnTo>
                    <a:pt x="8" y="14"/>
                  </a:lnTo>
                  <a:lnTo>
                    <a:pt x="6" y="18"/>
                  </a:lnTo>
                  <a:lnTo>
                    <a:pt x="6" y="18"/>
                  </a:lnTo>
                  <a:lnTo>
                    <a:pt x="8" y="24"/>
                  </a:lnTo>
                  <a:lnTo>
                    <a:pt x="10" y="28"/>
                  </a:lnTo>
                  <a:lnTo>
                    <a:pt x="10" y="28"/>
                  </a:lnTo>
                  <a:lnTo>
                    <a:pt x="14" y="30"/>
                  </a:lnTo>
                  <a:lnTo>
                    <a:pt x="18" y="30"/>
                  </a:lnTo>
                  <a:lnTo>
                    <a:pt x="18"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25"/>
            <p:cNvSpPr>
              <a:spLocks/>
            </p:cNvSpPr>
            <p:nvPr/>
          </p:nvSpPr>
          <p:spPr bwMode="auto">
            <a:xfrm>
              <a:off x="4236981" y="5489360"/>
              <a:ext cx="15875" cy="15875"/>
            </a:xfrm>
            <a:custGeom>
              <a:avLst/>
              <a:gdLst>
                <a:gd name="T0" fmla="*/ 6 w 10"/>
                <a:gd name="T1" fmla="*/ 0 h 10"/>
                <a:gd name="T2" fmla="*/ 6 w 10"/>
                <a:gd name="T3" fmla="*/ 0 h 10"/>
                <a:gd name="T4" fmla="*/ 8 w 10"/>
                <a:gd name="T5" fmla="*/ 2 h 10"/>
                <a:gd name="T6" fmla="*/ 8 w 10"/>
                <a:gd name="T7" fmla="*/ 2 h 10"/>
                <a:gd name="T8" fmla="*/ 10 w 10"/>
                <a:gd name="T9" fmla="*/ 4 h 10"/>
                <a:gd name="T10" fmla="*/ 10 w 10"/>
                <a:gd name="T11" fmla="*/ 4 h 10"/>
                <a:gd name="T12" fmla="*/ 8 w 10"/>
                <a:gd name="T13" fmla="*/ 8 h 10"/>
                <a:gd name="T14" fmla="*/ 8 w 10"/>
                <a:gd name="T15" fmla="*/ 8 h 10"/>
                <a:gd name="T16" fmla="*/ 6 w 10"/>
                <a:gd name="T17" fmla="*/ 10 h 10"/>
                <a:gd name="T18" fmla="*/ 6 w 10"/>
                <a:gd name="T19" fmla="*/ 10 h 10"/>
                <a:gd name="T20" fmla="*/ 2 w 10"/>
                <a:gd name="T21" fmla="*/ 8 h 10"/>
                <a:gd name="T22" fmla="*/ 2 w 10"/>
                <a:gd name="T23" fmla="*/ 8 h 10"/>
                <a:gd name="T24" fmla="*/ 0 w 10"/>
                <a:gd name="T25" fmla="*/ 4 h 10"/>
                <a:gd name="T26" fmla="*/ 0 w 10"/>
                <a:gd name="T27" fmla="*/ 4 h 10"/>
                <a:gd name="T28" fmla="*/ 2 w 10"/>
                <a:gd name="T29" fmla="*/ 2 h 10"/>
                <a:gd name="T30" fmla="*/ 2 w 10"/>
                <a:gd name="T31" fmla="*/ 2 h 10"/>
                <a:gd name="T32" fmla="*/ 6 w 10"/>
                <a:gd name="T33" fmla="*/ 0 h 10"/>
                <a:gd name="T34" fmla="*/ 6 w 10"/>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6" y="0"/>
                  </a:moveTo>
                  <a:lnTo>
                    <a:pt x="6" y="0"/>
                  </a:lnTo>
                  <a:lnTo>
                    <a:pt x="8" y="2"/>
                  </a:lnTo>
                  <a:lnTo>
                    <a:pt x="8" y="2"/>
                  </a:lnTo>
                  <a:lnTo>
                    <a:pt x="10" y="4"/>
                  </a:lnTo>
                  <a:lnTo>
                    <a:pt x="10" y="4"/>
                  </a:lnTo>
                  <a:lnTo>
                    <a:pt x="8" y="8"/>
                  </a:lnTo>
                  <a:lnTo>
                    <a:pt x="8" y="8"/>
                  </a:lnTo>
                  <a:lnTo>
                    <a:pt x="6" y="10"/>
                  </a:lnTo>
                  <a:lnTo>
                    <a:pt x="6" y="10"/>
                  </a:lnTo>
                  <a:lnTo>
                    <a:pt x="2" y="8"/>
                  </a:lnTo>
                  <a:lnTo>
                    <a:pt x="2" y="8"/>
                  </a:lnTo>
                  <a:lnTo>
                    <a:pt x="0" y="4"/>
                  </a:lnTo>
                  <a:lnTo>
                    <a:pt x="0" y="4"/>
                  </a:lnTo>
                  <a:lnTo>
                    <a:pt x="2" y="2"/>
                  </a:lnTo>
                  <a:lnTo>
                    <a:pt x="2" y="2"/>
                  </a:lnTo>
                  <a:lnTo>
                    <a:pt x="6" y="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26"/>
            <p:cNvSpPr>
              <a:spLocks noEditPoints="1"/>
            </p:cNvSpPr>
            <p:nvPr/>
          </p:nvSpPr>
          <p:spPr bwMode="auto">
            <a:xfrm>
              <a:off x="4268731" y="5406810"/>
              <a:ext cx="63500" cy="98425"/>
            </a:xfrm>
            <a:custGeom>
              <a:avLst/>
              <a:gdLst>
                <a:gd name="T0" fmla="*/ 0 w 40"/>
                <a:gd name="T1" fmla="*/ 32 h 62"/>
                <a:gd name="T2" fmla="*/ 2 w 40"/>
                <a:gd name="T3" fmla="*/ 14 h 62"/>
                <a:gd name="T4" fmla="*/ 6 w 40"/>
                <a:gd name="T5" fmla="*/ 8 h 62"/>
                <a:gd name="T6" fmla="*/ 10 w 40"/>
                <a:gd name="T7" fmla="*/ 4 h 62"/>
                <a:gd name="T8" fmla="*/ 20 w 40"/>
                <a:gd name="T9" fmla="*/ 0 h 62"/>
                <a:gd name="T10" fmla="*/ 24 w 40"/>
                <a:gd name="T11" fmla="*/ 0 h 62"/>
                <a:gd name="T12" fmla="*/ 30 w 40"/>
                <a:gd name="T13" fmla="*/ 4 h 62"/>
                <a:gd name="T14" fmla="*/ 38 w 40"/>
                <a:gd name="T15" fmla="*/ 14 h 62"/>
                <a:gd name="T16" fmla="*/ 40 w 40"/>
                <a:gd name="T17" fmla="*/ 22 h 62"/>
                <a:gd name="T18" fmla="*/ 40 w 40"/>
                <a:gd name="T19" fmla="*/ 32 h 62"/>
                <a:gd name="T20" fmla="*/ 38 w 40"/>
                <a:gd name="T21" fmla="*/ 48 h 62"/>
                <a:gd name="T22" fmla="*/ 34 w 40"/>
                <a:gd name="T23" fmla="*/ 54 h 62"/>
                <a:gd name="T24" fmla="*/ 30 w 40"/>
                <a:gd name="T25" fmla="*/ 58 h 62"/>
                <a:gd name="T26" fmla="*/ 20 w 40"/>
                <a:gd name="T27" fmla="*/ 62 h 62"/>
                <a:gd name="T28" fmla="*/ 14 w 40"/>
                <a:gd name="T29" fmla="*/ 62 h 62"/>
                <a:gd name="T30" fmla="*/ 10 w 40"/>
                <a:gd name="T31" fmla="*/ 58 h 62"/>
                <a:gd name="T32" fmla="*/ 2 w 40"/>
                <a:gd name="T33" fmla="*/ 50 h 62"/>
                <a:gd name="T34" fmla="*/ 0 w 40"/>
                <a:gd name="T35" fmla="*/ 42 h 62"/>
                <a:gd name="T36" fmla="*/ 0 w 40"/>
                <a:gd name="T37" fmla="*/ 32 h 62"/>
                <a:gd name="T38" fmla="*/ 6 w 40"/>
                <a:gd name="T39" fmla="*/ 32 h 62"/>
                <a:gd name="T40" fmla="*/ 6 w 40"/>
                <a:gd name="T41" fmla="*/ 46 h 62"/>
                <a:gd name="T42" fmla="*/ 12 w 40"/>
                <a:gd name="T43" fmla="*/ 54 h 62"/>
                <a:gd name="T44" fmla="*/ 16 w 40"/>
                <a:gd name="T45" fmla="*/ 56 h 62"/>
                <a:gd name="T46" fmla="*/ 20 w 40"/>
                <a:gd name="T47" fmla="*/ 56 h 62"/>
                <a:gd name="T48" fmla="*/ 26 w 40"/>
                <a:gd name="T49" fmla="*/ 54 h 62"/>
                <a:gd name="T50" fmla="*/ 30 w 40"/>
                <a:gd name="T51" fmla="*/ 50 h 62"/>
                <a:gd name="T52" fmla="*/ 32 w 40"/>
                <a:gd name="T53" fmla="*/ 46 h 62"/>
                <a:gd name="T54" fmla="*/ 34 w 40"/>
                <a:gd name="T55" fmla="*/ 32 h 62"/>
                <a:gd name="T56" fmla="*/ 32 w 40"/>
                <a:gd name="T57" fmla="*/ 16 h 62"/>
                <a:gd name="T58" fmla="*/ 30 w 40"/>
                <a:gd name="T59" fmla="*/ 12 h 62"/>
                <a:gd name="T60" fmla="*/ 26 w 40"/>
                <a:gd name="T61" fmla="*/ 8 h 62"/>
                <a:gd name="T62" fmla="*/ 20 w 40"/>
                <a:gd name="T63" fmla="*/ 6 h 62"/>
                <a:gd name="T64" fmla="*/ 16 w 40"/>
                <a:gd name="T65" fmla="*/ 6 h 62"/>
                <a:gd name="T66" fmla="*/ 12 w 40"/>
                <a:gd name="T67" fmla="*/ 8 h 62"/>
                <a:gd name="T68" fmla="*/ 6 w 40"/>
                <a:gd name="T69" fmla="*/ 16 h 62"/>
                <a:gd name="T70" fmla="*/ 6 w 40"/>
                <a:gd name="T71"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62">
                  <a:moveTo>
                    <a:pt x="0" y="32"/>
                  </a:moveTo>
                  <a:lnTo>
                    <a:pt x="0" y="32"/>
                  </a:lnTo>
                  <a:lnTo>
                    <a:pt x="0" y="20"/>
                  </a:lnTo>
                  <a:lnTo>
                    <a:pt x="2" y="14"/>
                  </a:lnTo>
                  <a:lnTo>
                    <a:pt x="2" y="14"/>
                  </a:lnTo>
                  <a:lnTo>
                    <a:pt x="6" y="8"/>
                  </a:lnTo>
                  <a:lnTo>
                    <a:pt x="10" y="4"/>
                  </a:lnTo>
                  <a:lnTo>
                    <a:pt x="10" y="4"/>
                  </a:lnTo>
                  <a:lnTo>
                    <a:pt x="14" y="0"/>
                  </a:lnTo>
                  <a:lnTo>
                    <a:pt x="20" y="0"/>
                  </a:lnTo>
                  <a:lnTo>
                    <a:pt x="20" y="0"/>
                  </a:lnTo>
                  <a:lnTo>
                    <a:pt x="24" y="0"/>
                  </a:lnTo>
                  <a:lnTo>
                    <a:pt x="30" y="4"/>
                  </a:lnTo>
                  <a:lnTo>
                    <a:pt x="30" y="4"/>
                  </a:lnTo>
                  <a:lnTo>
                    <a:pt x="34" y="8"/>
                  </a:lnTo>
                  <a:lnTo>
                    <a:pt x="38" y="14"/>
                  </a:lnTo>
                  <a:lnTo>
                    <a:pt x="38" y="14"/>
                  </a:lnTo>
                  <a:lnTo>
                    <a:pt x="40" y="22"/>
                  </a:lnTo>
                  <a:lnTo>
                    <a:pt x="40" y="32"/>
                  </a:lnTo>
                  <a:lnTo>
                    <a:pt x="40" y="32"/>
                  </a:lnTo>
                  <a:lnTo>
                    <a:pt x="40" y="42"/>
                  </a:lnTo>
                  <a:lnTo>
                    <a:pt x="38" y="48"/>
                  </a:lnTo>
                  <a:lnTo>
                    <a:pt x="38" y="48"/>
                  </a:lnTo>
                  <a:lnTo>
                    <a:pt x="34" y="54"/>
                  </a:lnTo>
                  <a:lnTo>
                    <a:pt x="30" y="58"/>
                  </a:lnTo>
                  <a:lnTo>
                    <a:pt x="30" y="58"/>
                  </a:lnTo>
                  <a:lnTo>
                    <a:pt x="24" y="62"/>
                  </a:lnTo>
                  <a:lnTo>
                    <a:pt x="20" y="62"/>
                  </a:lnTo>
                  <a:lnTo>
                    <a:pt x="20" y="62"/>
                  </a:lnTo>
                  <a:lnTo>
                    <a:pt x="14" y="62"/>
                  </a:lnTo>
                  <a:lnTo>
                    <a:pt x="10" y="58"/>
                  </a:lnTo>
                  <a:lnTo>
                    <a:pt x="10" y="58"/>
                  </a:lnTo>
                  <a:lnTo>
                    <a:pt x="6" y="54"/>
                  </a:lnTo>
                  <a:lnTo>
                    <a:pt x="2" y="50"/>
                  </a:lnTo>
                  <a:lnTo>
                    <a:pt x="2" y="50"/>
                  </a:lnTo>
                  <a:lnTo>
                    <a:pt x="0" y="42"/>
                  </a:lnTo>
                  <a:lnTo>
                    <a:pt x="0" y="32"/>
                  </a:lnTo>
                  <a:lnTo>
                    <a:pt x="0" y="32"/>
                  </a:lnTo>
                  <a:close/>
                  <a:moveTo>
                    <a:pt x="6" y="32"/>
                  </a:moveTo>
                  <a:lnTo>
                    <a:pt x="6" y="32"/>
                  </a:lnTo>
                  <a:lnTo>
                    <a:pt x="6" y="46"/>
                  </a:lnTo>
                  <a:lnTo>
                    <a:pt x="6" y="46"/>
                  </a:lnTo>
                  <a:lnTo>
                    <a:pt x="10" y="50"/>
                  </a:lnTo>
                  <a:lnTo>
                    <a:pt x="12" y="54"/>
                  </a:lnTo>
                  <a:lnTo>
                    <a:pt x="12" y="54"/>
                  </a:lnTo>
                  <a:lnTo>
                    <a:pt x="16" y="56"/>
                  </a:lnTo>
                  <a:lnTo>
                    <a:pt x="20" y="56"/>
                  </a:lnTo>
                  <a:lnTo>
                    <a:pt x="20" y="56"/>
                  </a:lnTo>
                  <a:lnTo>
                    <a:pt x="24" y="56"/>
                  </a:lnTo>
                  <a:lnTo>
                    <a:pt x="26" y="54"/>
                  </a:lnTo>
                  <a:lnTo>
                    <a:pt x="26" y="54"/>
                  </a:lnTo>
                  <a:lnTo>
                    <a:pt x="30" y="50"/>
                  </a:lnTo>
                  <a:lnTo>
                    <a:pt x="32" y="46"/>
                  </a:lnTo>
                  <a:lnTo>
                    <a:pt x="32" y="46"/>
                  </a:lnTo>
                  <a:lnTo>
                    <a:pt x="34" y="40"/>
                  </a:lnTo>
                  <a:lnTo>
                    <a:pt x="34" y="32"/>
                  </a:lnTo>
                  <a:lnTo>
                    <a:pt x="34" y="32"/>
                  </a:lnTo>
                  <a:lnTo>
                    <a:pt x="32" y="16"/>
                  </a:lnTo>
                  <a:lnTo>
                    <a:pt x="32" y="16"/>
                  </a:lnTo>
                  <a:lnTo>
                    <a:pt x="30" y="12"/>
                  </a:lnTo>
                  <a:lnTo>
                    <a:pt x="26" y="8"/>
                  </a:lnTo>
                  <a:lnTo>
                    <a:pt x="26" y="8"/>
                  </a:lnTo>
                  <a:lnTo>
                    <a:pt x="24" y="6"/>
                  </a:lnTo>
                  <a:lnTo>
                    <a:pt x="20" y="6"/>
                  </a:lnTo>
                  <a:lnTo>
                    <a:pt x="20" y="6"/>
                  </a:lnTo>
                  <a:lnTo>
                    <a:pt x="16" y="6"/>
                  </a:lnTo>
                  <a:lnTo>
                    <a:pt x="12" y="8"/>
                  </a:lnTo>
                  <a:lnTo>
                    <a:pt x="12" y="8"/>
                  </a:lnTo>
                  <a:lnTo>
                    <a:pt x="10" y="12"/>
                  </a:lnTo>
                  <a:lnTo>
                    <a:pt x="6" y="16"/>
                  </a:lnTo>
                  <a:lnTo>
                    <a:pt x="6" y="16"/>
                  </a:lnTo>
                  <a:lnTo>
                    <a:pt x="6" y="32"/>
                  </a:lnTo>
                  <a:lnTo>
                    <a:pt x="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3" name="Rectangle 122"/>
          <p:cNvSpPr/>
          <p:nvPr/>
        </p:nvSpPr>
        <p:spPr>
          <a:xfrm>
            <a:off x="7102414" y="4575824"/>
            <a:ext cx="288861" cy="307777"/>
          </a:xfrm>
          <a:prstGeom prst="rect">
            <a:avLst/>
          </a:prstGeom>
        </p:spPr>
        <p:txBody>
          <a:bodyPr wrap="none">
            <a:spAutoFit/>
          </a:bodyPr>
          <a:lstStyle/>
          <a:p>
            <a:pPr algn="ctr"/>
            <a:r>
              <a:rPr lang="en-US" sz="1400" dirty="0">
                <a:solidFill>
                  <a:schemeClr val="bg2"/>
                </a:solidFill>
                <a:latin typeface="Dotum" panose="020B0600000101010101" pitchFamily="34" charset="-127"/>
                <a:ea typeface="Dotum" panose="020B0600000101010101" pitchFamily="34" charset="-127"/>
                <a:cs typeface="Nirmala UI" panose="020B0502040204020203" pitchFamily="34" charset="0"/>
              </a:rPr>
              <a:t>4</a:t>
            </a:r>
          </a:p>
        </p:txBody>
      </p:sp>
    </p:spTree>
    <p:extLst>
      <p:ext uri="{BB962C8B-B14F-4D97-AF65-F5344CB8AC3E}">
        <p14:creationId xmlns:p14="http://schemas.microsoft.com/office/powerpoint/2010/main" val="384769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P spid="88" grpId="0"/>
      <p:bldP spid="1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12" y="255182"/>
            <a:ext cx="7886700" cy="861349"/>
          </a:xfrm>
        </p:spPr>
        <p:txBody>
          <a:bodyPr/>
          <a:lstStyle/>
          <a:p>
            <a:r>
              <a:rPr lang="en-US" dirty="0" smtClean="0">
                <a:solidFill>
                  <a:schemeClr val="tx1">
                    <a:lumMod val="65000"/>
                    <a:lumOff val="35000"/>
                  </a:schemeClr>
                </a:solidFill>
                <a:latin typeface="Impact" panose="020B0806030902050204" pitchFamily="34" charset="0"/>
              </a:rPr>
              <a:t>OUR PRIORITIES</a:t>
            </a:r>
            <a:endParaRPr lang="en-US" dirty="0">
              <a:solidFill>
                <a:schemeClr val="tx1">
                  <a:lumMod val="65000"/>
                  <a:lumOff val="35000"/>
                </a:schemeClr>
              </a:solidFill>
              <a:latin typeface="Impact" panose="020B0806030902050204" pitchFamily="34" charset="0"/>
            </a:endParaRPr>
          </a:p>
        </p:txBody>
      </p:sp>
      <p:pic>
        <p:nvPicPr>
          <p:cNvPr id="5" name="Picture 2" descr="C:\Users\CA19029\Documents\Strat Plan\Arrows\Priority Color Ban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9187" y="1142196"/>
            <a:ext cx="6287359" cy="546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7923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12" y="255182"/>
            <a:ext cx="7886700" cy="861349"/>
          </a:xfrm>
        </p:spPr>
        <p:txBody>
          <a:bodyPr/>
          <a:lstStyle/>
          <a:p>
            <a:r>
              <a:rPr lang="en-US" dirty="0" smtClean="0">
                <a:solidFill>
                  <a:schemeClr val="tx1">
                    <a:lumMod val="65000"/>
                    <a:lumOff val="35000"/>
                  </a:schemeClr>
                </a:solidFill>
                <a:latin typeface="Impact" panose="020B0806030902050204" pitchFamily="34" charset="0"/>
              </a:rPr>
              <a:t>OUR PRIORITIES</a:t>
            </a:r>
            <a:endParaRPr lang="en-US" dirty="0">
              <a:solidFill>
                <a:schemeClr val="tx1">
                  <a:lumMod val="65000"/>
                  <a:lumOff val="35000"/>
                </a:schemeClr>
              </a:solidFill>
              <a:latin typeface="Impact" panose="020B080603090205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20" y="1188627"/>
            <a:ext cx="6230681" cy="5411492"/>
          </a:xfrm>
          <a:prstGeom prst="rect">
            <a:avLst/>
          </a:prstGeom>
        </p:spPr>
      </p:pic>
    </p:spTree>
    <p:extLst>
      <p:ext uri="{BB962C8B-B14F-4D97-AF65-F5344CB8AC3E}">
        <p14:creationId xmlns:p14="http://schemas.microsoft.com/office/powerpoint/2010/main" val="18099732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8593" y="0"/>
            <a:ext cx="9502815" cy="1516284"/>
          </a:xfrm>
          <a:prstGeom prst="rect">
            <a:avLst/>
          </a:pr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txBox="1">
            <a:spLocks/>
          </p:cNvSpPr>
          <p:nvPr/>
        </p:nvSpPr>
        <p:spPr>
          <a:xfrm>
            <a:off x="155250" y="95360"/>
            <a:ext cx="9158972" cy="9000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4000" dirty="0" smtClean="0">
                <a:solidFill>
                  <a:prstClr val="white"/>
                </a:solidFill>
                <a:latin typeface="Impact" panose="020B0806030902050204" pitchFamily="34" charset="0"/>
              </a:rPr>
              <a:t>DISTRICT EMPOWERMENT</a:t>
            </a:r>
            <a:endParaRPr lang="en-US" sz="4000" dirty="0">
              <a:solidFill>
                <a:prstClr val="white">
                  <a:lumMod val="75000"/>
                </a:prstClr>
              </a:solidFill>
              <a:latin typeface="Impact" panose="020B0806030902050204" pitchFamily="34" charset="0"/>
            </a:endParaRPr>
          </a:p>
        </p:txBody>
      </p:sp>
      <p:sp>
        <p:nvSpPr>
          <p:cNvPr id="7" name="Rectangle 6"/>
          <p:cNvSpPr/>
          <p:nvPr/>
        </p:nvSpPr>
        <p:spPr>
          <a:xfrm>
            <a:off x="155250" y="792867"/>
            <a:ext cx="6889064" cy="687048"/>
          </a:xfrm>
          <a:prstGeom prst="rect">
            <a:avLst/>
          </a:prstGeom>
        </p:spPr>
        <p:txBody>
          <a:bodyPr wrap="square">
            <a:spAutoFit/>
          </a:bodyPr>
          <a:lstStyle/>
          <a:p>
            <a:pPr>
              <a:lnSpc>
                <a:spcPct val="150000"/>
              </a:lnSpc>
            </a:pPr>
            <a:r>
              <a:rPr lang="en-US" sz="3000" dirty="0" smtClean="0">
                <a:solidFill>
                  <a:srgbClr val="D9D9D9"/>
                </a:solidFill>
                <a:latin typeface="Impact" panose="020B0806030902050204" pitchFamily="34" charset="0"/>
              </a:rPr>
              <a:t>WHY THIS MATTERS</a:t>
            </a:r>
            <a:endParaRPr lang="en-US" sz="3000" dirty="0">
              <a:solidFill>
                <a:srgbClr val="D9D9D9"/>
              </a:solidFill>
              <a:latin typeface="Impact" panose="020B0806030902050204" pitchFamily="34" charset="0"/>
            </a:endParaRPr>
          </a:p>
        </p:txBody>
      </p:sp>
      <p:sp>
        <p:nvSpPr>
          <p:cNvPr id="8" name="Content Placeholder 2"/>
          <p:cNvSpPr txBox="1">
            <a:spLocks/>
          </p:cNvSpPr>
          <p:nvPr/>
        </p:nvSpPr>
        <p:spPr>
          <a:xfrm>
            <a:off x="155250" y="1516284"/>
            <a:ext cx="8881174" cy="46950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US" sz="22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Serving the state means serving a diverse group of </a:t>
            </a:r>
            <a:r>
              <a:rPr lang="en-US" sz="22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142 districts</a:t>
            </a:r>
            <a:r>
              <a:rPr lang="en-US" sz="22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 We cannot achieve our collective goals without building </a:t>
            </a:r>
            <a:r>
              <a:rPr lang="en-US" sz="22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flexibility</a:t>
            </a:r>
            <a:r>
              <a:rPr lang="en-US" sz="22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 and </a:t>
            </a:r>
            <a:r>
              <a:rPr lang="en-US" sz="22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district ownership </a:t>
            </a:r>
            <a:r>
              <a:rPr lang="en-US" sz="22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into all that we do. There is no one-size-fits-all model.</a:t>
            </a:r>
          </a:p>
          <a:p>
            <a:pPr>
              <a:lnSpc>
                <a:spcPct val="100000"/>
              </a:lnSpc>
              <a:spcAft>
                <a:spcPts val="600"/>
              </a:spcAft>
            </a:pPr>
            <a:r>
              <a:rPr lang="en-US" sz="22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The department actively measures ongoing progress to ensure a department orientation toward </a:t>
            </a:r>
            <a:r>
              <a:rPr lang="en-US" sz="22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empowerment rather than compliance</a:t>
            </a:r>
            <a:r>
              <a:rPr lang="en-US" sz="22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t>
            </a:r>
          </a:p>
          <a:p>
            <a:pPr>
              <a:lnSpc>
                <a:spcPct val="100000"/>
              </a:lnSpc>
              <a:spcAft>
                <a:spcPts val="600"/>
              </a:spcAft>
            </a:pPr>
            <a:r>
              <a:rPr lang="en-US" sz="22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Currently, </a:t>
            </a:r>
            <a:r>
              <a:rPr lang="en-US" sz="22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25 districts </a:t>
            </a:r>
            <a:r>
              <a:rPr lang="en-US" sz="22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are using an alternative, district-selected model for teacher evaluation, and </a:t>
            </a:r>
            <a:r>
              <a:rPr lang="en-US" sz="22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114 districts </a:t>
            </a:r>
            <a:r>
              <a:rPr lang="en-US" sz="22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are making use of state-provided evaluation support tools.</a:t>
            </a:r>
          </a:p>
          <a:p>
            <a:pPr>
              <a:lnSpc>
                <a:spcPct val="100000"/>
              </a:lnSpc>
              <a:spcAft>
                <a:spcPts val="600"/>
              </a:spcAft>
            </a:pPr>
            <a:r>
              <a:rPr lang="en-US" sz="22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Over a </a:t>
            </a:r>
            <a:r>
              <a:rPr lang="en-US" sz="22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hundred districts </a:t>
            </a:r>
            <a:r>
              <a:rPr lang="en-US" sz="22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have integrated with the state data system to allow real-time educator dashboards and fully-automated state reporting.</a:t>
            </a:r>
          </a:p>
        </p:txBody>
      </p:sp>
    </p:spTree>
    <p:extLst>
      <p:ext uri="{BB962C8B-B14F-4D97-AF65-F5344CB8AC3E}">
        <p14:creationId xmlns:p14="http://schemas.microsoft.com/office/powerpoint/2010/main" val="11000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8777" y="3062727"/>
            <a:ext cx="8732837" cy="2119896"/>
          </a:xfrm>
        </p:spPr>
      </p:pic>
      <p:sp>
        <p:nvSpPr>
          <p:cNvPr id="5" name="Rectangle 4"/>
          <p:cNvSpPr/>
          <p:nvPr/>
        </p:nvSpPr>
        <p:spPr>
          <a:xfrm>
            <a:off x="-188593" y="0"/>
            <a:ext cx="9502815" cy="1516284"/>
          </a:xfrm>
          <a:prstGeom prst="rect">
            <a:avLst/>
          </a:pr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txBox="1">
            <a:spLocks/>
          </p:cNvSpPr>
          <p:nvPr/>
        </p:nvSpPr>
        <p:spPr>
          <a:xfrm>
            <a:off x="155250" y="95360"/>
            <a:ext cx="9158972" cy="9000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4000" dirty="0" smtClean="0">
                <a:solidFill>
                  <a:prstClr val="white"/>
                </a:solidFill>
                <a:latin typeface="Impact" panose="020B0806030902050204" pitchFamily="34" charset="0"/>
              </a:rPr>
              <a:t>DISTRICT EMPOWERMENT</a:t>
            </a:r>
            <a:endParaRPr lang="en-US" sz="4000" dirty="0">
              <a:solidFill>
                <a:prstClr val="white">
                  <a:lumMod val="75000"/>
                </a:prstClr>
              </a:solidFill>
              <a:latin typeface="Impact" panose="020B0806030902050204" pitchFamily="34" charset="0"/>
            </a:endParaRPr>
          </a:p>
        </p:txBody>
      </p:sp>
      <p:sp>
        <p:nvSpPr>
          <p:cNvPr id="7" name="Rectangle 6"/>
          <p:cNvSpPr/>
          <p:nvPr/>
        </p:nvSpPr>
        <p:spPr>
          <a:xfrm>
            <a:off x="155250" y="792867"/>
            <a:ext cx="6889064" cy="687048"/>
          </a:xfrm>
          <a:prstGeom prst="rect">
            <a:avLst/>
          </a:prstGeom>
        </p:spPr>
        <p:txBody>
          <a:bodyPr wrap="square">
            <a:spAutoFit/>
          </a:bodyPr>
          <a:lstStyle/>
          <a:p>
            <a:pPr>
              <a:lnSpc>
                <a:spcPct val="150000"/>
              </a:lnSpc>
            </a:pPr>
            <a:r>
              <a:rPr lang="en-US" sz="3000" dirty="0" smtClean="0">
                <a:solidFill>
                  <a:srgbClr val="D9D9D9"/>
                </a:solidFill>
                <a:latin typeface="Impact" panose="020B0806030902050204" pitchFamily="34" charset="0"/>
              </a:rPr>
              <a:t>WHY THIS MATTERS</a:t>
            </a:r>
            <a:endParaRPr lang="en-US" sz="3000" dirty="0">
              <a:solidFill>
                <a:srgbClr val="D9D9D9"/>
              </a:solidFill>
              <a:latin typeface="Impact" panose="020B0806030902050204" pitchFamily="34" charset="0"/>
            </a:endParaRPr>
          </a:p>
        </p:txBody>
      </p:sp>
      <p:sp>
        <p:nvSpPr>
          <p:cNvPr id="8" name="TextBox 7"/>
          <p:cNvSpPr txBox="1"/>
          <p:nvPr/>
        </p:nvSpPr>
        <p:spPr>
          <a:xfrm>
            <a:off x="2169996" y="2079357"/>
            <a:ext cx="4130415" cy="707886"/>
          </a:xfrm>
          <a:prstGeom prst="rect">
            <a:avLst/>
          </a:prstGeom>
          <a:solidFill>
            <a:schemeClr val="bg1">
              <a:lumMod val="95000"/>
            </a:schemeClr>
          </a:solidFill>
          <a:ln>
            <a:solidFill>
              <a:schemeClr val="tx1">
                <a:lumMod val="50000"/>
                <a:lumOff val="50000"/>
              </a:schemeClr>
            </a:solidFill>
          </a:ln>
        </p:spPr>
        <p:txBody>
          <a:bodyPr wrap="square" rtlCol="0">
            <a:spAutoFit/>
          </a:bodyPr>
          <a:lstStyle/>
          <a:p>
            <a:pPr algn="ctr"/>
            <a:r>
              <a:rPr lang="en-US" sz="2000"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Tennessee School Districts</a:t>
            </a:r>
          </a:p>
          <a:p>
            <a:pPr algn="ctr"/>
            <a:r>
              <a:rPr lang="en-US" sz="2000" i="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By Student Enrollment Numbers</a:t>
            </a:r>
            <a:endParaRPr lang="en-US" sz="2000" i="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478501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9607" y="1105789"/>
            <a:ext cx="6592191" cy="1485011"/>
          </a:xfrm>
          <a:prstGeom prst="rect">
            <a:avLst/>
          </a:prstGeom>
          <a:solidFill>
            <a:srgbClr val="75787B">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56514" y="258802"/>
            <a:ext cx="7886700" cy="708762"/>
          </a:xfrm>
        </p:spPr>
        <p:txBody>
          <a:bodyPr/>
          <a:lstStyle/>
          <a:p>
            <a:r>
              <a:rPr lang="en-US" dirty="0" smtClean="0">
                <a:solidFill>
                  <a:schemeClr val="tx1">
                    <a:lumMod val="65000"/>
                    <a:lumOff val="35000"/>
                  </a:schemeClr>
                </a:solidFill>
                <a:latin typeface="Impact" panose="020B0806030902050204" pitchFamily="34" charset="0"/>
              </a:rPr>
              <a:t>DISTRICT EMPOWERMENT</a:t>
            </a:r>
            <a:endParaRPr lang="en-US" dirty="0">
              <a:solidFill>
                <a:schemeClr val="tx1">
                  <a:lumMod val="65000"/>
                  <a:lumOff val="35000"/>
                </a:schemeClr>
              </a:solidFill>
              <a:latin typeface="Impact" panose="020B0806030902050204" pitchFamily="34" charset="0"/>
            </a:endParaRPr>
          </a:p>
        </p:txBody>
      </p:sp>
      <p:sp>
        <p:nvSpPr>
          <p:cNvPr id="3" name="Content Placeholder 2"/>
          <p:cNvSpPr>
            <a:spLocks noGrp="1"/>
          </p:cNvSpPr>
          <p:nvPr>
            <p:ph idx="1"/>
          </p:nvPr>
        </p:nvSpPr>
        <p:spPr>
          <a:xfrm>
            <a:off x="330942" y="1111705"/>
            <a:ext cx="6622751" cy="1479095"/>
          </a:xfrm>
        </p:spPr>
        <p:txBody>
          <a:bodyPr>
            <a:normAutofit fontScale="70000" lnSpcReduction="20000"/>
          </a:bodyPr>
          <a:lstStyle/>
          <a:p>
            <a:pPr marL="0" indent="0">
              <a:lnSpc>
                <a:spcPct val="120000"/>
              </a:lnSpc>
              <a:buNone/>
            </a:pPr>
            <a:r>
              <a:rPr lang="en-US" sz="31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Ideas worth replicating and spreading have started in our schools and classrooms—not at the state. We </a:t>
            </a:r>
            <a:r>
              <a:rPr lang="en-US" sz="31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are committed to providing districts with the autonomy they need to best serve their students. </a:t>
            </a:r>
            <a:endParaRPr lang="en-US"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44078" b="27597"/>
          <a:stretch/>
        </p:blipFill>
        <p:spPr>
          <a:xfrm>
            <a:off x="6921798" y="233916"/>
            <a:ext cx="2158412" cy="7783783"/>
          </a:xfrm>
          <a:prstGeom prst="rect">
            <a:avLst/>
          </a:prstGeom>
        </p:spPr>
      </p:pic>
      <p:sp>
        <p:nvSpPr>
          <p:cNvPr id="6" name="TextBox 5"/>
          <p:cNvSpPr txBox="1"/>
          <p:nvPr/>
        </p:nvSpPr>
        <p:spPr>
          <a:xfrm>
            <a:off x="286994" y="2729025"/>
            <a:ext cx="6592191" cy="347787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Increase </a:t>
            </a:r>
            <a:r>
              <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delivery of </a:t>
            </a:r>
            <a:r>
              <a:rPr lang="en-US" b="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actionable data </a:t>
            </a:r>
            <a:r>
              <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to our districts and schools</a:t>
            </a:r>
          </a:p>
          <a:p>
            <a:pPr marL="285750" indent="-285750">
              <a:spcAft>
                <a:spcPts val="600"/>
              </a:spcAft>
              <a:buFont typeface="Arial" panose="020B0604020202020204" pitchFamily="34" charset="0"/>
              <a:buChar char="•"/>
            </a:pPr>
            <a:r>
              <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Expand access to and understanding of </a:t>
            </a:r>
            <a:r>
              <a:rPr lang="en-US" b="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personalized learning</a:t>
            </a:r>
            <a:r>
              <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 to support the needs of students and all </a:t>
            </a: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educators:</a:t>
            </a:r>
            <a:endPar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a:p>
            <a:pPr marL="742950" lvl="1" indent="-285750">
              <a:spcAft>
                <a:spcPts val="600"/>
              </a:spcAft>
              <a:buFont typeface="Arial" panose="020B0604020202020204" pitchFamily="34" charset="0"/>
              <a:buChar char="•"/>
            </a:pPr>
            <a:r>
              <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Algebra I pilot</a:t>
            </a:r>
          </a:p>
          <a:p>
            <a:pPr marL="742950" lvl="1" indent="-285750">
              <a:spcAft>
                <a:spcPts val="600"/>
              </a:spcAft>
              <a:buFont typeface="Arial" panose="020B0604020202020204" pitchFamily="34" charset="0"/>
              <a:buChar char="•"/>
            </a:pPr>
            <a:r>
              <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Competency-based high school diploma</a:t>
            </a:r>
            <a:endParaRPr lang="en-US" dirty="0">
              <a:solidFill>
                <a:prstClr val="black"/>
              </a:solidFill>
            </a:endParaRPr>
          </a:p>
          <a:p>
            <a:pPr marL="742950" lvl="1" indent="-285750">
              <a:spcAft>
                <a:spcPts val="600"/>
              </a:spcAft>
              <a:buFont typeface="Arial" panose="020B0604020202020204" pitchFamily="34" charset="0"/>
              <a:buChar char="•"/>
            </a:pP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Micro-credentialing for professional development</a:t>
            </a:r>
            <a:endPar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a:p>
            <a:pPr marL="742950" lvl="1" indent="-285750">
              <a:spcAft>
                <a:spcPts val="1200"/>
              </a:spcAft>
              <a:buFont typeface="Arial" panose="020B0604020202020204" pitchFamily="34" charset="0"/>
              <a:buChar char="•"/>
            </a:pPr>
            <a:r>
              <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Predictive </a:t>
            </a: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analytics</a:t>
            </a:r>
            <a:endPar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Launch the first </a:t>
            </a:r>
            <a:r>
              <a:rPr lang="en-US"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networked</a:t>
            </a: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 </a:t>
            </a:r>
            <a:r>
              <a:rPr lang="en-US" b="1"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improvement </a:t>
            </a:r>
            <a:r>
              <a:rPr lang="en-US" b="1"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communities </a:t>
            </a: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(NIC) </a:t>
            </a:r>
            <a:r>
              <a:rPr lang="en-US"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to promote district innovation and </a:t>
            </a:r>
            <a:r>
              <a:rPr lang="en-US"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idea-sharing</a:t>
            </a:r>
          </a:p>
        </p:txBody>
      </p:sp>
    </p:spTree>
    <p:extLst>
      <p:ext uri="{BB962C8B-B14F-4D97-AF65-F5344CB8AC3E}">
        <p14:creationId xmlns:p14="http://schemas.microsoft.com/office/powerpoint/2010/main" val="664082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CA19029\Desktop\Strat Plan\Arrows\All arrows plain - 50 perc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3220" y="60298"/>
            <a:ext cx="6059688" cy="736849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2799998"/>
            <a:ext cx="9144000" cy="836351"/>
          </a:xfrm>
        </p:spPr>
        <p:txBody>
          <a:bodyPr>
            <a:normAutofit/>
          </a:bodyPr>
          <a:lstStyle/>
          <a:p>
            <a:pPr algn="ctr"/>
            <a:r>
              <a:rPr lang="en-US" sz="5000" dirty="0" smtClean="0">
                <a:solidFill>
                  <a:schemeClr val="tx1">
                    <a:lumMod val="65000"/>
                    <a:lumOff val="35000"/>
                  </a:schemeClr>
                </a:solidFill>
                <a:latin typeface="Impact" panose="020B0806030902050204" pitchFamily="34" charset="0"/>
              </a:rPr>
              <a:t>HOW WILL TENNESSEE SUCCEED?</a:t>
            </a:r>
            <a:endParaRPr lang="en-US" sz="5000" dirty="0">
              <a:solidFill>
                <a:schemeClr val="tx1">
                  <a:lumMod val="65000"/>
                  <a:lumOff val="35000"/>
                </a:schemeClr>
              </a:solidFill>
              <a:latin typeface="Impact" panose="020B0806030902050204" pitchFamily="34" charset="0"/>
            </a:endParaRPr>
          </a:p>
        </p:txBody>
      </p:sp>
    </p:spTree>
    <p:extLst>
      <p:ext uri="{BB962C8B-B14F-4D97-AF65-F5344CB8AC3E}">
        <p14:creationId xmlns:p14="http://schemas.microsoft.com/office/powerpoint/2010/main" val="11037513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CA19029\Desktop\Strat Plan\Arrows\All arrows plain - 50 perc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3220" y="52347"/>
            <a:ext cx="6059688" cy="736849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2279298"/>
            <a:ext cx="9144000" cy="836351"/>
          </a:xfrm>
        </p:spPr>
        <p:txBody>
          <a:bodyPr>
            <a:normAutofit fontScale="90000"/>
          </a:bodyPr>
          <a:lstStyle/>
          <a:p>
            <a:pPr algn="ctr"/>
            <a:r>
              <a:rPr lang="en-US" sz="5000" dirty="0" smtClean="0">
                <a:solidFill>
                  <a:schemeClr val="tx1">
                    <a:lumMod val="65000"/>
                    <a:lumOff val="35000"/>
                  </a:schemeClr>
                </a:solidFill>
                <a:latin typeface="Impact" panose="020B0806030902050204" pitchFamily="34" charset="0"/>
              </a:rPr>
              <a:t>TENNESSEE WILL SUCCEED WHEN </a:t>
            </a:r>
            <a:br>
              <a:rPr lang="en-US" sz="5000" dirty="0" smtClean="0">
                <a:solidFill>
                  <a:schemeClr val="tx1">
                    <a:lumMod val="65000"/>
                    <a:lumOff val="35000"/>
                  </a:schemeClr>
                </a:solidFill>
                <a:latin typeface="Impact" panose="020B0806030902050204" pitchFamily="34" charset="0"/>
              </a:rPr>
            </a:br>
            <a:r>
              <a:rPr lang="en-US" sz="5000" dirty="0" smtClean="0">
                <a:solidFill>
                  <a:schemeClr val="tx1">
                    <a:lumMod val="65000"/>
                    <a:lumOff val="35000"/>
                  </a:schemeClr>
                </a:solidFill>
                <a:latin typeface="Impact" panose="020B0806030902050204" pitchFamily="34" charset="0"/>
              </a:rPr>
              <a:t>YOU SUCCEED.</a:t>
            </a:r>
            <a:endParaRPr lang="en-US" sz="5000" dirty="0">
              <a:solidFill>
                <a:schemeClr val="tx1">
                  <a:lumMod val="65000"/>
                  <a:lumOff val="35000"/>
                </a:schemeClr>
              </a:solidFill>
              <a:latin typeface="Impact" panose="020B0806030902050204" pitchFamily="34" charset="0"/>
            </a:endParaRPr>
          </a:p>
        </p:txBody>
      </p:sp>
      <p:sp>
        <p:nvSpPr>
          <p:cNvPr id="6" name="TextBox 5"/>
          <p:cNvSpPr txBox="1"/>
          <p:nvPr/>
        </p:nvSpPr>
        <p:spPr>
          <a:xfrm>
            <a:off x="524244" y="3827720"/>
            <a:ext cx="8208335" cy="1292662"/>
          </a:xfrm>
          <a:prstGeom prst="rect">
            <a:avLst/>
          </a:prstGeom>
          <a:noFill/>
        </p:spPr>
        <p:txBody>
          <a:bodyPr wrap="square" rtlCol="0">
            <a:spAutoFit/>
          </a:bodyPr>
          <a:lstStyle/>
          <a:p>
            <a:pPr algn="ctr"/>
            <a:r>
              <a:rPr lang="en-US" sz="26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Your </a:t>
            </a:r>
            <a:r>
              <a:rPr lang="en-US" sz="26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leadership </a:t>
            </a:r>
            <a:r>
              <a:rPr lang="en-US" sz="26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is key.</a:t>
            </a:r>
          </a:p>
          <a:p>
            <a:pPr algn="ctr"/>
            <a:r>
              <a:rPr lang="en-US" sz="26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Your </a:t>
            </a:r>
            <a:r>
              <a:rPr lang="en-US" sz="26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teacher leadership </a:t>
            </a:r>
            <a:r>
              <a:rPr lang="en-US" sz="26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is key.</a:t>
            </a:r>
          </a:p>
          <a:p>
            <a:pPr algn="ctr"/>
            <a:r>
              <a:rPr lang="en-US" sz="26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Your </a:t>
            </a:r>
            <a:r>
              <a:rPr lang="en-US" sz="26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community </a:t>
            </a:r>
            <a:r>
              <a:rPr lang="en-US" sz="26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is key.</a:t>
            </a:r>
            <a:endParaRPr lang="en-US" sz="26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8730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CA19029\Desktop\Strat Plan\Arrows\All arrows plain - 50 perc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3220" y="60298"/>
            <a:ext cx="6059688" cy="736849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2317398"/>
            <a:ext cx="9144000" cy="836351"/>
          </a:xfrm>
        </p:spPr>
        <p:txBody>
          <a:bodyPr>
            <a:normAutofit fontScale="90000"/>
          </a:bodyPr>
          <a:lstStyle/>
          <a:p>
            <a:pPr algn="ctr"/>
            <a:r>
              <a:rPr lang="en-US" sz="5000" dirty="0" smtClean="0">
                <a:solidFill>
                  <a:schemeClr val="tx1">
                    <a:lumMod val="65000"/>
                    <a:lumOff val="35000"/>
                  </a:schemeClr>
                </a:solidFill>
                <a:latin typeface="Impact" panose="020B0806030902050204" pitchFamily="34" charset="0"/>
              </a:rPr>
              <a:t>TENNESSEE WILL SUCCEED WHEN </a:t>
            </a:r>
            <a:br>
              <a:rPr lang="en-US" sz="5000" dirty="0" smtClean="0">
                <a:solidFill>
                  <a:schemeClr val="tx1">
                    <a:lumMod val="65000"/>
                    <a:lumOff val="35000"/>
                  </a:schemeClr>
                </a:solidFill>
                <a:latin typeface="Impact" panose="020B0806030902050204" pitchFamily="34" charset="0"/>
              </a:rPr>
            </a:br>
            <a:r>
              <a:rPr lang="en-US" sz="5000" dirty="0" smtClean="0">
                <a:solidFill>
                  <a:schemeClr val="tx1">
                    <a:lumMod val="65000"/>
                    <a:lumOff val="35000"/>
                  </a:schemeClr>
                </a:solidFill>
                <a:latin typeface="Impact" panose="020B0806030902050204" pitchFamily="34" charset="0"/>
              </a:rPr>
              <a:t>YOUR STUDENTS SUCCEED.</a:t>
            </a:r>
            <a:endParaRPr lang="en-US" sz="5000" dirty="0">
              <a:solidFill>
                <a:schemeClr val="tx1">
                  <a:lumMod val="65000"/>
                  <a:lumOff val="35000"/>
                </a:schemeClr>
              </a:solidFill>
              <a:latin typeface="Impact" panose="020B0806030902050204" pitchFamily="34" charset="0"/>
            </a:endParaRPr>
          </a:p>
        </p:txBody>
      </p:sp>
      <p:sp>
        <p:nvSpPr>
          <p:cNvPr id="6" name="TextBox 5"/>
          <p:cNvSpPr txBox="1"/>
          <p:nvPr/>
        </p:nvSpPr>
        <p:spPr>
          <a:xfrm>
            <a:off x="524244" y="3827720"/>
            <a:ext cx="8208335" cy="1292662"/>
          </a:xfrm>
          <a:prstGeom prst="rect">
            <a:avLst/>
          </a:prstGeom>
          <a:noFill/>
        </p:spPr>
        <p:txBody>
          <a:bodyPr wrap="square" rtlCol="0">
            <a:spAutoFit/>
          </a:bodyPr>
          <a:lstStyle/>
          <a:p>
            <a:pPr algn="ctr"/>
            <a:r>
              <a:rPr lang="en-US" sz="26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Students must be met </a:t>
            </a:r>
            <a:r>
              <a:rPr lang="en-US" sz="26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where they are</a:t>
            </a:r>
            <a:r>
              <a:rPr lang="en-US" sz="26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t>
            </a:r>
          </a:p>
          <a:p>
            <a:pPr algn="ctr"/>
            <a:r>
              <a:rPr lang="en-US" sz="26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Students must be </a:t>
            </a:r>
            <a:r>
              <a:rPr lang="en-US" sz="26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engaged </a:t>
            </a:r>
            <a:r>
              <a:rPr lang="en-US" sz="26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to achieve.</a:t>
            </a:r>
          </a:p>
          <a:p>
            <a:pPr algn="ctr"/>
            <a:r>
              <a:rPr lang="en-US" sz="26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Students must be </a:t>
            </a:r>
            <a:r>
              <a:rPr lang="en-US" sz="26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Promise Ready</a:t>
            </a:r>
            <a:r>
              <a:rPr lang="en-US" sz="26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t>
            </a:r>
            <a:endParaRPr lang="en-US" sz="26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29647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CA19029\Desktop\Strat Plan\Arrows\All arrows plain - 50 perc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3220" y="60298"/>
            <a:ext cx="6059688" cy="736849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2137530"/>
            <a:ext cx="9144000" cy="836351"/>
          </a:xfrm>
        </p:spPr>
        <p:txBody>
          <a:bodyPr>
            <a:normAutofit/>
          </a:bodyPr>
          <a:lstStyle/>
          <a:p>
            <a:pPr algn="ctr"/>
            <a:r>
              <a:rPr lang="en-US" sz="5000" dirty="0" smtClean="0">
                <a:solidFill>
                  <a:schemeClr val="tx1">
                    <a:lumMod val="65000"/>
                    <a:lumOff val="35000"/>
                  </a:schemeClr>
                </a:solidFill>
                <a:latin typeface="Impact" panose="020B0806030902050204" pitchFamily="34" charset="0"/>
              </a:rPr>
              <a:t>HOW WILL YOU LEAD THIS VISION?</a:t>
            </a:r>
            <a:endParaRPr lang="en-US" sz="5000" dirty="0">
              <a:solidFill>
                <a:schemeClr val="tx1">
                  <a:lumMod val="65000"/>
                  <a:lumOff val="35000"/>
                </a:schemeClr>
              </a:solidFill>
              <a:latin typeface="Impact" panose="020B0806030902050204" pitchFamily="34" charset="0"/>
            </a:endParaRPr>
          </a:p>
        </p:txBody>
      </p:sp>
      <p:sp>
        <p:nvSpPr>
          <p:cNvPr id="3" name="TextBox 2"/>
          <p:cNvSpPr txBox="1"/>
          <p:nvPr/>
        </p:nvSpPr>
        <p:spPr>
          <a:xfrm>
            <a:off x="308344" y="3395920"/>
            <a:ext cx="8208335" cy="1292662"/>
          </a:xfrm>
          <a:prstGeom prst="rect">
            <a:avLst/>
          </a:prstGeom>
          <a:noFill/>
        </p:spPr>
        <p:txBody>
          <a:bodyPr wrap="square" rtlCol="0">
            <a:spAutoFit/>
          </a:bodyPr>
          <a:lstStyle/>
          <a:p>
            <a:pPr algn="ctr"/>
            <a:r>
              <a:rPr lang="en-US" sz="26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How will you </a:t>
            </a:r>
            <a:r>
              <a:rPr lang="en-US" sz="26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align</a:t>
            </a:r>
            <a:r>
              <a:rPr lang="en-US" sz="26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t>
            </a:r>
          </a:p>
          <a:p>
            <a:pPr algn="ctr"/>
            <a:r>
              <a:rPr lang="en-US" sz="26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How will you </a:t>
            </a:r>
            <a:r>
              <a:rPr lang="en-US" sz="26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communicate</a:t>
            </a:r>
            <a:r>
              <a:rPr lang="en-US" sz="26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t>
            </a:r>
          </a:p>
          <a:p>
            <a:pPr algn="ctr"/>
            <a:r>
              <a:rPr lang="en-US" sz="26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How will you </a:t>
            </a:r>
            <a:r>
              <a:rPr lang="en-US" sz="26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inspire</a:t>
            </a:r>
            <a:r>
              <a:rPr lang="en-US" sz="26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t>
            </a:r>
            <a:endParaRPr lang="en-US" sz="26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36205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A19029\Desktop\Strat Plan\Arrows\All arrows plain - 50 perc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3220" y="60298"/>
            <a:ext cx="6059688" cy="73684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38955" y="2431023"/>
            <a:ext cx="9144000" cy="1354540"/>
          </a:xfrm>
        </p:spPr>
        <p:txBody>
          <a:bodyPr/>
          <a:lstStyle/>
          <a:p>
            <a:r>
              <a:rPr lang="en-US" dirty="0" smtClean="0">
                <a:solidFill>
                  <a:schemeClr val="tx1">
                    <a:lumMod val="65000"/>
                    <a:lumOff val="35000"/>
                  </a:schemeClr>
                </a:solidFill>
                <a:latin typeface="Impact" panose="020B0806030902050204" pitchFamily="34" charset="0"/>
              </a:rPr>
              <a:t>QUESTIONS?</a:t>
            </a:r>
            <a:endParaRPr lang="en-US" dirty="0">
              <a:solidFill>
                <a:schemeClr val="tx1">
                  <a:lumMod val="65000"/>
                  <a:lumOff val="35000"/>
                </a:schemeClr>
              </a:solidFill>
              <a:latin typeface="Impact" panose="020B080603090205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9778" y="5934959"/>
            <a:ext cx="2009589" cy="801726"/>
          </a:xfrm>
          <a:prstGeom prst="rect">
            <a:avLst/>
          </a:prstGeom>
        </p:spPr>
      </p:pic>
    </p:spTree>
    <p:extLst>
      <p:ext uri="{BB962C8B-B14F-4D97-AF65-F5344CB8AC3E}">
        <p14:creationId xmlns:p14="http://schemas.microsoft.com/office/powerpoint/2010/main" val="2401794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086" y="5263116"/>
            <a:ext cx="7886700" cy="1266382"/>
          </a:xfrm>
        </p:spPr>
        <p:txBody>
          <a:bodyPr/>
          <a:lstStyle/>
          <a:p>
            <a:r>
              <a:rPr lang="en-US" dirty="0" smtClean="0">
                <a:solidFill>
                  <a:schemeClr val="tx1">
                    <a:lumMod val="65000"/>
                    <a:lumOff val="35000"/>
                  </a:schemeClr>
                </a:solidFill>
                <a:latin typeface="Impact" panose="020B0806030902050204" pitchFamily="34" charset="0"/>
              </a:rPr>
              <a:t>2014-15 TCAP RESULTS:</a:t>
            </a:r>
            <a:endParaRPr lang="en-US" dirty="0">
              <a:solidFill>
                <a:schemeClr val="tx1">
                  <a:lumMod val="65000"/>
                  <a:lumOff val="35000"/>
                </a:schemeClr>
              </a:solidFill>
              <a:latin typeface="Impact" panose="020B0806030902050204" pitchFamily="34" charset="0"/>
            </a:endParaRPr>
          </a:p>
        </p:txBody>
      </p:sp>
    </p:spTree>
    <p:extLst>
      <p:ext uri="{BB962C8B-B14F-4D97-AF65-F5344CB8AC3E}">
        <p14:creationId xmlns:p14="http://schemas.microsoft.com/office/powerpoint/2010/main" val="6593680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614" y="-122951"/>
            <a:ext cx="4954771" cy="7103902"/>
          </a:xfrm>
          <a:prstGeom prst="rect">
            <a:avLst/>
          </a:prstGeom>
        </p:spPr>
      </p:pic>
    </p:spTree>
    <p:extLst>
      <p:ext uri="{BB962C8B-B14F-4D97-AF65-F5344CB8AC3E}">
        <p14:creationId xmlns:p14="http://schemas.microsoft.com/office/powerpoint/2010/main" val="3053875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70121" y="5910933"/>
            <a:ext cx="1488558" cy="818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042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826642"/>
            <a:ext cx="1520456" cy="925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p:nvSpPr>
        <p:spPr>
          <a:xfrm>
            <a:off x="170121" y="5932967"/>
            <a:ext cx="1350335" cy="818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662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70121" y="5837275"/>
            <a:ext cx="148855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669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88" y="131210"/>
            <a:ext cx="9025713" cy="1006474"/>
          </a:xfrm>
        </p:spPr>
        <p:txBody>
          <a:bodyPr/>
          <a:lstStyle/>
          <a:p>
            <a:r>
              <a:rPr lang="en-US" dirty="0" smtClean="0">
                <a:solidFill>
                  <a:schemeClr val="tx1">
                    <a:lumMod val="65000"/>
                    <a:lumOff val="35000"/>
                  </a:schemeClr>
                </a:solidFill>
                <a:latin typeface="Impact" panose="020B0806030902050204" pitchFamily="34" charset="0"/>
              </a:rPr>
              <a:t>BUT, WE STILL HAVE ROOM TO IMPROVE</a:t>
            </a:r>
            <a:endParaRPr lang="en-US" dirty="0">
              <a:solidFill>
                <a:schemeClr val="tx1">
                  <a:lumMod val="65000"/>
                  <a:lumOff val="35000"/>
                </a:schemeClr>
              </a:solidFill>
              <a:latin typeface="Impact" panose="020B0806030902050204" pitchFamily="34" charset="0"/>
            </a:endParaRPr>
          </a:p>
        </p:txBody>
      </p:sp>
      <p:sp>
        <p:nvSpPr>
          <p:cNvPr id="3" name="Content Placeholder 2"/>
          <p:cNvSpPr>
            <a:spLocks noGrp="1"/>
          </p:cNvSpPr>
          <p:nvPr>
            <p:ph idx="1"/>
          </p:nvPr>
        </p:nvSpPr>
        <p:spPr>
          <a:xfrm>
            <a:off x="123743" y="1198297"/>
            <a:ext cx="8733176" cy="4351338"/>
          </a:xfrm>
        </p:spPr>
        <p:txBody>
          <a:bodyPr>
            <a:noAutofit/>
          </a:bodyPr>
          <a:lstStyle/>
          <a:p>
            <a:pPr>
              <a:lnSpc>
                <a:spcPct val="100000"/>
              </a:lnSpc>
              <a:spcAft>
                <a:spcPts val="1200"/>
              </a:spcAft>
            </a:pP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Less than half </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of all 3</a:t>
            </a:r>
            <a:r>
              <a:rPr lang="en-US" sz="2400" baseline="300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rd</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thru 8</a:t>
            </a:r>
            <a:r>
              <a:rPr lang="en-US" sz="2400" baseline="300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th</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grade students are </a:t>
            </a: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proficient or above in reading</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a:t>
            </a:r>
          </a:p>
          <a:p>
            <a:pPr>
              <a:lnSpc>
                <a:spcPct val="100000"/>
              </a:lnSpc>
              <a:spcAft>
                <a:spcPts val="1200"/>
              </a:spcAft>
            </a:pP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Tennessee still ranks in the </a:t>
            </a: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bottom half of all states </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on the Nation’s Report Card or NAEP.</a:t>
            </a:r>
          </a:p>
          <a:p>
            <a:pPr>
              <a:lnSpc>
                <a:spcPct val="100000"/>
              </a:lnSpc>
              <a:spcAft>
                <a:spcPts val="1200"/>
              </a:spcAft>
            </a:pP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In fall 2014, 43% of high school </a:t>
            </a: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graduates</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a:t>
            </a: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did not enroll in postsecondary</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t>
            </a:r>
          </a:p>
          <a:p>
            <a:pPr>
              <a:lnSpc>
                <a:spcPct val="100000"/>
              </a:lnSpc>
              <a:spcAft>
                <a:spcPts val="1200"/>
              </a:spcAft>
            </a:pP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Almost 60% of first-time freshmen in TN community colleges took at least </a:t>
            </a: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one</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a:t>
            </a: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remedial or developmental course.</a:t>
            </a:r>
          </a:p>
          <a:p>
            <a:pPr>
              <a:lnSpc>
                <a:spcPct val="100000"/>
              </a:lnSpc>
              <a:spcAft>
                <a:spcPts val="1200"/>
              </a:spcAft>
            </a:pP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Tennessee’s </a:t>
            </a:r>
            <a:r>
              <a:rPr lang="en-US" sz="2400" b="1"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six-year graduation rate </a:t>
            </a:r>
            <a:r>
              <a:rPr lang="en-US" sz="24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is 28% for community colleges and 58% for universities.</a:t>
            </a:r>
          </a:p>
        </p:txBody>
      </p:sp>
    </p:spTree>
    <p:extLst>
      <p:ext uri="{BB962C8B-B14F-4D97-AF65-F5344CB8AC3E}">
        <p14:creationId xmlns:p14="http://schemas.microsoft.com/office/powerpoint/2010/main" val="139865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2018</TotalTime>
  <Words>2089</Words>
  <Application>Microsoft Office PowerPoint</Application>
  <PresentationFormat>Overhead</PresentationFormat>
  <Paragraphs>301</Paragraphs>
  <Slides>50</Slides>
  <Notes>49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Dotum</vt:lpstr>
      <vt:lpstr>Arial</vt:lpstr>
      <vt:lpstr>Calibri</vt:lpstr>
      <vt:lpstr>Calibri Light</vt:lpstr>
      <vt:lpstr>Impact</vt:lpstr>
      <vt:lpstr>Nirmala UI</vt:lpstr>
      <vt:lpstr>Open Sans</vt:lpstr>
      <vt:lpstr>Office Theme</vt:lpstr>
      <vt:lpstr>3_Office Theme</vt:lpstr>
      <vt:lpstr>TENNESSEE  SUCCEEDS.</vt:lpstr>
      <vt:lpstr>CALL TO ACTION</vt:lpstr>
      <vt:lpstr>PowerPoint Presentation</vt:lpstr>
      <vt:lpstr>SUCCESSES TO DATE</vt:lpstr>
      <vt:lpstr>2014-15 TCAP RESULTS:</vt:lpstr>
      <vt:lpstr>PowerPoint Presentation</vt:lpstr>
      <vt:lpstr>PowerPoint Presentation</vt:lpstr>
      <vt:lpstr>PowerPoint Presentation</vt:lpstr>
      <vt:lpstr>BUT, WE STILL HAVE ROOM TO IMPROVE</vt:lpstr>
      <vt:lpstr>SUCCESS AFTER GRADUATION </vt:lpstr>
      <vt:lpstr>OUR VISION</vt:lpstr>
      <vt:lpstr>PowerPoint Presentation</vt:lpstr>
      <vt:lpstr>OUR GOALS</vt:lpstr>
      <vt:lpstr>PowerPoint Presentation</vt:lpstr>
      <vt:lpstr>PowerPoint Presentation</vt:lpstr>
      <vt:lpstr>OUR GOALS</vt:lpstr>
      <vt:lpstr>GOAL 2</vt:lpstr>
      <vt:lpstr>OUR GOALS</vt:lpstr>
      <vt:lpstr>GOAL 3</vt:lpstr>
      <vt:lpstr>OUR PRIORITIES</vt:lpstr>
      <vt:lpstr>OUR PRIORITIES</vt:lpstr>
      <vt:lpstr>PowerPoint Presentation</vt:lpstr>
      <vt:lpstr>PowerPoint Presentation</vt:lpstr>
      <vt:lpstr>EARLY FOUNDATIONS &amp; LITERACY</vt:lpstr>
      <vt:lpstr>OUR PRIORITIES</vt:lpstr>
      <vt:lpstr>OUR PRIORITIES</vt:lpstr>
      <vt:lpstr>PowerPoint Presentation</vt:lpstr>
      <vt:lpstr>PowerPoint Presentation</vt:lpstr>
      <vt:lpstr>HIGH SCHOOL &amp; BRIDGE TO  POSTSECONDARY</vt:lpstr>
      <vt:lpstr>OUR PRIORITIES</vt:lpstr>
      <vt:lpstr>OUR PRIORITIES</vt:lpstr>
      <vt:lpstr>PowerPoint Presentation</vt:lpstr>
      <vt:lpstr>PowerPoint Presentation</vt:lpstr>
      <vt:lpstr>ALL MEANS ALL</vt:lpstr>
      <vt:lpstr>OUR PRIORITIES</vt:lpstr>
      <vt:lpstr>OUR PRIORITIES</vt:lpstr>
      <vt:lpstr>PowerPoint Presentation</vt:lpstr>
      <vt:lpstr>PowerPoint Presentation</vt:lpstr>
      <vt:lpstr>EDUCATOR SUPPORT</vt:lpstr>
      <vt:lpstr>OUR PRIORITIES</vt:lpstr>
      <vt:lpstr>OUR PRIORITIES</vt:lpstr>
      <vt:lpstr>PowerPoint Presentation</vt:lpstr>
      <vt:lpstr>PowerPoint Presentation</vt:lpstr>
      <vt:lpstr>DISTRICT EMPOWERMENT</vt:lpstr>
      <vt:lpstr>HOW WILL TENNESSEE SUCCEED?</vt:lpstr>
      <vt:lpstr>TENNESSEE WILL SUCCEED WHEN  YOU SUCCEED.</vt:lpstr>
      <vt:lpstr>TENNESSEE WILL SUCCEED WHEN  YOUR STUDENTS SUCCEED.</vt:lpstr>
      <vt:lpstr>HOW WILL YOU LEAD THIS VISION?</vt:lpstr>
      <vt:lpstr>QUESTIONS?</vt:lpstr>
      <vt:lpstr>PowerPoint Presentation</vt:lpstr>
    </vt:vector>
  </TitlesOfParts>
  <Company>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Tennessee Succeeds.</dc:title>
  <dc:creator>Jayme Place</dc:creator>
  <cp:lastModifiedBy>Erin Milligan-Mattes</cp:lastModifiedBy>
  <cp:revision>229</cp:revision>
  <cp:lastPrinted>2015-09-12T18:35:02Z</cp:lastPrinted>
  <dcterms:created xsi:type="dcterms:W3CDTF">2015-09-04T21:46:04Z</dcterms:created>
  <dcterms:modified xsi:type="dcterms:W3CDTF">2016-05-02T20:12:47Z</dcterms:modified>
</cp:coreProperties>
</file>