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5" r:id="rId4"/>
    <p:sldId id="257" r:id="rId5"/>
    <p:sldId id="263" r:id="rId6"/>
    <p:sldId id="266" r:id="rId7"/>
    <p:sldId id="259" r:id="rId8"/>
    <p:sldId id="279" r:id="rId9"/>
    <p:sldId id="291" r:id="rId10"/>
    <p:sldId id="284" r:id="rId11"/>
    <p:sldId id="292" r:id="rId12"/>
    <p:sldId id="295" r:id="rId13"/>
    <p:sldId id="286" r:id="rId14"/>
    <p:sldId id="293" r:id="rId15"/>
    <p:sldId id="287" r:id="rId16"/>
    <p:sldId id="300" r:id="rId17"/>
    <p:sldId id="298" r:id="rId18"/>
    <p:sldId id="299" r:id="rId19"/>
    <p:sldId id="302" r:id="rId20"/>
    <p:sldId id="303" r:id="rId21"/>
    <p:sldId id="304" r:id="rId22"/>
    <p:sldId id="264" r:id="rId23"/>
    <p:sldId id="267" r:id="rId24"/>
    <p:sldId id="305" r:id="rId2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B365D"/>
    <a:srgbClr val="6E7073"/>
    <a:srgbClr val="CDCDCD"/>
    <a:srgbClr val="EEEEEE"/>
    <a:srgbClr val="174A7C"/>
    <a:srgbClr val="002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755" autoAdjust="0"/>
  </p:normalViewPr>
  <p:slideViewPr>
    <p:cSldViewPr>
      <p:cViewPr varScale="1">
        <p:scale>
          <a:sx n="63" d="100"/>
          <a:sy n="63" d="100"/>
        </p:scale>
        <p:origin x="1387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5" d="100"/>
        <a:sy n="85" d="100"/>
      </p:scale>
      <p:origin x="0" y="1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70764A-B111-44B3-AE37-A9C6790043FE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F3C1CD0-D833-4B0D-BF33-74A8E63C0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6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6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22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11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2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48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7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0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4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7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0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24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As of last summer, we have 200+ reading coaches who support 2,500+ teachers and 44,000 students</a:t>
            </a:r>
          </a:p>
          <a:p>
            <a:pPr defTabSz="924916">
              <a:defRPr/>
            </a:pPr>
            <a:r>
              <a:rPr lang="en-US" dirty="0"/>
              <a:t>Last summer, 8,000 students participated in RTBR summer camps and showed statistically significant gains in critical reading skills and increased motivation to read.</a:t>
            </a:r>
          </a:p>
          <a:p>
            <a:pPr defTabSz="924916">
              <a:defRPr/>
            </a:pPr>
            <a:endParaRPr lang="en-US" dirty="0" smtClean="0"/>
          </a:p>
          <a:p>
            <a:r>
              <a:rPr lang="en-US" dirty="0" smtClean="0"/>
              <a:t>From 2014 report: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illustrates that while 92 percent of teachers continued to teach in Tennessee schools, about 10 percent of teachers taught at a different Tennessee school in the 2012-13 school year. Early career teachers, especially highly effective early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teachers, were more likely to move to a new school.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effective teachers—those who earned a score of Level 4 or Level 5—tended to be retained at a higher rate than teachers who earned a score of Level 1, 2,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3. </a:t>
            </a:r>
          </a:p>
          <a:p>
            <a:pPr defTabSz="924916">
              <a:defRPr/>
            </a:pPr>
            <a:r>
              <a:rPr lang="en-US" dirty="0" smtClean="0"/>
              <a:t>Overall retention rate of Level 5 teachers was 95.2 percent</a:t>
            </a:r>
          </a:p>
          <a:p>
            <a:pPr defTabSz="924916">
              <a:defRPr/>
            </a:pPr>
            <a:endParaRPr lang="en-US" dirty="0" smtClean="0"/>
          </a:p>
          <a:p>
            <a:pPr defTabSz="924916">
              <a:defRPr/>
            </a:pPr>
            <a:r>
              <a:rPr lang="en-US" dirty="0" smtClean="0"/>
              <a:t>XX</a:t>
            </a:r>
            <a:r>
              <a:rPr lang="en-US" dirty="0"/>
              <a:t>% more students are on the path to a career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8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hire 270 new principals every</a:t>
            </a:r>
            <a:r>
              <a:rPr lang="en-US" baseline="0" dirty="0" smtClean="0"/>
              <a:t> year</a:t>
            </a:r>
          </a:p>
          <a:p>
            <a:r>
              <a:rPr lang="en-US" baseline="0" dirty="0" smtClean="0"/>
              <a:t>1,833 public schools in TN</a:t>
            </a:r>
          </a:p>
          <a:p>
            <a:r>
              <a:rPr lang="en-US" baseline="0" dirty="0" smtClean="0"/>
              <a:t>70 new hires come from ranks of existing principals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TTLA pipeline grants: 160 candidates in 9 TTLA pipeline programs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20 districts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7 CORE regions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Elements of TTLA programs: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Rigorous residency model w/qualified mentors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Bridge support  for program completers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Induction program for newly placed leaders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do site visits in March and May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GASL: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- 2 cohorts/46 candidates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26 new candidates just started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43% (or 20) have been placed as principals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New School </a:t>
            </a:r>
            <a:r>
              <a:rPr lang="en-US" baseline="0" smtClean="0"/>
              <a:t>leader investment: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New school leadership fellowships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Retention and recruitment incentives for priority school leaders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Scholarships and network development for rural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6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" y="35052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22787"/>
            <a:ext cx="7772400" cy="708025"/>
          </a:xfrm>
        </p:spPr>
        <p:txBody>
          <a:bodyPr>
            <a:noAutofit/>
          </a:bodyPr>
          <a:lstStyle>
            <a:lvl1pPr algn="ctr">
              <a:defRPr sz="4200" b="1"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6390274"/>
            <a:ext cx="7772399" cy="325851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| Job Title | Team/Office/Division Name | Date</a:t>
            </a:r>
            <a:endParaRPr lang="en-US" dirty="0"/>
          </a:p>
        </p:txBody>
      </p:sp>
      <p:pic>
        <p:nvPicPr>
          <p:cNvPr id="2050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1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910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Level 1 bullet points (default is 24-point font)</a:t>
            </a:r>
          </a:p>
          <a:p>
            <a:pPr lvl="1"/>
            <a:r>
              <a:rPr lang="en-US" dirty="0" smtClean="0"/>
              <a:t>Level 2 bullet points (default is 22-point font)</a:t>
            </a:r>
          </a:p>
          <a:p>
            <a:pPr lvl="2"/>
            <a:r>
              <a:rPr lang="en-US" dirty="0" smtClean="0"/>
              <a:t>Level 3 bullet points (default is 20-point font)</a:t>
            </a:r>
          </a:p>
          <a:p>
            <a:pPr lvl="3"/>
            <a:r>
              <a:rPr lang="en-US" dirty="0" smtClean="0"/>
              <a:t>Level 4 bullet points (default is 18-point font)</a:t>
            </a:r>
          </a:p>
          <a:p>
            <a:pPr lvl="4"/>
            <a:r>
              <a:rPr lang="en-US" dirty="0" smtClean="0"/>
              <a:t>Level 5 bullet points (default is 16-point font)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Slide Heading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0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295400"/>
            <a:ext cx="4114800" cy="4525963"/>
          </a:xfrm>
        </p:spPr>
        <p:txBody>
          <a:bodyPr/>
          <a:lstStyle>
            <a:lvl1pPr>
              <a:defRPr sz="22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495800" y="1295400"/>
            <a:ext cx="4114800" cy="4525963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9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91435" y="3810000"/>
            <a:ext cx="5952565" cy="2438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4038600"/>
            <a:ext cx="5562600" cy="2019300"/>
          </a:xfrm>
        </p:spPr>
        <p:txBody>
          <a:bodyPr>
            <a:normAutofit/>
          </a:bodyPr>
          <a:lstStyle>
            <a:lvl1pPr algn="r">
              <a:defRPr sz="3800"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Section Heading</a:t>
            </a:r>
            <a:endParaRPr lang="en-US" dirty="0"/>
          </a:p>
        </p:txBody>
      </p:sp>
      <p:pic>
        <p:nvPicPr>
          <p:cNvPr id="1026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180" y="3810000"/>
            <a:ext cx="23822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7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i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6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9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Presenter Name, Job Title, Team/Office/Division Name</a:t>
            </a:r>
          </a:p>
          <a:p>
            <a:pPr lvl="1"/>
            <a:r>
              <a:rPr lang="en-US" dirty="0" smtClean="0"/>
              <a:t>Email Address</a:t>
            </a:r>
          </a:p>
          <a:p>
            <a:pPr lvl="1"/>
            <a:r>
              <a:rPr lang="en-US" dirty="0" smtClean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" y="405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Contact Information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575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8397" y="3898900"/>
            <a:ext cx="7924800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PermianSlabSerifTypeface"/>
              </a:rPr>
              <a:t>Districts and schools in Tennessee will exemplify excellence and equity such that all students are equipped with the knowledge and skills to successfully embark on their chosen path in life.</a:t>
            </a:r>
            <a:endParaRPr lang="en-US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PermianSlabSerifTypeface"/>
            </a:endParaRPr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0" y="6172200"/>
            <a:ext cx="9144000" cy="48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| Optimism | Judgment | Courage | Teamwork</a:t>
            </a:r>
            <a:endParaRPr lang="en-US" sz="2400" b="1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8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7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5" r:id="rId5"/>
    <p:sldLayoutId id="2147483658" r:id="rId6"/>
    <p:sldLayoutId id="2147483662" r:id="rId7"/>
    <p:sldLayoutId id="2147483663" r:id="rId8"/>
    <p:sldLayoutId id="2147483660" r:id="rId9"/>
    <p:sldLayoutId id="214748366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3524"/>
        </a:buClr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–"/>
        <a:defRPr sz="22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E3524"/>
        </a:buClr>
        <a:buFont typeface="Courier New" panose="02070309020205020404" pitchFamily="49" charset="0"/>
        <a:buChar char="o"/>
        <a:defRPr sz="18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»"/>
        <a:defRPr sz="16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education/assessment/assessment-task-forc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Commissioner Candice McQueen | February 22,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4648200"/>
            <a:ext cx="8382000" cy="70802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Tennessee Succeeds Update</a:t>
            </a:r>
            <a:br>
              <a:rPr lang="en-US" dirty="0" smtClean="0"/>
            </a:br>
            <a:r>
              <a:rPr lang="en-US" sz="3200" dirty="0" smtClean="0"/>
              <a:t>TACTE Conference</a:t>
            </a:r>
            <a:br>
              <a:rPr lang="en-US" sz="32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US" spc="-4" dirty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To be </a:t>
            </a:r>
            <a:r>
              <a:rPr lang="en-US" spc="-4" dirty="0" smtClean="0">
                <a:solidFill>
                  <a:srgbClr val="FFFFFF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Reading on Grade Level</a:t>
            </a:r>
            <a:r>
              <a:rPr lang="en-US" spc="-4" dirty="0" smtClean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by the End of Third Grade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4343400" y="1295400"/>
            <a:ext cx="4572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addition to what is already underway, the </a:t>
            </a:r>
            <a:r>
              <a:rPr lang="en-US" dirty="0"/>
              <a:t>department </a:t>
            </a:r>
            <a:r>
              <a:rPr lang="en-US" dirty="0" smtClean="0"/>
              <a:t>is focusing </a:t>
            </a:r>
            <a:r>
              <a:rPr lang="en-US" dirty="0"/>
              <a:t>in 2018 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Providing </a:t>
            </a:r>
            <a:r>
              <a:rPr lang="en-US" b="1" dirty="0"/>
              <a:t>quality instructional </a:t>
            </a:r>
            <a:r>
              <a:rPr lang="en-US" b="1" dirty="0" smtClean="0"/>
              <a:t>resources</a:t>
            </a:r>
            <a:r>
              <a:rPr lang="en-US" dirty="0" smtClean="0"/>
              <a:t>; ensure educators </a:t>
            </a:r>
            <a:r>
              <a:rPr lang="en-US" smtClean="0"/>
              <a:t>understand and </a:t>
            </a:r>
            <a:r>
              <a:rPr lang="en-US" dirty="0" smtClean="0"/>
              <a:t>have </a:t>
            </a:r>
            <a:r>
              <a:rPr lang="en-US" dirty="0"/>
              <a:t>rich, diverse, high-quality text and 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Supporting</a:t>
            </a:r>
            <a:r>
              <a:rPr lang="en-US" b="1" dirty="0" smtClean="0"/>
              <a:t> stronger instruction</a:t>
            </a:r>
            <a:r>
              <a:rPr lang="en-US" dirty="0" smtClean="0"/>
              <a:t> </a:t>
            </a:r>
            <a:r>
              <a:rPr lang="en-US" dirty="0"/>
              <a:t>and professional development for educators to improve how we </a:t>
            </a:r>
            <a:r>
              <a:rPr lang="en-US" dirty="0" smtClean="0"/>
              <a:t>teach reading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Refining and expanding </a:t>
            </a:r>
            <a:r>
              <a:rPr lang="en-US" b="1" dirty="0" smtClean="0"/>
              <a:t>summer reading camps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00981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18368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3962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2015 </a:t>
            </a:r>
          </a:p>
          <a:p>
            <a:r>
              <a:rPr lang="en-US" dirty="0" smtClean="0"/>
              <a:t>Limited assessment data for instructional improvement </a:t>
            </a:r>
          </a:p>
          <a:p>
            <a:r>
              <a:rPr lang="en-US" dirty="0" smtClean="0"/>
              <a:t>Teacher prep held accountable in seven year program review cycles</a:t>
            </a:r>
          </a:p>
          <a:p>
            <a:r>
              <a:rPr lang="en-US" dirty="0" smtClean="0"/>
              <a:t>No Governor’s Academy for School Leadership (GASL)</a:t>
            </a:r>
          </a:p>
          <a:p>
            <a:r>
              <a:rPr lang="en-US" dirty="0" smtClean="0"/>
              <a:t>No transformational leadership network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 Teachers/Principals: Then &amp; Now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572000" y="12954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2018</a:t>
            </a:r>
          </a:p>
          <a:p>
            <a:r>
              <a:rPr lang="en-US" dirty="0" smtClean="0"/>
              <a:t>Detailed assessment reports </a:t>
            </a:r>
          </a:p>
          <a:p>
            <a:r>
              <a:rPr lang="en-US" dirty="0" smtClean="0"/>
              <a:t>Annual </a:t>
            </a:r>
            <a:r>
              <a:rPr lang="en-US" dirty="0"/>
              <a:t>teacher prep report card and </a:t>
            </a:r>
            <a:r>
              <a:rPr lang="en-US" dirty="0" smtClean="0"/>
              <a:t>yearly outcome </a:t>
            </a:r>
            <a:r>
              <a:rPr lang="en-US" dirty="0"/>
              <a:t>measures for </a:t>
            </a:r>
            <a:r>
              <a:rPr lang="en-US" dirty="0" smtClean="0"/>
              <a:t>annual program reviews/accountability  </a:t>
            </a:r>
          </a:p>
          <a:p>
            <a:r>
              <a:rPr lang="en-US" dirty="0" smtClean="0"/>
              <a:t>Two cohorts of GASL graduates</a:t>
            </a:r>
          </a:p>
          <a:p>
            <a:r>
              <a:rPr lang="en-US" dirty="0" smtClean="0"/>
              <a:t>Nine transformational leadership programs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3962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2015 </a:t>
            </a:r>
          </a:p>
          <a:p>
            <a:r>
              <a:rPr lang="en-US" dirty="0" smtClean="0"/>
              <a:t>Partnerships between EPPs and LEAs often transactional with a focus on clinical placements</a:t>
            </a:r>
          </a:p>
          <a:p>
            <a:r>
              <a:rPr lang="en-US" dirty="0" smtClean="0"/>
              <a:t>Literacy preparation standards were dated</a:t>
            </a:r>
            <a:endParaRPr lang="en-US" dirty="0"/>
          </a:p>
          <a:p>
            <a:r>
              <a:rPr lang="en-US" dirty="0" smtClean="0"/>
              <a:t>Review processes were input driven and lacked clear expectations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EPPs: Then &amp; Now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572000" y="12954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2018</a:t>
            </a:r>
          </a:p>
          <a:p>
            <a:r>
              <a:rPr lang="en-US" dirty="0" smtClean="0"/>
              <a:t>Shift in partnerships that are highly collaborative, strategic, and consistent across the state</a:t>
            </a:r>
          </a:p>
          <a:p>
            <a:r>
              <a:rPr lang="en-US" dirty="0" smtClean="0"/>
              <a:t>New literacy standards</a:t>
            </a:r>
          </a:p>
          <a:p>
            <a:r>
              <a:rPr lang="en-US" dirty="0" smtClean="0"/>
              <a:t>Improved program review process to include performance reports, rubrics aligned to standards, and an increase in useful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00981"/>
            <a:ext cx="4114800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Autofit/>
          </a:bodyPr>
          <a:lstStyle/>
          <a:p>
            <a:pPr lvl="1"/>
            <a:r>
              <a:rPr lang="en-US" sz="2900" b="1" spc="-4" dirty="0" smtClean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To Have an </a:t>
            </a:r>
            <a:r>
              <a:rPr lang="en-US" sz="2900" b="1" spc="-4" dirty="0" smtClean="0">
                <a:solidFill>
                  <a:srgbClr val="FFFFFF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Effective Teacher </a:t>
            </a:r>
            <a:r>
              <a:rPr lang="en-US" sz="2900" b="1" spc="-4" dirty="0" smtClean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– Supported by </a:t>
            </a:r>
            <a:r>
              <a:rPr lang="en-US" sz="2900" b="1" spc="-4" dirty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</a:t>
            </a:r>
            <a:r>
              <a:rPr lang="en-US" sz="2900" b="1" spc="-4" dirty="0" smtClean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 Effective Principal – Every Year</a:t>
            </a:r>
            <a:endParaRPr lang="en-US" sz="2900" b="1" spc="-4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4495800" y="1295400"/>
            <a:ext cx="4419600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In addition to what is already underway, </a:t>
            </a:r>
            <a:r>
              <a:rPr lang="en-US" dirty="0" smtClean="0"/>
              <a:t>the </a:t>
            </a:r>
            <a:r>
              <a:rPr lang="en-US" dirty="0"/>
              <a:t>department is focusing in 2018 on</a:t>
            </a:r>
            <a:r>
              <a:rPr lang="en-US" dirty="0" smtClean="0"/>
              <a:t>: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Equipping educator preparation providers to use data about their graduates to </a:t>
            </a:r>
            <a:r>
              <a:rPr lang="en-US" b="1" dirty="0"/>
              <a:t>improve their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Strengthening leader preparation to </a:t>
            </a:r>
            <a:r>
              <a:rPr lang="en-US" b="1" dirty="0"/>
              <a:t>increase expectations and outcomes for school leaders 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Recruiting and retaining effective </a:t>
            </a:r>
            <a:r>
              <a:rPr lang="en-US" b="1" dirty="0" smtClean="0"/>
              <a:t>principals</a:t>
            </a:r>
            <a:r>
              <a:rPr lang="en-US" dirty="0" smtClean="0"/>
              <a:t> in Priority schools and supporting principals in rural schools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2015</a:t>
            </a:r>
          </a:p>
          <a:p>
            <a:r>
              <a:rPr lang="en-US" dirty="0"/>
              <a:t>Less that 26,000 </a:t>
            </a:r>
            <a:r>
              <a:rPr lang="en-US" dirty="0" smtClean="0"/>
              <a:t>students </a:t>
            </a:r>
            <a:r>
              <a:rPr lang="en-US" dirty="0"/>
              <a:t>concentrate in </a:t>
            </a:r>
            <a:r>
              <a:rPr lang="en-US" dirty="0" smtClean="0"/>
              <a:t>CTE</a:t>
            </a:r>
          </a:p>
          <a:p>
            <a:r>
              <a:rPr lang="en-US" dirty="0" smtClean="0"/>
              <a:t>Only 26% of students concentrate </a:t>
            </a:r>
            <a:r>
              <a:rPr lang="en-US" dirty="0"/>
              <a:t>in a CTE </a:t>
            </a:r>
            <a:r>
              <a:rPr lang="en-US" dirty="0" smtClean="0"/>
              <a:t>program leading </a:t>
            </a:r>
            <a:r>
              <a:rPr lang="en-US" dirty="0"/>
              <a:t>directly to a high-demand occupation in their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Beginning of alignment of CTE programs to high growth industries</a:t>
            </a:r>
          </a:p>
          <a:p>
            <a:pPr lvl="1"/>
            <a:r>
              <a:rPr lang="en-US" dirty="0" smtClean="0"/>
              <a:t>62 </a:t>
            </a:r>
            <a:r>
              <a:rPr lang="en-US" dirty="0"/>
              <a:t>advanced manufacturing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No district/school level incentive for earning EPSOs/industry credentials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Readiness: Then &amp; Now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2018</a:t>
            </a:r>
          </a:p>
          <a:p>
            <a:r>
              <a:rPr lang="en-US" dirty="0" smtClean="0"/>
              <a:t>Almost 37,000 students </a:t>
            </a:r>
            <a:r>
              <a:rPr lang="en-US" dirty="0"/>
              <a:t>c</a:t>
            </a:r>
            <a:r>
              <a:rPr lang="en-US" dirty="0" smtClean="0"/>
              <a:t>oncentrate in CTE; </a:t>
            </a:r>
            <a:r>
              <a:rPr lang="en-US" dirty="0"/>
              <a:t>a</a:t>
            </a:r>
            <a:r>
              <a:rPr lang="en-US" dirty="0" smtClean="0"/>
              <a:t> 40% increase</a:t>
            </a:r>
          </a:p>
          <a:p>
            <a:r>
              <a:rPr lang="en-US" dirty="0" smtClean="0"/>
              <a:t>76</a:t>
            </a:r>
            <a:r>
              <a:rPr lang="en-US" dirty="0"/>
              <a:t>% </a:t>
            </a:r>
            <a:r>
              <a:rPr lang="en-US" dirty="0" smtClean="0"/>
              <a:t>of students </a:t>
            </a:r>
            <a:r>
              <a:rPr lang="en-US" dirty="0"/>
              <a:t>c</a:t>
            </a:r>
            <a:r>
              <a:rPr lang="en-US" dirty="0" smtClean="0"/>
              <a:t>oncentrate in a CTE programs </a:t>
            </a:r>
            <a:r>
              <a:rPr lang="en-US" dirty="0"/>
              <a:t>directly aligned to regional labor market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CTE </a:t>
            </a:r>
            <a:r>
              <a:rPr lang="en-US" dirty="0"/>
              <a:t>programs </a:t>
            </a:r>
            <a:r>
              <a:rPr lang="en-US" dirty="0" smtClean="0"/>
              <a:t>aligned </a:t>
            </a:r>
            <a:r>
              <a:rPr lang="en-US" dirty="0"/>
              <a:t>to </a:t>
            </a:r>
            <a:r>
              <a:rPr lang="en-US" dirty="0" smtClean="0"/>
              <a:t>TN’s </a:t>
            </a:r>
            <a:r>
              <a:rPr lang="en-US" dirty="0"/>
              <a:t>highest growth industries </a:t>
            </a:r>
            <a:r>
              <a:rPr lang="en-US" dirty="0" smtClean="0"/>
              <a:t>are increasing # of students enrolled at </a:t>
            </a:r>
            <a:r>
              <a:rPr lang="en-US" dirty="0"/>
              <a:t>record </a:t>
            </a:r>
            <a:r>
              <a:rPr lang="en-US" dirty="0" smtClean="0"/>
              <a:t>rates</a:t>
            </a:r>
          </a:p>
          <a:p>
            <a:pPr lvl="1"/>
            <a:r>
              <a:rPr lang="en-US" dirty="0" smtClean="0"/>
              <a:t>180 </a:t>
            </a:r>
            <a:r>
              <a:rPr lang="en-US" dirty="0"/>
              <a:t>advanced manufacturing programs; a 300% increase </a:t>
            </a:r>
            <a:endParaRPr lang="en-US" dirty="0" smtClean="0"/>
          </a:p>
          <a:p>
            <a:r>
              <a:rPr lang="en-US" dirty="0" smtClean="0"/>
              <a:t>Accountability for college/career readiness using EPSOs/industry credentials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00981"/>
            <a:ext cx="4114800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14400"/>
          </a:xfrm>
        </p:spPr>
        <p:txBody>
          <a:bodyPr>
            <a:noAutofit/>
          </a:bodyPr>
          <a:lstStyle/>
          <a:p>
            <a:pPr lvl="1"/>
            <a:r>
              <a:rPr lang="en-US" sz="2900" b="1" spc="-4" dirty="0" smtClean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To Be Set Up for Success on a </a:t>
            </a:r>
            <a:r>
              <a:rPr lang="en-US" sz="2900" b="1" spc="-4" dirty="0" smtClean="0">
                <a:solidFill>
                  <a:srgbClr val="FFFFFF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Path to a Career</a:t>
            </a:r>
            <a:endParaRPr lang="en-US" sz="2900" b="1" spc="-4" dirty="0">
              <a:solidFill>
                <a:srgbClr val="FFFFFF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4495800" y="1219200"/>
            <a:ext cx="4419600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In addition to what is already underway, </a:t>
            </a:r>
            <a:r>
              <a:rPr lang="en-US" dirty="0" smtClean="0"/>
              <a:t>the </a:t>
            </a:r>
            <a:r>
              <a:rPr lang="en-US" dirty="0"/>
              <a:t>department is focusing in 2018 on: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Providing </a:t>
            </a:r>
            <a:r>
              <a:rPr lang="en-US" b="1" dirty="0" smtClean="0"/>
              <a:t>increased </a:t>
            </a:r>
            <a:r>
              <a:rPr lang="en-US" b="1" dirty="0"/>
              <a:t>access </a:t>
            </a:r>
            <a:r>
              <a:rPr lang="en-US" dirty="0" smtClean="0"/>
              <a:t>to </a:t>
            </a:r>
            <a:r>
              <a:rPr lang="en-US" dirty="0"/>
              <a:t>high-</a:t>
            </a:r>
            <a:r>
              <a:rPr lang="en-US" dirty="0" smtClean="0"/>
              <a:t>quality </a:t>
            </a:r>
            <a:r>
              <a:rPr lang="en-US" b="1" dirty="0" smtClean="0"/>
              <a:t>early postsecondary courses </a:t>
            </a:r>
            <a:r>
              <a:rPr lang="en-US" dirty="0" smtClean="0"/>
              <a:t>and </a:t>
            </a:r>
            <a:r>
              <a:rPr lang="en-US" b="1" dirty="0" smtClean="0"/>
              <a:t>industry-aligned certifications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Providing and supporting </a:t>
            </a:r>
            <a:r>
              <a:rPr lang="en-US" dirty="0"/>
              <a:t>districts and schools </a:t>
            </a:r>
            <a:r>
              <a:rPr lang="en-US" dirty="0" smtClean="0"/>
              <a:t>in using post-high school data to </a:t>
            </a:r>
            <a:r>
              <a:rPr lang="en-US" b="1" dirty="0" smtClean="0"/>
              <a:t>inform improvements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Implementing</a:t>
            </a:r>
            <a:r>
              <a:rPr lang="en-US" b="1" dirty="0" smtClean="0"/>
              <a:t> new recommendations </a:t>
            </a:r>
            <a:r>
              <a:rPr lang="en-US" dirty="0" smtClean="0"/>
              <a:t>from CTE transition advisory council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</a:t>
            </a:r>
            <a:r>
              <a:rPr lang="en-US" b="1" dirty="0" smtClean="0"/>
              <a:t> English </a:t>
            </a:r>
            <a:r>
              <a:rPr lang="en-US" dirty="0" smtClean="0"/>
              <a:t>and </a:t>
            </a:r>
            <a:r>
              <a:rPr lang="en-US" b="1" dirty="0" smtClean="0"/>
              <a:t>math </a:t>
            </a:r>
            <a:r>
              <a:rPr lang="en-US" dirty="0" smtClean="0"/>
              <a:t>standards are being implemented this year (2017-18)</a:t>
            </a:r>
          </a:p>
          <a:p>
            <a:r>
              <a:rPr lang="en-US" dirty="0" smtClean="0"/>
              <a:t>New </a:t>
            </a:r>
            <a:r>
              <a:rPr lang="en-US" b="1" dirty="0" smtClean="0"/>
              <a:t>science</a:t>
            </a:r>
            <a:r>
              <a:rPr lang="en-US" dirty="0" smtClean="0"/>
              <a:t> standards are being implemented next year (2018-19)</a:t>
            </a:r>
          </a:p>
          <a:p>
            <a:r>
              <a:rPr lang="en-US" dirty="0" smtClean="0"/>
              <a:t>New </a:t>
            </a:r>
            <a:r>
              <a:rPr lang="en-US" b="1" dirty="0" smtClean="0"/>
              <a:t>social studies </a:t>
            </a:r>
            <a:r>
              <a:rPr lang="en-US" dirty="0" smtClean="0"/>
              <a:t>standards are being implemented in 2019-20</a:t>
            </a:r>
          </a:p>
          <a:p>
            <a:r>
              <a:rPr lang="en-US" dirty="0" smtClean="0"/>
              <a:t>New </a:t>
            </a:r>
            <a:r>
              <a:rPr lang="en-US" b="1" dirty="0" smtClean="0"/>
              <a:t>K-8 computer science </a:t>
            </a:r>
            <a:r>
              <a:rPr lang="en-US" dirty="0" smtClean="0"/>
              <a:t>standards will be brought to SBE for first reading at April 2018 meeting </a:t>
            </a:r>
          </a:p>
          <a:p>
            <a:pPr lvl="1"/>
            <a:r>
              <a:rPr lang="en-US" dirty="0" smtClean="0"/>
              <a:t>Foundational concepts and operations</a:t>
            </a:r>
          </a:p>
          <a:p>
            <a:pPr lvl="1"/>
            <a:r>
              <a:rPr lang="en-US" dirty="0" smtClean="0"/>
              <a:t>Analytical and innovative thinking</a:t>
            </a:r>
          </a:p>
          <a:p>
            <a:pPr lvl="1"/>
            <a:r>
              <a:rPr lang="en-US" dirty="0" smtClean="0"/>
              <a:t>Information storage and access</a:t>
            </a:r>
          </a:p>
          <a:p>
            <a:pPr lvl="1"/>
            <a:r>
              <a:rPr lang="en-US" dirty="0" smtClean="0"/>
              <a:t>Communication and collaboration</a:t>
            </a:r>
          </a:p>
          <a:p>
            <a:pPr lvl="1"/>
            <a:r>
              <a:rPr lang="en-US" dirty="0" smtClean="0"/>
              <a:t>Digital citizenship</a:t>
            </a:r>
          </a:p>
          <a:p>
            <a:pPr lvl="1"/>
            <a:r>
              <a:rPr lang="en-US" dirty="0" smtClean="0"/>
              <a:t>Coding and computer programming</a:t>
            </a:r>
          </a:p>
          <a:p>
            <a:pPr marL="0" lv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 smtClean="0">
                <a:latin typeface="Arial"/>
                <a:ea typeface="Arial"/>
                <a:cs typeface="Arial"/>
                <a:sym typeface="Arial"/>
              </a:rPr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Update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In the fall, </a:t>
            </a:r>
            <a:r>
              <a:rPr lang="en-US" b="1" dirty="0" smtClean="0"/>
              <a:t>266 </a:t>
            </a:r>
            <a:r>
              <a:rPr lang="en-US" b="1" dirty="0"/>
              <a:t>high schools</a:t>
            </a:r>
            <a:r>
              <a:rPr lang="en-US" dirty="0"/>
              <a:t> </a:t>
            </a:r>
            <a:r>
              <a:rPr lang="en-US" b="1" dirty="0" smtClean="0"/>
              <a:t>across</a:t>
            </a:r>
            <a:r>
              <a:rPr lang="en-US" dirty="0" smtClean="0"/>
              <a:t> </a:t>
            </a:r>
            <a:r>
              <a:rPr lang="en-US" b="1" dirty="0" smtClean="0"/>
              <a:t>97 districts successfully </a:t>
            </a:r>
            <a:r>
              <a:rPr lang="en-US" b="1" dirty="0"/>
              <a:t>completed TNReady fall block end-of-course testing </a:t>
            </a:r>
            <a:r>
              <a:rPr lang="en-US" b="1" dirty="0" smtClean="0"/>
              <a:t>completely online</a:t>
            </a:r>
            <a:endParaRPr lang="en-US" dirty="0" smtClean="0"/>
          </a:p>
          <a:p>
            <a:pPr lvl="1"/>
            <a:r>
              <a:rPr lang="en-US" dirty="0" smtClean="0"/>
              <a:t>Nearly </a:t>
            </a:r>
            <a:r>
              <a:rPr lang="en-US" dirty="0"/>
              <a:t>120,000 TNReady EOC tests, which included more than 300,000 subparts, were taken on the online </a:t>
            </a:r>
            <a:r>
              <a:rPr lang="en-US" dirty="0" err="1"/>
              <a:t>Nextera</a:t>
            </a:r>
            <a:r>
              <a:rPr lang="en-US" dirty="0"/>
              <a:t>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With our new improvements </a:t>
            </a:r>
            <a:r>
              <a:rPr lang="en-US" dirty="0"/>
              <a:t>in data flow and </a:t>
            </a:r>
            <a:r>
              <a:rPr lang="en-US" dirty="0" smtClean="0"/>
              <a:t>optimization, </a:t>
            </a:r>
            <a:r>
              <a:rPr lang="en-US" b="1" dirty="0" smtClean="0"/>
              <a:t>students’ raw scores were returned the first week of January</a:t>
            </a:r>
            <a:r>
              <a:rPr lang="en-US" dirty="0" smtClean="0"/>
              <a:t>, as promised</a:t>
            </a:r>
            <a:endParaRPr lang="en-US" dirty="0"/>
          </a:p>
          <a:p>
            <a:r>
              <a:rPr lang="en-US" dirty="0" smtClean="0"/>
              <a:t>Additionally, over </a:t>
            </a:r>
            <a:r>
              <a:rPr lang="en-US" dirty="0"/>
              <a:t>the course of the fall, more than 160,000 practice sessions were completed on </a:t>
            </a:r>
            <a:r>
              <a:rPr lang="en-US" dirty="0" err="1" smtClean="0"/>
              <a:t>Nextera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Assessment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raw score data was delivered on Jan. </a:t>
            </a:r>
            <a:r>
              <a:rPr lang="en-US" dirty="0" smtClean="0"/>
              <a:t>5</a:t>
            </a:r>
          </a:p>
          <a:p>
            <a:r>
              <a:rPr lang="en-US" dirty="0" smtClean="0"/>
              <a:t>All district and school reports were delivered Feb. 12</a:t>
            </a:r>
          </a:p>
          <a:p>
            <a:pPr lvl="0"/>
            <a:r>
              <a:rPr lang="en-US" dirty="0" smtClean="0"/>
              <a:t>These dates were the delivery dates we communicated in early fall, and </a:t>
            </a:r>
            <a:r>
              <a:rPr lang="en-US" b="1" dirty="0" smtClean="0"/>
              <a:t>every date has been met for fall EOC testing</a:t>
            </a:r>
            <a:endParaRPr lang="en-US" dirty="0" smtClean="0"/>
          </a:p>
          <a:p>
            <a:r>
              <a:rPr lang="en-US" dirty="0" smtClean="0"/>
              <a:t>Districts received paper </a:t>
            </a:r>
            <a:r>
              <a:rPr lang="en-US" dirty="0"/>
              <a:t>copies of family </a:t>
            </a:r>
            <a:r>
              <a:rPr lang="en-US" dirty="0" smtClean="0"/>
              <a:t>reports earlier this week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 </a:t>
            </a:r>
            <a:r>
              <a:rPr lang="en-US" dirty="0" err="1" smtClean="0"/>
              <a:t>TNReady</a:t>
            </a:r>
            <a:r>
              <a:rPr lang="en-US" dirty="0" smtClean="0"/>
              <a:t> Scores Delivered On Time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Classroom Assessment Builder </a:t>
            </a:r>
            <a:r>
              <a:rPr lang="en-US" dirty="0"/>
              <a:t>(CAB) </a:t>
            </a:r>
            <a:r>
              <a:rPr lang="en-US" dirty="0" smtClean="0"/>
              <a:t>now available to educators</a:t>
            </a:r>
          </a:p>
          <a:p>
            <a:r>
              <a:rPr lang="en-US" dirty="0" smtClean="0"/>
              <a:t>CAB </a:t>
            </a:r>
            <a:r>
              <a:rPr lang="en-US" dirty="0"/>
              <a:t>includes </a:t>
            </a:r>
            <a:r>
              <a:rPr lang="en-US" dirty="0" smtClean="0"/>
              <a:t>assessment </a:t>
            </a:r>
            <a:r>
              <a:rPr lang="en-US" dirty="0"/>
              <a:t>items for every grade level and </a:t>
            </a:r>
            <a:r>
              <a:rPr lang="en-US" dirty="0" smtClean="0"/>
              <a:t>released </a:t>
            </a:r>
            <a:r>
              <a:rPr lang="en-US" dirty="0"/>
              <a:t>items from 2016-17 </a:t>
            </a:r>
            <a:r>
              <a:rPr lang="en-US" dirty="0" smtClean="0"/>
              <a:t>TNReady test</a:t>
            </a:r>
          </a:p>
          <a:p>
            <a:r>
              <a:rPr lang="en-US" dirty="0" smtClean="0"/>
              <a:t>Spring </a:t>
            </a:r>
            <a:r>
              <a:rPr lang="en-US" dirty="0"/>
              <a:t>assessment window: </a:t>
            </a:r>
            <a:r>
              <a:rPr lang="en-US" b="1" dirty="0"/>
              <a:t>April 16-May 4</a:t>
            </a:r>
            <a:r>
              <a:rPr lang="en-US" dirty="0"/>
              <a:t>; all high schools will test online with </a:t>
            </a:r>
            <a:r>
              <a:rPr lang="en-US" dirty="0" smtClean="0"/>
              <a:t>most of </a:t>
            </a:r>
            <a:r>
              <a:rPr lang="en-US" dirty="0"/>
              <a:t>grades 3-8 on paper this year </a:t>
            </a:r>
            <a:endParaRPr lang="en-US" dirty="0" smtClean="0"/>
          </a:p>
          <a:p>
            <a:r>
              <a:rPr lang="en-US" b="1" dirty="0" smtClean="0"/>
              <a:t>For </a:t>
            </a:r>
            <a:r>
              <a:rPr lang="en-US" b="1" dirty="0"/>
              <a:t>2017-18</a:t>
            </a:r>
            <a:r>
              <a:rPr lang="en-US" dirty="0"/>
              <a:t>: Raw scores will be back to high schools by May 22 and to grades 3-8 by June 15 </a:t>
            </a:r>
            <a:endParaRPr lang="en-US" dirty="0" smtClean="0"/>
          </a:p>
          <a:p>
            <a:pPr lvl="1"/>
            <a:r>
              <a:rPr lang="en-US" dirty="0" smtClean="0"/>
              <a:t>Paper </a:t>
            </a:r>
            <a:r>
              <a:rPr lang="en-US" dirty="0"/>
              <a:t>processing (delivery and scanning) takes longer </a:t>
            </a:r>
            <a:endParaRPr lang="en-US" dirty="0" smtClean="0"/>
          </a:p>
          <a:p>
            <a:r>
              <a:rPr lang="en-US" b="1" dirty="0" smtClean="0"/>
              <a:t>For </a:t>
            </a:r>
            <a:r>
              <a:rPr lang="en-US" b="1" dirty="0"/>
              <a:t>2018-19</a:t>
            </a:r>
            <a:r>
              <a:rPr lang="en-US" dirty="0"/>
              <a:t>: Generally, raw score delivery will move to end of May when grades 5-12 move to online testing (grades 3-4 will always have paper option)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Update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Our State is Showing Historic Success</a:t>
            </a:r>
            <a:endParaRPr lang="en-US" sz="29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95300" y="12954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have </a:t>
            </a:r>
            <a:r>
              <a:rPr lang="en-US" b="1" dirty="0" smtClean="0"/>
              <a:t>incredible economic strength</a:t>
            </a:r>
          </a:p>
          <a:p>
            <a:pPr lvl="1"/>
            <a:r>
              <a:rPr lang="en-US" dirty="0" smtClean="0"/>
              <a:t>Record low unemployment rate</a:t>
            </a:r>
            <a:endParaRPr lang="en-US" dirty="0"/>
          </a:p>
          <a:p>
            <a:pPr lvl="1"/>
            <a:r>
              <a:rPr lang="en-US" dirty="0"/>
              <a:t>#1 in small business job growth 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2514600"/>
            <a:ext cx="6629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b="1" dirty="0" smtClean="0">
                <a:solidFill>
                  <a:srgbClr val="000000"/>
                </a:solidFill>
              </a:rPr>
              <a:t>Assessment Task Force </a:t>
            </a:r>
            <a:r>
              <a:rPr lang="en-US" dirty="0" smtClean="0">
                <a:solidFill>
                  <a:srgbClr val="000000"/>
                </a:solidFill>
              </a:rPr>
              <a:t>reconvened in December; </a:t>
            </a:r>
            <a:r>
              <a:rPr lang="en-US" b="1" dirty="0" smtClean="0">
                <a:solidFill>
                  <a:srgbClr val="000000"/>
                </a:solidFill>
              </a:rPr>
              <a:t>next meeting is February 26th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Materials and a recording can be accessed on the department’s 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website 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Goals of the reconvened task force: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rgbClr val="000000"/>
                </a:solidFill>
              </a:rPr>
              <a:t>Make </a:t>
            </a:r>
            <a:r>
              <a:rPr lang="en-US" dirty="0">
                <a:solidFill>
                  <a:srgbClr val="000000"/>
                </a:solidFill>
              </a:rPr>
              <a:t>recommendations for further improvements, including a review of 11th grade testing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>
                <a:solidFill>
                  <a:srgbClr val="000000"/>
                </a:solidFill>
              </a:rPr>
              <a:t>Review the first full year (2016-17) of grades </a:t>
            </a:r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sz="2400" dirty="0"/>
              <a:t>–</a:t>
            </a:r>
            <a:r>
              <a:rPr lang="en-US" dirty="0" smtClean="0">
                <a:solidFill>
                  <a:srgbClr val="000000"/>
                </a:solidFill>
              </a:rPr>
              <a:t>8 </a:t>
            </a:r>
            <a:r>
              <a:rPr lang="en-US" dirty="0">
                <a:solidFill>
                  <a:srgbClr val="000000"/>
                </a:solidFill>
              </a:rPr>
              <a:t>and EOC TNReady exams, including timeline and results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>
                <a:solidFill>
                  <a:srgbClr val="000000"/>
                </a:solidFill>
              </a:rPr>
              <a:t>Review the first year of the optional grade 2 TNReady exam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rgbClr val="000000"/>
                </a:solidFill>
              </a:rPr>
              <a:t>Review </a:t>
            </a:r>
            <a:r>
              <a:rPr lang="en-US" dirty="0">
                <a:solidFill>
                  <a:srgbClr val="000000"/>
                </a:solidFill>
              </a:rPr>
              <a:t>of district formative assessments and alignment to standards and TNReady expectations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Assessment Task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state’s </a:t>
            </a:r>
            <a:r>
              <a:rPr lang="en-US" b="1" dirty="0" smtClean="0"/>
              <a:t>revised accountability model </a:t>
            </a:r>
            <a:r>
              <a:rPr lang="en-US" dirty="0" smtClean="0"/>
              <a:t>under the Every Student Succeeds Act (ESSA) is being implemented this year</a:t>
            </a:r>
          </a:p>
          <a:p>
            <a:r>
              <a:rPr lang="en-US" dirty="0" smtClean="0"/>
              <a:t>Schools will be rated using </a:t>
            </a:r>
            <a:r>
              <a:rPr lang="en-US" b="1" dirty="0" smtClean="0"/>
              <a:t>the A-F grading criteria </a:t>
            </a:r>
            <a:r>
              <a:rPr lang="en-US" dirty="0" smtClean="0"/>
              <a:t>for the first time using this school year’s data; schools will see a preview of new accountability dashboard using last year’s data this spring</a:t>
            </a:r>
          </a:p>
          <a:p>
            <a:r>
              <a:rPr lang="en-US" dirty="0" smtClean="0"/>
              <a:t>The department will release </a:t>
            </a:r>
            <a:r>
              <a:rPr lang="en-US" b="1" dirty="0" smtClean="0"/>
              <a:t>a new Priority school list </a:t>
            </a:r>
            <a:r>
              <a:rPr lang="en-US" dirty="0" smtClean="0"/>
              <a:t>(lowest 5% of schools) and </a:t>
            </a:r>
            <a:r>
              <a:rPr lang="en-US" b="1" dirty="0" smtClean="0"/>
              <a:t>Focus school list </a:t>
            </a:r>
            <a:r>
              <a:rPr lang="en-US" dirty="0" smtClean="0"/>
              <a:t>(lowest performing schools with various student groups) after the completion of this school year (in fall 2018)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Update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are Doing is Working – and Other States Are Following Our Lead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72" y="2224160"/>
            <a:ext cx="8677373" cy="1052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88" y="1163558"/>
            <a:ext cx="8677373" cy="979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5" y="3923492"/>
            <a:ext cx="8615206" cy="689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16" y="4694562"/>
            <a:ext cx="7420784" cy="791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144" y="3435313"/>
            <a:ext cx="8191500" cy="428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70" y="5801136"/>
            <a:ext cx="7067542" cy="721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21153" y="1752600"/>
            <a:ext cx="155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accent1"/>
                </a:solidFill>
              </a:rPr>
              <a:t>—Chalkbeat  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2971800"/>
            <a:ext cx="369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accent1"/>
                </a:solidFill>
              </a:rPr>
              <a:t>—U.S. News and World Report 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4355068"/>
            <a:ext cx="369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accent1"/>
                </a:solidFill>
              </a:rPr>
              <a:t>—Chattanooga Times Free Press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9273" y="5402170"/>
            <a:ext cx="446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accent1"/>
                </a:solidFill>
              </a:rPr>
              <a:t>—Georgetown University researchers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9993" y="5090481"/>
            <a:ext cx="1524000" cy="35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13541" y="6260068"/>
            <a:ext cx="446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accent1"/>
                </a:solidFill>
              </a:rPr>
              <a:t>—Tennessean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3188" y="1209891"/>
            <a:ext cx="8677373" cy="923709"/>
          </a:xfrm>
          <a:prstGeom prst="rect">
            <a:avLst/>
          </a:prstGeom>
          <a:noFill/>
          <a:ln w="28575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3188" y="2193852"/>
            <a:ext cx="8677373" cy="1144791"/>
          </a:xfrm>
          <a:prstGeom prst="rect">
            <a:avLst/>
          </a:prstGeom>
          <a:noFill/>
          <a:ln w="28575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4910" y="3392130"/>
            <a:ext cx="8677373" cy="1332270"/>
          </a:xfrm>
          <a:prstGeom prst="rect">
            <a:avLst/>
          </a:prstGeom>
          <a:noFill/>
          <a:ln w="28575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93187" y="4784350"/>
            <a:ext cx="8677373" cy="967788"/>
          </a:xfrm>
          <a:prstGeom prst="rect">
            <a:avLst/>
          </a:prstGeom>
          <a:noFill/>
          <a:ln w="28575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04910" y="5803082"/>
            <a:ext cx="8677373" cy="815624"/>
          </a:xfrm>
          <a:prstGeom prst="rect">
            <a:avLst/>
          </a:prstGeom>
          <a:noFill/>
          <a:ln w="28575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Success is Why We Can’t Stop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79" y="1600200"/>
            <a:ext cx="8032421" cy="2286000"/>
          </a:xfrm>
          <a:prstGeom prst="rect">
            <a:avLst/>
          </a:prstGeom>
          <a:ln w="19050">
            <a:solidFill>
              <a:schemeClr val="accent1">
                <a:lumMod val="50000"/>
                <a:lumOff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733800" y="3886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—Doug Mesecar, adjunct </a:t>
            </a:r>
            <a:r>
              <a:rPr lang="en-US" i="1" dirty="0">
                <a:solidFill>
                  <a:schemeClr val="accent1"/>
                </a:solidFill>
              </a:rPr>
              <a:t>scholar at the Lexington </a:t>
            </a:r>
            <a:r>
              <a:rPr lang="en-US" i="1" dirty="0" smtClean="0">
                <a:solidFill>
                  <a:schemeClr val="accent1"/>
                </a:solidFill>
              </a:rPr>
              <a:t>Institute, former senior </a:t>
            </a:r>
            <a:r>
              <a:rPr lang="en-US" i="1" dirty="0">
                <a:solidFill>
                  <a:schemeClr val="accent1"/>
                </a:solidFill>
              </a:rPr>
              <a:t>official at the U.S. Department of Education and in </a:t>
            </a:r>
            <a:r>
              <a:rPr lang="en-US" i="1" dirty="0" smtClean="0">
                <a:solidFill>
                  <a:schemeClr val="accent1"/>
                </a:solidFill>
              </a:rPr>
              <a:t>Congress</a:t>
            </a:r>
            <a:endParaRPr lang="en-US" b="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18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86D2451E-3285-438B-B188-C22B2A012BF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4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1203325"/>
            <a:ext cx="3810000" cy="54819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Our State is Showing Historic Success</a:t>
            </a:r>
            <a:endParaRPr lang="en-US" sz="29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228600" y="1295401"/>
            <a:ext cx="4660392" cy="54079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And we believe </a:t>
            </a:r>
            <a:r>
              <a:rPr lang="en-US" b="1" dirty="0"/>
              <a:t>education is the reason why</a:t>
            </a:r>
          </a:p>
          <a:p>
            <a:pPr lvl="1"/>
            <a:r>
              <a:rPr lang="en-US" dirty="0"/>
              <a:t>Record high graduation rate</a:t>
            </a:r>
          </a:p>
          <a:p>
            <a:pPr lvl="1"/>
            <a:r>
              <a:rPr lang="en-US" dirty="0"/>
              <a:t>Record high ACT composite</a:t>
            </a:r>
          </a:p>
          <a:p>
            <a:pPr lvl="1"/>
            <a:r>
              <a:rPr lang="en-US" dirty="0"/>
              <a:t>Nationally recognized strength in career and technical education and aligned pathways to workforce</a:t>
            </a:r>
          </a:p>
          <a:p>
            <a:pPr lvl="1"/>
            <a:r>
              <a:rPr lang="en-US" dirty="0"/>
              <a:t>First in the nation to </a:t>
            </a:r>
            <a:r>
              <a:rPr lang="en-US" dirty="0" smtClean="0"/>
              <a:t>remove </a:t>
            </a:r>
            <a:r>
              <a:rPr lang="en-US" dirty="0"/>
              <a:t>financial barriers with Tennessee </a:t>
            </a:r>
            <a:r>
              <a:rPr lang="en-US" dirty="0" smtClean="0"/>
              <a:t>Promise</a:t>
            </a:r>
          </a:p>
          <a:p>
            <a:pPr lvl="1"/>
            <a:r>
              <a:rPr lang="en-US" dirty="0"/>
              <a:t>Community college freshmen requiring remediation is down by 14.4 percentage points since </a:t>
            </a:r>
            <a:r>
              <a:rPr lang="en-US" dirty="0" smtClean="0"/>
              <a:t>2011</a:t>
            </a:r>
            <a:endParaRPr lang="en-US" sz="2600" dirty="0"/>
          </a:p>
          <a:p>
            <a:pPr lvl="1"/>
            <a:r>
              <a:rPr lang="en-US" b="1" dirty="0" smtClean="0"/>
              <a:t>More </a:t>
            </a:r>
            <a:r>
              <a:rPr lang="en-US" b="1" dirty="0"/>
              <a:t>students going onto college – and being successful </a:t>
            </a:r>
            <a:r>
              <a:rPr lang="en-US" b="1" dirty="0" smtClean="0"/>
              <a:t>when they get there</a:t>
            </a:r>
            <a:endParaRPr lang="en-US" b="1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1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Tennessee’s Progress Literally Stands Out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0" y="1371600"/>
            <a:ext cx="9031191" cy="4984750"/>
          </a:xfrm>
        </p:spPr>
      </p:pic>
    </p:spTree>
    <p:extLst>
      <p:ext uri="{BB962C8B-B14F-4D97-AF65-F5344CB8AC3E}">
        <p14:creationId xmlns:p14="http://schemas.microsoft.com/office/powerpoint/2010/main" val="3260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1219200"/>
            <a:ext cx="8686800" cy="53233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>
                <a:solidFill>
                  <a:schemeClr val="bg2">
                    <a:lumMod val="50000"/>
                  </a:schemeClr>
                </a:solidFill>
              </a:rPr>
              <a:pPr/>
              <a:t>5</a:t>
            </a:fld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We are Simply Outpacing Other States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8759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>
                <a:solidFill>
                  <a:schemeClr val="bg2">
                    <a:lumMod val="50000"/>
                  </a:schemeClr>
                </a:solidFill>
              </a:rPr>
              <a:pPr/>
              <a:t>6</a:t>
            </a:fld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We’ve Made Progress Toward Our Goals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13333" r="2778" b="5556"/>
          <a:stretch/>
        </p:blipFill>
        <p:spPr>
          <a:xfrm>
            <a:off x="304800" y="1143000"/>
            <a:ext cx="8534400" cy="56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7" t="16666" r="4495" b="3334"/>
          <a:stretch/>
        </p:blipFill>
        <p:spPr>
          <a:xfrm>
            <a:off x="380999" y="1202991"/>
            <a:ext cx="8229601" cy="548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Policy Foundation Makes This Possible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5257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23335"/>
            <a:ext cx="8792135" cy="819665"/>
          </a:xfrm>
        </p:spPr>
        <p:txBody>
          <a:bodyPr>
            <a:normAutofit fontScale="90000"/>
          </a:bodyPr>
          <a:lstStyle/>
          <a:p>
            <a:pPr marL="11206">
              <a:spcBef>
                <a:spcPts val="0"/>
              </a:spcBef>
            </a:pPr>
            <a:r>
              <a:rPr lang="en-US" spc="-4" dirty="0" smtClean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2018 Focus: We Believe </a:t>
            </a:r>
            <a:r>
              <a:rPr lang="en-US" spc="-4" dirty="0" smtClean="0">
                <a:solidFill>
                  <a:srgbClr val="FFFFFF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Every Child </a:t>
            </a:r>
            <a:r>
              <a:rPr lang="en-US" spc="-4" dirty="0" smtClean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Deserves</a:t>
            </a:r>
            <a:endParaRPr lang="en-US" dirty="0">
              <a:latin typeface="+mj-lt"/>
              <a:cs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5798" b="16481"/>
          <a:stretch/>
        </p:blipFill>
        <p:spPr>
          <a:xfrm>
            <a:off x="0" y="1143000"/>
            <a:ext cx="9123680" cy="5715000"/>
          </a:xfrm>
          <a:prstGeom prst="rect">
            <a:avLst/>
          </a:prstGeom>
        </p:spPr>
      </p:pic>
      <p:sp>
        <p:nvSpPr>
          <p:cNvPr id="7" name="object 3"/>
          <p:cNvSpPr/>
          <p:nvPr/>
        </p:nvSpPr>
        <p:spPr>
          <a:xfrm>
            <a:off x="-1872" y="1143000"/>
            <a:ext cx="9145872" cy="57150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5"/>
          <p:cNvSpPr txBox="1"/>
          <p:nvPr/>
        </p:nvSpPr>
        <p:spPr>
          <a:xfrm>
            <a:off x="1432111" y="1828800"/>
            <a:ext cx="7664824" cy="87309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/>
            <a:r>
              <a:rPr lang="en-US" sz="2800" spc="-4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 be </a:t>
            </a:r>
            <a:r>
              <a:rPr lang="en-US" sz="2800" b="1" spc="-4" dirty="0">
                <a:solidFill>
                  <a:srgbClr val="FFFFF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reading on grade level</a:t>
            </a:r>
            <a:r>
              <a:rPr lang="en-US" sz="2800" b="1" spc="-4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spc="-4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by the end of third grade</a:t>
            </a:r>
            <a:endParaRPr lang="en-US" sz="2800" spc="-4" dirty="0">
              <a:solidFill>
                <a:srgbClr val="FFFFFF"/>
              </a:solidFill>
              <a:cs typeface="Open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235" y="1371600"/>
            <a:ext cx="1882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769830"/>
            <a:ext cx="1882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512" y="4174944"/>
            <a:ext cx="1882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13" name="object 5"/>
          <p:cNvSpPr txBox="1"/>
          <p:nvPr/>
        </p:nvSpPr>
        <p:spPr>
          <a:xfrm>
            <a:off x="1021976" y="3241710"/>
            <a:ext cx="7664824" cy="87309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lvl="1"/>
            <a:r>
              <a:rPr lang="en-US" sz="2800" spc="-4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 have an </a:t>
            </a:r>
            <a:r>
              <a:rPr lang="en-US" sz="2800" b="1" spc="-4" dirty="0">
                <a:solidFill>
                  <a:srgbClr val="FFFFF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effective teacher </a:t>
            </a:r>
            <a:r>
              <a:rPr lang="en-US" sz="2800" spc="-4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– supported by an effective principal – every year</a:t>
            </a:r>
          </a:p>
        </p:txBody>
      </p:sp>
      <p:sp>
        <p:nvSpPr>
          <p:cNvPr id="14" name="object 5"/>
          <p:cNvSpPr txBox="1"/>
          <p:nvPr/>
        </p:nvSpPr>
        <p:spPr>
          <a:xfrm>
            <a:off x="1025338" y="4781488"/>
            <a:ext cx="7664824" cy="87309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lvl="1"/>
            <a:r>
              <a:rPr lang="en-US" sz="2800" spc="-4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 be </a:t>
            </a:r>
            <a:r>
              <a:rPr lang="en-US" sz="2800" b="1" spc="-4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set up for success </a:t>
            </a:r>
            <a:r>
              <a:rPr lang="en-US" sz="2800" spc="-4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on a </a:t>
            </a:r>
            <a:r>
              <a:rPr lang="en-US" sz="2800" spc="-4" dirty="0">
                <a:solidFill>
                  <a:srgbClr val="FFFFF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path to a career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068296"/>
            <a:ext cx="1557533" cy="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2015</a:t>
            </a:r>
            <a:r>
              <a:rPr lang="en-US" dirty="0" smtClean="0"/>
              <a:t> </a:t>
            </a:r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comprehensive </a:t>
            </a:r>
            <a:r>
              <a:rPr lang="en-US" dirty="0" smtClean="0"/>
              <a:t>focus</a:t>
            </a:r>
            <a:r>
              <a:rPr lang="en-US" dirty="0"/>
              <a:t> </a:t>
            </a:r>
            <a:r>
              <a:rPr lang="en-US" dirty="0" smtClean="0"/>
              <a:t>or approach to teaching literacy</a:t>
            </a:r>
            <a:endParaRPr lang="en-US" dirty="0"/>
          </a:p>
          <a:p>
            <a:r>
              <a:rPr lang="en-US" dirty="0" smtClean="0"/>
              <a:t>Limited statewide data in early </a:t>
            </a:r>
            <a:r>
              <a:rPr lang="en-US" dirty="0"/>
              <a:t>grades </a:t>
            </a:r>
            <a:endParaRPr lang="en-US" dirty="0" smtClean="0"/>
          </a:p>
          <a:p>
            <a:r>
              <a:rPr lang="en-US" dirty="0" smtClean="0"/>
              <a:t>Old, outdated/poorly aligned teacher preparation standards in literacy 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o statewide summer </a:t>
            </a:r>
            <a:r>
              <a:rPr lang="en-US" dirty="0"/>
              <a:t>options for kids who were behind in </a:t>
            </a:r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reading: Then &amp; Now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2018</a:t>
            </a:r>
          </a:p>
          <a:p>
            <a:r>
              <a:rPr lang="en-US" dirty="0" smtClean="0"/>
              <a:t>Comprehensive, statewide </a:t>
            </a:r>
            <a:r>
              <a:rPr lang="en-US" dirty="0"/>
              <a:t>definition and approach (TLiT) </a:t>
            </a:r>
            <a:r>
              <a:rPr lang="en-US" dirty="0" smtClean="0"/>
              <a:t>to literacy aligned </a:t>
            </a:r>
            <a:r>
              <a:rPr lang="en-US" dirty="0"/>
              <a:t>to standards and </a:t>
            </a:r>
            <a:r>
              <a:rPr lang="en-US" dirty="0" smtClean="0"/>
              <a:t>assessment </a:t>
            </a:r>
          </a:p>
          <a:p>
            <a:r>
              <a:rPr lang="en-US" dirty="0" smtClean="0"/>
              <a:t>Kindergarten Entry Inventory (KEI), </a:t>
            </a:r>
            <a:r>
              <a:rPr lang="en-US" dirty="0"/>
              <a:t>PreK/K student growth portfolio, </a:t>
            </a:r>
            <a:r>
              <a:rPr lang="en-US" dirty="0" smtClean="0"/>
              <a:t>2nd grade standards-based assessment</a:t>
            </a:r>
          </a:p>
          <a:p>
            <a:r>
              <a:rPr lang="en-US" dirty="0" smtClean="0"/>
              <a:t>New literacy standards for teacher prep</a:t>
            </a:r>
            <a:endParaRPr lang="en-US" dirty="0"/>
          </a:p>
          <a:p>
            <a:r>
              <a:rPr lang="en-US" dirty="0" smtClean="0"/>
              <a:t>Thousands </a:t>
            </a:r>
            <a:r>
              <a:rPr lang="en-US" dirty="0"/>
              <a:t>of students are being served and </a:t>
            </a:r>
            <a:r>
              <a:rPr lang="en-US" dirty="0" smtClean="0"/>
              <a:t>are improving in summer camps across the state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OE Template - Editing">
  <a:themeElements>
    <a:clrScheme name="TDOE Colors">
      <a:dk1>
        <a:srgbClr val="1B365D"/>
      </a:dk1>
      <a:lt1>
        <a:srgbClr val="FFFFFF"/>
      </a:lt1>
      <a:dk2>
        <a:srgbClr val="6E7073"/>
      </a:dk2>
      <a:lt2>
        <a:srgbClr val="EEEEEE"/>
      </a:lt2>
      <a:accent1>
        <a:srgbClr val="000000"/>
      </a:accent1>
      <a:accent2>
        <a:srgbClr val="1B365D"/>
      </a:accent2>
      <a:accent3>
        <a:srgbClr val="2DCCD3"/>
      </a:accent3>
      <a:accent4>
        <a:srgbClr val="D2D755"/>
      </a:accent4>
      <a:accent5>
        <a:srgbClr val="E87722"/>
      </a:accent5>
      <a:accent6>
        <a:srgbClr val="5D7975"/>
      </a:accent6>
      <a:hlink>
        <a:srgbClr val="0000FF"/>
      </a:hlink>
      <a:folHlink>
        <a:srgbClr val="800080"/>
      </a:folHlink>
    </a:clrScheme>
    <a:fontScheme name="TDO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7E3C77D-2733-49E6-8960-5AE2B1D5231A}" vid="{AE65594D-2248-4C0A-B086-074E405B1E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template</Template>
  <TotalTime>4004</TotalTime>
  <Words>1600</Words>
  <Application>Microsoft Office PowerPoint</Application>
  <PresentationFormat>On-screen Show (4:3)</PresentationFormat>
  <Paragraphs>206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Courier New</vt:lpstr>
      <vt:lpstr>Georgia</vt:lpstr>
      <vt:lpstr>Open Sans</vt:lpstr>
      <vt:lpstr>Open Sans Extrabold</vt:lpstr>
      <vt:lpstr>Open Sans Light</vt:lpstr>
      <vt:lpstr>PermianSlabSerifTypeface</vt:lpstr>
      <vt:lpstr>Wingdings</vt:lpstr>
      <vt:lpstr>TDOE Template - Editing</vt:lpstr>
      <vt:lpstr>Tennessee Succeeds Update TACTE Conference </vt:lpstr>
      <vt:lpstr>Our State is Showing Historic Success</vt:lpstr>
      <vt:lpstr>Our State is Showing Historic Success</vt:lpstr>
      <vt:lpstr>Tennessee’s Progress Literally Stands Out </vt:lpstr>
      <vt:lpstr>We are Simply Outpacing Other States</vt:lpstr>
      <vt:lpstr>We’ve Made Progress Toward Our Goals </vt:lpstr>
      <vt:lpstr>Our Policy Foundation Makes This Possible  </vt:lpstr>
      <vt:lpstr>2018 Focus: We Believe Every Child Deserves</vt:lpstr>
      <vt:lpstr>Early reading: Then &amp; Now </vt:lpstr>
      <vt:lpstr>To be Reading on Grade Level by the End of Third Grade</vt:lpstr>
      <vt:lpstr>Effective Teachers/Principals: Then &amp; Now</vt:lpstr>
      <vt:lpstr>Improving EPPs: Then &amp; Now</vt:lpstr>
      <vt:lpstr>To Have an Effective Teacher – Supported by an Effective Principal – Every Year</vt:lpstr>
      <vt:lpstr>Career Readiness: Then &amp; Now</vt:lpstr>
      <vt:lpstr>To Be Set Up for Success on a Path to a Career</vt:lpstr>
      <vt:lpstr>Standards Update</vt:lpstr>
      <vt:lpstr>Assessment Update</vt:lpstr>
      <vt:lpstr>Fall TNReady Scores Delivered On Time </vt:lpstr>
      <vt:lpstr>Assessment Update </vt:lpstr>
      <vt:lpstr>Assessment Task Force</vt:lpstr>
      <vt:lpstr>Accountability Update </vt:lpstr>
      <vt:lpstr>What We are Doing is Working – and Other States Are Following Our Lead   </vt:lpstr>
      <vt:lpstr>Our Success is Why We Can’t Stop </vt:lpstr>
      <vt:lpstr>Questions?</vt:lpstr>
    </vt:vector>
  </TitlesOfParts>
  <Company>State of Tennessee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Education Committee Budget Discussion Jan.9, 2018</dc:title>
  <dc:creator>Sara Gast</dc:creator>
  <cp:lastModifiedBy>Hillary Knudson</cp:lastModifiedBy>
  <cp:revision>98</cp:revision>
  <cp:lastPrinted>2018-01-09T14:27:29Z</cp:lastPrinted>
  <dcterms:created xsi:type="dcterms:W3CDTF">2018-01-05T23:12:59Z</dcterms:created>
  <dcterms:modified xsi:type="dcterms:W3CDTF">2018-02-21T17:54:32Z</dcterms:modified>
</cp:coreProperties>
</file>