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15" r:id="rId2"/>
    <p:sldId id="258" r:id="rId3"/>
    <p:sldId id="259" r:id="rId4"/>
    <p:sldId id="294" r:id="rId5"/>
    <p:sldId id="264" r:id="rId6"/>
    <p:sldId id="295" r:id="rId7"/>
    <p:sldId id="316" r:id="rId8"/>
    <p:sldId id="288" r:id="rId9"/>
    <p:sldId id="296" r:id="rId10"/>
    <p:sldId id="290" r:id="rId11"/>
    <p:sldId id="297" r:id="rId12"/>
    <p:sldId id="298" r:id="rId13"/>
    <p:sldId id="299" r:id="rId14"/>
    <p:sldId id="289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524"/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00" autoAdjust="0"/>
  </p:normalViewPr>
  <p:slideViewPr>
    <p:cSldViewPr>
      <p:cViewPr varScale="1">
        <p:scale>
          <a:sx n="72" d="100"/>
          <a:sy n="72" d="100"/>
        </p:scale>
        <p:origin x="19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KATY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90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87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36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87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17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Read to be Ready then discuss the following 5 initiatives: coaching, EPPs, KES, NIC, and TERA.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8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156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 smtClean="0"/>
              <a:t>The department has a number of strategies for improving literacy in Tennessee.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80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63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state level, we are launching two new efforts to enhance the knowledge base about how to improve reading efforts across Tennessee. The second 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is the creation of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Networked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Communities (NICs)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district innovation and idea-sharing.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is an experimental effort with the Carnegie Foundation for the Advancement of Teaching to initiate a series of district networks that come together using a rigorous set of improvement protocols to develop new methods and ideas for statewide reading improvement.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67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state level, we are launching two new efforts to enhance the knowledge base about how to improve reading efforts across Tennessee. The first builds on a previous partnership with Vanderbilt to create a research alliance that will consistently and directly inform state-level policies and practices.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/>
            <a:r>
              <a:rPr lang="en-US" b="1" dirty="0"/>
              <a:t>CANDICE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64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/>
            <a:r>
              <a:rPr lang="en-US" b="1" dirty="0"/>
              <a:t>CANDICE</a:t>
            </a:r>
          </a:p>
          <a:p>
            <a:endParaRPr lang="en-US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Subgroup</a:t>
            </a:r>
            <a:r>
              <a:rPr lang="en-US" baseline="0" dirty="0" smtClean="0">
                <a:solidFill>
                  <a:schemeClr val="accent1"/>
                </a:solidFill>
              </a:rPr>
              <a:t> proficient/advanced: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BHN – 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dirty="0" smtClean="0">
                <a:solidFill>
                  <a:schemeClr val="accent1"/>
                </a:solidFill>
              </a:rPr>
              <a:t> grade - 29.7% proficient</a:t>
            </a:r>
            <a:endParaRPr lang="en-US" baseline="0" dirty="0" smtClean="0">
              <a:solidFill>
                <a:schemeClr val="accent1"/>
              </a:solidFill>
            </a:endParaRPr>
          </a:p>
          <a:p>
            <a:r>
              <a:rPr lang="en-US" baseline="0" dirty="0" smtClean="0">
                <a:solidFill>
                  <a:schemeClr val="accent1"/>
                </a:solidFill>
              </a:rPr>
              <a:t>ED – 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baseline="0" dirty="0" smtClean="0">
                <a:solidFill>
                  <a:schemeClr val="accent1"/>
                </a:solidFill>
              </a:rPr>
              <a:t> grade – 31.8%</a:t>
            </a:r>
          </a:p>
          <a:p>
            <a:r>
              <a:rPr lang="en-US" baseline="0" dirty="0" smtClean="0">
                <a:solidFill>
                  <a:schemeClr val="accent1"/>
                </a:solidFill>
              </a:rPr>
              <a:t>EL – 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baseline="0" dirty="0" smtClean="0">
                <a:solidFill>
                  <a:schemeClr val="accent1"/>
                </a:solidFill>
              </a:rPr>
              <a:t> grade – 21.9%</a:t>
            </a:r>
          </a:p>
          <a:p>
            <a:r>
              <a:rPr lang="en-US" baseline="0" dirty="0" smtClean="0">
                <a:solidFill>
                  <a:schemeClr val="accent1"/>
                </a:solidFill>
              </a:rPr>
              <a:t>SWD – 3</a:t>
            </a:r>
            <a:r>
              <a:rPr lang="en-US" baseline="30000" dirty="0" smtClean="0">
                <a:solidFill>
                  <a:schemeClr val="accent1"/>
                </a:solidFill>
              </a:rPr>
              <a:t>rd</a:t>
            </a:r>
            <a:r>
              <a:rPr lang="en-US" baseline="0" dirty="0" smtClean="0">
                <a:solidFill>
                  <a:schemeClr val="accent1"/>
                </a:solidFill>
              </a:rPr>
              <a:t> grade – 21.3%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6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/>
            <a:r>
              <a:rPr lang="en-US" b="1" dirty="0"/>
              <a:t>CANDICE</a:t>
            </a:r>
          </a:p>
          <a:p>
            <a:endParaRPr lang="en-US" dirty="0" smtClean="0"/>
          </a:p>
          <a:p>
            <a:r>
              <a:rPr lang="en-US" dirty="0" smtClean="0"/>
              <a:t>KB</a:t>
            </a:r>
            <a:r>
              <a:rPr lang="en-US" baseline="0" dirty="0" smtClean="0"/>
              <a:t> will fix the missing values on the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5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602"/>
            <a:r>
              <a:rPr lang="en-US" b="1" dirty="0"/>
              <a:t>CANDICE</a:t>
            </a:r>
          </a:p>
          <a:p>
            <a:endParaRPr lang="en-US" dirty="0" smtClean="0"/>
          </a:p>
          <a:p>
            <a:r>
              <a:rPr lang="en-US" dirty="0" smtClean="0"/>
              <a:t>Tell folks</a:t>
            </a:r>
            <a:r>
              <a:rPr lang="en-US" baseline="0" dirty="0" smtClean="0"/>
              <a:t> what NAEP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3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Karen</a:t>
            </a:r>
            <a:r>
              <a:rPr lang="en-US" b="1" baseline="0" dirty="0" smtClean="0"/>
              <a:t> transition to Commissioner McQueen who will talk through this slide and introduce Jayme for Read to be Ready</a:t>
            </a:r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21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br>
              <a:rPr lang="en-US" b="1" dirty="0"/>
            </a:br>
            <a:endParaRPr lang="en-US" b="1" dirty="0"/>
          </a:p>
          <a:p>
            <a:pPr marL="175050" indent="-175050">
              <a:buFont typeface="Arial" panose="020B0604020202020204" pitchFamily="34" charset="0"/>
              <a:buChar char="•"/>
            </a:pPr>
            <a:r>
              <a:rPr lang="en-US" b="1" dirty="0"/>
              <a:t>Our goal is for 75 percent of third grade students to read on grade level by 2025. </a:t>
            </a:r>
          </a:p>
          <a:p>
            <a:pPr marL="175050" indent="-175050" defTabSz="933602">
              <a:buFont typeface="Arial" panose="020B0604020202020204" pitchFamily="34" charset="0"/>
              <a:buChar char="•"/>
              <a:defRPr/>
            </a:pPr>
            <a:r>
              <a:rPr lang="en-US" dirty="0"/>
              <a:t>The purpose of the </a:t>
            </a:r>
            <a:r>
              <a:rPr lang="en-US" i="1" dirty="0"/>
              <a:t>Read to be Ready</a:t>
            </a:r>
            <a:r>
              <a:rPr lang="en-US" dirty="0"/>
              <a:t> campaign is to unite our state—educators, students, parents, community members....all of stakeholders—around a shared imperative to meet this goal. </a:t>
            </a:r>
          </a:p>
          <a:p>
            <a:pPr marL="175050" indent="-175050" defTabSz="933602">
              <a:buFont typeface="Arial" panose="020B0604020202020204" pitchFamily="34" charset="0"/>
              <a:buChar char="•"/>
              <a:defRPr/>
            </a:pPr>
            <a:r>
              <a:rPr lang="en-US" dirty="0"/>
              <a:t>The kick-off event will begin a statewide focus on the critical value of reading—not only the value of </a:t>
            </a:r>
            <a:r>
              <a:rPr lang="en-US" i="1" dirty="0"/>
              <a:t>learning</a:t>
            </a:r>
            <a:r>
              <a:rPr lang="en-US" dirty="0"/>
              <a:t> to read but also the importance of reading to </a:t>
            </a:r>
            <a:r>
              <a:rPr lang="en-US" i="1" dirty="0"/>
              <a:t>learn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6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</a:p>
          <a:p>
            <a:endParaRPr lang="en-US" dirty="0" smtClean="0"/>
          </a:p>
          <a:p>
            <a:pPr marL="175050" indent="-175050">
              <a:buFont typeface="Arial" panose="020B0604020202020204" pitchFamily="34" charset="0"/>
              <a:buChar char="•"/>
            </a:pPr>
            <a:r>
              <a:rPr lang="en-US" dirty="0" smtClean="0"/>
              <a:t>I want to share with</a:t>
            </a:r>
            <a:r>
              <a:rPr lang="en-US" baseline="0" dirty="0" smtClean="0"/>
              <a:t> you all the key takeaways that we will present during next week’s official campaign kick-off event. </a:t>
            </a:r>
          </a:p>
          <a:p>
            <a:pPr marL="175050" indent="-175050">
              <a:buFont typeface="Arial" panose="020B0604020202020204" pitchFamily="34" charset="0"/>
              <a:buChar char="•"/>
            </a:pPr>
            <a:r>
              <a:rPr lang="en-US" baseline="0" dirty="0" smtClean="0"/>
              <a:t>These are the main talking points around our statewide reading campaign, Read to be Ready, that we hope you help reinforce as you work with stakeholders.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95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JAYME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7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 baseline="0">
                <a:solidFill>
                  <a:schemeClr val="accent1"/>
                </a:solidFill>
              </a:defRPr>
            </a:lvl2pPr>
            <a:lvl3pPr>
              <a:defRPr baseline="0">
                <a:solidFill>
                  <a:schemeClr val="accent1"/>
                </a:solidFill>
              </a:defRPr>
            </a:lvl3pPr>
            <a:lvl4pPr>
              <a:defRPr baseline="0">
                <a:solidFill>
                  <a:schemeClr val="accent1"/>
                </a:solidFill>
              </a:defRPr>
            </a:lvl4pPr>
            <a:lvl5pPr>
              <a:defRPr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341437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341437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/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143000"/>
            <a:ext cx="9144000" cy="76200"/>
          </a:xfrm>
          <a:prstGeom prst="rect">
            <a:avLst/>
          </a:prstGeom>
          <a:solidFill>
            <a:srgbClr val="EE3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Presenter</a:t>
            </a: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 Name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Title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Email Address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PermianSlabSerifTypeface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PermianSlabSerifTypeface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mianSlabSerifTypeface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Open Sans"/>
                <a:cs typeface="Open Sans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Open Sans"/>
              <a:cs typeface="Open Sans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B7783E2-1706-4ECE-9A28-35CB3AF269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8B96F0-34B7-47EA-A3E1-244113518A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0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  <p:sldLayoutId id="2147483662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/>
          <a:lstStyle/>
          <a:p>
            <a:r>
              <a:rPr lang="en-US" dirty="0" smtClean="0"/>
              <a:t>Read to be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b="1" dirty="0"/>
              <a:t>But it’s never too late. </a:t>
            </a:r>
            <a:r>
              <a:rPr lang="en-US" dirty="0"/>
              <a:t>With quality resources and support, even those who are not reading on grade level by third grade can catch up.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to be Ready: Key Takeaways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0"/>
            <a:ext cx="2743200" cy="265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b="1" dirty="0"/>
              <a:t>Reading is more than just “sounding out” words. </a:t>
            </a:r>
            <a:r>
              <a:rPr lang="en-US" dirty="0"/>
              <a:t>Reading is thinking deeply about a text’s meaning and how it builds knowledge of the world around 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to be Ready: Key Takeaways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97" y="2971800"/>
            <a:ext cx="2656606" cy="257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b="1" dirty="0"/>
              <a:t>Teacher knowledge and practice are critical. </a:t>
            </a:r>
            <a:r>
              <a:rPr lang="en-US" dirty="0"/>
              <a:t>Educators must have a deep understanding of the art and science of literacy instruction in order to develop lifelong readers.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to be Ready: Key Takeaways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0"/>
            <a:ext cx="2656606" cy="257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b="1" dirty="0"/>
              <a:t>It takes a community. </a:t>
            </a:r>
            <a:r>
              <a:rPr lang="en-US" dirty="0"/>
              <a:t>We each hold a piece of the puzzle and we must do our part to improve literacy in Tennessee.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to be Ready: Key Takeaways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399" y="2743200"/>
            <a:ext cx="2542602" cy="255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Early literacy matters. </a:t>
            </a:r>
            <a:r>
              <a:rPr lang="en-US" dirty="0"/>
              <a:t>Early language and literacy development must begin at birth because of its direct impact on later success in reading and in life.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But it’s never too late. </a:t>
            </a:r>
            <a:r>
              <a:rPr lang="en-US" dirty="0"/>
              <a:t>With quality resources and support, even those who are not reading on grade level by third grade can catch up.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Reading is more than just “sounding out” words. </a:t>
            </a:r>
            <a:r>
              <a:rPr lang="en-US" dirty="0"/>
              <a:t>Reading is thinking deeply about a text’s meaning and how it builds knowledge of the world around us.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Teacher knowledge and practice are critical. </a:t>
            </a:r>
            <a:r>
              <a:rPr lang="en-US" dirty="0"/>
              <a:t>Educators must have a deep understanding of the art and science of literacy instruction in order to develop lifelong readers.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It takes a community. </a:t>
            </a:r>
            <a:r>
              <a:rPr lang="en-US" dirty="0"/>
              <a:t>We each hold a piece of the puzzle and we must do our part to improve literacy in Tennessee.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be Ready: Key Takeaways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Tennessee’s Commitment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75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477400"/>
            <a:ext cx="83820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By any measures, too many kids in Tennessee struggle to 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read.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Our goal is to see </a:t>
            </a:r>
            <a:r>
              <a:rPr lang="en-US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75 percent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 of third graders proficient in reading by 2025.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The Tennessee Department of Education has developed a number of strategies to help meet this goal.</a:t>
            </a:r>
            <a:endParaRPr lang="en-US" dirty="0">
              <a:solidFill>
                <a:srgbClr val="1B365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Our </a:t>
            </a:r>
            <a:r>
              <a:rPr lang="en-US" i="1" dirty="0" smtClean="0">
                <a:latin typeface="+mn-lt"/>
              </a:rPr>
              <a:t>Tennessee Succeeds </a:t>
            </a:r>
            <a:r>
              <a:rPr lang="en-US" dirty="0" smtClean="0">
                <a:latin typeface="+mn-lt"/>
              </a:rPr>
              <a:t>Commitment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447800"/>
            <a:ext cx="83820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Statewide </a:t>
            </a:r>
            <a:r>
              <a:rPr lang="en-US" sz="18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Model of Literacy </a:t>
            </a: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Coaching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Launch </a:t>
            </a:r>
            <a:r>
              <a:rPr lang="en-US" sz="14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 literacy coach initiative with regional literacy coaches supporting districts and schools with grades </a:t>
            </a: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PreK-3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Improve Literacy Instruction in Educator Preparation </a:t>
            </a: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Programs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Support deeper literacy instruction through improved educator preparation and licensure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Kindergarten Entry </a:t>
            </a: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Screener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Create a Tennessee-specific kindergarten entry screener for all programs with explicit benchmarks related to early </a:t>
            </a: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literacy</a:t>
            </a:r>
            <a:endParaRPr lang="en-US" sz="1400" b="1" dirty="0" smtClean="0">
              <a:solidFill>
                <a:srgbClr val="1B365D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Networked Improvement </a:t>
            </a: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Communities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Bring districts together to form a collaborative network within two CORE </a:t>
            </a: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regions </a:t>
            </a:r>
            <a:r>
              <a:rPr lang="en-US" sz="14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to find solutions to third grade reading </a:t>
            </a: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proficiency</a:t>
            </a:r>
            <a:endParaRPr lang="en-US" sz="1400" b="1" dirty="0" smtClean="0">
              <a:solidFill>
                <a:srgbClr val="1B365D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Tennessee Education Research Alliance (TERA</a:t>
            </a:r>
            <a:r>
              <a:rPr lang="en-US" sz="18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Create a partnership with Vanderbilt to conduct research on Tennessee’s priorities, including early reading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the department doing?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1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1. Statewide Model of Literacy Coaching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2139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Reading Coach Consultants </a:t>
            </a:r>
            <a:r>
              <a:rPr lang="en-US" dirty="0" smtClean="0">
                <a:cs typeface="Arial" panose="020B0604020202020204" pitchFamily="34" charset="0"/>
              </a:rPr>
              <a:t>in state CORE offices deliver high-quality training to district coaches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1600200"/>
            <a:ext cx="1998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District-level </a:t>
            </a:r>
            <a:r>
              <a:rPr lang="en-US" b="1" dirty="0" smtClean="0">
                <a:cs typeface="Arial" panose="020B0604020202020204" pitchFamily="34" charset="0"/>
              </a:rPr>
              <a:t>Read to be Ready Coaches </a:t>
            </a:r>
            <a:r>
              <a:rPr lang="en-US" dirty="0" smtClean="0">
                <a:cs typeface="Arial" panose="020B0604020202020204" pitchFamily="34" charset="0"/>
              </a:rPr>
              <a:t>coach PreK-3 reading teachers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600200"/>
            <a:ext cx="24504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PreK-3 teachers </a:t>
            </a:r>
            <a:r>
              <a:rPr lang="en-US" dirty="0" smtClean="0">
                <a:cs typeface="Arial" panose="020B0604020202020204" pitchFamily="34" charset="0"/>
              </a:rPr>
              <a:t>increase their knowledge of core instruction and intervention strategies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1600200"/>
            <a:ext cx="212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Reading </a:t>
            </a:r>
            <a:r>
              <a:rPr lang="en-US" dirty="0">
                <a:cs typeface="Arial" panose="020B0604020202020204" pitchFamily="34" charset="0"/>
              </a:rPr>
              <a:t>outcomes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for </a:t>
            </a:r>
            <a:r>
              <a:rPr lang="en-US" b="1" dirty="0" smtClean="0">
                <a:cs typeface="Arial" panose="020B0604020202020204" pitchFamily="34" charset="0"/>
              </a:rPr>
              <a:t>students</a:t>
            </a:r>
            <a:r>
              <a:rPr lang="en-US" dirty="0" smtClean="0">
                <a:cs typeface="Arial" panose="020B0604020202020204" pitchFamily="34" charset="0"/>
              </a:rPr>
              <a:t> across </a:t>
            </a:r>
            <a:r>
              <a:rPr lang="en-US" dirty="0">
                <a:cs typeface="Arial" panose="020B0604020202020204" pitchFamily="34" charset="0"/>
              </a:rPr>
              <a:t>the </a:t>
            </a:r>
            <a:r>
              <a:rPr lang="en-US" dirty="0" smtClean="0">
                <a:cs typeface="Arial" panose="020B0604020202020204" pitchFamily="34" charset="0"/>
              </a:rPr>
              <a:t>state improve</a:t>
            </a:r>
            <a:endParaRPr lang="en-US" dirty="0"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" y="3352800"/>
            <a:ext cx="2325030" cy="930012"/>
            <a:chOff x="3994" y="563694"/>
            <a:chExt cx="2325030" cy="930012"/>
          </a:xfrm>
        </p:grpSpPr>
        <p:sp>
          <p:nvSpPr>
            <p:cNvPr id="15" name="Chevron 14"/>
            <p:cNvSpPr/>
            <p:nvPr/>
          </p:nvSpPr>
          <p:spPr>
            <a:xfrm>
              <a:off x="3994" y="563694"/>
              <a:ext cx="2325030" cy="93001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469000" y="563694"/>
              <a:ext cx="1395018" cy="930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State</a:t>
              </a:r>
              <a:endParaRPr lang="en-US" sz="24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62200" y="3352800"/>
            <a:ext cx="2325030" cy="930012"/>
            <a:chOff x="2096521" y="563694"/>
            <a:chExt cx="2325030" cy="930012"/>
          </a:xfrm>
        </p:grpSpPr>
        <p:sp>
          <p:nvSpPr>
            <p:cNvPr id="18" name="Chevron 17"/>
            <p:cNvSpPr/>
            <p:nvPr/>
          </p:nvSpPr>
          <p:spPr>
            <a:xfrm>
              <a:off x="2096521" y="563694"/>
              <a:ext cx="2325030" cy="93001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2561527" y="563694"/>
              <a:ext cx="1395018" cy="930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District</a:t>
              </a:r>
              <a:endParaRPr lang="en-US" sz="24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95800" y="3352800"/>
            <a:ext cx="2325030" cy="930012"/>
            <a:chOff x="4189048" y="411294"/>
            <a:chExt cx="2325030" cy="930012"/>
          </a:xfrm>
        </p:grpSpPr>
        <p:sp>
          <p:nvSpPr>
            <p:cNvPr id="21" name="Chevron 20"/>
            <p:cNvSpPr/>
            <p:nvPr/>
          </p:nvSpPr>
          <p:spPr>
            <a:xfrm>
              <a:off x="4189048" y="411294"/>
              <a:ext cx="2325030" cy="93001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4646248" y="411294"/>
              <a:ext cx="1395018" cy="930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School</a:t>
              </a:r>
              <a:endParaRPr lang="en-US" sz="24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352800"/>
            <a:ext cx="2325030" cy="930012"/>
            <a:chOff x="6281575" y="563694"/>
            <a:chExt cx="2325030" cy="930012"/>
          </a:xfrm>
        </p:grpSpPr>
        <p:sp>
          <p:nvSpPr>
            <p:cNvPr id="24" name="Chevron 23"/>
            <p:cNvSpPr/>
            <p:nvPr/>
          </p:nvSpPr>
          <p:spPr>
            <a:xfrm>
              <a:off x="6281575" y="563694"/>
              <a:ext cx="2325030" cy="93001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hevron 4"/>
            <p:cNvSpPr/>
            <p:nvPr/>
          </p:nvSpPr>
          <p:spPr>
            <a:xfrm>
              <a:off x="6746581" y="563694"/>
              <a:ext cx="1395018" cy="9300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Students</a:t>
              </a:r>
              <a:endParaRPr lang="en-US" sz="2400" kern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1000" y="4648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literacy coaching model is built </a:t>
            </a:r>
            <a:r>
              <a:rPr lang="en-US" b="1" dirty="0" smtClean="0"/>
              <a:t>on quality ongoing training combined with coaching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Literacy training will have a substantial </a:t>
            </a:r>
            <a:r>
              <a:rPr lang="en-US" b="1" dirty="0" smtClean="0"/>
              <a:t>focus on serving our historically underserved populations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9144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n-lt"/>
              </a:rPr>
              <a:t>2. Improve Literacy Instruction in Educator Prep Programs</a:t>
            </a:r>
            <a:endParaRPr lang="en-US" sz="3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5244" y="1676400"/>
            <a:ext cx="1998315" cy="3692275"/>
            <a:chOff x="3572842" y="1582862"/>
            <a:chExt cx="1998315" cy="3692275"/>
          </a:xfrm>
        </p:grpSpPr>
        <p:grpSp>
          <p:nvGrpSpPr>
            <p:cNvPr id="7" name="Group 6"/>
            <p:cNvGrpSpPr/>
            <p:nvPr/>
          </p:nvGrpSpPr>
          <p:grpSpPr>
            <a:xfrm>
              <a:off x="3572842" y="1582862"/>
              <a:ext cx="1998315" cy="657505"/>
              <a:chOff x="3323" y="350962"/>
              <a:chExt cx="1998315" cy="65750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323" y="350962"/>
                <a:ext cx="1998315" cy="657505"/>
              </a:xfrm>
              <a:prstGeom prst="rect">
                <a:avLst/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ectangle 11"/>
              <p:cNvSpPr/>
              <p:nvPr/>
            </p:nvSpPr>
            <p:spPr>
              <a:xfrm>
                <a:off x="3323" y="350962"/>
                <a:ext cx="1998315" cy="6575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77216" rIns="135128" bIns="7721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900" kern="1200" dirty="0" smtClean="0">
                    <a:cs typeface="Arial" panose="020B0604020202020204" pitchFamily="34" charset="0"/>
                  </a:rPr>
                  <a:t>Reading Standards</a:t>
                </a:r>
                <a:endParaRPr lang="en-US" sz="1900" kern="12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572842" y="2240368"/>
              <a:ext cx="1998315" cy="3034769"/>
              <a:chOff x="3323" y="1008468"/>
              <a:chExt cx="1998315" cy="30347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323" y="1008468"/>
                <a:ext cx="1998315" cy="3034769"/>
              </a:xfrm>
              <a:prstGeom prst="rect">
                <a:avLst/>
              </a:pr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Rectangle 9"/>
              <p:cNvSpPr/>
              <p:nvPr/>
            </p:nvSpPr>
            <p:spPr>
              <a:xfrm>
                <a:off x="3323" y="1008468"/>
                <a:ext cx="1998315" cy="303476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113792" bIns="128016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cs typeface="Arial" panose="020B0604020202020204" pitchFamily="34" charset="0"/>
                  </a:rPr>
                  <a:t>Rewrite the K-12 reading standards for EPPs</a:t>
                </a:r>
                <a:endParaRPr lang="en-US" sz="1600" kern="1200" dirty="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479288" y="1676400"/>
            <a:ext cx="1998315" cy="3692275"/>
            <a:chOff x="3572842" y="1582862"/>
            <a:chExt cx="1998315" cy="3692275"/>
          </a:xfrm>
        </p:grpSpPr>
        <p:grpSp>
          <p:nvGrpSpPr>
            <p:cNvPr id="13" name="Group 12"/>
            <p:cNvGrpSpPr/>
            <p:nvPr/>
          </p:nvGrpSpPr>
          <p:grpSpPr>
            <a:xfrm>
              <a:off x="3572842" y="1582862"/>
              <a:ext cx="1998315" cy="657505"/>
              <a:chOff x="2281402" y="350962"/>
              <a:chExt cx="1998315" cy="65750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281402" y="350962"/>
                <a:ext cx="1998315" cy="657505"/>
              </a:xfrm>
              <a:prstGeom prst="rect">
                <a:avLst/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2281402" y="350962"/>
                <a:ext cx="1998315" cy="6575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77216" rIns="135128" bIns="7721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900" kern="1200" dirty="0" smtClean="0">
                    <a:cs typeface="Arial" panose="020B0604020202020204" pitchFamily="34" charset="0"/>
                  </a:rPr>
                  <a:t>Certification</a:t>
                </a:r>
                <a:endParaRPr lang="en-US" sz="1900" kern="12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72842" y="2240368"/>
              <a:ext cx="1998315" cy="3034769"/>
              <a:chOff x="2281402" y="1008468"/>
              <a:chExt cx="1998315" cy="303476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281402" y="1008468"/>
                <a:ext cx="1998315" cy="3034769"/>
              </a:xfrm>
              <a:prstGeom prst="rect">
                <a:avLst/>
              </a:pr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2281402" y="1008468"/>
                <a:ext cx="1998315" cy="303476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113792" bIns="128016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cs typeface="Arial" panose="020B0604020202020204" pitchFamily="34" charset="0"/>
                  </a:rPr>
                  <a:t>Review the </a:t>
                </a:r>
                <a:r>
                  <a:rPr lang="en-US" sz="1600" dirty="0" smtClean="0">
                    <a:cs typeface="Arial" panose="020B0604020202020204" pitchFamily="34" charset="0"/>
                  </a:rPr>
                  <a:t>state’s </a:t>
                </a:r>
                <a:r>
                  <a:rPr lang="en-US" sz="1600" kern="1200" dirty="0" smtClean="0">
                    <a:cs typeface="Arial" panose="020B0604020202020204" pitchFamily="34" charset="0"/>
                  </a:rPr>
                  <a:t>reading certification exams (PRAXIS)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600" kern="1200" dirty="0">
                  <a:cs typeface="Arial" panose="020B0604020202020204" pitchFamily="34" charset="0"/>
                </a:endParaRP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cs typeface="Arial" panose="020B0604020202020204" pitchFamily="34" charset="0"/>
                  </a:rPr>
                  <a:t>Implement a statewide performance assessment for reading teachers</a:t>
                </a:r>
                <a:endParaRPr lang="en-US" sz="1600" kern="1200" dirty="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671431" y="1676400"/>
            <a:ext cx="1998315" cy="3692275"/>
            <a:chOff x="3572843" y="1582862"/>
            <a:chExt cx="1998315" cy="3692275"/>
          </a:xfrm>
        </p:grpSpPr>
        <p:grpSp>
          <p:nvGrpSpPr>
            <p:cNvPr id="19" name="Group 18"/>
            <p:cNvGrpSpPr/>
            <p:nvPr/>
          </p:nvGrpSpPr>
          <p:grpSpPr>
            <a:xfrm>
              <a:off x="3572843" y="1582862"/>
              <a:ext cx="1998315" cy="657505"/>
              <a:chOff x="4559482" y="350962"/>
              <a:chExt cx="1998315" cy="657505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559482" y="350962"/>
                <a:ext cx="1998315" cy="657505"/>
              </a:xfrm>
              <a:prstGeom prst="rect">
                <a:avLst/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angle 23"/>
              <p:cNvSpPr/>
              <p:nvPr/>
            </p:nvSpPr>
            <p:spPr>
              <a:xfrm>
                <a:off x="4559482" y="350962"/>
                <a:ext cx="1998315" cy="6575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77216" rIns="135128" bIns="7721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900" kern="1200" dirty="0" smtClean="0">
                    <a:cs typeface="Arial" panose="020B0604020202020204" pitchFamily="34" charset="0"/>
                  </a:rPr>
                  <a:t>Reporting</a:t>
                </a:r>
                <a:endParaRPr lang="en-US" sz="1900" kern="12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572843" y="2240368"/>
              <a:ext cx="1998315" cy="3034769"/>
              <a:chOff x="4559482" y="1008468"/>
              <a:chExt cx="1998315" cy="3034769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559482" y="1008468"/>
                <a:ext cx="1998315" cy="3034769"/>
              </a:xfrm>
              <a:prstGeom prst="rect">
                <a:avLst/>
              </a:pr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Rectangle 21"/>
              <p:cNvSpPr/>
              <p:nvPr/>
            </p:nvSpPr>
            <p:spPr>
              <a:xfrm>
                <a:off x="4559482" y="1008468"/>
                <a:ext cx="1998315" cy="303476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113792" bIns="128016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cs typeface="Arial" panose="020B0604020202020204" pitchFamily="34" charset="0"/>
                  </a:rPr>
                  <a:t>Highlight teacher preparation outcomes in ELA on the Teacher Preparation Report Card</a:t>
                </a:r>
                <a:endParaRPr lang="en-US" sz="1600" kern="1200" dirty="0"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6858929" y="1676400"/>
            <a:ext cx="1998315" cy="3692275"/>
            <a:chOff x="3572843" y="1582862"/>
            <a:chExt cx="1998315" cy="3692275"/>
          </a:xfrm>
        </p:grpSpPr>
        <p:grpSp>
          <p:nvGrpSpPr>
            <p:cNvPr id="26" name="Group 25"/>
            <p:cNvGrpSpPr/>
            <p:nvPr/>
          </p:nvGrpSpPr>
          <p:grpSpPr>
            <a:xfrm>
              <a:off x="3572843" y="1582862"/>
              <a:ext cx="1998315" cy="657505"/>
              <a:chOff x="6837561" y="350962"/>
              <a:chExt cx="1998315" cy="657505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837561" y="350962"/>
                <a:ext cx="1998315" cy="657505"/>
              </a:xfrm>
              <a:prstGeom prst="rect">
                <a:avLst/>
              </a:prstGeom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ectangle 30"/>
              <p:cNvSpPr/>
              <p:nvPr/>
            </p:nvSpPr>
            <p:spPr>
              <a:xfrm>
                <a:off x="6837561" y="350962"/>
                <a:ext cx="1998315" cy="6575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5128" tIns="77216" rIns="135128" bIns="7721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900" kern="1200" dirty="0" smtClean="0">
                    <a:cs typeface="Arial" panose="020B0604020202020204" pitchFamily="34" charset="0"/>
                  </a:rPr>
                  <a:t>Research, Data &amp; Training</a:t>
                </a:r>
                <a:endParaRPr lang="en-US" sz="1900" kern="12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572843" y="2240368"/>
              <a:ext cx="1998315" cy="3034769"/>
              <a:chOff x="6837561" y="1008468"/>
              <a:chExt cx="1998315" cy="3034769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837561" y="1008468"/>
                <a:ext cx="1998315" cy="3034769"/>
              </a:xfrm>
              <a:prstGeom prst="rect">
                <a:avLst/>
              </a:pr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ectangle 28"/>
              <p:cNvSpPr/>
              <p:nvPr/>
            </p:nvSpPr>
            <p:spPr>
              <a:xfrm>
                <a:off x="6837561" y="1008468"/>
                <a:ext cx="1998315" cy="303476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113792" bIns="128016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cs typeface="Arial" panose="020B0604020202020204" pitchFamily="34" charset="0"/>
                  </a:rPr>
                  <a:t>Provide statewide reading research, data, and training opportunities to EPP faculty</a:t>
                </a:r>
                <a:endParaRPr lang="en-US" sz="1600" kern="1200" dirty="0"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63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Current Reading Landscape in Tennessee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0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2211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 kindergarten entry screener (KES) is a tool to measure 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children’s </a:t>
            </a:r>
            <a:r>
              <a:rPr lang="en-US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preparation and readiness for kindergarten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Due to the limited focus of 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current </a:t>
            </a:r>
            <a:r>
              <a:rPr lang="en-US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readiness tools, as well as the inconsistency in use and purpose, it is vital that the state provide a comprehensive tool that provides a profile for every child to </a:t>
            </a:r>
            <a:r>
              <a:rPr lang="en-US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inform kindergarten instruction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KES will provide valuable early information to tailor </a:t>
            </a:r>
            <a:r>
              <a:rPr lang="en-US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instruction and early intervention</a:t>
            </a: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Tennessee will pilot a new KES in fall 2016.  It will be used statewide in fall 2017.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+mn-lt"/>
              </a:rPr>
              <a:t>3. Kindergarten Entry Screener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4. Networked Improvement Communities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8464559" cy="3886200"/>
            <a:chOff x="326254" y="1809072"/>
            <a:chExt cx="8464559" cy="3826963"/>
          </a:xfrm>
        </p:grpSpPr>
        <p:sp>
          <p:nvSpPr>
            <p:cNvPr id="7" name="Hexagon 6"/>
            <p:cNvSpPr/>
            <p:nvPr/>
          </p:nvSpPr>
          <p:spPr>
            <a:xfrm>
              <a:off x="3720643" y="2590800"/>
              <a:ext cx="1662007" cy="1498600"/>
            </a:xfrm>
            <a:prstGeom prst="hexagon">
              <a:avLst/>
            </a:prstGeom>
            <a:solidFill>
              <a:srgbClr val="2DCCD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TDOE Hub</a:t>
              </a:r>
            </a:p>
          </p:txBody>
        </p:sp>
        <p:sp>
          <p:nvSpPr>
            <p:cNvPr id="8" name="Diamond 7"/>
            <p:cNvSpPr/>
            <p:nvPr/>
          </p:nvSpPr>
          <p:spPr>
            <a:xfrm>
              <a:off x="702908" y="1809072"/>
              <a:ext cx="1732026" cy="1600200"/>
            </a:xfrm>
            <a:prstGeom prst="diamond">
              <a:avLst/>
            </a:prstGeom>
            <a:solidFill>
              <a:srgbClr val="1B365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UC CORE Hub </a:t>
              </a:r>
            </a:p>
          </p:txBody>
        </p:sp>
        <p:sp>
          <p:nvSpPr>
            <p:cNvPr id="9" name="Diamond 8"/>
            <p:cNvSpPr/>
            <p:nvPr/>
          </p:nvSpPr>
          <p:spPr>
            <a:xfrm>
              <a:off x="6174992" y="4035835"/>
              <a:ext cx="1732026" cy="1600200"/>
            </a:xfrm>
            <a:prstGeom prst="diamond">
              <a:avLst/>
            </a:prstGeom>
            <a:solidFill>
              <a:srgbClr val="1B365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East CORE Hub </a:t>
              </a:r>
            </a:p>
          </p:txBody>
        </p:sp>
        <p:cxnSp>
          <p:nvCxnSpPr>
            <p:cNvPr id="10" name="Straight Connector 9"/>
            <p:cNvCxnSpPr>
              <a:endCxn id="7" idx="3"/>
            </p:cNvCxnSpPr>
            <p:nvPr/>
          </p:nvCxnSpPr>
          <p:spPr>
            <a:xfrm>
              <a:off x="2020696" y="2895600"/>
              <a:ext cx="1699947" cy="4445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5336875" y="3409272"/>
              <a:ext cx="1246750" cy="10795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326254" y="4653151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8997" y="4647090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6255" y="3725167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18998" y="3698432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67600" y="2738264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83209" y="2738186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83208" y="1903325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67600" y="1906656"/>
              <a:ext cx="1323213" cy="36556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District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00091" y="2895600"/>
              <a:ext cx="36450" cy="82120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2017072" y="2920970"/>
              <a:ext cx="431268" cy="76951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12" idx="0"/>
            </p:cNvCxnSpPr>
            <p:nvPr/>
          </p:nvCxnSpPr>
          <p:spPr>
            <a:xfrm flipH="1">
              <a:off x="987861" y="4090735"/>
              <a:ext cx="1" cy="56241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>
              <a:stCxn id="18" idx="2"/>
              <a:endCxn id="17" idx="0"/>
            </p:cNvCxnSpPr>
            <p:nvPr/>
          </p:nvCxnSpPr>
          <p:spPr>
            <a:xfrm>
              <a:off x="6344815" y="2268893"/>
              <a:ext cx="1" cy="469293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>
              <a:stCxn id="17" idx="2"/>
            </p:cNvCxnSpPr>
            <p:nvPr/>
          </p:nvCxnSpPr>
          <p:spPr>
            <a:xfrm>
              <a:off x="6344816" y="3103754"/>
              <a:ext cx="313453" cy="125586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>
              <a:stCxn id="16" idx="2"/>
            </p:cNvCxnSpPr>
            <p:nvPr/>
          </p:nvCxnSpPr>
          <p:spPr>
            <a:xfrm flipH="1">
              <a:off x="7491813" y="3103832"/>
              <a:ext cx="637394" cy="135884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8129205" y="2268892"/>
              <a:ext cx="1" cy="469293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 flipH="1">
              <a:off x="2483011" y="4071950"/>
              <a:ext cx="1" cy="56241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sp>
        <p:nvSpPr>
          <p:cNvPr id="28" name="TextBox 27"/>
          <p:cNvSpPr txBox="1"/>
          <p:nvPr/>
        </p:nvSpPr>
        <p:spPr>
          <a:xfrm>
            <a:off x="228600" y="1371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Problem of Practice: </a:t>
            </a:r>
            <a:r>
              <a:rPr lang="en-US" dirty="0">
                <a:solidFill>
                  <a:schemeClr val="accent1"/>
                </a:solidFill>
              </a:rPr>
              <a:t>Increase 3</a:t>
            </a:r>
            <a:r>
              <a:rPr lang="en-US" baseline="30000" dirty="0">
                <a:solidFill>
                  <a:schemeClr val="accent1"/>
                </a:solidFill>
              </a:rPr>
              <a:t>rd</a:t>
            </a:r>
            <a:r>
              <a:rPr lang="en-US" dirty="0">
                <a:solidFill>
                  <a:schemeClr val="accent1"/>
                </a:solidFill>
              </a:rPr>
              <a:t> grade reading </a:t>
            </a:r>
            <a:r>
              <a:rPr lang="en-US" dirty="0" smtClean="0">
                <a:solidFill>
                  <a:schemeClr val="accent1"/>
                </a:solidFill>
              </a:rPr>
              <a:t>proficiency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For the past several years, TDOE has collaborated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with the </a:t>
            </a:r>
            <a:r>
              <a:rPr lang="en-US" sz="22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Tennessee Consortium on Research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Evaluation and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Development (TNCRED) at Vanderbilt on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several research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projects, including the annual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Tennessee Educator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Survey. </a:t>
            </a:r>
            <a:endParaRPr lang="en-US" sz="2200" dirty="0" smtClean="0">
              <a:solidFill>
                <a:srgbClr val="1B365D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This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partnership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is turning into a </a:t>
            </a:r>
            <a:r>
              <a:rPr lang="en-US" sz="2200" b="1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research alliance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that will be a central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actor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in discussions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of state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policy. </a:t>
            </a:r>
            <a:r>
              <a:rPr lang="en-US" sz="22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TERA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 will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focus directly on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stakeholder engagement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and dissemination of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policy relevant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research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findings. </a:t>
            </a:r>
            <a:endParaRPr lang="en-US" sz="2200" dirty="0" smtClean="0">
              <a:solidFill>
                <a:srgbClr val="1B365D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TERA’s research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agenda will be built from our state’s </a:t>
            </a:r>
            <a:r>
              <a:rPr lang="en-US" sz="2200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strategic plan 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and will focus in part on improving </a:t>
            </a:r>
            <a:r>
              <a:rPr lang="en-US" sz="2200" b="1" dirty="0" smtClean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elementary reading</a:t>
            </a:r>
            <a:r>
              <a:rPr lang="en-US" sz="2200" dirty="0">
                <a:solidFill>
                  <a:srgbClr val="1B365D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5. Tennessee Education Research Alliance (TERA)</a:t>
            </a:r>
            <a:endParaRPr lang="en-US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dirty="0">
                <a:latin typeface="+mn-lt"/>
                <a:cs typeface="Arial" panose="020B0604020202020204" pitchFamily="34" charset="0"/>
              </a:rPr>
              <a:t>Over the past several years, </a:t>
            </a:r>
            <a:r>
              <a:rPr lang="en-US" b="1" dirty="0">
                <a:latin typeface="+mn-lt"/>
                <a:cs typeface="Arial" panose="020B0604020202020204" pitchFamily="34" charset="0"/>
              </a:rPr>
              <a:t>English language arts </a:t>
            </a:r>
            <a:r>
              <a:rPr lang="en-US" dirty="0">
                <a:latin typeface="+mn-lt"/>
                <a:cs typeface="Arial" panose="020B0604020202020204" pitchFamily="34" charset="0"/>
              </a:rPr>
              <a:t>performance in grades 3-5 has remained</a:t>
            </a:r>
            <a:r>
              <a:rPr lang="en-US" b="1" dirty="0">
                <a:latin typeface="+mn-lt"/>
                <a:cs typeface="Arial" panose="020B0604020202020204" pitchFamily="34" charset="0"/>
              </a:rPr>
              <a:t> stagnant or declined</a:t>
            </a:r>
            <a:r>
              <a:rPr lang="en-US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dirty="0">
                <a:latin typeface="+mn-lt"/>
                <a:cs typeface="Arial"/>
              </a:rPr>
              <a:t>Historically underserved subgroups are struggling even more; less than </a:t>
            </a:r>
            <a:r>
              <a:rPr lang="en-US" b="1" dirty="0">
                <a:latin typeface="+mn-lt"/>
                <a:cs typeface="Arial"/>
              </a:rPr>
              <a:t>one-quarter</a:t>
            </a:r>
            <a:r>
              <a:rPr lang="en-US" dirty="0">
                <a:latin typeface="+mn-lt"/>
                <a:cs typeface="Arial"/>
              </a:rPr>
              <a:t> of </a:t>
            </a:r>
            <a:r>
              <a:rPr lang="en-US" b="1" i="1" dirty="0">
                <a:latin typeface="+mn-lt"/>
                <a:cs typeface="Arial"/>
              </a:rPr>
              <a:t>English language learners </a:t>
            </a:r>
            <a:r>
              <a:rPr lang="en-US" dirty="0">
                <a:latin typeface="+mn-lt"/>
                <a:cs typeface="Arial"/>
              </a:rPr>
              <a:t>and </a:t>
            </a:r>
            <a:r>
              <a:rPr lang="en-US" b="1" i="1" dirty="0">
                <a:latin typeface="+mn-lt"/>
                <a:cs typeface="Arial"/>
              </a:rPr>
              <a:t>students with disabilities</a:t>
            </a:r>
            <a:r>
              <a:rPr lang="en-US" b="1" dirty="0">
                <a:latin typeface="+mn-lt"/>
                <a:cs typeface="Arial"/>
              </a:rPr>
              <a:t> </a:t>
            </a:r>
            <a:r>
              <a:rPr lang="en-US" dirty="0">
                <a:latin typeface="+mn-lt"/>
                <a:cs typeface="Arial"/>
              </a:rPr>
              <a:t>are proficient or above in reading on </a:t>
            </a:r>
            <a:r>
              <a:rPr lang="en-US" dirty="0" smtClean="0">
                <a:latin typeface="+mn-lt"/>
                <a:cs typeface="Arial"/>
              </a:rPr>
              <a:t>the third grade TCAP </a:t>
            </a:r>
            <a:r>
              <a:rPr lang="en-US" dirty="0">
                <a:latin typeface="+mn-lt"/>
                <a:cs typeface="Arial"/>
              </a:rPr>
              <a:t>assessment.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dirty="0">
                <a:latin typeface="+mn-lt"/>
                <a:cs typeface="Arial" panose="020B0604020202020204" pitchFamily="34" charset="0"/>
              </a:rPr>
              <a:t>For many students, early intervention is a key element of later outcomes.</a:t>
            </a:r>
            <a:endParaRPr lang="en-US" dirty="0">
              <a:latin typeface="+mn-lt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24" y="1432574"/>
            <a:ext cx="7285351" cy="453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pic>
        <p:nvPicPr>
          <p:cNvPr id="4" name="Picture 3" descr="Screen Shot 2015-12-02 at 11.38.10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2" b="50000"/>
          <a:stretch/>
        </p:blipFill>
        <p:spPr>
          <a:xfrm>
            <a:off x="2971800" y="2070029"/>
            <a:ext cx="5943600" cy="40068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237" y="2337375"/>
            <a:ext cx="2819400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We improved our ranking among states in grade 8 reading but went </a:t>
            </a:r>
            <a:r>
              <a:rPr lang="en-US" b="1" dirty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backward in grade 4 reading</a:t>
            </a:r>
            <a:r>
              <a:rPr lang="en-US" dirty="0" smtClean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.</a:t>
            </a:r>
            <a:br>
              <a:rPr lang="en-US" dirty="0" smtClean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</a:br>
            <a:endParaRPr lang="en-US" dirty="0">
              <a:solidFill>
                <a:schemeClr val="accent1"/>
              </a:solidFill>
              <a:ea typeface="Open Sans" panose="020B0606030504020204" pitchFamily="34" charset="0"/>
              <a:cs typeface="Arial"/>
            </a:endParaRPr>
          </a:p>
          <a:p>
            <a:pPr marL="171450" indent="-171450">
              <a:lnSpc>
                <a:spcPct val="100000"/>
              </a:lnSpc>
              <a:spcAft>
                <a:spcPts val="1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Tennessee still ranks in the </a:t>
            </a:r>
            <a:r>
              <a:rPr lang="en-US" b="1" dirty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bottom half of all states </a:t>
            </a:r>
            <a:r>
              <a:rPr lang="en-US" dirty="0">
                <a:solidFill>
                  <a:schemeClr val="accent1"/>
                </a:solidFill>
                <a:ea typeface="Open Sans" panose="020B0606030504020204" pitchFamily="34" charset="0"/>
                <a:cs typeface="Arial"/>
              </a:rPr>
              <a:t>on the Nation’s Report Card or NAEP in grades 4 and 8 reading.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NAEP Reading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Third Grade Reading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2656" y="1447800"/>
            <a:ext cx="8733176" cy="504118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E3524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E3524"/>
              </a:buClr>
              <a:buFont typeface="Arial" panose="020B0604020202020204" pitchFamily="34" charset="0"/>
              <a:buChar char="–"/>
              <a:defRPr sz="2200" kern="1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E352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E3524"/>
              </a:buClr>
              <a:buFont typeface="Courier New" panose="02070309020205020404" pitchFamily="49" charset="0"/>
              <a:buChar char="o"/>
              <a:defRPr sz="1800" kern="1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E3524"/>
              </a:buClr>
              <a:buFont typeface="Arial" panose="020B0604020202020204" pitchFamily="34" charset="0"/>
              <a:buChar char="»"/>
              <a:defRPr sz="1600" kern="1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Third grade </a:t>
            </a:r>
            <a:r>
              <a:rPr lang="en-US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is a pivotal marker in the academic trajectory of a student.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National data show children who are not reading proficiently by third grade are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four times less likely </a:t>
            </a:r>
            <a:r>
              <a:rPr lang="en-US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than their peers to graduate high school by age 19.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By the end of third grade, only </a:t>
            </a:r>
            <a:r>
              <a:rPr lang="en-US" b="1" u="sng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43 percent </a:t>
            </a:r>
            <a:r>
              <a:rPr lang="en-US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of students in Tennessee are proficient in reading.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endParaRPr lang="en-US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8" y="1205089"/>
            <a:ext cx="7515264" cy="45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382000" cy="42211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We are building a statewide literacy campaign to raise reading proficiency across Tennessee.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Reading is so much more than just connecting words on a </a:t>
            </a:r>
            <a:r>
              <a:rPr lang="en-US" dirty="0" smtClean="0"/>
              <a:t>page—it </a:t>
            </a:r>
            <a:r>
              <a:rPr lang="en-US" dirty="0"/>
              <a:t>is about building thinkers.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/>
              <a:t>Goal: </a:t>
            </a:r>
            <a:r>
              <a:rPr lang="en-US" b="1" u="sng" dirty="0"/>
              <a:t>75 percent </a:t>
            </a:r>
            <a:r>
              <a:rPr lang="en-US" b="1" dirty="0"/>
              <a:t>of third graders reading on grade level by 2025.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be Ready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64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Early literacy matters. </a:t>
            </a:r>
            <a:r>
              <a:rPr lang="en-US" dirty="0"/>
              <a:t>Early language and literacy development must begin at birth because of its direct impact on later success in reading and in life.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be Ready: Key Takeaways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60" y="2895600"/>
            <a:ext cx="2578079" cy="250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OE PowerPoint Template - Red Accent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TDOE PowerPoint Template - Red Accent</Template>
  <TotalTime>405</TotalTime>
  <Words>1344</Words>
  <Application>Microsoft Office PowerPoint</Application>
  <PresentationFormat>On-screen Show (4:3)</PresentationFormat>
  <Paragraphs>166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Open Sans</vt:lpstr>
      <vt:lpstr>PermianSlabSerifTypeface</vt:lpstr>
      <vt:lpstr>Wingdings</vt:lpstr>
      <vt:lpstr>TDOE PowerPoint Template - Red Accent</vt:lpstr>
      <vt:lpstr>Read to be Ready</vt:lpstr>
      <vt:lpstr>The Current Reading Landscape in Tennessee</vt:lpstr>
      <vt:lpstr>Where are we now?</vt:lpstr>
      <vt:lpstr>Where are we now?</vt:lpstr>
      <vt:lpstr>Where are we now?</vt:lpstr>
      <vt:lpstr>Importance of Third Grade Reading</vt:lpstr>
      <vt:lpstr>PowerPoint Presentation</vt:lpstr>
      <vt:lpstr>Read to be Ready</vt:lpstr>
      <vt:lpstr>Read to be Ready: Key Takeaways</vt:lpstr>
      <vt:lpstr>Read to be Ready: Key Takeaways</vt:lpstr>
      <vt:lpstr>Read to be Ready: Key Takeaways</vt:lpstr>
      <vt:lpstr>Read to be Ready: Key Takeaways</vt:lpstr>
      <vt:lpstr>Read to be Ready: Key Takeaways</vt:lpstr>
      <vt:lpstr>Read to be Ready: Key Takeaways</vt:lpstr>
      <vt:lpstr>Tennessee’s Commitment</vt:lpstr>
      <vt:lpstr>Our Tennessee Succeeds Commitment </vt:lpstr>
      <vt:lpstr>What is the department doing?</vt:lpstr>
      <vt:lpstr>1. Statewide Model of Literacy Coaching</vt:lpstr>
      <vt:lpstr>2. Improve Literacy Instruction in Educator Prep Programs</vt:lpstr>
      <vt:lpstr>3. Kindergarten Entry Screener </vt:lpstr>
      <vt:lpstr>4. Networked Improvement Communities</vt:lpstr>
      <vt:lpstr>5. Tennessee Education Research Alliance (TERA)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&amp; Learn Read to be Ready</dc:title>
  <dc:creator>Katy Bridger</dc:creator>
  <cp:lastModifiedBy>Erin Milligan-Mattes</cp:lastModifiedBy>
  <cp:revision>72</cp:revision>
  <cp:lastPrinted>2016-02-11T23:22:25Z</cp:lastPrinted>
  <dcterms:created xsi:type="dcterms:W3CDTF">2016-02-08T13:43:56Z</dcterms:created>
  <dcterms:modified xsi:type="dcterms:W3CDTF">2016-05-02T20:10:48Z</dcterms:modified>
</cp:coreProperties>
</file>