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 id="2147483689" r:id="rId3"/>
  </p:sldMasterIdLst>
  <p:notesMasterIdLst>
    <p:notesMasterId r:id="rId25"/>
  </p:notesMasterIdLst>
  <p:sldIdLst>
    <p:sldId id="257" r:id="rId4"/>
    <p:sldId id="296" r:id="rId5"/>
    <p:sldId id="297" r:id="rId6"/>
    <p:sldId id="298" r:id="rId7"/>
    <p:sldId id="299" r:id="rId8"/>
    <p:sldId id="300" r:id="rId9"/>
    <p:sldId id="301" r:id="rId10"/>
    <p:sldId id="302" r:id="rId11"/>
    <p:sldId id="303" r:id="rId12"/>
    <p:sldId id="304" r:id="rId13"/>
    <p:sldId id="267" r:id="rId14"/>
    <p:sldId id="268" r:id="rId15"/>
    <p:sldId id="269" r:id="rId16"/>
    <p:sldId id="283" r:id="rId17"/>
    <p:sldId id="307" r:id="rId18"/>
    <p:sldId id="308" r:id="rId19"/>
    <p:sldId id="285" r:id="rId20"/>
    <p:sldId id="292" r:id="rId21"/>
    <p:sldId id="293" r:id="rId22"/>
    <p:sldId id="294" r:id="rId23"/>
    <p:sldId id="295" r:id="rId2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7"/>
    <p:restoredTop sz="82833" autoAdjust="0"/>
  </p:normalViewPr>
  <p:slideViewPr>
    <p:cSldViewPr snapToGrid="0" snapToObjects="1">
      <p:cViewPr varScale="1">
        <p:scale>
          <a:sx n="73" d="100"/>
          <a:sy n="73" d="100"/>
        </p:scale>
        <p:origin x="16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19259\OneDrive\Documents\Documents\TNReady\2018%20state-level%20TNReady%20results%20-%200719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86919736245"/>
          <c:y val="4.3451457786160198E-2"/>
          <c:w val="0.84793726232920297"/>
          <c:h val="0.6508756069238029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dPt>
          <c:dPt>
            <c:idx val="1"/>
            <c:invertIfNegative val="0"/>
            <c:bubble3D val="0"/>
          </c:dPt>
          <c:dPt>
            <c:idx val="2"/>
            <c:invertIfNegative val="0"/>
            <c:bubble3D val="0"/>
            <c:spPr>
              <a:solidFill>
                <a:schemeClr val="accent2"/>
              </a:solidFill>
              <a:ln>
                <a:noFill/>
              </a:ln>
              <a:effectLst/>
            </c:spPr>
          </c:dPt>
          <c:dPt>
            <c:idx val="4"/>
            <c:invertIfNegative val="0"/>
            <c:bubble3D val="0"/>
            <c:spPr>
              <a:solidFill>
                <a:schemeClr val="accent2"/>
              </a:solidFill>
              <a:ln>
                <a:noFill/>
              </a:ln>
              <a:effectLst/>
            </c:spPr>
          </c:dPt>
          <c:dPt>
            <c:idx val="6"/>
            <c:invertIfNegative val="0"/>
            <c:bubble3D val="0"/>
            <c:spPr>
              <a:solidFill>
                <a:schemeClr val="accent2"/>
              </a:solidFill>
              <a:ln>
                <a:noFill/>
              </a:ln>
              <a:effectLst/>
            </c:spPr>
          </c:dPt>
          <c:dPt>
            <c:idx val="8"/>
            <c:invertIfNegative val="0"/>
            <c:bubble3D val="0"/>
            <c:spPr>
              <a:solidFill>
                <a:schemeClr val="accent2"/>
              </a:solidFill>
              <a:ln>
                <a:noFill/>
              </a:ln>
              <a:effectLst/>
            </c:spPr>
          </c:dPt>
          <c:dLbls>
            <c:dLbl>
              <c:idx val="5"/>
              <c:layout/>
              <c:tx>
                <c:rich>
                  <a:bodyPr/>
                  <a:lstStyle/>
                  <a:p>
                    <a:fld id="{2947E6E7-6F2E-4138-89B5-7644B7E00F3F}" type="VALUE">
                      <a:rPr lang="en-US" smtClean="0">
                        <a:latin typeface="Arial" panose="020B0604020202020204" pitchFamily="34" charset="0"/>
                        <a:cs typeface="Arial" panose="020B0604020202020204" pitchFamily="34" charset="0"/>
                      </a:rPr>
                      <a:pPr/>
                      <a:t>[VALUE]</a:t>
                    </a:fld>
                    <a:r>
                      <a:rPr lang="en-US" dirty="0" smtClean="0">
                        <a:latin typeface="Arial" panose="020B0604020202020204" pitchFamily="34" charset="0"/>
                        <a:cs typeface="Arial" panose="020B0604020202020204" pitchFamily="34" charset="0"/>
                      </a:rPr>
                      <a:t>.0</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8"/>
              <c:layout/>
              <c:tx>
                <c:rich>
                  <a:bodyPr/>
                  <a:lstStyle/>
                  <a:p>
                    <a:fld id="{9FF557FC-B28E-4F9D-B8EF-201D5DB2AD85}" type="VALUE">
                      <a:rPr lang="en-US" smtClean="0">
                        <a:latin typeface="Arial" panose="020B0604020202020204" pitchFamily="34" charset="0"/>
                        <a:cs typeface="Arial" panose="020B0604020202020204" pitchFamily="34" charset="0"/>
                      </a:rPr>
                      <a:pPr/>
                      <a:t>[VALUE]</a:t>
                    </a:fld>
                    <a:r>
                      <a:rPr lang="en-US" dirty="0" smtClean="0">
                        <a:latin typeface="Arial" panose="020B0604020202020204" pitchFamily="34" charset="0"/>
                        <a:cs typeface="Arial" panose="020B0604020202020204" pitchFamily="34" charset="0"/>
                      </a:rPr>
                      <a:t>.0</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'ELA 3 to 5'!$A$1:$B$10</c:f>
              <c:multiLvlStrCache>
                <c:ptCount val="10"/>
                <c:lvl>
                  <c:pt idx="0">
                    <c:v>All</c:v>
                  </c:pt>
                  <c:pt idx="1">
                    <c:v>All</c:v>
                  </c:pt>
                  <c:pt idx="2">
                    <c:v>BHN</c:v>
                  </c:pt>
                  <c:pt idx="3">
                    <c:v>BHN</c:v>
                  </c:pt>
                  <c:pt idx="4">
                    <c:v>ED</c:v>
                  </c:pt>
                  <c:pt idx="5">
                    <c:v>ED</c:v>
                  </c:pt>
                  <c:pt idx="6">
                    <c:v>EL</c:v>
                  </c:pt>
                  <c:pt idx="7">
                    <c:v>EL</c:v>
                  </c:pt>
                  <c:pt idx="8">
                    <c:v>SWD</c:v>
                  </c:pt>
                  <c:pt idx="9">
                    <c:v>SWD</c:v>
                  </c:pt>
                </c:lvl>
                <c:lvl>
                  <c:pt idx="0">
                    <c:v>2018</c:v>
                  </c:pt>
                  <c:pt idx="1">
                    <c:v>2017</c:v>
                  </c:pt>
                  <c:pt idx="2">
                    <c:v>2018</c:v>
                  </c:pt>
                  <c:pt idx="3">
                    <c:v>2017</c:v>
                  </c:pt>
                  <c:pt idx="4">
                    <c:v>2018</c:v>
                  </c:pt>
                  <c:pt idx="5">
                    <c:v>2017</c:v>
                  </c:pt>
                  <c:pt idx="6">
                    <c:v>2018</c:v>
                  </c:pt>
                  <c:pt idx="7">
                    <c:v>2017</c:v>
                  </c:pt>
                  <c:pt idx="8">
                    <c:v>2018</c:v>
                  </c:pt>
                  <c:pt idx="9">
                    <c:v>2017</c:v>
                  </c:pt>
                </c:lvl>
              </c:multiLvlStrCache>
            </c:multiLvlStrRef>
          </c:cat>
          <c:val>
            <c:numRef>
              <c:f>'ELA 3 to 5'!$C$1:$C$10</c:f>
              <c:numCache>
                <c:formatCode>General</c:formatCode>
                <c:ptCount val="10"/>
                <c:pt idx="0">
                  <c:v>35.700000000000003</c:v>
                </c:pt>
                <c:pt idx="1">
                  <c:v>33.9</c:v>
                </c:pt>
                <c:pt idx="2">
                  <c:v>21.9</c:v>
                </c:pt>
                <c:pt idx="3">
                  <c:v>20.2</c:v>
                </c:pt>
                <c:pt idx="4">
                  <c:v>20.399999999999999</c:v>
                </c:pt>
                <c:pt idx="5">
                  <c:v>19</c:v>
                </c:pt>
                <c:pt idx="6">
                  <c:v>17.8</c:v>
                </c:pt>
                <c:pt idx="7">
                  <c:v>15.3</c:v>
                </c:pt>
                <c:pt idx="8">
                  <c:v>10</c:v>
                </c:pt>
                <c:pt idx="9">
                  <c:v>9.2000000000000011</c:v>
                </c:pt>
              </c:numCache>
            </c:numRef>
          </c:val>
        </c:ser>
        <c:dLbls>
          <c:dLblPos val="outEnd"/>
          <c:showLegendKey val="0"/>
          <c:showVal val="1"/>
          <c:showCatName val="0"/>
          <c:showSerName val="0"/>
          <c:showPercent val="0"/>
          <c:showBubbleSize val="0"/>
        </c:dLbls>
        <c:gapWidth val="219"/>
        <c:overlap val="-27"/>
        <c:axId val="129531936"/>
        <c:axId val="129523312"/>
      </c:barChart>
      <c:catAx>
        <c:axId val="129531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400" dirty="0" smtClean="0">
                    <a:latin typeface="Arial" panose="020B0604020202020204" pitchFamily="34" charset="0"/>
                    <a:cs typeface="Arial" panose="020B0604020202020204" pitchFamily="34" charset="0"/>
                  </a:rPr>
                  <a:t>Grades 3 to 5 ELA TNReady</a:t>
                </a:r>
                <a:endParaRPr lang="en-US" sz="1400" dirty="0">
                  <a:latin typeface="Arial" panose="020B0604020202020204" pitchFamily="34" charset="0"/>
                  <a:cs typeface="Arial" panose="020B0604020202020204" pitchFamily="34" charset="0"/>
                </a:endParaRPr>
              </a:p>
            </c:rich>
          </c:tx>
          <c:layout>
            <c:manualLayout>
              <c:xMode val="edge"/>
              <c:yMode val="edge"/>
              <c:x val="0.36732914830500302"/>
              <c:y val="0.9272013571192909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9523312"/>
        <c:crosses val="autoZero"/>
        <c:auto val="1"/>
        <c:lblAlgn val="ctr"/>
        <c:lblOffset val="100"/>
        <c:noMultiLvlLbl val="0"/>
      </c:catAx>
      <c:valAx>
        <c:axId val="129523312"/>
        <c:scaling>
          <c:orientation val="minMax"/>
          <c:max val="60"/>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600" dirty="0">
                    <a:latin typeface="Arial" panose="020B0604020202020204" pitchFamily="34" charset="0"/>
                    <a:cs typeface="Arial" panose="020B0604020202020204" pitchFamily="34" charset="0"/>
                  </a:rPr>
                  <a:t>Percent On Track &amp; Mastered</a:t>
                </a:r>
              </a:p>
            </c:rich>
          </c:tx>
          <c:layout>
            <c:manualLayout>
              <c:xMode val="edge"/>
              <c:yMode val="edge"/>
              <c:x val="1.2218764546759801E-2"/>
              <c:y val="0.1317980012106000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9531936"/>
        <c:crossesAt val="1"/>
        <c:crossBetween val="between"/>
      </c:valAx>
      <c:spPr>
        <a:noFill/>
        <a:ln>
          <a:noFill/>
        </a:ln>
        <a:effectLst/>
      </c:spPr>
    </c:plotArea>
    <c:legend>
      <c:legendPos val="r"/>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83660223586685101"/>
          <c:y val="8.0555057633406299E-2"/>
          <c:w val="0.136947249620888"/>
          <c:h val="0.2087282721928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w="9525" cap="flat" cmpd="sng" algn="ctr">
      <a:noFill/>
      <a:round/>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64AC61A-B18A-2944-9DFE-251E491FC3AF}" type="datetimeFigureOut">
              <a:rPr lang="en-US" smtClean="0"/>
              <a:t>8/9/2018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557B507-C543-BC45-8757-61D3A67BCCFC}" type="slidenum">
              <a:rPr lang="en-US" smtClean="0"/>
              <a:t>‹#›</a:t>
            </a:fld>
            <a:endParaRPr lang="en-US"/>
          </a:p>
        </p:txBody>
      </p:sp>
    </p:spTree>
    <p:extLst>
      <p:ext uri="{BB962C8B-B14F-4D97-AF65-F5344CB8AC3E}">
        <p14:creationId xmlns:p14="http://schemas.microsoft.com/office/powerpoint/2010/main" val="117294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1</a:t>
            </a:fld>
            <a:endParaRPr lang="en-US"/>
          </a:p>
        </p:txBody>
      </p:sp>
    </p:spTree>
    <p:extLst>
      <p:ext uri="{BB962C8B-B14F-4D97-AF65-F5344CB8AC3E}">
        <p14:creationId xmlns:p14="http://schemas.microsoft.com/office/powerpoint/2010/main" val="340253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10</a:t>
            </a:fld>
            <a:endParaRPr lang="en-US"/>
          </a:p>
        </p:txBody>
      </p:sp>
    </p:spTree>
    <p:extLst>
      <p:ext uri="{BB962C8B-B14F-4D97-AF65-F5344CB8AC3E}">
        <p14:creationId xmlns:p14="http://schemas.microsoft.com/office/powerpoint/2010/main" val="5255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B5C6A9-AE0B-EE4C-B0AB-554947760A7D}" type="slidenum">
              <a:rPr lang="en-US" smtClean="0"/>
              <a:t>11</a:t>
            </a:fld>
            <a:endParaRPr lang="en-US"/>
          </a:p>
        </p:txBody>
      </p:sp>
    </p:spTree>
    <p:extLst>
      <p:ext uri="{BB962C8B-B14F-4D97-AF65-F5344CB8AC3E}">
        <p14:creationId xmlns:p14="http://schemas.microsoft.com/office/powerpoint/2010/main" val="176694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4043185" y="8950233"/>
            <a:ext cx="3093108" cy="471146"/>
          </a:xfrm>
          <a:prstGeom prst="rect">
            <a:avLst/>
          </a:prstGeom>
          <a:noFill/>
          <a:ln cap="flat">
            <a:noFill/>
          </a:ln>
        </p:spPr>
        <p:txBody>
          <a:bodyPr vert="horz" wrap="square" lIns="94622" tIns="47311" rIns="94622" bIns="47311" anchor="b" anchorCtr="0" compatLnSpc="1">
            <a:noAutofit/>
          </a:bodyPr>
          <a:lstStyle/>
          <a:p>
            <a:pPr algn="r" defTabSz="935553">
              <a:defRPr sz="1800" b="0" i="0" u="none" strike="noStrike" kern="0" cap="none" spc="0" baseline="0">
                <a:solidFill>
                  <a:srgbClr val="000000"/>
                </a:solidFill>
                <a:uFillTx/>
              </a:defRPr>
            </a:pPr>
            <a:fld id="{206BA2EC-2FD3-4DB8-9449-BFFEC1CF864C}" type="slidenum">
              <a:rPr>
                <a:latin typeface="Arial" panose="020B0604020202020204" pitchFamily="34" charset="0"/>
              </a:rPr>
              <a:pPr algn="r" defTabSz="935553">
                <a:defRPr sz="1800" b="0" i="0" u="none" strike="noStrike" kern="0" cap="none" spc="0" baseline="0">
                  <a:solidFill>
                    <a:srgbClr val="000000"/>
                  </a:solidFill>
                  <a:uFillTx/>
                </a:defRPr>
              </a:pPr>
              <a:t>12</a:t>
            </a:fld>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7259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704850"/>
            <a:ext cx="4713288" cy="3535363"/>
          </a:xfrm>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4043185" y="8950233"/>
            <a:ext cx="3093108" cy="471146"/>
          </a:xfrm>
          <a:prstGeom prst="rect">
            <a:avLst/>
          </a:prstGeom>
          <a:noFill/>
          <a:ln cap="flat">
            <a:noFill/>
          </a:ln>
        </p:spPr>
        <p:txBody>
          <a:bodyPr vert="horz" wrap="square" lIns="94622" tIns="47311" rIns="94622" bIns="47311" anchor="b" anchorCtr="0" compatLnSpc="1">
            <a:noAutofit/>
          </a:bodyPr>
          <a:lstStyle/>
          <a:p>
            <a:pPr algn="r" defTabSz="935553">
              <a:defRPr sz="1800" b="0" i="0" u="none" strike="noStrike" kern="0" cap="none" spc="0" baseline="0">
                <a:solidFill>
                  <a:srgbClr val="000000"/>
                </a:solidFill>
                <a:uFillTx/>
              </a:defRPr>
            </a:pPr>
            <a:fld id="{206BA2EC-2FD3-4DB8-9449-BFFEC1CF864C}" type="slidenum">
              <a:rPr>
                <a:latin typeface="Arial" panose="020B0604020202020204" pitchFamily="34" charset="0"/>
              </a:rPr>
              <a:pPr algn="r" defTabSz="935553">
                <a:defRPr sz="1800" b="0" i="0" u="none" strike="noStrike" kern="0" cap="none" spc="0" baseline="0">
                  <a:solidFill>
                    <a:srgbClr val="000000"/>
                  </a:solidFill>
                  <a:uFillTx/>
                </a:defRPr>
              </a:pPr>
              <a:t>13</a:t>
            </a:fld>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174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a:latin typeface="Arial" panose="020B0604020202020204" pitchFamily="34" charset="0"/>
              </a:rPr>
              <a:t>Statewide findings aligned with McMinn County educator survey results. McMinn had a 75% participation rate. Teacher responses tended to be less positive than the state average. </a:t>
            </a:r>
          </a:p>
          <a:p>
            <a:pPr marL="231229" indent="-231229">
              <a:buFont typeface="+mj-lt"/>
              <a:buAutoNum type="arabicPeriod"/>
            </a:pPr>
            <a:r>
              <a:rPr lang="en-US" dirty="0">
                <a:latin typeface="Arial" panose="020B0604020202020204" pitchFamily="34" charset="0"/>
              </a:rPr>
              <a:t>22 percent fewer teachers report feeling pulled in too many directions in terms of what to teach and how to teach it. This suggests that teachers are adjusting to the expectations set by new grade-level standards and are feeling more confident and better supported as they teach those.</a:t>
            </a:r>
          </a:p>
          <a:p>
            <a:pPr marL="231229" indent="-231229">
              <a:buFont typeface="+mj-lt"/>
              <a:buAutoNum type="arabicPeriod"/>
            </a:pPr>
            <a:r>
              <a:rPr lang="en-US" dirty="0">
                <a:latin typeface="Arial" panose="020B0604020202020204" pitchFamily="34" charset="0"/>
              </a:rPr>
              <a:t>Since 2012, there has been a steady increase in the percentage of teachers reporting that the evaluation process has led to improvements in their teaching—going from one-third of teachers to about three-fourths over the last six years. This year, 72 percent of educators say evaluation has led to improvements in their teaching. Educators also noted they desire higher quality feedback from observations, along with the time and space to work on areas of improvement. The department is using the feedback to identify areas to continue to improve, such as ensuring observation provides useful and timely feedback and reducing the time and resources burden that some educators report.</a:t>
            </a:r>
          </a:p>
          <a:p>
            <a:pPr marL="231229" indent="-231229">
              <a:buFont typeface="+mj-lt"/>
              <a:buAutoNum type="arabicPeriod"/>
            </a:pPr>
            <a:r>
              <a:rPr lang="en-US" dirty="0">
                <a:latin typeface="Arial" panose="020B0604020202020204" pitchFamily="34" charset="0"/>
              </a:rPr>
              <a:t>Overall, 9 in 10 teachers report that they understand what the state academic standards expect of them as a teacher, but fewer, only 6 in 10, report feeling the materials currently available to them are well-suited for teaching the standards. The survey finds that more teachers would benefit from improved access to strong instructional materials, along with receiving the training and support necessary to properly implement curriculum in their classroom. Earlier this year, the department started a new initiative – Ready with Resources – as an outgrowth of the Read to be Ready work. This will provide more teachers with access to optional high-quality instructional materials and support districts in planning for adoption of new resources.</a:t>
            </a:r>
          </a:p>
          <a:p>
            <a:pPr marL="231229" indent="-231229">
              <a:buFont typeface="+mj-lt"/>
              <a:buAutoNum type="arabicPeriod"/>
            </a:pPr>
            <a:r>
              <a:rPr lang="en-US" dirty="0">
                <a:latin typeface="Arial" panose="020B0604020202020204" pitchFamily="34" charset="0"/>
              </a:rPr>
              <a:t>Three out of four teachers reported that they feel more empowered, versus constrained, to teach in ways that they feel are best for their students. Many teachers attributed their empowerment to having the autonomy to implement their curriculum to best meet their students’ needs, among other reasons.</a:t>
            </a:r>
          </a:p>
          <a:p>
            <a:pPr marL="231229" indent="-23122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pPr/>
              <a:t>14</a:t>
            </a:fld>
            <a:endParaRPr lang="en-US" dirty="0"/>
          </a:p>
        </p:txBody>
      </p:sp>
    </p:spTree>
    <p:extLst>
      <p:ext uri="{BB962C8B-B14F-4D97-AF65-F5344CB8AC3E}">
        <p14:creationId xmlns:p14="http://schemas.microsoft.com/office/powerpoint/2010/main" val="41165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defRPr/>
            </a:pPr>
            <a:r>
              <a:rPr lang="en-US" dirty="0"/>
              <a:t>As of last summer, we have 200+ reading coaches who support 2,500+ teachers and 44,000 students</a:t>
            </a:r>
          </a:p>
          <a:p>
            <a:pPr defTabSz="935553">
              <a:defRPr/>
            </a:pPr>
            <a:r>
              <a:rPr lang="en-US" dirty="0"/>
              <a:t>Last summer, 8,000 students participated in RTBR summer camps and showed statistically significant gains in critical reading skills and increased motivation to read.</a:t>
            </a:r>
          </a:p>
          <a:p>
            <a:pPr defTabSz="935553">
              <a:defRPr/>
            </a:pPr>
            <a:endParaRPr lang="en-US" dirty="0" smtClean="0"/>
          </a:p>
          <a:p>
            <a:r>
              <a:rPr lang="en-US" dirty="0" smtClean="0"/>
              <a:t>From 2014 report: </a:t>
            </a:r>
          </a:p>
          <a:p>
            <a:r>
              <a:rPr lang="en-US" dirty="0"/>
              <a:t>This figure illustrates that while 92 percent of teachers continued to teach in Tennessee schools, about 10 percent of teachers taught at a different Tennessee school in the 2012-13 school year. Early career teachers, especially highly effective early career teachers, were more likely to move to a new school.</a:t>
            </a:r>
          </a:p>
          <a:p>
            <a:r>
              <a:rPr lang="en-US" dirty="0"/>
              <a:t>Highly effective teachers—those who earned a score of Level 4 or Level 5—tended to be retained at a higher rate than teachers who earned a score of Level 1, 2, or 3. </a:t>
            </a:r>
          </a:p>
          <a:p>
            <a:pPr defTabSz="935553">
              <a:defRPr/>
            </a:pPr>
            <a:r>
              <a:rPr lang="en-US" dirty="0" smtClean="0"/>
              <a:t>Overall retention rate of Level 5 teachers was 95.2 percent</a:t>
            </a:r>
          </a:p>
          <a:p>
            <a:pPr defTabSz="935553">
              <a:defRPr/>
            </a:pPr>
            <a:endParaRPr lang="en-US" dirty="0" smtClean="0"/>
          </a:p>
          <a:p>
            <a:pPr defTabSz="935553">
              <a:defRPr/>
            </a:pPr>
            <a:r>
              <a:rPr lang="en-US" dirty="0" smtClean="0"/>
              <a:t>XX</a:t>
            </a:r>
            <a:r>
              <a:rPr lang="en-US" dirty="0"/>
              <a:t>% more students are on the path to a career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8328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18</a:t>
            </a:fld>
            <a:endParaRPr lang="en-US"/>
          </a:p>
        </p:txBody>
      </p:sp>
    </p:spTree>
    <p:extLst>
      <p:ext uri="{BB962C8B-B14F-4D97-AF65-F5344CB8AC3E}">
        <p14:creationId xmlns:p14="http://schemas.microsoft.com/office/powerpoint/2010/main" val="1111336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19</a:t>
            </a:fld>
            <a:endParaRPr lang="en-US"/>
          </a:p>
        </p:txBody>
      </p:sp>
    </p:spTree>
    <p:extLst>
      <p:ext uri="{BB962C8B-B14F-4D97-AF65-F5344CB8AC3E}">
        <p14:creationId xmlns:p14="http://schemas.microsoft.com/office/powerpoint/2010/main" val="64582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20</a:t>
            </a:fld>
            <a:endParaRPr lang="en-US"/>
          </a:p>
        </p:txBody>
      </p:sp>
    </p:spTree>
    <p:extLst>
      <p:ext uri="{BB962C8B-B14F-4D97-AF65-F5344CB8AC3E}">
        <p14:creationId xmlns:p14="http://schemas.microsoft.com/office/powerpoint/2010/main" val="383387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21</a:t>
            </a:fld>
            <a:endParaRPr lang="en-US"/>
          </a:p>
        </p:txBody>
      </p:sp>
    </p:spTree>
    <p:extLst>
      <p:ext uri="{BB962C8B-B14F-4D97-AF65-F5344CB8AC3E}">
        <p14:creationId xmlns:p14="http://schemas.microsoft.com/office/powerpoint/2010/main" val="203112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state is showing historic success, and we believe education is the reason why</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7939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383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4842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5</a:t>
            </a:fld>
            <a:endParaRPr lang="en-US"/>
          </a:p>
        </p:txBody>
      </p:sp>
    </p:spTree>
    <p:extLst>
      <p:ext uri="{BB962C8B-B14F-4D97-AF65-F5344CB8AC3E}">
        <p14:creationId xmlns:p14="http://schemas.microsoft.com/office/powerpoint/2010/main" val="135528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6144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9497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2684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57B507-C543-BC45-8757-61D3A67BCCFC}" type="slidenum">
              <a:rPr lang="en-US" smtClean="0"/>
              <a:t>9</a:t>
            </a:fld>
            <a:endParaRPr lang="en-US"/>
          </a:p>
        </p:txBody>
      </p:sp>
    </p:spTree>
    <p:extLst>
      <p:ext uri="{BB962C8B-B14F-4D97-AF65-F5344CB8AC3E}">
        <p14:creationId xmlns:p14="http://schemas.microsoft.com/office/powerpoint/2010/main" val="154390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D0A12D-A41E-AC4E-8AA1-A9F39FAEB31F}"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234054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D0A12D-A41E-AC4E-8AA1-A9F39FAEB31F}"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1667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D0A12D-A41E-AC4E-8AA1-A9F39FAEB31F}"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370621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7"/>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1" y="6108906"/>
            <a:ext cx="1616967" cy="639563"/>
          </a:xfrm>
          <a:prstGeom prst="rect">
            <a:avLst/>
          </a:prstGeom>
        </p:spPr>
      </p:pic>
      <p:sp>
        <p:nvSpPr>
          <p:cNvPr id="6" name="Slide Number Placeholder 5"/>
          <p:cNvSpPr>
            <a:spLocks noGrp="1"/>
          </p:cNvSpPr>
          <p:nvPr>
            <p:ph type="sldNum" sz="quarter" idx="12"/>
          </p:nvPr>
        </p:nvSpPr>
        <p:spPr>
          <a:xfrm>
            <a:off x="8229600" y="6356352"/>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7029693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0434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146811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568762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818180" y="3810000"/>
            <a:ext cx="238222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70356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1408398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18446047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3911097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D0A12D-A41E-AC4E-8AA1-A9F39FAEB31F}"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4027250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rgbClr val="FFFFFF"/>
                </a:solidFill>
                <a:latin typeface="Georgia"/>
              </a:rPr>
              <a:t>Contact Information</a:t>
            </a:r>
            <a:endParaRPr lang="en-US" sz="3200" b="1" dirty="0">
              <a:solidFill>
                <a:srgbClr val="FFFFFF"/>
              </a:solidFill>
              <a:latin typeface="Georgia"/>
            </a:endParaRPr>
          </a:p>
        </p:txBody>
      </p:sp>
    </p:spTree>
    <p:extLst>
      <p:ext uri="{BB962C8B-B14F-4D97-AF65-F5344CB8AC3E}">
        <p14:creationId xmlns:p14="http://schemas.microsoft.com/office/powerpoint/2010/main" val="114794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cs typeface="Arial" panose="020B0604020202020204" pitchFamily="34" charset="0"/>
              </a:rPr>
              <a:t>Excellence | Optimism | Judgment | Courage | Teamwork</a:t>
            </a:r>
            <a:endParaRPr lang="en-US" sz="2400" b="1" dirty="0">
              <a:solidFill>
                <a:srgbClr val="1B365D"/>
              </a:solidFill>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505522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79628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Large Title (Blu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xmlns="" id="{9A764252-C1B6-764A-BEF9-CD62D80107C2}"/>
              </a:ext>
            </a:extLst>
          </p:cNvPr>
          <p:cNvSpPr>
            <a:spLocks noGrp="1"/>
          </p:cNvSpPr>
          <p:nvPr>
            <p:ph type="body" sz="quarter" idx="10" hasCustomPrompt="1"/>
          </p:nvPr>
        </p:nvSpPr>
        <p:spPr>
          <a:xfrm>
            <a:off x="469176" y="708330"/>
            <a:ext cx="8175094" cy="681155"/>
          </a:xfrm>
          <a:prstGeom prst="rect">
            <a:avLst/>
          </a:prstGeom>
        </p:spPr>
        <p:txBody>
          <a:bodyPr anchor="ctr"/>
          <a:lstStyle>
            <a:lvl1pPr marL="0" indent="0">
              <a:buNone/>
              <a:defRPr sz="4500" b="0" i="0" baseline="0">
                <a:solidFill>
                  <a:srgbClr val="002D74"/>
                </a:solidFill>
                <a:latin typeface="Georgia" panose="02040502050405020303" pitchFamily="18" charset="0"/>
                <a:ea typeface="Georgia" panose="02040502050405020303" pitchFamily="18" charset="0"/>
                <a:cs typeface="Georgia" panose="02040502050405020303" pitchFamily="18" charset="0"/>
              </a:defRPr>
            </a:lvl1pPr>
            <a:lvl2pPr marL="457189" indent="0">
              <a:buNone/>
              <a:defRPr>
                <a:latin typeface="AXIS Extra Bold" charset="0"/>
                <a:ea typeface="AXIS Extra Bold" charset="0"/>
                <a:cs typeface="AXIS Extra Bold" charset="0"/>
              </a:defRPr>
            </a:lvl2pPr>
            <a:lvl3pPr marL="914377" indent="0">
              <a:buNone/>
              <a:defRPr>
                <a:latin typeface="AXIS Extra Bold" charset="0"/>
                <a:ea typeface="AXIS Extra Bold" charset="0"/>
                <a:cs typeface="AXIS Extra Bold" charset="0"/>
              </a:defRPr>
            </a:lvl3pPr>
            <a:lvl4pPr marL="1371566" indent="0">
              <a:buNone/>
              <a:defRPr>
                <a:latin typeface="AXIS Extra Bold" charset="0"/>
                <a:ea typeface="AXIS Extra Bold" charset="0"/>
                <a:cs typeface="AXIS Extra Bold" charset="0"/>
              </a:defRPr>
            </a:lvl4pPr>
            <a:lvl5pPr marL="1828754" indent="0">
              <a:buNone/>
              <a:defRPr>
                <a:latin typeface="AXIS Extra Bold" charset="0"/>
                <a:ea typeface="AXIS Extra Bold" charset="0"/>
                <a:cs typeface="AXIS Extra Bold" charset="0"/>
              </a:defRPr>
            </a:lvl5pPr>
          </a:lstStyle>
          <a:p>
            <a:pPr lvl="0"/>
            <a:r>
              <a:rPr lang="en-US" dirty="0"/>
              <a:t>Slide Title Here</a:t>
            </a:r>
          </a:p>
        </p:txBody>
      </p:sp>
      <p:cxnSp>
        <p:nvCxnSpPr>
          <p:cNvPr id="3" name="Straight Connector 2">
            <a:extLst>
              <a:ext uri="{FF2B5EF4-FFF2-40B4-BE49-F238E27FC236}">
                <a16:creationId xmlns:a16="http://schemas.microsoft.com/office/drawing/2014/main" xmlns="" id="{0FC4DB69-80BC-C542-B36D-C9B5850D4C91}"/>
              </a:ext>
            </a:extLst>
          </p:cNvPr>
          <p:cNvCxnSpPr/>
          <p:nvPr userDrawn="1"/>
        </p:nvCxnSpPr>
        <p:spPr>
          <a:xfrm>
            <a:off x="469177" y="1596210"/>
            <a:ext cx="8175092" cy="0"/>
          </a:xfrm>
          <a:prstGeom prst="line">
            <a:avLst/>
          </a:prstGeom>
          <a:ln w="38100">
            <a:solidFill>
              <a:srgbClr val="1DCAD3"/>
            </a:solidFill>
          </a:ln>
        </p:spPr>
        <p:style>
          <a:lnRef idx="1">
            <a:schemeClr val="accent1"/>
          </a:lnRef>
          <a:fillRef idx="0">
            <a:schemeClr val="accent1"/>
          </a:fillRef>
          <a:effectRef idx="0">
            <a:schemeClr val="accent1"/>
          </a:effectRef>
          <a:fontRef idx="minor">
            <a:schemeClr val="tx1"/>
          </a:fontRef>
        </p:style>
      </p:cxnSp>
      <p:sp>
        <p:nvSpPr>
          <p:cNvPr id="4" name="Text Placeholder 21">
            <a:extLst>
              <a:ext uri="{FF2B5EF4-FFF2-40B4-BE49-F238E27FC236}">
                <a16:creationId xmlns:a16="http://schemas.microsoft.com/office/drawing/2014/main" xmlns="" id="{21204213-21AA-344F-944A-EF672A98586D}"/>
              </a:ext>
            </a:extLst>
          </p:cNvPr>
          <p:cNvSpPr>
            <a:spLocks noGrp="1"/>
          </p:cNvSpPr>
          <p:nvPr>
            <p:ph type="body" sz="quarter" idx="13" hasCustomPrompt="1"/>
          </p:nvPr>
        </p:nvSpPr>
        <p:spPr>
          <a:xfrm>
            <a:off x="469476" y="1841263"/>
            <a:ext cx="8174797" cy="3815258"/>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sz="1800" b="0" i="0" baseline="0">
                <a:solidFill>
                  <a:srgbClr val="76777A"/>
                </a:solidFill>
                <a:latin typeface="Arial" panose="020B0604020202020204" pitchFamily="34" charset="0"/>
                <a:ea typeface="Open Sans" panose="020B0606030504020204" pitchFamily="34" charset="0"/>
                <a:cs typeface="Arial" panose="020B0604020202020204" pitchFamily="34" charset="0"/>
              </a:defRPr>
            </a:lvl1pPr>
            <a:lvl2pPr marL="457189" indent="0">
              <a:buNone/>
              <a:defRPr b="0" i="0">
                <a:latin typeface="Proxima Nova Medium" charset="0"/>
                <a:ea typeface="Proxima Nova Medium" charset="0"/>
                <a:cs typeface="Proxima Nova Medium" charset="0"/>
              </a:defRPr>
            </a:lvl2pPr>
            <a:lvl3pPr marL="914377" indent="0">
              <a:buNone/>
              <a:defRPr b="0" i="0">
                <a:latin typeface="Proxima Nova Medium" charset="0"/>
                <a:ea typeface="Proxima Nova Medium" charset="0"/>
                <a:cs typeface="Proxima Nova Medium" charset="0"/>
              </a:defRPr>
            </a:lvl3pPr>
            <a:lvl4pPr marL="1371566" indent="0">
              <a:buNone/>
              <a:defRPr b="0" i="0">
                <a:latin typeface="Proxima Nova Medium" charset="0"/>
                <a:ea typeface="Proxima Nova Medium" charset="0"/>
                <a:cs typeface="Proxima Nova Medium" charset="0"/>
              </a:defRPr>
            </a:lvl4pPr>
            <a:lvl5pPr marL="1828754" indent="0">
              <a:buNone/>
              <a:defRPr b="0" i="0">
                <a:latin typeface="Proxima Nova Medium" charset="0"/>
                <a:ea typeface="Proxima Nova Medium" charset="0"/>
                <a:cs typeface="Proxima Nova Medium" charset="0"/>
              </a:defRPr>
            </a:lvl5pPr>
          </a:lstStyle>
          <a:p>
            <a:pPr marL="0" marR="0" lvl="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A sentence or descriptive statement goes in this space here. Provide information about the content. Text will automatically resize to fit your content. </a:t>
            </a:r>
          </a:p>
        </p:txBody>
      </p:sp>
    </p:spTree>
    <p:extLst>
      <p:ext uri="{BB962C8B-B14F-4D97-AF65-F5344CB8AC3E}">
        <p14:creationId xmlns:p14="http://schemas.microsoft.com/office/powerpoint/2010/main" val="1126767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173786"/>
            <a:ext cx="2057400" cy="365125"/>
          </a:xfrm>
          <a:prstGeom prst="rect">
            <a:avLst/>
          </a:prstGeom>
        </p:spPr>
        <p:txBody>
          <a:bodyPr/>
          <a:lstStyle/>
          <a:p>
            <a:fld id="{3D211373-6DF8-9447-AC73-04B01FA8EAD0}" type="slidenum">
              <a:rPr lang="en-US" smtClean="0">
                <a:solidFill>
                  <a:srgbClr val="3B3838">
                    <a:tint val="75000"/>
                  </a:srgbClr>
                </a:solidFill>
              </a:rPr>
              <a:pPr/>
              <a:t>‹#›</a:t>
            </a:fld>
            <a:endParaRPr lang="en-US">
              <a:solidFill>
                <a:srgbClr val="3B3838">
                  <a:tint val="75000"/>
                </a:srgbClr>
              </a:solidFill>
            </a:endParaRPr>
          </a:p>
        </p:txBody>
      </p:sp>
      <p:cxnSp>
        <p:nvCxnSpPr>
          <p:cNvPr id="7" name="Straight Connector 6">
            <a:extLst>
              <a:ext uri="{FF2B5EF4-FFF2-40B4-BE49-F238E27FC236}">
                <a16:creationId xmlns="" xmlns:a16="http://schemas.microsoft.com/office/drawing/2014/main" id="{95AE3CC1-5ADB-DB49-A482-29147BCC58F5}"/>
              </a:ext>
            </a:extLst>
          </p:cNvPr>
          <p:cNvCxnSpPr>
            <a:cxnSpLocks/>
          </p:cNvCxnSpPr>
          <p:nvPr userDrawn="1"/>
        </p:nvCxnSpPr>
        <p:spPr>
          <a:xfrm flipH="1">
            <a:off x="628651" y="1537253"/>
            <a:ext cx="788669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 xmlns:a16="http://schemas.microsoft.com/office/drawing/2014/main" id="{FB53FD68-2DDC-B445-94CC-A44D3942E4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8051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latin typeface="Arial" panose="020B0604020202020204" pitchFamily="34" charset="0"/>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2746028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5380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3984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83844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5295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0A12D-A41E-AC4E-8AA1-A9F39FAEB31F}"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927896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473480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FFFF"/>
                </a:solidFill>
                <a:latin typeface="Georgia" panose="02040502050405020303" pitchFamily="18" charset="0"/>
                <a:cs typeface="PermianSlabSerifTypeface"/>
              </a:rPr>
              <a:t>Presenter Name</a:t>
            </a:r>
            <a:br>
              <a:rPr lang="en-US" sz="3000" b="1" dirty="0" smtClean="0">
                <a:solidFill>
                  <a:srgbClr val="FFFFFF"/>
                </a:solidFill>
                <a:latin typeface="Georgia" panose="02040502050405020303" pitchFamily="18" charset="0"/>
                <a:cs typeface="PermianSlabSerifTypeface"/>
              </a:rPr>
            </a:br>
            <a:r>
              <a:rPr lang="en-US" sz="3000" b="1" dirty="0" smtClean="0">
                <a:solidFill>
                  <a:srgbClr val="FFFFFF"/>
                </a:solidFill>
                <a:latin typeface="Georgia" panose="02040502050405020303" pitchFamily="18" charset="0"/>
                <a:cs typeface="PermianSlabSerifTypeface"/>
              </a:rPr>
              <a:t>Title</a:t>
            </a:r>
            <a:br>
              <a:rPr lang="en-US" sz="3000" b="1" dirty="0" smtClean="0">
                <a:solidFill>
                  <a:srgbClr val="FFFFFF"/>
                </a:solidFill>
                <a:latin typeface="Georgia" panose="02040502050405020303" pitchFamily="18" charset="0"/>
                <a:cs typeface="PermianSlabSerifTypeface"/>
              </a:rPr>
            </a:br>
            <a:r>
              <a:rPr lang="en-US" sz="3000" b="1" dirty="0" smtClean="0">
                <a:solidFill>
                  <a:srgbClr val="FFFFFF"/>
                </a:solidFill>
                <a:latin typeface="Georgia" panose="02040502050405020303" pitchFamily="18" charset="0"/>
                <a:cs typeface="PermianSlabSerifTypeface"/>
              </a:rPr>
              <a:t>Team/Office/Division</a:t>
            </a:r>
          </a:p>
          <a:p>
            <a:r>
              <a:rPr lang="en-US" sz="3000" b="1" dirty="0" smtClean="0">
                <a:solidFill>
                  <a:srgbClr val="FFFFFF"/>
                </a:solidFill>
                <a:latin typeface="Georgia" panose="02040502050405020303" pitchFamily="18" charset="0"/>
                <a:cs typeface="PermianSlabSerifTypeface"/>
              </a:rPr>
              <a:t>Email Address</a:t>
            </a:r>
          </a:p>
          <a:p>
            <a:r>
              <a:rPr lang="en-US" sz="3000" b="1" dirty="0" smtClean="0">
                <a:solidFill>
                  <a:srgbClr val="FFFFFF"/>
                </a:solidFill>
                <a:latin typeface="Georgia" panose="02040502050405020303" pitchFamily="18" charset="0"/>
                <a:cs typeface="PermianSlabSerifTypeface"/>
              </a:rPr>
              <a:t>Phone Number</a:t>
            </a:r>
            <a:endParaRPr lang="en-US" sz="3000" b="1" dirty="0">
              <a:solidFill>
                <a:srgbClr val="FFFFFF"/>
              </a:solidFill>
              <a:latin typeface="Georgia" panose="02040502050405020303" pitchFamily="18" charset="0"/>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7354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rgbClr val="FFFFFF"/>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rgbClr val="FFFFFF"/>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8874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D0A12D-A41E-AC4E-8AA1-A9F39FAEB31F}"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413502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D0A12D-A41E-AC4E-8AA1-A9F39FAEB31F}"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338380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D0A12D-A41E-AC4E-8AA1-A9F39FAEB31F}"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271516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0A12D-A41E-AC4E-8AA1-A9F39FAEB31F}"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375128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0A12D-A41E-AC4E-8AA1-A9F39FAEB31F}"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8236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0A12D-A41E-AC4E-8AA1-A9F39FAEB31F}"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EDE6A-8556-8945-A092-0C23DBE19F31}" type="slidenum">
              <a:rPr lang="en-US" smtClean="0"/>
              <a:t>‹#›</a:t>
            </a:fld>
            <a:endParaRPr lang="en-US"/>
          </a:p>
        </p:txBody>
      </p:sp>
    </p:spTree>
    <p:extLst>
      <p:ext uri="{BB962C8B-B14F-4D97-AF65-F5344CB8AC3E}">
        <p14:creationId xmlns:p14="http://schemas.microsoft.com/office/powerpoint/2010/main" val="232741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0A12D-A41E-AC4E-8AA1-A9F39FAEB31F}" type="datetimeFigureOut">
              <a:rPr lang="en-US" smtClean="0"/>
              <a:t>8/9/2018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EDE6A-8556-8945-A092-0C23DBE19F31}" type="slidenum">
              <a:rPr lang="en-US" smtClean="0"/>
              <a:t>‹#›</a:t>
            </a:fld>
            <a:endParaRPr lang="en-US"/>
          </a:p>
        </p:txBody>
      </p:sp>
    </p:spTree>
    <p:extLst>
      <p:ext uri="{BB962C8B-B14F-4D97-AF65-F5344CB8AC3E}">
        <p14:creationId xmlns:p14="http://schemas.microsoft.com/office/powerpoint/2010/main" val="26042133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912697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989587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8886"/>
          </a:xfrm>
          <a:prstGeom prst="rect">
            <a:avLst/>
          </a:prstGeom>
        </p:spPr>
      </p:pic>
      <p:sp>
        <p:nvSpPr>
          <p:cNvPr id="4" name="TextBox 3"/>
          <p:cNvSpPr txBox="1"/>
          <p:nvPr/>
        </p:nvSpPr>
        <p:spPr>
          <a:xfrm>
            <a:off x="457200" y="1752600"/>
            <a:ext cx="6858000" cy="2185214"/>
          </a:xfrm>
          <a:prstGeom prst="rect">
            <a:avLst/>
          </a:prstGeom>
          <a:noFill/>
        </p:spPr>
        <p:txBody>
          <a:bodyPr wrap="square" rtlCol="0">
            <a:spAutoFit/>
          </a:bodyPr>
          <a:lstStyle/>
          <a:p>
            <a:r>
              <a:rPr lang="en-US" sz="4800" b="1" dirty="0">
                <a:solidFill>
                  <a:schemeClr val="bg1"/>
                </a:solidFill>
                <a:latin typeface="Georgia" panose="02040502050405020303" pitchFamily="18" charset="0"/>
              </a:rPr>
              <a:t>What is your role in Tennessee Succeeds?</a:t>
            </a:r>
          </a:p>
          <a:p>
            <a:r>
              <a:rPr lang="en-US" sz="4000" dirty="0">
                <a:solidFill>
                  <a:schemeClr val="bg1"/>
                </a:solidFill>
                <a:latin typeface="Georgia" panose="02040502050405020303" pitchFamily="18" charset="0"/>
              </a:rPr>
              <a:t>McMinnville Rotary Club</a:t>
            </a:r>
          </a:p>
        </p:txBody>
      </p:sp>
      <p:sp>
        <p:nvSpPr>
          <p:cNvPr id="5" name="TextBox 4"/>
          <p:cNvSpPr txBox="1"/>
          <p:nvPr/>
        </p:nvSpPr>
        <p:spPr>
          <a:xfrm>
            <a:off x="533400" y="4191002"/>
            <a:ext cx="7010400" cy="1015663"/>
          </a:xfrm>
          <a:prstGeom prst="rect">
            <a:avLst/>
          </a:prstGeom>
          <a:noFill/>
        </p:spPr>
        <p:txBody>
          <a:bodyPr wrap="square" rtlCol="0">
            <a:spAutoFit/>
          </a:bodyPr>
          <a:lstStyle/>
          <a:p>
            <a:r>
              <a:rPr lang="en-US" sz="3000" i="1" dirty="0">
                <a:solidFill>
                  <a:schemeClr val="bg1"/>
                </a:solidFill>
                <a:latin typeface="Arial" panose="020B0604020202020204" pitchFamily="34" charset="0"/>
                <a:ea typeface="Open Sans" panose="020B0606030504020204" pitchFamily="34" charset="0"/>
                <a:cs typeface="Arial" panose="020B0604020202020204" pitchFamily="34" charset="0"/>
              </a:rPr>
              <a:t>Dr. Candice McQueen</a:t>
            </a:r>
          </a:p>
          <a:p>
            <a:r>
              <a:rPr lang="en-US" sz="3000" i="1" dirty="0">
                <a:solidFill>
                  <a:schemeClr val="bg1"/>
                </a:solidFill>
                <a:latin typeface="Arial" panose="020B0604020202020204" pitchFamily="34" charset="0"/>
                <a:ea typeface="Open Sans" panose="020B0606030504020204" pitchFamily="34" charset="0"/>
                <a:cs typeface="Arial" panose="020B0604020202020204" pitchFamily="34" charset="0"/>
              </a:rPr>
              <a:t>Commissioner of Education </a:t>
            </a:r>
          </a:p>
        </p:txBody>
      </p:sp>
    </p:spTree>
    <p:extLst>
      <p:ext uri="{BB962C8B-B14F-4D97-AF65-F5344CB8AC3E}">
        <p14:creationId xmlns:p14="http://schemas.microsoft.com/office/powerpoint/2010/main" val="137144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p:txBody>
          <a:bodyPr>
            <a:normAutofit fontScale="90000"/>
          </a:bodyPr>
          <a:lstStyle/>
          <a:p>
            <a:pPr lvl="0"/>
            <a:r>
              <a:rPr lang="en-US" sz="2900"/>
              <a:t>Overall, 2018 TNReady Scores Show Mixed Results, Encouraging Areas of Progress</a:t>
            </a:r>
          </a:p>
        </p:txBody>
      </p:sp>
      <p:sp>
        <p:nvSpPr>
          <p:cNvPr id="2" name="Content Placeholder 1"/>
          <p:cNvSpPr txBox="1">
            <a:spLocks noGrp="1"/>
          </p:cNvSpPr>
          <p:nvPr>
            <p:ph type="body" idx="4294967295"/>
          </p:nvPr>
        </p:nvSpPr>
        <p:spPr>
          <a:xfrm>
            <a:off x="304800" y="1295400"/>
            <a:ext cx="8077200" cy="4525963"/>
          </a:xfrm>
        </p:spPr>
        <p:txBody>
          <a:bodyPr/>
          <a:lstStyle/>
          <a:p>
            <a:pPr lvl="0"/>
            <a:r>
              <a:rPr lang="en-US" dirty="0"/>
              <a:t>TNReady results vary statewide, but there are encouraging trends – including </a:t>
            </a:r>
            <a:r>
              <a:rPr lang="en-US" b="1" dirty="0"/>
              <a:t>strong growth in English language arts for elementary grades </a:t>
            </a:r>
            <a:r>
              <a:rPr lang="en-US" dirty="0"/>
              <a:t>and </a:t>
            </a:r>
            <a:r>
              <a:rPr lang="en-US" b="1" dirty="0"/>
              <a:t>increases in high school math. </a:t>
            </a:r>
          </a:p>
          <a:p>
            <a:pPr lvl="0"/>
            <a:r>
              <a:rPr lang="en-US" dirty="0"/>
              <a:t>Students in </a:t>
            </a:r>
            <a:r>
              <a:rPr lang="en-US" b="1" dirty="0"/>
              <a:t>historically disadvantaged student groups also showed notable progress</a:t>
            </a:r>
            <a:r>
              <a:rPr lang="en-US" dirty="0"/>
              <a:t>. Gaps between student groups narrowed in multiple areas, and students in Priority schools – including the Achievement School District – grew faster than their non-Priority school peers nearly across the board. </a:t>
            </a:r>
          </a:p>
          <a:p>
            <a:pPr lvl="0"/>
            <a:endParaRPr lang="en-US" dirty="0"/>
          </a:p>
        </p:txBody>
      </p:sp>
      <p:sp>
        <p:nvSpPr>
          <p:cNvPr id="4" name="Slide Number Placeholder 3"/>
          <p:cNvSpPr txBox="1"/>
          <p:nvPr/>
        </p:nvSpPr>
        <p:spPr>
          <a:xfrm>
            <a:off x="8229600" y="6356351"/>
            <a:ext cx="457200" cy="365129"/>
          </a:xfrm>
          <a:prstGeom prst="rect">
            <a:avLst/>
          </a:prstGeom>
          <a:noFill/>
          <a:ln cap="flat">
            <a:noFill/>
          </a:ln>
        </p:spPr>
        <p:txBody>
          <a:bodyPr vert="horz" wrap="square" lIns="91440" tIns="45720" rIns="91440" bIns="45720" anchor="t" anchorCtr="0" compatLnSpc="1">
            <a:noAutofit/>
          </a:bodyPr>
          <a:lstStyle/>
          <a:p>
            <a:pPr algn="r">
              <a:defRPr sz="1800" b="0" i="0" u="none" strike="noStrike" kern="0" cap="none" spc="0" baseline="0">
                <a:solidFill>
                  <a:srgbClr val="000000"/>
                </a:solidFill>
                <a:uFillTx/>
              </a:defRPr>
            </a:pPr>
            <a:fld id="{16797615-BA43-45EF-A786-1FE71F329DCB}" type="slidenum">
              <a:rPr lang="en-US" sz="1400">
                <a:solidFill>
                  <a:srgbClr val="6E7073"/>
                </a:solidFill>
                <a:ea typeface="Open Sans" pitchFamily="34"/>
                <a:cs typeface="Arial" panose="020B0604020202020204" pitchFamily="34" charset="0"/>
              </a:rPr>
              <a:pPr algn="r">
                <a:defRPr sz="1800" b="0" i="0" u="none" strike="noStrike" kern="0" cap="none" spc="0" baseline="0">
                  <a:solidFill>
                    <a:srgbClr val="000000"/>
                  </a:solidFill>
                  <a:uFillTx/>
                </a:defRPr>
              </a:pPr>
              <a:t>10</a:t>
            </a:fld>
            <a:endParaRPr lang="en-US" sz="1400" dirty="0">
              <a:solidFill>
                <a:srgbClr val="6E7073"/>
              </a:solidFill>
              <a:ea typeface="Open Sans" pitchFamily="34"/>
              <a:cs typeface="Arial" panose="020B0604020202020204" pitchFamily="34" charset="0"/>
            </a:endParaRPr>
          </a:p>
        </p:txBody>
      </p:sp>
    </p:spTree>
    <p:extLst>
      <p:ext uri="{BB962C8B-B14F-4D97-AF65-F5344CB8AC3E}">
        <p14:creationId xmlns:p14="http://schemas.microsoft.com/office/powerpoint/2010/main" val="112679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nvPr>
        </p:nvGraphicFramePr>
        <p:xfrm>
          <a:off x="132735" y="1710813"/>
          <a:ext cx="8760542" cy="398206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3D211373-6DF8-9447-AC73-04B01FA8EAD0}" type="slidenum">
              <a:rPr lang="en-US" smtClean="0">
                <a:solidFill>
                  <a:srgbClr val="3B3838">
                    <a:tint val="75000"/>
                  </a:srgbClr>
                </a:solidFill>
              </a:rPr>
              <a:pPr/>
              <a:t>11</a:t>
            </a:fld>
            <a:endParaRPr lang="en-US">
              <a:solidFill>
                <a:srgbClr val="3B3838">
                  <a:tint val="75000"/>
                </a:srgbClr>
              </a:solidFill>
            </a:endParaRPr>
          </a:p>
        </p:txBody>
      </p:sp>
      <p:pic>
        <p:nvPicPr>
          <p:cNvPr id="2" name="Picture 1"/>
          <p:cNvPicPr>
            <a:picLocks noChangeAspect="1"/>
          </p:cNvPicPr>
          <p:nvPr/>
        </p:nvPicPr>
        <p:blipFill>
          <a:blip r:embed="rId4"/>
          <a:stretch>
            <a:fillRect/>
          </a:stretch>
        </p:blipFill>
        <p:spPr>
          <a:xfrm>
            <a:off x="132737" y="365127"/>
            <a:ext cx="8505317" cy="5277538"/>
          </a:xfrm>
          <a:prstGeom prst="rect">
            <a:avLst/>
          </a:prstGeom>
        </p:spPr>
      </p:pic>
    </p:spTree>
    <p:extLst>
      <p:ext uri="{BB962C8B-B14F-4D97-AF65-F5344CB8AC3E}">
        <p14:creationId xmlns:p14="http://schemas.microsoft.com/office/powerpoint/2010/main" val="129751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8229600" y="6356353"/>
            <a:ext cx="457200" cy="365129"/>
          </a:xfrm>
          <a:prstGeom prst="rect">
            <a:avLst/>
          </a:prstGeom>
          <a:noFill/>
          <a:ln cap="flat">
            <a:noFill/>
          </a:ln>
        </p:spPr>
        <p:txBody>
          <a:bodyPr vert="horz" wrap="square" lIns="91440" tIns="45720" rIns="91440" bIns="45720" anchor="t" anchorCtr="0" compatLnSpc="1">
            <a:noAutofit/>
          </a:bodyPr>
          <a:lstStyle/>
          <a:p>
            <a:pPr algn="r">
              <a:defRPr sz="1800" b="0" i="0" u="none" strike="noStrike" kern="0" cap="none" spc="0" baseline="0">
                <a:solidFill>
                  <a:srgbClr val="000000"/>
                </a:solidFill>
                <a:uFillTx/>
              </a:defRPr>
            </a:pPr>
            <a:fld id="{E4577283-DC87-4808-A0C0-8F745921AA30}" type="slidenum">
              <a:rPr/>
              <a:pPr algn="r">
                <a:defRPr sz="1800" b="0" i="0" u="none" strike="noStrike" kern="0" cap="none" spc="0" baseline="0">
                  <a:solidFill>
                    <a:srgbClr val="000000"/>
                  </a:solidFill>
                  <a:uFillTx/>
                </a:defRPr>
              </a:pPr>
              <a:t>12</a:t>
            </a:fld>
            <a:endParaRPr lang="en-US" sz="1400" dirty="0">
              <a:solidFill>
                <a:srgbClr val="6E7073"/>
              </a:solidFill>
              <a:latin typeface="Arial"/>
              <a:ea typeface="Open Sans" pitchFamily="34"/>
              <a:cs typeface="Arial" panose="020B0604020202020204" pitchFamily="34" charset="0"/>
            </a:endParaRPr>
          </a:p>
        </p:txBody>
      </p:sp>
      <p:pic>
        <p:nvPicPr>
          <p:cNvPr id="3" name="Picture 6"/>
          <p:cNvPicPr>
            <a:picLocks noChangeAspect="1"/>
          </p:cNvPicPr>
          <p:nvPr/>
        </p:nvPicPr>
        <p:blipFill>
          <a:blip r:embed="rId3"/>
          <a:srcRect t="794"/>
          <a:stretch>
            <a:fillRect/>
          </a:stretch>
        </p:blipFill>
        <p:spPr>
          <a:xfrm>
            <a:off x="14420" y="-108466"/>
            <a:ext cx="9179286" cy="6848471"/>
          </a:xfrm>
          <a:prstGeom prst="rect">
            <a:avLst/>
          </a:prstGeom>
          <a:noFill/>
          <a:ln cap="flat">
            <a:noFill/>
          </a:ln>
        </p:spPr>
      </p:pic>
    </p:spTree>
    <p:extLst>
      <p:ext uri="{BB962C8B-B14F-4D97-AF65-F5344CB8AC3E}">
        <p14:creationId xmlns:p14="http://schemas.microsoft.com/office/powerpoint/2010/main" val="167723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8229600" y="6356353"/>
            <a:ext cx="457200" cy="365129"/>
          </a:xfrm>
          <a:prstGeom prst="rect">
            <a:avLst/>
          </a:prstGeom>
          <a:noFill/>
          <a:ln cap="flat">
            <a:noFill/>
          </a:ln>
        </p:spPr>
        <p:txBody>
          <a:bodyPr vert="horz" wrap="square" lIns="91440" tIns="45720" rIns="91440" bIns="45720" anchor="t" anchorCtr="0" compatLnSpc="1">
            <a:noAutofit/>
          </a:bodyPr>
          <a:lstStyle/>
          <a:p>
            <a:pPr algn="r">
              <a:defRPr sz="1800" b="0" i="0" u="none" strike="noStrike" kern="0" cap="none" spc="0" baseline="0">
                <a:solidFill>
                  <a:srgbClr val="000000"/>
                </a:solidFill>
                <a:uFillTx/>
              </a:defRPr>
            </a:pPr>
            <a:fld id="{E4577283-DC87-4808-A0C0-8F745921AA30}" type="slidenum">
              <a:rPr/>
              <a:pPr algn="r">
                <a:defRPr sz="1800" b="0" i="0" u="none" strike="noStrike" kern="0" cap="none" spc="0" baseline="0">
                  <a:solidFill>
                    <a:srgbClr val="000000"/>
                  </a:solidFill>
                  <a:uFillTx/>
                </a:defRPr>
              </a:pPr>
              <a:t>13</a:t>
            </a:fld>
            <a:endParaRPr lang="en-US" sz="1400" dirty="0">
              <a:solidFill>
                <a:srgbClr val="6E7073"/>
              </a:solidFill>
              <a:latin typeface="Arial"/>
              <a:ea typeface="Open Sans" pitchFamily="34"/>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6202" y="22412"/>
            <a:ext cx="9021403" cy="6781800"/>
          </a:xfrm>
          <a:prstGeom prst="rect">
            <a:avLst/>
          </a:prstGeom>
        </p:spPr>
      </p:pic>
    </p:spTree>
    <p:extLst>
      <p:ext uri="{BB962C8B-B14F-4D97-AF65-F5344CB8AC3E}">
        <p14:creationId xmlns:p14="http://schemas.microsoft.com/office/powerpoint/2010/main" val="189182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0040" y="1295401"/>
            <a:ext cx="8382000" cy="4484914"/>
          </a:xfrm>
        </p:spPr>
        <p:txBody>
          <a:bodyPr>
            <a:noAutofit/>
          </a:bodyPr>
          <a:lstStyle/>
          <a:p>
            <a:r>
              <a:rPr lang="en-US" sz="2000" dirty="0">
                <a:solidFill>
                  <a:schemeClr val="tx1"/>
                </a:solidFill>
              </a:rPr>
              <a:t>91% </a:t>
            </a:r>
            <a:r>
              <a:rPr lang="en-US" sz="2000" b="1" dirty="0">
                <a:solidFill>
                  <a:schemeClr val="tx1"/>
                </a:solidFill>
              </a:rPr>
              <a:t>of teachers report that their curriculum is an important tool in helping reach student instructional goals. </a:t>
            </a:r>
            <a:endParaRPr lang="en-US" sz="2000" dirty="0">
              <a:solidFill>
                <a:schemeClr val="tx1"/>
              </a:solidFill>
            </a:endParaRPr>
          </a:p>
          <a:p>
            <a:r>
              <a:rPr lang="en-US" sz="2000" dirty="0">
                <a:solidFill>
                  <a:schemeClr val="tx1"/>
                </a:solidFill>
              </a:rPr>
              <a:t>71% of educators say </a:t>
            </a:r>
            <a:r>
              <a:rPr lang="en-US" sz="2000" b="1" dirty="0">
                <a:solidFill>
                  <a:schemeClr val="tx1"/>
                </a:solidFill>
              </a:rPr>
              <a:t>evaluation has led to improvements</a:t>
            </a:r>
            <a:r>
              <a:rPr lang="en-US" sz="2000" dirty="0">
                <a:solidFill>
                  <a:schemeClr val="tx1"/>
                </a:solidFill>
              </a:rPr>
              <a:t> in their teaching.</a:t>
            </a:r>
          </a:p>
          <a:p>
            <a:r>
              <a:rPr lang="en-US" sz="2000" dirty="0">
                <a:solidFill>
                  <a:schemeClr val="tx1"/>
                </a:solidFill>
              </a:rPr>
              <a:t>2 out of 3 in 10 teachers report that they </a:t>
            </a:r>
            <a:r>
              <a:rPr lang="en-US" sz="2000" b="1" dirty="0">
                <a:solidFill>
                  <a:schemeClr val="tx1"/>
                </a:solidFill>
              </a:rPr>
              <a:t>understand what the state academic standards </a:t>
            </a:r>
            <a:r>
              <a:rPr lang="en-US" sz="2000" dirty="0">
                <a:solidFill>
                  <a:schemeClr val="tx1"/>
                </a:solidFill>
              </a:rPr>
              <a:t>expect of them as a teacher, and over 75% of these teachers believe that the state assessments are consistent with these standards. </a:t>
            </a:r>
          </a:p>
          <a:p>
            <a:r>
              <a:rPr lang="en-US" sz="2000" dirty="0">
                <a:solidFill>
                  <a:schemeClr val="tx1"/>
                </a:solidFill>
              </a:rPr>
              <a:t>65%  teachers reported that they </a:t>
            </a:r>
            <a:r>
              <a:rPr lang="en-US" sz="2000" b="1" dirty="0">
                <a:solidFill>
                  <a:schemeClr val="tx1"/>
                </a:solidFill>
              </a:rPr>
              <a:t>feel more empowered, versus constrained</a:t>
            </a:r>
            <a:r>
              <a:rPr lang="en-US" sz="2000" dirty="0">
                <a:solidFill>
                  <a:schemeClr val="tx1"/>
                </a:solidFill>
              </a:rPr>
              <a:t>, to teach in ways that they feel are best for their students. Many teachers attributed their empowerment to having the autonomy to implement their curriculum to best meet their students’ needs, among other reasons.</a:t>
            </a:r>
          </a:p>
        </p:txBody>
      </p:sp>
      <p:sp>
        <p:nvSpPr>
          <p:cNvPr id="4" name="Title 3"/>
          <p:cNvSpPr>
            <a:spLocks noGrp="1"/>
          </p:cNvSpPr>
          <p:nvPr>
            <p:ph type="title"/>
          </p:nvPr>
        </p:nvSpPr>
        <p:spPr>
          <a:xfrm>
            <a:off x="106680" y="228600"/>
            <a:ext cx="8595360" cy="914400"/>
          </a:xfrm>
        </p:spPr>
        <p:txBody>
          <a:bodyPr>
            <a:normAutofit fontScale="90000"/>
          </a:bodyPr>
          <a:lstStyle/>
          <a:p>
            <a:r>
              <a:rPr lang="en-US" sz="3200" b="1" dirty="0">
                <a:solidFill>
                  <a:schemeClr val="bg1"/>
                </a:solidFill>
              </a:rPr>
              <a:t>This Year’s Educator Survey Results Show Continued Progress</a:t>
            </a:r>
          </a:p>
        </p:txBody>
      </p:sp>
      <p:sp>
        <p:nvSpPr>
          <p:cNvPr id="2" name="Slide Number Placeholder 1"/>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1297177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Grades 3-8 ELA 2018</a:t>
            </a:r>
            <a:endParaRPr lang="en-US" dirty="0"/>
          </a:p>
        </p:txBody>
      </p:sp>
      <p:pic>
        <p:nvPicPr>
          <p:cNvPr id="3" name="Content Placeholder 2"/>
          <p:cNvPicPr>
            <a:picLocks noGrp="1" noChangeAspect="1"/>
          </p:cNvPicPr>
          <p:nvPr>
            <p:ph idx="1"/>
          </p:nvPr>
        </p:nvPicPr>
        <p:blipFill>
          <a:blip r:embed="rId2"/>
          <a:stretch>
            <a:fillRect/>
          </a:stretch>
        </p:blipFill>
        <p:spPr>
          <a:xfrm>
            <a:off x="307914" y="1295400"/>
            <a:ext cx="8375772" cy="4525963"/>
          </a:xfrm>
          <a:prstGeom prst="rect">
            <a:avLst/>
          </a:prstGeom>
        </p:spPr>
      </p:pic>
    </p:spTree>
    <p:extLst>
      <p:ext uri="{BB962C8B-B14F-4D97-AF65-F5344CB8AC3E}">
        <p14:creationId xmlns:p14="http://schemas.microsoft.com/office/powerpoint/2010/main" val="54582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School Math 2018</a:t>
            </a:r>
            <a:endParaRPr lang="en-US" dirty="0"/>
          </a:p>
        </p:txBody>
      </p:sp>
      <p:pic>
        <p:nvPicPr>
          <p:cNvPr id="3" name="Picture 2"/>
          <p:cNvPicPr>
            <a:picLocks noChangeAspect="1"/>
          </p:cNvPicPr>
          <p:nvPr/>
        </p:nvPicPr>
        <p:blipFill>
          <a:blip r:embed="rId2"/>
          <a:stretch>
            <a:fillRect/>
          </a:stretch>
        </p:blipFill>
        <p:spPr>
          <a:xfrm>
            <a:off x="380636" y="1164139"/>
            <a:ext cx="8382727" cy="4529721"/>
          </a:xfrm>
          <a:prstGeom prst="rect">
            <a:avLst/>
          </a:prstGeom>
        </p:spPr>
      </p:pic>
    </p:spTree>
    <p:extLst>
      <p:ext uri="{BB962C8B-B14F-4D97-AF65-F5344CB8AC3E}">
        <p14:creationId xmlns:p14="http://schemas.microsoft.com/office/powerpoint/2010/main" val="75888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
        <p:nvSpPr>
          <p:cNvPr id="3" name="Title 2"/>
          <p:cNvSpPr>
            <a:spLocks noGrp="1"/>
          </p:cNvSpPr>
          <p:nvPr>
            <p:ph type="title"/>
          </p:nvPr>
        </p:nvSpPr>
        <p:spPr>
          <a:xfrm>
            <a:off x="174996" y="271286"/>
            <a:ext cx="8792135" cy="819665"/>
          </a:xfrm>
        </p:spPr>
        <p:txBody>
          <a:bodyPr>
            <a:noAutofit/>
          </a:bodyPr>
          <a:lstStyle/>
          <a:p>
            <a:pPr marL="11206">
              <a:spcBef>
                <a:spcPts val="0"/>
              </a:spcBef>
            </a:pPr>
            <a:r>
              <a:rPr lang="en-US" spc="-4" dirty="0" smtClean="0">
                <a:solidFill>
                  <a:srgbClr val="FFFFFF"/>
                </a:solidFill>
                <a:ea typeface="Open Sans Light" panose="020B0306030504020204" pitchFamily="34" charset="0"/>
                <a:cs typeface="Arial" panose="020B0604020202020204" pitchFamily="34" charset="0"/>
              </a:rPr>
              <a:t>We Must Keep Moving Forward on Our Vision for What All Students Deserve</a:t>
            </a:r>
            <a:endParaRPr lang="en-US" dirty="0">
              <a:cs typeface="Arial" panose="020B0604020202020204" pitchFamily="34" charset="0"/>
            </a:endParaRP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15798" b="16481"/>
          <a:stretch/>
        </p:blipFill>
        <p:spPr>
          <a:xfrm>
            <a:off x="0" y="1143000"/>
            <a:ext cx="9123680" cy="5715000"/>
          </a:xfrm>
          <a:prstGeom prst="rect">
            <a:avLst/>
          </a:prstGeom>
        </p:spPr>
      </p:pic>
      <p:sp>
        <p:nvSpPr>
          <p:cNvPr id="7" name="object 3"/>
          <p:cNvSpPr/>
          <p:nvPr/>
        </p:nvSpPr>
        <p:spPr>
          <a:xfrm>
            <a:off x="-1872" y="1143000"/>
            <a:ext cx="9145872" cy="5715000"/>
          </a:xfrm>
          <a:custGeom>
            <a:avLst/>
            <a:gdLst/>
            <a:ahLst/>
            <a:cxnLst/>
            <a:rect l="l" t="t" r="r" b="b"/>
            <a:pathLst>
              <a:path w="10058400" h="7772400">
                <a:moveTo>
                  <a:pt x="0" y="7772400"/>
                </a:moveTo>
                <a:lnTo>
                  <a:pt x="10058400" y="7772400"/>
                </a:lnTo>
                <a:lnTo>
                  <a:pt x="10058400" y="0"/>
                </a:lnTo>
                <a:lnTo>
                  <a:pt x="0" y="0"/>
                </a:lnTo>
                <a:lnTo>
                  <a:pt x="0" y="7772400"/>
                </a:lnTo>
                <a:close/>
              </a:path>
            </a:pathLst>
          </a:custGeom>
          <a:solidFill>
            <a:schemeClr val="accent5">
              <a:alpha val="70000"/>
            </a:schemeClr>
          </a:solidFill>
        </p:spPr>
        <p:txBody>
          <a:bodyPr wrap="square" lIns="0" tIns="0" rIns="0" bIns="0" rtlCol="0"/>
          <a:lstStyle/>
          <a:p>
            <a:endParaRPr sz="1588">
              <a:solidFill>
                <a:srgbClr val="1B365D"/>
              </a:solidFill>
            </a:endParaRPr>
          </a:p>
        </p:txBody>
      </p:sp>
      <p:sp>
        <p:nvSpPr>
          <p:cNvPr id="9" name="object 5"/>
          <p:cNvSpPr txBox="1"/>
          <p:nvPr/>
        </p:nvSpPr>
        <p:spPr>
          <a:xfrm>
            <a:off x="1432111" y="1981200"/>
            <a:ext cx="7664824" cy="873090"/>
          </a:xfrm>
          <a:prstGeom prst="rect">
            <a:avLst/>
          </a:prstGeom>
        </p:spPr>
        <p:txBody>
          <a:bodyPr vert="horz" wrap="square" lIns="0" tIns="11206" rIns="0" bIns="0" rtlCol="0">
            <a:spAutoFit/>
          </a:bodyPr>
          <a:lstStyle/>
          <a:p>
            <a:pPr marL="11206"/>
            <a:r>
              <a:rPr lang="en-US" sz="2800" spc="-4" dirty="0">
                <a:solidFill>
                  <a:srgbClr val="FFFFFF"/>
                </a:solidFill>
                <a:ea typeface="Open Sans" panose="020B0606030504020204" pitchFamily="34" charset="0"/>
                <a:cs typeface="Arial" panose="020B0604020202020204" pitchFamily="34" charset="0"/>
              </a:rPr>
              <a:t>To be </a:t>
            </a:r>
            <a:r>
              <a:rPr lang="en-US" sz="2800" b="1" spc="-4" dirty="0">
                <a:solidFill>
                  <a:srgbClr val="FFFFFF"/>
                </a:solidFill>
                <a:ea typeface="Open Sans" panose="020B0606030504020204" pitchFamily="34" charset="0"/>
                <a:cs typeface="Arial" panose="020B0604020202020204" pitchFamily="34" charset="0"/>
              </a:rPr>
              <a:t>reading on grade level </a:t>
            </a:r>
            <a:r>
              <a:rPr lang="en-US" sz="2800" spc="-4" dirty="0">
                <a:solidFill>
                  <a:srgbClr val="FFFFFF"/>
                </a:solidFill>
                <a:ea typeface="Open Sans" panose="020B0606030504020204" pitchFamily="34" charset="0"/>
                <a:cs typeface="Arial" panose="020B0604020202020204" pitchFamily="34" charset="0"/>
              </a:rPr>
              <a:t>by the end of third grade</a:t>
            </a:r>
          </a:p>
        </p:txBody>
      </p:sp>
      <p:sp>
        <p:nvSpPr>
          <p:cNvPr id="10" name="TextBox 9"/>
          <p:cNvSpPr txBox="1"/>
          <p:nvPr/>
        </p:nvSpPr>
        <p:spPr>
          <a:xfrm>
            <a:off x="600635" y="1676400"/>
            <a:ext cx="1882588" cy="1569660"/>
          </a:xfrm>
          <a:prstGeom prst="rect">
            <a:avLst/>
          </a:prstGeom>
          <a:noFill/>
        </p:spPr>
        <p:txBody>
          <a:bodyPr wrap="square" rtlCol="0">
            <a:spAutoFit/>
          </a:bodyPr>
          <a:lstStyle/>
          <a:p>
            <a:r>
              <a:rPr lang="en-US" sz="9600" dirty="0">
                <a:solidFill>
                  <a:srgbClr val="FFFFFF"/>
                </a:solidFill>
                <a:latin typeface="Georgia" panose="02040502050405020303" pitchFamily="18" charset="0"/>
              </a:rPr>
              <a:t>1</a:t>
            </a:r>
          </a:p>
        </p:txBody>
      </p:sp>
      <p:sp>
        <p:nvSpPr>
          <p:cNvPr id="11" name="TextBox 10"/>
          <p:cNvSpPr txBox="1"/>
          <p:nvPr/>
        </p:nvSpPr>
        <p:spPr>
          <a:xfrm>
            <a:off x="533400" y="3074630"/>
            <a:ext cx="1882588" cy="1569660"/>
          </a:xfrm>
          <a:prstGeom prst="rect">
            <a:avLst/>
          </a:prstGeom>
          <a:noFill/>
        </p:spPr>
        <p:txBody>
          <a:bodyPr wrap="square" rtlCol="0">
            <a:spAutoFit/>
          </a:bodyPr>
          <a:lstStyle/>
          <a:p>
            <a:r>
              <a:rPr lang="en-US" sz="9600" dirty="0">
                <a:solidFill>
                  <a:srgbClr val="FFFFFF"/>
                </a:solidFill>
                <a:latin typeface="Georgia" panose="02040502050405020303" pitchFamily="18" charset="0"/>
              </a:rPr>
              <a:t>2</a:t>
            </a:r>
          </a:p>
        </p:txBody>
      </p:sp>
      <p:sp>
        <p:nvSpPr>
          <p:cNvPr id="12" name="TextBox 11"/>
          <p:cNvSpPr txBox="1"/>
          <p:nvPr/>
        </p:nvSpPr>
        <p:spPr>
          <a:xfrm>
            <a:off x="593912" y="4479744"/>
            <a:ext cx="1882588" cy="1569660"/>
          </a:xfrm>
          <a:prstGeom prst="rect">
            <a:avLst/>
          </a:prstGeom>
          <a:noFill/>
        </p:spPr>
        <p:txBody>
          <a:bodyPr wrap="square" rtlCol="0">
            <a:spAutoFit/>
          </a:bodyPr>
          <a:lstStyle/>
          <a:p>
            <a:r>
              <a:rPr lang="en-US" sz="9600" dirty="0">
                <a:solidFill>
                  <a:srgbClr val="FFFFFF"/>
                </a:solidFill>
                <a:latin typeface="Georgia" panose="02040502050405020303" pitchFamily="18" charset="0"/>
              </a:rPr>
              <a:t>3</a:t>
            </a:r>
          </a:p>
        </p:txBody>
      </p:sp>
      <p:sp>
        <p:nvSpPr>
          <p:cNvPr id="13" name="object 5"/>
          <p:cNvSpPr txBox="1"/>
          <p:nvPr/>
        </p:nvSpPr>
        <p:spPr>
          <a:xfrm>
            <a:off x="1021976" y="3394110"/>
            <a:ext cx="7664824" cy="873090"/>
          </a:xfrm>
          <a:prstGeom prst="rect">
            <a:avLst/>
          </a:prstGeom>
        </p:spPr>
        <p:txBody>
          <a:bodyPr vert="horz" wrap="square" lIns="0" tIns="11206" rIns="0" bIns="0" rtlCol="0">
            <a:spAutoFit/>
          </a:bodyPr>
          <a:lstStyle/>
          <a:p>
            <a:pPr lvl="1"/>
            <a:r>
              <a:rPr lang="en-US" sz="2800" spc="-4" dirty="0">
                <a:solidFill>
                  <a:srgbClr val="FFFFFF"/>
                </a:solidFill>
                <a:ea typeface="Open Sans" panose="020B0606030504020204" pitchFamily="34" charset="0"/>
                <a:cs typeface="Arial" panose="020B0604020202020204" pitchFamily="34" charset="0"/>
              </a:rPr>
              <a:t>To have an </a:t>
            </a:r>
            <a:r>
              <a:rPr lang="en-US" sz="2800" b="1" spc="-4" dirty="0">
                <a:solidFill>
                  <a:srgbClr val="FFFFFF"/>
                </a:solidFill>
                <a:ea typeface="Open Sans" panose="020B0606030504020204" pitchFamily="34" charset="0"/>
                <a:cs typeface="Arial" panose="020B0604020202020204" pitchFamily="34" charset="0"/>
              </a:rPr>
              <a:t>effective teacher </a:t>
            </a:r>
            <a:r>
              <a:rPr lang="en-US" sz="2800" spc="-4" dirty="0">
                <a:solidFill>
                  <a:srgbClr val="FFFFFF"/>
                </a:solidFill>
                <a:ea typeface="Open Sans" panose="020B0606030504020204" pitchFamily="34" charset="0"/>
                <a:cs typeface="Arial" panose="020B0604020202020204" pitchFamily="34" charset="0"/>
              </a:rPr>
              <a:t>– supported by an effective principal – every year</a:t>
            </a:r>
          </a:p>
        </p:txBody>
      </p:sp>
      <p:sp>
        <p:nvSpPr>
          <p:cNvPr id="14" name="object 5"/>
          <p:cNvSpPr txBox="1"/>
          <p:nvPr/>
        </p:nvSpPr>
        <p:spPr>
          <a:xfrm>
            <a:off x="1025338" y="4933888"/>
            <a:ext cx="7664824" cy="873090"/>
          </a:xfrm>
          <a:prstGeom prst="rect">
            <a:avLst/>
          </a:prstGeom>
        </p:spPr>
        <p:txBody>
          <a:bodyPr vert="horz" wrap="square" lIns="0" tIns="11206" rIns="0" bIns="0" rtlCol="0">
            <a:spAutoFit/>
          </a:bodyPr>
          <a:lstStyle/>
          <a:p>
            <a:pPr lvl="1"/>
            <a:r>
              <a:rPr lang="en-US" sz="2800" spc="-4" dirty="0">
                <a:solidFill>
                  <a:srgbClr val="FFFFFF"/>
                </a:solidFill>
                <a:ea typeface="Open Sans" panose="020B0606030504020204" pitchFamily="34" charset="0"/>
                <a:cs typeface="Arial" panose="020B0604020202020204" pitchFamily="34" charset="0"/>
              </a:rPr>
              <a:t>To be </a:t>
            </a:r>
            <a:r>
              <a:rPr lang="en-US" sz="2800" b="1" spc="-4" dirty="0">
                <a:solidFill>
                  <a:srgbClr val="FFFFFF"/>
                </a:solidFill>
                <a:ea typeface="Open Sans" panose="020B0606030504020204" pitchFamily="34" charset="0"/>
                <a:cs typeface="Arial" panose="020B0604020202020204" pitchFamily="34" charset="0"/>
              </a:rPr>
              <a:t>set up for success </a:t>
            </a:r>
            <a:r>
              <a:rPr lang="en-US" sz="2800" spc="-4" dirty="0">
                <a:solidFill>
                  <a:srgbClr val="FFFFFF"/>
                </a:solidFill>
                <a:ea typeface="Open Sans" panose="020B0606030504020204" pitchFamily="34" charset="0"/>
                <a:cs typeface="Arial" panose="020B0604020202020204" pitchFamily="34" charset="0"/>
              </a:rPr>
              <a:t>on a path to a career</a:t>
            </a:r>
          </a:p>
        </p:txBody>
      </p:sp>
    </p:spTree>
    <p:extLst>
      <p:ext uri="{BB962C8B-B14F-4D97-AF65-F5344CB8AC3E}">
        <p14:creationId xmlns:p14="http://schemas.microsoft.com/office/powerpoint/2010/main" val="157065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18</a:t>
            </a:fld>
            <a:endParaRPr lang="en-US" dirty="0"/>
          </a:p>
        </p:txBody>
      </p:sp>
      <p:sp>
        <p:nvSpPr>
          <p:cNvPr id="3" name="Title 2"/>
          <p:cNvSpPr>
            <a:spLocks noGrp="1"/>
          </p:cNvSpPr>
          <p:nvPr>
            <p:ph type="title"/>
          </p:nvPr>
        </p:nvSpPr>
        <p:spPr/>
        <p:txBody>
          <a:bodyPr/>
          <a:lstStyle/>
          <a:p>
            <a:r>
              <a:rPr lang="en-US" dirty="0" smtClean="0"/>
              <a:t>State of Education</a:t>
            </a:r>
            <a:endParaRPr lang="en-US" dirty="0"/>
          </a:p>
        </p:txBody>
      </p:sp>
      <p:pic>
        <p:nvPicPr>
          <p:cNvPr id="4" name="Picture 3"/>
          <p:cNvPicPr>
            <a:picLocks noChangeAspect="1"/>
          </p:cNvPicPr>
          <p:nvPr/>
        </p:nvPicPr>
        <p:blipFill>
          <a:blip r:embed="rId3"/>
          <a:stretch>
            <a:fillRect/>
          </a:stretch>
        </p:blipFill>
        <p:spPr>
          <a:xfrm>
            <a:off x="0" y="-9524"/>
            <a:ext cx="9144000" cy="6853668"/>
          </a:xfrm>
          <a:prstGeom prst="rect">
            <a:avLst/>
          </a:prstGeom>
        </p:spPr>
      </p:pic>
    </p:spTree>
    <p:extLst>
      <p:ext uri="{BB962C8B-B14F-4D97-AF65-F5344CB8AC3E}">
        <p14:creationId xmlns:p14="http://schemas.microsoft.com/office/powerpoint/2010/main" val="12912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19</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09"/>
            <a:ext cx="9144000" cy="6961909"/>
          </a:xfrm>
          <a:prstGeom prst="rect">
            <a:avLst/>
          </a:prstGeom>
        </p:spPr>
      </p:pic>
    </p:spTree>
    <p:extLst>
      <p:ext uri="{BB962C8B-B14F-4D97-AF65-F5344CB8AC3E}">
        <p14:creationId xmlns:p14="http://schemas.microsoft.com/office/powerpoint/2010/main" val="393300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smtClean="0"/>
              <a:t>Our State is Showing Historic Success</a:t>
            </a:r>
            <a:endParaRPr lang="en-US" dirty="0"/>
          </a:p>
        </p:txBody>
      </p:sp>
      <p:sp>
        <p:nvSpPr>
          <p:cNvPr id="2" name="Content Placeholder 1"/>
          <p:cNvSpPr>
            <a:spLocks noGrp="1"/>
          </p:cNvSpPr>
          <p:nvPr>
            <p:ph idx="4294967295"/>
          </p:nvPr>
        </p:nvSpPr>
        <p:spPr>
          <a:xfrm>
            <a:off x="495300" y="1295400"/>
            <a:ext cx="8382000" cy="4525963"/>
          </a:xfrm>
        </p:spPr>
        <p:txBody>
          <a:bodyPr>
            <a:normAutofit/>
          </a:bodyPr>
          <a:lstStyle/>
          <a:p>
            <a:r>
              <a:rPr lang="en-US" dirty="0" smtClean="0"/>
              <a:t>We have </a:t>
            </a:r>
            <a:r>
              <a:rPr lang="en-US" b="1" dirty="0" smtClean="0"/>
              <a:t>incredible economic strength</a:t>
            </a:r>
          </a:p>
          <a:p>
            <a:pPr lvl="1"/>
            <a:r>
              <a:rPr lang="en-US" dirty="0" smtClean="0"/>
              <a:t>Record low unemployment rate</a:t>
            </a:r>
            <a:endParaRPr lang="en-US" dirty="0"/>
          </a:p>
          <a:p>
            <a:pPr lvl="1"/>
            <a:r>
              <a:rPr lang="en-US" dirty="0"/>
              <a:t>#1 in small business job growth </a:t>
            </a:r>
          </a:p>
          <a:p>
            <a:pPr lvl="1"/>
            <a:endParaRPr lang="en-US" dirty="0" smtClean="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3000" y="2514600"/>
            <a:ext cx="6629400" cy="4267200"/>
          </a:xfrm>
          <a:prstGeom prst="rect">
            <a:avLst/>
          </a:prstGeom>
        </p:spPr>
      </p:pic>
    </p:spTree>
    <p:extLst>
      <p:ext uri="{BB962C8B-B14F-4D97-AF65-F5344CB8AC3E}">
        <p14:creationId xmlns:p14="http://schemas.microsoft.com/office/powerpoint/2010/main" val="65141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20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872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21</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78" b="2222"/>
          <a:stretch/>
        </p:blipFill>
        <p:spPr>
          <a:xfrm>
            <a:off x="0" y="-104503"/>
            <a:ext cx="9144000" cy="7106194"/>
          </a:xfrm>
          <a:prstGeom prst="rect">
            <a:avLst/>
          </a:prstGeom>
        </p:spPr>
      </p:pic>
    </p:spTree>
    <p:extLst>
      <p:ext uri="{BB962C8B-B14F-4D97-AF65-F5344CB8AC3E}">
        <p14:creationId xmlns:p14="http://schemas.microsoft.com/office/powerpoint/2010/main" val="114440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
        <p:nvSpPr>
          <p:cNvPr id="3" name="Title 2"/>
          <p:cNvSpPr>
            <a:spLocks noGrp="1"/>
          </p:cNvSpPr>
          <p:nvPr>
            <p:ph type="title"/>
          </p:nvPr>
        </p:nvSpPr>
        <p:spPr/>
        <p:txBody>
          <a:bodyPr>
            <a:normAutofit fontScale="90000"/>
          </a:bodyPr>
          <a:lstStyle/>
          <a:p>
            <a:r>
              <a:rPr lang="en-US" dirty="0" smtClean="0"/>
              <a:t>Tennessee’s Progress Literally Stands Out </a:t>
            </a:r>
            <a:endParaRPr lang="en-US" dirty="0"/>
          </a:p>
        </p:txBody>
      </p:sp>
      <p:pic>
        <p:nvPicPr>
          <p:cNvPr id="5" name="Content Placeholder 4"/>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371600"/>
            <a:ext cx="9249780" cy="5105400"/>
          </a:xfrm>
        </p:spPr>
      </p:pic>
    </p:spTree>
    <p:extLst>
      <p:ext uri="{BB962C8B-B14F-4D97-AF65-F5344CB8AC3E}">
        <p14:creationId xmlns:p14="http://schemas.microsoft.com/office/powerpoint/2010/main" val="132713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
        <p:nvSpPr>
          <p:cNvPr id="3" name="Title 2"/>
          <p:cNvSpPr>
            <a:spLocks noGrp="1"/>
          </p:cNvSpPr>
          <p:nvPr>
            <p:ph type="title"/>
          </p:nvPr>
        </p:nvSpPr>
        <p:spPr>
          <a:xfrm>
            <a:off x="304800" y="228600"/>
            <a:ext cx="8763000" cy="914400"/>
          </a:xfrm>
        </p:spPr>
        <p:txBody>
          <a:bodyPr>
            <a:noAutofit/>
          </a:bodyPr>
          <a:lstStyle/>
          <a:p>
            <a:r>
              <a:rPr lang="en-US" dirty="0" smtClean="0"/>
              <a:t>We’ve Closed the Gap Between NAEP &amp; TNReady</a:t>
            </a:r>
            <a:endParaRPr lang="en-US" dirty="0"/>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1621" t="27778" r="4334"/>
          <a:stretch/>
        </p:blipFill>
        <p:spPr>
          <a:xfrm>
            <a:off x="96301" y="1538288"/>
            <a:ext cx="8971499" cy="5167312"/>
          </a:xfrm>
          <a:prstGeom prst="rect">
            <a:avLst/>
          </a:prstGeom>
        </p:spPr>
      </p:pic>
    </p:spTree>
    <p:extLst>
      <p:ext uri="{BB962C8B-B14F-4D97-AF65-F5344CB8AC3E}">
        <p14:creationId xmlns:p14="http://schemas.microsoft.com/office/powerpoint/2010/main" val="115824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5</a:t>
            </a:fld>
            <a:endParaRPr lang="en-US" dirty="0"/>
          </a:p>
        </p:txBody>
      </p:sp>
      <p:sp>
        <p:nvSpPr>
          <p:cNvPr id="3" name="Title 2"/>
          <p:cNvSpPr>
            <a:spLocks noGrp="1"/>
          </p:cNvSpPr>
          <p:nvPr>
            <p:ph type="title"/>
          </p:nvPr>
        </p:nvSpPr>
        <p:spPr>
          <a:xfrm>
            <a:off x="304800" y="228600"/>
            <a:ext cx="8763000" cy="914400"/>
          </a:xfrm>
        </p:spPr>
        <p:txBody>
          <a:bodyPr>
            <a:noAutofit/>
          </a:bodyPr>
          <a:lstStyle/>
          <a:p>
            <a:r>
              <a:rPr lang="en-US" dirty="0" smtClean="0"/>
              <a:t>We’ve Continued to Earn National Recognition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1111"/>
          <a:stretch/>
        </p:blipFill>
        <p:spPr>
          <a:xfrm>
            <a:off x="762000" y="1308253"/>
            <a:ext cx="7943860" cy="5321147"/>
          </a:xfrm>
          <a:prstGeom prst="rect">
            <a:avLst/>
          </a:prstGeom>
        </p:spPr>
      </p:pic>
      <p:sp>
        <p:nvSpPr>
          <p:cNvPr id="5" name="Rectangle 4"/>
          <p:cNvSpPr/>
          <p:nvPr/>
        </p:nvSpPr>
        <p:spPr>
          <a:xfrm>
            <a:off x="1066800" y="4648200"/>
            <a:ext cx="7239000" cy="2952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Tree>
    <p:extLst>
      <p:ext uri="{BB962C8B-B14F-4D97-AF65-F5344CB8AC3E}">
        <p14:creationId xmlns:p14="http://schemas.microsoft.com/office/powerpoint/2010/main" val="283994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777" t="16666" r="4495" b="3334"/>
          <a:stretch/>
        </p:blipFill>
        <p:spPr>
          <a:xfrm>
            <a:off x="380999" y="1202991"/>
            <a:ext cx="8229601" cy="5486400"/>
          </a:xfrm>
          <a:prstGeom prst="rect">
            <a:avLst/>
          </a:prstGeom>
        </p:spPr>
      </p:pic>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
        <p:nvSpPr>
          <p:cNvPr id="3" name="Title 2"/>
          <p:cNvSpPr>
            <a:spLocks noGrp="1"/>
          </p:cNvSpPr>
          <p:nvPr>
            <p:ph type="title"/>
          </p:nvPr>
        </p:nvSpPr>
        <p:spPr>
          <a:xfrm>
            <a:off x="304800" y="228600"/>
            <a:ext cx="8763000" cy="914400"/>
          </a:xfrm>
        </p:spPr>
        <p:txBody>
          <a:bodyPr>
            <a:normAutofit fontScale="90000"/>
          </a:bodyPr>
          <a:lstStyle/>
          <a:p>
            <a:r>
              <a:rPr lang="en-US" dirty="0" smtClean="0"/>
              <a:t>Our Policy Foundation Makes This Possible  </a:t>
            </a:r>
            <a:endParaRPr lang="en-US" dirty="0"/>
          </a:p>
        </p:txBody>
      </p:sp>
      <p:sp>
        <p:nvSpPr>
          <p:cNvPr id="7" name="TextBox 6"/>
          <p:cNvSpPr txBox="1"/>
          <p:nvPr/>
        </p:nvSpPr>
        <p:spPr>
          <a:xfrm>
            <a:off x="2057400" y="5257800"/>
            <a:ext cx="6553200" cy="369332"/>
          </a:xfrm>
          <a:prstGeom prst="rect">
            <a:avLst/>
          </a:prstGeom>
          <a:noFill/>
        </p:spPr>
        <p:txBody>
          <a:bodyPr wrap="square" rtlCol="0">
            <a:spAutoFit/>
          </a:bodyPr>
          <a:lstStyle/>
          <a:p>
            <a:endParaRPr lang="en-US" dirty="0">
              <a:solidFill>
                <a:srgbClr val="1B365D"/>
              </a:solidFill>
            </a:endParaRPr>
          </a:p>
        </p:txBody>
      </p:sp>
    </p:spTree>
    <p:extLst>
      <p:ext uri="{BB962C8B-B14F-4D97-AF65-F5344CB8AC3E}">
        <p14:creationId xmlns:p14="http://schemas.microsoft.com/office/powerpoint/2010/main" val="2073030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7</a:t>
            </a:fld>
            <a:endParaRPr lang="en-US" dirty="0"/>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0199" cy="7124700"/>
          </a:xfrm>
          <a:prstGeom prst="rect">
            <a:avLst/>
          </a:prstGeom>
        </p:spPr>
      </p:pic>
    </p:spTree>
    <p:extLst>
      <p:ext uri="{BB962C8B-B14F-4D97-AF65-F5344CB8AC3E}">
        <p14:creationId xmlns:p14="http://schemas.microsoft.com/office/powerpoint/2010/main" val="1208685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379" b="3998"/>
          <a:stretch/>
        </p:blipFill>
        <p:spPr>
          <a:xfrm>
            <a:off x="228600" y="1142999"/>
            <a:ext cx="8763000" cy="5594685"/>
          </a:xfrm>
          <a:prstGeom prst="rect">
            <a:avLst/>
          </a:prstGeom>
        </p:spPr>
      </p:pic>
      <p:sp>
        <p:nvSpPr>
          <p:cNvPr id="4" name="Slide Number Placeholder 3"/>
          <p:cNvSpPr>
            <a:spLocks noGrp="1"/>
          </p:cNvSpPr>
          <p:nvPr>
            <p:ph type="sldNum" sz="quarter" idx="12"/>
          </p:nvPr>
        </p:nvSpPr>
        <p:spPr/>
        <p:txBody>
          <a:bodyPr/>
          <a:lstStyle/>
          <a:p>
            <a:fld id="{86D2451E-3285-438B-B188-C22B2A012BF6}" type="slidenum">
              <a:rPr lang="en-US" smtClean="0">
                <a:solidFill>
                  <a:srgbClr val="EEEEEE">
                    <a:lumMod val="50000"/>
                  </a:srgbClr>
                </a:solidFill>
              </a:rPr>
              <a:pPr/>
              <a:t>8</a:t>
            </a:fld>
            <a:endParaRPr lang="en-US" dirty="0">
              <a:solidFill>
                <a:srgbClr val="EEEEEE">
                  <a:lumMod val="50000"/>
                </a:srgbClr>
              </a:solidFill>
            </a:endParaRPr>
          </a:p>
        </p:txBody>
      </p:sp>
      <p:sp>
        <p:nvSpPr>
          <p:cNvPr id="3" name="Title 2"/>
          <p:cNvSpPr>
            <a:spLocks noGrp="1"/>
          </p:cNvSpPr>
          <p:nvPr>
            <p:ph type="title"/>
          </p:nvPr>
        </p:nvSpPr>
        <p:spPr/>
        <p:txBody>
          <a:bodyPr>
            <a:normAutofit fontScale="90000"/>
          </a:bodyPr>
          <a:lstStyle/>
          <a:p>
            <a:r>
              <a:rPr lang="en-US" dirty="0" smtClean="0"/>
              <a:t>We’ve Made Progress Toward Our Goals </a:t>
            </a:r>
            <a:endParaRPr lang="en-US" dirty="0"/>
          </a:p>
        </p:txBody>
      </p:sp>
    </p:spTree>
    <p:extLst>
      <p:ext uri="{BB962C8B-B14F-4D97-AF65-F5344CB8AC3E}">
        <p14:creationId xmlns:p14="http://schemas.microsoft.com/office/powerpoint/2010/main" val="298998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3" name="Picture 2" descr="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391400"/>
          </a:xfrm>
          <a:prstGeom prst="rect">
            <a:avLst/>
          </a:prstGeom>
        </p:spPr>
      </p:pic>
    </p:spTree>
    <p:extLst>
      <p:ext uri="{BB962C8B-B14F-4D97-AF65-F5344CB8AC3E}">
        <p14:creationId xmlns:p14="http://schemas.microsoft.com/office/powerpoint/2010/main" val="415387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E3C77D-2733-49E6-8960-5AE2B1D5231A}" vid="{AE65594D-2248-4C0A-B086-074E405B1EE5}"/>
    </a:ext>
  </a:extLst>
</a:theme>
</file>

<file path=ppt/theme/theme3.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1587</TotalTime>
  <Words>952</Words>
  <Application>Microsoft Office PowerPoint</Application>
  <PresentationFormat>On-screen Show (4:3)</PresentationFormat>
  <Paragraphs>88</Paragraphs>
  <Slides>21</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Arial</vt:lpstr>
      <vt:lpstr>AXIS Extra Bold</vt:lpstr>
      <vt:lpstr>Calibri</vt:lpstr>
      <vt:lpstr>Calibri Light</vt:lpstr>
      <vt:lpstr>Courier New</vt:lpstr>
      <vt:lpstr>Georgia</vt:lpstr>
      <vt:lpstr>Open Sans</vt:lpstr>
      <vt:lpstr>Open Sans Light</vt:lpstr>
      <vt:lpstr>PermianSlabSerifTypeface</vt:lpstr>
      <vt:lpstr>Proxima Nova Medium</vt:lpstr>
      <vt:lpstr>Wingdings</vt:lpstr>
      <vt:lpstr>Office Theme</vt:lpstr>
      <vt:lpstr>1_TDOE Template - Editing</vt:lpstr>
      <vt:lpstr>TDOE Template - Editing</vt:lpstr>
      <vt:lpstr>PowerPoint Presentation</vt:lpstr>
      <vt:lpstr>Our State is Showing Historic Success</vt:lpstr>
      <vt:lpstr>Tennessee’s Progress Literally Stands Out </vt:lpstr>
      <vt:lpstr>We’ve Closed the Gap Between NAEP &amp; TNReady</vt:lpstr>
      <vt:lpstr>We’ve Continued to Earn National Recognition</vt:lpstr>
      <vt:lpstr>Our Policy Foundation Makes This Possible  </vt:lpstr>
      <vt:lpstr>PowerPoint Presentation</vt:lpstr>
      <vt:lpstr>We’ve Made Progress Toward Our Goals </vt:lpstr>
      <vt:lpstr>PowerPoint Presentation</vt:lpstr>
      <vt:lpstr>Overall, 2018 TNReady Scores Show Mixed Results, Encouraging Areas of Progress</vt:lpstr>
      <vt:lpstr>PowerPoint Presentation</vt:lpstr>
      <vt:lpstr>PowerPoint Presentation</vt:lpstr>
      <vt:lpstr>PowerPoint Presentation</vt:lpstr>
      <vt:lpstr>This Year’s Educator Survey Results Show Continued Progress</vt:lpstr>
      <vt:lpstr>Grades 3-8 ELA 2018</vt:lpstr>
      <vt:lpstr>High School Math 2018</vt:lpstr>
      <vt:lpstr>We Must Keep Moving Forward on Our Vision for What All Students Deserve</vt:lpstr>
      <vt:lpstr>State of Education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Holladay</dc:creator>
  <cp:lastModifiedBy>Hillary Knudson</cp:lastModifiedBy>
  <cp:revision>16</cp:revision>
  <cp:lastPrinted>2018-08-07T17:52:14Z</cp:lastPrinted>
  <dcterms:created xsi:type="dcterms:W3CDTF">2018-08-06T00:48:04Z</dcterms:created>
  <dcterms:modified xsi:type="dcterms:W3CDTF">2018-08-09T13:49:21Z</dcterms:modified>
</cp:coreProperties>
</file>