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21" r:id="rId2"/>
    <p:sldId id="322" r:id="rId3"/>
    <p:sldId id="327" r:id="rId4"/>
    <p:sldId id="323" r:id="rId5"/>
    <p:sldId id="324" r:id="rId6"/>
    <p:sldId id="325" r:id="rId7"/>
    <p:sldId id="326" r:id="rId8"/>
    <p:sldId id="328" r:id="rId9"/>
    <p:sldId id="331" r:id="rId10"/>
    <p:sldId id="330" r:id="rId11"/>
    <p:sldId id="329" r:id="rId12"/>
    <p:sldId id="33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07" autoAdjust="0"/>
  </p:normalViewPr>
  <p:slideViewPr>
    <p:cSldViewPr>
      <p:cViewPr varScale="1">
        <p:scale>
          <a:sx n="81" d="100"/>
          <a:sy n="81" d="100"/>
        </p:scale>
        <p:origin x="8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507089-65AE-D54B-B873-764524A36814}" type="datetimeFigureOut">
              <a:rPr lang="en-US" smtClean="0"/>
              <a:t>12/14/2015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81E33-D5D1-194C-95B5-6FC9B7E50A08}" type="slidenum">
              <a:rPr lang="en-US" smtClean="0"/>
              <a:t>‹#›</a:t>
            </a:fld>
            <a:endParaRPr lang="en-US"/>
          </a:p>
        </p:txBody>
      </p:sp>
    </p:spTree>
    <p:extLst>
      <p:ext uri="{BB962C8B-B14F-4D97-AF65-F5344CB8AC3E}">
        <p14:creationId xmlns:p14="http://schemas.microsoft.com/office/powerpoint/2010/main" val="574376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97751-570B-E843-8C26-F33F1BB23211}" type="datetimeFigureOut">
              <a:rPr lang="en-US" smtClean="0"/>
              <a:t>12/14/2015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0F3E5-250E-4A46-AD9A-A0AF016F1F4B}" type="slidenum">
              <a:rPr lang="en-US" smtClean="0"/>
              <a:t>‹#›</a:t>
            </a:fld>
            <a:endParaRPr lang="en-US"/>
          </a:p>
        </p:txBody>
      </p:sp>
    </p:spTree>
    <p:extLst>
      <p:ext uri="{BB962C8B-B14F-4D97-AF65-F5344CB8AC3E}">
        <p14:creationId xmlns:p14="http://schemas.microsoft.com/office/powerpoint/2010/main" val="3087604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1</a:t>
            </a:fld>
            <a:endParaRPr lang="en-US"/>
          </a:p>
        </p:txBody>
      </p:sp>
    </p:spTree>
    <p:extLst>
      <p:ext uri="{BB962C8B-B14F-4D97-AF65-F5344CB8AC3E}">
        <p14:creationId xmlns:p14="http://schemas.microsoft.com/office/powerpoint/2010/main" val="424292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3B20F3E5-250E-4A46-AD9A-A0AF016F1F4B}" type="slidenum">
              <a:rPr lang="en-US" smtClean="0"/>
              <a:t>10</a:t>
            </a:fld>
            <a:endParaRPr lang="en-US"/>
          </a:p>
        </p:txBody>
      </p:sp>
    </p:spTree>
    <p:extLst>
      <p:ext uri="{BB962C8B-B14F-4D97-AF65-F5344CB8AC3E}">
        <p14:creationId xmlns:p14="http://schemas.microsoft.com/office/powerpoint/2010/main" val="1468326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11</a:t>
            </a:fld>
            <a:endParaRPr lang="en-US"/>
          </a:p>
        </p:txBody>
      </p:sp>
    </p:spTree>
    <p:extLst>
      <p:ext uri="{BB962C8B-B14F-4D97-AF65-F5344CB8AC3E}">
        <p14:creationId xmlns:p14="http://schemas.microsoft.com/office/powerpoint/2010/main" val="1468326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12</a:t>
            </a:fld>
            <a:endParaRPr lang="en-US"/>
          </a:p>
        </p:txBody>
      </p:sp>
    </p:spTree>
    <p:extLst>
      <p:ext uri="{BB962C8B-B14F-4D97-AF65-F5344CB8AC3E}">
        <p14:creationId xmlns:p14="http://schemas.microsoft.com/office/powerpoint/2010/main" val="3741397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2</a:t>
            </a:fld>
            <a:endParaRPr lang="en-US"/>
          </a:p>
        </p:txBody>
      </p:sp>
    </p:spTree>
    <p:extLst>
      <p:ext uri="{BB962C8B-B14F-4D97-AF65-F5344CB8AC3E}">
        <p14:creationId xmlns:p14="http://schemas.microsoft.com/office/powerpoint/2010/main" val="226281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3</a:t>
            </a:fld>
            <a:endParaRPr lang="en-US"/>
          </a:p>
        </p:txBody>
      </p:sp>
    </p:spTree>
    <p:extLst>
      <p:ext uri="{BB962C8B-B14F-4D97-AF65-F5344CB8AC3E}">
        <p14:creationId xmlns:p14="http://schemas.microsoft.com/office/powerpoint/2010/main" val="20192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4</a:t>
            </a:fld>
            <a:endParaRPr lang="en-US"/>
          </a:p>
        </p:txBody>
      </p:sp>
    </p:spTree>
    <p:extLst>
      <p:ext uri="{BB962C8B-B14F-4D97-AF65-F5344CB8AC3E}">
        <p14:creationId xmlns:p14="http://schemas.microsoft.com/office/powerpoint/2010/main" val="917911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5</a:t>
            </a:fld>
            <a:endParaRPr lang="en-US"/>
          </a:p>
        </p:txBody>
      </p:sp>
    </p:spTree>
    <p:extLst>
      <p:ext uri="{BB962C8B-B14F-4D97-AF65-F5344CB8AC3E}">
        <p14:creationId xmlns:p14="http://schemas.microsoft.com/office/powerpoint/2010/main" val="1468326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6</a:t>
            </a:fld>
            <a:endParaRPr lang="en-US"/>
          </a:p>
        </p:txBody>
      </p:sp>
    </p:spTree>
    <p:extLst>
      <p:ext uri="{BB962C8B-B14F-4D97-AF65-F5344CB8AC3E}">
        <p14:creationId xmlns:p14="http://schemas.microsoft.com/office/powerpoint/2010/main" val="1468326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7</a:t>
            </a:fld>
            <a:endParaRPr lang="en-US"/>
          </a:p>
        </p:txBody>
      </p:sp>
    </p:spTree>
    <p:extLst>
      <p:ext uri="{BB962C8B-B14F-4D97-AF65-F5344CB8AC3E}">
        <p14:creationId xmlns:p14="http://schemas.microsoft.com/office/powerpoint/2010/main" val="1468326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8</a:t>
            </a:fld>
            <a:endParaRPr lang="en-US"/>
          </a:p>
        </p:txBody>
      </p:sp>
    </p:spTree>
    <p:extLst>
      <p:ext uri="{BB962C8B-B14F-4D97-AF65-F5344CB8AC3E}">
        <p14:creationId xmlns:p14="http://schemas.microsoft.com/office/powerpoint/2010/main" val="180154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0F3E5-250E-4A46-AD9A-A0AF016F1F4B}" type="slidenum">
              <a:rPr lang="en-US" smtClean="0"/>
              <a:t>9</a:t>
            </a:fld>
            <a:endParaRPr lang="en-US"/>
          </a:p>
        </p:txBody>
      </p:sp>
    </p:spTree>
    <p:extLst>
      <p:ext uri="{BB962C8B-B14F-4D97-AF65-F5344CB8AC3E}">
        <p14:creationId xmlns:p14="http://schemas.microsoft.com/office/powerpoint/2010/main" val="1468326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Arial" panose="020B0604020202020204" pitchFamily="34"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5">
                  <a:lumMod val="60000"/>
                  <a:lumOff val="40000"/>
                </a:schemeClr>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5">
                  <a:lumMod val="60000"/>
                  <a:lumOff val="40000"/>
                </a:schemeClr>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6"/>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6"/>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6"/>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6"/>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0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0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0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0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Arial" panose="020B0604020202020204" pitchFamily="34" charset="0"/>
              </a:defRPr>
            </a:lvl1pPr>
          </a:lstStyle>
          <a:p>
            <a:r>
              <a:rPr lang="en-US" dirty="0"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Arial" panose="020B0604020202020204" pitchFamily="34"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06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3"/>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3"/>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3"/>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3"/>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1"/>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1"/>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1"/>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1"/>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1"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4419600"/>
            <a:ext cx="8839200" cy="1422399"/>
          </a:xfrm>
        </p:spPr>
        <p:txBody>
          <a:bodyPr/>
          <a:lstStyle/>
          <a:p>
            <a:pPr algn="ctr"/>
            <a:r>
              <a:rPr lang="en-US" dirty="0" smtClean="0"/>
              <a:t>Tennessee Educator Survey</a:t>
            </a:r>
            <a:endParaRPr lang="en-US" dirty="0"/>
          </a:p>
        </p:txBody>
      </p:sp>
      <p:sp>
        <p:nvSpPr>
          <p:cNvPr id="2" name="Text Placeholder 1"/>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62375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While Useful, Evaluation Takes Time</a:t>
            </a:r>
            <a:endParaRPr lang="en-US" dirty="0"/>
          </a:p>
        </p:txBody>
      </p:sp>
      <p:sp>
        <p:nvSpPr>
          <p:cNvPr id="3" name="Content Placeholder 2"/>
          <p:cNvSpPr>
            <a:spLocks noGrp="1"/>
          </p:cNvSpPr>
          <p:nvPr>
            <p:ph idx="1"/>
          </p:nvPr>
        </p:nvSpPr>
        <p:spPr/>
        <p:txBody>
          <a:bodyPr/>
          <a:lstStyle/>
          <a:p>
            <a:pPr lvl="0"/>
            <a:r>
              <a:rPr lang="en-US" sz="2800" dirty="0"/>
              <a:t>Although most teachers find evaluation useful, they continue to find the </a:t>
            </a:r>
            <a:r>
              <a:rPr lang="en-US" sz="2800" b="1" dirty="0"/>
              <a:t>process cumbersome</a:t>
            </a:r>
            <a:r>
              <a:rPr lang="en-US" sz="2800" dirty="0"/>
              <a:t>.</a:t>
            </a:r>
          </a:p>
          <a:p>
            <a:pPr marL="0" lvl="0" indent="0">
              <a:buNone/>
            </a:pPr>
            <a:endParaRPr lang="en-US" sz="2800" dirty="0"/>
          </a:p>
          <a:p>
            <a:pPr lvl="1"/>
            <a:r>
              <a:rPr lang="en-US" sz="2400" u="sng" dirty="0"/>
              <a:t>Half of teachers</a:t>
            </a:r>
            <a:r>
              <a:rPr lang="en-US" sz="2400" dirty="0"/>
              <a:t> rate the evaluation </a:t>
            </a:r>
            <a:r>
              <a:rPr lang="en-US" sz="2400" u="sng" dirty="0"/>
              <a:t>process as a considerable burden</a:t>
            </a:r>
            <a:r>
              <a:rPr lang="en-US" sz="2400" dirty="0"/>
              <a:t>, and a third of teachers feel that the system is unfair.</a:t>
            </a:r>
          </a:p>
          <a:p>
            <a:pPr marL="457200" lvl="1" indent="0">
              <a:buNone/>
            </a:pPr>
            <a:endParaRPr lang="en-US" i="1" dirty="0"/>
          </a:p>
          <a:p>
            <a:r>
              <a:rPr lang="en-US" dirty="0"/>
              <a:t>Next year’s work focuses on ensuring </a:t>
            </a:r>
            <a:r>
              <a:rPr lang="en-US" b="1" dirty="0"/>
              <a:t>fairness</a:t>
            </a:r>
            <a:r>
              <a:rPr lang="en-US" dirty="0"/>
              <a:t> and </a:t>
            </a:r>
            <a:r>
              <a:rPr lang="en-US" b="1" dirty="0"/>
              <a:t>transparency</a:t>
            </a:r>
            <a:r>
              <a:rPr lang="en-US" dirty="0"/>
              <a:t> across the transition to a new assessment while allowing greater </a:t>
            </a:r>
            <a:r>
              <a:rPr lang="en-US" b="1" dirty="0"/>
              <a:t>district-level autonomy</a:t>
            </a:r>
            <a:r>
              <a:rPr lang="en-US" dirty="0"/>
              <a:t> to determine the model of evaluation that works best at the local level.</a:t>
            </a:r>
          </a:p>
          <a:p>
            <a:pPr lvl="0"/>
            <a:endParaRPr lang="en-US" i="1" dirty="0"/>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3322588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Teachers Want More Chances to Learn</a:t>
            </a:r>
            <a:endParaRPr lang="en-US" dirty="0"/>
          </a:p>
        </p:txBody>
      </p:sp>
      <p:sp>
        <p:nvSpPr>
          <p:cNvPr id="3" name="Content Placeholder 2"/>
          <p:cNvSpPr>
            <a:spLocks noGrp="1"/>
          </p:cNvSpPr>
          <p:nvPr>
            <p:ph idx="1"/>
          </p:nvPr>
        </p:nvSpPr>
        <p:spPr/>
        <p:txBody>
          <a:bodyPr>
            <a:normAutofit/>
          </a:bodyPr>
          <a:lstStyle/>
          <a:p>
            <a:pPr lvl="0"/>
            <a:r>
              <a:rPr lang="en-US" sz="2800" dirty="0"/>
              <a:t>Teachers want </a:t>
            </a:r>
            <a:r>
              <a:rPr lang="en-US" sz="2800" b="1" dirty="0"/>
              <a:t>more opportunities and more time to learn from each other</a:t>
            </a:r>
            <a:r>
              <a:rPr lang="en-US" sz="2800" dirty="0"/>
              <a:t>.</a:t>
            </a:r>
          </a:p>
          <a:p>
            <a:pPr lvl="0"/>
            <a:endParaRPr lang="en-US" sz="2800" dirty="0"/>
          </a:p>
          <a:p>
            <a:pPr lvl="1"/>
            <a:r>
              <a:rPr lang="en-US" sz="2400" u="sng" dirty="0"/>
              <a:t>Fewer than four out of ten teachers</a:t>
            </a:r>
            <a:r>
              <a:rPr lang="en-US" sz="2400" dirty="0"/>
              <a:t> say they are provided with </a:t>
            </a:r>
            <a:r>
              <a:rPr lang="en-US" sz="2400" u="sng" dirty="0"/>
              <a:t>adequate time for collaboration </a:t>
            </a:r>
            <a:r>
              <a:rPr lang="en-US" sz="2400" dirty="0"/>
              <a:t>or access to instructional resources and expertise.</a:t>
            </a:r>
          </a:p>
          <a:p>
            <a:pPr marL="457200" lvl="1" indent="0">
              <a:buNone/>
            </a:pPr>
            <a:endParaRPr lang="en-US" dirty="0"/>
          </a:p>
          <a:p>
            <a:pPr lvl="0"/>
            <a:r>
              <a:rPr lang="en-US" dirty="0" smtClean="0"/>
              <a:t>The department’s </a:t>
            </a:r>
            <a:r>
              <a:rPr lang="en-US" dirty="0"/>
              <a:t>efforts in this area aim to ensure that districts are equipped with well-trained </a:t>
            </a:r>
            <a:r>
              <a:rPr lang="en-US" b="1" dirty="0"/>
              <a:t>instructional coaches</a:t>
            </a:r>
            <a:r>
              <a:rPr lang="en-US" dirty="0"/>
              <a:t> and that </a:t>
            </a:r>
            <a:r>
              <a:rPr lang="en-US" b="1" dirty="0"/>
              <a:t>teacher leaders</a:t>
            </a:r>
            <a:r>
              <a:rPr lang="en-US" dirty="0"/>
              <a:t> are providing </a:t>
            </a:r>
            <a:r>
              <a:rPr lang="en-US" b="1" dirty="0"/>
              <a:t>strong feedback</a:t>
            </a:r>
            <a:r>
              <a:rPr lang="en-US" dirty="0"/>
              <a:t> tailored directly to individual needs.</a:t>
            </a:r>
          </a:p>
          <a:p>
            <a:pPr lvl="0"/>
            <a:endParaRPr lang="en-US" dirty="0"/>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2200227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991721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2700" dirty="0" smtClean="0"/>
              <a:t>More Teachers Than Ever Before Shared Their Voice</a:t>
            </a:r>
            <a:endParaRPr lang="en-US" sz="2700" dirty="0"/>
          </a:p>
        </p:txBody>
      </p:sp>
      <p:sp>
        <p:nvSpPr>
          <p:cNvPr id="3" name="Content Placeholder 2"/>
          <p:cNvSpPr>
            <a:spLocks noGrp="1"/>
          </p:cNvSpPr>
          <p:nvPr>
            <p:ph idx="1"/>
          </p:nvPr>
        </p:nvSpPr>
        <p:spPr/>
        <p:txBody>
          <a:bodyPr>
            <a:normAutofit/>
          </a:bodyPr>
          <a:lstStyle/>
          <a:p>
            <a:r>
              <a:rPr lang="en-US" dirty="0"/>
              <a:t>For the past three years, the department has collaborated with Vanderbilt to delivery a survey to all Tennessee teachers and principals.</a:t>
            </a:r>
          </a:p>
          <a:p>
            <a:pPr marL="0" indent="0">
              <a:buNone/>
            </a:pPr>
            <a:endParaRPr lang="en-US" dirty="0"/>
          </a:p>
          <a:p>
            <a:r>
              <a:rPr lang="en-US" dirty="0"/>
              <a:t>More educators than ever before responded this year.</a:t>
            </a:r>
          </a:p>
          <a:p>
            <a:pPr lvl="1"/>
            <a:r>
              <a:rPr lang="en-US" b="1" dirty="0"/>
              <a:t>Nearly 60% of teachers and administrators responded, up from 42% in 2014.</a:t>
            </a:r>
          </a:p>
          <a:p>
            <a:pPr marL="457200" lvl="1" indent="0">
              <a:buNone/>
            </a:pPr>
            <a:endParaRPr lang="en-US" b="1" dirty="0"/>
          </a:p>
          <a:p>
            <a:r>
              <a:rPr lang="en-US" dirty="0"/>
              <a:t>Even though more teachers than ever before took this year’s survey, we saw similar trends between teachers that were taking the survey for the first time and those teachers that have taken the survey every year for the past three years.</a:t>
            </a:r>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2937184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Highlights of Survey</a:t>
            </a:r>
            <a:endParaRPr lang="en-US" dirty="0"/>
          </a:p>
        </p:txBody>
      </p:sp>
    </p:spTree>
    <p:extLst>
      <p:ext uri="{BB962C8B-B14F-4D97-AF65-F5344CB8AC3E}">
        <p14:creationId xmlns:p14="http://schemas.microsoft.com/office/powerpoint/2010/main" val="2094679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gn="ctr"/>
            <a:r>
              <a:rPr lang="en-US" dirty="0" smtClean="0"/>
              <a:t>Tennessee Teachers Are More Satisfied</a:t>
            </a:r>
            <a:endParaRPr lang="en-US" dirty="0"/>
          </a:p>
        </p:txBody>
      </p:sp>
      <p:sp>
        <p:nvSpPr>
          <p:cNvPr id="3" name="Content Placeholder 2"/>
          <p:cNvSpPr>
            <a:spLocks noGrp="1"/>
          </p:cNvSpPr>
          <p:nvPr>
            <p:ph idx="1"/>
          </p:nvPr>
        </p:nvSpPr>
        <p:spPr/>
        <p:txBody>
          <a:bodyPr/>
          <a:lstStyle/>
          <a:p>
            <a:pPr lvl="0"/>
            <a:r>
              <a:rPr lang="en-US" sz="2800" dirty="0"/>
              <a:t>Teachers </a:t>
            </a:r>
            <a:r>
              <a:rPr lang="en-US" sz="2800" b="1" dirty="0"/>
              <a:t>feel increasingly satisfied </a:t>
            </a:r>
            <a:r>
              <a:rPr lang="en-US" sz="2800" dirty="0"/>
              <a:t>with working conditions at their schools.</a:t>
            </a:r>
          </a:p>
          <a:p>
            <a:pPr marL="0" lvl="0" indent="0">
              <a:buNone/>
            </a:pPr>
            <a:endParaRPr lang="en-US" dirty="0"/>
          </a:p>
          <a:p>
            <a:pPr lvl="1"/>
            <a:r>
              <a:rPr lang="en-US" sz="2400" dirty="0"/>
              <a:t>Nearly </a:t>
            </a:r>
            <a:r>
              <a:rPr lang="en-US" sz="2400" u="sng" dirty="0"/>
              <a:t>eight out of ten </a:t>
            </a:r>
            <a:r>
              <a:rPr lang="en-US" sz="2400" dirty="0"/>
              <a:t>teachers report that teachers in their school </a:t>
            </a:r>
            <a:r>
              <a:rPr lang="en-US" sz="2400" u="sng" dirty="0"/>
              <a:t>are satisfied</a:t>
            </a:r>
            <a:r>
              <a:rPr lang="en-US" sz="2400" dirty="0"/>
              <a:t>, like being there, and feel recognized for their work.</a:t>
            </a:r>
          </a:p>
          <a:p>
            <a:pPr lvl="1"/>
            <a:endParaRPr lang="en-US" sz="2400" dirty="0"/>
          </a:p>
          <a:p>
            <a:pPr lvl="1"/>
            <a:r>
              <a:rPr lang="en-US" sz="2400" dirty="0"/>
              <a:t>Staffing data shows that the state’s ability to </a:t>
            </a:r>
            <a:r>
              <a:rPr lang="en-US" sz="2400" u="sng" dirty="0"/>
              <a:t>keep the overwhelming majority of teachers in the classroom </a:t>
            </a:r>
            <a:r>
              <a:rPr lang="en-US" sz="2400" dirty="0"/>
              <a:t>year to year has remained </a:t>
            </a:r>
            <a:r>
              <a:rPr lang="en-US" sz="2400" u="sng" dirty="0"/>
              <a:t>consistent over time</a:t>
            </a:r>
            <a:r>
              <a:rPr lang="en-US" sz="2400" dirty="0"/>
              <a:t>.</a:t>
            </a:r>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2838797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More </a:t>
            </a:r>
            <a:r>
              <a:rPr lang="en-US" dirty="0" smtClean="0"/>
              <a:t>Teachers Say They Feel Appreciated</a:t>
            </a:r>
            <a:endParaRPr lang="en-US" dirty="0"/>
          </a:p>
        </p:txBody>
      </p:sp>
      <p:sp>
        <p:nvSpPr>
          <p:cNvPr id="3" name="Content Placeholder 2"/>
          <p:cNvSpPr>
            <a:spLocks noGrp="1"/>
          </p:cNvSpPr>
          <p:nvPr>
            <p:ph idx="1"/>
          </p:nvPr>
        </p:nvSpPr>
        <p:spPr/>
        <p:txBody>
          <a:bodyPr/>
          <a:lstStyle/>
          <a:p>
            <a:r>
              <a:rPr lang="en-US" sz="2800" dirty="0"/>
              <a:t>Teachers </a:t>
            </a:r>
            <a:r>
              <a:rPr lang="en-US" sz="2800" b="1" dirty="0"/>
              <a:t>feel appreciated </a:t>
            </a:r>
            <a:r>
              <a:rPr lang="en-US" sz="2800" dirty="0"/>
              <a:t>and they </a:t>
            </a:r>
            <a:r>
              <a:rPr lang="en-US" sz="2800" b="1" dirty="0"/>
              <a:t>report opportunities for growth </a:t>
            </a:r>
            <a:r>
              <a:rPr lang="en-US" sz="2800" dirty="0"/>
              <a:t>in their roles. </a:t>
            </a:r>
          </a:p>
          <a:p>
            <a:endParaRPr lang="en-US" dirty="0"/>
          </a:p>
          <a:p>
            <a:pPr lvl="1"/>
            <a:r>
              <a:rPr lang="en-US" sz="2400" dirty="0"/>
              <a:t>Nearly </a:t>
            </a:r>
            <a:r>
              <a:rPr lang="en-US" sz="2400" u="sng" dirty="0"/>
              <a:t>eight out of ten</a:t>
            </a:r>
            <a:r>
              <a:rPr lang="en-US" sz="2400" dirty="0"/>
              <a:t> teachers say that they </a:t>
            </a:r>
            <a:r>
              <a:rPr lang="en-US" sz="2400" u="sng" dirty="0"/>
              <a:t>feel appreciated</a:t>
            </a:r>
            <a:r>
              <a:rPr lang="en-US" sz="2400" dirty="0"/>
              <a:t> for the job they are doing, a gain of five percentage points from the previous year.</a:t>
            </a:r>
          </a:p>
          <a:p>
            <a:pPr marL="457200" lvl="1" indent="0">
              <a:buNone/>
            </a:pPr>
            <a:endParaRPr lang="en-US" sz="2400" u="sng" dirty="0"/>
          </a:p>
          <a:p>
            <a:pPr lvl="1"/>
            <a:r>
              <a:rPr lang="en-US" sz="2400" u="sng" dirty="0"/>
              <a:t>Eighty-seven percent</a:t>
            </a:r>
            <a:r>
              <a:rPr lang="en-US" sz="2400" dirty="0"/>
              <a:t> of teachers report that teachers in their school are </a:t>
            </a:r>
            <a:r>
              <a:rPr lang="en-US" sz="2400" u="sng" dirty="0"/>
              <a:t>encouraged to participate in school leadership roles</a:t>
            </a:r>
            <a:r>
              <a:rPr lang="en-US" sz="2400" dirty="0"/>
              <a:t>, a number that has stayed constant over the past two years.</a:t>
            </a:r>
          </a:p>
          <a:p>
            <a:pPr lvl="0"/>
            <a:endParaRPr lang="en-US" dirty="0"/>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1759170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Teachers Feel Comfortable Using Test Data</a:t>
            </a:r>
            <a:endParaRPr lang="en-US" dirty="0"/>
          </a:p>
        </p:txBody>
      </p:sp>
      <p:sp>
        <p:nvSpPr>
          <p:cNvPr id="3" name="Content Placeholder 2"/>
          <p:cNvSpPr>
            <a:spLocks noGrp="1"/>
          </p:cNvSpPr>
          <p:nvPr>
            <p:ph idx="1"/>
          </p:nvPr>
        </p:nvSpPr>
        <p:spPr/>
        <p:txBody>
          <a:bodyPr/>
          <a:lstStyle/>
          <a:p>
            <a:pPr lvl="0"/>
            <a:r>
              <a:rPr lang="en-US" sz="2800" dirty="0"/>
              <a:t>Teachers feel </a:t>
            </a:r>
            <a:r>
              <a:rPr lang="en-US" sz="2800" b="1" dirty="0"/>
              <a:t>increasingly comfortable using data </a:t>
            </a:r>
            <a:r>
              <a:rPr lang="en-US" sz="2800" dirty="0"/>
              <a:t>from student tests to tailor their teaching to student needs.</a:t>
            </a:r>
          </a:p>
          <a:p>
            <a:pPr marL="0" lvl="0" indent="0">
              <a:buNone/>
            </a:pPr>
            <a:endParaRPr lang="en-US" dirty="0"/>
          </a:p>
          <a:p>
            <a:pPr lvl="1"/>
            <a:r>
              <a:rPr lang="en-US" sz="2400" dirty="0"/>
              <a:t>Nearly </a:t>
            </a:r>
            <a:r>
              <a:rPr lang="en-US" sz="2400" u="sng" dirty="0"/>
              <a:t>eight out of ten teachers</a:t>
            </a:r>
            <a:r>
              <a:rPr lang="en-US" sz="2400" dirty="0"/>
              <a:t> say that they </a:t>
            </a:r>
            <a:r>
              <a:rPr lang="en-US" sz="2400" u="sng" dirty="0"/>
              <a:t>understand how to use standardized assessment results</a:t>
            </a:r>
            <a:r>
              <a:rPr lang="en-US" sz="2400" dirty="0"/>
              <a:t> to improve their teaching and </a:t>
            </a:r>
            <a:r>
              <a:rPr lang="en-US" sz="2400" u="sng" dirty="0"/>
              <a:t>over half</a:t>
            </a:r>
            <a:r>
              <a:rPr lang="en-US" sz="2400" dirty="0"/>
              <a:t> believe that these </a:t>
            </a:r>
            <a:r>
              <a:rPr lang="en-US" sz="2400" u="sng" dirty="0"/>
              <a:t>results help them</a:t>
            </a:r>
            <a:r>
              <a:rPr lang="en-US" sz="2400" dirty="0"/>
              <a:t> to determine if their students have the skills required to meet state standards. </a:t>
            </a:r>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3840935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2900" dirty="0" smtClean="0"/>
              <a:t>Teacher Say Evaluation Improves Instruction</a:t>
            </a:r>
            <a:endParaRPr lang="en-US" sz="2900" dirty="0"/>
          </a:p>
        </p:txBody>
      </p:sp>
      <p:sp>
        <p:nvSpPr>
          <p:cNvPr id="3" name="Content Placeholder 2"/>
          <p:cNvSpPr>
            <a:spLocks noGrp="1"/>
          </p:cNvSpPr>
          <p:nvPr>
            <p:ph idx="1"/>
          </p:nvPr>
        </p:nvSpPr>
        <p:spPr/>
        <p:txBody>
          <a:bodyPr/>
          <a:lstStyle/>
          <a:p>
            <a:pPr lvl="0"/>
            <a:r>
              <a:rPr lang="en-US" sz="2800" b="1" dirty="0"/>
              <a:t>More teachers than ever before</a:t>
            </a:r>
            <a:r>
              <a:rPr lang="en-US" sz="2800" dirty="0"/>
              <a:t> say the teacher evaluation system is improving their teaching.</a:t>
            </a:r>
          </a:p>
          <a:p>
            <a:pPr marL="0" lvl="0" indent="0">
              <a:buNone/>
            </a:pPr>
            <a:endParaRPr lang="en-US" dirty="0"/>
          </a:p>
          <a:p>
            <a:pPr lvl="1"/>
            <a:r>
              <a:rPr lang="en-US" sz="2400" dirty="0"/>
              <a:t>Over </a:t>
            </a:r>
            <a:r>
              <a:rPr lang="en-US" sz="2400" u="sng" dirty="0"/>
              <a:t>two-thirds of teachers</a:t>
            </a:r>
            <a:r>
              <a:rPr lang="en-US" sz="2400" dirty="0"/>
              <a:t> say the </a:t>
            </a:r>
            <a:r>
              <a:rPr lang="en-US" sz="2400" u="sng" dirty="0"/>
              <a:t>process has helped </a:t>
            </a:r>
            <a:r>
              <a:rPr lang="en-US" sz="2400" dirty="0"/>
              <a:t>them improve their teaching, up 14 percentage points since 2014 and 30 percentage points since 2012.</a:t>
            </a:r>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88376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Areas of Improvement</a:t>
            </a:r>
            <a:endParaRPr lang="en-US" dirty="0"/>
          </a:p>
        </p:txBody>
      </p:sp>
    </p:spTree>
    <p:extLst>
      <p:ext uri="{BB962C8B-B14F-4D97-AF65-F5344CB8AC3E}">
        <p14:creationId xmlns:p14="http://schemas.microsoft.com/office/powerpoint/2010/main" val="1800380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Teachers Are Concerned About Time on Test Prep</a:t>
            </a:r>
            <a:endParaRPr lang="en-US" sz="2800" dirty="0"/>
          </a:p>
        </p:txBody>
      </p:sp>
      <p:sp>
        <p:nvSpPr>
          <p:cNvPr id="3" name="Content Placeholder 2"/>
          <p:cNvSpPr>
            <a:spLocks noGrp="1"/>
          </p:cNvSpPr>
          <p:nvPr>
            <p:ph idx="1"/>
          </p:nvPr>
        </p:nvSpPr>
        <p:spPr/>
        <p:txBody>
          <a:bodyPr>
            <a:normAutofit lnSpcReduction="10000"/>
          </a:bodyPr>
          <a:lstStyle/>
          <a:p>
            <a:pPr lvl="0"/>
            <a:r>
              <a:rPr lang="en-US" sz="2800" dirty="0"/>
              <a:t>Teachers feel concerned about the </a:t>
            </a:r>
            <a:r>
              <a:rPr lang="en-US" sz="2800" b="1" dirty="0"/>
              <a:t>amount of time</a:t>
            </a:r>
            <a:r>
              <a:rPr lang="en-US" sz="2800" dirty="0"/>
              <a:t> and effort they’ve devoted to testing and test preparation in the past.</a:t>
            </a:r>
          </a:p>
          <a:p>
            <a:pPr marL="0" lvl="0" indent="0">
              <a:buNone/>
            </a:pPr>
            <a:endParaRPr lang="en-US" sz="2800" dirty="0"/>
          </a:p>
          <a:p>
            <a:pPr lvl="1"/>
            <a:r>
              <a:rPr lang="en-US" sz="2400" u="sng" dirty="0"/>
              <a:t>Six out of ten teachers</a:t>
            </a:r>
            <a:r>
              <a:rPr lang="en-US" sz="2400" dirty="0"/>
              <a:t> say they spent </a:t>
            </a:r>
            <a:r>
              <a:rPr lang="en-US" sz="2400" u="sng" dirty="0"/>
              <a:t>too much instructional time helping students prepare </a:t>
            </a:r>
            <a:r>
              <a:rPr lang="en-US" sz="2400" dirty="0"/>
              <a:t>for statewide exams and seven out of ten believe that their students spend too much time taking exams. </a:t>
            </a:r>
          </a:p>
          <a:p>
            <a:pPr marL="457200" lvl="1" indent="0">
              <a:buNone/>
            </a:pPr>
            <a:endParaRPr lang="en-US" sz="2400" i="1" dirty="0"/>
          </a:p>
          <a:p>
            <a:pPr lvl="0"/>
            <a:r>
              <a:rPr lang="en-US" dirty="0"/>
              <a:t>This </a:t>
            </a:r>
            <a:r>
              <a:rPr lang="en-US" dirty="0" smtClean="0"/>
              <a:t>was addressed </a:t>
            </a:r>
            <a:r>
              <a:rPr lang="en-US" dirty="0"/>
              <a:t>specifically by the </a:t>
            </a:r>
            <a:r>
              <a:rPr lang="en-US" b="1" dirty="0"/>
              <a:t>Tennessee Task Force on Student Testing and Assessment</a:t>
            </a:r>
            <a:r>
              <a:rPr lang="en-US" dirty="0"/>
              <a:t>. </a:t>
            </a:r>
            <a:r>
              <a:rPr lang="en-US" dirty="0" smtClean="0"/>
              <a:t>The task force </a:t>
            </a:r>
            <a:r>
              <a:rPr lang="en-US" dirty="0" smtClean="0"/>
              <a:t>released </a:t>
            </a:r>
            <a:r>
              <a:rPr lang="en-US" dirty="0" smtClean="0"/>
              <a:t>a report in </a:t>
            </a:r>
            <a:r>
              <a:rPr lang="en-US" dirty="0" smtClean="0"/>
              <a:t>September 2015.</a:t>
            </a:r>
            <a:endParaRPr lang="en-US" dirty="0"/>
          </a:p>
          <a:p>
            <a:pPr lvl="1"/>
            <a:endParaRPr lang="en-US" dirty="0"/>
          </a:p>
          <a:p>
            <a:pPr lvl="1"/>
            <a:endParaRPr lang="en-US" dirty="0"/>
          </a:p>
          <a:p>
            <a:endParaRPr lang="en-US" dirty="0" smtClean="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3295836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6220</TotalTime>
  <Words>623</Words>
  <Application>Microsoft Office PowerPoint</Application>
  <PresentationFormat>On-screen Show (4:3)</PresentationFormat>
  <Paragraphs>90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PowerPoint B</vt:lpstr>
      <vt:lpstr>Tennessee Educator Survey</vt:lpstr>
      <vt:lpstr>More Teachers Than Ever Before Shared Their Voice</vt:lpstr>
      <vt:lpstr>Highlights of Survey</vt:lpstr>
      <vt:lpstr>Tennessee Teachers Are More Satisfied</vt:lpstr>
      <vt:lpstr>More Teachers Say They Feel Appreciated</vt:lpstr>
      <vt:lpstr>Teachers Feel Comfortable Using Test Data</vt:lpstr>
      <vt:lpstr>Teacher Say Evaluation Improves Instruction</vt:lpstr>
      <vt:lpstr>Areas of Improvement</vt:lpstr>
      <vt:lpstr>Teachers Are Concerned About Time on Test Prep</vt:lpstr>
      <vt:lpstr>While Useful, Evaluation Takes Time</vt:lpstr>
      <vt:lpstr>Teachers Want More Chances to Learn</vt:lpstr>
      <vt:lpstr>Questions</vt:lpstr>
    </vt:vector>
  </TitlesOfParts>
  <Company>State of Tennessee: Finance &amp;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Erin Milligan-Mattes</cp:lastModifiedBy>
  <cp:revision>207</cp:revision>
  <cp:lastPrinted>2015-08-17T13:52:34Z</cp:lastPrinted>
  <dcterms:created xsi:type="dcterms:W3CDTF">2015-04-23T14:06:28Z</dcterms:created>
  <dcterms:modified xsi:type="dcterms:W3CDTF">2015-12-14T17:59:50Z</dcterms:modified>
</cp:coreProperties>
</file>