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3" r:id="rId2"/>
    <p:sldMasterId id="2147483696" r:id="rId3"/>
    <p:sldMasterId id="2147483709" r:id="rId4"/>
  </p:sldMasterIdLst>
  <p:notesMasterIdLst>
    <p:notesMasterId r:id="rId47"/>
  </p:notesMasterIdLst>
  <p:handoutMasterIdLst>
    <p:handoutMasterId r:id="rId48"/>
  </p:handoutMasterIdLst>
  <p:sldIdLst>
    <p:sldId id="256" r:id="rId5"/>
    <p:sldId id="393" r:id="rId6"/>
    <p:sldId id="420" r:id="rId7"/>
    <p:sldId id="266" r:id="rId8"/>
    <p:sldId id="375" r:id="rId9"/>
    <p:sldId id="282" r:id="rId10"/>
    <p:sldId id="317" r:id="rId11"/>
    <p:sldId id="351" r:id="rId12"/>
    <p:sldId id="349" r:id="rId13"/>
    <p:sldId id="421" r:id="rId14"/>
    <p:sldId id="374" r:id="rId15"/>
    <p:sldId id="370" r:id="rId16"/>
    <p:sldId id="373" r:id="rId17"/>
    <p:sldId id="413" r:id="rId18"/>
    <p:sldId id="388" r:id="rId19"/>
    <p:sldId id="414" r:id="rId20"/>
    <p:sldId id="415" r:id="rId21"/>
    <p:sldId id="389" r:id="rId22"/>
    <p:sldId id="416" r:id="rId23"/>
    <p:sldId id="390" r:id="rId24"/>
    <p:sldId id="391" r:id="rId25"/>
    <p:sldId id="417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9" r:id="rId44"/>
    <p:sldId id="326" r:id="rId45"/>
    <p:sldId id="346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kia Towns" initials="NT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EEEE"/>
    <a:srgbClr val="1B365D"/>
    <a:srgbClr val="6E7073"/>
    <a:srgbClr val="CDCDCD"/>
    <a:srgbClr val="174A7C"/>
    <a:srgbClr val="002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3"/>
    <p:restoredTop sz="50000" autoAdjust="0"/>
  </p:normalViewPr>
  <p:slideViewPr>
    <p:cSldViewPr>
      <p:cViewPr varScale="1">
        <p:scale>
          <a:sx n="69" d="100"/>
          <a:sy n="69" d="100"/>
        </p:scale>
        <p:origin x="3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3912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42097-1058-40F2-AFD6-B860EBCC61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55B53-BB78-49BA-8BED-D4D4CB7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29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70764A-B111-44B3-AE37-A9C6790043FE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3C1CD0-D833-4B0D-BF33-74A8E63C0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6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97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Federal Programs</a:t>
            </a:r>
          </a:p>
          <a:p>
            <a:pPr lvl="1"/>
            <a:r>
              <a:rPr lang="en-US" dirty="0" smtClean="0"/>
              <a:t>Title I – A, C (migrant), D (neglected-delinquent)</a:t>
            </a:r>
          </a:p>
          <a:p>
            <a:pPr lvl="1"/>
            <a:r>
              <a:rPr lang="en-US" dirty="0" smtClean="0"/>
              <a:t>Title III – A (EL)</a:t>
            </a:r>
          </a:p>
          <a:p>
            <a:pPr lvl="1"/>
            <a:r>
              <a:rPr lang="en-US" dirty="0" smtClean="0"/>
              <a:t>Title IV – A  (block grant)</a:t>
            </a:r>
          </a:p>
          <a:p>
            <a:pPr lvl="1"/>
            <a:r>
              <a:rPr lang="en-US" dirty="0" smtClean="0"/>
              <a:t>Title V – B (rural)</a:t>
            </a:r>
          </a:p>
          <a:p>
            <a:pPr lvl="1"/>
            <a:r>
              <a:rPr lang="en-US" dirty="0" smtClean="0"/>
              <a:t>McKinney-Vento</a:t>
            </a:r>
          </a:p>
          <a:p>
            <a:pPr lvl="1"/>
            <a:r>
              <a:rPr lang="en-US" dirty="0" smtClean="0"/>
              <a:t>IDEA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44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Life-changing trajectory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AMO</a:t>
            </a:r>
            <a:r>
              <a:rPr lang="en-US" dirty="0" smtClean="0"/>
              <a:t> target means you are creating a “life-changing” shift for those students in</a:t>
            </a:r>
            <a:r>
              <a:rPr lang="en-US" baseline="0" dirty="0" smtClean="0"/>
              <a:t> that </a:t>
            </a:r>
            <a:r>
              <a:rPr lang="en-US" baseline="0" dirty="0" err="1" smtClean="0"/>
              <a:t>shcool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48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Life-changing trajectory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AMO</a:t>
            </a:r>
            <a:r>
              <a:rPr lang="en-US" dirty="0" smtClean="0"/>
              <a:t> target means you are creating a “life-changing” shift for those students in</a:t>
            </a:r>
            <a:r>
              <a:rPr lang="en-US" baseline="0" dirty="0" smtClean="0"/>
              <a:t> that </a:t>
            </a:r>
            <a:r>
              <a:rPr lang="en-US" baseline="0" dirty="0" err="1" smtClean="0"/>
              <a:t>shcool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60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school that is doubling their AMO target means they</a:t>
            </a:r>
            <a:r>
              <a:rPr lang="en-US" baseline="0" dirty="0" smtClean="0"/>
              <a:t> will have 50% more students on track/mastered in four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34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78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The department will continue to review ways to improve and incorporate discipline data</a:t>
            </a:r>
          </a:p>
          <a:p>
            <a:pPr lvl="2"/>
            <a:r>
              <a:rPr lang="en-US" sz="2400" dirty="0" smtClean="0"/>
              <a:t>Students cannot learn if they are not in school. It is important we continue to refine school discipline practices and the collection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26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77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1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4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8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Federal Programs</a:t>
            </a:r>
          </a:p>
          <a:p>
            <a:pPr lvl="1"/>
            <a:r>
              <a:rPr lang="en-US" dirty="0" smtClean="0"/>
              <a:t>Title I – A, C (migrant), D (neglected-delinquent)</a:t>
            </a:r>
          </a:p>
          <a:p>
            <a:pPr lvl="1"/>
            <a:r>
              <a:rPr lang="en-US" dirty="0" smtClean="0"/>
              <a:t>Title III – A (EL)</a:t>
            </a:r>
          </a:p>
          <a:p>
            <a:pPr lvl="1"/>
            <a:r>
              <a:rPr lang="en-US" dirty="0" smtClean="0"/>
              <a:t>Title IV – A  (block grant)</a:t>
            </a:r>
          </a:p>
          <a:p>
            <a:pPr lvl="1"/>
            <a:r>
              <a:rPr lang="en-US" dirty="0" smtClean="0"/>
              <a:t>Title V – B (rural)</a:t>
            </a:r>
          </a:p>
          <a:p>
            <a:pPr lvl="1"/>
            <a:r>
              <a:rPr lang="en-US" dirty="0" smtClean="0"/>
              <a:t>McKinney-Vento</a:t>
            </a:r>
          </a:p>
          <a:p>
            <a:pPr lvl="1"/>
            <a:r>
              <a:rPr lang="en-US" dirty="0" smtClean="0"/>
              <a:t>IDEA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5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Federal Programs</a:t>
            </a:r>
          </a:p>
          <a:p>
            <a:pPr lvl="1"/>
            <a:r>
              <a:rPr lang="en-US" dirty="0" smtClean="0"/>
              <a:t>Title I – A, C (migrant), D (neglected-delinquent)</a:t>
            </a:r>
          </a:p>
          <a:p>
            <a:pPr lvl="1"/>
            <a:r>
              <a:rPr lang="en-US" dirty="0" smtClean="0"/>
              <a:t>Title III – A (EL)</a:t>
            </a:r>
          </a:p>
          <a:p>
            <a:pPr lvl="1"/>
            <a:r>
              <a:rPr lang="en-US" dirty="0" smtClean="0"/>
              <a:t>Title IV – A  (block grant)</a:t>
            </a:r>
          </a:p>
          <a:p>
            <a:pPr lvl="1"/>
            <a:r>
              <a:rPr lang="en-US" dirty="0" smtClean="0"/>
              <a:t>Title V – B (rural)</a:t>
            </a:r>
          </a:p>
          <a:p>
            <a:pPr lvl="1"/>
            <a:r>
              <a:rPr lang="en-US" dirty="0" smtClean="0"/>
              <a:t>McKinney-Vento</a:t>
            </a:r>
          </a:p>
          <a:p>
            <a:pPr lvl="1"/>
            <a:r>
              <a:rPr lang="en-US" dirty="0" smtClean="0"/>
              <a:t>IDEA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42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Federal Programs</a:t>
            </a:r>
          </a:p>
          <a:p>
            <a:pPr lvl="1"/>
            <a:r>
              <a:rPr lang="en-US" dirty="0" smtClean="0"/>
              <a:t>Title I – A, C (migrant), D (neglected-delinquent)</a:t>
            </a:r>
          </a:p>
          <a:p>
            <a:pPr lvl="1"/>
            <a:r>
              <a:rPr lang="en-US" dirty="0" smtClean="0"/>
              <a:t>Title III – A (EL)</a:t>
            </a:r>
          </a:p>
          <a:p>
            <a:pPr lvl="1"/>
            <a:r>
              <a:rPr lang="en-US" dirty="0" smtClean="0"/>
              <a:t>Title IV – A  (block grant)</a:t>
            </a:r>
          </a:p>
          <a:p>
            <a:pPr lvl="1"/>
            <a:r>
              <a:rPr lang="en-US" dirty="0" smtClean="0"/>
              <a:t>Title V – B (rural)</a:t>
            </a:r>
          </a:p>
          <a:p>
            <a:pPr lvl="1"/>
            <a:r>
              <a:rPr lang="en-US" dirty="0" smtClean="0"/>
              <a:t>McKinney-Vento</a:t>
            </a:r>
          </a:p>
          <a:p>
            <a:pPr lvl="1"/>
            <a:r>
              <a:rPr lang="en-US" dirty="0" smtClean="0"/>
              <a:t>IDEA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74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3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Federal Programs</a:t>
            </a:r>
          </a:p>
          <a:p>
            <a:pPr lvl="1"/>
            <a:r>
              <a:rPr lang="en-US" dirty="0" smtClean="0"/>
              <a:t>Title I – A, C (migrant), D (neglected-delinquent)</a:t>
            </a:r>
          </a:p>
          <a:p>
            <a:pPr lvl="1"/>
            <a:r>
              <a:rPr lang="en-US" dirty="0" smtClean="0"/>
              <a:t>Title III – A (EL)</a:t>
            </a:r>
          </a:p>
          <a:p>
            <a:pPr lvl="1"/>
            <a:r>
              <a:rPr lang="en-US" dirty="0" smtClean="0"/>
              <a:t>Title IV – A  (block grant)</a:t>
            </a:r>
          </a:p>
          <a:p>
            <a:pPr lvl="1"/>
            <a:r>
              <a:rPr lang="en-US" dirty="0" smtClean="0"/>
              <a:t>Title V – B (rural)</a:t>
            </a:r>
          </a:p>
          <a:p>
            <a:pPr lvl="1"/>
            <a:r>
              <a:rPr lang="en-US" dirty="0" smtClean="0"/>
              <a:t>McKinney-Vento</a:t>
            </a:r>
          </a:p>
          <a:p>
            <a:pPr lvl="1"/>
            <a:r>
              <a:rPr lang="en-US" dirty="0" smtClean="0"/>
              <a:t>IDEA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69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Federal Programs</a:t>
            </a:r>
          </a:p>
          <a:p>
            <a:pPr lvl="1"/>
            <a:r>
              <a:rPr lang="en-US" dirty="0" smtClean="0"/>
              <a:t>Title I – A, C (migrant), D (neglected-delinquent)</a:t>
            </a:r>
          </a:p>
          <a:p>
            <a:pPr lvl="1"/>
            <a:r>
              <a:rPr lang="en-US" dirty="0" smtClean="0"/>
              <a:t>Title III – A (EL)</a:t>
            </a:r>
          </a:p>
          <a:p>
            <a:pPr lvl="1"/>
            <a:r>
              <a:rPr lang="en-US" dirty="0" smtClean="0"/>
              <a:t>Title IV – A  (block grant)</a:t>
            </a:r>
          </a:p>
          <a:p>
            <a:pPr lvl="1"/>
            <a:r>
              <a:rPr lang="en-US" dirty="0" smtClean="0"/>
              <a:t>Title V – B (rural)</a:t>
            </a:r>
          </a:p>
          <a:p>
            <a:pPr lvl="1"/>
            <a:r>
              <a:rPr lang="en-US" dirty="0" smtClean="0"/>
              <a:t>McKinney-Vento</a:t>
            </a:r>
          </a:p>
          <a:p>
            <a:pPr lvl="1"/>
            <a:r>
              <a:rPr lang="en-US" dirty="0" smtClean="0"/>
              <a:t>IDEA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6" y="35052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597" y="3810006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Insert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334000"/>
            <a:ext cx="6400800" cy="685800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If applicable, insert sub-title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56799" y="6400800"/>
            <a:ext cx="5030403" cy="381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 lang="en-US" sz="1400" smtClean="0">
                <a:solidFill>
                  <a:schemeClr val="tx2"/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Presenter Name | Job Title | Team/Office/Division | Date</a:t>
            </a:r>
          </a:p>
        </p:txBody>
      </p:sp>
      <p:pic>
        <p:nvPicPr>
          <p:cNvPr id="8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97" y="914401"/>
            <a:ext cx="3886200" cy="2049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1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 baseline="0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Level 1 bullet points (default is 24-point font)</a:t>
            </a:r>
          </a:p>
          <a:p>
            <a:pPr lvl="1"/>
            <a:r>
              <a:rPr lang="en-US" dirty="0"/>
              <a:t>Level 2 bullet points (default is 22-point font)</a:t>
            </a:r>
          </a:p>
          <a:p>
            <a:pPr lvl="2"/>
            <a:r>
              <a:rPr lang="en-US" dirty="0"/>
              <a:t>Level 3 bullet points (default is 20-point font)</a:t>
            </a:r>
          </a:p>
          <a:p>
            <a:pPr lvl="3"/>
            <a:r>
              <a:rPr lang="en-US" dirty="0"/>
              <a:t>Level 4 bullet points (default is 18-point font)</a:t>
            </a:r>
          </a:p>
          <a:p>
            <a:pPr lvl="4"/>
            <a:r>
              <a:rPr lang="en-US" dirty="0"/>
              <a:t>Level 5 bullet points (default is 16-point font)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Slide Heading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999379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6108908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4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1000" y="1295400"/>
            <a:ext cx="4114800" cy="4525963"/>
          </a:xfrm>
        </p:spPr>
        <p:txBody>
          <a:bodyPr/>
          <a:lstStyle>
            <a:lvl1pPr>
              <a:defRPr sz="2200" baseline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Level 1 bullet points (default is 22-point font for two-column layout)</a:t>
            </a:r>
          </a:p>
          <a:p>
            <a:pPr lvl="1"/>
            <a:r>
              <a:rPr lang="en-US" dirty="0"/>
              <a:t>Level 2 bullet points (default is 20-point font)</a:t>
            </a:r>
          </a:p>
          <a:p>
            <a:pPr lvl="2"/>
            <a:r>
              <a:rPr lang="en-US" dirty="0"/>
              <a:t>Level 3 bullet points (default is 18-point font)</a:t>
            </a:r>
          </a:p>
          <a:p>
            <a:pPr lvl="3"/>
            <a:r>
              <a:rPr lang="en-US" dirty="0"/>
              <a:t>Level 4 bullet points (default is 16-point font)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Slide Heading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572000" y="1295400"/>
            <a:ext cx="4114800" cy="4525963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Level 1 bullet points (default is 22-point font for two-column layout)</a:t>
            </a:r>
          </a:p>
          <a:p>
            <a:pPr lvl="1"/>
            <a:r>
              <a:rPr lang="en-US" dirty="0"/>
              <a:t>Level 2 bullet points (default is 20-point font)</a:t>
            </a:r>
          </a:p>
          <a:p>
            <a:pPr lvl="2"/>
            <a:r>
              <a:rPr lang="en-US" dirty="0"/>
              <a:t>Level 3 bullet points (default is 18-point font)</a:t>
            </a:r>
          </a:p>
          <a:p>
            <a:pPr lvl="3"/>
            <a:r>
              <a:rPr lang="en-US" dirty="0"/>
              <a:t>Level 4 bullet points (default is 16-point font)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999379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6108908"/>
            <a:ext cx="1616967" cy="63956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4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5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91437" y="3810000"/>
            <a:ext cx="5952565" cy="2438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0" y="4038600"/>
            <a:ext cx="5562600" cy="2019300"/>
          </a:xfrm>
        </p:spPr>
        <p:txBody>
          <a:bodyPr>
            <a:normAutofit/>
          </a:bodyPr>
          <a:lstStyle>
            <a:lvl1pPr algn="r">
              <a:defRPr sz="3500" baseline="0"/>
            </a:lvl1pPr>
          </a:lstStyle>
          <a:p>
            <a:r>
              <a:rPr lang="en-US" dirty="0"/>
              <a:t>Insert Section Heading</a:t>
            </a:r>
          </a:p>
        </p:txBody>
      </p:sp>
      <p:pic>
        <p:nvPicPr>
          <p:cNvPr id="1026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0"/>
          <a:stretch/>
        </p:blipFill>
        <p:spPr bwMode="auto">
          <a:xfrm>
            <a:off x="818181" y="3810000"/>
            <a:ext cx="238222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65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99379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6108908"/>
            <a:ext cx="1616967" cy="63956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4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5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Heading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4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305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540936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406" y="34290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4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61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87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406" y="34290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8397" y="3898904"/>
            <a:ext cx="7924800" cy="180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PermianSlabSerifTypeface"/>
              </a:rPr>
              <a:t>Districts and schools in Tennessee will exemplify excellence and equity such that all students are equipped with the knowledge and skills to successfully embark on their chosen path in life.</a:t>
            </a:r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0" y="6172204"/>
            <a:ext cx="9144000" cy="48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1B365D"/>
                </a:solidFill>
                <a:cs typeface="Open Sans"/>
              </a:rPr>
              <a:t>Excellence | Optimism | Judgment | Courage | Teamwork</a:t>
            </a:r>
          </a:p>
        </p:txBody>
      </p:sp>
      <p:pic>
        <p:nvPicPr>
          <p:cNvPr id="14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61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20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70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4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4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54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7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33475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04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14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 baseline="0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Level 1 bullet points (default is 24-point font)</a:t>
            </a:r>
          </a:p>
          <a:p>
            <a:pPr lvl="1"/>
            <a:r>
              <a:rPr lang="en-US" dirty="0" smtClean="0"/>
              <a:t>Level 2 bullet points (default is 22-point font)</a:t>
            </a:r>
          </a:p>
          <a:p>
            <a:pPr lvl="2"/>
            <a:r>
              <a:rPr lang="en-US" dirty="0" smtClean="0"/>
              <a:t>Level 3 bullet points (default is 20-point font)</a:t>
            </a:r>
          </a:p>
          <a:p>
            <a:pPr lvl="3"/>
            <a:r>
              <a:rPr lang="en-US" dirty="0" smtClean="0"/>
              <a:t>Level 4 bullet points (default is 18-point font)</a:t>
            </a:r>
          </a:p>
          <a:p>
            <a:pPr lvl="4"/>
            <a:r>
              <a:rPr lang="en-US" dirty="0" smtClean="0"/>
              <a:t>Level 5 bullet points (default is 16-point font)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Slide Heading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99381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6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2" y="6108907"/>
            <a:ext cx="1212725" cy="6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02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70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4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6E7073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4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6E7073"/>
                </a:solidFill>
              </a:rPr>
              <a:pPr/>
              <a:t>‹#›</a:t>
            </a:fld>
            <a:endParaRPr lang="en-US" dirty="0">
              <a:solidFill>
                <a:srgbClr val="6E707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16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6" y="35052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597" y="3810004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334000"/>
            <a:ext cx="6400800" cy="685800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If applicable, insert sub-title</a:t>
            </a:r>
          </a:p>
        </p:txBody>
      </p:sp>
      <p:pic>
        <p:nvPicPr>
          <p:cNvPr id="2050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61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56799" y="6400800"/>
            <a:ext cx="5030403" cy="381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 lang="en-US" sz="1400" smtClean="0">
                <a:solidFill>
                  <a:schemeClr val="tx2"/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Presenter Name | Job Title | Team/Office/Division | Date</a:t>
            </a:r>
          </a:p>
        </p:txBody>
      </p:sp>
    </p:spTree>
    <p:extLst>
      <p:ext uri="{BB962C8B-B14F-4D97-AF65-F5344CB8AC3E}">
        <p14:creationId xmlns:p14="http://schemas.microsoft.com/office/powerpoint/2010/main" val="2541427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 baseline="0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Level 1 bullet points (default is 24-point font)</a:t>
            </a:r>
          </a:p>
          <a:p>
            <a:pPr lvl="1"/>
            <a:r>
              <a:rPr lang="en-US" dirty="0"/>
              <a:t>Level 2 bullet points (default is 22-point font)</a:t>
            </a:r>
          </a:p>
          <a:p>
            <a:pPr lvl="2"/>
            <a:r>
              <a:rPr lang="en-US" dirty="0"/>
              <a:t>Level 3 bullet points (default is 20-point font)</a:t>
            </a:r>
          </a:p>
          <a:p>
            <a:pPr lvl="3"/>
            <a:r>
              <a:rPr lang="en-US" dirty="0"/>
              <a:t>Level 4 bullet points (default is 18-point font)</a:t>
            </a:r>
          </a:p>
          <a:p>
            <a:pPr lvl="4"/>
            <a:r>
              <a:rPr lang="en-US" dirty="0"/>
              <a:t>Level 5 bullet points (default is 16-point font)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Slide Heading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999379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6108908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4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1000" y="1295400"/>
            <a:ext cx="4114800" cy="4525963"/>
          </a:xfrm>
        </p:spPr>
        <p:txBody>
          <a:bodyPr/>
          <a:lstStyle>
            <a:lvl1pPr>
              <a:defRPr sz="2200" baseline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Level 1 bullet points (default is 22-point font for two-column layout)</a:t>
            </a:r>
          </a:p>
          <a:p>
            <a:pPr lvl="1"/>
            <a:r>
              <a:rPr lang="en-US" dirty="0"/>
              <a:t>Level 2 bullet points (default is 20-point font)</a:t>
            </a:r>
          </a:p>
          <a:p>
            <a:pPr lvl="2"/>
            <a:r>
              <a:rPr lang="en-US" dirty="0"/>
              <a:t>Level 3 bullet points (default is 18-point font)</a:t>
            </a:r>
          </a:p>
          <a:p>
            <a:pPr lvl="3"/>
            <a:r>
              <a:rPr lang="en-US" dirty="0"/>
              <a:t>Level 4 bullet points (default is 16-point font)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Slide Heading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572000" y="1295400"/>
            <a:ext cx="4114800" cy="4525963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Level 1 bullet points (default is 22-point font for two-column layout)</a:t>
            </a:r>
          </a:p>
          <a:p>
            <a:pPr lvl="1"/>
            <a:r>
              <a:rPr lang="en-US" dirty="0"/>
              <a:t>Level 2 bullet points (default is 20-point font)</a:t>
            </a:r>
          </a:p>
          <a:p>
            <a:pPr lvl="2"/>
            <a:r>
              <a:rPr lang="en-US" dirty="0"/>
              <a:t>Level 3 bullet points (default is 18-point font)</a:t>
            </a:r>
          </a:p>
          <a:p>
            <a:pPr lvl="3"/>
            <a:r>
              <a:rPr lang="en-US" dirty="0"/>
              <a:t>Level 4 bullet points (default is 16-point font)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999379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6108908"/>
            <a:ext cx="1616967" cy="63956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4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41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91437" y="3810000"/>
            <a:ext cx="5952565" cy="2438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0" y="4038600"/>
            <a:ext cx="5562600" cy="2019300"/>
          </a:xfrm>
        </p:spPr>
        <p:txBody>
          <a:bodyPr>
            <a:normAutofit/>
          </a:bodyPr>
          <a:lstStyle>
            <a:lvl1pPr algn="r">
              <a:defRPr sz="3500" baseline="0"/>
            </a:lvl1pPr>
          </a:lstStyle>
          <a:p>
            <a:r>
              <a:rPr lang="en-US" dirty="0"/>
              <a:t>Insert Section Heading</a:t>
            </a:r>
          </a:p>
        </p:txBody>
      </p:sp>
      <p:pic>
        <p:nvPicPr>
          <p:cNvPr id="1026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0"/>
          <a:stretch/>
        </p:blipFill>
        <p:spPr bwMode="auto">
          <a:xfrm>
            <a:off x="818181" y="3810000"/>
            <a:ext cx="238222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57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99379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6108908"/>
            <a:ext cx="1616967" cy="63956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4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08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Heading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4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305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4180295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406" y="34290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4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61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808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406" y="34290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8397" y="3898904"/>
            <a:ext cx="7924800" cy="180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cs typeface="PermianSlabSerifTypeface"/>
              </a:rPr>
              <a:t>Districts and schools in Tennessee will exemplify excellence and equity such that all students are equipped with the knowledge and skills to successfully embark on their chosen path in life.</a:t>
            </a:r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0" y="6172204"/>
            <a:ext cx="9144000" cy="48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1B365D"/>
                </a:solidFill>
                <a:cs typeface="Open Sans"/>
              </a:rPr>
              <a:t>Excellence | Optimism | Judgment | Courage | Teamwork</a:t>
            </a:r>
          </a:p>
        </p:txBody>
      </p:sp>
      <p:pic>
        <p:nvPicPr>
          <p:cNvPr id="14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61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37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70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4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4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6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1000" y="1295400"/>
            <a:ext cx="4114800" cy="4525963"/>
          </a:xfrm>
        </p:spPr>
        <p:txBody>
          <a:bodyPr/>
          <a:lstStyle>
            <a:lvl1pPr>
              <a:defRPr sz="2200" baseline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 bullet points (default is 22-point font for two-column layout)</a:t>
            </a:r>
          </a:p>
          <a:p>
            <a:pPr lvl="1"/>
            <a:r>
              <a:rPr lang="en-US" dirty="0" smtClean="0"/>
              <a:t>Level 2 bullet points (default is 20-point font)</a:t>
            </a:r>
          </a:p>
          <a:p>
            <a:pPr lvl="2"/>
            <a:r>
              <a:rPr lang="en-US" dirty="0" smtClean="0"/>
              <a:t>Level 3 bullet points (default is 18-point font)</a:t>
            </a:r>
          </a:p>
          <a:p>
            <a:pPr lvl="3"/>
            <a:r>
              <a:rPr lang="en-US" dirty="0" smtClean="0"/>
              <a:t>Level 4 bullet points (default is 16-point font)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Insert Slide Heading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572000" y="1295400"/>
            <a:ext cx="4114800" cy="4525963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 bullet points (default is 22-point font for two-column layout)</a:t>
            </a:r>
          </a:p>
          <a:p>
            <a:pPr lvl="1"/>
            <a:r>
              <a:rPr lang="en-US" dirty="0" smtClean="0"/>
              <a:t>Level 2 bullet points (default is 20-point font)</a:t>
            </a:r>
          </a:p>
          <a:p>
            <a:pPr lvl="2"/>
            <a:r>
              <a:rPr lang="en-US" dirty="0" smtClean="0"/>
              <a:t>Level 3 bullet points (default is 18-point font)</a:t>
            </a:r>
          </a:p>
          <a:p>
            <a:pPr lvl="3"/>
            <a:r>
              <a:rPr lang="en-US" dirty="0" smtClean="0"/>
              <a:t>Level 4 bullet points (default is 16-point font)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999381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6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2" y="6108907"/>
            <a:ext cx="1212725" cy="6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92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7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33475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41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30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/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1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43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6" y="35052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597" y="38100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Insert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334000"/>
            <a:ext cx="6400800" cy="685800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If applicable, insert sub-title</a:t>
            </a:r>
            <a:endParaRPr lang="en-US" dirty="0"/>
          </a:p>
        </p:txBody>
      </p:sp>
      <p:pic>
        <p:nvPicPr>
          <p:cNvPr id="2050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56799" y="6400800"/>
            <a:ext cx="5030403" cy="381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 lang="en-US" sz="1400" smtClean="0">
                <a:solidFill>
                  <a:schemeClr val="tx2"/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Presenter Name | Job Title | Team/Office/Division | Date</a:t>
            </a:r>
          </a:p>
        </p:txBody>
      </p:sp>
    </p:spTree>
    <p:extLst>
      <p:ext uri="{BB962C8B-B14F-4D97-AF65-F5344CB8AC3E}">
        <p14:creationId xmlns:p14="http://schemas.microsoft.com/office/powerpoint/2010/main" val="1866753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 baseline="0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Level 1 bullet points (default is 24-point font)</a:t>
            </a:r>
          </a:p>
          <a:p>
            <a:pPr lvl="1"/>
            <a:r>
              <a:rPr lang="en-US" dirty="0" smtClean="0"/>
              <a:t>Level 2 bullet points (default is 22-point font)</a:t>
            </a:r>
          </a:p>
          <a:p>
            <a:pPr lvl="2"/>
            <a:r>
              <a:rPr lang="en-US" dirty="0" smtClean="0"/>
              <a:t>Level 3 bullet points (default is 20-point font)</a:t>
            </a:r>
          </a:p>
          <a:p>
            <a:pPr lvl="3"/>
            <a:r>
              <a:rPr lang="en-US" dirty="0" smtClean="0"/>
              <a:t>Level 4 bullet points (default is 18-point font)</a:t>
            </a:r>
          </a:p>
          <a:p>
            <a:pPr lvl="4"/>
            <a:r>
              <a:rPr lang="en-US" dirty="0" smtClean="0"/>
              <a:t>Level 5 bullet points (default is 16-point font)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Slide Heading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00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1000" y="1295400"/>
            <a:ext cx="4114800" cy="4525963"/>
          </a:xfrm>
        </p:spPr>
        <p:txBody>
          <a:bodyPr/>
          <a:lstStyle>
            <a:lvl1pPr>
              <a:defRPr sz="2200" baseline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 bullet points (default is 22-point font for two-column layout)</a:t>
            </a:r>
          </a:p>
          <a:p>
            <a:pPr lvl="1"/>
            <a:r>
              <a:rPr lang="en-US" dirty="0" smtClean="0"/>
              <a:t>Level 2 bullet points (default is 20-point font)</a:t>
            </a:r>
          </a:p>
          <a:p>
            <a:pPr lvl="2"/>
            <a:r>
              <a:rPr lang="en-US" dirty="0" smtClean="0"/>
              <a:t>Level 3 bullet points (default is 18-point font)</a:t>
            </a:r>
          </a:p>
          <a:p>
            <a:pPr lvl="3"/>
            <a:r>
              <a:rPr lang="en-US" dirty="0" smtClean="0"/>
              <a:t>Level 4 bullet points (default is 16-point font)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Insert Slide Heading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572000" y="1295400"/>
            <a:ext cx="4114800" cy="4525963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 bullet points (default is 22-point font for two-column layout)</a:t>
            </a:r>
          </a:p>
          <a:p>
            <a:pPr lvl="1"/>
            <a:r>
              <a:rPr lang="en-US" dirty="0" smtClean="0"/>
              <a:t>Level 2 bullet points (default is 20-point font)</a:t>
            </a:r>
          </a:p>
          <a:p>
            <a:pPr lvl="2"/>
            <a:r>
              <a:rPr lang="en-US" dirty="0" smtClean="0"/>
              <a:t>Level 3 bullet points (default is 18-point font)</a:t>
            </a:r>
          </a:p>
          <a:p>
            <a:pPr lvl="3"/>
            <a:r>
              <a:rPr lang="en-US" dirty="0" smtClean="0"/>
              <a:t>Level 4 bullet points (default is 16-point font)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42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91435" y="3810000"/>
            <a:ext cx="5952565" cy="2438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0" y="4038600"/>
            <a:ext cx="5562600" cy="2019300"/>
          </a:xfrm>
        </p:spPr>
        <p:txBody>
          <a:bodyPr>
            <a:normAutofit/>
          </a:bodyPr>
          <a:lstStyle>
            <a:lvl1pPr algn="r">
              <a:defRPr sz="3500" baseline="0"/>
            </a:lvl1pPr>
          </a:lstStyle>
          <a:p>
            <a:r>
              <a:rPr lang="en-US" dirty="0" smtClean="0"/>
              <a:t>Insert Section Heading</a:t>
            </a:r>
            <a:endParaRPr lang="en-US" dirty="0"/>
          </a:p>
        </p:txBody>
      </p:sp>
      <p:pic>
        <p:nvPicPr>
          <p:cNvPr id="1026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180" y="3810000"/>
            <a:ext cx="238222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86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94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Heading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305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Insert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00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406" y="34290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8397" y="3898900"/>
            <a:ext cx="7924800" cy="180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FFFFFF"/>
                </a:solidFill>
                <a:latin typeface="Georgia" panose="02040502050405020303" pitchFamily="18" charset="0"/>
                <a:cs typeface="PermianSlabSerifTypeface"/>
              </a:rPr>
              <a:t>Presenter Name</a:t>
            </a:r>
            <a:br>
              <a:rPr lang="en-US" sz="3000" b="1" dirty="0" smtClean="0">
                <a:solidFill>
                  <a:srgbClr val="FFFFFF"/>
                </a:solidFill>
                <a:latin typeface="Georgia" panose="02040502050405020303" pitchFamily="18" charset="0"/>
                <a:cs typeface="PermianSlabSerifTypeface"/>
              </a:rPr>
            </a:br>
            <a:r>
              <a:rPr lang="en-US" sz="3000" b="1" dirty="0" smtClean="0">
                <a:solidFill>
                  <a:srgbClr val="FFFFFF"/>
                </a:solidFill>
                <a:latin typeface="Georgia" panose="02040502050405020303" pitchFamily="18" charset="0"/>
                <a:cs typeface="PermianSlabSerifTypeface"/>
              </a:rPr>
              <a:t>Title</a:t>
            </a:r>
            <a:br>
              <a:rPr lang="en-US" sz="3000" b="1" dirty="0" smtClean="0">
                <a:solidFill>
                  <a:srgbClr val="FFFFFF"/>
                </a:solidFill>
                <a:latin typeface="Georgia" panose="02040502050405020303" pitchFamily="18" charset="0"/>
                <a:cs typeface="PermianSlabSerifTypeface"/>
              </a:rPr>
            </a:br>
            <a:r>
              <a:rPr lang="en-US" sz="3000" b="1" dirty="0" smtClean="0">
                <a:solidFill>
                  <a:srgbClr val="FFFFFF"/>
                </a:solidFill>
                <a:latin typeface="Georgia" panose="02040502050405020303" pitchFamily="18" charset="0"/>
                <a:cs typeface="PermianSlabSerifTypeface"/>
              </a:rPr>
              <a:t>Team/Office/Division</a:t>
            </a:r>
          </a:p>
          <a:p>
            <a:r>
              <a:rPr lang="en-US" sz="3000" b="1" dirty="0" smtClean="0">
                <a:solidFill>
                  <a:srgbClr val="FFFFFF"/>
                </a:solidFill>
                <a:latin typeface="Georgia" panose="02040502050405020303" pitchFamily="18" charset="0"/>
                <a:cs typeface="PermianSlabSerifTypeface"/>
              </a:rPr>
              <a:t>Email Address</a:t>
            </a:r>
          </a:p>
          <a:p>
            <a:r>
              <a:rPr lang="en-US" sz="3000" b="1" dirty="0" smtClean="0">
                <a:solidFill>
                  <a:srgbClr val="FFFFFF"/>
                </a:solidFill>
                <a:latin typeface="Georgia" panose="02040502050405020303" pitchFamily="18" charset="0"/>
                <a:cs typeface="PermianSlabSerifTypeface"/>
              </a:rPr>
              <a:t>Phone Number</a:t>
            </a:r>
            <a:endParaRPr lang="en-US" sz="3000" b="1" dirty="0">
              <a:solidFill>
                <a:srgbClr val="FFFFFF"/>
              </a:solidFill>
              <a:latin typeface="Georgia" panose="02040502050405020303" pitchFamily="18" charset="0"/>
              <a:cs typeface="PermianSlabSerifTypeface"/>
            </a:endParaRPr>
          </a:p>
        </p:txBody>
      </p:sp>
      <p:pic>
        <p:nvPicPr>
          <p:cNvPr id="14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63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91438" y="3810000"/>
            <a:ext cx="5952565" cy="2438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0" y="4038600"/>
            <a:ext cx="5562600" cy="2019300"/>
          </a:xfrm>
        </p:spPr>
        <p:txBody>
          <a:bodyPr>
            <a:normAutofit/>
          </a:bodyPr>
          <a:lstStyle>
            <a:lvl1pPr algn="r">
              <a:defRPr sz="3500" baseline="0"/>
            </a:lvl1pPr>
          </a:lstStyle>
          <a:p>
            <a:r>
              <a:rPr lang="en-US" dirty="0" smtClean="0"/>
              <a:t>Insert Section Heading</a:t>
            </a:r>
            <a:endParaRPr lang="en-US" dirty="0"/>
          </a:p>
        </p:txBody>
      </p:sp>
      <p:pic>
        <p:nvPicPr>
          <p:cNvPr id="6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0"/>
          <a:stretch/>
        </p:blipFill>
        <p:spPr bwMode="auto">
          <a:xfrm>
            <a:off x="1404773" y="3829050"/>
            <a:ext cx="1786665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770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406" y="34290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8397" y="3898900"/>
            <a:ext cx="7924800" cy="180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PermianSlabSerifTypeface"/>
              </a:rPr>
              <a:t>Districts and schools in Tennessee will exemplify excellence and equity such that all students are equipped with the knowledge and skills to successfully embark on their chosen path in life.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PermianSlabSerifTypeface"/>
            </a:endParaRPr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0" y="6172200"/>
            <a:ext cx="9144000" cy="48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1B365D"/>
                </a:solidFill>
                <a:cs typeface="Open Sans"/>
              </a:rPr>
              <a:t>Excellence | Optimism | Judgment | Courage | Teamwork</a:t>
            </a:r>
            <a:endParaRPr lang="en-US" sz="2400" b="1" dirty="0">
              <a:solidFill>
                <a:srgbClr val="1B365D"/>
              </a:solidFill>
              <a:cs typeface="Open Sans"/>
            </a:endParaRPr>
          </a:p>
        </p:txBody>
      </p:sp>
      <p:pic>
        <p:nvPicPr>
          <p:cNvPr id="14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57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06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99381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6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2" y="6108907"/>
            <a:ext cx="1212725" cy="6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6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Heading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6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305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Insert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6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406" y="34290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8397" y="3898906"/>
            <a:ext cx="7924800" cy="180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  <a:cs typeface="PermianSlabSerifTypeface"/>
              </a:rPr>
              <a:t>Presenter</a:t>
            </a:r>
            <a:r>
              <a:rPr lang="en-US" sz="3000" b="1" i="0" baseline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  <a:cs typeface="PermianSlabSerifTypeface"/>
              </a:rPr>
              <a:t> Name</a:t>
            </a:r>
            <a:br>
              <a:rPr lang="en-US" sz="3000" b="1" i="0" baseline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  <a:cs typeface="PermianSlabSerifTypeface"/>
              </a:rPr>
            </a:br>
            <a:r>
              <a:rPr lang="en-US" sz="3000" b="1" i="0" baseline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  <a:cs typeface="PermianSlabSerifTypeface"/>
              </a:rPr>
              <a:t>Title</a:t>
            </a:r>
            <a:br>
              <a:rPr lang="en-US" sz="3000" b="1" i="0" baseline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  <a:cs typeface="PermianSlabSerifTypeface"/>
              </a:rPr>
            </a:br>
            <a:r>
              <a:rPr lang="en-US" sz="3000" b="1" i="0" baseline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  <a:cs typeface="PermianSlabSerifTypeface"/>
              </a:rPr>
              <a:t>Team/Office/Division</a:t>
            </a:r>
          </a:p>
          <a:p>
            <a:r>
              <a:rPr lang="en-US" sz="3000" b="1" i="0" baseline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  <a:cs typeface="PermianSlabSerifTypeface"/>
              </a:rPr>
              <a:t>Email Address</a:t>
            </a:r>
          </a:p>
          <a:p>
            <a:r>
              <a:rPr lang="en-US" sz="3000" b="1" i="0" baseline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  <a:cs typeface="PermianSlabSerifTypeface"/>
              </a:rPr>
              <a:t>Phone Number</a:t>
            </a:r>
            <a:endParaRPr lang="en-US" sz="3000" b="1" i="0" dirty="0">
              <a:solidFill>
                <a:schemeClr val="bg1"/>
              </a:solidFill>
              <a:effectLst/>
              <a:latin typeface="Georgia" panose="02040502050405020303" pitchFamily="18" charset="0"/>
              <a:cs typeface="PermianSlabSerifTypeface"/>
            </a:endParaRPr>
          </a:p>
        </p:txBody>
      </p:sp>
      <p:pic>
        <p:nvPicPr>
          <p:cNvPr id="5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97" y="909162"/>
            <a:ext cx="3886200" cy="2049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9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406" y="34290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8397" y="3898906"/>
            <a:ext cx="7924800" cy="180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PermianSlabSerifTypeface"/>
              </a:rPr>
              <a:t>Districts and schools in Tennessee will exemplify excellence and equity such that all students are equipped with the knowledge and skills to successfully embark on their chosen path in life.</a:t>
            </a:r>
            <a:endParaRPr lang="en-US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PermianSlabSerifTypeface"/>
            </a:endParaRPr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0" y="6172206"/>
            <a:ext cx="9144000" cy="48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1B365D"/>
                </a:solidFill>
                <a:latin typeface="Open Sans"/>
                <a:cs typeface="Open Sans"/>
              </a:rPr>
              <a:t>Excellence | Optimism | Judgment | Courage | Teamwork</a:t>
            </a:r>
            <a:endParaRPr lang="en-US" sz="2400" b="1" dirty="0">
              <a:solidFill>
                <a:srgbClr val="1B365D"/>
              </a:solidFill>
              <a:latin typeface="Open Sans"/>
              <a:cs typeface="Open Sans"/>
            </a:endParaRPr>
          </a:p>
        </p:txBody>
      </p:sp>
      <p:pic>
        <p:nvPicPr>
          <p:cNvPr id="7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97" y="926095"/>
            <a:ext cx="3886200" cy="2049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8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6" y="35052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597" y="3810004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334000"/>
            <a:ext cx="6400800" cy="685800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If applicable, insert sub-title</a:t>
            </a:r>
          </a:p>
        </p:txBody>
      </p:sp>
      <p:pic>
        <p:nvPicPr>
          <p:cNvPr id="2050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61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56799" y="6400800"/>
            <a:ext cx="5030403" cy="381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 lang="en-US" sz="1400" smtClean="0">
                <a:solidFill>
                  <a:schemeClr val="tx2"/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Presenter Name | Job Title | Team/Office/Division | Date</a:t>
            </a:r>
          </a:p>
        </p:txBody>
      </p:sp>
    </p:spTree>
    <p:extLst>
      <p:ext uri="{BB962C8B-B14F-4D97-AF65-F5344CB8AC3E}">
        <p14:creationId xmlns:p14="http://schemas.microsoft.com/office/powerpoint/2010/main" val="327149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9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2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55" r:id="rId5"/>
    <p:sldLayoutId id="2147483658" r:id="rId6"/>
    <p:sldLayoutId id="2147483661" r:id="rId7"/>
    <p:sldLayoutId id="2147483660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E3524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–"/>
        <a:defRPr sz="22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E3524"/>
        </a:buClr>
        <a:buFont typeface="Courier New" panose="02070309020205020404" pitchFamily="49" charset="0"/>
        <a:buChar char="o"/>
        <a:defRPr sz="18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»"/>
        <a:defRPr sz="16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9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706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E3524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–"/>
        <a:defRPr sz="22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E3524"/>
        </a:buClr>
        <a:buFont typeface="Courier New" panose="02070309020205020404" pitchFamily="49" charset="0"/>
        <a:buChar char="o"/>
        <a:defRPr sz="18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»"/>
        <a:defRPr sz="16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9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625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E3524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–"/>
        <a:defRPr sz="22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E3524"/>
        </a:buClr>
        <a:buFont typeface="Courier New" panose="02070309020205020404" pitchFamily="49" charset="0"/>
        <a:buChar char="o"/>
        <a:defRPr sz="18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»"/>
        <a:defRPr sz="16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7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7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E3524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–"/>
        <a:defRPr sz="22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E3524"/>
        </a:buClr>
        <a:buFont typeface="Courier New" panose="02070309020205020404" pitchFamily="49" charset="0"/>
        <a:buChar char="o"/>
        <a:defRPr sz="18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»"/>
        <a:defRPr sz="16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673477"/>
            <a:ext cx="8534400" cy="2346323"/>
          </a:xfrm>
        </p:spPr>
        <p:txBody>
          <a:bodyPr>
            <a:normAutofit/>
          </a:bodyPr>
          <a:lstStyle/>
          <a:p>
            <a:r>
              <a:rPr lang="en-US" sz="4400" dirty="0"/>
              <a:t>Tennessee </a:t>
            </a:r>
            <a:r>
              <a:rPr lang="en-US" sz="4800" dirty="0"/>
              <a:t>Succeeds: </a:t>
            </a:r>
            <a:br>
              <a:rPr lang="en-US" sz="4800" dirty="0"/>
            </a:br>
            <a:r>
              <a:rPr lang="en-US" sz="3600" dirty="0" smtClean="0"/>
              <a:t>The Every Student Succeeds Act in Tennessee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1" y="6400800"/>
            <a:ext cx="7848600" cy="381000"/>
          </a:xfrm>
        </p:spPr>
        <p:txBody>
          <a:bodyPr>
            <a:normAutofit/>
          </a:bodyPr>
          <a:lstStyle/>
          <a:p>
            <a:r>
              <a:rPr lang="en-US" dirty="0" smtClean="0"/>
              <a:t>Dr. Candice McQueen | December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December 2016</a:t>
            </a:r>
          </a:p>
          <a:p>
            <a:pPr lvl="1"/>
            <a:r>
              <a:rPr lang="en-US" dirty="0" smtClean="0"/>
              <a:t>Regional town hall meetings</a:t>
            </a:r>
          </a:p>
          <a:p>
            <a:pPr lvl="1"/>
            <a:r>
              <a:rPr lang="en-US" dirty="0" smtClean="0"/>
              <a:t>Online feedback form is live</a:t>
            </a:r>
          </a:p>
          <a:p>
            <a:pPr lvl="1"/>
            <a:r>
              <a:rPr lang="en-US" dirty="0" smtClean="0"/>
              <a:t>Draft plan public comment period is open through Jan. 31, 2017.</a:t>
            </a:r>
          </a:p>
          <a:p>
            <a:r>
              <a:rPr lang="en-US" b="1" dirty="0" smtClean="0"/>
              <a:t>January 2017</a:t>
            </a:r>
          </a:p>
          <a:p>
            <a:pPr lvl="1"/>
            <a:r>
              <a:rPr lang="en-US" dirty="0" smtClean="0"/>
              <a:t>TDOE will review feedback from town hall meetings, online feedback form, and public comment period</a:t>
            </a:r>
          </a:p>
          <a:p>
            <a:pPr lvl="1"/>
            <a:r>
              <a:rPr lang="en-US" dirty="0" smtClean="0"/>
              <a:t>TDOE will present draft to additional stakeholders, including the State Board, Legislature/Education Committees, and key organizations</a:t>
            </a:r>
          </a:p>
          <a:p>
            <a:r>
              <a:rPr lang="en-US" b="1" dirty="0" smtClean="0"/>
              <a:t>March/April 2017</a:t>
            </a:r>
          </a:p>
          <a:p>
            <a:pPr lvl="1"/>
            <a:r>
              <a:rPr lang="en-US" dirty="0" smtClean="0"/>
              <a:t>Submission to U.S. Department of Education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9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Tennessee in ESSA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7244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b="1" dirty="0" smtClean="0"/>
              <a:t>high expectations </a:t>
            </a:r>
            <a:r>
              <a:rPr lang="en-US" dirty="0" smtClean="0"/>
              <a:t>that align to postsecondary and workforce readiness so all of Tennessee’s students are able to pursue their chosen path in life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Attend to the </a:t>
            </a:r>
            <a:r>
              <a:rPr lang="en-US" b="1" dirty="0"/>
              <a:t>needs of all students </a:t>
            </a:r>
            <a:r>
              <a:rPr lang="en-US" dirty="0"/>
              <a:t>in pre-K–12—especially historically disadvantaged </a:t>
            </a:r>
            <a:r>
              <a:rPr lang="en-US" dirty="0" smtClean="0"/>
              <a:t>students—so they can experience success after high school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Provide support, funding, intervention, and innovation for </a:t>
            </a:r>
            <a:r>
              <a:rPr lang="en-US" b="1" dirty="0" smtClean="0"/>
              <a:t>persistently low-performing schools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Focus on strengthening and </a:t>
            </a:r>
            <a:r>
              <a:rPr lang="en-US" b="1" dirty="0" smtClean="0"/>
              <a:t>supporting educators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Empower districts </a:t>
            </a:r>
            <a:r>
              <a:rPr lang="en-US" dirty="0" smtClean="0"/>
              <a:t>to drive toward student goals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Tennessee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Set </a:t>
            </a:r>
            <a:r>
              <a:rPr lang="en-US" b="1" i="1" dirty="0" smtClean="0"/>
              <a:t>high expectations</a:t>
            </a:r>
            <a:r>
              <a:rPr lang="en-US" i="1" dirty="0" smtClean="0"/>
              <a:t> that align to </a:t>
            </a:r>
            <a:r>
              <a:rPr lang="en-US" b="1" i="1" dirty="0" smtClean="0"/>
              <a:t>postsecondary and workforce readiness </a:t>
            </a:r>
            <a:r>
              <a:rPr lang="en-US" i="1" dirty="0" smtClean="0"/>
              <a:t>so all of Tennessee’s students are able to pursue their chosen path in life</a:t>
            </a:r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1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46043"/>
            <a:ext cx="5029200" cy="32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Tennessee Academic Standards</a:t>
            </a:r>
          </a:p>
          <a:p>
            <a:pPr lvl="1"/>
            <a:r>
              <a:rPr lang="en-US" sz="2400" b="1" dirty="0" smtClean="0"/>
              <a:t>State-specific standards</a:t>
            </a:r>
            <a:r>
              <a:rPr lang="en-US" sz="2400" dirty="0" smtClean="0"/>
              <a:t> in math, English language arts, science, and social studies </a:t>
            </a:r>
          </a:p>
          <a:p>
            <a:pPr lvl="1"/>
            <a:r>
              <a:rPr lang="en-US" sz="2400" dirty="0" smtClean="0"/>
              <a:t>Comprehensive standards review process </a:t>
            </a:r>
          </a:p>
          <a:p>
            <a:r>
              <a:rPr lang="en-US" dirty="0" smtClean="0"/>
              <a:t>Improved and aligned </a:t>
            </a:r>
            <a:r>
              <a:rPr lang="en-US" b="1" dirty="0" smtClean="0"/>
              <a:t>TNReady assessment </a:t>
            </a:r>
            <a:r>
              <a:rPr lang="en-US" dirty="0" smtClean="0"/>
              <a:t>with reduced testing time for 2016-17 &amp; additional reductions in 3rd/4th grade </a:t>
            </a:r>
          </a:p>
          <a:p>
            <a:r>
              <a:rPr lang="en-US" b="1" dirty="0" smtClean="0"/>
              <a:t>New student score reports </a:t>
            </a:r>
            <a:r>
              <a:rPr lang="en-US" dirty="0" smtClean="0"/>
              <a:t>that provide better feedback in a better format</a:t>
            </a:r>
          </a:p>
          <a:p>
            <a:r>
              <a:rPr lang="en-US" b="1" dirty="0" smtClean="0"/>
              <a:t>ACT</a:t>
            </a:r>
            <a:r>
              <a:rPr lang="en-US" dirty="0" smtClean="0"/>
              <a:t> retake opportunity and ACT prep course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Opportunity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Attend to the </a:t>
            </a:r>
            <a:r>
              <a:rPr lang="en-US" b="1" i="1" dirty="0"/>
              <a:t>needs of all students </a:t>
            </a:r>
            <a:r>
              <a:rPr lang="en-US" i="1" dirty="0"/>
              <a:t>in pre-K–12—especially historically disadvantaged students—so they can experience success after high </a:t>
            </a:r>
            <a:r>
              <a:rPr lang="en-US" i="1" dirty="0" smtClean="0"/>
              <a:t>school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2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594586"/>
            <a:ext cx="5486400" cy="322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/>
              <a:t>Focus on </a:t>
            </a:r>
            <a:r>
              <a:rPr lang="en-US" b="1" dirty="0"/>
              <a:t>the whole child </a:t>
            </a:r>
            <a:r>
              <a:rPr lang="en-US" dirty="0"/>
              <a:t>and </a:t>
            </a:r>
            <a:r>
              <a:rPr lang="en-US" dirty="0" smtClean="0"/>
              <a:t>well-rounded environments with support for</a:t>
            </a:r>
          </a:p>
          <a:p>
            <a:pPr lvl="1"/>
            <a:r>
              <a:rPr lang="en-US" dirty="0" smtClean="0"/>
              <a:t>Expanding coursework and elective offerings</a:t>
            </a:r>
          </a:p>
          <a:p>
            <a:pPr lvl="1"/>
            <a:r>
              <a:rPr lang="en-US" dirty="0" smtClean="0"/>
              <a:t>Developing social and personal competencies</a:t>
            </a:r>
          </a:p>
          <a:p>
            <a:pPr lvl="1"/>
            <a:r>
              <a:rPr lang="en-US" dirty="0" smtClean="0"/>
              <a:t>State and district funding through federal enrichment grants</a:t>
            </a:r>
          </a:p>
          <a:p>
            <a:r>
              <a:rPr lang="en-US" dirty="0" smtClean="0"/>
              <a:t>Improved accountability framework includes</a:t>
            </a:r>
          </a:p>
          <a:p>
            <a:pPr lvl="1"/>
            <a:r>
              <a:rPr lang="en-US" dirty="0" smtClean="0"/>
              <a:t>English learners progress toward English proficiency </a:t>
            </a:r>
          </a:p>
          <a:p>
            <a:pPr lvl="1"/>
            <a:r>
              <a:rPr lang="en-US" dirty="0" smtClean="0"/>
              <a:t>New </a:t>
            </a:r>
            <a:r>
              <a:rPr lang="en-US" b="1" dirty="0" smtClean="0"/>
              <a:t>“Opportunity to Learn” </a:t>
            </a:r>
            <a:r>
              <a:rPr lang="en-US" dirty="0" smtClean="0"/>
              <a:t>indicator measuring chronic absenteeism</a:t>
            </a:r>
          </a:p>
          <a:p>
            <a:pPr lvl="1"/>
            <a:r>
              <a:rPr lang="en-US" dirty="0" smtClean="0"/>
              <a:t>New </a:t>
            </a:r>
            <a:r>
              <a:rPr lang="en-US" b="1" dirty="0" smtClean="0"/>
              <a:t>“Ready Graduate” </a:t>
            </a:r>
            <a:r>
              <a:rPr lang="en-US" dirty="0" smtClean="0"/>
              <a:t>indicator measuring high school students’ readiness for postsecondary and the workforce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Provide </a:t>
            </a:r>
            <a:r>
              <a:rPr lang="en-US" b="1" i="1" dirty="0" smtClean="0"/>
              <a:t>support, funding, intervention, and innovation </a:t>
            </a:r>
            <a:r>
              <a:rPr lang="en-US" i="1" dirty="0" smtClean="0"/>
              <a:t>for persistently low-performing schools</a:t>
            </a:r>
            <a:endParaRPr lang="en-US" i="1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2280000"/>
            <a:ext cx="52197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Improving lowest-performing schools through</a:t>
            </a:r>
          </a:p>
          <a:p>
            <a:pPr lvl="1"/>
            <a:r>
              <a:rPr lang="en-US" dirty="0" smtClean="0"/>
              <a:t>New</a:t>
            </a:r>
            <a:r>
              <a:rPr lang="en-US" b="1" dirty="0" smtClean="0"/>
              <a:t> School Improvement Continuum </a:t>
            </a:r>
            <a:r>
              <a:rPr lang="en-US" dirty="0" smtClean="0"/>
              <a:t>and</a:t>
            </a:r>
            <a:r>
              <a:rPr lang="en-US" b="1" dirty="0" smtClean="0"/>
              <a:t> Support Network </a:t>
            </a:r>
            <a:r>
              <a:rPr lang="en-US" dirty="0" smtClean="0"/>
              <a:t>for Priority Schools</a:t>
            </a:r>
          </a:p>
          <a:p>
            <a:pPr lvl="1"/>
            <a:r>
              <a:rPr lang="en-US" b="1" dirty="0" smtClean="0"/>
              <a:t>Additional funding </a:t>
            </a:r>
            <a:r>
              <a:rPr lang="en-US" dirty="0" smtClean="0"/>
              <a:t>for lowest-performing schools</a:t>
            </a:r>
          </a:p>
          <a:p>
            <a:r>
              <a:rPr lang="en-US" dirty="0" smtClean="0"/>
              <a:t>Tennessee will</a:t>
            </a:r>
          </a:p>
          <a:p>
            <a:pPr lvl="1"/>
            <a:r>
              <a:rPr lang="en-US" dirty="0" smtClean="0"/>
              <a:t>Articulate </a:t>
            </a:r>
            <a:r>
              <a:rPr lang="en-US" b="1" dirty="0"/>
              <a:t>requirements and expectations</a:t>
            </a:r>
            <a:r>
              <a:rPr lang="en-US" dirty="0"/>
              <a:t> for schools and districts with varying intensity of intervention</a:t>
            </a:r>
          </a:p>
          <a:p>
            <a:pPr lvl="1"/>
            <a:r>
              <a:rPr lang="en-US" dirty="0"/>
              <a:t>Establish and communicate </a:t>
            </a:r>
            <a:r>
              <a:rPr lang="en-US" b="1" dirty="0"/>
              <a:t>clear criteria for ASD </a:t>
            </a:r>
            <a:r>
              <a:rPr lang="en-US" b="1" dirty="0" smtClean="0"/>
              <a:t>eligibility and exit </a:t>
            </a:r>
          </a:p>
          <a:p>
            <a:pPr lvl="1"/>
            <a:r>
              <a:rPr lang="en-US" dirty="0" smtClean="0"/>
              <a:t>Empower </a:t>
            </a:r>
            <a:r>
              <a:rPr lang="en-US" dirty="0"/>
              <a:t>d</a:t>
            </a:r>
            <a:r>
              <a:rPr lang="en-US" dirty="0" smtClean="0"/>
              <a:t>istricts </a:t>
            </a:r>
            <a:r>
              <a:rPr lang="en-US" b="1" dirty="0" smtClean="0"/>
              <a:t>with opportunity to turn around </a:t>
            </a:r>
            <a:r>
              <a:rPr lang="en-US" b="1" dirty="0"/>
              <a:t>schools </a:t>
            </a:r>
            <a:r>
              <a:rPr lang="en-US" b="1" dirty="0" smtClean="0"/>
              <a:t>first </a:t>
            </a:r>
            <a:r>
              <a:rPr lang="en-US" dirty="0" smtClean="0"/>
              <a:t>under clear expectations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Focus on strengthening and supporting </a:t>
            </a:r>
            <a:r>
              <a:rPr lang="en-US" b="1" i="1" dirty="0" smtClean="0"/>
              <a:t>educators</a:t>
            </a:r>
            <a:endParaRPr lang="en-US" b="1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59" t="3972" r="2659"/>
          <a:stretch/>
        </p:blipFill>
        <p:spPr>
          <a:xfrm>
            <a:off x="1750074" y="2057400"/>
            <a:ext cx="5491451" cy="37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Tennessee Succeeds </a:t>
            </a:r>
          </a:p>
          <a:p>
            <a:r>
              <a:rPr lang="en-US" dirty="0" smtClean="0"/>
              <a:t>Updates on our ESSA plan process</a:t>
            </a:r>
          </a:p>
          <a:p>
            <a:r>
              <a:rPr lang="en-US" dirty="0" smtClean="0"/>
              <a:t>Opportunities in Tennessee</a:t>
            </a:r>
          </a:p>
          <a:p>
            <a:r>
              <a:rPr lang="en-US" dirty="0" smtClean="0"/>
              <a:t>School accountability</a:t>
            </a:r>
          </a:p>
          <a:p>
            <a:r>
              <a:rPr lang="en-US" dirty="0" smtClean="0"/>
              <a:t>Questions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Tennessee is strengthening </a:t>
            </a:r>
            <a:r>
              <a:rPr lang="en-US" b="1" dirty="0" smtClean="0"/>
              <a:t>educator preparation </a:t>
            </a:r>
            <a:r>
              <a:rPr lang="en-US" dirty="0" smtClean="0"/>
              <a:t>by</a:t>
            </a:r>
          </a:p>
          <a:p>
            <a:pPr lvl="1"/>
            <a:r>
              <a:rPr lang="en-US" dirty="0" smtClean="0"/>
              <a:t>Improving educator pipelines</a:t>
            </a:r>
          </a:p>
          <a:p>
            <a:pPr lvl="1"/>
            <a:r>
              <a:rPr lang="en-US" dirty="0" smtClean="0"/>
              <a:t>Partnering with higher education institutions &amp; districts</a:t>
            </a:r>
          </a:p>
          <a:p>
            <a:pPr lvl="1"/>
            <a:r>
              <a:rPr lang="en-US" dirty="0" smtClean="0"/>
              <a:t>Providing new competitive grant funding for principal and teacher residency programs</a:t>
            </a:r>
          </a:p>
          <a:p>
            <a:r>
              <a:rPr lang="en-US" dirty="0" smtClean="0"/>
              <a:t>District human capital reports with </a:t>
            </a:r>
            <a:r>
              <a:rPr lang="en-US" b="1" dirty="0" smtClean="0"/>
              <a:t>enhanced </a:t>
            </a:r>
            <a:r>
              <a:rPr lang="en-US" b="1" dirty="0"/>
              <a:t>data and feedback </a:t>
            </a:r>
            <a:r>
              <a:rPr lang="en-US" dirty="0" smtClean="0"/>
              <a:t>on teacher effectiveness, equity gaps, and mobility</a:t>
            </a:r>
          </a:p>
          <a:p>
            <a:r>
              <a:rPr lang="en-US" dirty="0" smtClean="0"/>
              <a:t>Improving </a:t>
            </a:r>
            <a:r>
              <a:rPr lang="en-US" b="1" dirty="0" smtClean="0"/>
              <a:t>professional development </a:t>
            </a:r>
            <a:r>
              <a:rPr lang="en-US" dirty="0" smtClean="0"/>
              <a:t>and ensuring all students have effective teachers in </a:t>
            </a:r>
            <a:r>
              <a:rPr lang="en-US" dirty="0" smtClean="0"/>
              <a:t>their </a:t>
            </a:r>
            <a:r>
              <a:rPr lang="en-US" dirty="0" smtClean="0"/>
              <a:t>classrooms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/>
              <a:t>Empower districts </a:t>
            </a:r>
            <a:r>
              <a:rPr lang="en-US" i="1" dirty="0" smtClean="0"/>
              <a:t>to drive toward student goals</a:t>
            </a:r>
            <a:endParaRPr lang="en-US" i="1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508" t="10000" r="6989"/>
          <a:stretch/>
        </p:blipFill>
        <p:spPr>
          <a:xfrm>
            <a:off x="1562100" y="2057400"/>
            <a:ext cx="5791200" cy="37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Tennessee </a:t>
            </a:r>
            <a:r>
              <a:rPr lang="en-US" b="1" dirty="0"/>
              <a:t>empowers </a:t>
            </a:r>
            <a:r>
              <a:rPr lang="en-US" b="1" dirty="0" smtClean="0"/>
              <a:t>districts </a:t>
            </a:r>
            <a:r>
              <a:rPr lang="en-US" dirty="0"/>
              <a:t>through</a:t>
            </a:r>
          </a:p>
          <a:p>
            <a:pPr lvl="1"/>
            <a:r>
              <a:rPr lang="en-US" sz="2400" dirty="0" smtClean="0"/>
              <a:t>CORE support and trainings</a:t>
            </a:r>
            <a:endParaRPr lang="en-US" sz="2400" dirty="0"/>
          </a:p>
          <a:p>
            <a:pPr lvl="1"/>
            <a:r>
              <a:rPr lang="en-US" sz="2400" dirty="0" smtClean="0"/>
              <a:t>Opportunities for personalized learning for students and teachers</a:t>
            </a:r>
          </a:p>
          <a:p>
            <a:pPr lvl="1"/>
            <a:r>
              <a:rPr lang="en-US" sz="2400" dirty="0" smtClean="0"/>
              <a:t>Flexible funding and consolidated planning</a:t>
            </a:r>
          </a:p>
          <a:p>
            <a:r>
              <a:rPr lang="en-US" dirty="0" smtClean="0"/>
              <a:t>Tennessee will </a:t>
            </a:r>
            <a:r>
              <a:rPr lang="en-US" b="1" dirty="0" smtClean="0"/>
              <a:t>spur innovation </a:t>
            </a:r>
            <a:r>
              <a:rPr lang="en-US" dirty="0" smtClean="0"/>
              <a:t>by building on successful practices and new funding </a:t>
            </a:r>
            <a:endParaRPr lang="en-US" dirty="0"/>
          </a:p>
          <a:p>
            <a:r>
              <a:rPr lang="en-US" dirty="0" smtClean="0"/>
              <a:t>Tennessee will provide </a:t>
            </a:r>
            <a:r>
              <a:rPr lang="en-US" b="1" dirty="0" smtClean="0"/>
              <a:t>clearer information </a:t>
            </a:r>
            <a:r>
              <a:rPr lang="en-US" dirty="0" smtClean="0"/>
              <a:t>on schools’ performance under new accountability framework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Accountability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ESSA, states must </a:t>
            </a:r>
            <a:r>
              <a:rPr lang="en-US" b="1" dirty="0" smtClean="0"/>
              <a:t>meaningfully differentiate </a:t>
            </a:r>
            <a:r>
              <a:rPr lang="en-US" dirty="0" smtClean="0"/>
              <a:t>schools on an annual basis.</a:t>
            </a:r>
          </a:p>
          <a:p>
            <a:r>
              <a:rPr lang="en-US" dirty="0" smtClean="0"/>
              <a:t>Last year, the Tennessee General Assembly passed a law requiring all schools be awarded a </a:t>
            </a:r>
            <a:r>
              <a:rPr lang="en-US" b="1" dirty="0" smtClean="0"/>
              <a:t>summative letter grade (A-F).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School Accountability: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610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All schools should have opportunity to achieve an “A”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overty is not destiny</a:t>
            </a:r>
          </a:p>
          <a:p>
            <a:r>
              <a:rPr lang="en-US" b="1" dirty="0" smtClean="0"/>
              <a:t>All means </a:t>
            </a:r>
            <a:r>
              <a:rPr lang="en-US" b="1" dirty="0"/>
              <a:t>a</a:t>
            </a:r>
            <a:r>
              <a:rPr lang="en-US" b="1" dirty="0" smtClean="0"/>
              <a:t>ll</a:t>
            </a:r>
          </a:p>
          <a:p>
            <a:pPr lvl="1"/>
            <a:r>
              <a:rPr lang="en-US" dirty="0" smtClean="0"/>
              <a:t>Each indicator should be reported for historically underserved student groups</a:t>
            </a:r>
            <a:endParaRPr lang="en-US" dirty="0"/>
          </a:p>
          <a:p>
            <a:r>
              <a:rPr lang="en-US" b="1" dirty="0" smtClean="0"/>
              <a:t>All growth should be rewarded</a:t>
            </a:r>
          </a:p>
          <a:p>
            <a:pPr lvl="1"/>
            <a:r>
              <a:rPr lang="en-US" dirty="0" smtClean="0"/>
              <a:t>Schools with low achievement but high growth will be recognized </a:t>
            </a:r>
          </a:p>
          <a:p>
            <a:r>
              <a:rPr lang="en-US" b="1" dirty="0" smtClean="0"/>
              <a:t>Reporting should be transparent </a:t>
            </a:r>
          </a:p>
          <a:p>
            <a:pPr lvl="1"/>
            <a:r>
              <a:rPr lang="en-US" dirty="0" smtClean="0"/>
              <a:t>Public should be able to access and review multiple indicators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 Accountability: Guiding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department proposes that school-level accountability using A-F grades for reporting should reward the following:</a:t>
            </a:r>
          </a:p>
          <a:p>
            <a:pPr lvl="1"/>
            <a:r>
              <a:rPr lang="en-US" dirty="0" smtClean="0"/>
              <a:t>Performance </a:t>
            </a:r>
            <a:r>
              <a:rPr lang="en-US" u="sng" dirty="0" smtClean="0"/>
              <a:t>and</a:t>
            </a:r>
            <a:r>
              <a:rPr lang="en-US" dirty="0" smtClean="0"/>
              <a:t> progress</a:t>
            </a:r>
          </a:p>
          <a:p>
            <a:pPr lvl="1"/>
            <a:r>
              <a:rPr lang="en-US" dirty="0" smtClean="0"/>
              <a:t>Positive school culture</a:t>
            </a:r>
          </a:p>
          <a:p>
            <a:pPr lvl="1"/>
            <a:r>
              <a:rPr lang="en-US" dirty="0" smtClean="0"/>
              <a:t>Readiness for postsecondary and workforce</a:t>
            </a:r>
          </a:p>
          <a:p>
            <a:pPr lvl="1"/>
            <a:r>
              <a:rPr lang="en-US" dirty="0" smtClean="0"/>
              <a:t>Improved life trajectory for students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 Accountability: Intended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achievement </a:t>
            </a:r>
          </a:p>
          <a:p>
            <a:r>
              <a:rPr lang="en-US" dirty="0" smtClean="0"/>
              <a:t>Student growth </a:t>
            </a:r>
          </a:p>
          <a:p>
            <a:r>
              <a:rPr lang="en-US" dirty="0" smtClean="0"/>
              <a:t>English learners’ progress toward learning English</a:t>
            </a:r>
          </a:p>
          <a:p>
            <a:r>
              <a:rPr lang="en-US" dirty="0" smtClean="0"/>
              <a:t>Measures of school quality and student success</a:t>
            </a:r>
          </a:p>
          <a:p>
            <a:pPr lvl="1"/>
            <a:r>
              <a:rPr lang="en-US" i="1" dirty="0" smtClean="0"/>
              <a:t>Opportunity to Learn indicator</a:t>
            </a:r>
          </a:p>
          <a:p>
            <a:pPr lvl="1"/>
            <a:r>
              <a:rPr lang="en-US" i="1" dirty="0" smtClean="0"/>
              <a:t>Ready </a:t>
            </a:r>
            <a:r>
              <a:rPr lang="en-US" i="1" smtClean="0"/>
              <a:t>Graduate indicator </a:t>
            </a:r>
            <a:endParaRPr lang="en-US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School Accountability: 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Absolute proficiency</a:t>
            </a:r>
            <a:r>
              <a:rPr lang="en-US" dirty="0" smtClean="0"/>
              <a:t>: Percent of students whose performance is on track for math, English language arts, science, and social studies </a:t>
            </a:r>
          </a:p>
          <a:p>
            <a:pPr lvl="1"/>
            <a:r>
              <a:rPr lang="en-US" dirty="0" smtClean="0"/>
              <a:t>For example, a school can earn an “A” by being in the top 20% of proficiency rates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Annual Measurable Objective (AMO)</a:t>
            </a:r>
            <a:r>
              <a:rPr lang="en-US" dirty="0" smtClean="0"/>
              <a:t>: annually determined target for improving the percent of students who are on track</a:t>
            </a:r>
          </a:p>
          <a:p>
            <a:pPr lvl="1"/>
            <a:r>
              <a:rPr lang="en-US" dirty="0" smtClean="0"/>
              <a:t>For example, a school can earn an “A” by doubling its AMO target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Indicator: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Tennessee measures growth using a value-added assessment system (TVAAS)</a:t>
            </a:r>
          </a:p>
          <a:p>
            <a:pPr lvl="1"/>
            <a:r>
              <a:rPr lang="en-US" dirty="0" smtClean="0"/>
              <a:t>TVAAS measures the </a:t>
            </a:r>
            <a:r>
              <a:rPr lang="en-US" b="1" dirty="0" smtClean="0"/>
              <a:t>impact that schools have </a:t>
            </a:r>
            <a:r>
              <a:rPr lang="en-US" dirty="0" smtClean="0"/>
              <a:t>on their students' academic progress.    </a:t>
            </a:r>
          </a:p>
          <a:p>
            <a:pPr lvl="1"/>
            <a:r>
              <a:rPr lang="en-US" dirty="0" smtClean="0"/>
              <a:t>TVAAS measures </a:t>
            </a:r>
            <a:r>
              <a:rPr lang="en-US" b="1" dirty="0" smtClean="0"/>
              <a:t>individual student growth </a:t>
            </a:r>
            <a:r>
              <a:rPr lang="en-US" dirty="0" smtClean="0"/>
              <a:t>based on where the student begins and ends the school year, regardless of whether the student is on track on the state assessment.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Indicator: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038600"/>
            <a:ext cx="5562600" cy="2019300"/>
          </a:xfrm>
        </p:spPr>
        <p:txBody>
          <a:bodyPr/>
          <a:lstStyle/>
          <a:p>
            <a:r>
              <a:rPr lang="en-US" i="1" dirty="0" smtClean="0"/>
              <a:t>Tennessee Succeeds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65958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indicator measures student</a:t>
            </a:r>
            <a:r>
              <a:rPr lang="en-US" b="1" dirty="0" smtClean="0"/>
              <a:t> progress toward achieving proficiency</a:t>
            </a:r>
            <a:r>
              <a:rPr lang="en-US" dirty="0" smtClean="0"/>
              <a:t> in learning the English language</a:t>
            </a:r>
          </a:p>
          <a:p>
            <a:r>
              <a:rPr lang="en-US" dirty="0" smtClean="0"/>
              <a:t>It is measured by the percent of English learners reaching proficiency or sufficient progress on the English Language Proficiency Assessment (ELPA)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Indicator: English Language Proficiency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Opportunity to Learn </a:t>
            </a:r>
            <a:r>
              <a:rPr lang="en-US" dirty="0" smtClean="0"/>
              <a:t>indicator measures chronic absenteeism rate</a:t>
            </a:r>
          </a:p>
          <a:p>
            <a:pPr lvl="1"/>
            <a:r>
              <a:rPr lang="en-US" dirty="0" smtClean="0"/>
              <a:t>Schools will be measured based on either </a:t>
            </a:r>
            <a:r>
              <a:rPr lang="en-US" b="1" dirty="0" smtClean="0"/>
              <a:t>low chronic absenteeism rate </a:t>
            </a:r>
            <a:r>
              <a:rPr lang="en-US" dirty="0" smtClean="0"/>
              <a:t>or </a:t>
            </a:r>
            <a:r>
              <a:rPr lang="en-US" b="1" dirty="0" smtClean="0"/>
              <a:t>reducing the rate</a:t>
            </a:r>
            <a:endParaRPr lang="en-US" dirty="0" smtClean="0"/>
          </a:p>
          <a:p>
            <a:pPr lvl="2"/>
            <a:r>
              <a:rPr lang="en-US" dirty="0" smtClean="0"/>
              <a:t>A student is chronically absent if he/she misses 18 or more days of school, or about 10% of the school year</a:t>
            </a:r>
          </a:p>
          <a:p>
            <a:pPr lvl="1"/>
            <a:r>
              <a:rPr lang="en-US" dirty="0" smtClean="0"/>
              <a:t>Additional measures for the Opportunity to Learn indicator will continue to be reviewed for use in future years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Indicator: Measure of School Quality and Student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398"/>
            <a:ext cx="4572000" cy="4525963"/>
          </a:xfrm>
        </p:spPr>
        <p:txBody>
          <a:bodyPr>
            <a:noAutofit/>
          </a:bodyPr>
          <a:lstStyle/>
          <a:p>
            <a:r>
              <a:rPr lang="en-US" b="1" dirty="0" smtClean="0"/>
              <a:t>Early Postsecondary Opportunities </a:t>
            </a:r>
            <a:r>
              <a:rPr lang="en-US" dirty="0" smtClean="0"/>
              <a:t>(</a:t>
            </a:r>
            <a:r>
              <a:rPr lang="en-US" dirty="0" err="1" smtClean="0"/>
              <a:t>EPSOs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TN data show that students successfully completing at least 4 EPSOs in high school had at least a 50% chance of scoring a 21 on the ACT</a:t>
            </a:r>
          </a:p>
          <a:p>
            <a:pPr lvl="1"/>
            <a:r>
              <a:rPr lang="en-US" sz="2000" dirty="0" smtClean="0"/>
              <a:t>Research also shows EPSOs are positively correlated with student persistence and better college grades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Indicator: Measure of School Quality and Student Success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2813"/>
            <a:ext cx="4114800" cy="33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Ready Graduate indicator</a:t>
            </a:r>
            <a:r>
              <a:rPr lang="en-US" dirty="0" smtClean="0"/>
              <a:t> (for high schools):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2400" dirty="0" smtClean="0"/>
              <a:t>Graduation Rate multiplied by the % of students –</a:t>
            </a:r>
          </a:p>
          <a:p>
            <a:pPr marL="1028700" lvl="1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scoring </a:t>
            </a:r>
            <a:r>
              <a:rPr lang="en-US" sz="2000" b="1" dirty="0" smtClean="0"/>
              <a:t>21or higher on ACT  </a:t>
            </a:r>
            <a:r>
              <a:rPr lang="en-US" sz="2000" u="sng" dirty="0" smtClean="0"/>
              <a:t>OR</a:t>
            </a:r>
          </a:p>
          <a:p>
            <a:pPr marL="1028700" lvl="1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completing </a:t>
            </a:r>
            <a:r>
              <a:rPr lang="en-US" sz="2000" b="1" dirty="0" smtClean="0"/>
              <a:t>4 EPSOs</a:t>
            </a:r>
            <a:r>
              <a:rPr lang="en-US" sz="2000" b="1" dirty="0"/>
              <a:t> </a:t>
            </a:r>
            <a:r>
              <a:rPr lang="en-US" sz="2000" u="sng" dirty="0" smtClean="0"/>
              <a:t>OR</a:t>
            </a:r>
          </a:p>
          <a:p>
            <a:pPr marL="1028700" lvl="1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completing </a:t>
            </a:r>
            <a:r>
              <a:rPr lang="en-US" sz="2000" b="1" dirty="0" smtClean="0"/>
              <a:t>2 EPSOs </a:t>
            </a:r>
            <a:r>
              <a:rPr lang="en-US" sz="2000" dirty="0" smtClean="0"/>
              <a:t>+ </a:t>
            </a:r>
            <a:r>
              <a:rPr lang="en-US" sz="2000" b="1" dirty="0" smtClean="0"/>
              <a:t>earning industry certification </a:t>
            </a:r>
            <a:r>
              <a:rPr lang="en-US" sz="2000" dirty="0" smtClean="0"/>
              <a:t>(on a CTE pathway leading to a credential)</a:t>
            </a:r>
            <a:endParaRPr lang="en-US" sz="2000" dirty="0"/>
          </a:p>
          <a:p>
            <a:pPr marL="514350" lvl="1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514350" lvl="1" indent="0">
              <a:spcBef>
                <a:spcPts val="0"/>
              </a:spcBef>
              <a:buNone/>
            </a:pPr>
            <a:r>
              <a:rPr lang="en-US" sz="2400" i="1" dirty="0" smtClean="0"/>
              <a:t>This metric defines three “checks” for evidence that graduates have </a:t>
            </a:r>
            <a:r>
              <a:rPr lang="en-US" sz="2400" b="1" i="1" dirty="0" smtClean="0"/>
              <a:t>demonstrated</a:t>
            </a:r>
            <a:r>
              <a:rPr lang="en-US" sz="2400" i="1" dirty="0" smtClean="0"/>
              <a:t> postsecondary and workforce readiness.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Indicator: Measure of School Quality and Student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800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There is no cap on the number of “A” schools</a:t>
            </a:r>
          </a:p>
          <a:p>
            <a:r>
              <a:rPr lang="en-US" sz="2200" dirty="0" smtClean="0"/>
              <a:t>An “A” rating is based on </a:t>
            </a:r>
          </a:p>
          <a:p>
            <a:pPr lvl="1"/>
            <a:r>
              <a:rPr lang="en-US" dirty="0" smtClean="0"/>
              <a:t>Performance of all students on each indicator</a:t>
            </a:r>
          </a:p>
          <a:p>
            <a:pPr lvl="1"/>
            <a:r>
              <a:rPr lang="en-US" dirty="0" smtClean="0"/>
              <a:t>Performance of historically underserved student groups on each indicator</a:t>
            </a:r>
          </a:p>
          <a:p>
            <a:pPr lvl="1"/>
            <a:r>
              <a:rPr lang="en-US" dirty="0" smtClean="0"/>
              <a:t>The weighted average of the overall grade awarded for </a:t>
            </a:r>
            <a:r>
              <a:rPr lang="en-US" b="1" dirty="0" smtClean="0"/>
              <a:t>all students </a:t>
            </a:r>
            <a:r>
              <a:rPr lang="en-US" u="sng" dirty="0" smtClean="0"/>
              <a:t>AND</a:t>
            </a:r>
            <a:r>
              <a:rPr lang="en-US" dirty="0" smtClean="0"/>
              <a:t> for the overall grade awarded for </a:t>
            </a:r>
            <a:r>
              <a:rPr lang="en-US" b="1" dirty="0" smtClean="0"/>
              <a:t>students from historically underserved groups</a:t>
            </a:r>
          </a:p>
          <a:p>
            <a:r>
              <a:rPr lang="en-US" sz="2200" dirty="0" smtClean="0"/>
              <a:t>Schools that are, on average, </a:t>
            </a:r>
            <a:r>
              <a:rPr lang="en-US" sz="2200" b="1" dirty="0" smtClean="0"/>
              <a:t>higher achieving </a:t>
            </a:r>
            <a:r>
              <a:rPr lang="en-US" sz="2200" u="sng" dirty="0" smtClean="0"/>
              <a:t>OR</a:t>
            </a:r>
            <a:r>
              <a:rPr lang="en-US" sz="2200" b="1" dirty="0" smtClean="0"/>
              <a:t> dramatically improving achievement  </a:t>
            </a:r>
            <a:r>
              <a:rPr lang="en-US" sz="2200" u="sng" dirty="0" smtClean="0"/>
              <a:t>AND</a:t>
            </a:r>
            <a:r>
              <a:rPr lang="en-US" sz="2200" b="1" dirty="0" smtClean="0"/>
              <a:t> growing all students </a:t>
            </a:r>
            <a:r>
              <a:rPr lang="en-US" sz="2200" u="sng" dirty="0" smtClean="0"/>
              <a:t>AND</a:t>
            </a:r>
            <a:r>
              <a:rPr lang="en-US" sz="2200" dirty="0" smtClean="0"/>
              <a:t> </a:t>
            </a:r>
            <a:r>
              <a:rPr lang="en-US" sz="2200" b="1" dirty="0" smtClean="0"/>
              <a:t>growing</a:t>
            </a:r>
            <a:r>
              <a:rPr lang="en-US" sz="2200" dirty="0" smtClean="0"/>
              <a:t> </a:t>
            </a:r>
            <a:r>
              <a:rPr lang="en-US" sz="2200" b="1" dirty="0" smtClean="0"/>
              <a:t>individual student groups </a:t>
            </a:r>
            <a:r>
              <a:rPr lang="en-US" sz="2200" dirty="0" smtClean="0"/>
              <a:t>will be eligible to receive an “A” rating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is an “A” school defined?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The lowest achieving schools are identified as </a:t>
            </a:r>
            <a:r>
              <a:rPr lang="en-US" b="1" dirty="0" smtClean="0"/>
              <a:t>Priority Schools</a:t>
            </a:r>
          </a:p>
          <a:p>
            <a:pPr lvl="1"/>
            <a:r>
              <a:rPr lang="en-US" dirty="0" smtClean="0"/>
              <a:t>Schools in the lowest 5% based on performance that have earned an overall TVAAS level of 4 or 5 for two consecutive years </a:t>
            </a:r>
            <a:r>
              <a:rPr lang="en-US" b="1" dirty="0" smtClean="0"/>
              <a:t>will not </a:t>
            </a:r>
            <a:r>
              <a:rPr lang="en-US" dirty="0" smtClean="0"/>
              <a:t>be identified as Priority</a:t>
            </a:r>
          </a:p>
          <a:p>
            <a:r>
              <a:rPr lang="en-US" dirty="0" smtClean="0"/>
              <a:t>All Priority Schools will receive an “F” grade</a:t>
            </a:r>
          </a:p>
          <a:p>
            <a:pPr lvl="1"/>
            <a:r>
              <a:rPr lang="en-US" dirty="0" smtClean="0"/>
              <a:t>New Priority schools will only be identified for an “F” grade </a:t>
            </a:r>
            <a:r>
              <a:rPr lang="en-US" b="1" dirty="0" smtClean="0"/>
              <a:t>once every three years</a:t>
            </a:r>
            <a:endParaRPr lang="en-US" dirty="0" smtClean="0"/>
          </a:p>
          <a:p>
            <a:pPr lvl="1"/>
            <a:r>
              <a:rPr lang="en-US" dirty="0" smtClean="0"/>
              <a:t>Schools can “exit” Priority status </a:t>
            </a:r>
            <a:r>
              <a:rPr lang="en-US" b="1" dirty="0" smtClean="0"/>
              <a:t>annually</a:t>
            </a:r>
            <a:r>
              <a:rPr lang="en-US" dirty="0" smtClean="0"/>
              <a:t> (if meeting rigorous criteria) and earn a higher grade </a:t>
            </a:r>
          </a:p>
          <a:p>
            <a:pPr lvl="1"/>
            <a:r>
              <a:rPr lang="en-US" dirty="0" smtClean="0"/>
              <a:t>No more than about 5% of schools will receive an “F” grade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is a “F” school defined?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K-8 School Example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381000" y="1331460"/>
          <a:ext cx="8305800" cy="5423501"/>
        </p:xfrm>
        <a:graphic>
          <a:graphicData uri="http://schemas.openxmlformats.org/drawingml/2006/table">
            <a:tbl>
              <a:tblPr firstRow="1" bandRow="1" bandCol="1">
                <a:tableStyleId>{F2DE63D5-997A-4646-A377-4702673A728D}</a:tableStyleId>
              </a:tblPr>
              <a:tblGrid>
                <a:gridCol w="2620305"/>
                <a:gridCol w="1272450"/>
                <a:gridCol w="1674921"/>
                <a:gridCol w="1294129"/>
                <a:gridCol w="1443995"/>
              </a:tblGrid>
              <a:tr h="4016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Indicator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All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Students (60%)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Underserved Student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Groups (40%)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6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Grade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</a:rPr>
                        <a:t>Weighting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Grade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Weighting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016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Achievement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35%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016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Growth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C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35%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016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Opportunity to Learn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D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B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029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ELPA*</a:t>
                      </a:r>
                      <a:endParaRPr lang="en-US" sz="1800" b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B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0166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Weighted Average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100%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B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100%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0166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</a:rPr>
                        <a:t> </a:t>
                      </a:r>
                      <a:endParaRPr lang="en-US" sz="32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66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All Students Grade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60%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3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34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Subgroup Grade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66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Overall School Grade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 100%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81000" y="6324991"/>
            <a:ext cx="5562600" cy="4395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65D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657600" y="4680317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886200" y="4583047"/>
            <a:ext cx="2590800" cy="15057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73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82521" y="1167539"/>
          <a:ext cx="8562168" cy="5579955"/>
        </p:xfrm>
        <a:graphic>
          <a:graphicData uri="http://schemas.openxmlformats.org/drawingml/2006/table">
            <a:tbl>
              <a:tblPr firstRow="1" bandRow="1" bandCol="1">
                <a:tableStyleId>{F2DE63D5-997A-4646-A377-4702673A728D}</a:tableStyleId>
              </a:tblPr>
              <a:tblGrid>
                <a:gridCol w="2701797"/>
                <a:gridCol w="1464987"/>
                <a:gridCol w="1596402"/>
                <a:gridCol w="1399491"/>
                <a:gridCol w="1399491"/>
              </a:tblGrid>
              <a:tr h="450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Indicator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All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Students (60%)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Underserved Student Groups (40%)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Grade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Weighting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Grade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Weighting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50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Achievement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35%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B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50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Growth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35%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C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50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Opportunity to Learn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D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50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Ready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Graduate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D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B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50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ELPA*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B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358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Weighted Average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100%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100%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7709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2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All Students Grade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B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60%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3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2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Subgroup Grade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B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40%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2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Overall School Grade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B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100%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6248400"/>
            <a:ext cx="5766984" cy="449966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65D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33800" y="49530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962400" y="4953000"/>
            <a:ext cx="2590800" cy="11326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6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Ensures an </a:t>
            </a:r>
            <a:r>
              <a:rPr lang="en-US" b="1" dirty="0" smtClean="0"/>
              <a:t>unlimited</a:t>
            </a:r>
            <a:r>
              <a:rPr lang="en-US" dirty="0" smtClean="0"/>
              <a:t> number of schools can earn an “A” grade </a:t>
            </a:r>
          </a:p>
          <a:p>
            <a:r>
              <a:rPr lang="en-US" dirty="0" smtClean="0"/>
              <a:t>Allows any school to earn an “A” grade</a:t>
            </a:r>
          </a:p>
          <a:p>
            <a:pPr lvl="1"/>
            <a:r>
              <a:rPr lang="en-US" dirty="0" smtClean="0"/>
              <a:t>Using AMOs for Achievement indicator means that low absolute achievement schools can still earn an “A” grade if students show dramatic growth in achievement </a:t>
            </a:r>
          </a:p>
          <a:p>
            <a:r>
              <a:rPr lang="en-US" dirty="0" smtClean="0"/>
              <a:t>Limits the number of schools that will earn an “F” for Overall School Grade to about </a:t>
            </a:r>
            <a:r>
              <a:rPr lang="en-US" b="1" dirty="0" smtClean="0"/>
              <a:t>5 percent </a:t>
            </a:r>
            <a:r>
              <a:rPr lang="en-US" dirty="0" smtClean="0"/>
              <a:t>of all schools.  These are also Priority schools.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School Accountability: 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Highlights </a:t>
            </a:r>
            <a:r>
              <a:rPr lang="en-US" b="1" dirty="0" smtClean="0"/>
              <a:t>equity challenges</a:t>
            </a:r>
            <a:r>
              <a:rPr lang="en-US" dirty="0" smtClean="0"/>
              <a:t> through reporting grades on each indicator for historically underserved student groups </a:t>
            </a:r>
          </a:p>
          <a:p>
            <a:pPr lvl="1"/>
            <a:r>
              <a:rPr lang="en-US" dirty="0" smtClean="0"/>
              <a:t>Focus (targeted support) schools may be easily identified </a:t>
            </a:r>
          </a:p>
          <a:p>
            <a:r>
              <a:rPr lang="en-US" dirty="0" smtClean="0"/>
              <a:t>Determines grades for </a:t>
            </a:r>
            <a:r>
              <a:rPr lang="en-US" b="1" dirty="0" smtClean="0"/>
              <a:t>multiple indicators </a:t>
            </a:r>
            <a:r>
              <a:rPr lang="en-US" dirty="0" smtClean="0"/>
              <a:t>so stakeholders can evaluate underlying factors and not just overall grade</a:t>
            </a:r>
          </a:p>
          <a:p>
            <a:pPr lvl="1"/>
            <a:r>
              <a:rPr lang="en-US" dirty="0" smtClean="0"/>
              <a:t>Balances simplicity of a single letter grade with the nuance of numerous factors contributing to school performance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School Accountability: 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Year Ago We Articulated Our Vision</a:t>
            </a:r>
            <a:endParaRPr lang="en-US" dirty="0"/>
          </a:p>
        </p:txBody>
      </p:sp>
      <p:pic>
        <p:nvPicPr>
          <p:cNvPr id="5" name="Picture 2" descr="C:\Users\CA19029\Desktop\Strat Plan\Arrows\All arrows plain - 50 percent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755" y="1142838"/>
            <a:ext cx="4699890" cy="5791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2057403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Districts and schools in Tennessee will exemplify excellence and equity such that </a:t>
            </a:r>
            <a:r>
              <a:rPr lang="en-US" sz="36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all students </a:t>
            </a:r>
            <a:r>
              <a:rPr lang="en-US" sz="36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are equipped with the knowledge and skills to successfully embark upon their chosen path in life.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progress at </a:t>
            </a:r>
            <a:r>
              <a:rPr lang="en-US" b="1" dirty="0" smtClean="0"/>
              <a:t>every</a:t>
            </a:r>
            <a:r>
              <a:rPr lang="en-US" dirty="0" smtClean="0"/>
              <a:t> performance level</a:t>
            </a:r>
          </a:p>
          <a:p>
            <a:pPr lvl="1"/>
            <a:r>
              <a:rPr lang="en-US" dirty="0" smtClean="0"/>
              <a:t>Achievement: Progress toward </a:t>
            </a:r>
            <a:r>
              <a:rPr lang="en-US" i="1" dirty="0" smtClean="0"/>
              <a:t>on track </a:t>
            </a:r>
          </a:p>
          <a:p>
            <a:pPr lvl="1"/>
            <a:r>
              <a:rPr lang="en-US" dirty="0" smtClean="0"/>
              <a:t>Growth: Progress toward </a:t>
            </a:r>
            <a:r>
              <a:rPr lang="en-US" i="1" dirty="0"/>
              <a:t>a</a:t>
            </a:r>
            <a:r>
              <a:rPr lang="en-US" i="1" dirty="0" smtClean="0"/>
              <a:t>pproaching</a:t>
            </a:r>
            <a:r>
              <a:rPr lang="en-US" dirty="0" smtClean="0"/>
              <a:t> and </a:t>
            </a:r>
            <a:r>
              <a:rPr lang="en-US" i="1" dirty="0" smtClean="0"/>
              <a:t>mastered</a:t>
            </a:r>
            <a:r>
              <a:rPr lang="en-US" dirty="0" smtClean="0"/>
              <a:t> (for student groups)</a:t>
            </a:r>
          </a:p>
          <a:p>
            <a:r>
              <a:rPr lang="en-US" dirty="0" smtClean="0"/>
              <a:t>Methodology meets requirements for both ESSA and Tennessee state statute</a:t>
            </a:r>
          </a:p>
          <a:p>
            <a:pPr lvl="1"/>
            <a:r>
              <a:rPr lang="en-US" dirty="0" smtClean="0"/>
              <a:t>One set of criteria for schools that is aligned to district accountability and </a:t>
            </a:r>
            <a:r>
              <a:rPr lang="en-US" b="1" i="1" dirty="0" smtClean="0"/>
              <a:t>Tennessee Succeeds </a:t>
            </a:r>
            <a:r>
              <a:rPr lang="en-US" dirty="0" smtClean="0"/>
              <a:t>strategic plan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School Accountability: 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of us ensure Tennessee Succeeds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27" y="3887393"/>
            <a:ext cx="4427422" cy="27884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29"/>
          <a:stretch/>
        </p:blipFill>
        <p:spPr>
          <a:xfrm>
            <a:off x="4038601" y="1282465"/>
            <a:ext cx="4876800" cy="2885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847" y="1287631"/>
            <a:ext cx="3200400" cy="24254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944" y="4434985"/>
            <a:ext cx="4343400" cy="21537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344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914400"/>
          </a:xfrm>
        </p:spPr>
        <p:txBody>
          <a:bodyPr/>
          <a:lstStyle/>
          <a:p>
            <a:r>
              <a:rPr lang="en-US" dirty="0" smtClean="0"/>
              <a:t>Our Big Goals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1143000"/>
            <a:ext cx="8382000" cy="1520825"/>
          </a:xfr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72" y="2568723"/>
            <a:ext cx="8382000" cy="1514475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72" y="3965252"/>
            <a:ext cx="8382000" cy="1525588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6" b="-3003"/>
          <a:stretch/>
        </p:blipFill>
        <p:spPr>
          <a:xfrm>
            <a:off x="342900" y="5403244"/>
            <a:ext cx="8382000" cy="15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Priorities</a:t>
            </a:r>
            <a:endParaRPr lang="en-US" dirty="0"/>
          </a:p>
        </p:txBody>
      </p:sp>
      <p:pic>
        <p:nvPicPr>
          <p:cNvPr id="5" name="Picture 2" descr="C:\Users\CA19029\Documents\Strat Plan\Arrows\Priority Color Band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6" y="1260864"/>
            <a:ext cx="6287359" cy="5460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4000" dirty="0"/>
              <a:t>Updates on our ESSA plan process</a:t>
            </a:r>
          </a:p>
        </p:txBody>
      </p:sp>
    </p:spTree>
    <p:extLst>
      <p:ext uri="{BB962C8B-B14F-4D97-AF65-F5344CB8AC3E}">
        <p14:creationId xmlns:p14="http://schemas.microsoft.com/office/powerpoint/2010/main" val="8291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To develop a Tennessee-specific ESSA state plan, aligned with the department’s strategic plan and informed by meaningful consultation with stakeholder groups. 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ESSA State Plan: Overarching Goal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Timeline for Developing TN’s ESSA Plan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723899" y="2286001"/>
            <a:ext cx="9867899" cy="1787526"/>
            <a:chOff x="822485" y="2175008"/>
            <a:chExt cx="9845515" cy="1573868"/>
          </a:xfrm>
        </p:grpSpPr>
        <p:sp>
          <p:nvSpPr>
            <p:cNvPr id="4" name="Rectangle 3"/>
            <p:cNvSpPr/>
            <p:nvPr/>
          </p:nvSpPr>
          <p:spPr>
            <a:xfrm>
              <a:off x="1524000" y="2175008"/>
              <a:ext cx="784177" cy="984650"/>
            </a:xfrm>
            <a:prstGeom prst="rect">
              <a:avLst/>
            </a:prstGeom>
            <a:solidFill>
              <a:srgbClr val="7578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8177" y="2175009"/>
              <a:ext cx="2500891" cy="984649"/>
            </a:xfrm>
            <a:prstGeom prst="rect">
              <a:avLst/>
            </a:prstGeom>
            <a:solidFill>
              <a:srgbClr val="2DC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9068" y="2175009"/>
              <a:ext cx="2438401" cy="979349"/>
            </a:xfrm>
            <a:prstGeom prst="rect">
              <a:avLst/>
            </a:prstGeom>
            <a:solidFill>
              <a:srgbClr val="D2D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49127" y="2175009"/>
              <a:ext cx="1708607" cy="979349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957734" y="2175009"/>
              <a:ext cx="1710266" cy="979349"/>
            </a:xfrm>
            <a:prstGeom prst="rect">
              <a:avLst/>
            </a:prstGeom>
            <a:solidFill>
              <a:srgbClr val="5D7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2473" y="3159657"/>
              <a:ext cx="720437" cy="502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>
                      <a:lumMod val="65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May </a:t>
              </a:r>
              <a:br>
                <a:rPr lang="en-US" b="1" dirty="0">
                  <a:solidFill>
                    <a:srgbClr val="FFFFFF">
                      <a:lumMod val="65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b="1" dirty="0">
                  <a:solidFill>
                    <a:srgbClr val="FFFFFF">
                      <a:lumMod val="65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2016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08177" y="3180201"/>
              <a:ext cx="2500890" cy="502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>
                      <a:lumMod val="65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June–Sept.</a:t>
              </a:r>
              <a:br>
                <a:rPr lang="en-US" b="1" dirty="0">
                  <a:solidFill>
                    <a:srgbClr val="FFFFFF">
                      <a:lumMod val="65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b="1" dirty="0">
                  <a:solidFill>
                    <a:srgbClr val="FFFFFF">
                      <a:lumMod val="65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2016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09067" y="3186833"/>
              <a:ext cx="2438401" cy="502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>
                      <a:lumMod val="65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Sept.–Nov.</a:t>
              </a:r>
            </a:p>
            <a:p>
              <a:pPr algn="ctr"/>
              <a:r>
                <a:rPr lang="en-US" b="1" dirty="0">
                  <a:solidFill>
                    <a:srgbClr val="FFFFFF">
                      <a:lumMod val="65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2016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47468" y="3162825"/>
              <a:ext cx="1710266" cy="569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>
                      <a:lumMod val="65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Dec. 2016–</a:t>
              </a:r>
              <a:br>
                <a:rPr lang="en-US" b="1" dirty="0">
                  <a:solidFill>
                    <a:srgbClr val="FFFFFF">
                      <a:lumMod val="65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b="1" dirty="0" smtClean="0">
                  <a:solidFill>
                    <a:srgbClr val="FFFFFF">
                      <a:lumMod val="65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Feb. </a:t>
              </a:r>
              <a:r>
                <a:rPr lang="en-US" b="1" dirty="0">
                  <a:solidFill>
                    <a:srgbClr val="FFFFFF">
                      <a:lumMod val="65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2017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57733" y="3179799"/>
              <a:ext cx="1701798" cy="569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>
                      <a:lumMod val="65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March–April</a:t>
              </a:r>
              <a:r>
                <a:rPr lang="en-US" b="1" dirty="0">
                  <a:solidFill>
                    <a:srgbClr val="FFFFFF">
                      <a:lumMod val="65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/>
              </a:r>
              <a:br>
                <a:rPr lang="en-US" b="1" dirty="0">
                  <a:solidFill>
                    <a:srgbClr val="FFFFFF">
                      <a:lumMod val="65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b="1" dirty="0">
                  <a:solidFill>
                    <a:srgbClr val="FFFFFF">
                      <a:lumMod val="65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2017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2485" y="2396422"/>
              <a:ext cx="2160410" cy="478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Kick-</a:t>
              </a:r>
              <a:br>
                <a:rPr lang="en-US" sz="1700" b="1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700" b="1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off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08177" y="2396421"/>
              <a:ext cx="2500890" cy="478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Stakeholder </a:t>
              </a:r>
              <a:br>
                <a:rPr lang="en-US" sz="1700" b="1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700" b="1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Input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09067" y="2396422"/>
              <a:ext cx="2440058" cy="478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Writing the </a:t>
              </a:r>
              <a:br>
                <a:rPr lang="en-US" sz="1700" b="1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700" b="1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Plan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57734" y="2383059"/>
              <a:ext cx="1710266" cy="478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Approving the </a:t>
              </a:r>
              <a:br>
                <a:rPr lang="en-US" sz="1700" b="1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700" b="1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Plan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9127" y="2383058"/>
              <a:ext cx="1710265" cy="478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Stakeholder Feedback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7471" y="4324364"/>
            <a:ext cx="7993129" cy="1200329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Stakeholders include </a:t>
            </a:r>
            <a:r>
              <a:rPr lang="en-US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directors of schools, principals, educators, parents and students, legislators, governor’s office, state board of education, school board members, 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CORE offices, </a:t>
            </a:r>
            <a:r>
              <a:rPr lang="en-US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community organizations, and advocacy groups. </a:t>
            </a:r>
          </a:p>
        </p:txBody>
      </p:sp>
    </p:spTree>
    <p:extLst>
      <p:ext uri="{BB962C8B-B14F-4D97-AF65-F5344CB8AC3E}">
        <p14:creationId xmlns:p14="http://schemas.microsoft.com/office/powerpoint/2010/main" val="36766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OE Template - Editing">
  <a:themeElements>
    <a:clrScheme name="Theme Colors for TDOE">
      <a:dk1>
        <a:srgbClr val="1B365D"/>
      </a:dk1>
      <a:lt1>
        <a:srgbClr val="FFFFFF"/>
      </a:lt1>
      <a:dk2>
        <a:srgbClr val="6E7073"/>
      </a:dk2>
      <a:lt2>
        <a:srgbClr val="EEEEEE"/>
      </a:lt2>
      <a:accent1>
        <a:srgbClr val="000000"/>
      </a:accent1>
      <a:accent2>
        <a:srgbClr val="174A7C"/>
      </a:accent2>
      <a:accent3>
        <a:srgbClr val="2DCCD3"/>
      </a:accent3>
      <a:accent4>
        <a:srgbClr val="D2D755"/>
      </a:accent4>
      <a:accent5>
        <a:srgbClr val="E87722"/>
      </a:accent5>
      <a:accent6>
        <a:srgbClr val="5D7975"/>
      </a:accent6>
      <a:hlink>
        <a:srgbClr val="0000FF"/>
      </a:hlink>
      <a:folHlink>
        <a:srgbClr val="800080"/>
      </a:folHlink>
    </a:clrScheme>
    <a:fontScheme name="Primary Fonts - Permian Slab and Open Sans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OE template powerpoint" id="{E7A62605-F959-8342-94B0-7AB821102ECD}" vid="{9471C017-ED39-AE46-92C3-100E65FACF0E}"/>
    </a:ext>
  </a:extLst>
</a:theme>
</file>

<file path=ppt/theme/theme2.xml><?xml version="1.0" encoding="utf-8"?>
<a:theme xmlns:a="http://schemas.openxmlformats.org/drawingml/2006/main" name="1_TDOE Template - Editing">
  <a:themeElements>
    <a:clrScheme name="Theme Colors for TDOE">
      <a:dk1>
        <a:srgbClr val="1B365D"/>
      </a:dk1>
      <a:lt1>
        <a:srgbClr val="FFFFFF"/>
      </a:lt1>
      <a:dk2>
        <a:srgbClr val="6E7073"/>
      </a:dk2>
      <a:lt2>
        <a:srgbClr val="EEEEEE"/>
      </a:lt2>
      <a:accent1>
        <a:srgbClr val="000000"/>
      </a:accent1>
      <a:accent2>
        <a:srgbClr val="174A7C"/>
      </a:accent2>
      <a:accent3>
        <a:srgbClr val="2DCCD3"/>
      </a:accent3>
      <a:accent4>
        <a:srgbClr val="D2D755"/>
      </a:accent4>
      <a:accent5>
        <a:srgbClr val="E87722"/>
      </a:accent5>
      <a:accent6>
        <a:srgbClr val="5D7975"/>
      </a:accent6>
      <a:hlink>
        <a:srgbClr val="0000FF"/>
      </a:hlink>
      <a:folHlink>
        <a:srgbClr val="800080"/>
      </a:folHlink>
    </a:clrScheme>
    <a:fontScheme name="Primary Fonts - Permian Slab and Open Sans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DOE Template - Editing">
  <a:themeElements>
    <a:clrScheme name="Theme Colors for TDOE">
      <a:dk1>
        <a:srgbClr val="1B365D"/>
      </a:dk1>
      <a:lt1>
        <a:srgbClr val="FFFFFF"/>
      </a:lt1>
      <a:dk2>
        <a:srgbClr val="6E7073"/>
      </a:dk2>
      <a:lt2>
        <a:srgbClr val="EEEEEE"/>
      </a:lt2>
      <a:accent1>
        <a:srgbClr val="000000"/>
      </a:accent1>
      <a:accent2>
        <a:srgbClr val="174A7C"/>
      </a:accent2>
      <a:accent3>
        <a:srgbClr val="2DCCD3"/>
      </a:accent3>
      <a:accent4>
        <a:srgbClr val="D2D755"/>
      </a:accent4>
      <a:accent5>
        <a:srgbClr val="E87722"/>
      </a:accent5>
      <a:accent6>
        <a:srgbClr val="5D7975"/>
      </a:accent6>
      <a:hlink>
        <a:srgbClr val="0000FF"/>
      </a:hlink>
      <a:folHlink>
        <a:srgbClr val="800080"/>
      </a:folHlink>
    </a:clrScheme>
    <a:fontScheme name="Primary Fonts - Permian Slab and Open Sans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DOE Template - Editing">
  <a:themeElements>
    <a:clrScheme name="Theme Colors for TDOE">
      <a:dk1>
        <a:srgbClr val="1B365D"/>
      </a:dk1>
      <a:lt1>
        <a:srgbClr val="FFFFFF"/>
      </a:lt1>
      <a:dk2>
        <a:srgbClr val="6E7073"/>
      </a:dk2>
      <a:lt2>
        <a:srgbClr val="EEEEEE"/>
      </a:lt2>
      <a:accent1>
        <a:srgbClr val="000000"/>
      </a:accent1>
      <a:accent2>
        <a:srgbClr val="174A7C"/>
      </a:accent2>
      <a:accent3>
        <a:srgbClr val="2DCCD3"/>
      </a:accent3>
      <a:accent4>
        <a:srgbClr val="D2D755"/>
      </a:accent4>
      <a:accent5>
        <a:srgbClr val="E87722"/>
      </a:accent5>
      <a:accent6>
        <a:srgbClr val="5D7975"/>
      </a:accent6>
      <a:hlink>
        <a:srgbClr val="0000FF"/>
      </a:hlink>
      <a:folHlink>
        <a:srgbClr val="800080"/>
      </a:folHlink>
    </a:clrScheme>
    <a:fontScheme name="Primary Fonts - Permian Slab and Open Sans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OE template powerpoint" id="{E7A62605-F959-8342-94B0-7AB821102ECD}" vid="{9471C017-ED39-AE46-92C3-100E65FACF0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TDOE basic template</Template>
  <TotalTime>8066</TotalTime>
  <Words>2130</Words>
  <Application>Microsoft Office PowerPoint</Application>
  <PresentationFormat>On-screen Show (4:3)</PresentationFormat>
  <Paragraphs>339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Calibri</vt:lpstr>
      <vt:lpstr>Courier New</vt:lpstr>
      <vt:lpstr>Georgia</vt:lpstr>
      <vt:lpstr>Open Sans</vt:lpstr>
      <vt:lpstr>PermianSlabSerifTypeface</vt:lpstr>
      <vt:lpstr>Wingdings</vt:lpstr>
      <vt:lpstr>TDOE Template - Editing</vt:lpstr>
      <vt:lpstr>1_TDOE Template - Editing</vt:lpstr>
      <vt:lpstr>2_TDOE Template - Editing</vt:lpstr>
      <vt:lpstr>3_TDOE Template - Editing</vt:lpstr>
      <vt:lpstr>Tennessee Succeeds:  The Every Student Succeeds Act in Tennessee</vt:lpstr>
      <vt:lpstr>Agenda</vt:lpstr>
      <vt:lpstr>Tennessee Succeeds </vt:lpstr>
      <vt:lpstr>One Year Ago We Articulated Our Vision</vt:lpstr>
      <vt:lpstr>Our Big Goals</vt:lpstr>
      <vt:lpstr>Our Priorities</vt:lpstr>
      <vt:lpstr>Updates on our ESSA plan process</vt:lpstr>
      <vt:lpstr>ESSA State Plan: Overarching Goal</vt:lpstr>
      <vt:lpstr>Timeline for Developing TN’s ESSA Plan</vt:lpstr>
      <vt:lpstr>Next Steps</vt:lpstr>
      <vt:lpstr>Opportunities for Tennessee in ESSA</vt:lpstr>
      <vt:lpstr>Opportunities for Tennessee</vt:lpstr>
      <vt:lpstr>Opportunity 1 </vt:lpstr>
      <vt:lpstr>Opportunity 1 </vt:lpstr>
      <vt:lpstr>Opportunity 2 </vt:lpstr>
      <vt:lpstr>Opportunity 2 </vt:lpstr>
      <vt:lpstr>Opportunity 3</vt:lpstr>
      <vt:lpstr>Opportunity 3</vt:lpstr>
      <vt:lpstr>Opportunity 4</vt:lpstr>
      <vt:lpstr>Opportunity 4</vt:lpstr>
      <vt:lpstr>Opportunity 5</vt:lpstr>
      <vt:lpstr>Opportunity 5</vt:lpstr>
      <vt:lpstr>School Accountability</vt:lpstr>
      <vt:lpstr>School Accountability: Requirements</vt:lpstr>
      <vt:lpstr>School Accountability: Guiding Principles</vt:lpstr>
      <vt:lpstr>School Accountability: Intended Outcomes</vt:lpstr>
      <vt:lpstr>School Accountability: Indicators</vt:lpstr>
      <vt:lpstr>Indicator: Achievement</vt:lpstr>
      <vt:lpstr>Indicator: Growth</vt:lpstr>
      <vt:lpstr>Indicator: English Language Proficiency</vt:lpstr>
      <vt:lpstr>Indicator: Measure of School Quality and Student Success</vt:lpstr>
      <vt:lpstr>Indicator: Measure of School Quality and Student Success</vt:lpstr>
      <vt:lpstr>Indicator: Measure of School Quality and Student Success</vt:lpstr>
      <vt:lpstr>How is an “A” school defined?</vt:lpstr>
      <vt:lpstr>How is a “F” school defined?</vt:lpstr>
      <vt:lpstr>K-8 School Example</vt:lpstr>
      <vt:lpstr>High School Example</vt:lpstr>
      <vt:lpstr>School Accountability: Highlights</vt:lpstr>
      <vt:lpstr>School Accountability: Highlights</vt:lpstr>
      <vt:lpstr>School Accountability: Highlights</vt:lpstr>
      <vt:lpstr>All of us ensure Tennessee Succeeds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Meeting</dc:title>
  <dc:creator>Sara Gast</dc:creator>
  <cp:lastModifiedBy>Hillary Knudson</cp:lastModifiedBy>
  <cp:revision>227</cp:revision>
  <cp:lastPrinted>2016-12-09T13:12:56Z</cp:lastPrinted>
  <dcterms:created xsi:type="dcterms:W3CDTF">2016-09-05T02:01:27Z</dcterms:created>
  <dcterms:modified xsi:type="dcterms:W3CDTF">2016-12-13T16:36:13Z</dcterms:modified>
</cp:coreProperties>
</file>