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33"/>
  </p:notesMasterIdLst>
  <p:sldIdLst>
    <p:sldId id="258" r:id="rId3"/>
    <p:sldId id="259" r:id="rId4"/>
    <p:sldId id="260" r:id="rId5"/>
    <p:sldId id="261" r:id="rId6"/>
    <p:sldId id="262" r:id="rId7"/>
    <p:sldId id="266" r:id="rId8"/>
    <p:sldId id="263" r:id="rId9"/>
    <p:sldId id="264" r:id="rId10"/>
    <p:sldId id="282" r:id="rId11"/>
    <p:sldId id="270" r:id="rId12"/>
    <p:sldId id="268" r:id="rId13"/>
    <p:sldId id="269" r:id="rId14"/>
    <p:sldId id="305" r:id="rId15"/>
    <p:sldId id="306" r:id="rId16"/>
    <p:sldId id="307" r:id="rId17"/>
    <p:sldId id="308" r:id="rId18"/>
    <p:sldId id="283" r:id="rId19"/>
    <p:sldId id="319" r:id="rId20"/>
    <p:sldId id="323" r:id="rId21"/>
    <p:sldId id="320" r:id="rId22"/>
    <p:sldId id="321" r:id="rId23"/>
    <p:sldId id="322" r:id="rId24"/>
    <p:sldId id="324" r:id="rId25"/>
    <p:sldId id="325" r:id="rId26"/>
    <p:sldId id="326" r:id="rId27"/>
    <p:sldId id="267" r:id="rId28"/>
    <p:sldId id="315" r:id="rId29"/>
    <p:sldId id="316" r:id="rId30"/>
    <p:sldId id="317" r:id="rId31"/>
    <p:sldId id="31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B365D"/>
    <a:srgbClr val="6E7073"/>
    <a:srgbClr val="CDCDCD"/>
    <a:srgbClr val="EEEEEE"/>
    <a:srgbClr val="174A7C"/>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3" autoAdjust="0"/>
    <p:restoredTop sz="87423" autoAdjust="0"/>
  </p:normalViewPr>
  <p:slideViewPr>
    <p:cSldViewPr>
      <p:cViewPr varScale="1">
        <p:scale>
          <a:sx n="66" d="100"/>
          <a:sy n="66" d="100"/>
        </p:scale>
        <p:origin x="902" y="43"/>
      </p:cViewPr>
      <p:guideLst>
        <p:guide orient="horz" pos="2160"/>
        <p:guide pos="2880"/>
      </p:guideLst>
    </p:cSldViewPr>
  </p:slideViewPr>
  <p:notesTextViewPr>
    <p:cViewPr>
      <p:scale>
        <a:sx n="1" d="1"/>
        <a:sy n="1" d="1"/>
      </p:scale>
      <p:origin x="0" y="0"/>
    </p:cViewPr>
  </p:notesTextViewPr>
  <p:sorterViewPr>
    <p:cViewPr varScale="1">
      <p:scale>
        <a:sx n="1" d="1"/>
        <a:sy n="1" d="1"/>
      </p:scale>
      <p:origin x="0" y="-83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19259\OneDrive\Documents\Documents\TNReady\2018%20state-level%20TNReady%20results%20-%200719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86919736245"/>
          <c:y val="0.123658514225179"/>
          <c:w val="0.84793726232920297"/>
          <c:h val="0.5706685273655149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2"/>
              </a:solidFill>
              <a:ln>
                <a:noFill/>
              </a:ln>
              <a:effectLst/>
            </c:spPr>
          </c:dPt>
          <c:dPt>
            <c:idx val="3"/>
            <c:invertIfNegative val="0"/>
            <c:bubble3D val="0"/>
            <c:spPr>
              <a:solidFill>
                <a:schemeClr val="accent3"/>
              </a:solidFill>
              <a:ln>
                <a:noFill/>
              </a:ln>
              <a:effectLst/>
            </c:spPr>
          </c:dPt>
          <c:dPt>
            <c:idx val="4"/>
            <c:invertIfNegative val="0"/>
            <c:bubble3D val="0"/>
            <c:spPr>
              <a:solidFill>
                <a:schemeClr val="accent2"/>
              </a:solidFill>
              <a:ln>
                <a:noFill/>
              </a:ln>
              <a:effectLst/>
            </c:spPr>
          </c:dPt>
          <c:dPt>
            <c:idx val="5"/>
            <c:invertIfNegative val="0"/>
            <c:bubble3D val="0"/>
            <c:spPr>
              <a:solidFill>
                <a:schemeClr val="accent3"/>
              </a:solidFill>
              <a:ln>
                <a:noFill/>
              </a:ln>
              <a:effectLst/>
            </c:spPr>
          </c:dPt>
          <c:dPt>
            <c:idx val="6"/>
            <c:invertIfNegative val="0"/>
            <c:bubble3D val="0"/>
            <c:spPr>
              <a:solidFill>
                <a:schemeClr val="accent2"/>
              </a:solidFill>
              <a:ln>
                <a:noFill/>
              </a:ln>
              <a:effectLst/>
            </c:spPr>
          </c:dPt>
          <c:dPt>
            <c:idx val="7"/>
            <c:invertIfNegative val="0"/>
            <c:bubble3D val="0"/>
            <c:spPr>
              <a:solidFill>
                <a:schemeClr val="accent3"/>
              </a:solidFill>
              <a:ln>
                <a:noFill/>
              </a:ln>
              <a:effectLst/>
            </c:spPr>
          </c:dPt>
          <c:dPt>
            <c:idx val="8"/>
            <c:invertIfNegative val="0"/>
            <c:bubble3D val="0"/>
            <c:spPr>
              <a:solidFill>
                <a:schemeClr val="accent2"/>
              </a:solidFill>
              <a:ln>
                <a:noFill/>
              </a:ln>
              <a:effectLst/>
            </c:spPr>
          </c:dPt>
          <c:dPt>
            <c:idx val="9"/>
            <c:invertIfNegative val="0"/>
            <c:bubble3D val="0"/>
            <c:spPr>
              <a:solidFill>
                <a:schemeClr val="accent3"/>
              </a:solidFill>
              <a:ln>
                <a:noFill/>
              </a:ln>
              <a:effectLst/>
            </c:spPr>
          </c:dPt>
          <c:dLbls>
            <c:dLbl>
              <c:idx val="5"/>
              <c:tx>
                <c:rich>
                  <a:bodyPr/>
                  <a:lstStyle/>
                  <a:p>
                    <a:fld id="{2947E6E7-6F2E-4138-89B5-7644B7E00F3F}" type="VALUE">
                      <a:rPr lang="en-US" smtClean="0"/>
                      <a:pPr/>
                      <a:t>[VALUE]</a:t>
                    </a:fld>
                    <a:r>
                      <a:rPr lang="en-US" smtClean="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8"/>
              <c:tx>
                <c:rich>
                  <a:bodyPr/>
                  <a:lstStyle/>
                  <a:p>
                    <a:fld id="{9FF557FC-B28E-4F9D-B8EF-201D5DB2AD85}" type="VALUE">
                      <a:rPr lang="en-US" smtClean="0"/>
                      <a:pPr/>
                      <a:t>[VALUE]</a:t>
                    </a:fld>
                    <a:r>
                      <a:rPr lang="en-US" smtClean="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'ELA 3 to 5'!$A$1:$B$10</c:f>
              <c:multiLvlStrCache>
                <c:ptCount val="10"/>
                <c:lvl>
                  <c:pt idx="0">
                    <c:v>All</c:v>
                  </c:pt>
                  <c:pt idx="1">
                    <c:v>All</c:v>
                  </c:pt>
                  <c:pt idx="2">
                    <c:v>BHN</c:v>
                  </c:pt>
                  <c:pt idx="3">
                    <c:v>BHN</c:v>
                  </c:pt>
                  <c:pt idx="4">
                    <c:v>ED</c:v>
                  </c:pt>
                  <c:pt idx="5">
                    <c:v>ED</c:v>
                  </c:pt>
                  <c:pt idx="6">
                    <c:v>EL</c:v>
                  </c:pt>
                  <c:pt idx="7">
                    <c:v>EL</c:v>
                  </c:pt>
                  <c:pt idx="8">
                    <c:v>SWD</c:v>
                  </c:pt>
                  <c:pt idx="9">
                    <c:v>SWD</c:v>
                  </c:pt>
                </c:lvl>
                <c:lvl>
                  <c:pt idx="0">
                    <c:v>2018</c:v>
                  </c:pt>
                  <c:pt idx="1">
                    <c:v>2017</c:v>
                  </c:pt>
                  <c:pt idx="2">
                    <c:v>2018</c:v>
                  </c:pt>
                  <c:pt idx="3">
                    <c:v>2017</c:v>
                  </c:pt>
                  <c:pt idx="4">
                    <c:v>2018</c:v>
                  </c:pt>
                  <c:pt idx="5">
                    <c:v>2017</c:v>
                  </c:pt>
                  <c:pt idx="6">
                    <c:v>2018</c:v>
                  </c:pt>
                  <c:pt idx="7">
                    <c:v>2017</c:v>
                  </c:pt>
                  <c:pt idx="8">
                    <c:v>2018</c:v>
                  </c:pt>
                  <c:pt idx="9">
                    <c:v>2017</c:v>
                  </c:pt>
                </c:lvl>
              </c:multiLvlStrCache>
            </c:multiLvlStrRef>
          </c:cat>
          <c:val>
            <c:numRef>
              <c:f>'ELA 3 to 5'!$C$1:$C$10</c:f>
              <c:numCache>
                <c:formatCode>General</c:formatCode>
                <c:ptCount val="10"/>
                <c:pt idx="0">
                  <c:v>35.700000000000003</c:v>
                </c:pt>
                <c:pt idx="1">
                  <c:v>33.9</c:v>
                </c:pt>
                <c:pt idx="2">
                  <c:v>21.9</c:v>
                </c:pt>
                <c:pt idx="3">
                  <c:v>20.2</c:v>
                </c:pt>
                <c:pt idx="4">
                  <c:v>20.399999999999999</c:v>
                </c:pt>
                <c:pt idx="5">
                  <c:v>19</c:v>
                </c:pt>
                <c:pt idx="6">
                  <c:v>17.8</c:v>
                </c:pt>
                <c:pt idx="7">
                  <c:v>15.3</c:v>
                </c:pt>
                <c:pt idx="8">
                  <c:v>10</c:v>
                </c:pt>
                <c:pt idx="9">
                  <c:v>9.2000000000000011</c:v>
                </c:pt>
              </c:numCache>
            </c:numRef>
          </c:val>
        </c:ser>
        <c:dLbls>
          <c:dLblPos val="outEnd"/>
          <c:showLegendKey val="0"/>
          <c:showVal val="1"/>
          <c:showCatName val="0"/>
          <c:showSerName val="0"/>
          <c:showPercent val="0"/>
          <c:showBubbleSize val="0"/>
        </c:dLbls>
        <c:gapWidth val="219"/>
        <c:overlap val="-27"/>
        <c:axId val="83317304"/>
        <c:axId val="83310248"/>
      </c:barChart>
      <c:catAx>
        <c:axId val="8331730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r>
                  <a:rPr lang="en-US" sz="2000"/>
                  <a:t>Grades 3 to 5 ELA TNReady</a:t>
                </a:r>
              </a:p>
            </c:rich>
          </c:tx>
          <c:layout>
            <c:manualLayout>
              <c:xMode val="edge"/>
              <c:yMode val="edge"/>
              <c:x val="0.31368651771011402"/>
              <c:y val="1.3113241181204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3310248"/>
        <c:crosses val="autoZero"/>
        <c:auto val="1"/>
        <c:lblAlgn val="ctr"/>
        <c:lblOffset val="100"/>
        <c:noMultiLvlLbl val="0"/>
      </c:catAx>
      <c:valAx>
        <c:axId val="83310248"/>
        <c:scaling>
          <c:orientation val="minMax"/>
          <c:max val="60"/>
          <c:min val="0"/>
        </c:scaling>
        <c:delete val="0"/>
        <c:axPos val="l"/>
        <c:title>
          <c:tx>
            <c:rich>
              <a:bodyPr rot="-5400000" spcFirstLastPara="1" vertOverflow="ellipsis" vert="horz" wrap="square" anchor="ctr" anchorCtr="1"/>
              <a:lstStyle/>
              <a:p>
                <a:pPr>
                  <a:defRPr sz="14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r>
                  <a:rPr lang="en-US"/>
                  <a:t>Percent On Track &amp; Mastered</a:t>
                </a:r>
              </a:p>
            </c:rich>
          </c:tx>
          <c:layout>
            <c:manualLayout>
              <c:xMode val="edge"/>
              <c:yMode val="edge"/>
              <c:x val="1.0768936594052999E-2"/>
              <c:y val="0.20941764879648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3317304"/>
        <c:crossesAt val="1"/>
        <c:crossBetween val="between"/>
      </c:valAx>
      <c:spPr>
        <a:noFill/>
        <a:ln>
          <a:noFill/>
        </a:ln>
        <a:effectLst/>
      </c:spPr>
    </c:plotArea>
    <c:legend>
      <c:legendPos val="r"/>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ayout>
        <c:manualLayout>
          <c:xMode val="edge"/>
          <c:yMode val="edge"/>
          <c:x val="0.83660223586685101"/>
          <c:y val="8.0555057633406299E-2"/>
          <c:w val="0.136947249620888"/>
          <c:h val="0.20872827219282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8D70764A-B111-44B3-AE37-A9C6790043FE}" type="datetimeFigureOut">
              <a:rPr lang="en-US" smtClean="0"/>
              <a:pPr/>
              <a:t>8/21/2018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EF3C1CD0-D833-4B0D-BF33-74A8E63C0BDA}" type="slidenum">
              <a:rPr lang="en-US" smtClean="0"/>
              <a:pPr/>
              <a:t>‹#›</a:t>
            </a:fld>
            <a:endParaRPr lang="en-US" dirty="0"/>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state is showing historic success, and we believe education is the reason why</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a:t>
            </a:fld>
            <a:endParaRPr lang="en-US"/>
          </a:p>
        </p:txBody>
      </p:sp>
    </p:spTree>
    <p:extLst>
      <p:ext uri="{BB962C8B-B14F-4D97-AF65-F5344CB8AC3E}">
        <p14:creationId xmlns:p14="http://schemas.microsoft.com/office/powerpoint/2010/main" val="703189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Candice</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14</a:t>
            </a:fld>
            <a:endParaRPr lang="en-US"/>
          </a:p>
        </p:txBody>
      </p:sp>
    </p:spTree>
    <p:extLst>
      <p:ext uri="{BB962C8B-B14F-4D97-AF65-F5344CB8AC3E}">
        <p14:creationId xmlns:p14="http://schemas.microsoft.com/office/powerpoint/2010/main" val="331332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Candice</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15</a:t>
            </a:fld>
            <a:endParaRPr lang="en-US"/>
          </a:p>
        </p:txBody>
      </p:sp>
    </p:spTree>
    <p:extLst>
      <p:ext uri="{BB962C8B-B14F-4D97-AF65-F5344CB8AC3E}">
        <p14:creationId xmlns:p14="http://schemas.microsoft.com/office/powerpoint/2010/main" val="234330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Candice</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16</a:t>
            </a:fld>
            <a:endParaRPr lang="en-US"/>
          </a:p>
        </p:txBody>
      </p:sp>
    </p:spTree>
    <p:extLst>
      <p:ext uri="{BB962C8B-B14F-4D97-AF65-F5344CB8AC3E}">
        <p14:creationId xmlns:p14="http://schemas.microsoft.com/office/powerpoint/2010/main" val="3047817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kern="1200" dirty="0" smtClean="0">
                <a:solidFill>
                  <a:schemeClr val="tx1"/>
                </a:solidFill>
                <a:effectLst/>
                <a:latin typeface="Arial" panose="020B0604020202020204" pitchFamily="34" charset="0"/>
                <a:ea typeface="+mn-ea"/>
                <a:cs typeface="+mn-cs"/>
              </a:rPr>
              <a:t>Statewide</a:t>
            </a:r>
            <a:r>
              <a:rPr lang="en-US" sz="1200" b="0" i="0" kern="1200" baseline="0" dirty="0" smtClean="0">
                <a:solidFill>
                  <a:schemeClr val="tx1"/>
                </a:solidFill>
                <a:effectLst/>
                <a:latin typeface="Arial" panose="020B0604020202020204" pitchFamily="34" charset="0"/>
                <a:ea typeface="+mn-ea"/>
                <a:cs typeface="+mn-cs"/>
              </a:rPr>
              <a:t> findings are listed above due to low teacher participation </a:t>
            </a:r>
            <a:r>
              <a:rPr lang="en-US" sz="1200" b="0" i="0" kern="1200" baseline="0" smtClean="0">
                <a:solidFill>
                  <a:schemeClr val="tx1"/>
                </a:solidFill>
                <a:effectLst/>
                <a:latin typeface="Arial" panose="020B0604020202020204" pitchFamily="34" charset="0"/>
                <a:ea typeface="+mn-ea"/>
                <a:cs typeface="+mn-cs"/>
              </a:rPr>
              <a:t>from Davidson this year (37%.)</a:t>
            </a:r>
            <a:endParaRPr lang="en-US" sz="1200" b="0" i="0" kern="1200" dirty="0" smtClean="0">
              <a:solidFill>
                <a:schemeClr val="tx1"/>
              </a:solidFill>
              <a:effectLst/>
              <a:latin typeface="Arial" panose="020B0604020202020204" pitchFamily="34" charset="0"/>
              <a:ea typeface="+mn-ea"/>
              <a:cs typeface="+mn-cs"/>
            </a:endParaRPr>
          </a:p>
          <a:p>
            <a:pPr marL="228600" indent="-228600">
              <a:buFont typeface="+mj-lt"/>
              <a:buAutoNum type="arabicPeriod"/>
            </a:pPr>
            <a:r>
              <a:rPr lang="en-US" sz="1200" b="0" i="0" kern="1200" dirty="0" smtClean="0">
                <a:solidFill>
                  <a:schemeClr val="tx1"/>
                </a:solidFill>
                <a:effectLst/>
                <a:latin typeface="Arial" panose="020B0604020202020204" pitchFamily="34" charset="0"/>
                <a:ea typeface="+mn-ea"/>
                <a:cs typeface="+mn-cs"/>
              </a:rPr>
              <a:t>22 percent fewer teachers report feeling pulled in too many directions in terms of what to teach and how to teach it. This suggests that teachers are adjusting to the expectations set by new grade-level standards and are feeling more confident and better supported as they teach those.</a:t>
            </a:r>
          </a:p>
          <a:p>
            <a:pPr marL="228600" indent="-228600">
              <a:buFont typeface="+mj-lt"/>
              <a:buAutoNum type="arabicPeriod"/>
            </a:pPr>
            <a:r>
              <a:rPr lang="en-US" sz="1200" b="0" i="0" kern="1200" dirty="0" smtClean="0">
                <a:solidFill>
                  <a:schemeClr val="tx1"/>
                </a:solidFill>
                <a:effectLst/>
                <a:latin typeface="Arial" panose="020B0604020202020204" pitchFamily="34" charset="0"/>
                <a:ea typeface="+mn-ea"/>
                <a:cs typeface="+mn-cs"/>
              </a:rPr>
              <a:t>Since 2012, there has been a steady increase in the percentage of teachers reporting that the evaluation process has led to improvements in their teaching—going from one-third of teachers to about three-fourths over the last six years. This year, 72 percent of educators say evaluation has led to improvements in their teaching. Educators also noted they desire higher quality feedback from observations, along with the time and space to work on areas of improvement. The department is using the feedback to identify areas to continue to improve, such as ensuring observation provides useful and timely feedback and reducing the time and resources burden that some educators report.</a:t>
            </a:r>
          </a:p>
          <a:p>
            <a:pPr marL="228600" indent="-228600">
              <a:buFont typeface="+mj-lt"/>
              <a:buAutoNum type="arabicPeriod"/>
            </a:pPr>
            <a:r>
              <a:rPr lang="en-US" sz="1200" b="0" i="0" kern="1200" dirty="0" smtClean="0">
                <a:solidFill>
                  <a:schemeClr val="tx1"/>
                </a:solidFill>
                <a:effectLst/>
                <a:latin typeface="Arial" panose="020B0604020202020204" pitchFamily="34" charset="0"/>
                <a:ea typeface="+mn-ea"/>
                <a:cs typeface="+mn-cs"/>
              </a:rPr>
              <a:t>Overall, 9 in 10 teachers report that they understand what the state academic standards expect of them as a teacher, but fewer, only 6 in 10, report feeling the materials currently available to them are well-suited for teaching the standards. The survey finds that more teachers would benefit from improved access to strong instructional materials, along with receiving the training and support necessary to properly implement curriculum in their classroom. Earlier this year, the department started a new initiative – Ready with Resources – as an outgrowth of the Read to be Ready work. This will provide more teachers with access to optional high-quality instructional materials and support districts in planning for adoption of new resources.</a:t>
            </a:r>
          </a:p>
          <a:p>
            <a:pPr marL="228600" indent="-228600">
              <a:buFont typeface="+mj-lt"/>
              <a:buAutoNum type="arabicPeriod"/>
            </a:pPr>
            <a:r>
              <a:rPr lang="en-US" sz="1200" b="0" i="0" kern="1200" dirty="0" smtClean="0">
                <a:solidFill>
                  <a:schemeClr val="tx1"/>
                </a:solidFill>
                <a:effectLst/>
                <a:latin typeface="Arial" panose="020B0604020202020204" pitchFamily="34" charset="0"/>
                <a:ea typeface="+mn-ea"/>
                <a:cs typeface="+mn-cs"/>
              </a:rPr>
              <a:t>Three out of four teachers reported that they feel more empowered, versus constrained, to teach in ways that they feel are best for their students. Many teachers attributed their empowerment to having the autonomy to implement their curriculum to best meet their students’ needs, among other reasons.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pPr/>
              <a:t>17</a:t>
            </a:fld>
            <a:endParaRPr lang="en-US" dirty="0"/>
          </a:p>
        </p:txBody>
      </p:sp>
    </p:spTree>
    <p:extLst>
      <p:ext uri="{BB962C8B-B14F-4D97-AF65-F5344CB8AC3E}">
        <p14:creationId xmlns:p14="http://schemas.microsoft.com/office/powerpoint/2010/main" val="24048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As of last summer, we have 200+ reading coaches who support 2,500+ teachers and 44,000 students</a:t>
            </a:r>
          </a:p>
          <a:p>
            <a:pPr defTabSz="924916">
              <a:defRPr/>
            </a:pPr>
            <a:r>
              <a:rPr lang="en-US" dirty="0"/>
              <a:t>Last summer, 8,000 students participated in RTBR summer camps and showed statistically significant gains in critical reading skills and increased motivation to read.</a:t>
            </a:r>
          </a:p>
          <a:p>
            <a:pPr defTabSz="924916">
              <a:defRPr/>
            </a:pPr>
            <a:endParaRPr lang="en-US" dirty="0" smtClean="0"/>
          </a:p>
          <a:p>
            <a:r>
              <a:rPr lang="en-US" dirty="0" smtClean="0"/>
              <a:t>From 2014 report: </a:t>
            </a:r>
          </a:p>
          <a:p>
            <a:r>
              <a:rPr lang="en-US" sz="1200" kern="1200" dirty="0" smtClean="0">
                <a:solidFill>
                  <a:schemeClr val="tx1"/>
                </a:solidFill>
                <a:effectLst/>
                <a:ea typeface="+mn-ea"/>
                <a:cs typeface="+mn-cs"/>
              </a:rPr>
              <a:t>This figure illustrates that while 92 percent of teachers continued to teach in Tennessee schools, about 10 percent of teachers taught at a different Tennessee school in the 2012-13 school year. Early career teachers, especially highly effective early</a:t>
            </a:r>
            <a:r>
              <a:rPr lang="en-US" sz="1200" kern="1200" baseline="0" dirty="0" smtClean="0">
                <a:solidFill>
                  <a:schemeClr val="tx1"/>
                </a:solidFill>
                <a:effectLst/>
                <a:ea typeface="+mn-ea"/>
                <a:cs typeface="+mn-cs"/>
              </a:rPr>
              <a:t> career teachers, were more likely to move to a new school.</a:t>
            </a:r>
            <a:endParaRPr lang="en-US" sz="1200" kern="1200" dirty="0" smtClean="0">
              <a:solidFill>
                <a:schemeClr val="tx1"/>
              </a:solidFill>
              <a:effectLst/>
              <a:ea typeface="+mn-ea"/>
              <a:cs typeface="+mn-cs"/>
            </a:endParaRPr>
          </a:p>
          <a:p>
            <a:r>
              <a:rPr lang="en-US" sz="1200" kern="1200" dirty="0" smtClean="0">
                <a:solidFill>
                  <a:schemeClr val="tx1"/>
                </a:solidFill>
                <a:effectLst/>
                <a:ea typeface="+mn-ea"/>
                <a:cs typeface="+mn-cs"/>
              </a:rPr>
              <a:t>Highly effective teachers—those who earned a score of Level 4 or Level 5—tended to be retained at a higher rate than teachers who earned a score of Level 1, 2,</a:t>
            </a:r>
            <a:r>
              <a:rPr lang="en-US" sz="1200" kern="1200" baseline="0" dirty="0" smtClean="0">
                <a:solidFill>
                  <a:schemeClr val="tx1"/>
                </a:solidFill>
                <a:effectLst/>
                <a:ea typeface="+mn-ea"/>
                <a:cs typeface="+mn-cs"/>
              </a:rPr>
              <a:t> </a:t>
            </a:r>
            <a:r>
              <a:rPr lang="en-US" sz="1200" kern="1200" dirty="0" smtClean="0">
                <a:solidFill>
                  <a:schemeClr val="tx1"/>
                </a:solidFill>
                <a:effectLst/>
                <a:ea typeface="+mn-ea"/>
                <a:cs typeface="+mn-cs"/>
              </a:rPr>
              <a:t>or 3. </a:t>
            </a:r>
          </a:p>
          <a:p>
            <a:pPr defTabSz="924916">
              <a:defRPr/>
            </a:pPr>
            <a:r>
              <a:rPr lang="en-US" dirty="0" smtClean="0"/>
              <a:t>Overall retention rate of Level 5 teachers was 95.2 percent</a:t>
            </a:r>
          </a:p>
          <a:p>
            <a:pPr defTabSz="924916">
              <a:defRPr/>
            </a:pPr>
            <a:endParaRPr lang="en-US" dirty="0" smtClean="0"/>
          </a:p>
          <a:p>
            <a:pPr defTabSz="924916">
              <a:defRPr/>
            </a:pPr>
            <a:r>
              <a:rPr lang="en-US" dirty="0" smtClean="0"/>
              <a:t>XX</a:t>
            </a:r>
            <a:r>
              <a:rPr lang="en-US" dirty="0"/>
              <a:t>% more students are on the path to a career </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5081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3</a:t>
            </a:fld>
            <a:endParaRPr lang="en-US"/>
          </a:p>
        </p:txBody>
      </p:sp>
    </p:spTree>
    <p:extLst>
      <p:ext uri="{BB962C8B-B14F-4D97-AF65-F5344CB8AC3E}">
        <p14:creationId xmlns:p14="http://schemas.microsoft.com/office/powerpoint/2010/main" val="114312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4</a:t>
            </a:fld>
            <a:endParaRPr lang="en-US"/>
          </a:p>
        </p:txBody>
      </p:sp>
    </p:spTree>
    <p:extLst>
      <p:ext uri="{BB962C8B-B14F-4D97-AF65-F5344CB8AC3E}">
        <p14:creationId xmlns:p14="http://schemas.microsoft.com/office/powerpoint/2010/main" val="108055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4317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3788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9080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89621" y="8861007"/>
            <a:ext cx="3052130" cy="466449"/>
          </a:xfrm>
          <a:prstGeom prst="rect">
            <a:avLst/>
          </a:prstGeom>
          <a:noFill/>
          <a:ln cap="flat">
            <a:noFill/>
          </a:ln>
        </p:spPr>
        <p:txBody>
          <a:bodyPr vert="horz" wrap="square" lIns="93546" tIns="46773" rIns="93546" bIns="46773" anchor="b" anchorCtr="0" compatLnSpc="1">
            <a:noAutofit/>
          </a:bodyPr>
          <a:lstStyle/>
          <a:p>
            <a:pPr algn="r" defTabSz="924916">
              <a:defRPr sz="1800" b="0" i="0" u="none" strike="noStrike" kern="0" cap="none" spc="0" baseline="0">
                <a:solidFill>
                  <a:srgbClr val="000000"/>
                </a:solidFill>
                <a:uFillTx/>
              </a:defRPr>
            </a:pPr>
            <a:fld id="{206BA2EC-2FD3-4DB8-9449-BFFEC1CF864C}" type="slidenum">
              <a:rPr>
                <a:latin typeface="Arial" panose="020B0604020202020204" pitchFamily="34" charset="0"/>
              </a:rPr>
              <a:pPr algn="r" defTabSz="924916">
                <a:defRPr sz="1800" b="0" i="0" u="none" strike="noStrike" kern="0" cap="none" spc="0" baseline="0">
                  <a:solidFill>
                    <a:srgbClr val="000000"/>
                  </a:solidFill>
                  <a:uFillTx/>
                </a:defRPr>
              </a:pPr>
              <a:t>11</a:t>
            </a:fld>
            <a:endParaRPr 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874474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98500"/>
            <a:ext cx="4665662" cy="34988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989621" y="8861007"/>
            <a:ext cx="3052130" cy="466449"/>
          </a:xfrm>
          <a:prstGeom prst="rect">
            <a:avLst/>
          </a:prstGeom>
          <a:noFill/>
          <a:ln cap="flat">
            <a:noFill/>
          </a:ln>
        </p:spPr>
        <p:txBody>
          <a:bodyPr vert="horz" wrap="square" lIns="93546" tIns="46773" rIns="93546" bIns="46773" anchor="b" anchorCtr="0" compatLnSpc="1">
            <a:noAutofit/>
          </a:bodyPr>
          <a:lstStyle/>
          <a:p>
            <a:pPr algn="r" defTabSz="924916">
              <a:defRPr sz="1800" b="0" i="0" u="none" strike="noStrike" kern="0" cap="none" spc="0" baseline="0">
                <a:solidFill>
                  <a:srgbClr val="000000"/>
                </a:solidFill>
                <a:uFillTx/>
              </a:defRPr>
            </a:pPr>
            <a:fld id="{206BA2EC-2FD3-4DB8-9449-BFFEC1CF864C}" type="slidenum">
              <a:rPr>
                <a:latin typeface="Arial" panose="020B0604020202020204" pitchFamily="34" charset="0"/>
              </a:rPr>
              <a:pPr algn="r" defTabSz="924916">
                <a:defRPr sz="1800" b="0" i="0" u="none" strike="noStrike" kern="0" cap="none" spc="0" baseline="0">
                  <a:solidFill>
                    <a:srgbClr val="000000"/>
                  </a:solidFill>
                  <a:uFillTx/>
                </a:defRPr>
              </a:pPr>
              <a:t>12</a:t>
            </a:fld>
            <a:endParaRPr 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6207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B5C6A9-AE0B-EE4C-B0AB-554947760A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69743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latin typeface="Arial" panose="020B0604020202020204" pitchFamily="34" charset="0"/>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47301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2416254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295400"/>
            <a:ext cx="4114800" cy="4525963"/>
          </a:xfrm>
        </p:spPr>
        <p:txBody>
          <a:bodyPr/>
          <a:lstStyle>
            <a:lvl1pPr>
              <a:defRPr sz="2200" baseline="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a:latin typeface="Georgia" panose="02040502050405020303" pitchFamily="18" charset="0"/>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495800" y="1295400"/>
            <a:ext cx="4114800" cy="4525963"/>
          </a:xfrm>
        </p:spPr>
        <p:txBody>
          <a:bodyPr/>
          <a:lstStyle>
            <a:lvl1pPr>
              <a:defRPr sz="220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4189325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800" baseline="0">
                <a:latin typeface="Georgia" panose="02040502050405020303" pitchFamily="18" charset="0"/>
              </a:defRPr>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18180" y="3810000"/>
            <a:ext cx="238222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143085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924330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6622157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7612787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Presenter Name, Job Title, Team/Office/Division Name</a:t>
            </a:r>
          </a:p>
          <a:p>
            <a:pPr lvl="1"/>
            <a:r>
              <a:rPr lang="en-US" dirty="0" smtClean="0"/>
              <a:t>Email Address</a:t>
            </a:r>
          </a:p>
          <a:p>
            <a:pPr lvl="1"/>
            <a:r>
              <a:rPr lang="en-US" dirty="0" smtClean="0"/>
              <a:t>Phone Number</a:t>
            </a:r>
          </a:p>
          <a:p>
            <a:pPr lvl="0"/>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304800" y="405825"/>
            <a:ext cx="8382000" cy="584775"/>
          </a:xfrm>
          <a:prstGeom prst="rect">
            <a:avLst/>
          </a:prstGeom>
          <a:noFill/>
        </p:spPr>
        <p:txBody>
          <a:bodyPr wrap="square" rtlCol="0">
            <a:spAutoFit/>
          </a:bodyPr>
          <a:lstStyle/>
          <a:p>
            <a:r>
              <a:rPr lang="en-US" sz="3200" b="1" dirty="0" smtClean="0">
                <a:solidFill>
                  <a:srgbClr val="FFFFFF"/>
                </a:solidFill>
                <a:latin typeface="Georgia"/>
              </a:rPr>
              <a:t>Contact Information</a:t>
            </a:r>
            <a:endParaRPr lang="en-US" sz="3200" b="1" dirty="0">
              <a:solidFill>
                <a:srgbClr val="FFFFFF"/>
              </a:solidFill>
              <a:latin typeface="Georgia"/>
            </a:endParaRPr>
          </a:p>
        </p:txBody>
      </p:sp>
    </p:spTree>
    <p:extLst>
      <p:ext uri="{BB962C8B-B14F-4D97-AF65-F5344CB8AC3E}">
        <p14:creationId xmlns:p14="http://schemas.microsoft.com/office/powerpoint/2010/main" val="36078621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rgbClr val="FFFFFF"/>
              </a:solidFill>
              <a:effectLst>
                <a:outerShdw blurRad="38100" dist="38100" dir="2700000" algn="tl">
                  <a:srgbClr val="000000">
                    <a:alpha val="43137"/>
                  </a:srgbClr>
                </a:outerShdw>
              </a:effectLst>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cs typeface="Arial" panose="020B0604020202020204" pitchFamily="34" charset="0"/>
              </a:rPr>
              <a:t>Excellence | Optimism | Judgment | Courage | Teamwork</a:t>
            </a:r>
            <a:endParaRPr lang="en-US" sz="2400" b="1" dirty="0">
              <a:solidFill>
                <a:srgbClr val="1B365D"/>
              </a:solidFill>
              <a:cs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46363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345881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Large Title (Blue)">
    <p:spTree>
      <p:nvGrpSpPr>
        <p:cNvPr id="1" name=""/>
        <p:cNvGrpSpPr/>
        <p:nvPr/>
      </p:nvGrpSpPr>
      <p:grpSpPr>
        <a:xfrm>
          <a:off x="0" y="0"/>
          <a:ext cx="0" cy="0"/>
          <a:chOff x="0" y="0"/>
          <a:chExt cx="0" cy="0"/>
        </a:xfrm>
      </p:grpSpPr>
      <p:sp>
        <p:nvSpPr>
          <p:cNvPr id="2" name="Text Placeholder 2">
            <a:extLst>
              <a:ext uri="{FF2B5EF4-FFF2-40B4-BE49-F238E27FC236}">
                <a16:creationId xmlns="" xmlns:a16="http://schemas.microsoft.com/office/drawing/2014/main" id="{9A764252-C1B6-764A-BEF9-CD62D80107C2}"/>
              </a:ext>
            </a:extLst>
          </p:cNvPr>
          <p:cNvSpPr>
            <a:spLocks noGrp="1"/>
          </p:cNvSpPr>
          <p:nvPr>
            <p:ph type="body" sz="quarter" idx="10" hasCustomPrompt="1"/>
          </p:nvPr>
        </p:nvSpPr>
        <p:spPr>
          <a:xfrm>
            <a:off x="469176" y="708330"/>
            <a:ext cx="8175094" cy="681155"/>
          </a:xfrm>
          <a:prstGeom prst="rect">
            <a:avLst/>
          </a:prstGeom>
        </p:spPr>
        <p:txBody>
          <a:bodyPr anchor="ctr"/>
          <a:lstStyle>
            <a:lvl1pPr marL="0" indent="0">
              <a:buNone/>
              <a:defRPr sz="4500" b="0" i="0" baseline="0">
                <a:solidFill>
                  <a:srgbClr val="002D74"/>
                </a:solidFill>
                <a:latin typeface="Georgia" panose="02040502050405020303" pitchFamily="18" charset="0"/>
                <a:ea typeface="Georgia" panose="02040502050405020303" pitchFamily="18" charset="0"/>
                <a:cs typeface="Georgia" panose="02040502050405020303" pitchFamily="18" charset="0"/>
              </a:defRPr>
            </a:lvl1pPr>
            <a:lvl2pPr marL="457189" indent="0">
              <a:buNone/>
              <a:defRPr>
                <a:latin typeface="AXIS Extra Bold" charset="0"/>
                <a:ea typeface="AXIS Extra Bold" charset="0"/>
                <a:cs typeface="AXIS Extra Bold" charset="0"/>
              </a:defRPr>
            </a:lvl2pPr>
            <a:lvl3pPr marL="914377" indent="0">
              <a:buNone/>
              <a:defRPr>
                <a:latin typeface="AXIS Extra Bold" charset="0"/>
                <a:ea typeface="AXIS Extra Bold" charset="0"/>
                <a:cs typeface="AXIS Extra Bold" charset="0"/>
              </a:defRPr>
            </a:lvl3pPr>
            <a:lvl4pPr marL="1371566" indent="0">
              <a:buNone/>
              <a:defRPr>
                <a:latin typeface="AXIS Extra Bold" charset="0"/>
                <a:ea typeface="AXIS Extra Bold" charset="0"/>
                <a:cs typeface="AXIS Extra Bold" charset="0"/>
              </a:defRPr>
            </a:lvl4pPr>
            <a:lvl5pPr marL="1828754" indent="0">
              <a:buNone/>
              <a:defRPr>
                <a:latin typeface="AXIS Extra Bold" charset="0"/>
                <a:ea typeface="AXIS Extra Bold" charset="0"/>
                <a:cs typeface="AXIS Extra Bold" charset="0"/>
              </a:defRPr>
            </a:lvl5pPr>
          </a:lstStyle>
          <a:p>
            <a:pPr lvl="0"/>
            <a:r>
              <a:rPr lang="en-US" dirty="0"/>
              <a:t>Slide Title Here</a:t>
            </a:r>
          </a:p>
        </p:txBody>
      </p:sp>
      <p:cxnSp>
        <p:nvCxnSpPr>
          <p:cNvPr id="3" name="Straight Connector 2">
            <a:extLst>
              <a:ext uri="{FF2B5EF4-FFF2-40B4-BE49-F238E27FC236}">
                <a16:creationId xmlns="" xmlns:a16="http://schemas.microsoft.com/office/drawing/2014/main" id="{0FC4DB69-80BC-C542-B36D-C9B5850D4C91}"/>
              </a:ext>
            </a:extLst>
          </p:cNvPr>
          <p:cNvCxnSpPr/>
          <p:nvPr userDrawn="1"/>
        </p:nvCxnSpPr>
        <p:spPr>
          <a:xfrm>
            <a:off x="469177" y="1596210"/>
            <a:ext cx="8175092" cy="0"/>
          </a:xfrm>
          <a:prstGeom prst="line">
            <a:avLst/>
          </a:prstGeom>
          <a:ln w="38100">
            <a:solidFill>
              <a:srgbClr val="1DCAD3"/>
            </a:solidFill>
          </a:ln>
        </p:spPr>
        <p:style>
          <a:lnRef idx="1">
            <a:schemeClr val="accent1"/>
          </a:lnRef>
          <a:fillRef idx="0">
            <a:schemeClr val="accent1"/>
          </a:fillRef>
          <a:effectRef idx="0">
            <a:schemeClr val="accent1"/>
          </a:effectRef>
          <a:fontRef idx="minor">
            <a:schemeClr val="tx1"/>
          </a:fontRef>
        </p:style>
      </p:cxnSp>
      <p:sp>
        <p:nvSpPr>
          <p:cNvPr id="4" name="Text Placeholder 21">
            <a:extLst>
              <a:ext uri="{FF2B5EF4-FFF2-40B4-BE49-F238E27FC236}">
                <a16:creationId xmlns="" xmlns:a16="http://schemas.microsoft.com/office/drawing/2014/main" id="{21204213-21AA-344F-944A-EF672A98586D}"/>
              </a:ext>
            </a:extLst>
          </p:cNvPr>
          <p:cNvSpPr>
            <a:spLocks noGrp="1"/>
          </p:cNvSpPr>
          <p:nvPr>
            <p:ph type="body" sz="quarter" idx="13" hasCustomPrompt="1"/>
          </p:nvPr>
        </p:nvSpPr>
        <p:spPr>
          <a:xfrm>
            <a:off x="469476" y="1841263"/>
            <a:ext cx="8174797" cy="3815258"/>
          </a:xfrm>
          <a:prstGeom prst="rect">
            <a:avLst/>
          </a:prstGeom>
        </p:spPr>
        <p:txBody>
          <a:bodyPr>
            <a:norm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1800" b="0" i="0" baseline="0">
                <a:solidFill>
                  <a:srgbClr val="76777A"/>
                </a:solidFill>
                <a:latin typeface="Arial" panose="020B0604020202020204" pitchFamily="34" charset="0"/>
                <a:ea typeface="Open Sans" panose="020B0606030504020204" pitchFamily="34" charset="0"/>
                <a:cs typeface="Arial" panose="020B0604020202020204" pitchFamily="34" charset="0"/>
              </a:defRPr>
            </a:lvl1pPr>
            <a:lvl2pPr marL="457189" indent="0">
              <a:buNone/>
              <a:defRPr b="0" i="0">
                <a:latin typeface="Proxima Nova Medium" charset="0"/>
                <a:ea typeface="Proxima Nova Medium" charset="0"/>
                <a:cs typeface="Proxima Nova Medium" charset="0"/>
              </a:defRPr>
            </a:lvl2pPr>
            <a:lvl3pPr marL="914377" indent="0">
              <a:buNone/>
              <a:defRPr b="0" i="0">
                <a:latin typeface="Proxima Nova Medium" charset="0"/>
                <a:ea typeface="Proxima Nova Medium" charset="0"/>
                <a:cs typeface="Proxima Nova Medium" charset="0"/>
              </a:defRPr>
            </a:lvl3pPr>
            <a:lvl4pPr marL="1371566" indent="0">
              <a:buNone/>
              <a:defRPr b="0" i="0">
                <a:latin typeface="Proxima Nova Medium" charset="0"/>
                <a:ea typeface="Proxima Nova Medium" charset="0"/>
                <a:cs typeface="Proxima Nova Medium" charset="0"/>
              </a:defRPr>
            </a:lvl4pPr>
            <a:lvl5pPr marL="1828754" indent="0">
              <a:buNone/>
              <a:defRPr b="0" i="0">
                <a:latin typeface="Proxima Nova Medium" charset="0"/>
                <a:ea typeface="Proxima Nova Medium" charset="0"/>
                <a:cs typeface="Proxima Nova Medium" charset="0"/>
              </a:defRPr>
            </a:lvl5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 sentence or descriptive statement goes in this space here. Provide information about the content. Text will automatically resize to fit your content. </a:t>
            </a:r>
          </a:p>
        </p:txBody>
      </p:sp>
    </p:spTree>
    <p:extLst>
      <p:ext uri="{BB962C8B-B14F-4D97-AF65-F5344CB8AC3E}">
        <p14:creationId xmlns:p14="http://schemas.microsoft.com/office/powerpoint/2010/main" val="79154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0270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hasCustomPrompt="1"/>
          </p:nvPr>
        </p:nvSpPr>
        <p:spPr/>
        <p:txBody>
          <a:bodyPr/>
          <a:lstStyle>
            <a:lvl1pPr>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92959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43266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00976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i="0" dirty="0" smtClean="0">
                <a:solidFill>
                  <a:schemeClr val="bg1"/>
                </a:solidFill>
                <a:effectLst/>
                <a:latin typeface="Georgia" panose="02040502050405020303" pitchFamily="18" charset="0"/>
                <a:cs typeface="PermianSlabSerifTypeface"/>
              </a:rPr>
              <a:t>Presenter</a:t>
            </a:r>
            <a:r>
              <a:rPr lang="en-US" sz="3000" b="1" i="0" baseline="0" dirty="0" smtClean="0">
                <a:solidFill>
                  <a:schemeClr val="bg1"/>
                </a:solidFill>
                <a:effectLst/>
                <a:latin typeface="Georgia" panose="02040502050405020303" pitchFamily="18" charset="0"/>
                <a:cs typeface="PermianSlabSerifTypeface"/>
              </a:rPr>
              <a:t> Name</a:t>
            </a:r>
            <a:br>
              <a:rPr lang="en-US" sz="3000" b="1" i="0" baseline="0" dirty="0" smtClean="0">
                <a:solidFill>
                  <a:schemeClr val="bg1"/>
                </a:solidFill>
                <a:effectLst/>
                <a:latin typeface="Georgia" panose="02040502050405020303" pitchFamily="18" charset="0"/>
                <a:cs typeface="PermianSlabSerifTypeface"/>
              </a:rPr>
            </a:br>
            <a:r>
              <a:rPr lang="en-US" sz="3000" b="1" i="0" baseline="0" dirty="0" smtClean="0">
                <a:solidFill>
                  <a:schemeClr val="bg1"/>
                </a:solidFill>
                <a:effectLst/>
                <a:latin typeface="Georgia" panose="02040502050405020303" pitchFamily="18" charset="0"/>
                <a:cs typeface="PermianSlabSerifTypeface"/>
              </a:rPr>
              <a:t>Title</a:t>
            </a:r>
            <a:br>
              <a:rPr lang="en-US" sz="3000" b="1" i="0" baseline="0" dirty="0" smtClean="0">
                <a:solidFill>
                  <a:schemeClr val="bg1"/>
                </a:solidFill>
                <a:effectLst/>
                <a:latin typeface="Georgia" panose="02040502050405020303" pitchFamily="18" charset="0"/>
                <a:cs typeface="PermianSlabSerifTypeface"/>
              </a:rPr>
            </a:br>
            <a:r>
              <a:rPr lang="en-US" sz="3000" b="1" i="0" baseline="0" dirty="0" smtClean="0">
                <a:solidFill>
                  <a:schemeClr val="bg1"/>
                </a:solidFill>
                <a:effectLst/>
                <a:latin typeface="Georgia" panose="02040502050405020303" pitchFamily="18" charset="0"/>
                <a:cs typeface="PermianSlabSerifTypeface"/>
              </a:rPr>
              <a:t>Team/Office/Division</a:t>
            </a:r>
          </a:p>
          <a:p>
            <a:r>
              <a:rPr lang="en-US" sz="3000" b="1" i="0" baseline="0" dirty="0" smtClean="0">
                <a:solidFill>
                  <a:schemeClr val="bg1"/>
                </a:solidFill>
                <a:effectLst/>
                <a:latin typeface="Georgia" panose="02040502050405020303" pitchFamily="18" charset="0"/>
                <a:cs typeface="PermianSlabSerifTypeface"/>
              </a:rPr>
              <a:t>Email Address</a:t>
            </a:r>
          </a:p>
          <a:p>
            <a:r>
              <a:rPr lang="en-US" sz="3000" b="1" i="0" baseline="0" dirty="0" smtClean="0">
                <a:solidFill>
                  <a:schemeClr val="bg1"/>
                </a:solidFill>
                <a:effectLst/>
                <a:latin typeface="Georgia" panose="02040502050405020303" pitchFamily="18" charset="0"/>
                <a:cs typeface="PermianSlabSerifTypeface"/>
              </a:rPr>
              <a:t>Phone Number</a:t>
            </a:r>
            <a:endParaRPr lang="en-US" sz="3000" b="1" i="0" dirty="0">
              <a:solidFill>
                <a:schemeClr val="bg1"/>
              </a:solidFill>
              <a:effectLst/>
              <a:latin typeface="Georgia" panose="02040502050405020303" pitchFamily="18" charset="0"/>
              <a:cs typeface="PermianSlabSerifTypeface"/>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2819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Arial" panose="020B0604020202020204" pitchFamily="34" charset="0"/>
                <a:cs typeface="Arial" panose="020B0604020202020204" pitchFamily="34" charset="0"/>
              </a:rPr>
              <a:t>Excellence | Optimism | Judgment | Courage | Teamwork</a:t>
            </a:r>
            <a:endParaRPr lang="en-US" sz="2400" b="1" dirty="0">
              <a:solidFill>
                <a:srgbClr val="1B365D"/>
              </a:solidFill>
              <a:latin typeface="Arial" panose="020B0604020202020204" pitchFamily="34" charset="0"/>
              <a:cs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685800" y="4522787"/>
            <a:ext cx="7772400" cy="708025"/>
          </a:xfrm>
        </p:spPr>
        <p:txBody>
          <a:bodyPr>
            <a:noAutofit/>
          </a:bodyPr>
          <a:lstStyle>
            <a:lvl1pPr algn="ctr">
              <a:defRPr sz="4200" b="1" baseline="0">
                <a:latin typeface="Georgia" panose="02040502050405020303" pitchFamily="18" charset="0"/>
              </a:defRPr>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685801" y="6390274"/>
            <a:ext cx="7772399" cy="325851"/>
          </a:xfrm>
        </p:spPr>
        <p:txBody>
          <a:bodyPr>
            <a:noAutofit/>
          </a:bodyPr>
          <a:lstStyle>
            <a:lvl1pPr marL="0" indent="0" algn="ctr">
              <a:buNone/>
              <a:defRPr sz="16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Job Title | Team/Office/Division Name | Date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731045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5" r:id="rId5"/>
    <p:sldLayoutId id="2147483658" r:id="rId6"/>
    <p:sldLayoutId id="2147483661" r:id="rId7"/>
    <p:sldLayoutId id="2147483660" r:id="rId8"/>
  </p:sldLayoutIdLst>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5639984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TNED.Assessment@tn.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NED.Assessment@tn.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TNED.Assessment@tn.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8886"/>
          </a:xfrm>
          <a:prstGeom prst="rect">
            <a:avLst/>
          </a:prstGeom>
        </p:spPr>
      </p:pic>
      <p:sp>
        <p:nvSpPr>
          <p:cNvPr id="4" name="TextBox 3"/>
          <p:cNvSpPr txBox="1"/>
          <p:nvPr/>
        </p:nvSpPr>
        <p:spPr>
          <a:xfrm>
            <a:off x="500605" y="1676400"/>
            <a:ext cx="7569844" cy="2123658"/>
          </a:xfrm>
          <a:prstGeom prst="rect">
            <a:avLst/>
          </a:prstGeom>
          <a:noFill/>
        </p:spPr>
        <p:txBody>
          <a:bodyPr wrap="square" rtlCol="0">
            <a:spAutoFit/>
          </a:bodyPr>
          <a:lstStyle/>
          <a:p>
            <a:r>
              <a:rPr lang="en-US" sz="4800" b="1" dirty="0" smtClean="0">
                <a:solidFill>
                  <a:schemeClr val="bg1"/>
                </a:solidFill>
                <a:latin typeface="Georgia" panose="02040502050405020303" pitchFamily="18" charset="0"/>
              </a:rPr>
              <a:t>What is your role in Tennessee Succeeds?</a:t>
            </a:r>
          </a:p>
          <a:p>
            <a:r>
              <a:rPr lang="en-US" sz="3600" dirty="0" smtClean="0">
                <a:solidFill>
                  <a:schemeClr val="bg1"/>
                </a:solidFill>
                <a:latin typeface="Georgia" panose="02040502050405020303" pitchFamily="18" charset="0"/>
              </a:rPr>
              <a:t>Beginning Superintendent Academy</a:t>
            </a:r>
            <a:endParaRPr lang="en-US" sz="3600" dirty="0">
              <a:solidFill>
                <a:schemeClr val="bg1"/>
              </a:solidFill>
              <a:latin typeface="Georgia" panose="02040502050405020303" pitchFamily="18" charset="0"/>
            </a:endParaRPr>
          </a:p>
        </p:txBody>
      </p:sp>
      <p:sp>
        <p:nvSpPr>
          <p:cNvPr id="5" name="TextBox 4"/>
          <p:cNvSpPr txBox="1"/>
          <p:nvPr/>
        </p:nvSpPr>
        <p:spPr>
          <a:xfrm>
            <a:off x="533400" y="4191000"/>
            <a:ext cx="7010400" cy="1015663"/>
          </a:xfrm>
          <a:prstGeom prst="rect">
            <a:avLst/>
          </a:prstGeom>
          <a:noFill/>
        </p:spPr>
        <p:txBody>
          <a:bodyPr wrap="square" rtlCol="0">
            <a:spAutoFit/>
          </a:bodyPr>
          <a:lstStyle/>
          <a:p>
            <a:r>
              <a:rPr lang="en-US" sz="3000" i="1" dirty="0" smtClean="0">
                <a:solidFill>
                  <a:schemeClr val="bg1"/>
                </a:solidFill>
                <a:latin typeface="Arial" panose="020B0604020202020204" pitchFamily="34" charset="0"/>
                <a:ea typeface="Open Sans" panose="020B0606030504020204" pitchFamily="34" charset="0"/>
                <a:cs typeface="Arial" panose="020B0604020202020204" pitchFamily="34" charset="0"/>
              </a:rPr>
              <a:t>Dr. Candice McQueen</a:t>
            </a:r>
          </a:p>
          <a:p>
            <a:r>
              <a:rPr lang="en-US" sz="3000" i="1" dirty="0" smtClean="0">
                <a:solidFill>
                  <a:schemeClr val="bg1"/>
                </a:solidFill>
                <a:latin typeface="Arial" panose="020B0604020202020204" pitchFamily="34" charset="0"/>
                <a:ea typeface="Open Sans" panose="020B0606030504020204" pitchFamily="34" charset="0"/>
                <a:cs typeface="Arial" panose="020B0604020202020204" pitchFamily="34" charset="0"/>
              </a:rPr>
              <a:t>Commissioner of Education </a:t>
            </a:r>
            <a:endParaRPr lang="en-US" sz="3000" i="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07506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p:txBody>
          <a:bodyPr>
            <a:normAutofit fontScale="90000"/>
          </a:bodyPr>
          <a:lstStyle/>
          <a:p>
            <a:pPr lvl="0"/>
            <a:r>
              <a:rPr lang="en-US" sz="2900"/>
              <a:t>Overall, 2018 TNReady Scores Show Mixed Results, Encouraging Areas of Progress</a:t>
            </a:r>
          </a:p>
        </p:txBody>
      </p:sp>
      <p:sp>
        <p:nvSpPr>
          <p:cNvPr id="2" name="Content Placeholder 1"/>
          <p:cNvSpPr txBox="1">
            <a:spLocks noGrp="1"/>
          </p:cNvSpPr>
          <p:nvPr>
            <p:ph type="body" idx="4294967295"/>
          </p:nvPr>
        </p:nvSpPr>
        <p:spPr>
          <a:xfrm>
            <a:off x="304800" y="1295400"/>
            <a:ext cx="8077200" cy="4525963"/>
          </a:xfrm>
        </p:spPr>
        <p:txBody>
          <a:bodyPr/>
          <a:lstStyle/>
          <a:p>
            <a:pPr lvl="0"/>
            <a:r>
              <a:rPr lang="en-US" dirty="0"/>
              <a:t>TNReady results vary statewide, but there are encouraging trends – including </a:t>
            </a:r>
            <a:r>
              <a:rPr lang="en-US" b="1" dirty="0"/>
              <a:t>strong growth in English language arts for elementary grades </a:t>
            </a:r>
            <a:r>
              <a:rPr lang="en-US" dirty="0"/>
              <a:t>and </a:t>
            </a:r>
            <a:r>
              <a:rPr lang="en-US" b="1" dirty="0"/>
              <a:t>increases in high school math. </a:t>
            </a:r>
          </a:p>
          <a:p>
            <a:pPr lvl="0"/>
            <a:r>
              <a:rPr lang="en-US" dirty="0"/>
              <a:t>Students in </a:t>
            </a:r>
            <a:r>
              <a:rPr lang="en-US" b="1" dirty="0"/>
              <a:t>historically disadvantaged student groups also showed notable progress</a:t>
            </a:r>
            <a:r>
              <a:rPr lang="en-US" dirty="0"/>
              <a:t>. Gaps between student groups narrowed in multiple areas, and students in Priority schools – including the Achievement School District – grew faster than their non-Priority school peers nearly across the board. </a:t>
            </a:r>
          </a:p>
          <a:p>
            <a:pPr lvl="0"/>
            <a:endParaRPr lang="en-US" dirty="0"/>
          </a:p>
        </p:txBody>
      </p:sp>
      <p:sp>
        <p:nvSpPr>
          <p:cNvPr id="4" name="Slide Number Placeholder 3"/>
          <p:cNvSpPr txBox="1"/>
          <p:nvPr/>
        </p:nvSpPr>
        <p:spPr>
          <a:xfrm>
            <a:off x="8229600" y="6356351"/>
            <a:ext cx="457200" cy="365129"/>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797615-BA43-45EF-A786-1FE71F329DCB}" type="slidenum">
              <a:rPr lang="en-US" sz="1400" b="0" i="0" u="none" strike="noStrike" kern="1200" cap="none" spc="0" baseline="0">
                <a:solidFill>
                  <a:srgbClr val="6E7073"/>
                </a:solidFill>
                <a:uFillTx/>
                <a:latin typeface="Arial"/>
                <a:ea typeface="Open Sans" pitchFamily="34"/>
                <a:cs typeface="Arial" panose="020B0604020202020204" pitchFamily="34" charset="0"/>
              </a:rPr>
              <a:t>10</a:t>
            </a:fld>
            <a:endParaRPr lang="en-US" sz="1400" b="0" i="0" u="none" strike="noStrike" kern="1200" cap="none" spc="0" baseline="0" dirty="0">
              <a:solidFill>
                <a:srgbClr val="6E7073"/>
              </a:solidFill>
              <a:uFillTx/>
              <a:latin typeface="Arial"/>
              <a:ea typeface="Open Sans" pitchFamily="34"/>
              <a:cs typeface="Arial" panose="020B0604020202020204" pitchFamily="34" charset="0"/>
            </a:endParaRPr>
          </a:p>
        </p:txBody>
      </p:sp>
    </p:spTree>
    <p:extLst>
      <p:ext uri="{BB962C8B-B14F-4D97-AF65-F5344CB8AC3E}">
        <p14:creationId xmlns:p14="http://schemas.microsoft.com/office/powerpoint/2010/main" val="391346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p:nvPr/>
        </p:nvSpPr>
        <p:spPr>
          <a:xfrm>
            <a:off x="8229600" y="6356351"/>
            <a:ext cx="457200" cy="365129"/>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577283-DC87-4808-A0C0-8F745921AA30}" type="slidenum">
              <a:t>11</a:t>
            </a:fld>
            <a:endParaRPr lang="en-US" sz="1400" b="0" i="0" u="none" strike="noStrike" kern="1200" cap="none" spc="0" baseline="0" dirty="0">
              <a:solidFill>
                <a:srgbClr val="6E7073"/>
              </a:solidFill>
              <a:uFillTx/>
              <a:latin typeface="Arial"/>
              <a:ea typeface="Open Sans" pitchFamily="34"/>
              <a:cs typeface="Arial" panose="020B0604020202020204" pitchFamily="34" charset="0"/>
            </a:endParaRPr>
          </a:p>
        </p:txBody>
      </p:sp>
      <p:pic>
        <p:nvPicPr>
          <p:cNvPr id="3" name="Picture 6"/>
          <p:cNvPicPr>
            <a:picLocks noChangeAspect="1"/>
          </p:cNvPicPr>
          <p:nvPr/>
        </p:nvPicPr>
        <p:blipFill>
          <a:blip r:embed="rId3"/>
          <a:srcRect t="794"/>
          <a:stretch>
            <a:fillRect/>
          </a:stretch>
        </p:blipFill>
        <p:spPr>
          <a:xfrm>
            <a:off x="14420" y="-108466"/>
            <a:ext cx="9179286" cy="6848471"/>
          </a:xfrm>
          <a:prstGeom prst="rect">
            <a:avLst/>
          </a:prstGeom>
          <a:noFill/>
          <a:ln cap="flat">
            <a:noFill/>
          </a:ln>
        </p:spPr>
      </p:pic>
    </p:spTree>
    <p:extLst>
      <p:ext uri="{BB962C8B-B14F-4D97-AF65-F5344CB8AC3E}">
        <p14:creationId xmlns:p14="http://schemas.microsoft.com/office/powerpoint/2010/main" val="165428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p:nvPr/>
        </p:nvSpPr>
        <p:spPr>
          <a:xfrm>
            <a:off x="8229600" y="6356351"/>
            <a:ext cx="457200" cy="365129"/>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577283-DC87-4808-A0C0-8F745921AA30}" type="slidenum">
              <a:t>12</a:t>
            </a:fld>
            <a:endParaRPr lang="en-US" sz="1400" b="0" i="0" u="none" strike="noStrike" kern="1200" cap="none" spc="0" baseline="0" dirty="0">
              <a:solidFill>
                <a:srgbClr val="6E7073"/>
              </a:solidFill>
              <a:uFillTx/>
              <a:latin typeface="Arial"/>
              <a:ea typeface="Open Sans" pitchFamily="34"/>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6200" y="22412"/>
            <a:ext cx="9021403" cy="6781800"/>
          </a:xfrm>
          <a:prstGeom prst="rect">
            <a:avLst/>
          </a:prstGeom>
        </p:spPr>
      </p:pic>
    </p:spTree>
    <p:extLst>
      <p:ext uri="{BB962C8B-B14F-4D97-AF65-F5344CB8AC3E}">
        <p14:creationId xmlns:p14="http://schemas.microsoft.com/office/powerpoint/2010/main" val="141639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211373-6DF8-9447-AC73-04B01FA8EAD0}" type="slidenum">
              <a:rPr lang="en-US" smtClean="0">
                <a:solidFill>
                  <a:srgbClr val="3B3838">
                    <a:tint val="75000"/>
                  </a:srgbClr>
                </a:solidFill>
              </a:rPr>
              <a:pPr/>
              <a:t>13</a:t>
            </a:fld>
            <a:endParaRPr lang="en-US">
              <a:solidFill>
                <a:srgbClr val="3B3838">
                  <a:tint val="75000"/>
                </a:srgbClr>
              </a:solidFill>
            </a:endParaRPr>
          </a:p>
        </p:txBody>
      </p:sp>
      <p:sp>
        <p:nvSpPr>
          <p:cNvPr id="4" name="Title 3"/>
          <p:cNvSpPr>
            <a:spLocks noGrp="1"/>
          </p:cNvSpPr>
          <p:nvPr>
            <p:ph type="title"/>
          </p:nvPr>
        </p:nvSpPr>
        <p:spPr/>
        <p:txBody>
          <a:bodyPr/>
          <a:lstStyle/>
          <a:p>
            <a:r>
              <a:rPr lang="en-US" dirty="0" smtClean="0"/>
              <a:t>2018 TNReady Results</a:t>
            </a:r>
            <a:endParaRPr lang="en-US" dirty="0"/>
          </a:p>
        </p:txBody>
      </p:sp>
      <p:graphicFrame>
        <p:nvGraphicFramePr>
          <p:cNvPr id="5" name="Content Placeholder 4"/>
          <p:cNvGraphicFramePr>
            <a:graphicFrameLocks noGrp="1"/>
          </p:cNvGraphicFramePr>
          <p:nvPr>
            <p:ph idx="4294967295"/>
            <p:extLst/>
          </p:nvPr>
        </p:nvGraphicFramePr>
        <p:xfrm>
          <a:off x="153987" y="1447800"/>
          <a:ext cx="8759825" cy="4908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9119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153400" cy="4525963"/>
          </a:xfrm>
        </p:spPr>
        <p:txBody>
          <a:bodyPr/>
          <a:lstStyle/>
          <a:p>
            <a:r>
              <a:rPr lang="en-US" dirty="0" smtClean="0"/>
              <a:t>2018 TVAAS scores show that the majority of our 147 districts met or exceeded growth expectations.</a:t>
            </a:r>
          </a:p>
          <a:p>
            <a:pPr lvl="1"/>
            <a:r>
              <a:rPr lang="en-US" dirty="0"/>
              <a:t>59 districts have an </a:t>
            </a:r>
            <a:r>
              <a:rPr lang="en-US" dirty="0" smtClean="0"/>
              <a:t>overall </a:t>
            </a:r>
            <a:r>
              <a:rPr lang="en-US" dirty="0"/>
              <a:t>TVAAS </a:t>
            </a:r>
            <a:r>
              <a:rPr lang="en-US" dirty="0" smtClean="0"/>
              <a:t>composite </a:t>
            </a:r>
            <a:r>
              <a:rPr lang="en-US" dirty="0"/>
              <a:t>of Level 5</a:t>
            </a:r>
          </a:p>
          <a:p>
            <a:pPr lvl="1"/>
            <a:r>
              <a:rPr lang="en-US" dirty="0"/>
              <a:t>71 districts have an </a:t>
            </a:r>
            <a:r>
              <a:rPr lang="en-US" dirty="0" smtClean="0"/>
              <a:t>overall </a:t>
            </a:r>
            <a:r>
              <a:rPr lang="en-US" dirty="0"/>
              <a:t>TVAAS </a:t>
            </a:r>
            <a:r>
              <a:rPr lang="en-US" dirty="0" smtClean="0"/>
              <a:t>composite </a:t>
            </a:r>
            <a:r>
              <a:rPr lang="en-US" dirty="0"/>
              <a:t>of Level 4 or 5</a:t>
            </a:r>
          </a:p>
          <a:p>
            <a:pPr lvl="1"/>
            <a:r>
              <a:rPr lang="en-US" dirty="0"/>
              <a:t>88 districts have an </a:t>
            </a:r>
            <a:r>
              <a:rPr lang="en-US" dirty="0" smtClean="0"/>
              <a:t>overall </a:t>
            </a:r>
            <a:r>
              <a:rPr lang="en-US" dirty="0"/>
              <a:t>TVAAS </a:t>
            </a:r>
            <a:r>
              <a:rPr lang="en-US" dirty="0" smtClean="0"/>
              <a:t>composite </a:t>
            </a:r>
            <a:r>
              <a:rPr lang="en-US" dirty="0"/>
              <a:t>of Level 3, 4, or 5</a:t>
            </a:r>
          </a:p>
          <a:p>
            <a:endParaRPr lang="en-US" dirty="0" smtClean="0"/>
          </a:p>
          <a:p>
            <a:endParaRPr lang="en-US" dirty="0"/>
          </a:p>
        </p:txBody>
      </p:sp>
      <p:sp>
        <p:nvSpPr>
          <p:cNvPr id="3" name="Title 2"/>
          <p:cNvSpPr>
            <a:spLocks noGrp="1"/>
          </p:cNvSpPr>
          <p:nvPr>
            <p:ph type="title"/>
          </p:nvPr>
        </p:nvSpPr>
        <p:spPr/>
        <p:txBody>
          <a:bodyPr/>
          <a:lstStyle/>
          <a:p>
            <a:r>
              <a:rPr lang="en-US" smtClean="0"/>
              <a:t>School and District TVAAS Results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sp>
        <p:nvSpPr>
          <p:cNvPr id="5" name="TextBox 4"/>
          <p:cNvSpPr txBox="1"/>
          <p:nvPr/>
        </p:nvSpPr>
        <p:spPr>
          <a:xfrm>
            <a:off x="2019300" y="6096000"/>
            <a:ext cx="4876800" cy="646331"/>
          </a:xfrm>
          <a:prstGeom prst="rect">
            <a:avLst/>
          </a:prstGeom>
          <a:noFill/>
        </p:spPr>
        <p:txBody>
          <a:bodyPr wrap="square" rtlCol="0">
            <a:spAutoFit/>
          </a:bodyPr>
          <a:lstStyle/>
          <a:p>
            <a:pPr algn="ctr"/>
            <a:r>
              <a:rPr lang="en-US" dirty="0" smtClean="0">
                <a:solidFill>
                  <a:sysClr val="windowText" lastClr="000000"/>
                </a:solidFill>
              </a:rPr>
              <a:t>For more information, please contact </a:t>
            </a:r>
            <a:r>
              <a:rPr lang="en-US" dirty="0" smtClean="0">
                <a:solidFill>
                  <a:sysClr val="windowText" lastClr="000000"/>
                </a:solidFill>
                <a:hlinkClick r:id="rId3"/>
              </a:rPr>
              <a:t>Tony.Pratt@tn.gov</a:t>
            </a:r>
            <a:r>
              <a:rPr lang="en-US" dirty="0" smtClean="0">
                <a:solidFill>
                  <a:sysClr val="windowText" lastClr="000000"/>
                </a:solidFill>
              </a:rPr>
              <a:t>. </a:t>
            </a:r>
            <a:endParaRPr lang="en-US" dirty="0">
              <a:solidFill>
                <a:sysClr val="windowText" lastClr="000000"/>
              </a:solidFill>
            </a:endParaRPr>
          </a:p>
        </p:txBody>
      </p:sp>
    </p:spTree>
    <p:extLst>
      <p:ext uri="{BB962C8B-B14F-4D97-AF65-F5344CB8AC3E}">
        <p14:creationId xmlns:p14="http://schemas.microsoft.com/office/powerpoint/2010/main" val="420941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11 districts have a Level 5 for each subject-area TVAAS </a:t>
            </a:r>
            <a:r>
              <a:rPr lang="en-US" dirty="0" smtClean="0"/>
              <a:t>composite </a:t>
            </a:r>
            <a:r>
              <a:rPr lang="en-US" dirty="0"/>
              <a:t>(Literacy, Numeracy, Science, and Social Studies</a:t>
            </a:r>
            <a:r>
              <a:rPr lang="en-US" dirty="0" smtClean="0"/>
              <a:t>):</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smtClean="0"/>
              <a:t>School and District TVAAS Results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sp>
        <p:nvSpPr>
          <p:cNvPr id="5" name="TextBox 4"/>
          <p:cNvSpPr txBox="1"/>
          <p:nvPr/>
        </p:nvSpPr>
        <p:spPr>
          <a:xfrm>
            <a:off x="2019300" y="6096000"/>
            <a:ext cx="4876800" cy="646331"/>
          </a:xfrm>
          <a:prstGeom prst="rect">
            <a:avLst/>
          </a:prstGeom>
          <a:noFill/>
        </p:spPr>
        <p:txBody>
          <a:bodyPr wrap="square" rtlCol="0">
            <a:spAutoFit/>
          </a:bodyPr>
          <a:lstStyle/>
          <a:p>
            <a:pPr algn="ctr"/>
            <a:r>
              <a:rPr lang="en-US" dirty="0" smtClean="0">
                <a:solidFill>
                  <a:sysClr val="windowText" lastClr="000000"/>
                </a:solidFill>
              </a:rPr>
              <a:t>For more information, please contact </a:t>
            </a:r>
            <a:r>
              <a:rPr lang="en-US" dirty="0" smtClean="0">
                <a:solidFill>
                  <a:sysClr val="windowText" lastClr="000000"/>
                </a:solidFill>
                <a:hlinkClick r:id="rId3"/>
              </a:rPr>
              <a:t>Tony.Pratt@tn.gov</a:t>
            </a:r>
            <a:r>
              <a:rPr lang="en-US" dirty="0" smtClean="0">
                <a:solidFill>
                  <a:sysClr val="windowText" lastClr="000000"/>
                </a:solidFill>
              </a:rPr>
              <a:t>. </a:t>
            </a:r>
            <a:endParaRPr lang="en-US" dirty="0">
              <a:solidFill>
                <a:sysClr val="windowText" lastClr="000000"/>
              </a:solidFill>
            </a:endParaRPr>
          </a:p>
        </p:txBody>
      </p:sp>
      <p:graphicFrame>
        <p:nvGraphicFramePr>
          <p:cNvPr id="9" name="Table 8"/>
          <p:cNvGraphicFramePr>
            <a:graphicFrameLocks noGrp="1"/>
          </p:cNvGraphicFramePr>
          <p:nvPr>
            <p:extLst/>
          </p:nvPr>
        </p:nvGraphicFramePr>
        <p:xfrm>
          <a:off x="713874" y="2743200"/>
          <a:ext cx="8001000" cy="2743200"/>
        </p:xfrm>
        <a:graphic>
          <a:graphicData uri="http://schemas.openxmlformats.org/drawingml/2006/table">
            <a:tbl>
              <a:tblPr firstRow="1" bandRow="1">
                <a:tableStyleId>{8A107856-5554-42FB-B03E-39F5DBC370BA}</a:tableStyleId>
              </a:tblPr>
              <a:tblGrid>
                <a:gridCol w="4000500"/>
                <a:gridCol w="4000500"/>
              </a:tblGrid>
              <a:tr h="457200">
                <a:tc>
                  <a:txBody>
                    <a:bodyPr/>
                    <a:lstStyle/>
                    <a:p>
                      <a:pPr algn="l" fontAlgn="ctr"/>
                      <a:r>
                        <a:rPr lang="en-US" sz="2000" b="0" i="0" u="none" strike="noStrike" dirty="0">
                          <a:solidFill>
                            <a:sysClr val="windowText" lastClr="000000"/>
                          </a:solidFill>
                          <a:effectLst/>
                          <a:latin typeface="+mn-lt"/>
                          <a:ea typeface="Open Sans" panose="020B0606030504020204" pitchFamily="34" charset="0"/>
                          <a:cs typeface="Open Sans" panose="020B0606030504020204" pitchFamily="34" charset="0"/>
                        </a:rPr>
                        <a:t>Bartlett City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a:solidFill>
                            <a:sysClr val="windowText" lastClr="000000"/>
                          </a:solidFill>
                          <a:effectLst/>
                          <a:latin typeface="+mn-lt"/>
                          <a:ea typeface="Open Sans" panose="020B0606030504020204" pitchFamily="34" charset="0"/>
                          <a:cs typeface="Open Sans" panose="020B0606030504020204" pitchFamily="34" charset="0"/>
                        </a:rPr>
                        <a:t>Loudon County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l" fontAlgn="ctr"/>
                      <a:r>
                        <a:rPr lang="en-US" sz="2000" b="0" i="0" u="none" strike="noStrike" dirty="0">
                          <a:solidFill>
                            <a:sysClr val="windowText" lastClr="000000"/>
                          </a:solidFill>
                          <a:effectLst/>
                          <a:latin typeface="+mn-lt"/>
                          <a:ea typeface="Open Sans" panose="020B0606030504020204" pitchFamily="34" charset="0"/>
                          <a:cs typeface="Open Sans" panose="020B0606030504020204" pitchFamily="34" charset="0"/>
                        </a:rPr>
                        <a:t>Greene County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ysClr val="windowText" lastClr="000000"/>
                          </a:solidFill>
                          <a:effectLst/>
                          <a:latin typeface="+mn-lt"/>
                          <a:ea typeface="Open Sans" panose="020B0606030504020204" pitchFamily="34" charset="0"/>
                          <a:cs typeface="Open Sans" panose="020B0606030504020204" pitchFamily="34" charset="0"/>
                        </a:rPr>
                        <a:t>Maryville City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l" fontAlgn="ctr"/>
                      <a:r>
                        <a:rPr lang="en-US" sz="2000" b="0" i="0" u="none" strike="noStrike">
                          <a:solidFill>
                            <a:sysClr val="windowText" lastClr="000000"/>
                          </a:solidFill>
                          <a:effectLst/>
                          <a:latin typeface="+mn-lt"/>
                          <a:ea typeface="Open Sans" panose="020B0606030504020204" pitchFamily="34" charset="0"/>
                          <a:cs typeface="Open Sans" panose="020B0606030504020204" pitchFamily="34" charset="0"/>
                        </a:rPr>
                        <a:t>Greeneville City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ysClr val="windowText" lastClr="000000"/>
                          </a:solidFill>
                          <a:effectLst/>
                          <a:latin typeface="+mn-lt"/>
                          <a:ea typeface="Open Sans" panose="020B0606030504020204" pitchFamily="34" charset="0"/>
                          <a:cs typeface="Open Sans" panose="020B0606030504020204" pitchFamily="34" charset="0"/>
                        </a:rPr>
                        <a:t>Oneida Special School District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l" fontAlgn="ctr"/>
                      <a:r>
                        <a:rPr lang="en-US" sz="2000" b="0" i="0" u="none" strike="noStrike" dirty="0">
                          <a:solidFill>
                            <a:sysClr val="windowText" lastClr="000000"/>
                          </a:solidFill>
                          <a:effectLst/>
                          <a:latin typeface="+mn-lt"/>
                          <a:ea typeface="Open Sans" panose="020B0606030504020204" pitchFamily="34" charset="0"/>
                          <a:cs typeface="Open Sans" panose="020B0606030504020204" pitchFamily="34" charset="0"/>
                        </a:rPr>
                        <a:t>Hamblen County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a:solidFill>
                            <a:sysClr val="windowText" lastClr="000000"/>
                          </a:solidFill>
                          <a:effectLst/>
                          <a:latin typeface="+mn-lt"/>
                          <a:ea typeface="Open Sans" panose="020B0606030504020204" pitchFamily="34" charset="0"/>
                          <a:cs typeface="Open Sans" panose="020B0606030504020204" pitchFamily="34" charset="0"/>
                        </a:rPr>
                        <a:t>Roane County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l" fontAlgn="ctr"/>
                      <a:r>
                        <a:rPr lang="en-US" sz="2000" b="0" i="0" u="none" strike="noStrike" dirty="0">
                          <a:solidFill>
                            <a:sysClr val="windowText" lastClr="000000"/>
                          </a:solidFill>
                          <a:effectLst/>
                          <a:latin typeface="+mn-lt"/>
                          <a:ea typeface="Open Sans" panose="020B0606030504020204" pitchFamily="34" charset="0"/>
                          <a:cs typeface="Open Sans" panose="020B0606030504020204" pitchFamily="34" charset="0"/>
                        </a:rPr>
                        <a:t>Jefferson County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b="0" i="0" u="none" strike="noStrike" dirty="0">
                          <a:solidFill>
                            <a:sysClr val="windowText" lastClr="000000"/>
                          </a:solidFill>
                          <a:effectLst/>
                          <a:latin typeface="+mn-lt"/>
                          <a:ea typeface="Open Sans" panose="020B0606030504020204" pitchFamily="34" charset="0"/>
                          <a:cs typeface="Open Sans" panose="020B0606030504020204" pitchFamily="34" charset="0"/>
                        </a:rPr>
                        <a:t>Sequatchie County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l" fontAlgn="ctr"/>
                      <a:r>
                        <a:rPr lang="en-US" sz="2000" b="0" i="0" u="none" strike="noStrike" dirty="0">
                          <a:solidFill>
                            <a:sysClr val="windowText" lastClr="000000"/>
                          </a:solidFill>
                          <a:effectLst/>
                          <a:latin typeface="+mn-lt"/>
                          <a:ea typeface="Open Sans" panose="020B0606030504020204" pitchFamily="34" charset="0"/>
                          <a:cs typeface="Open Sans" panose="020B0606030504020204" pitchFamily="34" charset="0"/>
                        </a:rPr>
                        <a:t>Johnson City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latin typeface="+mn-lt"/>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701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also saw incredible growth at most of our schools:</a:t>
            </a:r>
          </a:p>
          <a:p>
            <a:pPr lvl="1"/>
            <a:r>
              <a:rPr lang="en-US" dirty="0" smtClean="0"/>
              <a:t>574 schools have an overall TVAAS composite of Level 5</a:t>
            </a:r>
          </a:p>
          <a:p>
            <a:pPr lvl="1"/>
            <a:r>
              <a:rPr lang="en-US" dirty="0" smtClean="0"/>
              <a:t>738 schools have an overall TVAAS composite of Level 4 or 5</a:t>
            </a:r>
          </a:p>
          <a:p>
            <a:pPr lvl="1"/>
            <a:r>
              <a:rPr lang="en-US" dirty="0" smtClean="0"/>
              <a:t>1,058 schools have an overall TVAAS composite of Level 3, 4, or 5</a:t>
            </a:r>
          </a:p>
          <a:p>
            <a:pPr lvl="0"/>
            <a:r>
              <a:rPr lang="en-US" b="1" dirty="0" smtClean="0"/>
              <a:t>65 schools across 36 districts have a Level 5 for each subject-area TVAAS composite</a:t>
            </a:r>
            <a:endParaRPr lang="en-US" dirty="0" smtClean="0"/>
          </a:p>
          <a:p>
            <a:endParaRPr lang="en-US" dirty="0"/>
          </a:p>
        </p:txBody>
      </p:sp>
      <p:sp>
        <p:nvSpPr>
          <p:cNvPr id="3" name="Title 2"/>
          <p:cNvSpPr>
            <a:spLocks noGrp="1"/>
          </p:cNvSpPr>
          <p:nvPr>
            <p:ph type="title"/>
          </p:nvPr>
        </p:nvSpPr>
        <p:spPr/>
        <p:txBody>
          <a:bodyPr/>
          <a:lstStyle/>
          <a:p>
            <a:r>
              <a:rPr lang="en-US" smtClean="0"/>
              <a:t>School and District TVAAS Results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
        <p:nvSpPr>
          <p:cNvPr id="5" name="TextBox 4"/>
          <p:cNvSpPr txBox="1"/>
          <p:nvPr/>
        </p:nvSpPr>
        <p:spPr>
          <a:xfrm>
            <a:off x="2019300" y="6096000"/>
            <a:ext cx="4876800" cy="646331"/>
          </a:xfrm>
          <a:prstGeom prst="rect">
            <a:avLst/>
          </a:prstGeom>
          <a:noFill/>
        </p:spPr>
        <p:txBody>
          <a:bodyPr wrap="square" rtlCol="0">
            <a:spAutoFit/>
          </a:bodyPr>
          <a:lstStyle/>
          <a:p>
            <a:pPr algn="ctr"/>
            <a:r>
              <a:rPr lang="en-US" dirty="0" smtClean="0">
                <a:solidFill>
                  <a:sysClr val="windowText" lastClr="000000"/>
                </a:solidFill>
              </a:rPr>
              <a:t>For more information, please contact </a:t>
            </a:r>
            <a:r>
              <a:rPr lang="en-US" dirty="0" smtClean="0">
                <a:solidFill>
                  <a:sysClr val="windowText" lastClr="000000"/>
                </a:solidFill>
                <a:hlinkClick r:id="rId3"/>
              </a:rPr>
              <a:t>Tony.Pratt@tn.gov</a:t>
            </a:r>
            <a:r>
              <a:rPr lang="en-US" dirty="0" smtClean="0">
                <a:solidFill>
                  <a:sysClr val="windowText" lastClr="000000"/>
                </a:solidFill>
              </a:rPr>
              <a:t>. </a:t>
            </a:r>
            <a:endParaRPr lang="en-US" dirty="0">
              <a:solidFill>
                <a:sysClr val="windowText" lastClr="000000"/>
              </a:solidFill>
            </a:endParaRPr>
          </a:p>
        </p:txBody>
      </p:sp>
    </p:spTree>
    <p:extLst>
      <p:ext uri="{BB962C8B-B14F-4D97-AF65-F5344CB8AC3E}">
        <p14:creationId xmlns:p14="http://schemas.microsoft.com/office/powerpoint/2010/main" val="161761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2000" dirty="0" smtClean="0"/>
              <a:t>22% </a:t>
            </a:r>
            <a:r>
              <a:rPr lang="en-US" sz="2000" b="1" dirty="0" smtClean="0"/>
              <a:t>fewer </a:t>
            </a:r>
            <a:r>
              <a:rPr lang="en-US" sz="2000" b="1" dirty="0"/>
              <a:t>teachers report feeling pulled in too many directions </a:t>
            </a:r>
            <a:r>
              <a:rPr lang="en-US" sz="2000" dirty="0"/>
              <a:t>in terms of what to teach and how to teach it. </a:t>
            </a:r>
            <a:endParaRPr lang="en-US" sz="2000" dirty="0" smtClean="0"/>
          </a:p>
          <a:p>
            <a:r>
              <a:rPr lang="en-US" sz="2000" dirty="0" smtClean="0"/>
              <a:t>72% of </a:t>
            </a:r>
            <a:r>
              <a:rPr lang="en-US" sz="2000" dirty="0"/>
              <a:t>educators say </a:t>
            </a:r>
            <a:r>
              <a:rPr lang="en-US" sz="2000" b="1" dirty="0"/>
              <a:t>evaluation has led to improvements</a:t>
            </a:r>
            <a:r>
              <a:rPr lang="en-US" sz="2000" dirty="0"/>
              <a:t> in their </a:t>
            </a:r>
            <a:r>
              <a:rPr lang="en-US" sz="2000" dirty="0" smtClean="0"/>
              <a:t>teaching.</a:t>
            </a:r>
          </a:p>
          <a:p>
            <a:r>
              <a:rPr lang="en-US" sz="2000" dirty="0" smtClean="0"/>
              <a:t>9 </a:t>
            </a:r>
            <a:r>
              <a:rPr lang="en-US" sz="2000" dirty="0"/>
              <a:t>in 10 teachers report that they </a:t>
            </a:r>
            <a:r>
              <a:rPr lang="en-US" sz="2000" b="1" dirty="0"/>
              <a:t>understand what the state academic standards </a:t>
            </a:r>
            <a:r>
              <a:rPr lang="en-US" sz="2000" dirty="0"/>
              <a:t>expect of them as a teacher, but fewer, only 6 in 10, report feeling the materials currently available to them are well-suited for teaching the standards. </a:t>
            </a:r>
            <a:endParaRPr lang="en-US" sz="2000" dirty="0" smtClean="0"/>
          </a:p>
          <a:p>
            <a:r>
              <a:rPr lang="en-US" sz="2000" dirty="0" smtClean="0"/>
              <a:t>3 out </a:t>
            </a:r>
            <a:r>
              <a:rPr lang="en-US" sz="2000" dirty="0"/>
              <a:t>of </a:t>
            </a:r>
            <a:r>
              <a:rPr lang="en-US" sz="2000" dirty="0" smtClean="0"/>
              <a:t>4 teachers </a:t>
            </a:r>
            <a:r>
              <a:rPr lang="en-US" sz="2000" dirty="0"/>
              <a:t>reported that they </a:t>
            </a:r>
            <a:r>
              <a:rPr lang="en-US" sz="2000" b="1" dirty="0"/>
              <a:t>feel more empowered, versus constrained</a:t>
            </a:r>
            <a:r>
              <a:rPr lang="en-US" sz="2000" dirty="0"/>
              <a:t>, to teach in ways that they feel are best for their students. Many teachers attributed their empowerment to having the autonomy to implement their curriculum to best meet their students’ needs, among other reasons</a:t>
            </a:r>
            <a:r>
              <a:rPr lang="en-US" sz="2000" dirty="0" smtClean="0"/>
              <a:t>.</a:t>
            </a:r>
            <a:endParaRPr lang="en-US" sz="2000" dirty="0"/>
          </a:p>
        </p:txBody>
      </p:sp>
      <p:sp>
        <p:nvSpPr>
          <p:cNvPr id="4" name="Title 3"/>
          <p:cNvSpPr>
            <a:spLocks noGrp="1"/>
          </p:cNvSpPr>
          <p:nvPr>
            <p:ph type="title"/>
          </p:nvPr>
        </p:nvSpPr>
        <p:spPr/>
        <p:txBody>
          <a:bodyPr>
            <a:normAutofit fontScale="90000"/>
          </a:bodyPr>
          <a:lstStyle/>
          <a:p>
            <a:r>
              <a:rPr lang="en-US" smtClean="0"/>
              <a:t>This Year’s Educator Survey Results Show Continued Progress</a:t>
            </a:r>
            <a:endParaRPr lang="en-US" dirty="0"/>
          </a:p>
        </p:txBody>
      </p:sp>
      <p:sp>
        <p:nvSpPr>
          <p:cNvPr id="2" name="Slide Number Placeholder 1"/>
          <p:cNvSpPr>
            <a:spLocks noGrp="1"/>
          </p:cNvSpPr>
          <p:nvPr>
            <p:ph type="sldNum" sz="quarter" idx="12"/>
          </p:nvPr>
        </p:nvSpPr>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131064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18</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8886"/>
          </a:xfrm>
          <a:prstGeom prst="rect">
            <a:avLst/>
          </a:prstGeom>
        </p:spPr>
      </p:pic>
      <p:sp>
        <p:nvSpPr>
          <p:cNvPr id="4" name="TextBox 3"/>
          <p:cNvSpPr txBox="1"/>
          <p:nvPr/>
        </p:nvSpPr>
        <p:spPr>
          <a:xfrm>
            <a:off x="457200" y="2743200"/>
            <a:ext cx="6858000" cy="830997"/>
          </a:xfrm>
          <a:prstGeom prst="rect">
            <a:avLst/>
          </a:prstGeom>
          <a:noFill/>
        </p:spPr>
        <p:txBody>
          <a:bodyPr wrap="square" rtlCol="0">
            <a:spAutoFit/>
          </a:bodyPr>
          <a:lstStyle/>
          <a:p>
            <a:r>
              <a:rPr lang="en-US" sz="4800" b="1" dirty="0" smtClean="0">
                <a:solidFill>
                  <a:schemeClr val="bg1"/>
                </a:solidFill>
                <a:latin typeface="PermianSlabSerifTypeface" panose="02000000000000000000" pitchFamily="50" charset="0"/>
              </a:rPr>
              <a:t>Priority Area Updates</a:t>
            </a:r>
            <a:endParaRPr lang="en-US" sz="4800" dirty="0">
              <a:solidFill>
                <a:schemeClr val="bg1"/>
              </a:solidFill>
              <a:latin typeface="PermianSlabSerifTypeface" panose="02000000000000000000" pitchFamily="50" charset="0"/>
            </a:endParaRPr>
          </a:p>
        </p:txBody>
      </p:sp>
    </p:spTree>
    <p:extLst>
      <p:ext uri="{BB962C8B-B14F-4D97-AF65-F5344CB8AC3E}">
        <p14:creationId xmlns:p14="http://schemas.microsoft.com/office/powerpoint/2010/main" val="2857023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2D7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EC00A0AB-0C01-AC45-9C9D-92CADD4CC4D1}"/>
              </a:ext>
            </a:extLst>
          </p:cNvPr>
          <p:cNvSpPr>
            <a:spLocks noGrp="1"/>
          </p:cNvSpPr>
          <p:nvPr>
            <p:ph type="body" sz="quarter" idx="10"/>
          </p:nvPr>
        </p:nvSpPr>
        <p:spPr>
          <a:xfrm>
            <a:off x="469176" y="708330"/>
            <a:ext cx="8598624" cy="681155"/>
          </a:xfrm>
        </p:spPr>
        <p:txBody>
          <a:bodyPr>
            <a:normAutofit fontScale="85000" lnSpcReduction="10000"/>
          </a:bodyPr>
          <a:lstStyle/>
          <a:p>
            <a:r>
              <a:rPr lang="en-US" dirty="0" smtClean="0">
                <a:solidFill>
                  <a:schemeClr val="bg1"/>
                </a:solidFill>
              </a:rPr>
              <a:t>Standards, Assessment, Accountability</a:t>
            </a:r>
            <a:endParaRPr lang="en-US" dirty="0">
              <a:solidFill>
                <a:schemeClr val="bg1"/>
              </a:solidFill>
            </a:endParaRPr>
          </a:p>
        </p:txBody>
      </p:sp>
      <p:sp>
        <p:nvSpPr>
          <p:cNvPr id="3" name="Text Placeholder 2">
            <a:extLst>
              <a:ext uri="{FF2B5EF4-FFF2-40B4-BE49-F238E27FC236}">
                <a16:creationId xmlns:a16="http://schemas.microsoft.com/office/drawing/2014/main" xmlns="" id="{E3429760-BAD2-4545-B897-F6BF4E5A1886}"/>
              </a:ext>
            </a:extLst>
          </p:cNvPr>
          <p:cNvSpPr>
            <a:spLocks noGrp="1"/>
          </p:cNvSpPr>
          <p:nvPr>
            <p:ph type="body" sz="quarter" idx="13"/>
          </p:nvPr>
        </p:nvSpPr>
        <p:spPr>
          <a:xfrm>
            <a:off x="469476" y="1676400"/>
            <a:ext cx="8293524" cy="3815258"/>
          </a:xfrm>
        </p:spPr>
        <p:txBody>
          <a:bodyPr>
            <a:noAutofit/>
          </a:bodyPr>
          <a:lstStyle/>
          <a:p>
            <a:pPr marL="285750" lvl="0" indent="-285750">
              <a:buFont typeface="Arial" panose="020B0604020202020204" pitchFamily="34" charset="0"/>
              <a:buChar char="•"/>
            </a:pPr>
            <a:r>
              <a:rPr lang="en-US" sz="2000" dirty="0">
                <a:solidFill>
                  <a:schemeClr val="bg1"/>
                </a:solidFill>
              </a:rPr>
              <a:t>Tennessee maintained progress on </a:t>
            </a:r>
            <a:r>
              <a:rPr lang="en-US" sz="2000" dirty="0" smtClean="0">
                <a:solidFill>
                  <a:schemeClr val="bg1"/>
                </a:solidFill>
              </a:rPr>
              <a:t>NAEP</a:t>
            </a:r>
            <a:r>
              <a:rPr lang="en-US" sz="2000" dirty="0">
                <a:solidFill>
                  <a:schemeClr val="bg1"/>
                </a:solidFill>
              </a:rPr>
              <a:t>, was highlighted for dramatic </a:t>
            </a:r>
            <a:r>
              <a:rPr lang="en-US" sz="2000" dirty="0" smtClean="0">
                <a:solidFill>
                  <a:schemeClr val="bg1"/>
                </a:solidFill>
              </a:rPr>
              <a:t>growth, and </a:t>
            </a:r>
            <a:r>
              <a:rPr lang="en-US" sz="2000" dirty="0">
                <a:solidFill>
                  <a:schemeClr val="bg1"/>
                </a:solidFill>
              </a:rPr>
              <a:t>was named a </a:t>
            </a:r>
            <a:r>
              <a:rPr lang="en-US" sz="2000" b="1" dirty="0">
                <a:solidFill>
                  <a:schemeClr val="bg1"/>
                </a:solidFill>
              </a:rPr>
              <a:t>top state to close the “honesty gap” while </a:t>
            </a:r>
            <a:r>
              <a:rPr lang="en-US" sz="2000" b="1" dirty="0" smtClean="0">
                <a:solidFill>
                  <a:schemeClr val="bg1"/>
                </a:solidFill>
              </a:rPr>
              <a:t>moving </a:t>
            </a:r>
            <a:r>
              <a:rPr lang="en-US" sz="2000" b="1" dirty="0">
                <a:solidFill>
                  <a:schemeClr val="bg1"/>
                </a:solidFill>
              </a:rPr>
              <a:t>standards from </a:t>
            </a:r>
            <a:r>
              <a:rPr lang="en-US" sz="2000" b="1" dirty="0" smtClean="0">
                <a:solidFill>
                  <a:schemeClr val="bg1"/>
                </a:solidFill>
              </a:rPr>
              <a:t>an </a:t>
            </a:r>
            <a:r>
              <a:rPr lang="en-US" sz="2000" b="1" dirty="0">
                <a:solidFill>
                  <a:schemeClr val="bg1"/>
                </a:solidFill>
              </a:rPr>
              <a:t>“F” to an “A” </a:t>
            </a:r>
            <a:r>
              <a:rPr lang="en-US" sz="2000" b="1" dirty="0" smtClean="0">
                <a:solidFill>
                  <a:schemeClr val="bg1"/>
                </a:solidFill>
              </a:rPr>
              <a:t>rating.</a:t>
            </a:r>
            <a:endParaRPr lang="en-US" sz="2000" b="1" dirty="0">
              <a:solidFill>
                <a:schemeClr val="bg1"/>
              </a:solidFill>
            </a:endParaRPr>
          </a:p>
          <a:p>
            <a:pPr marL="285750" indent="-285750">
              <a:buFont typeface="Arial" panose="020B0604020202020204" pitchFamily="34" charset="0"/>
              <a:buChar char="•"/>
            </a:pPr>
            <a:r>
              <a:rPr lang="en-US" sz="2000" dirty="0">
                <a:solidFill>
                  <a:schemeClr val="bg1"/>
                </a:solidFill>
              </a:rPr>
              <a:t>More than </a:t>
            </a:r>
            <a:r>
              <a:rPr lang="en-US" sz="2000" b="1" dirty="0">
                <a:solidFill>
                  <a:schemeClr val="bg1"/>
                </a:solidFill>
              </a:rPr>
              <a:t>7,000 teachers </a:t>
            </a:r>
            <a:r>
              <a:rPr lang="en-US" sz="2000" dirty="0">
                <a:solidFill>
                  <a:schemeClr val="bg1"/>
                </a:solidFill>
              </a:rPr>
              <a:t>were trained on new science and fine arts </a:t>
            </a:r>
            <a:r>
              <a:rPr lang="en-US" sz="2000" dirty="0" smtClean="0">
                <a:solidFill>
                  <a:schemeClr val="bg1"/>
                </a:solidFill>
              </a:rPr>
              <a:t>standards, </a:t>
            </a:r>
            <a:r>
              <a:rPr lang="en-US" sz="2000" dirty="0">
                <a:solidFill>
                  <a:schemeClr val="bg1"/>
                </a:solidFill>
              </a:rPr>
              <a:t>and hundreds were retrained on math.</a:t>
            </a:r>
          </a:p>
          <a:p>
            <a:pPr marL="285750" lvl="0" indent="-285750">
              <a:buFont typeface="Arial" panose="020B0604020202020204" pitchFamily="34" charset="0"/>
              <a:buChar char="•"/>
            </a:pPr>
            <a:r>
              <a:rPr lang="en-US" sz="2000" dirty="0" smtClean="0">
                <a:solidFill>
                  <a:schemeClr val="bg1"/>
                </a:solidFill>
              </a:rPr>
              <a:t>We developed </a:t>
            </a:r>
            <a:r>
              <a:rPr lang="en-US" sz="2000" dirty="0">
                <a:solidFill>
                  <a:schemeClr val="bg1"/>
                </a:solidFill>
              </a:rPr>
              <a:t>a </a:t>
            </a:r>
            <a:r>
              <a:rPr lang="en-US" sz="2000" b="1" dirty="0">
                <a:solidFill>
                  <a:schemeClr val="bg1"/>
                </a:solidFill>
              </a:rPr>
              <a:t>new phase-in plan for online </a:t>
            </a:r>
            <a:r>
              <a:rPr lang="en-US" sz="2000" b="1" dirty="0" smtClean="0">
                <a:solidFill>
                  <a:schemeClr val="bg1"/>
                </a:solidFill>
              </a:rPr>
              <a:t>assessment</a:t>
            </a:r>
            <a:r>
              <a:rPr lang="en-US" sz="2000" dirty="0" smtClean="0">
                <a:solidFill>
                  <a:schemeClr val="bg1"/>
                </a:solidFill>
              </a:rPr>
              <a:t>, which maintains the state’s transition and adjusts based on proof points.</a:t>
            </a:r>
            <a:endParaRPr lang="en-US" sz="2000" dirty="0">
              <a:solidFill>
                <a:schemeClr val="bg1"/>
              </a:solidFill>
            </a:endParaRPr>
          </a:p>
          <a:p>
            <a:pPr marL="285750" lvl="0" indent="-285750">
              <a:buFont typeface="Arial" panose="020B0604020202020204" pitchFamily="34" charset="0"/>
              <a:buChar char="•"/>
            </a:pPr>
            <a:r>
              <a:rPr lang="en-US" sz="2000" dirty="0" smtClean="0">
                <a:solidFill>
                  <a:schemeClr val="bg1"/>
                </a:solidFill>
              </a:rPr>
              <a:t>We announced </a:t>
            </a:r>
            <a:r>
              <a:rPr lang="en-US" sz="2000" b="1" dirty="0" smtClean="0">
                <a:solidFill>
                  <a:schemeClr val="bg1"/>
                </a:solidFill>
              </a:rPr>
              <a:t>new </a:t>
            </a:r>
            <a:r>
              <a:rPr lang="en-US" sz="2000" b="1" dirty="0">
                <a:solidFill>
                  <a:schemeClr val="bg1"/>
                </a:solidFill>
              </a:rPr>
              <a:t>TNReady Ambassadors </a:t>
            </a:r>
            <a:r>
              <a:rPr lang="en-US" sz="2000" b="1" dirty="0" smtClean="0">
                <a:solidFill>
                  <a:schemeClr val="bg1"/>
                </a:solidFill>
              </a:rPr>
              <a:t>program</a:t>
            </a:r>
            <a:r>
              <a:rPr lang="en-US" sz="2000" dirty="0" smtClean="0">
                <a:solidFill>
                  <a:schemeClr val="bg1"/>
                </a:solidFill>
              </a:rPr>
              <a:t>, which will bring 30+ educators into a partnership with us to inform TNReady development and </a:t>
            </a:r>
            <a:r>
              <a:rPr lang="en-US" sz="2000" dirty="0">
                <a:solidFill>
                  <a:schemeClr val="bg1"/>
                </a:solidFill>
              </a:rPr>
              <a:t>support </a:t>
            </a:r>
            <a:r>
              <a:rPr lang="en-US" sz="2000" dirty="0" smtClean="0">
                <a:solidFill>
                  <a:schemeClr val="bg1"/>
                </a:solidFill>
              </a:rPr>
              <a:t>implementation </a:t>
            </a:r>
            <a:r>
              <a:rPr lang="en-US" sz="2000" dirty="0">
                <a:solidFill>
                  <a:schemeClr val="bg1"/>
                </a:solidFill>
              </a:rPr>
              <a:t>and </a:t>
            </a:r>
            <a:r>
              <a:rPr lang="en-US" sz="2000" dirty="0" smtClean="0">
                <a:solidFill>
                  <a:schemeClr val="bg1"/>
                </a:solidFill>
              </a:rPr>
              <a:t>communication.</a:t>
            </a:r>
          </a:p>
          <a:p>
            <a:pPr marL="285750" lvl="0" indent="-285750">
              <a:buFont typeface="Arial" panose="020B0604020202020204" pitchFamily="34" charset="0"/>
              <a:buChar char="•"/>
            </a:pPr>
            <a:r>
              <a:rPr lang="en-US" sz="2000" dirty="0" smtClean="0">
                <a:solidFill>
                  <a:schemeClr val="bg1"/>
                </a:solidFill>
              </a:rPr>
              <a:t>We met with hundreds of stakeholders to develop a </a:t>
            </a:r>
            <a:r>
              <a:rPr lang="en-US" sz="2000" b="1" dirty="0" smtClean="0">
                <a:solidFill>
                  <a:schemeClr val="bg1"/>
                </a:solidFill>
              </a:rPr>
              <a:t>new school accountability dashboard.</a:t>
            </a:r>
            <a:endParaRPr lang="en-US" sz="2000" b="1" dirty="0">
              <a:solidFill>
                <a:schemeClr val="bg1"/>
              </a:solidFill>
            </a:endParaRPr>
          </a:p>
        </p:txBody>
      </p:sp>
      <p:cxnSp>
        <p:nvCxnSpPr>
          <p:cNvPr id="7" name="Straight Connector 6"/>
          <p:cNvCxnSpPr/>
          <p:nvPr/>
        </p:nvCxnSpPr>
        <p:spPr>
          <a:xfrm>
            <a:off x="533400" y="1524000"/>
            <a:ext cx="8110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903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2</a:t>
            </a:fld>
            <a:endParaRPr lang="en-US" dirty="0"/>
          </a:p>
        </p:txBody>
      </p:sp>
      <p:sp>
        <p:nvSpPr>
          <p:cNvPr id="3" name="Title 2"/>
          <p:cNvSpPr>
            <a:spLocks noGrp="1"/>
          </p:cNvSpPr>
          <p:nvPr>
            <p:ph type="title"/>
          </p:nvPr>
        </p:nvSpPr>
        <p:spPr/>
        <p:txBody>
          <a:bodyPr>
            <a:normAutofit/>
          </a:bodyPr>
          <a:lstStyle/>
          <a:p>
            <a:r>
              <a:rPr lang="en-US" dirty="0" smtClean="0"/>
              <a:t>Our State is Showing Historic Success</a:t>
            </a:r>
            <a:endParaRPr lang="en-US" dirty="0"/>
          </a:p>
        </p:txBody>
      </p:sp>
      <p:sp>
        <p:nvSpPr>
          <p:cNvPr id="2" name="Content Placeholder 1"/>
          <p:cNvSpPr>
            <a:spLocks noGrp="1"/>
          </p:cNvSpPr>
          <p:nvPr>
            <p:ph idx="4294967295"/>
          </p:nvPr>
        </p:nvSpPr>
        <p:spPr>
          <a:xfrm>
            <a:off x="495300" y="1295400"/>
            <a:ext cx="8382000" cy="4525963"/>
          </a:xfrm>
        </p:spPr>
        <p:txBody>
          <a:bodyPr>
            <a:normAutofit/>
          </a:bodyPr>
          <a:lstStyle/>
          <a:p>
            <a:r>
              <a:rPr lang="en-US" dirty="0" smtClean="0"/>
              <a:t>We have </a:t>
            </a:r>
            <a:r>
              <a:rPr lang="en-US" b="1" dirty="0" smtClean="0"/>
              <a:t>incredible economic strength</a:t>
            </a:r>
          </a:p>
          <a:p>
            <a:pPr lvl="1"/>
            <a:r>
              <a:rPr lang="en-US" dirty="0" smtClean="0"/>
              <a:t>Record low unemployment rate</a:t>
            </a:r>
            <a:endParaRPr lang="en-US" dirty="0"/>
          </a:p>
          <a:p>
            <a:pPr lvl="1"/>
            <a:r>
              <a:rPr lang="en-US" dirty="0"/>
              <a:t>#1 in small business job growth </a:t>
            </a:r>
          </a:p>
          <a:p>
            <a:pPr lvl="1"/>
            <a:endParaRPr lang="en-US" dirty="0" smtClean="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43000" y="2514600"/>
            <a:ext cx="6629400" cy="4267200"/>
          </a:xfrm>
          <a:prstGeom prst="rect">
            <a:avLst/>
          </a:prstGeom>
        </p:spPr>
      </p:pic>
    </p:spTree>
    <p:extLst>
      <p:ext uri="{BB962C8B-B14F-4D97-AF65-F5344CB8AC3E}">
        <p14:creationId xmlns:p14="http://schemas.microsoft.com/office/powerpoint/2010/main" val="888685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EC00A0AB-0C01-AC45-9C9D-92CADD4CC4D1}"/>
              </a:ext>
            </a:extLst>
          </p:cNvPr>
          <p:cNvSpPr>
            <a:spLocks noGrp="1"/>
          </p:cNvSpPr>
          <p:nvPr>
            <p:ph type="body" sz="quarter" idx="10"/>
          </p:nvPr>
        </p:nvSpPr>
        <p:spPr>
          <a:xfrm>
            <a:off x="469176" y="708330"/>
            <a:ext cx="8598624" cy="681155"/>
          </a:xfrm>
        </p:spPr>
        <p:txBody>
          <a:bodyPr>
            <a:normAutofit fontScale="92500" lnSpcReduction="10000"/>
          </a:bodyPr>
          <a:lstStyle/>
          <a:p>
            <a:r>
              <a:rPr lang="en-US" dirty="0" smtClean="0">
                <a:solidFill>
                  <a:schemeClr val="bg1"/>
                </a:solidFill>
              </a:rPr>
              <a:t>Early Foundations &amp; Literacy</a:t>
            </a:r>
            <a:endParaRPr lang="en-US" dirty="0">
              <a:solidFill>
                <a:schemeClr val="bg1"/>
              </a:solidFill>
            </a:endParaRPr>
          </a:p>
        </p:txBody>
      </p:sp>
      <p:sp>
        <p:nvSpPr>
          <p:cNvPr id="3" name="Text Placeholder 2">
            <a:extLst>
              <a:ext uri="{FF2B5EF4-FFF2-40B4-BE49-F238E27FC236}">
                <a16:creationId xmlns:a16="http://schemas.microsoft.com/office/drawing/2014/main" xmlns="" id="{E3429760-BAD2-4545-B897-F6BF4E5A1886}"/>
              </a:ext>
            </a:extLst>
          </p:cNvPr>
          <p:cNvSpPr>
            <a:spLocks noGrp="1"/>
          </p:cNvSpPr>
          <p:nvPr>
            <p:ph type="body" sz="quarter" idx="13"/>
          </p:nvPr>
        </p:nvSpPr>
        <p:spPr>
          <a:xfrm>
            <a:off x="469476" y="1676400"/>
            <a:ext cx="8293524" cy="3815258"/>
          </a:xfrm>
        </p:spPr>
        <p:txBody>
          <a:bodyPr>
            <a:noAutofit/>
          </a:bodyPr>
          <a:lstStyle/>
          <a:p>
            <a:pPr marL="342900" lvl="0" indent="-342900">
              <a:buFont typeface="Arial" panose="020B0604020202020204" pitchFamily="34" charset="0"/>
              <a:buChar char="•"/>
            </a:pPr>
            <a:r>
              <a:rPr lang="en-US" sz="2000" dirty="0">
                <a:solidFill>
                  <a:schemeClr val="bg1"/>
                </a:solidFill>
              </a:rPr>
              <a:t>Piloted </a:t>
            </a:r>
            <a:r>
              <a:rPr lang="en-US" sz="2000" b="1" dirty="0">
                <a:solidFill>
                  <a:schemeClr val="bg1"/>
                </a:solidFill>
              </a:rPr>
              <a:t>K-3 ELA unit starters </a:t>
            </a:r>
            <a:r>
              <a:rPr lang="en-US" sz="2000" dirty="0">
                <a:solidFill>
                  <a:schemeClr val="bg1"/>
                </a:solidFill>
              </a:rPr>
              <a:t>in 18 schools and released </a:t>
            </a:r>
            <a:r>
              <a:rPr lang="en-US" sz="2000" dirty="0" smtClean="0">
                <a:solidFill>
                  <a:schemeClr val="bg1"/>
                </a:solidFill>
              </a:rPr>
              <a:t>16 </a:t>
            </a:r>
            <a:r>
              <a:rPr lang="en-US" sz="2000" dirty="0">
                <a:solidFill>
                  <a:schemeClr val="bg1"/>
                </a:solidFill>
              </a:rPr>
              <a:t>unit starters for teachers to build on in their own </a:t>
            </a:r>
            <a:r>
              <a:rPr lang="en-US" sz="2000" dirty="0" smtClean="0">
                <a:solidFill>
                  <a:schemeClr val="bg1"/>
                </a:solidFill>
              </a:rPr>
              <a:t>classrooms.</a:t>
            </a:r>
            <a:endParaRPr lang="en-US" sz="2000" dirty="0">
              <a:solidFill>
                <a:schemeClr val="bg1"/>
              </a:solidFill>
            </a:endParaRPr>
          </a:p>
          <a:p>
            <a:pPr marL="342900" lvl="0" indent="-342900">
              <a:buFont typeface="Arial" panose="020B0604020202020204" pitchFamily="34" charset="0"/>
              <a:buChar char="•"/>
            </a:pPr>
            <a:r>
              <a:rPr lang="en-US" sz="2000" dirty="0">
                <a:solidFill>
                  <a:schemeClr val="bg1"/>
                </a:solidFill>
              </a:rPr>
              <a:t>Launched </a:t>
            </a:r>
            <a:r>
              <a:rPr lang="en-US" sz="2000" b="1" dirty="0">
                <a:solidFill>
                  <a:schemeClr val="bg1"/>
                </a:solidFill>
              </a:rPr>
              <a:t>Ready with Resources </a:t>
            </a:r>
            <a:r>
              <a:rPr lang="en-US" sz="2000" dirty="0">
                <a:solidFill>
                  <a:schemeClr val="bg1"/>
                </a:solidFill>
              </a:rPr>
              <a:t>campaign as part of larger Read to be Ready </a:t>
            </a:r>
            <a:r>
              <a:rPr lang="en-US" sz="2000" dirty="0" smtClean="0">
                <a:solidFill>
                  <a:schemeClr val="bg1"/>
                </a:solidFill>
              </a:rPr>
              <a:t>work to </a:t>
            </a:r>
            <a:r>
              <a:rPr lang="en-US" sz="2000" dirty="0">
                <a:solidFill>
                  <a:schemeClr val="bg1"/>
                </a:solidFill>
              </a:rPr>
              <a:t>support access to high quality </a:t>
            </a:r>
            <a:r>
              <a:rPr lang="en-US" sz="2000" dirty="0" smtClean="0">
                <a:solidFill>
                  <a:schemeClr val="bg1"/>
                </a:solidFill>
              </a:rPr>
              <a:t>resources.</a:t>
            </a:r>
            <a:endParaRPr lang="en-US" sz="2000" dirty="0">
              <a:solidFill>
                <a:schemeClr val="bg1"/>
              </a:solidFill>
            </a:endParaRPr>
          </a:p>
          <a:p>
            <a:pPr marL="342900" lvl="0" indent="-342900">
              <a:buFont typeface="Arial" panose="020B0604020202020204" pitchFamily="34" charset="0"/>
              <a:buChar char="•"/>
            </a:pPr>
            <a:r>
              <a:rPr lang="en-US" sz="2000" dirty="0">
                <a:solidFill>
                  <a:schemeClr val="bg1"/>
                </a:solidFill>
              </a:rPr>
              <a:t>CORE engaged in over </a:t>
            </a:r>
            <a:r>
              <a:rPr lang="en-US" sz="2000" b="1" dirty="0">
                <a:solidFill>
                  <a:schemeClr val="bg1"/>
                </a:solidFill>
              </a:rPr>
              <a:t>700 Literacy Learning Walks </a:t>
            </a:r>
            <a:r>
              <a:rPr lang="en-US" sz="2000" dirty="0">
                <a:solidFill>
                  <a:schemeClr val="bg1"/>
                </a:solidFill>
              </a:rPr>
              <a:t>to support district leaders in understanding the strengths and gaps in literacy instruction at the classroom level.</a:t>
            </a:r>
          </a:p>
          <a:p>
            <a:pPr marL="342900" lvl="0" indent="-342900">
              <a:buFont typeface="Arial" panose="020B0604020202020204" pitchFamily="34" charset="0"/>
              <a:buChar char="•"/>
            </a:pPr>
            <a:r>
              <a:rPr lang="en-US" sz="2000" dirty="0" smtClean="0">
                <a:solidFill>
                  <a:schemeClr val="bg1"/>
                </a:solidFill>
              </a:rPr>
              <a:t>Built </a:t>
            </a:r>
            <a:r>
              <a:rPr lang="en-US" sz="2000" dirty="0">
                <a:solidFill>
                  <a:schemeClr val="bg1"/>
                </a:solidFill>
              </a:rPr>
              <a:t>on last year’s statistically significant gains in reading skills and motivation for </a:t>
            </a:r>
            <a:r>
              <a:rPr lang="en-US" sz="2000" b="1" dirty="0">
                <a:solidFill>
                  <a:schemeClr val="bg1"/>
                </a:solidFill>
              </a:rPr>
              <a:t>Read to be Ready Summer Camps </a:t>
            </a:r>
            <a:r>
              <a:rPr lang="en-US" sz="2000" dirty="0" smtClean="0">
                <a:solidFill>
                  <a:schemeClr val="bg1"/>
                </a:solidFill>
              </a:rPr>
              <a:t>with</a:t>
            </a:r>
            <a:br>
              <a:rPr lang="en-US" sz="2000" dirty="0" smtClean="0">
                <a:solidFill>
                  <a:schemeClr val="bg1"/>
                </a:solidFill>
              </a:rPr>
            </a:br>
            <a:r>
              <a:rPr lang="en-US" sz="2000" dirty="0" smtClean="0">
                <a:solidFill>
                  <a:schemeClr val="bg1"/>
                </a:solidFill>
              </a:rPr>
              <a:t>$</a:t>
            </a:r>
            <a:r>
              <a:rPr lang="en-US" sz="2000" dirty="0">
                <a:solidFill>
                  <a:schemeClr val="bg1"/>
                </a:solidFill>
              </a:rPr>
              <a:t>8.8 million investment and 7,700 students participating in 2018.</a:t>
            </a:r>
          </a:p>
          <a:p>
            <a:pPr marL="342900" lvl="0" indent="-342900">
              <a:buFont typeface="Arial" panose="020B0604020202020204" pitchFamily="34" charset="0"/>
              <a:buChar char="•"/>
            </a:pPr>
            <a:r>
              <a:rPr lang="en-US" sz="2000" dirty="0">
                <a:solidFill>
                  <a:schemeClr val="bg1"/>
                </a:solidFill>
              </a:rPr>
              <a:t>Aligned the </a:t>
            </a:r>
            <a:r>
              <a:rPr lang="en-US" sz="2000" b="1" dirty="0">
                <a:solidFill>
                  <a:schemeClr val="bg1"/>
                </a:solidFill>
              </a:rPr>
              <a:t>Tennessee Early Learning Development Standards </a:t>
            </a:r>
            <a:r>
              <a:rPr lang="en-US" sz="2000" dirty="0">
                <a:solidFill>
                  <a:schemeClr val="bg1"/>
                </a:solidFill>
              </a:rPr>
              <a:t>to K-12 academic standards and selected </a:t>
            </a:r>
            <a:r>
              <a:rPr lang="en-US" sz="2000" b="1" dirty="0">
                <a:solidFill>
                  <a:schemeClr val="bg1"/>
                </a:solidFill>
              </a:rPr>
              <a:t>new Pre-K curricula </a:t>
            </a:r>
            <a:r>
              <a:rPr lang="en-US" sz="2000" dirty="0">
                <a:solidFill>
                  <a:schemeClr val="bg1"/>
                </a:solidFill>
              </a:rPr>
              <a:t>for implementation this fall.</a:t>
            </a:r>
          </a:p>
        </p:txBody>
      </p:sp>
      <p:cxnSp>
        <p:nvCxnSpPr>
          <p:cNvPr id="7" name="Straight Connector 6"/>
          <p:cNvCxnSpPr/>
          <p:nvPr/>
        </p:nvCxnSpPr>
        <p:spPr>
          <a:xfrm>
            <a:off x="533400" y="1524000"/>
            <a:ext cx="8110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97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EC00A0AB-0C01-AC45-9C9D-92CADD4CC4D1}"/>
              </a:ext>
            </a:extLst>
          </p:cNvPr>
          <p:cNvSpPr>
            <a:spLocks noGrp="1"/>
          </p:cNvSpPr>
          <p:nvPr>
            <p:ph type="body" sz="quarter" idx="10"/>
          </p:nvPr>
        </p:nvSpPr>
        <p:spPr>
          <a:xfrm>
            <a:off x="469176" y="310058"/>
            <a:ext cx="8598624" cy="1079427"/>
          </a:xfrm>
        </p:spPr>
        <p:txBody>
          <a:bodyPr>
            <a:normAutofit fontScale="85000" lnSpcReduction="20000"/>
          </a:bodyPr>
          <a:lstStyle/>
          <a:p>
            <a:r>
              <a:rPr lang="en-US" dirty="0" smtClean="0">
                <a:solidFill>
                  <a:schemeClr val="bg1"/>
                </a:solidFill>
              </a:rPr>
              <a:t>High School &amp; the Bridge to Postsecondary</a:t>
            </a:r>
            <a:endParaRPr lang="en-US" dirty="0">
              <a:solidFill>
                <a:schemeClr val="bg1"/>
              </a:solidFill>
            </a:endParaRPr>
          </a:p>
        </p:txBody>
      </p:sp>
      <p:sp>
        <p:nvSpPr>
          <p:cNvPr id="3" name="Text Placeholder 2">
            <a:extLst>
              <a:ext uri="{FF2B5EF4-FFF2-40B4-BE49-F238E27FC236}">
                <a16:creationId xmlns:a16="http://schemas.microsoft.com/office/drawing/2014/main" xmlns="" id="{E3429760-BAD2-4545-B897-F6BF4E5A1886}"/>
              </a:ext>
            </a:extLst>
          </p:cNvPr>
          <p:cNvSpPr>
            <a:spLocks noGrp="1"/>
          </p:cNvSpPr>
          <p:nvPr>
            <p:ph type="body" sz="quarter" idx="13"/>
          </p:nvPr>
        </p:nvSpPr>
        <p:spPr>
          <a:xfrm>
            <a:off x="469476" y="1676400"/>
            <a:ext cx="8293524" cy="3815258"/>
          </a:xfrm>
        </p:spPr>
        <p:txBody>
          <a:bodyPr>
            <a:noAutofit/>
          </a:bodyPr>
          <a:lstStyle/>
          <a:p>
            <a:pPr marL="342900" lvl="0" indent="-342900">
              <a:buFont typeface="Arial" panose="020B0604020202020204" pitchFamily="34" charset="0"/>
              <a:buChar char="•"/>
            </a:pPr>
            <a:r>
              <a:rPr lang="en-US" sz="2000" dirty="0">
                <a:solidFill>
                  <a:schemeClr val="bg1"/>
                </a:solidFill>
              </a:rPr>
              <a:t>About 75% of the class of 2018 took the </a:t>
            </a:r>
            <a:r>
              <a:rPr lang="en-US" sz="2000" b="1" dirty="0">
                <a:solidFill>
                  <a:schemeClr val="bg1"/>
                </a:solidFill>
              </a:rPr>
              <a:t>free ACT retake</a:t>
            </a:r>
            <a:r>
              <a:rPr lang="en-US" sz="2000" dirty="0">
                <a:solidFill>
                  <a:schemeClr val="bg1"/>
                </a:solidFill>
              </a:rPr>
              <a:t>, with 2,333 seniors raising their composite to above a </a:t>
            </a:r>
            <a:r>
              <a:rPr lang="en-US" sz="2000" dirty="0" smtClean="0">
                <a:solidFill>
                  <a:schemeClr val="bg1"/>
                </a:solidFill>
              </a:rPr>
              <a:t>21.</a:t>
            </a:r>
            <a:endParaRPr lang="en-US" sz="2000" dirty="0">
              <a:solidFill>
                <a:schemeClr val="bg1"/>
              </a:solidFill>
            </a:endParaRPr>
          </a:p>
          <a:p>
            <a:pPr marL="342900" lvl="0" indent="-342900">
              <a:buFont typeface="Arial" panose="020B0604020202020204" pitchFamily="34" charset="0"/>
              <a:buChar char="•"/>
            </a:pPr>
            <a:r>
              <a:rPr lang="en-US" sz="2000" dirty="0" smtClean="0">
                <a:solidFill>
                  <a:schemeClr val="bg1"/>
                </a:solidFill>
              </a:rPr>
              <a:t>Schools are implementing </a:t>
            </a:r>
            <a:r>
              <a:rPr lang="en-US" sz="2000" b="1" dirty="0" smtClean="0">
                <a:solidFill>
                  <a:schemeClr val="bg1"/>
                </a:solidFill>
              </a:rPr>
              <a:t>new </a:t>
            </a:r>
            <a:r>
              <a:rPr lang="en-US" sz="2000" b="1" dirty="0">
                <a:solidFill>
                  <a:schemeClr val="bg1"/>
                </a:solidFill>
              </a:rPr>
              <a:t>counseling standards </a:t>
            </a:r>
            <a:r>
              <a:rPr lang="en-US" sz="2000" dirty="0">
                <a:solidFill>
                  <a:schemeClr val="bg1"/>
                </a:solidFill>
              </a:rPr>
              <a:t>that incorporate academic development, social and personal development, and college and career readiness.  </a:t>
            </a:r>
          </a:p>
          <a:p>
            <a:pPr marL="342900" lvl="0" indent="-342900">
              <a:buFont typeface="Arial" panose="020B0604020202020204" pitchFamily="34" charset="0"/>
              <a:buChar char="•"/>
            </a:pPr>
            <a:r>
              <a:rPr lang="en-US" sz="2000" dirty="0">
                <a:solidFill>
                  <a:schemeClr val="bg1"/>
                </a:solidFill>
              </a:rPr>
              <a:t>Introduced </a:t>
            </a:r>
            <a:r>
              <a:rPr lang="en-US" sz="2000" b="1" dirty="0">
                <a:solidFill>
                  <a:schemeClr val="bg1"/>
                </a:solidFill>
              </a:rPr>
              <a:t>21 new industry certification options </a:t>
            </a:r>
            <a:r>
              <a:rPr lang="en-US" sz="2000" dirty="0">
                <a:solidFill>
                  <a:schemeClr val="bg1"/>
                </a:solidFill>
              </a:rPr>
              <a:t>that prepare students for the workforce and are aligned to Tennessee’s highest demand industry sectors.</a:t>
            </a:r>
          </a:p>
          <a:p>
            <a:pPr marL="342900" indent="-342900">
              <a:buFont typeface="Arial" panose="020B0604020202020204" pitchFamily="34" charset="0"/>
              <a:buChar char="•"/>
            </a:pPr>
            <a:r>
              <a:rPr lang="en-US" sz="2000" dirty="0">
                <a:solidFill>
                  <a:schemeClr val="bg1"/>
                </a:solidFill>
              </a:rPr>
              <a:t>A new high of 43% of high school graduates of the class of 2017 attempted an </a:t>
            </a:r>
            <a:r>
              <a:rPr lang="en-US" sz="2000" b="1" dirty="0">
                <a:solidFill>
                  <a:schemeClr val="bg1"/>
                </a:solidFill>
              </a:rPr>
              <a:t>early postsecondary opportunity </a:t>
            </a:r>
            <a:r>
              <a:rPr lang="en-US" sz="2000" dirty="0">
                <a:solidFill>
                  <a:schemeClr val="bg1"/>
                </a:solidFill>
              </a:rPr>
              <a:t>in high school.</a:t>
            </a:r>
          </a:p>
          <a:p>
            <a:pPr marL="342900" lvl="0" indent="-342900">
              <a:buFont typeface="Arial" panose="020B0604020202020204" pitchFamily="34" charset="0"/>
              <a:buChar char="•"/>
            </a:pPr>
            <a:r>
              <a:rPr lang="en-US" sz="2000" b="1" dirty="0" smtClean="0">
                <a:solidFill>
                  <a:schemeClr val="bg1"/>
                </a:solidFill>
              </a:rPr>
              <a:t>89.1</a:t>
            </a:r>
            <a:r>
              <a:rPr lang="en-US" sz="2000" b="1" dirty="0">
                <a:solidFill>
                  <a:schemeClr val="bg1"/>
                </a:solidFill>
              </a:rPr>
              <a:t>% graduation </a:t>
            </a:r>
            <a:r>
              <a:rPr lang="en-US" sz="2000" dirty="0">
                <a:solidFill>
                  <a:schemeClr val="bg1"/>
                </a:solidFill>
              </a:rPr>
              <a:t>rate for the class of </a:t>
            </a:r>
            <a:r>
              <a:rPr lang="en-US" sz="2000" dirty="0" smtClean="0">
                <a:solidFill>
                  <a:schemeClr val="bg1"/>
                </a:solidFill>
              </a:rPr>
              <a:t>2017 – a </a:t>
            </a:r>
            <a:r>
              <a:rPr lang="en-US" sz="2000" dirty="0">
                <a:solidFill>
                  <a:schemeClr val="bg1"/>
                </a:solidFill>
              </a:rPr>
              <a:t>new state record.</a:t>
            </a:r>
          </a:p>
          <a:p>
            <a:pPr marL="342900" lvl="0" indent="-342900">
              <a:buFont typeface="Arial" panose="020B0604020202020204" pitchFamily="34" charset="0"/>
              <a:buChar char="•"/>
            </a:pPr>
            <a:r>
              <a:rPr lang="en-US" sz="2000" dirty="0">
                <a:solidFill>
                  <a:schemeClr val="bg1"/>
                </a:solidFill>
              </a:rPr>
              <a:t>63% of the high school graduating class of 2016 seamlessly enrolled in a postsecondary education institution </a:t>
            </a:r>
            <a:r>
              <a:rPr lang="en-US" sz="2000" b="1" dirty="0">
                <a:solidFill>
                  <a:schemeClr val="bg1"/>
                </a:solidFill>
              </a:rPr>
              <a:t>– </a:t>
            </a:r>
            <a:r>
              <a:rPr lang="en-US" sz="2000" b="1" dirty="0" smtClean="0">
                <a:solidFill>
                  <a:schemeClr val="bg1"/>
                </a:solidFill>
              </a:rPr>
              <a:t>and more </a:t>
            </a:r>
            <a:r>
              <a:rPr lang="en-US" sz="2000" b="1" dirty="0">
                <a:solidFill>
                  <a:schemeClr val="bg1"/>
                </a:solidFill>
              </a:rPr>
              <a:t>students in Tennessee are enrolled than ever</a:t>
            </a:r>
            <a:r>
              <a:rPr lang="en-US" sz="2000" b="1" dirty="0" smtClean="0">
                <a:solidFill>
                  <a:schemeClr val="bg1"/>
                </a:solidFill>
              </a:rPr>
              <a:t>.</a:t>
            </a:r>
            <a:endParaRPr lang="en-US" sz="2000" b="1" dirty="0">
              <a:solidFill>
                <a:schemeClr val="bg1"/>
              </a:solidFill>
            </a:endParaRPr>
          </a:p>
        </p:txBody>
      </p:sp>
      <p:cxnSp>
        <p:nvCxnSpPr>
          <p:cNvPr id="7" name="Straight Connector 6"/>
          <p:cNvCxnSpPr/>
          <p:nvPr/>
        </p:nvCxnSpPr>
        <p:spPr>
          <a:xfrm>
            <a:off x="533400" y="1524000"/>
            <a:ext cx="8110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193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EC00A0AB-0C01-AC45-9C9D-92CADD4CC4D1}"/>
              </a:ext>
            </a:extLst>
          </p:cNvPr>
          <p:cNvSpPr>
            <a:spLocks noGrp="1"/>
          </p:cNvSpPr>
          <p:nvPr>
            <p:ph type="body" sz="quarter" idx="10"/>
          </p:nvPr>
        </p:nvSpPr>
        <p:spPr>
          <a:xfrm>
            <a:off x="469176" y="609600"/>
            <a:ext cx="8598624" cy="779885"/>
          </a:xfrm>
        </p:spPr>
        <p:txBody>
          <a:bodyPr>
            <a:normAutofit/>
          </a:bodyPr>
          <a:lstStyle/>
          <a:p>
            <a:r>
              <a:rPr lang="en-US" dirty="0" smtClean="0">
                <a:solidFill>
                  <a:schemeClr val="bg1"/>
                </a:solidFill>
              </a:rPr>
              <a:t>All Means All</a:t>
            </a:r>
            <a:endParaRPr lang="en-US" dirty="0">
              <a:solidFill>
                <a:schemeClr val="bg1"/>
              </a:solidFill>
            </a:endParaRPr>
          </a:p>
        </p:txBody>
      </p:sp>
      <p:sp>
        <p:nvSpPr>
          <p:cNvPr id="3" name="Text Placeholder 2">
            <a:extLst>
              <a:ext uri="{FF2B5EF4-FFF2-40B4-BE49-F238E27FC236}">
                <a16:creationId xmlns:a16="http://schemas.microsoft.com/office/drawing/2014/main" xmlns="" id="{E3429760-BAD2-4545-B897-F6BF4E5A1886}"/>
              </a:ext>
            </a:extLst>
          </p:cNvPr>
          <p:cNvSpPr>
            <a:spLocks noGrp="1"/>
          </p:cNvSpPr>
          <p:nvPr>
            <p:ph type="body" sz="quarter" idx="13"/>
          </p:nvPr>
        </p:nvSpPr>
        <p:spPr>
          <a:xfrm>
            <a:off x="469476" y="1676400"/>
            <a:ext cx="8293524" cy="3815258"/>
          </a:xfrm>
        </p:spPr>
        <p:txBody>
          <a:bodyPr>
            <a:noAutofit/>
          </a:bodyPr>
          <a:lstStyle/>
          <a:p>
            <a:pPr marL="342900" lvl="0" indent="-342900">
              <a:buFont typeface="Arial" panose="020B0604020202020204" pitchFamily="34" charset="0"/>
              <a:buChar char="•"/>
            </a:pPr>
            <a:r>
              <a:rPr lang="en-US" sz="2200" dirty="0">
                <a:solidFill>
                  <a:schemeClr val="bg1"/>
                </a:solidFill>
              </a:rPr>
              <a:t>Released the </a:t>
            </a:r>
            <a:r>
              <a:rPr lang="en-US" sz="2200" b="1" i="1" dirty="0">
                <a:solidFill>
                  <a:schemeClr val="bg1"/>
                </a:solidFill>
              </a:rPr>
              <a:t>Tennessee Leaders for Equity Playbook </a:t>
            </a:r>
            <a:r>
              <a:rPr lang="en-US" sz="2200" dirty="0">
                <a:solidFill>
                  <a:schemeClr val="bg1"/>
                </a:solidFill>
              </a:rPr>
              <a:t>that outlines seven equity commitments to help leaders make significant shifts in mindset and practice that will benefit all </a:t>
            </a:r>
            <a:r>
              <a:rPr lang="en-US" sz="2200" dirty="0" smtClean="0">
                <a:solidFill>
                  <a:schemeClr val="bg1"/>
                </a:solidFill>
              </a:rPr>
              <a:t>students</a:t>
            </a:r>
            <a:endParaRPr lang="en-US" sz="2200" dirty="0">
              <a:solidFill>
                <a:schemeClr val="bg1"/>
              </a:solidFill>
            </a:endParaRPr>
          </a:p>
          <a:p>
            <a:pPr marL="342900" lvl="0" indent="-342900">
              <a:buFont typeface="Arial" panose="020B0604020202020204" pitchFamily="34" charset="0"/>
              <a:buChar char="•"/>
            </a:pPr>
            <a:r>
              <a:rPr lang="en-US" sz="2200" dirty="0">
                <a:solidFill>
                  <a:schemeClr val="bg1"/>
                </a:solidFill>
              </a:rPr>
              <a:t>Developed ACCESS materials and provided training in all CORE regions to </a:t>
            </a:r>
            <a:r>
              <a:rPr lang="en-US" sz="2200" b="1" dirty="0">
                <a:solidFill>
                  <a:schemeClr val="bg1"/>
                </a:solidFill>
              </a:rPr>
              <a:t>improve teachers ability to differentiate for all </a:t>
            </a:r>
            <a:r>
              <a:rPr lang="en-US" sz="2200" b="1" dirty="0" smtClean="0">
                <a:solidFill>
                  <a:schemeClr val="bg1"/>
                </a:solidFill>
              </a:rPr>
              <a:t>students</a:t>
            </a:r>
            <a:endParaRPr lang="en-US" sz="2200" b="1" dirty="0">
              <a:solidFill>
                <a:schemeClr val="bg1"/>
              </a:solidFill>
            </a:endParaRPr>
          </a:p>
          <a:p>
            <a:pPr marL="342900" lvl="0" indent="-342900">
              <a:buFont typeface="Arial" panose="020B0604020202020204" pitchFamily="34" charset="0"/>
              <a:buChar char="•"/>
            </a:pPr>
            <a:r>
              <a:rPr lang="en-US" sz="2200" dirty="0">
                <a:solidFill>
                  <a:schemeClr val="bg1"/>
                </a:solidFill>
              </a:rPr>
              <a:t>Provided training across the state for ESL and general education teachers on </a:t>
            </a:r>
            <a:r>
              <a:rPr lang="en-US" sz="2200" b="1" dirty="0">
                <a:solidFill>
                  <a:schemeClr val="bg1"/>
                </a:solidFill>
              </a:rPr>
              <a:t>new individualized learning plans for English Learners</a:t>
            </a:r>
          </a:p>
          <a:p>
            <a:pPr marL="342900" lvl="0" indent="-342900">
              <a:buFont typeface="Arial" panose="020B0604020202020204" pitchFamily="34" charset="0"/>
              <a:buChar char="•"/>
            </a:pPr>
            <a:r>
              <a:rPr lang="en-US" sz="2200" dirty="0">
                <a:solidFill>
                  <a:schemeClr val="bg1"/>
                </a:solidFill>
              </a:rPr>
              <a:t>Invested $13.4 million in funding to support </a:t>
            </a:r>
            <a:r>
              <a:rPr lang="en-US" sz="2200" b="1" dirty="0">
                <a:solidFill>
                  <a:schemeClr val="bg1"/>
                </a:solidFill>
              </a:rPr>
              <a:t>RTI</a:t>
            </a:r>
            <a:r>
              <a:rPr lang="en-US" sz="2200" b="1" baseline="30000" dirty="0">
                <a:solidFill>
                  <a:schemeClr val="bg1"/>
                </a:solidFill>
              </a:rPr>
              <a:t>2</a:t>
            </a:r>
            <a:r>
              <a:rPr lang="en-US" sz="2200" b="1" dirty="0">
                <a:solidFill>
                  <a:schemeClr val="bg1"/>
                </a:solidFill>
              </a:rPr>
              <a:t> interventionists</a:t>
            </a:r>
            <a:r>
              <a:rPr lang="en-US" sz="2200" dirty="0">
                <a:solidFill>
                  <a:schemeClr val="bg1"/>
                </a:solidFill>
              </a:rPr>
              <a:t> with at least one for each district, and launched a listening tour to learn more about how to improve </a:t>
            </a:r>
          </a:p>
        </p:txBody>
      </p:sp>
      <p:cxnSp>
        <p:nvCxnSpPr>
          <p:cNvPr id="7" name="Straight Connector 6"/>
          <p:cNvCxnSpPr/>
          <p:nvPr/>
        </p:nvCxnSpPr>
        <p:spPr>
          <a:xfrm>
            <a:off x="533400" y="1524000"/>
            <a:ext cx="8110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092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EC00A0AB-0C01-AC45-9C9D-92CADD4CC4D1}"/>
              </a:ext>
            </a:extLst>
          </p:cNvPr>
          <p:cNvSpPr>
            <a:spLocks noGrp="1"/>
          </p:cNvSpPr>
          <p:nvPr>
            <p:ph type="body" sz="quarter" idx="10"/>
          </p:nvPr>
        </p:nvSpPr>
        <p:spPr>
          <a:xfrm>
            <a:off x="469176" y="609600"/>
            <a:ext cx="8598624" cy="779885"/>
          </a:xfrm>
        </p:spPr>
        <p:txBody>
          <a:bodyPr>
            <a:normAutofit/>
          </a:bodyPr>
          <a:lstStyle/>
          <a:p>
            <a:r>
              <a:rPr lang="en-US" dirty="0" smtClean="0">
                <a:solidFill>
                  <a:schemeClr val="accent1"/>
                </a:solidFill>
              </a:rPr>
              <a:t>Educator Support</a:t>
            </a:r>
            <a:endParaRPr lang="en-US" dirty="0">
              <a:solidFill>
                <a:schemeClr val="accent1"/>
              </a:solidFill>
            </a:endParaRPr>
          </a:p>
        </p:txBody>
      </p:sp>
      <p:sp>
        <p:nvSpPr>
          <p:cNvPr id="3" name="Text Placeholder 2">
            <a:extLst>
              <a:ext uri="{FF2B5EF4-FFF2-40B4-BE49-F238E27FC236}">
                <a16:creationId xmlns:a16="http://schemas.microsoft.com/office/drawing/2014/main" xmlns="" id="{E3429760-BAD2-4545-B897-F6BF4E5A1886}"/>
              </a:ext>
            </a:extLst>
          </p:cNvPr>
          <p:cNvSpPr>
            <a:spLocks noGrp="1"/>
          </p:cNvSpPr>
          <p:nvPr>
            <p:ph type="body" sz="quarter" idx="13"/>
          </p:nvPr>
        </p:nvSpPr>
        <p:spPr>
          <a:xfrm>
            <a:off x="469476" y="1676400"/>
            <a:ext cx="8445924" cy="3815258"/>
          </a:xfrm>
        </p:spPr>
        <p:txBody>
          <a:bodyPr>
            <a:noAutofit/>
          </a:bodyPr>
          <a:lstStyle/>
          <a:p>
            <a:pPr marL="342900" lvl="0" indent="-342900">
              <a:buFont typeface="Arial" panose="020B0604020202020204" pitchFamily="34" charset="0"/>
              <a:buChar char="•"/>
            </a:pPr>
            <a:r>
              <a:rPr lang="en-US" sz="2200" dirty="0">
                <a:solidFill>
                  <a:schemeClr val="accent1"/>
                </a:solidFill>
              </a:rPr>
              <a:t>Awarded almost $100,000 to support </a:t>
            </a:r>
            <a:r>
              <a:rPr lang="en-US" sz="2200" b="1" dirty="0">
                <a:solidFill>
                  <a:schemeClr val="accent1"/>
                </a:solidFill>
              </a:rPr>
              <a:t>Diversity Innovation Grants </a:t>
            </a:r>
            <a:r>
              <a:rPr lang="en-US" sz="2200" dirty="0">
                <a:solidFill>
                  <a:schemeClr val="accent1"/>
                </a:solidFill>
              </a:rPr>
              <a:t>for teacher </a:t>
            </a:r>
            <a:r>
              <a:rPr lang="en-US" sz="2200" dirty="0" smtClean="0">
                <a:solidFill>
                  <a:schemeClr val="accent1"/>
                </a:solidFill>
              </a:rPr>
              <a:t>recruitment.</a:t>
            </a:r>
            <a:endParaRPr lang="en-US" sz="2200" dirty="0">
              <a:solidFill>
                <a:schemeClr val="accent1"/>
              </a:solidFill>
            </a:endParaRPr>
          </a:p>
          <a:p>
            <a:pPr marL="342900" lvl="0" indent="-342900">
              <a:buFont typeface="Arial" panose="020B0604020202020204" pitchFamily="34" charset="0"/>
              <a:buChar char="•"/>
            </a:pPr>
            <a:r>
              <a:rPr lang="en-US" sz="2200" dirty="0">
                <a:solidFill>
                  <a:schemeClr val="accent1"/>
                </a:solidFill>
              </a:rPr>
              <a:t>New </a:t>
            </a:r>
            <a:r>
              <a:rPr lang="en-US" sz="2200" dirty="0" smtClean="0">
                <a:solidFill>
                  <a:schemeClr val="accent1"/>
                </a:solidFill>
              </a:rPr>
              <a:t>state funding </a:t>
            </a:r>
            <a:r>
              <a:rPr lang="en-US" sz="2200" dirty="0">
                <a:solidFill>
                  <a:schemeClr val="accent1"/>
                </a:solidFill>
              </a:rPr>
              <a:t>in education for FY19 totaled over $200 million, including </a:t>
            </a:r>
            <a:r>
              <a:rPr lang="en-US" sz="2200" dirty="0" smtClean="0">
                <a:solidFill>
                  <a:schemeClr val="accent1"/>
                </a:solidFill>
              </a:rPr>
              <a:t>$</a:t>
            </a:r>
            <a:r>
              <a:rPr lang="en-US" sz="2200" dirty="0">
                <a:solidFill>
                  <a:schemeClr val="accent1"/>
                </a:solidFill>
              </a:rPr>
              <a:t>55 million in </a:t>
            </a:r>
            <a:r>
              <a:rPr lang="en-US" sz="2200" dirty="0" smtClean="0">
                <a:solidFill>
                  <a:schemeClr val="accent1"/>
                </a:solidFill>
              </a:rPr>
              <a:t>funding </a:t>
            </a:r>
            <a:r>
              <a:rPr lang="en-US" sz="2200" dirty="0">
                <a:solidFill>
                  <a:schemeClr val="accent1"/>
                </a:solidFill>
              </a:rPr>
              <a:t>for teacher </a:t>
            </a:r>
            <a:r>
              <a:rPr lang="en-US" sz="2200" dirty="0" smtClean="0">
                <a:solidFill>
                  <a:schemeClr val="accent1"/>
                </a:solidFill>
              </a:rPr>
              <a:t>salaries – bringing our total to</a:t>
            </a:r>
            <a:r>
              <a:rPr lang="en-US" sz="2200" b="1" dirty="0" smtClean="0">
                <a:solidFill>
                  <a:schemeClr val="accent1"/>
                </a:solidFill>
              </a:rPr>
              <a:t> </a:t>
            </a:r>
            <a:r>
              <a:rPr lang="en-US" sz="2200" b="1" dirty="0">
                <a:solidFill>
                  <a:schemeClr val="accent1"/>
                </a:solidFill>
              </a:rPr>
              <a:t>more than $500 million in new funding for salaries over the past five </a:t>
            </a:r>
            <a:r>
              <a:rPr lang="en-US" sz="2200" b="1" dirty="0" smtClean="0">
                <a:solidFill>
                  <a:schemeClr val="accent1"/>
                </a:solidFill>
              </a:rPr>
              <a:t>years.</a:t>
            </a:r>
            <a:endParaRPr lang="en-US" sz="2200" dirty="0">
              <a:solidFill>
                <a:schemeClr val="accent1"/>
              </a:solidFill>
            </a:endParaRPr>
          </a:p>
          <a:p>
            <a:pPr marL="342900" lvl="0" indent="-342900">
              <a:buFont typeface="Arial" panose="020B0604020202020204" pitchFamily="34" charset="0"/>
              <a:buChar char="•"/>
            </a:pPr>
            <a:r>
              <a:rPr lang="en-US" sz="2200" dirty="0">
                <a:solidFill>
                  <a:schemeClr val="accent1"/>
                </a:solidFill>
              </a:rPr>
              <a:t>Revised the </a:t>
            </a:r>
            <a:r>
              <a:rPr lang="en-US" sz="2200" dirty="0" smtClean="0">
                <a:solidFill>
                  <a:schemeClr val="accent1"/>
                </a:solidFill>
              </a:rPr>
              <a:t>educator </a:t>
            </a:r>
            <a:r>
              <a:rPr lang="en-US" sz="2200" dirty="0">
                <a:solidFill>
                  <a:schemeClr val="accent1"/>
                </a:solidFill>
              </a:rPr>
              <a:t>p</a:t>
            </a:r>
            <a:r>
              <a:rPr lang="en-US" sz="2200" dirty="0" smtClean="0">
                <a:solidFill>
                  <a:schemeClr val="accent1"/>
                </a:solidFill>
              </a:rPr>
              <a:t>reparation </a:t>
            </a:r>
            <a:r>
              <a:rPr lang="en-US" sz="2200" dirty="0">
                <a:solidFill>
                  <a:schemeClr val="accent1"/>
                </a:solidFill>
              </a:rPr>
              <a:t>literacy standards and convened a new literacy network for </a:t>
            </a:r>
            <a:r>
              <a:rPr lang="en-US" sz="2200" dirty="0" smtClean="0">
                <a:solidFill>
                  <a:schemeClr val="accent1"/>
                </a:solidFill>
              </a:rPr>
              <a:t>educator </a:t>
            </a:r>
            <a:r>
              <a:rPr lang="en-US" sz="2200" dirty="0">
                <a:solidFill>
                  <a:schemeClr val="accent1"/>
                </a:solidFill>
              </a:rPr>
              <a:t>p</a:t>
            </a:r>
            <a:r>
              <a:rPr lang="en-US" sz="2200" dirty="0" smtClean="0">
                <a:solidFill>
                  <a:schemeClr val="accent1"/>
                </a:solidFill>
              </a:rPr>
              <a:t>reparation programs (EPPs) </a:t>
            </a:r>
            <a:r>
              <a:rPr lang="en-US" sz="2200" dirty="0">
                <a:solidFill>
                  <a:schemeClr val="accent1"/>
                </a:solidFill>
              </a:rPr>
              <a:t>to support districts and EPPs in </a:t>
            </a:r>
            <a:r>
              <a:rPr lang="en-US" sz="2200" b="1" dirty="0">
                <a:solidFill>
                  <a:schemeClr val="accent1"/>
                </a:solidFill>
              </a:rPr>
              <a:t>leveraging their partnerships to strengthen educator </a:t>
            </a:r>
            <a:r>
              <a:rPr lang="en-US" sz="2200" b="1" dirty="0" smtClean="0">
                <a:solidFill>
                  <a:schemeClr val="accent1"/>
                </a:solidFill>
              </a:rPr>
              <a:t>development</a:t>
            </a:r>
            <a:r>
              <a:rPr lang="en-US" sz="2200" dirty="0" smtClean="0">
                <a:solidFill>
                  <a:schemeClr val="accent1"/>
                </a:solidFill>
              </a:rPr>
              <a:t>.</a:t>
            </a:r>
            <a:endParaRPr lang="en-US" sz="2200" dirty="0">
              <a:solidFill>
                <a:schemeClr val="accent1"/>
              </a:solidFill>
            </a:endParaRPr>
          </a:p>
          <a:p>
            <a:pPr marL="342900" lvl="0" indent="-342900">
              <a:buFont typeface="Arial" panose="020B0604020202020204" pitchFamily="34" charset="0"/>
              <a:buChar char="•"/>
            </a:pPr>
            <a:r>
              <a:rPr lang="en-US" sz="2200" dirty="0">
                <a:solidFill>
                  <a:schemeClr val="accent1"/>
                </a:solidFill>
              </a:rPr>
              <a:t>Awarded over $1 million to support nine </a:t>
            </a:r>
            <a:r>
              <a:rPr lang="en-US" sz="2200" b="1" dirty="0">
                <a:solidFill>
                  <a:schemeClr val="accent1"/>
                </a:solidFill>
              </a:rPr>
              <a:t>Tennessee Transformational Leadership Alliance principal pipeline </a:t>
            </a:r>
            <a:r>
              <a:rPr lang="en-US" sz="2200" dirty="0">
                <a:solidFill>
                  <a:schemeClr val="accent1"/>
                </a:solidFill>
              </a:rPr>
              <a:t>models with training for 150 aspiring leaders.</a:t>
            </a:r>
          </a:p>
        </p:txBody>
      </p:sp>
      <p:cxnSp>
        <p:nvCxnSpPr>
          <p:cNvPr id="7" name="Straight Connector 6"/>
          <p:cNvCxnSpPr/>
          <p:nvPr/>
        </p:nvCxnSpPr>
        <p:spPr>
          <a:xfrm>
            <a:off x="533400" y="1524000"/>
            <a:ext cx="8110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805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5787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EC00A0AB-0C01-AC45-9C9D-92CADD4CC4D1}"/>
              </a:ext>
            </a:extLst>
          </p:cNvPr>
          <p:cNvSpPr>
            <a:spLocks noGrp="1"/>
          </p:cNvSpPr>
          <p:nvPr>
            <p:ph type="body" sz="quarter" idx="10"/>
          </p:nvPr>
        </p:nvSpPr>
        <p:spPr>
          <a:xfrm>
            <a:off x="469176" y="609600"/>
            <a:ext cx="8598624" cy="779885"/>
          </a:xfrm>
        </p:spPr>
        <p:txBody>
          <a:bodyPr>
            <a:normAutofit/>
          </a:bodyPr>
          <a:lstStyle/>
          <a:p>
            <a:r>
              <a:rPr lang="en-US" dirty="0" smtClean="0">
                <a:solidFill>
                  <a:schemeClr val="bg1"/>
                </a:solidFill>
              </a:rPr>
              <a:t>District Empowerment</a:t>
            </a:r>
            <a:endParaRPr lang="en-US" dirty="0">
              <a:solidFill>
                <a:schemeClr val="bg1"/>
              </a:solidFill>
            </a:endParaRPr>
          </a:p>
        </p:txBody>
      </p:sp>
      <p:sp>
        <p:nvSpPr>
          <p:cNvPr id="3" name="Text Placeholder 2">
            <a:extLst>
              <a:ext uri="{FF2B5EF4-FFF2-40B4-BE49-F238E27FC236}">
                <a16:creationId xmlns:a16="http://schemas.microsoft.com/office/drawing/2014/main" xmlns="" id="{E3429760-BAD2-4545-B897-F6BF4E5A1886}"/>
              </a:ext>
            </a:extLst>
          </p:cNvPr>
          <p:cNvSpPr>
            <a:spLocks noGrp="1"/>
          </p:cNvSpPr>
          <p:nvPr>
            <p:ph type="body" sz="quarter" idx="13"/>
          </p:nvPr>
        </p:nvSpPr>
        <p:spPr>
          <a:xfrm>
            <a:off x="469476" y="1676400"/>
            <a:ext cx="8293524" cy="3815258"/>
          </a:xfrm>
        </p:spPr>
        <p:txBody>
          <a:bodyPr>
            <a:noAutofit/>
          </a:bodyPr>
          <a:lstStyle/>
          <a:p>
            <a:pPr marL="342900" lvl="0" indent="-342900">
              <a:buFont typeface="Arial" panose="020B0604020202020204" pitchFamily="34" charset="0"/>
              <a:buChar char="•"/>
            </a:pPr>
            <a:r>
              <a:rPr lang="en-US" sz="2400" dirty="0">
                <a:solidFill>
                  <a:schemeClr val="bg1"/>
                </a:solidFill>
              </a:rPr>
              <a:t>Developed </a:t>
            </a:r>
            <a:r>
              <a:rPr lang="en-US" sz="2400" b="1" dirty="0">
                <a:solidFill>
                  <a:schemeClr val="bg1"/>
                </a:solidFill>
              </a:rPr>
              <a:t>new online dashboard </a:t>
            </a:r>
            <a:r>
              <a:rPr lang="en-US" sz="2400" dirty="0">
                <a:solidFill>
                  <a:schemeClr val="bg1"/>
                </a:solidFill>
              </a:rPr>
              <a:t>to transparently report school- and district-level results aligned to Tennessee's ESSA accountability model.</a:t>
            </a:r>
          </a:p>
          <a:p>
            <a:pPr marL="342900" lvl="0" indent="-342900">
              <a:buFont typeface="Arial" panose="020B0604020202020204" pitchFamily="34" charset="0"/>
              <a:buChar char="•"/>
            </a:pPr>
            <a:r>
              <a:rPr lang="en-US" sz="2400" dirty="0">
                <a:solidFill>
                  <a:schemeClr val="bg1"/>
                </a:solidFill>
              </a:rPr>
              <a:t>Invested $30 million in state funding to </a:t>
            </a:r>
            <a:r>
              <a:rPr lang="en-US" sz="2400" b="1" dirty="0">
                <a:solidFill>
                  <a:schemeClr val="bg1"/>
                </a:solidFill>
              </a:rPr>
              <a:t>support school safety and security</a:t>
            </a:r>
            <a:r>
              <a:rPr lang="en-US" sz="2400" dirty="0">
                <a:solidFill>
                  <a:schemeClr val="bg1"/>
                </a:solidFill>
              </a:rPr>
              <a:t>, including grant opportunities for districts, based on the Governor’s task force </a:t>
            </a:r>
            <a:r>
              <a:rPr lang="en-US" sz="2400" dirty="0" smtClean="0">
                <a:solidFill>
                  <a:schemeClr val="bg1"/>
                </a:solidFill>
              </a:rPr>
              <a:t>recommendations.</a:t>
            </a:r>
            <a:endParaRPr lang="en-US" sz="2400" dirty="0">
              <a:solidFill>
                <a:schemeClr val="bg1"/>
              </a:solidFill>
            </a:endParaRPr>
          </a:p>
          <a:p>
            <a:pPr marL="342900" lvl="0" indent="-342900">
              <a:buFont typeface="Arial" panose="020B0604020202020204" pitchFamily="34" charset="0"/>
              <a:buChar char="•"/>
            </a:pPr>
            <a:r>
              <a:rPr lang="en-US" sz="2400" dirty="0">
                <a:solidFill>
                  <a:schemeClr val="bg1"/>
                </a:solidFill>
              </a:rPr>
              <a:t>Piloted a </a:t>
            </a:r>
            <a:r>
              <a:rPr lang="en-US" sz="2400" b="1" dirty="0">
                <a:solidFill>
                  <a:schemeClr val="bg1"/>
                </a:solidFill>
              </a:rPr>
              <a:t>new planning tool </a:t>
            </a:r>
            <a:r>
              <a:rPr lang="en-US" sz="2400" dirty="0">
                <a:solidFill>
                  <a:schemeClr val="bg1"/>
                </a:solidFill>
              </a:rPr>
              <a:t>with 11 districts to better support data analysis and identification of needs for annual planning </a:t>
            </a:r>
            <a:r>
              <a:rPr lang="en-US" sz="2400" dirty="0" smtClean="0">
                <a:solidFill>
                  <a:schemeClr val="bg1"/>
                </a:solidFill>
              </a:rPr>
              <a:t>processes.</a:t>
            </a:r>
            <a:endParaRPr lang="en-US" sz="2400" dirty="0">
              <a:solidFill>
                <a:schemeClr val="bg1"/>
              </a:solidFill>
            </a:endParaRPr>
          </a:p>
        </p:txBody>
      </p:sp>
      <p:cxnSp>
        <p:nvCxnSpPr>
          <p:cNvPr id="7" name="Straight Connector 6"/>
          <p:cNvCxnSpPr/>
          <p:nvPr/>
        </p:nvCxnSpPr>
        <p:spPr>
          <a:xfrm>
            <a:off x="533400" y="1524000"/>
            <a:ext cx="8110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76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396EBE"/>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xmlns="" id="{EC00A0AB-0C01-AC45-9C9D-92CADD4CC4D1}"/>
              </a:ext>
            </a:extLst>
          </p:cNvPr>
          <p:cNvSpPr>
            <a:spLocks noGrp="1"/>
          </p:cNvSpPr>
          <p:nvPr>
            <p:ph type="body" sz="quarter" idx="10"/>
          </p:nvPr>
        </p:nvSpPr>
        <p:spPr>
          <a:xfrm>
            <a:off x="469176" y="609600"/>
            <a:ext cx="8598624" cy="779885"/>
          </a:xfrm>
        </p:spPr>
        <p:txBody>
          <a:bodyPr>
            <a:normAutofit/>
          </a:bodyPr>
          <a:lstStyle/>
          <a:p>
            <a:r>
              <a:rPr lang="en-US" dirty="0" smtClean="0">
                <a:solidFill>
                  <a:schemeClr val="bg1"/>
                </a:solidFill>
              </a:rPr>
              <a:t>School Improvement</a:t>
            </a:r>
            <a:endParaRPr lang="en-US" dirty="0">
              <a:solidFill>
                <a:schemeClr val="bg1"/>
              </a:solidFill>
            </a:endParaRPr>
          </a:p>
        </p:txBody>
      </p:sp>
      <p:sp>
        <p:nvSpPr>
          <p:cNvPr id="3" name="Text Placeholder 2">
            <a:extLst>
              <a:ext uri="{FF2B5EF4-FFF2-40B4-BE49-F238E27FC236}">
                <a16:creationId xmlns:a16="http://schemas.microsoft.com/office/drawing/2014/main" xmlns="" id="{E3429760-BAD2-4545-B897-F6BF4E5A1886}"/>
              </a:ext>
            </a:extLst>
          </p:cNvPr>
          <p:cNvSpPr>
            <a:spLocks noGrp="1"/>
          </p:cNvSpPr>
          <p:nvPr>
            <p:ph type="body" sz="quarter" idx="13"/>
          </p:nvPr>
        </p:nvSpPr>
        <p:spPr>
          <a:xfrm>
            <a:off x="469476" y="1676400"/>
            <a:ext cx="8293524" cy="3815258"/>
          </a:xfrm>
        </p:spPr>
        <p:txBody>
          <a:bodyPr>
            <a:noAutofit/>
          </a:bodyPr>
          <a:lstStyle/>
          <a:p>
            <a:pPr marL="342900" lvl="0" indent="-342900">
              <a:buFont typeface="Arial" panose="020B0604020202020204" pitchFamily="34" charset="0"/>
              <a:buChar char="•"/>
            </a:pPr>
            <a:r>
              <a:rPr lang="en-US" sz="2400" dirty="0">
                <a:solidFill>
                  <a:schemeClr val="bg1"/>
                </a:solidFill>
              </a:rPr>
              <a:t>Established the first </a:t>
            </a:r>
            <a:r>
              <a:rPr lang="en-US" sz="2400" b="1" dirty="0">
                <a:solidFill>
                  <a:schemeClr val="bg1"/>
                </a:solidFill>
              </a:rPr>
              <a:t>Partnership Network </a:t>
            </a:r>
            <a:r>
              <a:rPr lang="en-US" sz="2400" dirty="0">
                <a:solidFill>
                  <a:schemeClr val="bg1"/>
                </a:solidFill>
              </a:rPr>
              <a:t>in collaboration with Hamilton County Schools to support five of the state's lowest performing schools</a:t>
            </a:r>
          </a:p>
          <a:p>
            <a:pPr marL="342900" lvl="0" indent="-342900">
              <a:buFont typeface="Arial" panose="020B0604020202020204" pitchFamily="34" charset="0"/>
              <a:buChar char="•"/>
            </a:pPr>
            <a:r>
              <a:rPr lang="en-US" sz="2400" dirty="0">
                <a:solidFill>
                  <a:schemeClr val="bg1"/>
                </a:solidFill>
              </a:rPr>
              <a:t>Completed a </a:t>
            </a:r>
            <a:r>
              <a:rPr lang="en-US" sz="2400" b="1" dirty="0">
                <a:solidFill>
                  <a:schemeClr val="bg1"/>
                </a:solidFill>
              </a:rPr>
              <a:t>revised needs assessment and root cause analysis planning</a:t>
            </a:r>
            <a:r>
              <a:rPr lang="en-US" sz="2400" dirty="0">
                <a:solidFill>
                  <a:schemeClr val="bg1"/>
                </a:solidFill>
              </a:rPr>
              <a:t> with eight districts to support our lowest performing schools</a:t>
            </a:r>
          </a:p>
          <a:p>
            <a:pPr marL="342900" lvl="0" indent="-342900">
              <a:buFont typeface="Arial" panose="020B0604020202020204" pitchFamily="34" charset="0"/>
              <a:buChar char="•"/>
            </a:pPr>
            <a:r>
              <a:rPr lang="en-US" sz="2400" dirty="0">
                <a:solidFill>
                  <a:schemeClr val="bg1"/>
                </a:solidFill>
              </a:rPr>
              <a:t>Hired </a:t>
            </a:r>
            <a:r>
              <a:rPr lang="en-US" sz="2400" b="1" dirty="0">
                <a:solidFill>
                  <a:schemeClr val="bg1"/>
                </a:solidFill>
              </a:rPr>
              <a:t>new leader for the Achievement School District </a:t>
            </a:r>
            <a:r>
              <a:rPr lang="en-US" sz="2400" dirty="0">
                <a:solidFill>
                  <a:schemeClr val="bg1"/>
                </a:solidFill>
              </a:rPr>
              <a:t>who has been a proven, dynamic leader for Shelby County Schools</a:t>
            </a:r>
          </a:p>
          <a:p>
            <a:pPr marL="342900" lvl="0" indent="-342900">
              <a:buFont typeface="Arial" panose="020B0604020202020204" pitchFamily="34" charset="0"/>
              <a:buChar char="•"/>
            </a:pPr>
            <a:r>
              <a:rPr lang="en-US" sz="2400" dirty="0">
                <a:solidFill>
                  <a:schemeClr val="bg1"/>
                </a:solidFill>
              </a:rPr>
              <a:t>Investing nearly $2 million in leadership incentives to </a:t>
            </a:r>
            <a:r>
              <a:rPr lang="en-US" sz="2400" b="1" dirty="0">
                <a:solidFill>
                  <a:schemeClr val="bg1"/>
                </a:solidFill>
              </a:rPr>
              <a:t>support recruitment and retention of high effective leaders in Priority </a:t>
            </a:r>
            <a:r>
              <a:rPr lang="en-US" sz="2400" b="1" dirty="0" smtClean="0">
                <a:solidFill>
                  <a:schemeClr val="bg1"/>
                </a:solidFill>
              </a:rPr>
              <a:t>schools</a:t>
            </a:r>
            <a:endParaRPr lang="en-US" sz="2400" b="1" dirty="0">
              <a:solidFill>
                <a:schemeClr val="bg1"/>
              </a:solidFill>
            </a:endParaRPr>
          </a:p>
        </p:txBody>
      </p:sp>
      <p:cxnSp>
        <p:nvCxnSpPr>
          <p:cNvPr id="7" name="Straight Connector 6"/>
          <p:cNvCxnSpPr/>
          <p:nvPr/>
        </p:nvCxnSpPr>
        <p:spPr>
          <a:xfrm>
            <a:off x="533400" y="1524000"/>
            <a:ext cx="8110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533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26</a:t>
            </a:fld>
            <a:endParaRPr lang="en-US" dirty="0"/>
          </a:p>
        </p:txBody>
      </p:sp>
      <p:sp>
        <p:nvSpPr>
          <p:cNvPr id="3" name="Title 2"/>
          <p:cNvSpPr>
            <a:spLocks noGrp="1"/>
          </p:cNvSpPr>
          <p:nvPr>
            <p:ph type="title"/>
          </p:nvPr>
        </p:nvSpPr>
        <p:spPr>
          <a:xfrm>
            <a:off x="174996" y="271286"/>
            <a:ext cx="8792135" cy="819665"/>
          </a:xfrm>
        </p:spPr>
        <p:txBody>
          <a:bodyPr>
            <a:noAutofit/>
          </a:bodyPr>
          <a:lstStyle/>
          <a:p>
            <a:pPr marL="11206">
              <a:spcBef>
                <a:spcPts val="0"/>
              </a:spcBef>
            </a:pPr>
            <a:r>
              <a:rPr lang="en-US" spc="-4" dirty="0" smtClean="0">
                <a:solidFill>
                  <a:srgbClr val="FFFFFF"/>
                </a:solidFill>
                <a:ea typeface="Open Sans Light" panose="020B0306030504020204" pitchFamily="34" charset="0"/>
                <a:cs typeface="Arial" panose="020B0604020202020204" pitchFamily="34" charset="0"/>
              </a:rPr>
              <a:t>We Must Keep Moving Forward on Our Vision for What All Students Deserve</a:t>
            </a:r>
            <a:endParaRPr lang="en-US" dirty="0">
              <a:cs typeface="Arial" panose="020B0604020202020204" pitchFamily="34" charset="0"/>
            </a:endParaRPr>
          </a:p>
        </p:txBody>
      </p:sp>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15798" b="16481"/>
          <a:stretch/>
        </p:blipFill>
        <p:spPr>
          <a:xfrm>
            <a:off x="0" y="1143000"/>
            <a:ext cx="9123680" cy="5715000"/>
          </a:xfrm>
          <a:prstGeom prst="rect">
            <a:avLst/>
          </a:prstGeom>
        </p:spPr>
      </p:pic>
      <p:sp>
        <p:nvSpPr>
          <p:cNvPr id="7" name="object 3"/>
          <p:cNvSpPr/>
          <p:nvPr/>
        </p:nvSpPr>
        <p:spPr>
          <a:xfrm>
            <a:off x="-1872" y="1143000"/>
            <a:ext cx="9145872" cy="57150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chemeClr val="accent5">
              <a:alpha val="70000"/>
            </a:schemeClr>
          </a:solidFill>
        </p:spPr>
        <p:txBody>
          <a:bodyPr wrap="square" lIns="0" tIns="0" rIns="0" bIns="0" rtlCol="0"/>
          <a:lstStyle/>
          <a:p>
            <a:endParaRPr sz="1588">
              <a:solidFill>
                <a:srgbClr val="1B365D"/>
              </a:solidFill>
            </a:endParaRPr>
          </a:p>
        </p:txBody>
      </p:sp>
      <p:sp>
        <p:nvSpPr>
          <p:cNvPr id="9" name="object 5"/>
          <p:cNvSpPr txBox="1"/>
          <p:nvPr/>
        </p:nvSpPr>
        <p:spPr>
          <a:xfrm>
            <a:off x="1432111" y="1981200"/>
            <a:ext cx="7664824" cy="873090"/>
          </a:xfrm>
          <a:prstGeom prst="rect">
            <a:avLst/>
          </a:prstGeom>
        </p:spPr>
        <p:txBody>
          <a:bodyPr vert="horz" wrap="square" lIns="0" tIns="11206" rIns="0" bIns="0" rtlCol="0">
            <a:spAutoFit/>
          </a:bodyPr>
          <a:lstStyle/>
          <a:p>
            <a:pPr marL="11206"/>
            <a:r>
              <a:rPr lang="en-US" sz="2800" spc="-4" dirty="0">
                <a:solidFill>
                  <a:srgbClr val="FFFFFF"/>
                </a:solidFill>
                <a:latin typeface="Arial" panose="020B0604020202020204" pitchFamily="34" charset="0"/>
                <a:ea typeface="Open Sans" panose="020B0606030504020204" pitchFamily="34" charset="0"/>
                <a:cs typeface="Arial" panose="020B0604020202020204" pitchFamily="34" charset="0"/>
              </a:rPr>
              <a:t>To be </a:t>
            </a:r>
            <a:r>
              <a:rPr lang="en-US" sz="2800" b="1" spc="-4" dirty="0">
                <a:solidFill>
                  <a:srgbClr val="FFFFFF"/>
                </a:solidFill>
                <a:latin typeface="Arial" panose="020B0604020202020204" pitchFamily="34" charset="0"/>
                <a:ea typeface="Open Sans" panose="020B0606030504020204" pitchFamily="34" charset="0"/>
                <a:cs typeface="Arial" panose="020B0604020202020204" pitchFamily="34" charset="0"/>
              </a:rPr>
              <a:t>reading on grade level </a:t>
            </a:r>
            <a:r>
              <a:rPr lang="en-US" sz="2800" spc="-4" dirty="0">
                <a:solidFill>
                  <a:srgbClr val="FFFFFF"/>
                </a:solidFill>
                <a:latin typeface="Arial" panose="020B0604020202020204" pitchFamily="34" charset="0"/>
                <a:ea typeface="Open Sans" panose="020B0606030504020204" pitchFamily="34" charset="0"/>
                <a:cs typeface="Arial" panose="020B0604020202020204" pitchFamily="34" charset="0"/>
              </a:rPr>
              <a:t>by the end of third grade</a:t>
            </a:r>
          </a:p>
        </p:txBody>
      </p:sp>
      <p:sp>
        <p:nvSpPr>
          <p:cNvPr id="10" name="TextBox 9"/>
          <p:cNvSpPr txBox="1"/>
          <p:nvPr/>
        </p:nvSpPr>
        <p:spPr>
          <a:xfrm>
            <a:off x="600635" y="1676400"/>
            <a:ext cx="1882588" cy="1569660"/>
          </a:xfrm>
          <a:prstGeom prst="rect">
            <a:avLst/>
          </a:prstGeom>
          <a:noFill/>
        </p:spPr>
        <p:txBody>
          <a:bodyPr wrap="square" rtlCol="0">
            <a:spAutoFit/>
          </a:bodyPr>
          <a:lstStyle/>
          <a:p>
            <a:r>
              <a:rPr lang="en-US" sz="9600" dirty="0">
                <a:solidFill>
                  <a:srgbClr val="FFFFFF"/>
                </a:solidFill>
                <a:latin typeface="Georgia" panose="02040502050405020303" pitchFamily="18" charset="0"/>
              </a:rPr>
              <a:t>1</a:t>
            </a:r>
          </a:p>
        </p:txBody>
      </p:sp>
      <p:sp>
        <p:nvSpPr>
          <p:cNvPr id="11" name="TextBox 10"/>
          <p:cNvSpPr txBox="1"/>
          <p:nvPr/>
        </p:nvSpPr>
        <p:spPr>
          <a:xfrm>
            <a:off x="533400" y="3074630"/>
            <a:ext cx="1882588" cy="1569660"/>
          </a:xfrm>
          <a:prstGeom prst="rect">
            <a:avLst/>
          </a:prstGeom>
          <a:noFill/>
        </p:spPr>
        <p:txBody>
          <a:bodyPr wrap="square" rtlCol="0">
            <a:spAutoFit/>
          </a:bodyPr>
          <a:lstStyle/>
          <a:p>
            <a:r>
              <a:rPr lang="en-US" sz="9600" dirty="0">
                <a:solidFill>
                  <a:srgbClr val="FFFFFF"/>
                </a:solidFill>
                <a:latin typeface="Georgia" panose="02040502050405020303" pitchFamily="18" charset="0"/>
              </a:rPr>
              <a:t>2</a:t>
            </a:r>
          </a:p>
        </p:txBody>
      </p:sp>
      <p:sp>
        <p:nvSpPr>
          <p:cNvPr id="12" name="TextBox 11"/>
          <p:cNvSpPr txBox="1"/>
          <p:nvPr/>
        </p:nvSpPr>
        <p:spPr>
          <a:xfrm>
            <a:off x="593912" y="4479744"/>
            <a:ext cx="1882588" cy="1569660"/>
          </a:xfrm>
          <a:prstGeom prst="rect">
            <a:avLst/>
          </a:prstGeom>
          <a:noFill/>
        </p:spPr>
        <p:txBody>
          <a:bodyPr wrap="square" rtlCol="0">
            <a:spAutoFit/>
          </a:bodyPr>
          <a:lstStyle/>
          <a:p>
            <a:r>
              <a:rPr lang="en-US" sz="9600" dirty="0">
                <a:solidFill>
                  <a:srgbClr val="FFFFFF"/>
                </a:solidFill>
                <a:latin typeface="Georgia" panose="02040502050405020303" pitchFamily="18" charset="0"/>
              </a:rPr>
              <a:t>3</a:t>
            </a:r>
          </a:p>
        </p:txBody>
      </p:sp>
      <p:sp>
        <p:nvSpPr>
          <p:cNvPr id="13" name="object 5"/>
          <p:cNvSpPr txBox="1"/>
          <p:nvPr/>
        </p:nvSpPr>
        <p:spPr>
          <a:xfrm>
            <a:off x="1021976" y="3394110"/>
            <a:ext cx="7664824" cy="873090"/>
          </a:xfrm>
          <a:prstGeom prst="rect">
            <a:avLst/>
          </a:prstGeom>
        </p:spPr>
        <p:txBody>
          <a:bodyPr vert="horz" wrap="square" lIns="0" tIns="11206" rIns="0" bIns="0" rtlCol="0">
            <a:spAutoFit/>
          </a:bodyPr>
          <a:lstStyle/>
          <a:p>
            <a:pPr lvl="1"/>
            <a:r>
              <a:rPr lang="en-US" sz="2800" spc="-4" dirty="0">
                <a:solidFill>
                  <a:srgbClr val="FFFFFF"/>
                </a:solidFill>
                <a:latin typeface="Arial" panose="020B0604020202020204" pitchFamily="34" charset="0"/>
                <a:ea typeface="Open Sans" panose="020B0606030504020204" pitchFamily="34" charset="0"/>
                <a:cs typeface="Arial" panose="020B0604020202020204" pitchFamily="34" charset="0"/>
              </a:rPr>
              <a:t>To have an </a:t>
            </a:r>
            <a:r>
              <a:rPr lang="en-US" sz="2800" b="1" spc="-4" dirty="0">
                <a:solidFill>
                  <a:srgbClr val="FFFFFF"/>
                </a:solidFill>
                <a:latin typeface="Arial" panose="020B0604020202020204" pitchFamily="34" charset="0"/>
                <a:ea typeface="Open Sans" panose="020B0606030504020204" pitchFamily="34" charset="0"/>
                <a:cs typeface="Arial" panose="020B0604020202020204" pitchFamily="34" charset="0"/>
              </a:rPr>
              <a:t>effective teacher </a:t>
            </a:r>
            <a:r>
              <a:rPr lang="en-US" sz="2800" spc="-4" dirty="0">
                <a:solidFill>
                  <a:srgbClr val="FFFFFF"/>
                </a:solidFill>
                <a:latin typeface="Arial" panose="020B0604020202020204" pitchFamily="34" charset="0"/>
                <a:ea typeface="Open Sans" panose="020B0606030504020204" pitchFamily="34" charset="0"/>
                <a:cs typeface="Arial" panose="020B0604020202020204" pitchFamily="34" charset="0"/>
              </a:rPr>
              <a:t>– supported by an effective principal – every year</a:t>
            </a:r>
          </a:p>
        </p:txBody>
      </p:sp>
      <p:sp>
        <p:nvSpPr>
          <p:cNvPr id="14" name="object 5"/>
          <p:cNvSpPr txBox="1"/>
          <p:nvPr/>
        </p:nvSpPr>
        <p:spPr>
          <a:xfrm>
            <a:off x="1025338" y="4933888"/>
            <a:ext cx="7664824" cy="873090"/>
          </a:xfrm>
          <a:prstGeom prst="rect">
            <a:avLst/>
          </a:prstGeom>
        </p:spPr>
        <p:txBody>
          <a:bodyPr vert="horz" wrap="square" lIns="0" tIns="11206" rIns="0" bIns="0" rtlCol="0">
            <a:spAutoFit/>
          </a:bodyPr>
          <a:lstStyle/>
          <a:p>
            <a:pPr lvl="1"/>
            <a:r>
              <a:rPr lang="en-US" sz="2800" spc="-4" dirty="0">
                <a:solidFill>
                  <a:srgbClr val="FFFFFF"/>
                </a:solidFill>
                <a:latin typeface="Arial" panose="020B0604020202020204" pitchFamily="34" charset="0"/>
                <a:ea typeface="Open Sans" panose="020B0606030504020204" pitchFamily="34" charset="0"/>
                <a:cs typeface="Arial" panose="020B0604020202020204" pitchFamily="34" charset="0"/>
              </a:rPr>
              <a:t>To be </a:t>
            </a:r>
            <a:r>
              <a:rPr lang="en-US" sz="2800" b="1" spc="-4" dirty="0">
                <a:solidFill>
                  <a:srgbClr val="FFFFFF"/>
                </a:solidFill>
                <a:latin typeface="Arial" panose="020B0604020202020204" pitchFamily="34" charset="0"/>
                <a:ea typeface="Open Sans" panose="020B0606030504020204" pitchFamily="34" charset="0"/>
                <a:cs typeface="Arial" panose="020B0604020202020204" pitchFamily="34" charset="0"/>
              </a:rPr>
              <a:t>set up for success </a:t>
            </a:r>
            <a:r>
              <a:rPr lang="en-US" sz="2800" spc="-4" dirty="0">
                <a:solidFill>
                  <a:srgbClr val="FFFFFF"/>
                </a:solidFill>
                <a:latin typeface="Arial" panose="020B0604020202020204" pitchFamily="34" charset="0"/>
                <a:ea typeface="Open Sans" panose="020B0606030504020204" pitchFamily="34" charset="0"/>
                <a:cs typeface="Arial" panose="020B0604020202020204" pitchFamily="34" charset="0"/>
              </a:rPr>
              <a:t>on a path to a career</a:t>
            </a:r>
          </a:p>
        </p:txBody>
      </p:sp>
    </p:spTree>
    <p:extLst>
      <p:ext uri="{BB962C8B-B14F-4D97-AF65-F5344CB8AC3E}">
        <p14:creationId xmlns:p14="http://schemas.microsoft.com/office/powerpoint/2010/main" val="290980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27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09"/>
            <a:ext cx="9144000" cy="6961909"/>
          </a:xfrm>
          <a:prstGeom prst="rect">
            <a:avLst/>
          </a:prstGeom>
        </p:spPr>
      </p:pic>
    </p:spTree>
    <p:extLst>
      <p:ext uri="{BB962C8B-B14F-4D97-AF65-F5344CB8AC3E}">
        <p14:creationId xmlns:p14="http://schemas.microsoft.com/office/powerpoint/2010/main" val="1895631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28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5718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29</a:t>
            </a:fld>
            <a:endParaRPr lang="en-US" dirty="0"/>
          </a:p>
        </p:txBody>
      </p:sp>
      <p:sp>
        <p:nvSpPr>
          <p:cNvPr id="3" name="Title 2"/>
          <p:cNvSpPr>
            <a:spLocks noGrp="1"/>
          </p:cNvSpPr>
          <p:nvPr>
            <p:ph type="title"/>
          </p:nvPr>
        </p:nvSpPr>
        <p:spPr/>
        <p:txBody>
          <a:bodyPr/>
          <a:lstStyle/>
          <a:p>
            <a:r>
              <a:rPr lang="en-US" dirty="0" smtClean="0"/>
              <a:t>State of Education</a:t>
            </a:r>
            <a:endParaRPr lang="en-US" dirty="0"/>
          </a:p>
        </p:txBody>
      </p:sp>
      <p:pic>
        <p:nvPicPr>
          <p:cNvPr id="4" name="Picture 3"/>
          <p:cNvPicPr>
            <a:picLocks noChangeAspect="1"/>
          </p:cNvPicPr>
          <p:nvPr/>
        </p:nvPicPr>
        <p:blipFill>
          <a:blip r:embed="rId2"/>
          <a:stretch>
            <a:fillRect/>
          </a:stretch>
        </p:blipFill>
        <p:spPr>
          <a:xfrm>
            <a:off x="0" y="-9524"/>
            <a:ext cx="9144000" cy="6853668"/>
          </a:xfrm>
          <a:prstGeom prst="rect">
            <a:avLst/>
          </a:prstGeom>
        </p:spPr>
      </p:pic>
    </p:spTree>
    <p:extLst>
      <p:ext uri="{BB962C8B-B14F-4D97-AF65-F5344CB8AC3E}">
        <p14:creationId xmlns:p14="http://schemas.microsoft.com/office/powerpoint/2010/main" val="1266335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3</a:t>
            </a:fld>
            <a:endParaRPr lang="en-US" dirty="0"/>
          </a:p>
        </p:txBody>
      </p:sp>
      <p:sp>
        <p:nvSpPr>
          <p:cNvPr id="3" name="Title 2"/>
          <p:cNvSpPr>
            <a:spLocks noGrp="1"/>
          </p:cNvSpPr>
          <p:nvPr>
            <p:ph type="title"/>
          </p:nvPr>
        </p:nvSpPr>
        <p:spPr/>
        <p:txBody>
          <a:bodyPr>
            <a:normAutofit fontScale="90000"/>
          </a:bodyPr>
          <a:lstStyle/>
          <a:p>
            <a:r>
              <a:rPr lang="en-US" dirty="0" smtClean="0"/>
              <a:t>Tennessee’s Progress Literally Stands Out </a:t>
            </a:r>
            <a:endParaRPr lang="en-US" dirty="0"/>
          </a:p>
        </p:txBody>
      </p:sp>
      <p:pic>
        <p:nvPicPr>
          <p:cNvPr id="5" name="Content Placeholder 4"/>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1371600"/>
            <a:ext cx="9249780" cy="5105400"/>
          </a:xfrm>
        </p:spPr>
      </p:pic>
    </p:spTree>
    <p:extLst>
      <p:ext uri="{BB962C8B-B14F-4D97-AF65-F5344CB8AC3E}">
        <p14:creationId xmlns:p14="http://schemas.microsoft.com/office/powerpoint/2010/main" val="2759385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30</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78" b="2222"/>
          <a:stretch/>
        </p:blipFill>
        <p:spPr>
          <a:xfrm>
            <a:off x="0" y="-104503"/>
            <a:ext cx="9144000" cy="7106194"/>
          </a:xfrm>
          <a:prstGeom prst="rect">
            <a:avLst/>
          </a:prstGeom>
        </p:spPr>
      </p:pic>
    </p:spTree>
    <p:extLst>
      <p:ext uri="{BB962C8B-B14F-4D97-AF65-F5344CB8AC3E}">
        <p14:creationId xmlns:p14="http://schemas.microsoft.com/office/powerpoint/2010/main" val="573786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sp>
        <p:nvSpPr>
          <p:cNvPr id="3" name="Title 2"/>
          <p:cNvSpPr>
            <a:spLocks noGrp="1"/>
          </p:cNvSpPr>
          <p:nvPr>
            <p:ph type="title"/>
          </p:nvPr>
        </p:nvSpPr>
        <p:spPr>
          <a:xfrm>
            <a:off x="304800" y="228600"/>
            <a:ext cx="8763000" cy="914400"/>
          </a:xfrm>
        </p:spPr>
        <p:txBody>
          <a:bodyPr>
            <a:noAutofit/>
          </a:bodyPr>
          <a:lstStyle/>
          <a:p>
            <a:r>
              <a:rPr lang="en-US" dirty="0" smtClean="0"/>
              <a:t>We’ve Closed the Gap Between NAEP &amp; TNReady</a:t>
            </a:r>
            <a:endParaRPr lang="en-US" dirty="0"/>
          </a:p>
        </p:txBody>
      </p:sp>
      <p:pic>
        <p:nvPicPr>
          <p:cNvPr id="6"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1621" t="27778" r="4334"/>
          <a:stretch/>
        </p:blipFill>
        <p:spPr>
          <a:xfrm>
            <a:off x="96301" y="1538288"/>
            <a:ext cx="8971499" cy="5167312"/>
          </a:xfrm>
          <a:prstGeom prst="rect">
            <a:avLst/>
          </a:prstGeom>
        </p:spPr>
      </p:pic>
    </p:spTree>
    <p:extLst>
      <p:ext uri="{BB962C8B-B14F-4D97-AF65-F5344CB8AC3E}">
        <p14:creationId xmlns:p14="http://schemas.microsoft.com/office/powerpoint/2010/main" val="2220842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5</a:t>
            </a:fld>
            <a:endParaRPr lang="en-US" dirty="0"/>
          </a:p>
        </p:txBody>
      </p:sp>
      <p:sp>
        <p:nvSpPr>
          <p:cNvPr id="3" name="Title 2"/>
          <p:cNvSpPr>
            <a:spLocks noGrp="1"/>
          </p:cNvSpPr>
          <p:nvPr>
            <p:ph type="title"/>
          </p:nvPr>
        </p:nvSpPr>
        <p:spPr>
          <a:xfrm>
            <a:off x="304800" y="228600"/>
            <a:ext cx="8763000" cy="914400"/>
          </a:xfrm>
        </p:spPr>
        <p:txBody>
          <a:bodyPr>
            <a:noAutofit/>
          </a:bodyPr>
          <a:lstStyle/>
          <a:p>
            <a:r>
              <a:rPr lang="en-US" dirty="0" smtClean="0"/>
              <a:t>We’ve Continued to Earn National Recognition</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61111"/>
          <a:stretch/>
        </p:blipFill>
        <p:spPr>
          <a:xfrm>
            <a:off x="762000" y="1308253"/>
            <a:ext cx="7943860" cy="5321147"/>
          </a:xfrm>
          <a:prstGeom prst="rect">
            <a:avLst/>
          </a:prstGeom>
        </p:spPr>
      </p:pic>
      <p:sp>
        <p:nvSpPr>
          <p:cNvPr id="5" name="Rectangle 4"/>
          <p:cNvSpPr/>
          <p:nvPr/>
        </p:nvSpPr>
        <p:spPr>
          <a:xfrm>
            <a:off x="1066800" y="4648200"/>
            <a:ext cx="7239000" cy="2952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425358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777" t="16666" r="4495" b="3334"/>
          <a:stretch/>
        </p:blipFill>
        <p:spPr>
          <a:xfrm>
            <a:off x="380999" y="1202991"/>
            <a:ext cx="8229601" cy="5486400"/>
          </a:xfrm>
          <a:prstGeom prst="rect">
            <a:avLst/>
          </a:prstGeom>
        </p:spPr>
      </p:pic>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
        <p:nvSpPr>
          <p:cNvPr id="3" name="Title 2"/>
          <p:cNvSpPr>
            <a:spLocks noGrp="1"/>
          </p:cNvSpPr>
          <p:nvPr>
            <p:ph type="title"/>
          </p:nvPr>
        </p:nvSpPr>
        <p:spPr>
          <a:xfrm>
            <a:off x="304800" y="228600"/>
            <a:ext cx="8763000" cy="914400"/>
          </a:xfrm>
        </p:spPr>
        <p:txBody>
          <a:bodyPr>
            <a:normAutofit fontScale="90000"/>
          </a:bodyPr>
          <a:lstStyle/>
          <a:p>
            <a:r>
              <a:rPr lang="en-US" dirty="0" smtClean="0"/>
              <a:t>Our Policy Foundation Makes This Possible  </a:t>
            </a:r>
            <a:endParaRPr lang="en-US" dirty="0"/>
          </a:p>
        </p:txBody>
      </p:sp>
      <p:sp>
        <p:nvSpPr>
          <p:cNvPr id="7" name="TextBox 6"/>
          <p:cNvSpPr txBox="1"/>
          <p:nvPr/>
        </p:nvSpPr>
        <p:spPr>
          <a:xfrm>
            <a:off x="2057400" y="5257800"/>
            <a:ext cx="6553200" cy="369332"/>
          </a:xfrm>
          <a:prstGeom prst="rect">
            <a:avLst/>
          </a:prstGeom>
          <a:noFill/>
        </p:spPr>
        <p:txBody>
          <a:bodyPr wrap="square" rtlCol="0">
            <a:spAutoFit/>
          </a:bodyPr>
          <a:lstStyle/>
          <a:p>
            <a:endParaRPr lang="en-US" dirty="0">
              <a:solidFill>
                <a:srgbClr val="1B365D"/>
              </a:solidFill>
            </a:endParaRPr>
          </a:p>
        </p:txBody>
      </p:sp>
    </p:spTree>
    <p:extLst>
      <p:ext uri="{BB962C8B-B14F-4D97-AF65-F5344CB8AC3E}">
        <p14:creationId xmlns:p14="http://schemas.microsoft.com/office/powerpoint/2010/main" val="4019510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7</a:t>
            </a:fld>
            <a:endParaRPr lang="en-US" dirty="0"/>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20199" cy="7124700"/>
          </a:xfrm>
          <a:prstGeom prst="rect">
            <a:avLst/>
          </a:prstGeom>
        </p:spPr>
      </p:pic>
    </p:spTree>
    <p:extLst>
      <p:ext uri="{BB962C8B-B14F-4D97-AF65-F5344CB8AC3E}">
        <p14:creationId xmlns:p14="http://schemas.microsoft.com/office/powerpoint/2010/main" val="3461030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379" b="3998"/>
          <a:stretch/>
        </p:blipFill>
        <p:spPr>
          <a:xfrm>
            <a:off x="228600" y="1142999"/>
            <a:ext cx="8763000" cy="5594685"/>
          </a:xfrm>
          <a:prstGeom prst="rect">
            <a:avLst/>
          </a:prstGeom>
        </p:spPr>
      </p:pic>
      <p:sp>
        <p:nvSpPr>
          <p:cNvPr id="4" name="Slide Number Placeholder 3"/>
          <p:cNvSpPr>
            <a:spLocks noGrp="1"/>
          </p:cNvSpPr>
          <p:nvPr>
            <p:ph type="sldNum" sz="quarter" idx="12"/>
          </p:nvPr>
        </p:nvSpPr>
        <p:spPr/>
        <p:txBody>
          <a:bodyPr/>
          <a:lstStyle/>
          <a:p>
            <a:fld id="{86D2451E-3285-438B-B188-C22B2A012BF6}" type="slidenum">
              <a:rPr lang="en-US" smtClean="0">
                <a:solidFill>
                  <a:srgbClr val="EEEEEE">
                    <a:lumMod val="50000"/>
                  </a:srgbClr>
                </a:solidFill>
              </a:rPr>
              <a:pPr/>
              <a:t>8</a:t>
            </a:fld>
            <a:endParaRPr lang="en-US" dirty="0">
              <a:solidFill>
                <a:srgbClr val="EEEEEE">
                  <a:lumMod val="50000"/>
                </a:srgbClr>
              </a:solidFill>
            </a:endParaRPr>
          </a:p>
        </p:txBody>
      </p:sp>
      <p:sp>
        <p:nvSpPr>
          <p:cNvPr id="3" name="Title 2"/>
          <p:cNvSpPr>
            <a:spLocks noGrp="1"/>
          </p:cNvSpPr>
          <p:nvPr>
            <p:ph type="title"/>
          </p:nvPr>
        </p:nvSpPr>
        <p:spPr/>
        <p:txBody>
          <a:bodyPr>
            <a:normAutofit fontScale="90000"/>
          </a:bodyPr>
          <a:lstStyle/>
          <a:p>
            <a:r>
              <a:rPr lang="en-US" dirty="0" smtClean="0"/>
              <a:t>We’ve Made Progress Toward Our Goals </a:t>
            </a:r>
            <a:endParaRPr lang="en-US" dirty="0"/>
          </a:p>
        </p:txBody>
      </p:sp>
    </p:spTree>
    <p:extLst>
      <p:ext uri="{BB962C8B-B14F-4D97-AF65-F5344CB8AC3E}">
        <p14:creationId xmlns:p14="http://schemas.microsoft.com/office/powerpoint/2010/main" val="2266294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9</a:t>
            </a:fld>
            <a:endParaRPr lang="en-US" dirty="0"/>
          </a:p>
        </p:txBody>
      </p:sp>
      <p:pic>
        <p:nvPicPr>
          <p:cNvPr id="3" name="Picture 2" descr="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91400"/>
          </a:xfrm>
          <a:prstGeom prst="rect">
            <a:avLst/>
          </a:prstGeom>
        </p:spPr>
      </p:pic>
    </p:spTree>
    <p:extLst>
      <p:ext uri="{BB962C8B-B14F-4D97-AF65-F5344CB8AC3E}">
        <p14:creationId xmlns:p14="http://schemas.microsoft.com/office/powerpoint/2010/main" val="1267588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DOE Template - Editing">
  <a:themeElements>
    <a:clrScheme name="TDOE Colors">
      <a:dk1>
        <a:srgbClr val="1B365D"/>
      </a:dk1>
      <a:lt1>
        <a:srgbClr val="FFFFFF"/>
      </a:lt1>
      <a:dk2>
        <a:srgbClr val="6E7073"/>
      </a:dk2>
      <a:lt2>
        <a:srgbClr val="EEEEEE"/>
      </a:lt2>
      <a:accent1>
        <a:srgbClr val="000000"/>
      </a:accent1>
      <a:accent2>
        <a:srgbClr val="1B365D"/>
      </a:accent2>
      <a:accent3>
        <a:srgbClr val="2DCCD3"/>
      </a:accent3>
      <a:accent4>
        <a:srgbClr val="D2D755"/>
      </a:accent4>
      <a:accent5>
        <a:srgbClr val="E87722"/>
      </a:accent5>
      <a:accent6>
        <a:srgbClr val="5D7975"/>
      </a:accent6>
      <a:hlink>
        <a:srgbClr val="0000FF"/>
      </a:hlink>
      <a:folHlink>
        <a:srgbClr val="800080"/>
      </a:folHlink>
    </a:clrScheme>
    <a:fontScheme name="TDO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7E3C77D-2733-49E6-8960-5AE2B1D5231A}" vid="{AE65594D-2248-4C0A-B086-074E405B1E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TDOE PowerPoint Template - Basic</Template>
  <TotalTime>5200</TotalTime>
  <Words>1789</Words>
  <Application>Microsoft Office PowerPoint</Application>
  <PresentationFormat>On-screen Show (4:3)</PresentationFormat>
  <Paragraphs>155</Paragraphs>
  <Slides>30</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AXIS Extra Bold</vt:lpstr>
      <vt:lpstr>Calibri</vt:lpstr>
      <vt:lpstr>Courier New</vt:lpstr>
      <vt:lpstr>Georgia</vt:lpstr>
      <vt:lpstr>Open Sans</vt:lpstr>
      <vt:lpstr>Open Sans Light</vt:lpstr>
      <vt:lpstr>PermianSlabSerifTypeface</vt:lpstr>
      <vt:lpstr>Proxima Nova Medium</vt:lpstr>
      <vt:lpstr>Wingdings</vt:lpstr>
      <vt:lpstr>TDOE Template - Editing</vt:lpstr>
      <vt:lpstr>1_TDOE Template - Editing</vt:lpstr>
      <vt:lpstr>PowerPoint Presentation</vt:lpstr>
      <vt:lpstr>Our State is Showing Historic Success</vt:lpstr>
      <vt:lpstr>Tennessee’s Progress Literally Stands Out </vt:lpstr>
      <vt:lpstr>We’ve Closed the Gap Between NAEP &amp; TNReady</vt:lpstr>
      <vt:lpstr>We’ve Continued to Earn National Recognition</vt:lpstr>
      <vt:lpstr>Our Policy Foundation Makes This Possible  </vt:lpstr>
      <vt:lpstr>PowerPoint Presentation</vt:lpstr>
      <vt:lpstr>We’ve Made Progress Toward Our Goals </vt:lpstr>
      <vt:lpstr>PowerPoint Presentation</vt:lpstr>
      <vt:lpstr>Overall, 2018 TNReady Scores Show Mixed Results, Encouraging Areas of Progress</vt:lpstr>
      <vt:lpstr>PowerPoint Presentation</vt:lpstr>
      <vt:lpstr>PowerPoint Presentation</vt:lpstr>
      <vt:lpstr>2018 TNReady Results</vt:lpstr>
      <vt:lpstr>School and District TVAAS Results </vt:lpstr>
      <vt:lpstr>School and District TVAAS Results </vt:lpstr>
      <vt:lpstr>School and District TVAAS Results </vt:lpstr>
      <vt:lpstr>This Year’s Educator Survey Results Show Continued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Must Keep Moving Forward on Our Vision for What All Students Deserve</vt:lpstr>
      <vt:lpstr>PowerPoint Presentation</vt:lpstr>
      <vt:lpstr>PowerPoint Presentation</vt:lpstr>
      <vt:lpstr>State of Education</vt:lpstr>
      <vt:lpstr>PowerPoint Presentation</vt:lpstr>
    </vt:vector>
  </TitlesOfParts>
  <Company>State of Tennessee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Hillary Knudson</dc:creator>
  <cp:lastModifiedBy>Hillary Knudson</cp:lastModifiedBy>
  <cp:revision>36</cp:revision>
  <dcterms:created xsi:type="dcterms:W3CDTF">2018-07-27T13:25:30Z</dcterms:created>
  <dcterms:modified xsi:type="dcterms:W3CDTF">2018-08-21T12:57:45Z</dcterms:modified>
</cp:coreProperties>
</file>