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273" r:id="rId3"/>
    <p:sldId id="1571" r:id="rId4"/>
    <p:sldId id="1331" r:id="rId5"/>
    <p:sldId id="1580" r:id="rId6"/>
    <p:sldId id="1572" r:id="rId7"/>
    <p:sldId id="1577" r:id="rId8"/>
    <p:sldId id="1573" r:id="rId9"/>
    <p:sldId id="1574" r:id="rId10"/>
    <p:sldId id="1575" r:id="rId11"/>
    <p:sldId id="1581" r:id="rId12"/>
    <p:sldId id="1578" r:id="rId13"/>
    <p:sldId id="1576" r:id="rId14"/>
    <p:sldId id="131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722"/>
    <a:srgbClr val="2DCCD3"/>
    <a:srgbClr val="D2D755"/>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16373099497524E-3"/>
          <c:y val="0"/>
          <c:w val="0.83906234274006153"/>
          <c:h val="0.729628959779629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87722"/>
              </a:solidFill>
              <a:ln>
                <a:noFill/>
              </a:ln>
              <a:effectLst/>
            </c:spPr>
            <c:extLst>
              <c:ext xmlns:c16="http://schemas.microsoft.com/office/drawing/2014/chart" uri="{C3380CC4-5D6E-409C-BE32-E72D297353CC}">
                <c16:uniqueId val="{00000001-90F2-4478-AFA6-4B3F32CF3F51}"/>
              </c:ext>
            </c:extLst>
          </c:dPt>
          <c:dPt>
            <c:idx val="1"/>
            <c:invertIfNegative val="0"/>
            <c:bubble3D val="0"/>
            <c:spPr>
              <a:solidFill>
                <a:srgbClr val="2DCCD3"/>
              </a:solidFill>
              <a:ln>
                <a:noFill/>
              </a:ln>
              <a:effectLst/>
            </c:spPr>
            <c:extLst>
              <c:ext xmlns:c16="http://schemas.microsoft.com/office/drawing/2014/chart" uri="{C3380CC4-5D6E-409C-BE32-E72D297353CC}">
                <c16:uniqueId val="{00000001-4A1B-6846-9E54-9D9FEE87B950}"/>
              </c:ext>
            </c:extLst>
          </c:dPt>
          <c:dPt>
            <c:idx val="2"/>
            <c:invertIfNegative val="0"/>
            <c:bubble3D val="0"/>
            <c:spPr>
              <a:solidFill>
                <a:srgbClr val="D2D755"/>
              </a:solidFill>
              <a:ln>
                <a:noFill/>
              </a:ln>
              <a:effectLst/>
            </c:spPr>
            <c:extLst>
              <c:ext xmlns:c16="http://schemas.microsoft.com/office/drawing/2014/chart" uri="{C3380CC4-5D6E-409C-BE32-E72D297353CC}">
                <c16:uniqueId val="{00000003-4A1B-6846-9E54-9D9FEE87B95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4A1B-6846-9E54-9D9FEE87B950}"/>
              </c:ext>
            </c:extLst>
          </c:dPt>
          <c:dPt>
            <c:idx val="4"/>
            <c:invertIfNegative val="0"/>
            <c:bubble3D val="0"/>
            <c:spPr>
              <a:solidFill>
                <a:srgbClr val="1D376C"/>
              </a:solidFill>
              <a:ln>
                <a:noFill/>
              </a:ln>
              <a:effectLst/>
            </c:spPr>
            <c:extLst>
              <c:ext xmlns:c16="http://schemas.microsoft.com/office/drawing/2014/chart" uri="{C3380CC4-5D6E-409C-BE32-E72D297353CC}">
                <c16:uniqueId val="{00000007-4A1B-6846-9E54-9D9FEE87B950}"/>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2</c:v>
                </c:pt>
                <c:pt idx="1">
                  <c:v>3</c:v>
                </c:pt>
                <c:pt idx="2">
                  <c:v>4</c:v>
                </c:pt>
                <c:pt idx="3">
                  <c:v>5</c:v>
                </c:pt>
                <c:pt idx="4">
                  <c:v>6</c:v>
                </c:pt>
              </c:numCache>
            </c:numRef>
          </c:val>
          <c:extLst>
            <c:ext xmlns:c16="http://schemas.microsoft.com/office/drawing/2014/chart" uri="{C3380CC4-5D6E-409C-BE32-E72D297353CC}">
              <c16:uniqueId val="{00000008-4A1B-6846-9E54-9D9FEE87B950}"/>
            </c:ext>
          </c:extLst>
        </c:ser>
        <c:dLbls>
          <c:showLegendKey val="0"/>
          <c:showVal val="0"/>
          <c:showCatName val="0"/>
          <c:showSerName val="0"/>
          <c:showPercent val="0"/>
          <c:showBubbleSize val="0"/>
        </c:dLbls>
        <c:gapWidth val="121"/>
        <c:overlap val="-27"/>
        <c:axId val="137529432"/>
        <c:axId val="137530608"/>
      </c:barChart>
      <c:catAx>
        <c:axId val="137529432"/>
        <c:scaling>
          <c:orientation val="minMax"/>
        </c:scaling>
        <c:delete val="1"/>
        <c:axPos val="b"/>
        <c:numFmt formatCode="General" sourceLinked="1"/>
        <c:majorTickMark val="none"/>
        <c:minorTickMark val="none"/>
        <c:tickLblPos val="nextTo"/>
        <c:crossAx val="137530608"/>
        <c:crosses val="autoZero"/>
        <c:auto val="1"/>
        <c:lblAlgn val="ctr"/>
        <c:lblOffset val="100"/>
        <c:noMultiLvlLbl val="0"/>
      </c:catAx>
      <c:valAx>
        <c:axId val="137530608"/>
        <c:scaling>
          <c:orientation val="minMax"/>
        </c:scaling>
        <c:delete val="1"/>
        <c:axPos val="l"/>
        <c:numFmt formatCode="General" sourceLinked="1"/>
        <c:majorTickMark val="none"/>
        <c:minorTickMark val="none"/>
        <c:tickLblPos val="nextTo"/>
        <c:crossAx val="1375294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Lato" charset="0"/>
          <a:ea typeface="Lato" charset="0"/>
          <a:cs typeface="Lato"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0514B-406A-4BDD-8849-18C811649908}" type="datetimeFigureOut">
              <a:rPr lang="en-US" smtClean="0"/>
              <a:t>2/10/2020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85AF1-4C39-4637-A446-BF38446EC1C8}" type="slidenum">
              <a:rPr lang="en-US" smtClean="0"/>
              <a:t>‹#›</a:t>
            </a:fld>
            <a:endParaRPr lang="en-US"/>
          </a:p>
        </p:txBody>
      </p:sp>
    </p:spTree>
    <p:extLst>
      <p:ext uri="{BB962C8B-B14F-4D97-AF65-F5344CB8AC3E}">
        <p14:creationId xmlns:p14="http://schemas.microsoft.com/office/powerpoint/2010/main" val="39729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42078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601691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A20AE2-44F6-7046-960C-135BFC71EFF1}"/>
              </a:ext>
            </a:extLst>
          </p:cNvPr>
          <p:cNvSpPr/>
          <p:nvPr userDrawn="1"/>
        </p:nvSpPr>
        <p:spPr>
          <a:xfrm>
            <a:off x="0" y="3"/>
            <a:ext cx="9144000" cy="384809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95000"/>
                </a:schemeClr>
              </a:solidFill>
            </a:endParaRPr>
          </a:p>
        </p:txBody>
      </p:sp>
      <p:sp>
        <p:nvSpPr>
          <p:cNvPr id="9" name="Right Triangle 8">
            <a:extLst>
              <a:ext uri="{FF2B5EF4-FFF2-40B4-BE49-F238E27FC236}">
                <a16:creationId xmlns:a16="http://schemas.microsoft.com/office/drawing/2014/main" id="{7DD05290-EAE5-D44A-AEA4-33AC83930919}"/>
              </a:ext>
            </a:extLst>
          </p:cNvPr>
          <p:cNvSpPr/>
          <p:nvPr userDrawn="1"/>
        </p:nvSpPr>
        <p:spPr>
          <a:xfrm flipV="1">
            <a:off x="0" y="3848101"/>
            <a:ext cx="9144000" cy="134302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1224" y="480092"/>
            <a:ext cx="5598836" cy="3493773"/>
          </a:xfrm>
          <a:prstGeom prst="rect">
            <a:avLst/>
          </a:prstGeom>
        </p:spPr>
      </p:pic>
      <p:sp>
        <p:nvSpPr>
          <p:cNvPr id="11" name="TextBox 10"/>
          <p:cNvSpPr txBox="1"/>
          <p:nvPr userDrawn="1"/>
        </p:nvSpPr>
        <p:spPr>
          <a:xfrm>
            <a:off x="3168049" y="3062580"/>
            <a:ext cx="4817675" cy="307777"/>
          </a:xfrm>
          <a:prstGeom prst="rect">
            <a:avLst/>
          </a:prstGeom>
          <a:noFill/>
        </p:spPr>
        <p:txBody>
          <a:bodyPr wrap="square" rtlCol="0">
            <a:spAutoFit/>
          </a:bodyPr>
          <a:lstStyle/>
          <a:p>
            <a:r>
              <a:rPr lang="en-US" sz="1400" dirty="0">
                <a:solidFill>
                  <a:srgbClr val="1D376C"/>
                </a:solidFill>
              </a:rPr>
              <a:t>We</a:t>
            </a:r>
            <a:r>
              <a:rPr lang="en-US" sz="1400" baseline="0" dirty="0">
                <a:solidFill>
                  <a:srgbClr val="1D376C"/>
                </a:solidFill>
              </a:rPr>
              <a:t> will set all students on a path to success. </a:t>
            </a:r>
            <a:endParaRPr lang="en-US" sz="1400" dirty="0">
              <a:solidFill>
                <a:srgbClr val="1D376C"/>
              </a:solidFill>
            </a:endParaRPr>
          </a:p>
        </p:txBody>
      </p:sp>
      <p:sp>
        <p:nvSpPr>
          <p:cNvPr id="7" name="Text Placeholder 59"/>
          <p:cNvSpPr>
            <a:spLocks noGrp="1"/>
          </p:cNvSpPr>
          <p:nvPr>
            <p:ph type="body" sz="quarter" idx="10" hasCustomPrompt="1"/>
          </p:nvPr>
        </p:nvSpPr>
        <p:spPr>
          <a:xfrm>
            <a:off x="2095500" y="4929353"/>
            <a:ext cx="6962775" cy="523544"/>
          </a:xfrm>
        </p:spPr>
        <p:txBody>
          <a:bodyPr>
            <a:normAutofit/>
          </a:bodyPr>
          <a:lstStyle>
            <a:lvl1pPr marL="0" indent="0" algn="ctr">
              <a:buNone/>
              <a:defRPr sz="2400" baseline="0"/>
            </a:lvl1pPr>
          </a:lstStyle>
          <a:p>
            <a:pPr lvl="0"/>
            <a:r>
              <a:rPr lang="en-US" dirty="0"/>
              <a:t>Presenter Name | Job Title</a:t>
            </a:r>
          </a:p>
        </p:txBody>
      </p:sp>
      <p:sp>
        <p:nvSpPr>
          <p:cNvPr id="14" name="Text Placeholder 59"/>
          <p:cNvSpPr>
            <a:spLocks noGrp="1"/>
          </p:cNvSpPr>
          <p:nvPr>
            <p:ph type="body" sz="quarter" idx="11" hasCustomPrompt="1"/>
          </p:nvPr>
        </p:nvSpPr>
        <p:spPr>
          <a:xfrm>
            <a:off x="2095500" y="5578661"/>
            <a:ext cx="6962775" cy="523544"/>
          </a:xfrm>
        </p:spPr>
        <p:txBody>
          <a:bodyPr>
            <a:normAutofit/>
          </a:bodyPr>
          <a:lstStyle>
            <a:lvl1pPr marL="0" indent="0" algn="ctr">
              <a:buNone/>
              <a:defRPr sz="2400" baseline="0"/>
            </a:lvl1pPr>
          </a:lstStyle>
          <a:p>
            <a:pPr lvl="0"/>
            <a:r>
              <a:rPr lang="en-US" sz="2400" dirty="0"/>
              <a:t>Team/Office/Division Name | Date</a:t>
            </a:r>
          </a:p>
        </p:txBody>
      </p:sp>
    </p:spTree>
    <p:extLst>
      <p:ext uri="{BB962C8B-B14F-4D97-AF65-F5344CB8AC3E}">
        <p14:creationId xmlns:p14="http://schemas.microsoft.com/office/powerpoint/2010/main" val="28764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 6">
    <p:spTree>
      <p:nvGrpSpPr>
        <p:cNvPr id="1" name=""/>
        <p:cNvGrpSpPr/>
        <p:nvPr/>
      </p:nvGrpSpPr>
      <p:grpSpPr>
        <a:xfrm>
          <a:off x="0" y="0"/>
          <a:ext cx="0" cy="0"/>
          <a:chOff x="0" y="0"/>
          <a:chExt cx="0" cy="0"/>
        </a:xfrm>
      </p:grpSpPr>
      <p:sp>
        <p:nvSpPr>
          <p:cNvPr id="7" name="Title 11"/>
          <p:cNvSpPr>
            <a:spLocks noGrp="1"/>
          </p:cNvSpPr>
          <p:nvPr>
            <p:ph type="title"/>
          </p:nvPr>
        </p:nvSpPr>
        <p:spPr>
          <a:xfrm>
            <a:off x="560455" y="397325"/>
            <a:ext cx="6694909"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560454" y="1947371"/>
            <a:ext cx="6694910" cy="4094200"/>
          </a:xfrm>
        </p:spPr>
        <p:txBody>
          <a:bodyPr>
            <a:normAutofit/>
          </a:bodyPr>
          <a:lstStyle>
            <a:lvl1pPr marL="0" indent="0">
              <a:buNone/>
              <a:defRPr sz="2400" baseline="0"/>
            </a:lvl1pPr>
          </a:lstStyle>
          <a:p>
            <a:pPr lvl="0"/>
            <a:r>
              <a:rPr lang="en-US"/>
              <a:t>Click to edit Master text styles</a:t>
            </a:r>
          </a:p>
        </p:txBody>
      </p:sp>
      <p:sp>
        <p:nvSpPr>
          <p:cNvPr id="9" name="Rectangle 8"/>
          <p:cNvSpPr/>
          <p:nvPr userDrawn="1"/>
        </p:nvSpPr>
        <p:spPr>
          <a:xfrm>
            <a:off x="8252750" y="0"/>
            <a:ext cx="44562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Rectangle 9"/>
          <p:cNvSpPr/>
          <p:nvPr userDrawn="1"/>
        </p:nvSpPr>
        <p:spPr>
          <a:xfrm>
            <a:off x="8698375" y="0"/>
            <a:ext cx="44562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2DCCD3"/>
              </a:solidFill>
            </a:endParaRPr>
          </a:p>
        </p:txBody>
      </p:sp>
      <p:sp>
        <p:nvSpPr>
          <p:cNvPr id="11" name="Rectangle 10"/>
          <p:cNvSpPr/>
          <p:nvPr userDrawn="1"/>
        </p:nvSpPr>
        <p:spPr>
          <a:xfrm>
            <a:off x="7700989" y="-10431"/>
            <a:ext cx="551761"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E87722"/>
              </a:solidFill>
            </a:endParaRPr>
          </a:p>
        </p:txBody>
      </p:sp>
      <p:sp>
        <p:nvSpPr>
          <p:cNvPr id="12" name="TextBox 11"/>
          <p:cNvSpPr txBox="1"/>
          <p:nvPr userDrawn="1"/>
        </p:nvSpPr>
        <p:spPr>
          <a:xfrm rot="5400000">
            <a:off x="6814917" y="1328444"/>
            <a:ext cx="2323902" cy="461665"/>
          </a:xfrm>
          <a:prstGeom prst="rect">
            <a:avLst/>
          </a:prstGeom>
          <a:noFill/>
        </p:spPr>
        <p:txBody>
          <a:bodyPr wrap="square" rtlCol="0">
            <a:spAutoFit/>
          </a:bodyPr>
          <a:lstStyle/>
          <a:p>
            <a:r>
              <a:rPr lang="en-US" sz="2400" b="0" dirty="0">
                <a:solidFill>
                  <a:schemeClr val="bg1"/>
                </a:solidFill>
                <a:latin typeface="+mj-lt"/>
              </a:rPr>
              <a:t>EDUCATORS</a:t>
            </a:r>
          </a:p>
        </p:txBody>
      </p:sp>
    </p:spTree>
    <p:extLst>
      <p:ext uri="{BB962C8B-B14F-4D97-AF65-F5344CB8AC3E}">
        <p14:creationId xmlns:p14="http://schemas.microsoft.com/office/powerpoint/2010/main" val="38001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7">
    <p:spTree>
      <p:nvGrpSpPr>
        <p:cNvPr id="1" name=""/>
        <p:cNvGrpSpPr/>
        <p:nvPr/>
      </p:nvGrpSpPr>
      <p:grpSpPr>
        <a:xfrm>
          <a:off x="0" y="0"/>
          <a:ext cx="0" cy="0"/>
          <a:chOff x="0" y="0"/>
          <a:chExt cx="0" cy="0"/>
        </a:xfrm>
      </p:grpSpPr>
      <p:sp>
        <p:nvSpPr>
          <p:cNvPr id="3" name="Rectangle 2"/>
          <p:cNvSpPr/>
          <p:nvPr userDrawn="1"/>
        </p:nvSpPr>
        <p:spPr>
          <a:xfrm>
            <a:off x="7807125" y="0"/>
            <a:ext cx="44562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 name="Rectangle 3"/>
          <p:cNvSpPr/>
          <p:nvPr userDrawn="1"/>
        </p:nvSpPr>
        <p:spPr>
          <a:xfrm>
            <a:off x="8252750" y="0"/>
            <a:ext cx="44562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2DCCD3"/>
              </a:solidFill>
            </a:endParaRPr>
          </a:p>
        </p:txBody>
      </p:sp>
      <p:sp>
        <p:nvSpPr>
          <p:cNvPr id="5" name="Rectangle 4"/>
          <p:cNvSpPr/>
          <p:nvPr userDrawn="1"/>
        </p:nvSpPr>
        <p:spPr>
          <a:xfrm>
            <a:off x="8698375" y="0"/>
            <a:ext cx="44562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E87722"/>
              </a:solidFill>
            </a:endParaRPr>
          </a:p>
        </p:txBody>
      </p:sp>
      <p:sp>
        <p:nvSpPr>
          <p:cNvPr id="6" name="Title 11"/>
          <p:cNvSpPr>
            <a:spLocks noGrp="1"/>
          </p:cNvSpPr>
          <p:nvPr>
            <p:ph type="title"/>
          </p:nvPr>
        </p:nvSpPr>
        <p:spPr>
          <a:xfrm>
            <a:off x="668434" y="261291"/>
            <a:ext cx="6693066"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7" name="Text Placeholder 13"/>
          <p:cNvSpPr>
            <a:spLocks noGrp="1"/>
          </p:cNvSpPr>
          <p:nvPr>
            <p:ph type="body" sz="quarter" idx="10"/>
          </p:nvPr>
        </p:nvSpPr>
        <p:spPr>
          <a:xfrm>
            <a:off x="668434" y="1754187"/>
            <a:ext cx="6693066" cy="431187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19941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Slide 8">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a:off x="7448609" y="3765823"/>
            <a:ext cx="1447990" cy="3092177"/>
          </a:xfrm>
          <a:prstGeom prst="rect">
            <a:avLst/>
          </a:prstGeom>
        </p:spPr>
      </p:pic>
      <p:sp>
        <p:nvSpPr>
          <p:cNvPr id="4" name="Title 11"/>
          <p:cNvSpPr>
            <a:spLocks noGrp="1"/>
          </p:cNvSpPr>
          <p:nvPr>
            <p:ph type="title"/>
          </p:nvPr>
        </p:nvSpPr>
        <p:spPr>
          <a:xfrm>
            <a:off x="560455" y="397325"/>
            <a:ext cx="7327855"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6" name="Content Placeholder 5"/>
          <p:cNvSpPr>
            <a:spLocks noGrp="1"/>
          </p:cNvSpPr>
          <p:nvPr>
            <p:ph sz="quarter" idx="10"/>
          </p:nvPr>
        </p:nvSpPr>
        <p:spPr>
          <a:xfrm>
            <a:off x="560388" y="1951038"/>
            <a:ext cx="6659562" cy="411638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377360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 9">
    <p:spTree>
      <p:nvGrpSpPr>
        <p:cNvPr id="1" name=""/>
        <p:cNvGrpSpPr/>
        <p:nvPr/>
      </p:nvGrpSpPr>
      <p:grpSpPr>
        <a:xfrm>
          <a:off x="0" y="0"/>
          <a:ext cx="0" cy="0"/>
          <a:chOff x="0" y="0"/>
          <a:chExt cx="0" cy="0"/>
        </a:xfrm>
      </p:grpSpPr>
      <p:sp>
        <p:nvSpPr>
          <p:cNvPr id="4" name="Title 11"/>
          <p:cNvSpPr>
            <a:spLocks noGrp="1"/>
          </p:cNvSpPr>
          <p:nvPr>
            <p:ph type="title"/>
          </p:nvPr>
        </p:nvSpPr>
        <p:spPr>
          <a:xfrm>
            <a:off x="514351" y="365127"/>
            <a:ext cx="6768192"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5" name="Text Placeholder 13"/>
          <p:cNvSpPr>
            <a:spLocks noGrp="1"/>
          </p:cNvSpPr>
          <p:nvPr>
            <p:ph type="body" sz="quarter" idx="10"/>
          </p:nvPr>
        </p:nvSpPr>
        <p:spPr>
          <a:xfrm>
            <a:off x="514350" y="1860550"/>
            <a:ext cx="6758344" cy="4115707"/>
          </a:xfrm>
        </p:spPr>
        <p:txBody>
          <a:bodyPr>
            <a:normAutofit/>
          </a:bodyPr>
          <a:lstStyle>
            <a:lvl1pPr marL="0" indent="0">
              <a:buNone/>
              <a:defRPr sz="2400" baseline="0"/>
            </a:lvl1pPr>
          </a:lstStyle>
          <a:p>
            <a:pPr lvl="0"/>
            <a:r>
              <a:rPr lang="en-US"/>
              <a:t>Click to edit Master text styles</a:t>
            </a:r>
          </a:p>
        </p:txBody>
      </p:sp>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84621" y="2691024"/>
            <a:ext cx="1321601" cy="4052423"/>
          </a:xfrm>
          <a:prstGeom prst="rect">
            <a:avLst/>
          </a:prstGeom>
        </p:spPr>
      </p:pic>
    </p:spTree>
    <p:extLst>
      <p:ext uri="{BB962C8B-B14F-4D97-AF65-F5344CB8AC3E}">
        <p14:creationId xmlns:p14="http://schemas.microsoft.com/office/powerpoint/2010/main" val="147975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Slide 10">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696062">
            <a:off x="395472" y="1159992"/>
            <a:ext cx="953640" cy="2924142"/>
          </a:xfrm>
          <a:prstGeom prst="rect">
            <a:avLst/>
          </a:prstGeom>
        </p:spPr>
      </p:pic>
      <p:sp>
        <p:nvSpPr>
          <p:cNvPr id="7" name="Title 11"/>
          <p:cNvSpPr>
            <a:spLocks noGrp="1"/>
          </p:cNvSpPr>
          <p:nvPr>
            <p:ph type="title"/>
          </p:nvPr>
        </p:nvSpPr>
        <p:spPr>
          <a:xfrm>
            <a:off x="1735562" y="352425"/>
            <a:ext cx="7063467" cy="1212896"/>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1890297" y="1859239"/>
            <a:ext cx="6908731" cy="434153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24710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a:off x="6407239" y="0"/>
            <a:ext cx="2736761" cy="6858000"/>
          </a:xfrm>
          <a:prstGeom prst="rect">
            <a:avLst/>
          </a:prstGeom>
          <a:solidFill>
            <a:srgbClr val="1D376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6781754" y="3539159"/>
            <a:ext cx="1087604" cy="3334918"/>
          </a:xfrm>
          <a:prstGeom prst="rect">
            <a:avLst/>
          </a:prstGeom>
        </p:spPr>
      </p:pic>
      <p:sp>
        <p:nvSpPr>
          <p:cNvPr id="6" name="Title 11"/>
          <p:cNvSpPr>
            <a:spLocks noGrp="1"/>
          </p:cNvSpPr>
          <p:nvPr>
            <p:ph type="title"/>
          </p:nvPr>
        </p:nvSpPr>
        <p:spPr>
          <a:xfrm>
            <a:off x="560455" y="397325"/>
            <a:ext cx="5097641" cy="1695492"/>
          </a:xfrm>
        </p:spPr>
        <p:txBody>
          <a:bodyPr>
            <a:normAutofit/>
          </a:bodyPr>
          <a:lstStyle>
            <a:lvl1pP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5015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11" name="Picture Placeholder 5">
            <a:extLst>
              <a:ext uri="{FF2B5EF4-FFF2-40B4-BE49-F238E27FC236}">
                <a16:creationId xmlns:a16="http://schemas.microsoft.com/office/drawing/2014/main" id="{EEB543B9-ACE5-5044-ACA8-2AE54DED0530}"/>
              </a:ext>
            </a:extLst>
          </p:cNvPr>
          <p:cNvPicPr>
            <a:picLocks noChangeAspect="1"/>
          </p:cNvPicPr>
          <p:nvPr userDrawn="1"/>
        </p:nvPicPr>
        <p:blipFill>
          <a:blip r:embed="rId2"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93846"/>
            <a:ext cx="3472288" cy="2661010"/>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pic>
        <p:nvPicPr>
          <p:cNvPr id="26" name="Picture Placeholder 8">
            <a:extLst>
              <a:ext uri="{FF2B5EF4-FFF2-40B4-BE49-F238E27FC236}">
                <a16:creationId xmlns:a16="http://schemas.microsoft.com/office/drawing/2014/main" id="{EC3D9FEC-35B5-2A48-9240-C98F6A36B02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236" t="491" r="41582" b="27109"/>
          <a:stretch/>
        </p:blipFill>
        <p:spPr>
          <a:xfrm>
            <a:off x="3472289" y="1990803"/>
            <a:ext cx="1888911" cy="2667805"/>
          </a:xfrm>
          <a:prstGeom prst="rect">
            <a:avLst/>
          </a:prstGeom>
        </p:spPr>
      </p:pic>
      <p:pic>
        <p:nvPicPr>
          <p:cNvPr id="27" name="Picture Placeholder 10">
            <a:extLst>
              <a:ext uri="{FF2B5EF4-FFF2-40B4-BE49-F238E27FC236}">
                <a16:creationId xmlns:a16="http://schemas.microsoft.com/office/drawing/2014/main" id="{4BF81C8E-7B92-4E4A-94BC-EB8183E7F6C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0596" t="19332" r="23971" b="3996"/>
          <a:stretch/>
        </p:blipFill>
        <p:spPr>
          <a:xfrm>
            <a:off x="5352272" y="1994554"/>
            <a:ext cx="1896167" cy="2667807"/>
          </a:xfrm>
          <a:prstGeom prst="rect">
            <a:avLst/>
          </a:prstGeom>
        </p:spPr>
      </p:pic>
      <p:pic>
        <p:nvPicPr>
          <p:cNvPr id="28" name="Picture Placeholder 12">
            <a:extLst>
              <a:ext uri="{FF2B5EF4-FFF2-40B4-BE49-F238E27FC236}">
                <a16:creationId xmlns:a16="http://schemas.microsoft.com/office/drawing/2014/main" id="{D736E1AF-4E8A-7448-A968-D040E42C9667}"/>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27150" r="27150"/>
          <a:stretch>
            <a:fillRect/>
          </a:stretch>
        </p:blipFill>
        <p:spPr>
          <a:xfrm>
            <a:off x="7229480" y="1990800"/>
            <a:ext cx="1914520" cy="2667807"/>
          </a:xfrm>
          <a:prstGeom prst="rect">
            <a:avLst/>
          </a:prstGeom>
        </p:spPr>
      </p:pic>
      <p:sp>
        <p:nvSpPr>
          <p:cNvPr id="5" name="Rectangle 4"/>
          <p:cNvSpPr/>
          <p:nvPr userDrawn="1"/>
        </p:nvSpPr>
        <p:spPr>
          <a:xfrm>
            <a:off x="7226703" y="1994553"/>
            <a:ext cx="1932538" cy="2667807"/>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4" name="Rectangle 3"/>
          <p:cNvSpPr/>
          <p:nvPr userDrawn="1"/>
        </p:nvSpPr>
        <p:spPr>
          <a:xfrm>
            <a:off x="5349496" y="1998308"/>
            <a:ext cx="1879983" cy="2664049"/>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6" name="Rectangle 5"/>
          <p:cNvSpPr/>
          <p:nvPr userDrawn="1"/>
        </p:nvSpPr>
        <p:spPr>
          <a:xfrm>
            <a:off x="-7790" y="1990800"/>
            <a:ext cx="3480079" cy="2667806"/>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3" name="Rectangle 2"/>
          <p:cNvSpPr/>
          <p:nvPr userDrawn="1"/>
        </p:nvSpPr>
        <p:spPr>
          <a:xfrm>
            <a:off x="3472290" y="1990795"/>
            <a:ext cx="1877206" cy="267156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3760" y="2285716"/>
            <a:ext cx="2976978" cy="1857687"/>
          </a:xfrm>
          <a:prstGeom prst="rect">
            <a:avLst/>
          </a:prstGeom>
        </p:spPr>
      </p:pic>
      <p:sp>
        <p:nvSpPr>
          <p:cNvPr id="39" name="Title 11"/>
          <p:cNvSpPr>
            <a:spLocks noGrp="1"/>
          </p:cNvSpPr>
          <p:nvPr>
            <p:ph type="title"/>
          </p:nvPr>
        </p:nvSpPr>
        <p:spPr>
          <a:xfrm>
            <a:off x="881121" y="88381"/>
            <a:ext cx="7501504" cy="1695492"/>
          </a:xfrm>
        </p:spPr>
        <p:txBody>
          <a:bodyPr>
            <a:normAutofit/>
          </a:bodyPr>
          <a:lstStyle>
            <a:lvl1pP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3228556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3296"/>
            <a:ext cx="5545667" cy="5571618"/>
          </a:xfrm>
          <a:prstGeom prst="rect">
            <a:avLst/>
          </a:prstGeom>
        </p:spPr>
      </p:pic>
      <p:sp>
        <p:nvSpPr>
          <p:cNvPr id="5" name="Text Placeholder 10"/>
          <p:cNvSpPr>
            <a:spLocks noGrp="1"/>
          </p:cNvSpPr>
          <p:nvPr>
            <p:ph type="body" sz="quarter" idx="15"/>
          </p:nvPr>
        </p:nvSpPr>
        <p:spPr>
          <a:xfrm>
            <a:off x="1681735" y="1271672"/>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8" name="Text Placeholder 10"/>
          <p:cNvSpPr>
            <a:spLocks noGrp="1"/>
          </p:cNvSpPr>
          <p:nvPr>
            <p:ph type="body" sz="quarter" idx="16"/>
          </p:nvPr>
        </p:nvSpPr>
        <p:spPr>
          <a:xfrm>
            <a:off x="1661519" y="5132472"/>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9" name="Text Placeholder 10"/>
          <p:cNvSpPr>
            <a:spLocks noGrp="1"/>
          </p:cNvSpPr>
          <p:nvPr>
            <p:ph type="body" sz="quarter" idx="17"/>
          </p:nvPr>
        </p:nvSpPr>
        <p:spPr>
          <a:xfrm rot="16200000">
            <a:off x="-180933" y="3178574"/>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10" name="Text Placeholder 10"/>
          <p:cNvSpPr>
            <a:spLocks noGrp="1"/>
          </p:cNvSpPr>
          <p:nvPr>
            <p:ph type="body" sz="quarter" idx="18"/>
          </p:nvPr>
        </p:nvSpPr>
        <p:spPr>
          <a:xfrm rot="5400000">
            <a:off x="3535937" y="3178575"/>
            <a:ext cx="2222628" cy="701061"/>
          </a:xfrm>
        </p:spPr>
        <p:txBody>
          <a:bodyPr>
            <a:noAutofit/>
          </a:bodyPr>
          <a:lstStyle>
            <a:lvl1pPr marL="0" indent="0" algn="ctr">
              <a:buNone/>
              <a:defRPr sz="1800" baseline="0">
                <a:solidFill>
                  <a:schemeClr val="bg1"/>
                </a:solidFill>
              </a:defRPr>
            </a:lvl1pPr>
          </a:lstStyle>
          <a:p>
            <a:pPr lvl="0"/>
            <a:r>
              <a:rPr lang="en-US"/>
              <a:t>Click to edit Master text styles</a:t>
            </a:r>
          </a:p>
        </p:txBody>
      </p:sp>
      <p:sp>
        <p:nvSpPr>
          <p:cNvPr id="11" name="Title 11"/>
          <p:cNvSpPr>
            <a:spLocks noGrp="1"/>
          </p:cNvSpPr>
          <p:nvPr>
            <p:ph type="title"/>
          </p:nvPr>
        </p:nvSpPr>
        <p:spPr>
          <a:xfrm>
            <a:off x="4800601" y="124148"/>
            <a:ext cx="4330586" cy="1650309"/>
          </a:xfrm>
        </p:spPr>
        <p:txBody>
          <a:bodyPr>
            <a:normAutofit/>
          </a:bodyPr>
          <a:lstStyle>
            <a:lvl1pPr>
              <a:defRPr sz="3600" b="1">
                <a:solidFill>
                  <a:srgbClr val="002D72"/>
                </a:solidFill>
              </a:defRPr>
            </a:lvl1pPr>
          </a:lstStyle>
          <a:p>
            <a:r>
              <a:rPr lang="en-US"/>
              <a:t>Click to edit Master title style</a:t>
            </a:r>
            <a:endParaRPr lang="en-US" dirty="0"/>
          </a:p>
        </p:txBody>
      </p:sp>
      <p:sp>
        <p:nvSpPr>
          <p:cNvPr id="12" name="Text Placeholder 13"/>
          <p:cNvSpPr>
            <a:spLocks noGrp="1"/>
          </p:cNvSpPr>
          <p:nvPr>
            <p:ph type="body" sz="quarter" idx="10"/>
          </p:nvPr>
        </p:nvSpPr>
        <p:spPr>
          <a:xfrm>
            <a:off x="5450084" y="1972733"/>
            <a:ext cx="3514203" cy="4464138"/>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015401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9910" y="441420"/>
            <a:ext cx="4996997" cy="6027114"/>
          </a:xfrm>
          <a:prstGeom prst="rect">
            <a:avLst/>
          </a:prstGeom>
        </p:spPr>
      </p:pic>
      <p:sp>
        <p:nvSpPr>
          <p:cNvPr id="4" name="Title 11"/>
          <p:cNvSpPr>
            <a:spLocks noGrp="1"/>
          </p:cNvSpPr>
          <p:nvPr>
            <p:ph type="title"/>
          </p:nvPr>
        </p:nvSpPr>
        <p:spPr>
          <a:xfrm>
            <a:off x="93133" y="107214"/>
            <a:ext cx="4648199" cy="1650309"/>
          </a:xfrm>
        </p:spPr>
        <p:txBody>
          <a:bodyPr>
            <a:normAutofit/>
          </a:bodyPr>
          <a:lstStyle>
            <a:lvl1pPr>
              <a:defRPr sz="3600" b="1">
                <a:solidFill>
                  <a:srgbClr val="002D72"/>
                </a:solidFill>
              </a:defRPr>
            </a:lvl1pPr>
          </a:lstStyle>
          <a:p>
            <a:r>
              <a:rPr lang="en-US"/>
              <a:t>Click to edit Master title style</a:t>
            </a:r>
            <a:endParaRPr lang="en-US" dirty="0"/>
          </a:p>
        </p:txBody>
      </p:sp>
      <p:sp>
        <p:nvSpPr>
          <p:cNvPr id="5" name="Text Placeholder 13"/>
          <p:cNvSpPr>
            <a:spLocks noGrp="1"/>
          </p:cNvSpPr>
          <p:nvPr>
            <p:ph type="body" sz="quarter" idx="10"/>
          </p:nvPr>
        </p:nvSpPr>
        <p:spPr>
          <a:xfrm>
            <a:off x="93133" y="1897892"/>
            <a:ext cx="3771941" cy="4198108"/>
          </a:xfrm>
        </p:spPr>
        <p:txBody>
          <a:bodyPr>
            <a:normAutofit/>
          </a:bodyPr>
          <a:lstStyle>
            <a:lvl1pPr marL="0" indent="0">
              <a:buNone/>
              <a:defRPr sz="2400" baseline="0"/>
            </a:lvl1pPr>
          </a:lstStyle>
          <a:p>
            <a:pPr lvl="0"/>
            <a:r>
              <a:rPr lang="en-US"/>
              <a:t>Click to edit Master text styles</a:t>
            </a:r>
          </a:p>
        </p:txBody>
      </p:sp>
      <p:sp>
        <p:nvSpPr>
          <p:cNvPr id="7" name="Content Placeholder 6"/>
          <p:cNvSpPr>
            <a:spLocks noGrp="1"/>
          </p:cNvSpPr>
          <p:nvPr>
            <p:ph sz="quarter" idx="11"/>
          </p:nvPr>
        </p:nvSpPr>
        <p:spPr>
          <a:xfrm>
            <a:off x="5935663" y="2887663"/>
            <a:ext cx="1031875" cy="965200"/>
          </a:xfrm>
        </p:spPr>
        <p:txBody>
          <a:bodyPr>
            <a:noAutofit/>
          </a:bodyPr>
          <a:lstStyle>
            <a:lvl1pPr marL="0" indent="0" algn="ctr">
              <a:buNone/>
              <a:defRPr sz="2400" baseline="0"/>
            </a:lvl1pPr>
          </a:lstStyle>
          <a:p>
            <a:pPr lvl="0"/>
            <a:r>
              <a:rPr lang="en-US"/>
              <a:t>Click to edit Master text styles</a:t>
            </a:r>
          </a:p>
        </p:txBody>
      </p:sp>
    </p:spTree>
    <p:extLst>
      <p:ext uri="{BB962C8B-B14F-4D97-AF65-F5344CB8AC3E}">
        <p14:creationId xmlns:p14="http://schemas.microsoft.com/office/powerpoint/2010/main" val="1574979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 Slide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761" t="11039" r="761" b="6731"/>
          <a:stretch/>
        </p:blipFill>
        <p:spPr>
          <a:xfrm>
            <a:off x="4538135" y="-74279"/>
            <a:ext cx="4418618" cy="6932279"/>
          </a:xfrm>
          <a:prstGeom prst="rect">
            <a:avLst/>
          </a:prstGeom>
        </p:spPr>
      </p:pic>
      <p:sp>
        <p:nvSpPr>
          <p:cNvPr id="3" name="Text Placeholder 11"/>
          <p:cNvSpPr>
            <a:spLocks noGrp="1"/>
          </p:cNvSpPr>
          <p:nvPr>
            <p:ph type="body" sz="quarter" idx="11"/>
          </p:nvPr>
        </p:nvSpPr>
        <p:spPr>
          <a:xfrm>
            <a:off x="5173885" y="808372"/>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ext Placeholder 11"/>
          <p:cNvSpPr>
            <a:spLocks noGrp="1"/>
          </p:cNvSpPr>
          <p:nvPr>
            <p:ph type="body" sz="quarter" idx="12"/>
          </p:nvPr>
        </p:nvSpPr>
        <p:spPr>
          <a:xfrm>
            <a:off x="5360152" y="2315438"/>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6" name="Text Placeholder 11"/>
          <p:cNvSpPr>
            <a:spLocks noGrp="1"/>
          </p:cNvSpPr>
          <p:nvPr>
            <p:ph type="body" sz="quarter" idx="13"/>
          </p:nvPr>
        </p:nvSpPr>
        <p:spPr>
          <a:xfrm>
            <a:off x="5360152" y="3822504"/>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7" name="Text Placeholder 11"/>
          <p:cNvSpPr>
            <a:spLocks noGrp="1"/>
          </p:cNvSpPr>
          <p:nvPr>
            <p:ph type="body" sz="quarter" idx="14"/>
          </p:nvPr>
        </p:nvSpPr>
        <p:spPr>
          <a:xfrm>
            <a:off x="5360152" y="5329570"/>
            <a:ext cx="3147118" cy="564164"/>
          </a:xfrm>
        </p:spPr>
        <p:txBody>
          <a:bodyPr>
            <a:normAutofit/>
          </a:bodyPr>
          <a:lstStyle>
            <a:lvl1pPr marL="0" indent="0">
              <a:buNone/>
              <a:defRPr sz="2400">
                <a:solidFill>
                  <a:schemeClr val="bg1"/>
                </a:solidFill>
              </a:defRPr>
            </a:lvl1pPr>
          </a:lstStyle>
          <a:p>
            <a:pPr lvl="0"/>
            <a:r>
              <a:rPr lang="en-US"/>
              <a:t>Click to edit Master text styles</a:t>
            </a:r>
          </a:p>
        </p:txBody>
      </p:sp>
      <p:sp>
        <p:nvSpPr>
          <p:cNvPr id="8" name="Title 11"/>
          <p:cNvSpPr>
            <a:spLocks noGrp="1"/>
          </p:cNvSpPr>
          <p:nvPr>
            <p:ph type="title"/>
          </p:nvPr>
        </p:nvSpPr>
        <p:spPr>
          <a:xfrm>
            <a:off x="296319" y="124148"/>
            <a:ext cx="4330586" cy="1650309"/>
          </a:xfrm>
        </p:spPr>
        <p:txBody>
          <a:bodyPr>
            <a:normAutofit/>
          </a:bodyPr>
          <a:lstStyle>
            <a:lvl1pPr>
              <a:defRPr sz="3600" b="1">
                <a:solidFill>
                  <a:srgbClr val="002D72"/>
                </a:solidFill>
              </a:defRPr>
            </a:lvl1pPr>
          </a:lstStyle>
          <a:p>
            <a:r>
              <a:rPr lang="en-US"/>
              <a:t>Click to edit Master title style</a:t>
            </a:r>
            <a:endParaRPr lang="en-US" dirty="0"/>
          </a:p>
        </p:txBody>
      </p:sp>
      <p:sp>
        <p:nvSpPr>
          <p:cNvPr id="9" name="Text Placeholder 13"/>
          <p:cNvSpPr>
            <a:spLocks noGrp="1"/>
          </p:cNvSpPr>
          <p:nvPr>
            <p:ph type="body" sz="quarter" idx="10"/>
          </p:nvPr>
        </p:nvSpPr>
        <p:spPr>
          <a:xfrm>
            <a:off x="319254" y="1872517"/>
            <a:ext cx="4108813" cy="402121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1738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quired">
    <p:spTree>
      <p:nvGrpSpPr>
        <p:cNvPr id="1" name=""/>
        <p:cNvGrpSpPr/>
        <p:nvPr/>
      </p:nvGrpSpPr>
      <p:grpSpPr>
        <a:xfrm>
          <a:off x="0" y="0"/>
          <a:ext cx="0" cy="0"/>
          <a:chOff x="0" y="0"/>
          <a:chExt cx="0" cy="0"/>
        </a:xfrm>
      </p:grpSpPr>
      <p:sp>
        <p:nvSpPr>
          <p:cNvPr id="7" name="Rectangle 6"/>
          <p:cNvSpPr/>
          <p:nvPr userDrawn="1"/>
        </p:nvSpPr>
        <p:spPr>
          <a:xfrm>
            <a:off x="0" y="0"/>
            <a:ext cx="4489702" cy="3483864"/>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D1A9CA8-AE56-EB4D-B73C-C0C09231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447" y="575901"/>
            <a:ext cx="3623672" cy="2249595"/>
          </a:xfrm>
          <a:prstGeom prst="rect">
            <a:avLst/>
          </a:prstGeom>
        </p:spPr>
      </p:pic>
      <p:pic>
        <p:nvPicPr>
          <p:cNvPr id="9"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4489702" y="0"/>
            <a:ext cx="4654299" cy="3483864"/>
          </a:xfrm>
          <a:prstGeom prst="rect">
            <a:avLst/>
          </a:prstGeom>
        </p:spPr>
      </p:pic>
      <p:pic>
        <p:nvPicPr>
          <p:cNvPr id="10"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1" y="3470289"/>
            <a:ext cx="4489698" cy="3387711"/>
          </a:xfrm>
          <a:prstGeom prst="rect">
            <a:avLst/>
          </a:prstGeom>
        </p:spPr>
      </p:pic>
      <p:pic>
        <p:nvPicPr>
          <p:cNvPr id="11"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4489698" y="3493008"/>
            <a:ext cx="4654301" cy="3364992"/>
          </a:xfrm>
          <a:prstGeom prst="rect">
            <a:avLst/>
          </a:prstGeom>
        </p:spPr>
      </p:pic>
      <p:sp>
        <p:nvSpPr>
          <p:cNvPr id="12" name="Rectangle 11"/>
          <p:cNvSpPr/>
          <p:nvPr userDrawn="1"/>
        </p:nvSpPr>
        <p:spPr>
          <a:xfrm>
            <a:off x="4489700" y="0"/>
            <a:ext cx="4654300" cy="3493008"/>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13" name="Rectangle 12"/>
          <p:cNvSpPr/>
          <p:nvPr userDrawn="1"/>
        </p:nvSpPr>
        <p:spPr>
          <a:xfrm>
            <a:off x="0" y="3470289"/>
            <a:ext cx="4489699" cy="3392718"/>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sp>
        <p:nvSpPr>
          <p:cNvPr id="14" name="Rectangle 13"/>
          <p:cNvSpPr/>
          <p:nvPr userDrawn="1"/>
        </p:nvSpPr>
        <p:spPr>
          <a:xfrm>
            <a:off x="4489694" y="3475296"/>
            <a:ext cx="4654297"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7722"/>
              </a:solidFill>
            </a:endParaRPr>
          </a:p>
        </p:txBody>
      </p:sp>
      <p:cxnSp>
        <p:nvCxnSpPr>
          <p:cNvPr id="15" name="Straight Connector 14"/>
          <p:cNvCxnSpPr/>
          <p:nvPr userDrawn="1"/>
        </p:nvCxnSpPr>
        <p:spPr>
          <a:xfrm>
            <a:off x="2001960" y="456244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userDrawn="1"/>
        </p:nvSpPr>
        <p:spPr bwMode="auto">
          <a:xfrm>
            <a:off x="5316366" y="314181"/>
            <a:ext cx="2992037"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ACADEMICS</a:t>
            </a:r>
          </a:p>
        </p:txBody>
      </p:sp>
      <p:sp>
        <p:nvSpPr>
          <p:cNvPr id="17" name="TextBox 16"/>
          <p:cNvSpPr txBox="1"/>
          <p:nvPr userDrawn="1"/>
        </p:nvSpPr>
        <p:spPr>
          <a:xfrm>
            <a:off x="4489695" y="1377348"/>
            <a:ext cx="4654306" cy="1323439"/>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ALL TENNESSEE STUDENTS WILL HAVE ACCESS TO A HIGH-QUALITY EDUCATION, NO MATTER WHERE THEY LIVE</a:t>
            </a:r>
          </a:p>
        </p:txBody>
      </p:sp>
      <p:cxnSp>
        <p:nvCxnSpPr>
          <p:cNvPr id="18" name="Straight Connector 17"/>
          <p:cNvCxnSpPr/>
          <p:nvPr userDrawn="1"/>
        </p:nvCxnSpPr>
        <p:spPr>
          <a:xfrm>
            <a:off x="6563657" y="125517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userDrawn="1"/>
        </p:nvSpPr>
        <p:spPr bwMode="auto">
          <a:xfrm>
            <a:off x="5342018" y="3436508"/>
            <a:ext cx="3034292"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EDUCATORS</a:t>
            </a:r>
          </a:p>
        </p:txBody>
      </p:sp>
      <p:cxnSp>
        <p:nvCxnSpPr>
          <p:cNvPr id="20" name="Straight Connector 19"/>
          <p:cNvCxnSpPr/>
          <p:nvPr userDrawn="1"/>
        </p:nvCxnSpPr>
        <p:spPr>
          <a:xfrm>
            <a:off x="6563657" y="456244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413" y="6317762"/>
            <a:ext cx="1162104" cy="459650"/>
          </a:xfrm>
          <a:prstGeom prst="rect">
            <a:avLst/>
          </a:prstGeom>
        </p:spPr>
      </p:pic>
      <p:sp>
        <p:nvSpPr>
          <p:cNvPr id="22" name="Rectangle 21"/>
          <p:cNvSpPr>
            <a:spLocks/>
          </p:cNvSpPr>
          <p:nvPr userDrawn="1"/>
        </p:nvSpPr>
        <p:spPr bwMode="auto">
          <a:xfrm>
            <a:off x="-230814" y="3508771"/>
            <a:ext cx="5003940" cy="804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WHOLE CHILD</a:t>
            </a:r>
          </a:p>
        </p:txBody>
      </p:sp>
      <p:sp>
        <p:nvSpPr>
          <p:cNvPr id="23" name="TextBox 22"/>
          <p:cNvSpPr txBox="1"/>
          <p:nvPr userDrawn="1"/>
        </p:nvSpPr>
        <p:spPr>
          <a:xfrm>
            <a:off x="52618" y="4795897"/>
            <a:ext cx="4489698" cy="2062103"/>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PUBLIC SCHOOLS WILL BE EQUIPPED TO SERVE THE ACADEMIC AND NON-ACADEMIC NEEDS OF ALL STUDENTS</a:t>
            </a:r>
          </a:p>
          <a:p>
            <a:pPr algn="ctr"/>
            <a:b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p:cNvSpPr txBox="1"/>
          <p:nvPr userDrawn="1"/>
        </p:nvSpPr>
        <p:spPr>
          <a:xfrm>
            <a:off x="4532365" y="4795897"/>
            <a:ext cx="4560038" cy="2616101"/>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WILL SET A NEW PATH FOR THE EDUCATION PROFESSION AND BE THE TOP STATE TO BECOME AND REMAIN A TEACHER AND LEADER</a:t>
            </a:r>
          </a:p>
          <a:p>
            <a:pPr algn="ctr"/>
            <a:b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userDrawn="1"/>
        </p:nvSpPr>
        <p:spPr>
          <a:xfrm>
            <a:off x="1601893" y="2195847"/>
            <a:ext cx="2595093" cy="230832"/>
          </a:xfrm>
          <a:prstGeom prst="rect">
            <a:avLst/>
          </a:prstGeom>
          <a:noFill/>
        </p:spPr>
        <p:txBody>
          <a:bodyPr wrap="square" rtlCol="0">
            <a:spAutoFit/>
          </a:bodyPr>
          <a:lstStyle/>
          <a:p>
            <a:r>
              <a:rPr lang="en-US" sz="900" dirty="0">
                <a:solidFill>
                  <a:schemeClr val="bg1"/>
                </a:solidFill>
              </a:rPr>
              <a:t>We will set all students on</a:t>
            </a:r>
            <a:r>
              <a:rPr lang="en-US" sz="900" baseline="0" dirty="0">
                <a:solidFill>
                  <a:schemeClr val="bg1"/>
                </a:solidFill>
              </a:rPr>
              <a:t> a path to success.</a:t>
            </a:r>
            <a:endParaRPr lang="en-US" sz="900" dirty="0">
              <a:solidFill>
                <a:schemeClr val="bg1"/>
              </a:solidFill>
            </a:endParaRPr>
          </a:p>
        </p:txBody>
      </p:sp>
    </p:spTree>
    <p:extLst>
      <p:ext uri="{BB962C8B-B14F-4D97-AF65-F5344CB8AC3E}">
        <p14:creationId xmlns:p14="http://schemas.microsoft.com/office/powerpoint/2010/main" val="621463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506404" y="-465618"/>
            <a:ext cx="4131189" cy="8100371"/>
          </a:xfrm>
          <a:prstGeom prst="rect">
            <a:avLst/>
          </a:prstGeom>
        </p:spPr>
      </p:pic>
      <p:sp>
        <p:nvSpPr>
          <p:cNvPr id="4" name="Title 11"/>
          <p:cNvSpPr>
            <a:spLocks noGrp="1"/>
          </p:cNvSpPr>
          <p:nvPr>
            <p:ph type="title"/>
          </p:nvPr>
        </p:nvSpPr>
        <p:spPr>
          <a:xfrm>
            <a:off x="512232" y="152400"/>
            <a:ext cx="8119534" cy="944723"/>
          </a:xfrm>
        </p:spPr>
        <p:txBody>
          <a:bodyPr>
            <a:normAutofit/>
          </a:bodyPr>
          <a:lstStyle>
            <a:lvl1pPr algn="ctr">
              <a:defRPr sz="3600" b="1">
                <a:solidFill>
                  <a:srgbClr val="002D72"/>
                </a:solidFill>
              </a:defRPr>
            </a:lvl1pPr>
          </a:lstStyle>
          <a:p>
            <a:r>
              <a:rPr lang="en-US"/>
              <a:t>Click to edit Master title style</a:t>
            </a:r>
            <a:endParaRPr lang="en-US" dirty="0"/>
          </a:p>
        </p:txBody>
      </p:sp>
      <p:sp>
        <p:nvSpPr>
          <p:cNvPr id="5" name="Text Placeholder 7"/>
          <p:cNvSpPr>
            <a:spLocks noGrp="1"/>
          </p:cNvSpPr>
          <p:nvPr>
            <p:ph type="body" sz="quarter" idx="10"/>
          </p:nvPr>
        </p:nvSpPr>
        <p:spPr>
          <a:xfrm>
            <a:off x="1337092" y="1248767"/>
            <a:ext cx="3234906" cy="540409"/>
          </a:xfrm>
        </p:spPr>
        <p:txBody>
          <a:bodyPr>
            <a:noAutofit/>
          </a:bodyPr>
          <a:lstStyle>
            <a:lvl1pPr marL="0" indent="0" algn="ctr">
              <a:buNone/>
              <a:defRPr sz="2400"/>
            </a:lvl1pPr>
          </a:lstStyle>
          <a:p>
            <a:pPr lvl="0"/>
            <a:r>
              <a:rPr lang="en-US"/>
              <a:t>Click to edit Master text styles</a:t>
            </a:r>
          </a:p>
        </p:txBody>
      </p:sp>
      <p:sp>
        <p:nvSpPr>
          <p:cNvPr id="6" name="Text Placeholder 7"/>
          <p:cNvSpPr>
            <a:spLocks noGrp="1"/>
          </p:cNvSpPr>
          <p:nvPr>
            <p:ph type="body" sz="quarter" idx="11"/>
          </p:nvPr>
        </p:nvSpPr>
        <p:spPr>
          <a:xfrm>
            <a:off x="2843042" y="5531603"/>
            <a:ext cx="3234906" cy="540409"/>
          </a:xfrm>
        </p:spPr>
        <p:txBody>
          <a:bodyPr>
            <a:no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2836425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Slide 5">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21" b="3811"/>
          <a:stretch/>
        </p:blipFill>
        <p:spPr>
          <a:xfrm>
            <a:off x="0" y="406399"/>
            <a:ext cx="7958667" cy="5884334"/>
          </a:xfrm>
          <a:prstGeom prst="rect">
            <a:avLst/>
          </a:prstGeom>
        </p:spPr>
      </p:pic>
      <p:sp>
        <p:nvSpPr>
          <p:cNvPr id="4" name="Text Placeholder 6"/>
          <p:cNvSpPr>
            <a:spLocks noGrp="1"/>
          </p:cNvSpPr>
          <p:nvPr>
            <p:ph type="body" sz="quarter" idx="10" hasCustomPrompt="1"/>
          </p:nvPr>
        </p:nvSpPr>
        <p:spPr>
          <a:xfrm>
            <a:off x="0" y="685800"/>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5" name="Text Placeholder 6"/>
          <p:cNvSpPr>
            <a:spLocks noGrp="1"/>
          </p:cNvSpPr>
          <p:nvPr>
            <p:ph type="body" sz="quarter" idx="11" hasCustomPrompt="1"/>
          </p:nvPr>
        </p:nvSpPr>
        <p:spPr>
          <a:xfrm>
            <a:off x="0" y="1765301"/>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6" name="Text Placeholder 6"/>
          <p:cNvSpPr>
            <a:spLocks noGrp="1"/>
          </p:cNvSpPr>
          <p:nvPr>
            <p:ph type="body" sz="quarter" idx="12" hasCustomPrompt="1"/>
          </p:nvPr>
        </p:nvSpPr>
        <p:spPr>
          <a:xfrm>
            <a:off x="0" y="2844802"/>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7" name="Text Placeholder 6"/>
          <p:cNvSpPr>
            <a:spLocks noGrp="1"/>
          </p:cNvSpPr>
          <p:nvPr>
            <p:ph type="body" sz="quarter" idx="13" hasCustomPrompt="1"/>
          </p:nvPr>
        </p:nvSpPr>
        <p:spPr>
          <a:xfrm>
            <a:off x="0" y="3924303"/>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8" name="Text Placeholder 6"/>
          <p:cNvSpPr>
            <a:spLocks noGrp="1"/>
          </p:cNvSpPr>
          <p:nvPr>
            <p:ph type="body" sz="quarter" idx="14" hasCustomPrompt="1"/>
          </p:nvPr>
        </p:nvSpPr>
        <p:spPr>
          <a:xfrm>
            <a:off x="0" y="5003804"/>
            <a:ext cx="1535500" cy="800100"/>
          </a:xfrm>
        </p:spPr>
        <p:txBody>
          <a:bodyPr>
            <a:noAutofit/>
          </a:bodyPr>
          <a:lstStyle>
            <a:lvl1pPr marL="0" indent="0">
              <a:buNone/>
              <a:defRPr sz="2000">
                <a:solidFill>
                  <a:schemeClr val="bg1"/>
                </a:solidFill>
              </a:defRPr>
            </a:lvl1pPr>
          </a:lstStyle>
          <a:p>
            <a:pPr lvl="0"/>
            <a:r>
              <a:rPr lang="en-US" dirty="0"/>
              <a:t>Click to edit or add graphic</a:t>
            </a:r>
          </a:p>
        </p:txBody>
      </p:sp>
      <p:sp>
        <p:nvSpPr>
          <p:cNvPr id="9" name="Text Placeholder 6"/>
          <p:cNvSpPr>
            <a:spLocks noGrp="1"/>
          </p:cNvSpPr>
          <p:nvPr>
            <p:ph type="body" sz="quarter" idx="15"/>
          </p:nvPr>
        </p:nvSpPr>
        <p:spPr>
          <a:xfrm>
            <a:off x="2460766" y="1545167"/>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0" name="Text Placeholder 6"/>
          <p:cNvSpPr>
            <a:spLocks noGrp="1"/>
          </p:cNvSpPr>
          <p:nvPr>
            <p:ph type="body" sz="quarter" idx="16"/>
          </p:nvPr>
        </p:nvSpPr>
        <p:spPr>
          <a:xfrm>
            <a:off x="2460766" y="2315634"/>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1" name="Text Placeholder 6"/>
          <p:cNvSpPr>
            <a:spLocks noGrp="1"/>
          </p:cNvSpPr>
          <p:nvPr>
            <p:ph type="body" sz="quarter" idx="17"/>
          </p:nvPr>
        </p:nvSpPr>
        <p:spPr>
          <a:xfrm>
            <a:off x="2460766" y="3086101"/>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2" name="Text Placeholder 6"/>
          <p:cNvSpPr>
            <a:spLocks noGrp="1"/>
          </p:cNvSpPr>
          <p:nvPr>
            <p:ph type="body" sz="quarter" idx="18"/>
          </p:nvPr>
        </p:nvSpPr>
        <p:spPr>
          <a:xfrm>
            <a:off x="2460766" y="3924303"/>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3" name="Text Placeholder 6"/>
          <p:cNvSpPr>
            <a:spLocks noGrp="1"/>
          </p:cNvSpPr>
          <p:nvPr>
            <p:ph type="body" sz="quarter" idx="19"/>
          </p:nvPr>
        </p:nvSpPr>
        <p:spPr>
          <a:xfrm>
            <a:off x="2460766" y="4722288"/>
            <a:ext cx="4295634" cy="681566"/>
          </a:xfrm>
        </p:spPr>
        <p:txBody>
          <a:bodyPr>
            <a:noAutofit/>
          </a:bodyPr>
          <a:lstStyle>
            <a:lvl1pPr marL="0" indent="0">
              <a:buNone/>
              <a:defRPr sz="2000">
                <a:solidFill>
                  <a:schemeClr val="bg1"/>
                </a:solidFill>
              </a:defRPr>
            </a:lvl1pPr>
          </a:lstStyle>
          <a:p>
            <a:pPr lvl="0"/>
            <a:r>
              <a:rPr lang="en-US"/>
              <a:t>Click to edit Master text styles</a:t>
            </a:r>
          </a:p>
        </p:txBody>
      </p:sp>
      <p:sp>
        <p:nvSpPr>
          <p:cNvPr id="15" name="Title 11"/>
          <p:cNvSpPr>
            <a:spLocks noGrp="1"/>
          </p:cNvSpPr>
          <p:nvPr>
            <p:ph type="title"/>
          </p:nvPr>
        </p:nvSpPr>
        <p:spPr>
          <a:xfrm>
            <a:off x="3039532" y="152400"/>
            <a:ext cx="5592233" cy="944723"/>
          </a:xfrm>
        </p:spPr>
        <p:txBody>
          <a:bodyPr>
            <a:normAutofit/>
          </a:bodyPr>
          <a:lstStyle>
            <a:lvl1pPr algn="ct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3299507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Slide 6">
    <p:spTree>
      <p:nvGrpSpPr>
        <p:cNvPr id="1" name=""/>
        <p:cNvGrpSpPr/>
        <p:nvPr/>
      </p:nvGrpSpPr>
      <p:grpSpPr>
        <a:xfrm>
          <a:off x="0" y="0"/>
          <a:ext cx="0" cy="0"/>
          <a:chOff x="0" y="0"/>
          <a:chExt cx="0" cy="0"/>
        </a:xfrm>
      </p:grpSpPr>
      <p:grpSp>
        <p:nvGrpSpPr>
          <p:cNvPr id="3" name="Group 98"/>
          <p:cNvGrpSpPr>
            <a:grpSpLocks/>
          </p:cNvGrpSpPr>
          <p:nvPr userDrawn="1"/>
        </p:nvGrpSpPr>
        <p:grpSpPr bwMode="auto">
          <a:xfrm>
            <a:off x="2111930" y="3133521"/>
            <a:ext cx="4586420" cy="3724479"/>
            <a:chOff x="4971" y="461"/>
            <a:chExt cx="1883" cy="1749"/>
          </a:xfrm>
          <a:solidFill>
            <a:schemeClr val="bg1">
              <a:lumMod val="95000"/>
            </a:schemeClr>
          </a:solidFill>
        </p:grpSpPr>
        <p:sp>
          <p:nvSpPr>
            <p:cNvPr id="4" name="Freeform 99"/>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 name="Freeform 100"/>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 name="Freeform 101"/>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 name="Freeform 102"/>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 name="Freeform 103"/>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 name="Freeform 104"/>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0" name="Freeform 105"/>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1" name="Freeform 106"/>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2" name="Freeform 107"/>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3" name="Freeform 108"/>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4" name="Freeform 109"/>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5" name="Freeform 110"/>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6" name="Freeform 111"/>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7" name="Freeform 112"/>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8" name="Freeform 113"/>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9" name="Freeform 114"/>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0" name="Freeform 115"/>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1" name="Freeform 116"/>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2" name="Freeform 117"/>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3" name="Freeform 118"/>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4" name="Freeform 119"/>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5" name="Freeform 120"/>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6" name="Freeform 121"/>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7" name="Freeform 122"/>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8" name="Freeform 123"/>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29" name="Freeform 124"/>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0" name="Freeform 125"/>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1" name="Freeform 126"/>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2" name="Freeform 127"/>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3" name="Freeform 128"/>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4" name="Freeform 129"/>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5" name="Freeform 130"/>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6" name="Freeform 131"/>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7" name="Freeform 132"/>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8" name="Freeform 133"/>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39" name="Freeform 134"/>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0" name="Freeform 135"/>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1" name="Freeform 136"/>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2" name="Freeform 137"/>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3" name="Freeform 138"/>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4" name="Freeform 139"/>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5" name="Freeform 140"/>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6" name="Freeform 141"/>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7" name="Freeform 142"/>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8" name="Freeform 143"/>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49" name="Freeform 144"/>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0" name="Freeform 145"/>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1" name="Freeform 146"/>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2" name="Freeform 147"/>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3" name="Freeform 148"/>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4" name="Freeform 149"/>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5" name="Freeform 150"/>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6" name="Freeform 151"/>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7" name="Freeform 152"/>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8" name="Freeform 153"/>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59" name="Freeform 154"/>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0" name="Freeform 155"/>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1" name="Freeform 156"/>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2" name="Freeform 157"/>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3" name="Freeform 158"/>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4" name="Freeform 159"/>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5" name="Freeform 160"/>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6" name="Freeform 161"/>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7" name="Freeform 162"/>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8" name="Freeform 163"/>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69" name="Freeform 164"/>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0" name="Freeform 165"/>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1" name="Freeform 166"/>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2" name="Freeform 167"/>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3" name="Freeform 168"/>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4" name="Freeform 169"/>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5" name="Freeform 170"/>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6" name="Freeform 171"/>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7" name="Freeform 172"/>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8" name="Freeform 173"/>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9" name="Freeform 174"/>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0" name="Freeform 175"/>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1" name="Freeform 176"/>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2" name="Freeform 177"/>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3" name="Freeform 178"/>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4" name="Freeform 179"/>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5" name="Freeform 180"/>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6" name="Freeform 181"/>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7" name="Freeform 182"/>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8" name="Freeform 183"/>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9" name="Freeform 184"/>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0" name="Freeform 185"/>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1" name="Freeform 186"/>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2" name="Freeform 187"/>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3" name="Freeform 188"/>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4" name="Freeform 189"/>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5" name="Freeform 190"/>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6" name="Freeform 191"/>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grpSp>
      <p:sp>
        <p:nvSpPr>
          <p:cNvPr id="97" name="Freeform 196"/>
          <p:cNvSpPr>
            <a:spLocks noChangeArrowheads="1"/>
          </p:cNvSpPr>
          <p:nvPr userDrawn="1"/>
        </p:nvSpPr>
        <p:spPr bwMode="auto">
          <a:xfrm>
            <a:off x="2941689" y="3609462"/>
            <a:ext cx="2967865" cy="3252770"/>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2DCCD3"/>
          </a:solidFill>
          <a:ln>
            <a:noFill/>
          </a:ln>
          <a:effectLst/>
        </p:spPr>
        <p:txBody>
          <a:bodyPr wrap="none" anchor="ctr"/>
          <a:lstStyle/>
          <a:p>
            <a:endParaRPr lang="en-US" sz="5400"/>
          </a:p>
        </p:txBody>
      </p:sp>
      <p:sp>
        <p:nvSpPr>
          <p:cNvPr id="98" name="Freeform 221"/>
          <p:cNvSpPr>
            <a:spLocks noChangeArrowheads="1"/>
          </p:cNvSpPr>
          <p:nvPr userDrawn="1"/>
        </p:nvSpPr>
        <p:spPr bwMode="auto">
          <a:xfrm>
            <a:off x="3657784" y="4105511"/>
            <a:ext cx="1305343" cy="1180926"/>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400"/>
          </a:p>
        </p:txBody>
      </p:sp>
      <p:grpSp>
        <p:nvGrpSpPr>
          <p:cNvPr id="99" name="Group 98"/>
          <p:cNvGrpSpPr/>
          <p:nvPr userDrawn="1"/>
        </p:nvGrpSpPr>
        <p:grpSpPr>
          <a:xfrm>
            <a:off x="2304626" y="3249293"/>
            <a:ext cx="1361280" cy="879230"/>
            <a:chOff x="5575610" y="3362252"/>
            <a:chExt cx="2494914" cy="1991559"/>
          </a:xfrm>
        </p:grpSpPr>
        <p:cxnSp>
          <p:nvCxnSpPr>
            <p:cNvPr id="100" name="Straight Connector 99"/>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userDrawn="1"/>
        </p:nvGrpSpPr>
        <p:grpSpPr>
          <a:xfrm flipH="1">
            <a:off x="5011860" y="3288396"/>
            <a:ext cx="816946" cy="768136"/>
            <a:chOff x="5265494" y="3362252"/>
            <a:chExt cx="2137865" cy="2260247"/>
          </a:xfrm>
        </p:grpSpPr>
        <p:cxnSp>
          <p:nvCxnSpPr>
            <p:cNvPr id="103" name="Straight Connector 102"/>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userDrawn="1"/>
        </p:nvGrpSpPr>
        <p:grpSpPr>
          <a:xfrm flipH="1" flipV="1">
            <a:off x="5097090" y="4764846"/>
            <a:ext cx="1343075" cy="713169"/>
            <a:chOff x="5590820" y="3356648"/>
            <a:chExt cx="2493459" cy="1198198"/>
          </a:xfrm>
        </p:grpSpPr>
        <p:cxnSp>
          <p:nvCxnSpPr>
            <p:cNvPr id="106" name="Straight Connector 105"/>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8" name="Freeform 220"/>
          <p:cNvSpPr>
            <a:spLocks noChangeArrowheads="1"/>
          </p:cNvSpPr>
          <p:nvPr userDrawn="1"/>
        </p:nvSpPr>
        <p:spPr bwMode="auto">
          <a:xfrm>
            <a:off x="4071989" y="4331154"/>
            <a:ext cx="437337" cy="300044"/>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400"/>
          </a:p>
        </p:txBody>
      </p:sp>
      <p:sp>
        <p:nvSpPr>
          <p:cNvPr id="109" name="TextBox 108"/>
          <p:cNvSpPr txBox="1"/>
          <p:nvPr userDrawn="1"/>
        </p:nvSpPr>
        <p:spPr>
          <a:xfrm>
            <a:off x="5578609" y="3031805"/>
            <a:ext cx="852791" cy="523220"/>
          </a:xfrm>
          <a:prstGeom prst="rect">
            <a:avLst/>
          </a:prstGeom>
          <a:noFill/>
        </p:spPr>
        <p:txBody>
          <a:bodyPr wrap="square" rtlCol="0">
            <a:spAutoFit/>
          </a:bodyPr>
          <a:lstStyle/>
          <a:p>
            <a:pPr algn="ctr"/>
            <a:r>
              <a:rPr lang="en-US" sz="2800" b="1" dirty="0">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110" name="TextBox 109"/>
          <p:cNvSpPr txBox="1"/>
          <p:nvPr userDrawn="1"/>
        </p:nvSpPr>
        <p:spPr>
          <a:xfrm>
            <a:off x="6451857" y="5226165"/>
            <a:ext cx="385075" cy="523220"/>
          </a:xfrm>
          <a:prstGeom prst="rect">
            <a:avLst/>
          </a:prstGeom>
          <a:noFill/>
        </p:spPr>
        <p:txBody>
          <a:bodyPr wrap="square" rtlCol="0">
            <a:spAutoFit/>
          </a:bodyPr>
          <a:lstStyle/>
          <a:p>
            <a:pPr algn="ctr"/>
            <a:r>
              <a:rPr lang="en-US" sz="2800" b="1" dirty="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111" name="TextBox 110"/>
          <p:cNvSpPr txBox="1"/>
          <p:nvPr userDrawn="1"/>
        </p:nvSpPr>
        <p:spPr>
          <a:xfrm>
            <a:off x="1873194" y="2974127"/>
            <a:ext cx="372480" cy="523220"/>
          </a:xfrm>
          <a:prstGeom prst="rect">
            <a:avLst/>
          </a:prstGeom>
          <a:noFill/>
        </p:spPr>
        <p:txBody>
          <a:bodyPr wrap="square" rtlCol="0">
            <a:spAutoFit/>
          </a:bodyPr>
          <a:lstStyle/>
          <a:p>
            <a:pPr algn="r"/>
            <a:r>
              <a:rPr lang="en-US" sz="2800"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800"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2" name="Text Placeholder 13"/>
          <p:cNvSpPr>
            <a:spLocks noGrp="1"/>
          </p:cNvSpPr>
          <p:nvPr>
            <p:ph type="body" sz="quarter" idx="10"/>
          </p:nvPr>
        </p:nvSpPr>
        <p:spPr>
          <a:xfrm>
            <a:off x="151015" y="2573292"/>
            <a:ext cx="1751024" cy="2125577"/>
          </a:xfrm>
        </p:spPr>
        <p:txBody>
          <a:bodyPr>
            <a:normAutofit/>
          </a:bodyPr>
          <a:lstStyle>
            <a:lvl1pPr marL="0" indent="0">
              <a:buNone/>
              <a:defRPr sz="2400" baseline="0"/>
            </a:lvl1pPr>
          </a:lstStyle>
          <a:p>
            <a:pPr lvl="0"/>
            <a:r>
              <a:rPr lang="en-US"/>
              <a:t>Click to edit Master text styles</a:t>
            </a:r>
          </a:p>
        </p:txBody>
      </p:sp>
      <p:sp>
        <p:nvSpPr>
          <p:cNvPr id="113" name="Text Placeholder 13"/>
          <p:cNvSpPr>
            <a:spLocks noGrp="1"/>
          </p:cNvSpPr>
          <p:nvPr>
            <p:ph type="body" sz="quarter" idx="11"/>
          </p:nvPr>
        </p:nvSpPr>
        <p:spPr>
          <a:xfrm>
            <a:off x="6314190" y="2575826"/>
            <a:ext cx="2300329" cy="1415879"/>
          </a:xfrm>
        </p:spPr>
        <p:txBody>
          <a:bodyPr>
            <a:normAutofit/>
          </a:bodyPr>
          <a:lstStyle>
            <a:lvl1pPr marL="0" indent="0">
              <a:buNone/>
              <a:defRPr sz="2400" baseline="0"/>
            </a:lvl1pPr>
          </a:lstStyle>
          <a:p>
            <a:pPr lvl="0"/>
            <a:r>
              <a:rPr lang="en-US"/>
              <a:t>Click to edit Master text styles</a:t>
            </a:r>
          </a:p>
        </p:txBody>
      </p:sp>
      <p:sp>
        <p:nvSpPr>
          <p:cNvPr id="114" name="Text Placeholder 13"/>
          <p:cNvSpPr>
            <a:spLocks noGrp="1"/>
          </p:cNvSpPr>
          <p:nvPr>
            <p:ph type="body" sz="quarter" idx="12"/>
          </p:nvPr>
        </p:nvSpPr>
        <p:spPr>
          <a:xfrm>
            <a:off x="6781798" y="5079989"/>
            <a:ext cx="2023535" cy="1614040"/>
          </a:xfrm>
        </p:spPr>
        <p:txBody>
          <a:bodyPr>
            <a:normAutofit/>
          </a:bodyPr>
          <a:lstStyle>
            <a:lvl1pPr marL="0" indent="0">
              <a:buNone/>
              <a:defRPr sz="2400" baseline="0"/>
            </a:lvl1pPr>
          </a:lstStyle>
          <a:p>
            <a:pPr lvl="0"/>
            <a:r>
              <a:rPr lang="en-US"/>
              <a:t>Click to edit Master text styles</a:t>
            </a:r>
          </a:p>
        </p:txBody>
      </p:sp>
      <p:sp>
        <p:nvSpPr>
          <p:cNvPr id="115" name="Title 11"/>
          <p:cNvSpPr>
            <a:spLocks noGrp="1"/>
          </p:cNvSpPr>
          <p:nvPr>
            <p:ph type="title"/>
          </p:nvPr>
        </p:nvSpPr>
        <p:spPr>
          <a:xfrm>
            <a:off x="697787" y="299768"/>
            <a:ext cx="7623078" cy="944723"/>
          </a:xfrm>
        </p:spPr>
        <p:txBody>
          <a:bodyPr>
            <a:normAutofit/>
          </a:bodyPr>
          <a:lstStyle>
            <a:lvl1pPr algn="ctr">
              <a:defRPr sz="3600" b="1">
                <a:solidFill>
                  <a:srgbClr val="002D72"/>
                </a:solidFill>
              </a:defRPr>
            </a:lvl1pPr>
          </a:lstStyle>
          <a:p>
            <a:r>
              <a:rPr lang="en-US"/>
              <a:t>Click to edit Master title style</a:t>
            </a:r>
            <a:endParaRPr lang="en-US" dirty="0"/>
          </a:p>
        </p:txBody>
      </p:sp>
      <p:sp>
        <p:nvSpPr>
          <p:cNvPr id="116" name="Text Placeholder 13"/>
          <p:cNvSpPr>
            <a:spLocks noGrp="1"/>
          </p:cNvSpPr>
          <p:nvPr>
            <p:ph type="body" sz="quarter" idx="13"/>
          </p:nvPr>
        </p:nvSpPr>
        <p:spPr>
          <a:xfrm>
            <a:off x="972319" y="1365698"/>
            <a:ext cx="7189589" cy="490130"/>
          </a:xfrm>
        </p:spPr>
        <p:txBody>
          <a:bodyPr>
            <a:normAutofit/>
          </a:bodyPr>
          <a:lstStyle>
            <a:lvl1pPr marL="0" indent="0" algn="ctr">
              <a:buNone/>
              <a:defRPr sz="2400" baseline="0"/>
            </a:lvl1pPr>
          </a:lstStyle>
          <a:p>
            <a:pPr lvl="0"/>
            <a:r>
              <a:rPr lang="en-US"/>
              <a:t>Click to edit Master text styles</a:t>
            </a:r>
          </a:p>
        </p:txBody>
      </p:sp>
    </p:spTree>
    <p:extLst>
      <p:ext uri="{BB962C8B-B14F-4D97-AF65-F5344CB8AC3E}">
        <p14:creationId xmlns:p14="http://schemas.microsoft.com/office/powerpoint/2010/main" val="192936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Slide 7">
    <p:spTree>
      <p:nvGrpSpPr>
        <p:cNvPr id="1" name=""/>
        <p:cNvGrpSpPr/>
        <p:nvPr/>
      </p:nvGrpSpPr>
      <p:grpSpPr>
        <a:xfrm>
          <a:off x="0" y="0"/>
          <a:ext cx="0" cy="0"/>
          <a:chOff x="0" y="0"/>
          <a:chExt cx="0" cy="0"/>
        </a:xfrm>
      </p:grpSpPr>
      <p:grpSp>
        <p:nvGrpSpPr>
          <p:cNvPr id="3" name="Group 2"/>
          <p:cNvGrpSpPr/>
          <p:nvPr userDrawn="1"/>
        </p:nvGrpSpPr>
        <p:grpSpPr>
          <a:xfrm>
            <a:off x="5011550" y="2753862"/>
            <a:ext cx="5014193" cy="2871331"/>
            <a:chOff x="5898415" y="1976415"/>
            <a:chExt cx="5654530" cy="3255020"/>
          </a:xfrm>
        </p:grpSpPr>
        <p:sp>
          <p:nvSpPr>
            <p:cNvPr id="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grpSp>
      <p:graphicFrame>
        <p:nvGraphicFramePr>
          <p:cNvPr id="16" name="Chart 15"/>
          <p:cNvGraphicFramePr/>
          <p:nvPr userDrawn="1">
            <p:extLst>
              <p:ext uri="{D42A27DB-BD31-4B8C-83A1-F6EECF244321}">
                <p14:modId xmlns:p14="http://schemas.microsoft.com/office/powerpoint/2010/main" val="4172069993"/>
              </p:ext>
            </p:extLst>
          </p:nvPr>
        </p:nvGraphicFramePr>
        <p:xfrm>
          <a:off x="5905035" y="3298701"/>
          <a:ext cx="3892139" cy="1975573"/>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1"/>
          <p:cNvSpPr>
            <a:spLocks noGrp="1"/>
          </p:cNvSpPr>
          <p:nvPr>
            <p:ph type="title"/>
          </p:nvPr>
        </p:nvSpPr>
        <p:spPr>
          <a:xfrm>
            <a:off x="190562" y="248012"/>
            <a:ext cx="6897179" cy="1128803"/>
          </a:xfrm>
        </p:spPr>
        <p:txBody>
          <a:bodyPr>
            <a:normAutofit/>
          </a:bodyPr>
          <a:lstStyle>
            <a:lvl1pPr algn="ctr">
              <a:defRPr sz="3600" b="1">
                <a:solidFill>
                  <a:srgbClr val="002D72"/>
                </a:solidFill>
              </a:defRPr>
            </a:lvl1pPr>
          </a:lstStyle>
          <a:p>
            <a:r>
              <a:rPr lang="en-US"/>
              <a:t>Click to edit Master title style</a:t>
            </a:r>
            <a:endParaRPr lang="en-US" dirty="0"/>
          </a:p>
        </p:txBody>
      </p:sp>
      <p:sp>
        <p:nvSpPr>
          <p:cNvPr id="18" name="Text Placeholder 13"/>
          <p:cNvSpPr>
            <a:spLocks noGrp="1"/>
          </p:cNvSpPr>
          <p:nvPr>
            <p:ph type="body" sz="quarter" idx="10"/>
          </p:nvPr>
        </p:nvSpPr>
        <p:spPr>
          <a:xfrm>
            <a:off x="190562" y="1689535"/>
            <a:ext cx="4686704" cy="4458172"/>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396308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Placeholder 3">
            <a:extLst>
              <a:ext uri="{FF2B5EF4-FFF2-40B4-BE49-F238E27FC236}">
                <a16:creationId xmlns:a16="http://schemas.microsoft.com/office/drawing/2014/main" id="{BBB78F13-FDC2-7342-BD3F-3B0DB4AFD2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238" b="32232"/>
          <a:stretch/>
        </p:blipFill>
        <p:spPr>
          <a:xfrm>
            <a:off x="0" y="4842932"/>
            <a:ext cx="9144001" cy="2015068"/>
          </a:xfrm>
          <a:prstGeom prst="rect">
            <a:avLst/>
          </a:prstGeom>
        </p:spPr>
      </p:pic>
      <p:sp>
        <p:nvSpPr>
          <p:cNvPr id="4" name="Rectangle 3">
            <a:extLst>
              <a:ext uri="{FF2B5EF4-FFF2-40B4-BE49-F238E27FC236}">
                <a16:creationId xmlns:a16="http://schemas.microsoft.com/office/drawing/2014/main" id="{3DB69308-2F65-2848-AAFA-EE30143CC517}"/>
              </a:ext>
            </a:extLst>
          </p:cNvPr>
          <p:cNvSpPr/>
          <p:nvPr userDrawn="1"/>
        </p:nvSpPr>
        <p:spPr>
          <a:xfrm>
            <a:off x="0" y="4842932"/>
            <a:ext cx="9144000" cy="2015067"/>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48" y="6265462"/>
            <a:ext cx="1270152" cy="502386"/>
          </a:xfrm>
          <a:prstGeom prst="rect">
            <a:avLst/>
          </a:prstGeom>
        </p:spPr>
      </p:pic>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b="30308"/>
          <a:stretch/>
        </p:blipFill>
        <p:spPr>
          <a:xfrm>
            <a:off x="7566561" y="2125133"/>
            <a:ext cx="1257343" cy="2717798"/>
          </a:xfrm>
          <a:prstGeom prst="rect">
            <a:avLst/>
          </a:prstGeom>
        </p:spPr>
      </p:pic>
      <p:sp>
        <p:nvSpPr>
          <p:cNvPr id="7" name="Title 1"/>
          <p:cNvSpPr>
            <a:spLocks noGrp="1"/>
          </p:cNvSpPr>
          <p:nvPr>
            <p:ph type="title"/>
          </p:nvPr>
        </p:nvSpPr>
        <p:spPr>
          <a:xfrm>
            <a:off x="508000" y="236765"/>
            <a:ext cx="7245351" cy="1304925"/>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8"/>
          <p:cNvSpPr>
            <a:spLocks noGrp="1"/>
          </p:cNvSpPr>
          <p:nvPr>
            <p:ph type="body" sz="quarter" idx="10"/>
          </p:nvPr>
        </p:nvSpPr>
        <p:spPr>
          <a:xfrm>
            <a:off x="507999" y="1762125"/>
            <a:ext cx="6676571" cy="2328182"/>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305142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0" y="3644900"/>
            <a:ext cx="9144000" cy="3213100"/>
          </a:xfrm>
          <a:prstGeom prst="rect">
            <a:avLst/>
          </a:prstGeom>
          <a:effectLst/>
        </p:spPr>
        <p:txBody>
          <a:bodyPr>
            <a:normAutofit/>
          </a:bodyPr>
          <a:lstStyle>
            <a:lvl1pPr marL="0" indent="0">
              <a:buNone/>
              <a:defRPr sz="975" b="0" i="0">
                <a:ln>
                  <a:noFill/>
                </a:ln>
                <a:solidFill>
                  <a:schemeClr val="bg1">
                    <a:lumMod val="85000"/>
                  </a:schemeClr>
                </a:solidFill>
                <a:latin typeface="Lato Light" charset="0"/>
                <a:ea typeface="Lato Light" charset="0"/>
                <a:cs typeface="Lato Light" charset="0"/>
              </a:defRPr>
            </a:lvl1pPr>
          </a:lstStyle>
          <a:p>
            <a:endParaRPr lang="en-US" dirty="0"/>
          </a:p>
        </p:txBody>
      </p:sp>
      <p:pic>
        <p:nvPicPr>
          <p:cNvPr id="3" name="Picture 2">
            <a:extLst>
              <a:ext uri="{FF2B5EF4-FFF2-40B4-BE49-F238E27FC236}">
                <a16:creationId xmlns:a16="http://schemas.microsoft.com/office/drawing/2014/main" id="{5B96004D-C026-3748-8B17-43400CC9970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30"/>
          <a:stretch/>
        </p:blipFill>
        <p:spPr>
          <a:xfrm>
            <a:off x="7695823" y="221986"/>
            <a:ext cx="1202013" cy="3422915"/>
          </a:xfrm>
          <a:prstGeom prst="rect">
            <a:avLst/>
          </a:prstGeom>
        </p:spPr>
      </p:pic>
    </p:spTree>
    <p:extLst>
      <p:ext uri="{BB962C8B-B14F-4D97-AF65-F5344CB8AC3E}">
        <p14:creationId xmlns:p14="http://schemas.microsoft.com/office/powerpoint/2010/main" val="383015138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0" y="0"/>
            <a:ext cx="5889784" cy="6858000"/>
          </a:xfrm>
          <a:prstGeom prst="rect">
            <a:avLst/>
          </a:prstGeom>
          <a:effectLst/>
        </p:spPr>
        <p:txBody>
          <a:bodyPr>
            <a:normAutofit/>
          </a:bodyPr>
          <a:lstStyle>
            <a:lvl1pPr marL="0" indent="0">
              <a:buNone/>
              <a:defRPr sz="97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Rectangle 4">
            <a:extLst>
              <a:ext uri="{FF2B5EF4-FFF2-40B4-BE49-F238E27FC236}">
                <a16:creationId xmlns:a16="http://schemas.microsoft.com/office/drawing/2014/main" id="{10D26686-5FED-AE43-80FA-D2ADB81FCD9B}"/>
              </a:ext>
            </a:extLst>
          </p:cNvPr>
          <p:cNvSpPr/>
          <p:nvPr userDrawn="1"/>
        </p:nvSpPr>
        <p:spPr>
          <a:xfrm>
            <a:off x="5889784" y="0"/>
            <a:ext cx="325421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pic>
        <p:nvPicPr>
          <p:cNvPr id="6" name="Picture 5">
            <a:extLst>
              <a:ext uri="{FF2B5EF4-FFF2-40B4-BE49-F238E27FC236}">
                <a16:creationId xmlns:a16="http://schemas.microsoft.com/office/drawing/2014/main" id="{8D573898-E3A8-7F4D-9E2D-89D078DBA8D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6127541" y="4418990"/>
            <a:ext cx="1149350" cy="2643876"/>
          </a:xfrm>
          <a:prstGeom prst="rect">
            <a:avLst/>
          </a:prstGeom>
        </p:spPr>
      </p:pic>
    </p:spTree>
    <p:extLst>
      <p:ext uri="{BB962C8B-B14F-4D97-AF65-F5344CB8AC3E}">
        <p14:creationId xmlns:p14="http://schemas.microsoft.com/office/powerpoint/2010/main" val="18570505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act us no footer">
    <p:spTree>
      <p:nvGrpSpPr>
        <p:cNvPr id="1" name=""/>
        <p:cNvGrpSpPr/>
        <p:nvPr/>
      </p:nvGrpSpPr>
      <p:grpSpPr>
        <a:xfrm>
          <a:off x="0" y="0"/>
          <a:ext cx="0" cy="0"/>
          <a:chOff x="0" y="0"/>
          <a:chExt cx="0" cy="0"/>
        </a:xfrm>
      </p:grpSpPr>
      <p:sp>
        <p:nvSpPr>
          <p:cNvPr id="2" name="Rectangle 1"/>
          <p:cNvSpPr/>
          <p:nvPr userDrawn="1"/>
        </p:nvSpPr>
        <p:spPr>
          <a:xfrm>
            <a:off x="3254216" y="6255834"/>
            <a:ext cx="2710452" cy="468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Tree>
    <p:extLst>
      <p:ext uri="{BB962C8B-B14F-4D97-AF65-F5344CB8AC3E}">
        <p14:creationId xmlns:p14="http://schemas.microsoft.com/office/powerpoint/2010/main" val="39648240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ory of Action">
    <p:spTree>
      <p:nvGrpSpPr>
        <p:cNvPr id="1" name=""/>
        <p:cNvGrpSpPr/>
        <p:nvPr/>
      </p:nvGrpSpPr>
      <p:grpSpPr>
        <a:xfrm>
          <a:off x="0" y="0"/>
          <a:ext cx="0" cy="0"/>
          <a:chOff x="0" y="0"/>
          <a:chExt cx="0" cy="0"/>
        </a:xfrm>
      </p:grpSpPr>
      <p:sp>
        <p:nvSpPr>
          <p:cNvPr id="7" name="TextBox 6"/>
          <p:cNvSpPr txBox="1"/>
          <p:nvPr userDrawn="1"/>
        </p:nvSpPr>
        <p:spPr>
          <a:xfrm>
            <a:off x="2403339" y="0"/>
            <a:ext cx="4355959" cy="646313"/>
          </a:xfrm>
          <a:prstGeom prst="rect">
            <a:avLst/>
          </a:prstGeom>
          <a:noFill/>
        </p:spPr>
        <p:txBody>
          <a:bodyPr wrap="square" lIns="91422" tIns="45711" rIns="91422" bIns="45711" rtlCol="0">
            <a:spAutoFit/>
          </a:bodyPr>
          <a:lstStyle/>
          <a:p>
            <a:pPr algn="ctr"/>
            <a:r>
              <a:rPr lang="en-US" sz="3600" b="1" dirty="0">
                <a:solidFill>
                  <a:schemeClr val="tx2"/>
                </a:solidFill>
                <a:latin typeface="PermianSlabSerifTypeface" panose="02000000000000000000" pitchFamily="50" charset="0"/>
                <a:ea typeface="Open Sans" panose="020B0606030504020204" pitchFamily="34" charset="0"/>
                <a:cs typeface="Open Sans" panose="020B0606030504020204" pitchFamily="34" charset="0"/>
              </a:rPr>
              <a:t>Theory of Action</a:t>
            </a:r>
            <a:endParaRPr lang="id-ID" sz="3600" b="1" dirty="0">
              <a:solidFill>
                <a:schemeClr val="tx2"/>
              </a:solidFill>
              <a:latin typeface="PermianSlabSerifTypeface" panose="02000000000000000000" pitchFamily="50" charset="0"/>
              <a:ea typeface="Open Sans" panose="020B0606030504020204" pitchFamily="34" charset="0"/>
              <a:cs typeface="Open Sans" panose="020B0606030504020204" pitchFamily="34" charset="0"/>
            </a:endParaRPr>
          </a:p>
        </p:txBody>
      </p:sp>
      <p:sp>
        <p:nvSpPr>
          <p:cNvPr id="8" name="Subtitle 2"/>
          <p:cNvSpPr txBox="1">
            <a:spLocks/>
          </p:cNvSpPr>
          <p:nvPr userDrawn="1"/>
        </p:nvSpPr>
        <p:spPr>
          <a:xfrm>
            <a:off x="-170532" y="556191"/>
            <a:ext cx="9503703" cy="117987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400" dirty="0">
                <a:latin typeface="PermianSlabSerifTypeface" panose="02000000000000000000" pitchFamily="2" charset="0"/>
                <a:cs typeface="Lato Light"/>
              </a:rPr>
              <a:t>The department will create meaningful and lasting change </a:t>
            </a:r>
          </a:p>
          <a:p>
            <a:r>
              <a:rPr lang="en-US" sz="2400" dirty="0">
                <a:latin typeface="PermianSlabSerifTypeface" panose="02000000000000000000" pitchFamily="2" charset="0"/>
                <a:cs typeface="Lato Light"/>
              </a:rPr>
              <a:t>for students in Tennessee through: </a:t>
            </a:r>
            <a:endParaRPr lang="en-US" sz="2400" dirty="0">
              <a:solidFill>
                <a:schemeClr val="accent1"/>
              </a:solidFill>
              <a:latin typeface="PermianSlabSerifTypeface" panose="02000000000000000000" pitchFamily="2" charset="0"/>
              <a:cs typeface="Lato Light"/>
            </a:endParaRPr>
          </a:p>
        </p:txBody>
      </p:sp>
      <p:pic>
        <p:nvPicPr>
          <p:cNvPr id="9" name="Picture 8"/>
          <p:cNvPicPr>
            <a:picLocks noChangeAspect="1"/>
          </p:cNvPicPr>
          <p:nvPr userDrawn="1"/>
        </p:nvPicPr>
        <p:blipFill rotWithShape="1">
          <a:blip r:embed="rId2"/>
          <a:srcRect l="7540" t="3421" r="6695" b="2531"/>
          <a:stretch/>
        </p:blipFill>
        <p:spPr>
          <a:xfrm>
            <a:off x="114426" y="2048354"/>
            <a:ext cx="3749236" cy="3444066"/>
          </a:xfrm>
          <a:prstGeom prst="rect">
            <a:avLst/>
          </a:prstGeom>
        </p:spPr>
      </p:pic>
      <p:sp>
        <p:nvSpPr>
          <p:cNvPr id="10" name="TextBox 9"/>
          <p:cNvSpPr txBox="1"/>
          <p:nvPr userDrawn="1"/>
        </p:nvSpPr>
        <p:spPr>
          <a:xfrm>
            <a:off x="6594326" y="4919353"/>
            <a:ext cx="1703379"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Engage</a:t>
            </a:r>
            <a:endParaRPr lang="id-ID" sz="1600" b="1" dirty="0">
              <a:solidFill>
                <a:srgbClr val="445469"/>
              </a:solidFill>
              <a:ea typeface="Open Sans" panose="020B0606030504020204" pitchFamily="34" charset="0"/>
              <a:cs typeface="Open Sans" panose="020B0606030504020204" pitchFamily="34" charset="0"/>
            </a:endParaRPr>
          </a:p>
        </p:txBody>
      </p:sp>
      <p:sp>
        <p:nvSpPr>
          <p:cNvPr id="11" name="TextBox 10"/>
          <p:cNvSpPr txBox="1"/>
          <p:nvPr userDrawn="1"/>
        </p:nvSpPr>
        <p:spPr>
          <a:xfrm>
            <a:off x="6536958" y="5150173"/>
            <a:ext cx="2491132"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Authentically engage with stakeholders to measure what is and isn’t working.</a:t>
            </a:r>
          </a:p>
        </p:txBody>
      </p:sp>
      <p:sp>
        <p:nvSpPr>
          <p:cNvPr id="12" name="Rectangle 11"/>
          <p:cNvSpPr/>
          <p:nvPr userDrawn="1"/>
        </p:nvSpPr>
        <p:spPr>
          <a:xfrm flipV="1">
            <a:off x="6759298" y="6230584"/>
            <a:ext cx="1951610" cy="69076"/>
          </a:xfrm>
          <a:prstGeom prst="rect">
            <a:avLst/>
          </a:prstGeom>
          <a:solidFill>
            <a:srgbClr val="FFFFFF">
              <a:lumMod val="85000"/>
            </a:srgbClr>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sp>
        <p:nvSpPr>
          <p:cNvPr id="13" name="TextBox 12"/>
          <p:cNvSpPr txBox="1"/>
          <p:nvPr userDrawn="1"/>
        </p:nvSpPr>
        <p:spPr>
          <a:xfrm>
            <a:off x="3771158" y="4839760"/>
            <a:ext cx="1854254"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Capacity</a:t>
            </a:r>
            <a:endParaRPr lang="id-ID" sz="1600" b="1" dirty="0">
              <a:solidFill>
                <a:srgbClr val="445469"/>
              </a:solidFill>
              <a:ea typeface="Open Sans" panose="020B0606030504020204" pitchFamily="34" charset="0"/>
              <a:cs typeface="Open Sans" panose="020B0606030504020204" pitchFamily="34" charset="0"/>
            </a:endParaRPr>
          </a:p>
        </p:txBody>
      </p:sp>
      <p:sp>
        <p:nvSpPr>
          <p:cNvPr id="14" name="TextBox 13"/>
          <p:cNvSpPr txBox="1"/>
          <p:nvPr userDrawn="1"/>
        </p:nvSpPr>
        <p:spPr>
          <a:xfrm>
            <a:off x="3714062" y="5150173"/>
            <a:ext cx="2499993" cy="1034093"/>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Build district capacity and consider the needs and realities of each district in our work.</a:t>
            </a:r>
          </a:p>
        </p:txBody>
      </p:sp>
      <p:sp>
        <p:nvSpPr>
          <p:cNvPr id="15" name="Rectangle 14"/>
          <p:cNvSpPr/>
          <p:nvPr userDrawn="1"/>
        </p:nvSpPr>
        <p:spPr>
          <a:xfrm flipV="1">
            <a:off x="3924534" y="6230584"/>
            <a:ext cx="1981676" cy="69076"/>
          </a:xfrm>
          <a:prstGeom prst="rect">
            <a:avLst/>
          </a:prstGeom>
          <a:solidFill>
            <a:srgbClr val="557879"/>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Lato Light"/>
              <a:ea typeface="+mn-ea"/>
              <a:cs typeface="+mn-cs"/>
            </a:endParaRPr>
          </a:p>
        </p:txBody>
      </p:sp>
      <p:sp>
        <p:nvSpPr>
          <p:cNvPr id="16" name="TextBox 15"/>
          <p:cNvSpPr txBox="1"/>
          <p:nvPr userDrawn="1"/>
        </p:nvSpPr>
        <p:spPr>
          <a:xfrm>
            <a:off x="6608235" y="1765253"/>
            <a:ext cx="1783984"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Access</a:t>
            </a:r>
            <a:endParaRPr lang="id-ID" sz="1600" b="1" dirty="0">
              <a:solidFill>
                <a:srgbClr val="445469"/>
              </a:solidFill>
              <a:ea typeface="Open Sans" panose="020B0606030504020204" pitchFamily="34" charset="0"/>
              <a:cs typeface="Open Sans" panose="020B0606030504020204" pitchFamily="34" charset="0"/>
            </a:endParaRPr>
          </a:p>
        </p:txBody>
      </p:sp>
      <p:sp>
        <p:nvSpPr>
          <p:cNvPr id="17" name="TextBox 16"/>
          <p:cNvSpPr txBox="1"/>
          <p:nvPr userDrawn="1"/>
        </p:nvSpPr>
        <p:spPr>
          <a:xfrm>
            <a:off x="6576821" y="2016249"/>
            <a:ext cx="2451269" cy="627828"/>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Focus on rigorous academic expectations for all children.</a:t>
            </a:r>
          </a:p>
        </p:txBody>
      </p:sp>
      <p:sp>
        <p:nvSpPr>
          <p:cNvPr id="18" name="Rectangle 17"/>
          <p:cNvSpPr/>
          <p:nvPr userDrawn="1"/>
        </p:nvSpPr>
        <p:spPr>
          <a:xfrm flipV="1">
            <a:off x="6761051" y="2841687"/>
            <a:ext cx="1951610" cy="74806"/>
          </a:xfrm>
          <a:prstGeom prst="rect">
            <a:avLst/>
          </a:prstGeom>
          <a:solidFill>
            <a:srgbClr val="D9D95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sp>
        <p:nvSpPr>
          <p:cNvPr id="19" name="TextBox 18"/>
          <p:cNvSpPr txBox="1"/>
          <p:nvPr userDrawn="1"/>
        </p:nvSpPr>
        <p:spPr>
          <a:xfrm>
            <a:off x="3714062" y="1748844"/>
            <a:ext cx="1926883"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Foundations</a:t>
            </a:r>
            <a:endParaRPr lang="id-ID" sz="1600" b="1" dirty="0">
              <a:solidFill>
                <a:srgbClr val="445469"/>
              </a:solidFill>
              <a:ea typeface="Open Sans" panose="020B0606030504020204" pitchFamily="34" charset="0"/>
              <a:cs typeface="Open Sans" panose="020B0606030504020204" pitchFamily="34" charset="0"/>
            </a:endParaRPr>
          </a:p>
        </p:txBody>
      </p:sp>
      <p:sp>
        <p:nvSpPr>
          <p:cNvPr id="20" name="TextBox 19"/>
          <p:cNvSpPr txBox="1"/>
          <p:nvPr userDrawn="1"/>
        </p:nvSpPr>
        <p:spPr>
          <a:xfrm>
            <a:off x="3702954" y="1999279"/>
            <a:ext cx="2633452"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Build upon the commitment to standards, assessment, accountability, and evaluation.</a:t>
            </a:r>
          </a:p>
        </p:txBody>
      </p:sp>
      <p:sp>
        <p:nvSpPr>
          <p:cNvPr id="21" name="Rectangle 20"/>
          <p:cNvSpPr/>
          <p:nvPr userDrawn="1"/>
        </p:nvSpPr>
        <p:spPr>
          <a:xfrm flipV="1">
            <a:off x="3927673" y="2844599"/>
            <a:ext cx="1950103" cy="75237"/>
          </a:xfrm>
          <a:prstGeom prst="rect">
            <a:avLst/>
          </a:prstGeom>
          <a:solidFill>
            <a:srgbClr val="6FCCD1"/>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Lato Light"/>
              <a:ea typeface="+mn-ea"/>
              <a:cs typeface="+mn-cs"/>
            </a:endParaRPr>
          </a:p>
        </p:txBody>
      </p:sp>
      <p:sp>
        <p:nvSpPr>
          <p:cNvPr id="22" name="TextBox 21"/>
          <p:cNvSpPr txBox="1"/>
          <p:nvPr userDrawn="1"/>
        </p:nvSpPr>
        <p:spPr>
          <a:xfrm>
            <a:off x="6623124" y="3244541"/>
            <a:ext cx="1765044"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Pipeline</a:t>
            </a:r>
            <a:endParaRPr lang="id-ID" sz="1600" b="1" dirty="0">
              <a:solidFill>
                <a:srgbClr val="445469"/>
              </a:solidFill>
              <a:ea typeface="Open Sans" panose="020B0606030504020204" pitchFamily="34" charset="0"/>
              <a:cs typeface="Open Sans" panose="020B0606030504020204" pitchFamily="34" charset="0"/>
            </a:endParaRPr>
          </a:p>
        </p:txBody>
      </p:sp>
      <p:sp>
        <p:nvSpPr>
          <p:cNvPr id="23" name="TextBox 22"/>
          <p:cNvSpPr txBox="1"/>
          <p:nvPr userDrawn="1"/>
        </p:nvSpPr>
        <p:spPr>
          <a:xfrm>
            <a:off x="6576821" y="3492331"/>
            <a:ext cx="2451269"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Build and maintain a strong educator pipeline and retention strategy.</a:t>
            </a:r>
          </a:p>
        </p:txBody>
      </p:sp>
      <p:sp>
        <p:nvSpPr>
          <p:cNvPr id="24" name="Rectangle 23"/>
          <p:cNvSpPr/>
          <p:nvPr userDrawn="1"/>
        </p:nvSpPr>
        <p:spPr>
          <a:xfrm flipV="1">
            <a:off x="6772805" y="4429560"/>
            <a:ext cx="2007324" cy="74637"/>
          </a:xfrm>
          <a:prstGeom prst="rect">
            <a:avLst/>
          </a:prstGeom>
          <a:solidFill>
            <a:srgbClr val="EB373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Lato Light"/>
              <a:ea typeface="+mn-ea"/>
              <a:cs typeface="+mn-cs"/>
            </a:endParaRPr>
          </a:p>
        </p:txBody>
      </p:sp>
      <p:sp>
        <p:nvSpPr>
          <p:cNvPr id="25" name="TextBox 24"/>
          <p:cNvSpPr txBox="1"/>
          <p:nvPr userDrawn="1"/>
        </p:nvSpPr>
        <p:spPr>
          <a:xfrm>
            <a:off x="3715854" y="3298232"/>
            <a:ext cx="1717389" cy="430851"/>
          </a:xfrm>
          <a:prstGeom prst="rect">
            <a:avLst/>
          </a:prstGeom>
          <a:noFill/>
        </p:spPr>
        <p:txBody>
          <a:bodyPr wrap="squar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Supports</a:t>
            </a:r>
            <a:endParaRPr lang="id-ID" sz="1600" b="1" dirty="0">
              <a:solidFill>
                <a:srgbClr val="445469"/>
              </a:solidFill>
              <a:ea typeface="Open Sans" panose="020B0606030504020204" pitchFamily="34" charset="0"/>
              <a:cs typeface="Open Sans" panose="020B0606030504020204" pitchFamily="34" charset="0"/>
            </a:endParaRPr>
          </a:p>
        </p:txBody>
      </p:sp>
      <p:sp>
        <p:nvSpPr>
          <p:cNvPr id="26" name="TextBox 25"/>
          <p:cNvSpPr txBox="1"/>
          <p:nvPr userDrawn="1"/>
        </p:nvSpPr>
        <p:spPr>
          <a:xfrm>
            <a:off x="3701826" y="3581015"/>
            <a:ext cx="2512230" cy="830960"/>
          </a:xfrm>
          <a:prstGeom prst="rect">
            <a:avLst/>
          </a:prstGeom>
          <a:noFill/>
        </p:spPr>
        <p:txBody>
          <a:bodyPr wrap="square" lIns="219419" tIns="109710" rIns="219419" bIns="109710" rtlCol="0">
            <a:spAutoFit/>
          </a:bodyPr>
          <a:lstStyle/>
          <a:p>
            <a:pPr defTabSz="1828434">
              <a:lnSpc>
                <a:spcPct val="110000"/>
              </a:lnSpc>
            </a:pPr>
            <a:r>
              <a:rPr lang="en-US" sz="1200" dirty="0">
                <a:solidFill>
                  <a:srgbClr val="445469"/>
                </a:solidFill>
                <a:ea typeface="Open Sans" panose="020B0606030504020204" pitchFamily="34" charset="0"/>
                <a:cs typeface="Open Sans" panose="020B0606030504020204" pitchFamily="34" charset="0"/>
              </a:rPr>
              <a:t>Provide whole child supports for schools, teachers, and families.</a:t>
            </a:r>
          </a:p>
        </p:txBody>
      </p:sp>
      <p:sp>
        <p:nvSpPr>
          <p:cNvPr id="27" name="Rectangle 26"/>
          <p:cNvSpPr/>
          <p:nvPr userDrawn="1"/>
        </p:nvSpPr>
        <p:spPr>
          <a:xfrm flipV="1">
            <a:off x="3924534" y="4420497"/>
            <a:ext cx="1981676" cy="72263"/>
          </a:xfrm>
          <a:prstGeom prst="rect">
            <a:avLst/>
          </a:prstGeom>
          <a:solidFill>
            <a:srgbClr val="F07F3A"/>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Lato Light"/>
              <a:ea typeface="+mn-ea"/>
              <a:cs typeface="+mn-cs"/>
            </a:endParaRPr>
          </a:p>
        </p:txBody>
      </p:sp>
    </p:spTree>
    <p:extLst>
      <p:ext uri="{BB962C8B-B14F-4D97-AF65-F5344CB8AC3E}">
        <p14:creationId xmlns:p14="http://schemas.microsoft.com/office/powerpoint/2010/main" val="388663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87" r="29781"/>
          <a:stretch/>
        </p:blipFill>
        <p:spPr>
          <a:xfrm>
            <a:off x="152281" y="1452694"/>
            <a:ext cx="2725111" cy="3437351"/>
          </a:xfrm>
          <a:prstGeom prst="rect">
            <a:avLst/>
          </a:prstGeom>
        </p:spPr>
      </p:pic>
      <p:pic>
        <p:nvPicPr>
          <p:cNvPr id="9" name="Picture 8">
            <a:extLst>
              <a:ext uri="{FF2B5EF4-FFF2-40B4-BE49-F238E27FC236}">
                <a16:creationId xmlns:a16="http://schemas.microsoft.com/office/drawing/2014/main" id="{E5D25B73-62CF-2C4F-BB7F-FA0D0A19B1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746" y="1724854"/>
            <a:ext cx="943493" cy="2893030"/>
          </a:xfrm>
          <a:prstGeom prst="rect">
            <a:avLst/>
          </a:prstGeom>
        </p:spPr>
      </p:pic>
      <p:grpSp>
        <p:nvGrpSpPr>
          <p:cNvPr id="10" name="Group 9"/>
          <p:cNvGrpSpPr/>
          <p:nvPr userDrawn="1"/>
        </p:nvGrpSpPr>
        <p:grpSpPr>
          <a:xfrm>
            <a:off x="5544180" y="6164403"/>
            <a:ext cx="2501953" cy="149291"/>
            <a:chOff x="6927228" y="7552706"/>
            <a:chExt cx="5016271" cy="227062"/>
          </a:xfrm>
        </p:grpSpPr>
        <p:sp>
          <p:nvSpPr>
            <p:cNvPr id="11" name="Oval 10"/>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60" name="Text Placeholder 59"/>
          <p:cNvSpPr>
            <a:spLocks noGrp="1"/>
          </p:cNvSpPr>
          <p:nvPr>
            <p:ph type="body" sz="quarter" idx="10"/>
          </p:nvPr>
        </p:nvSpPr>
        <p:spPr>
          <a:xfrm>
            <a:off x="4253593" y="1978024"/>
            <a:ext cx="4751863" cy="3904343"/>
          </a:xfrm>
        </p:spPr>
        <p:txBody>
          <a:bodyPr>
            <a:normAutofit/>
          </a:bodyPr>
          <a:lstStyle>
            <a:lvl1pPr marL="0" indent="0">
              <a:buNone/>
              <a:defRPr sz="2400" baseline="0"/>
            </a:lvl1pPr>
          </a:lstStyle>
          <a:p>
            <a:pPr lvl="0"/>
            <a:r>
              <a:rPr lang="en-US"/>
              <a:t>Click to edit Master text styles</a:t>
            </a:r>
          </a:p>
        </p:txBody>
      </p:sp>
      <p:sp>
        <p:nvSpPr>
          <p:cNvPr id="61" name="Title 1"/>
          <p:cNvSpPr>
            <a:spLocks noGrp="1"/>
          </p:cNvSpPr>
          <p:nvPr>
            <p:ph type="title"/>
          </p:nvPr>
        </p:nvSpPr>
        <p:spPr>
          <a:xfrm>
            <a:off x="4253593" y="142875"/>
            <a:ext cx="4751864" cy="1622737"/>
          </a:xfrm>
        </p:spPr>
        <p:txBody>
          <a:bodyPr>
            <a:normAutofit/>
          </a:bodyPr>
          <a:lstStyle>
            <a:lvl1pPr algn="ctr">
              <a:defRPr sz="3600" b="1">
                <a:solidFill>
                  <a:srgbClr val="002D72"/>
                </a:solidFill>
              </a:defRPr>
            </a:lvl1pPr>
          </a:lstStyle>
          <a:p>
            <a:r>
              <a:rPr lang="en-US"/>
              <a:t>Click to edit Master title style</a:t>
            </a:r>
            <a:endParaRPr lang="en-US" dirty="0"/>
          </a:p>
        </p:txBody>
      </p:sp>
    </p:spTree>
    <p:extLst>
      <p:ext uri="{BB962C8B-B14F-4D97-AF65-F5344CB8AC3E}">
        <p14:creationId xmlns:p14="http://schemas.microsoft.com/office/powerpoint/2010/main" val="266405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7DD05290-EAE5-D44A-AEA4-33AC83930919}"/>
              </a:ext>
            </a:extLst>
          </p:cNvPr>
          <p:cNvSpPr/>
          <p:nvPr userDrawn="1"/>
        </p:nvSpPr>
        <p:spPr>
          <a:xfrm rot="10800000" flipV="1">
            <a:off x="6337845" y="-114300"/>
            <a:ext cx="2806152" cy="6972300"/>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336686">
            <a:off x="7362008" y="3442060"/>
            <a:ext cx="988259" cy="3137928"/>
          </a:xfrm>
          <a:prstGeom prst="rect">
            <a:avLst/>
          </a:prstGeom>
        </p:spPr>
      </p:pic>
      <p:sp>
        <p:nvSpPr>
          <p:cNvPr id="12" name="Title 11"/>
          <p:cNvSpPr>
            <a:spLocks noGrp="1"/>
          </p:cNvSpPr>
          <p:nvPr>
            <p:ph type="title"/>
          </p:nvPr>
        </p:nvSpPr>
        <p:spPr>
          <a:xfrm>
            <a:off x="410887" y="308225"/>
            <a:ext cx="7253220"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20412" y="1917700"/>
            <a:ext cx="6147866" cy="3902075"/>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24177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rot="16200000">
            <a:off x="7172398" y="-332518"/>
            <a:ext cx="1257155" cy="2686050"/>
          </a:xfrm>
          <a:prstGeom prst="rect">
            <a:avLst/>
          </a:prstGeom>
        </p:spPr>
      </p:pic>
      <p:sp>
        <p:nvSpPr>
          <p:cNvPr id="7" name="Title 11"/>
          <p:cNvSpPr>
            <a:spLocks noGrp="1"/>
          </p:cNvSpPr>
          <p:nvPr>
            <p:ph type="title"/>
          </p:nvPr>
        </p:nvSpPr>
        <p:spPr>
          <a:xfrm>
            <a:off x="419100" y="365127"/>
            <a:ext cx="5812970"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419100" y="1851025"/>
            <a:ext cx="5812970" cy="411570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45822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5" name="Rectangle 4"/>
          <p:cNvSpPr/>
          <p:nvPr userDrawn="1"/>
        </p:nvSpPr>
        <p:spPr>
          <a:xfrm>
            <a:off x="7807125" y="0"/>
            <a:ext cx="44562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8" name="Picture 7">
            <a:extLst>
              <a:ext uri="{FF2B5EF4-FFF2-40B4-BE49-F238E27FC236}">
                <a16:creationId xmlns:a16="http://schemas.microsoft.com/office/drawing/2014/main" id="{E5D25B73-62CF-2C4F-BB7F-FA0D0A19B1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803661">
            <a:off x="319534" y="1125948"/>
            <a:ext cx="795012" cy="2437741"/>
          </a:xfrm>
          <a:prstGeom prst="rect">
            <a:avLst/>
          </a:prstGeom>
        </p:spPr>
      </p:pic>
      <p:sp>
        <p:nvSpPr>
          <p:cNvPr id="10" name="Title 11"/>
          <p:cNvSpPr>
            <a:spLocks noGrp="1"/>
          </p:cNvSpPr>
          <p:nvPr>
            <p:ph type="title"/>
          </p:nvPr>
        </p:nvSpPr>
        <p:spPr>
          <a:xfrm>
            <a:off x="942975" y="261291"/>
            <a:ext cx="6534149"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11" name="Text Placeholder 13"/>
          <p:cNvSpPr>
            <a:spLocks noGrp="1"/>
          </p:cNvSpPr>
          <p:nvPr>
            <p:ph type="body" sz="quarter" idx="10"/>
          </p:nvPr>
        </p:nvSpPr>
        <p:spPr>
          <a:xfrm>
            <a:off x="1533845" y="1754187"/>
            <a:ext cx="5943279" cy="4398963"/>
          </a:xfrm>
        </p:spPr>
        <p:txBody>
          <a:bodyPr>
            <a:normAutofit/>
          </a:bodyPr>
          <a:lstStyle>
            <a:lvl1pPr marL="0" indent="0">
              <a:buNone/>
              <a:defRPr sz="2400" baseline="0"/>
            </a:lvl1pPr>
          </a:lstStyle>
          <a:p>
            <a:pPr lvl="0"/>
            <a:r>
              <a:rPr lang="en-US"/>
              <a:t>Click to edit Master text styles</a:t>
            </a:r>
          </a:p>
        </p:txBody>
      </p:sp>
      <p:sp>
        <p:nvSpPr>
          <p:cNvPr id="9" name="Rectangle 8"/>
          <p:cNvSpPr/>
          <p:nvPr userDrawn="1"/>
        </p:nvSpPr>
        <p:spPr>
          <a:xfrm>
            <a:off x="8252750" y="0"/>
            <a:ext cx="44562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2DCCD3"/>
              </a:solidFill>
            </a:endParaRPr>
          </a:p>
        </p:txBody>
      </p:sp>
      <p:sp>
        <p:nvSpPr>
          <p:cNvPr id="12" name="Rectangle 11"/>
          <p:cNvSpPr/>
          <p:nvPr userDrawn="1"/>
        </p:nvSpPr>
        <p:spPr>
          <a:xfrm>
            <a:off x="8698375" y="0"/>
            <a:ext cx="44562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E87722"/>
              </a:solidFill>
            </a:endParaRPr>
          </a:p>
        </p:txBody>
      </p:sp>
    </p:spTree>
    <p:extLst>
      <p:ext uri="{BB962C8B-B14F-4D97-AF65-F5344CB8AC3E}">
        <p14:creationId xmlns:p14="http://schemas.microsoft.com/office/powerpoint/2010/main" val="3578656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6391276" cy="1325563"/>
          </a:xfrm>
        </p:spPr>
        <p:txBody>
          <a:bodyPr>
            <a:normAutofit/>
          </a:bodyPr>
          <a:lstStyle>
            <a:lvl1pPr>
              <a:defRPr sz="3600" b="1">
                <a:solidFill>
                  <a:srgbClr val="002D72"/>
                </a:solidFill>
              </a:defRPr>
            </a:lvl1pPr>
          </a:lstStyle>
          <a:p>
            <a:r>
              <a:rPr lang="en-US"/>
              <a:t>Click to edit Master title style</a:t>
            </a:r>
            <a:endParaRPr lang="en-US" dirty="0"/>
          </a:p>
        </p:txBody>
      </p:sp>
      <p:sp>
        <p:nvSpPr>
          <p:cNvPr id="7" name="Text Placeholder 13"/>
          <p:cNvSpPr>
            <a:spLocks noGrp="1"/>
          </p:cNvSpPr>
          <p:nvPr>
            <p:ph type="body" sz="quarter" idx="10"/>
          </p:nvPr>
        </p:nvSpPr>
        <p:spPr>
          <a:xfrm>
            <a:off x="628649" y="1960249"/>
            <a:ext cx="6391276" cy="3836394"/>
          </a:xfrm>
        </p:spPr>
        <p:txBody>
          <a:bodyPr>
            <a:normAutofit/>
          </a:bodyPr>
          <a:lstStyle>
            <a:lvl1pPr marL="0" indent="0">
              <a:buNone/>
              <a:defRPr sz="2400" baseline="0"/>
            </a:lvl1pPr>
          </a:lstStyle>
          <a:p>
            <a:pPr lvl="0"/>
            <a:r>
              <a:rPr lang="en-US"/>
              <a:t>Click to edit Master text styles</a:t>
            </a:r>
          </a:p>
        </p:txBody>
      </p:sp>
      <p:sp>
        <p:nvSpPr>
          <p:cNvPr id="8" name="Rectangle 7"/>
          <p:cNvSpPr/>
          <p:nvPr userDrawn="1"/>
        </p:nvSpPr>
        <p:spPr>
          <a:xfrm>
            <a:off x="7700989" y="0"/>
            <a:ext cx="44562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p:cNvSpPr/>
          <p:nvPr userDrawn="1"/>
        </p:nvSpPr>
        <p:spPr>
          <a:xfrm>
            <a:off x="8146614" y="0"/>
            <a:ext cx="44562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2DCCD3"/>
              </a:solidFill>
            </a:endParaRPr>
          </a:p>
        </p:txBody>
      </p:sp>
      <p:sp>
        <p:nvSpPr>
          <p:cNvPr id="10" name="Rectangle 9"/>
          <p:cNvSpPr/>
          <p:nvPr userDrawn="1"/>
        </p:nvSpPr>
        <p:spPr>
          <a:xfrm>
            <a:off x="8592239" y="0"/>
            <a:ext cx="551761"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E87722"/>
              </a:solidFill>
            </a:endParaRPr>
          </a:p>
        </p:txBody>
      </p:sp>
      <p:sp>
        <p:nvSpPr>
          <p:cNvPr id="6" name="TextBox 5"/>
          <p:cNvSpPr txBox="1"/>
          <p:nvPr userDrawn="1"/>
        </p:nvSpPr>
        <p:spPr>
          <a:xfrm rot="5400000">
            <a:off x="7706168" y="1296245"/>
            <a:ext cx="2323902" cy="461665"/>
          </a:xfrm>
          <a:prstGeom prst="rect">
            <a:avLst/>
          </a:prstGeom>
          <a:noFill/>
        </p:spPr>
        <p:txBody>
          <a:bodyPr wrap="square" rtlCol="0">
            <a:spAutoFit/>
          </a:bodyPr>
          <a:lstStyle/>
          <a:p>
            <a:r>
              <a:rPr lang="en-US" sz="2400" b="0" dirty="0">
                <a:solidFill>
                  <a:schemeClr val="bg1"/>
                </a:solidFill>
                <a:latin typeface="+mj-lt"/>
              </a:rPr>
              <a:t>ACADEMICS</a:t>
            </a:r>
          </a:p>
        </p:txBody>
      </p:sp>
    </p:spTree>
    <p:extLst>
      <p:ext uri="{BB962C8B-B14F-4D97-AF65-F5344CB8AC3E}">
        <p14:creationId xmlns:p14="http://schemas.microsoft.com/office/powerpoint/2010/main" val="289219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5">
    <p:spTree>
      <p:nvGrpSpPr>
        <p:cNvPr id="1" name=""/>
        <p:cNvGrpSpPr/>
        <p:nvPr/>
      </p:nvGrpSpPr>
      <p:grpSpPr>
        <a:xfrm>
          <a:off x="0" y="0"/>
          <a:ext cx="0" cy="0"/>
          <a:chOff x="0" y="0"/>
          <a:chExt cx="0" cy="0"/>
        </a:xfrm>
      </p:grpSpPr>
      <p:sp>
        <p:nvSpPr>
          <p:cNvPr id="7" name="Title 1"/>
          <p:cNvSpPr>
            <a:spLocks noGrp="1"/>
          </p:cNvSpPr>
          <p:nvPr>
            <p:ph type="title"/>
          </p:nvPr>
        </p:nvSpPr>
        <p:spPr>
          <a:xfrm>
            <a:off x="628649" y="365126"/>
            <a:ext cx="6520579" cy="1325563"/>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628648" y="1960249"/>
            <a:ext cx="6520580" cy="3983351"/>
          </a:xfrm>
        </p:spPr>
        <p:txBody>
          <a:bodyPr>
            <a:normAutofit/>
          </a:bodyPr>
          <a:lstStyle>
            <a:lvl1pPr marL="0" indent="0">
              <a:buNone/>
              <a:defRPr sz="2400" baseline="0"/>
            </a:lvl1pPr>
          </a:lstStyle>
          <a:p>
            <a:pPr lvl="0"/>
            <a:r>
              <a:rPr lang="en-US"/>
              <a:t>Click to edit Master text styles</a:t>
            </a:r>
          </a:p>
        </p:txBody>
      </p:sp>
      <p:sp>
        <p:nvSpPr>
          <p:cNvPr id="12" name="Rectangle 11"/>
          <p:cNvSpPr/>
          <p:nvPr userDrawn="1"/>
        </p:nvSpPr>
        <p:spPr>
          <a:xfrm>
            <a:off x="7700989" y="-2266"/>
            <a:ext cx="44562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Rectangle 12"/>
          <p:cNvSpPr/>
          <p:nvPr userDrawn="1"/>
        </p:nvSpPr>
        <p:spPr>
          <a:xfrm>
            <a:off x="8698375" y="0"/>
            <a:ext cx="44562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2DCCD3"/>
              </a:solidFill>
            </a:endParaRPr>
          </a:p>
        </p:txBody>
      </p:sp>
      <p:sp>
        <p:nvSpPr>
          <p:cNvPr id="14" name="Rectangle 13"/>
          <p:cNvSpPr/>
          <p:nvPr userDrawn="1"/>
        </p:nvSpPr>
        <p:spPr>
          <a:xfrm>
            <a:off x="8146614" y="-2266"/>
            <a:ext cx="551761"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E87722"/>
              </a:solidFill>
            </a:endParaRPr>
          </a:p>
        </p:txBody>
      </p:sp>
      <p:sp>
        <p:nvSpPr>
          <p:cNvPr id="15" name="TextBox 14"/>
          <p:cNvSpPr txBox="1"/>
          <p:nvPr userDrawn="1"/>
        </p:nvSpPr>
        <p:spPr>
          <a:xfrm rot="5400000">
            <a:off x="6939540" y="1617246"/>
            <a:ext cx="2965905" cy="461665"/>
          </a:xfrm>
          <a:prstGeom prst="rect">
            <a:avLst/>
          </a:prstGeom>
          <a:noFill/>
        </p:spPr>
        <p:txBody>
          <a:bodyPr wrap="square" rtlCol="0">
            <a:spAutoFit/>
          </a:bodyPr>
          <a:lstStyle/>
          <a:p>
            <a:r>
              <a:rPr lang="en-US" sz="2400" b="0" dirty="0">
                <a:solidFill>
                  <a:schemeClr val="bg1"/>
                </a:solidFill>
                <a:latin typeface="+mj-lt"/>
              </a:rPr>
              <a:t>WHOLE</a:t>
            </a:r>
            <a:r>
              <a:rPr lang="en-US" sz="2400" b="0" baseline="0" dirty="0">
                <a:solidFill>
                  <a:schemeClr val="bg1"/>
                </a:solidFill>
                <a:latin typeface="+mj-lt"/>
              </a:rPr>
              <a:t> CHILD</a:t>
            </a:r>
            <a:endParaRPr lang="en-US" sz="2400" b="0" dirty="0">
              <a:solidFill>
                <a:schemeClr val="bg1"/>
              </a:solidFill>
              <a:latin typeface="+mj-lt"/>
            </a:endParaRPr>
          </a:p>
        </p:txBody>
      </p:sp>
    </p:spTree>
    <p:extLst>
      <p:ext uri="{BB962C8B-B14F-4D97-AF65-F5344CB8AC3E}">
        <p14:creationId xmlns:p14="http://schemas.microsoft.com/office/powerpoint/2010/main" val="274959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92048" y="6265462"/>
            <a:ext cx="1270152" cy="502386"/>
          </a:xfrm>
          <a:prstGeom prst="rect">
            <a:avLst/>
          </a:prstGeom>
        </p:spPr>
      </p:pic>
    </p:spTree>
    <p:extLst>
      <p:ext uri="{BB962C8B-B14F-4D97-AF65-F5344CB8AC3E}">
        <p14:creationId xmlns:p14="http://schemas.microsoft.com/office/powerpoint/2010/main" val="2183648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74" r:id="rId10"/>
    <p:sldLayoutId id="2147483687" r:id="rId11"/>
    <p:sldLayoutId id="2147483675" r:id="rId12"/>
    <p:sldLayoutId id="2147483686" r:id="rId13"/>
    <p:sldLayoutId id="2147483688"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90" r:id="rId25"/>
    <p:sldLayoutId id="2147483691" r:id="rId26"/>
    <p:sldLayoutId id="2147483693"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www.tn.gov/education" TargetMode="External"/><Relationship Id="rId2" Type="http://schemas.openxmlformats.org/officeDocument/2006/relationships/hyperlink" Target="mailto:joanna.collins@tn.gov"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17431" y="4929353"/>
            <a:ext cx="6962775" cy="523544"/>
          </a:xfrm>
        </p:spPr>
        <p:txBody>
          <a:bodyPr>
            <a:normAutofit fontScale="77500" lnSpcReduction="20000"/>
          </a:bodyPr>
          <a:lstStyle/>
          <a:p>
            <a:r>
              <a:rPr lang="en-US" dirty="0"/>
              <a:t>Joanna Collins, Assistant General Counsel for Procurement</a:t>
            </a:r>
          </a:p>
        </p:txBody>
      </p:sp>
      <p:sp>
        <p:nvSpPr>
          <p:cNvPr id="3" name="Text Placeholder 2"/>
          <p:cNvSpPr>
            <a:spLocks noGrp="1"/>
          </p:cNvSpPr>
          <p:nvPr>
            <p:ph type="body" sz="quarter" idx="11"/>
          </p:nvPr>
        </p:nvSpPr>
        <p:spPr>
          <a:xfrm>
            <a:off x="1517431" y="5452897"/>
            <a:ext cx="6962775" cy="523544"/>
          </a:xfrm>
        </p:spPr>
        <p:txBody>
          <a:bodyPr>
            <a:normAutofit fontScale="85000" lnSpcReduction="10000"/>
          </a:bodyPr>
          <a:lstStyle/>
          <a:p>
            <a:r>
              <a:rPr lang="en-US" dirty="0"/>
              <a:t>Office of General Counsel, TN Dept. of Education, 2/19/20</a:t>
            </a:r>
          </a:p>
        </p:txBody>
      </p:sp>
    </p:spTree>
    <p:extLst>
      <p:ext uri="{BB962C8B-B14F-4D97-AF65-F5344CB8AC3E}">
        <p14:creationId xmlns:p14="http://schemas.microsoft.com/office/powerpoint/2010/main" val="4265917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233" y="1754657"/>
            <a:ext cx="2429597" cy="1846083"/>
          </a:xfrm>
          <a:prstGeom prst="rect">
            <a:avLst/>
          </a:prstGeom>
          <a:noFill/>
        </p:spPr>
        <p:txBody>
          <a:bodyPr wrap="square" rtlCol="0">
            <a:spAutoFit/>
          </a:bodyPr>
          <a:lstStyle/>
          <a:p>
            <a:pPr algn="ctr">
              <a:lnSpc>
                <a:spcPct val="110000"/>
              </a:lnSpc>
            </a:pPr>
            <a:r>
              <a:rPr lang="en-US" sz="2626" b="1" dirty="0">
                <a:solidFill>
                  <a:schemeClr val="bg1"/>
                </a:solidFill>
              </a:rPr>
              <a:t>Ethical duties of Commission members</a:t>
            </a:r>
            <a:endParaRPr lang="en-US" sz="2626"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9FA33EBE-542A-7740-B5D2-CA8CC975F2F6}"/>
              </a:ext>
            </a:extLst>
          </p:cNvPr>
          <p:cNvSpPr txBox="1"/>
          <p:nvPr/>
        </p:nvSpPr>
        <p:spPr>
          <a:xfrm>
            <a:off x="176170" y="1154493"/>
            <a:ext cx="5663721" cy="600164"/>
          </a:xfrm>
          <a:prstGeom prst="rect">
            <a:avLst/>
          </a:prstGeom>
          <a:noFill/>
        </p:spPr>
        <p:txBody>
          <a:bodyPr wrap="square" rtlCol="0">
            <a:spAutoFit/>
          </a:bodyPr>
          <a:lstStyle/>
          <a:p>
            <a:pPr fontAlgn="base"/>
            <a:r>
              <a:rPr lang="en-US" b="1" dirty="0">
                <a:latin typeface="Arial" panose="020B0604020202020204" pitchFamily="34" charset="0"/>
                <a:cs typeface="Arial" panose="020B0604020202020204" pitchFamily="34" charset="0"/>
              </a:rPr>
              <a:t>Conflict of Interest Disclosures </a:t>
            </a:r>
          </a:p>
          <a:p>
            <a:endParaRPr lang="en-US" sz="1500" dirty="0"/>
          </a:p>
        </p:txBody>
      </p:sp>
      <p:sp>
        <p:nvSpPr>
          <p:cNvPr id="4" name="TextBox 3">
            <a:extLst>
              <a:ext uri="{FF2B5EF4-FFF2-40B4-BE49-F238E27FC236}">
                <a16:creationId xmlns:a16="http://schemas.microsoft.com/office/drawing/2014/main" id="{97F17A49-EF76-4BF3-83B1-42CA58343A69}"/>
              </a:ext>
            </a:extLst>
          </p:cNvPr>
          <p:cNvSpPr txBox="1"/>
          <p:nvPr/>
        </p:nvSpPr>
        <p:spPr>
          <a:xfrm>
            <a:off x="91732" y="1662035"/>
            <a:ext cx="5587616" cy="397031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Commission Policy 1.100 re: Conflict of Interest Disclosures states: </a:t>
            </a:r>
          </a:p>
          <a:p>
            <a:r>
              <a:rPr lang="en-US" dirty="0"/>
              <a:t>“In order to assure that any appearance of conflict of interest is avoided, and in order to assure that any indirect interests are publicly acknowledged, each Commissioner shall complete the Tennessee Public Charter School Commission Conflict of Interest Disclosure Statement (attached below). Each Commissioner shall amend his or her disclosure because of termination or acquisition of interests of which disclosure is required”.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946076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233" y="1754657"/>
            <a:ext cx="2429597" cy="1846083"/>
          </a:xfrm>
          <a:prstGeom prst="rect">
            <a:avLst/>
          </a:prstGeom>
          <a:noFill/>
        </p:spPr>
        <p:txBody>
          <a:bodyPr wrap="square" rtlCol="0">
            <a:spAutoFit/>
          </a:bodyPr>
          <a:lstStyle/>
          <a:p>
            <a:pPr algn="ctr">
              <a:lnSpc>
                <a:spcPct val="110000"/>
              </a:lnSpc>
            </a:pPr>
            <a:r>
              <a:rPr lang="en-US" sz="2626" b="1" dirty="0">
                <a:solidFill>
                  <a:schemeClr val="bg1"/>
                </a:solidFill>
              </a:rPr>
              <a:t>Ethical duties of Commission members</a:t>
            </a:r>
            <a:endParaRPr lang="en-US" sz="2626"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9FA33EBE-542A-7740-B5D2-CA8CC975F2F6}"/>
              </a:ext>
            </a:extLst>
          </p:cNvPr>
          <p:cNvSpPr txBox="1"/>
          <p:nvPr/>
        </p:nvSpPr>
        <p:spPr>
          <a:xfrm>
            <a:off x="176170" y="1154493"/>
            <a:ext cx="5663721" cy="3139321"/>
          </a:xfrm>
          <a:prstGeom prst="rect">
            <a:avLst/>
          </a:prstGeom>
          <a:noFill/>
        </p:spPr>
        <p:txBody>
          <a:bodyPr wrap="square" rtlCol="0">
            <a:spAutoFit/>
          </a:bodyPr>
          <a:lstStyle/>
          <a:p>
            <a:pPr fontAlgn="base"/>
            <a:r>
              <a:rPr lang="en-US" b="1" dirty="0">
                <a:latin typeface="Arial" panose="020B0604020202020204" pitchFamily="34" charset="0"/>
                <a:cs typeface="Arial" panose="020B0604020202020204" pitchFamily="34" charset="0"/>
              </a:rPr>
              <a:t>Conflict of Interest Disclosures Form</a:t>
            </a:r>
          </a:p>
          <a:p>
            <a:pPr fontAlgn="base"/>
            <a:endParaRPr lang="en-US" b="1"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200" dirty="0">
                <a:latin typeface="Arial" panose="020B0604020202020204" pitchFamily="34" charset="0"/>
                <a:cs typeface="Arial" panose="020B0604020202020204" pitchFamily="34" charset="0"/>
              </a:rPr>
              <a:t>Personal relationships, employment, professional affiliations, ownership interests, service on boards, family ownership interests, receipt of grant funds </a:t>
            </a:r>
          </a:p>
          <a:p>
            <a:pPr marL="285750" indent="-285750" fontAlgn="base">
              <a:buFont typeface="Arial" panose="020B0604020202020204" pitchFamily="34" charset="0"/>
              <a:buChar char="•"/>
            </a:pPr>
            <a:r>
              <a:rPr lang="en-US" sz="1200" dirty="0">
                <a:latin typeface="Arial" panose="020B0604020202020204" pitchFamily="34" charset="0"/>
                <a:cs typeface="Arial" panose="020B0604020202020204" pitchFamily="34" charset="0"/>
              </a:rPr>
              <a:t>Consult with Commission counsel as needed</a:t>
            </a:r>
          </a:p>
          <a:p>
            <a:pPr marL="285750" indent="-285750" fontAlgn="base">
              <a:buFont typeface="Arial" panose="020B0604020202020204" pitchFamily="34" charset="0"/>
              <a:buChar char="•"/>
            </a:pPr>
            <a:r>
              <a:rPr lang="en-US" sz="1200" dirty="0">
                <a:latin typeface="Arial" panose="020B0604020202020204" pitchFamily="34" charset="0"/>
                <a:cs typeface="Arial" panose="020B0604020202020204" pitchFamily="34" charset="0"/>
              </a:rPr>
              <a:t>Your role is to provide the disclosures, not to make the final call as to whether a conflict of interest exists.  You must disclose, whether or not you believe a particular relationship will impact your impartiality.  Commission counsel will determine if there is a conflict of interest that must be addressed and what the proper mitigation is (i.e. recusal from a vote).</a:t>
            </a:r>
          </a:p>
          <a:p>
            <a:pPr marL="285750" indent="-285750" fontAlgn="base">
              <a:buFont typeface="Arial" panose="020B0604020202020204" pitchFamily="34" charset="0"/>
              <a:buChar char="•"/>
            </a:pPr>
            <a:r>
              <a:rPr lang="en-US" sz="1200" dirty="0">
                <a:latin typeface="Arial" panose="020B0604020202020204" pitchFamily="34" charset="0"/>
                <a:cs typeface="Arial" panose="020B0604020202020204" pitchFamily="34" charset="0"/>
              </a:rPr>
              <a:t>Disclosure is an ongoing obligation </a:t>
            </a:r>
          </a:p>
          <a:p>
            <a:pPr marL="285750" indent="-285750" fontAlgn="base">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fontAlgn="base"/>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1659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233" y="1754657"/>
            <a:ext cx="2429597" cy="1846083"/>
          </a:xfrm>
          <a:prstGeom prst="rect">
            <a:avLst/>
          </a:prstGeom>
          <a:noFill/>
        </p:spPr>
        <p:txBody>
          <a:bodyPr wrap="square" rtlCol="0">
            <a:spAutoFit/>
          </a:bodyPr>
          <a:lstStyle/>
          <a:p>
            <a:pPr algn="ctr">
              <a:lnSpc>
                <a:spcPct val="110000"/>
              </a:lnSpc>
            </a:pPr>
            <a:r>
              <a:rPr lang="en-US" sz="2626" b="1" dirty="0">
                <a:solidFill>
                  <a:schemeClr val="bg1"/>
                </a:solidFill>
              </a:rPr>
              <a:t>Ethical duties of Commission members</a:t>
            </a:r>
            <a:endParaRPr lang="en-US" sz="2626"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9FA33EBE-542A-7740-B5D2-CA8CC975F2F6}"/>
              </a:ext>
            </a:extLst>
          </p:cNvPr>
          <p:cNvSpPr txBox="1"/>
          <p:nvPr/>
        </p:nvSpPr>
        <p:spPr>
          <a:xfrm>
            <a:off x="176170" y="1154493"/>
            <a:ext cx="5663721" cy="600164"/>
          </a:xfrm>
          <a:prstGeom prst="rect">
            <a:avLst/>
          </a:prstGeom>
          <a:noFill/>
        </p:spPr>
        <p:txBody>
          <a:bodyPr wrap="square" rtlCol="0">
            <a:spAutoFit/>
          </a:bodyPr>
          <a:lstStyle/>
          <a:p>
            <a:pPr fontAlgn="base"/>
            <a:r>
              <a:rPr lang="en-US" b="1" dirty="0">
                <a:latin typeface="Arial" panose="020B0604020202020204" pitchFamily="34" charset="0"/>
                <a:cs typeface="Arial" panose="020B0604020202020204" pitchFamily="34" charset="0"/>
              </a:rPr>
              <a:t>Consequences for Violating Ethical Obligations</a:t>
            </a:r>
          </a:p>
          <a:p>
            <a:endParaRPr lang="en-US" sz="1500" dirty="0"/>
          </a:p>
        </p:txBody>
      </p:sp>
      <p:sp>
        <p:nvSpPr>
          <p:cNvPr id="4" name="TextBox 3">
            <a:extLst>
              <a:ext uri="{FF2B5EF4-FFF2-40B4-BE49-F238E27FC236}">
                <a16:creationId xmlns:a16="http://schemas.microsoft.com/office/drawing/2014/main" id="{97F17A49-EF76-4BF3-83B1-42CA58343A69}"/>
              </a:ext>
            </a:extLst>
          </p:cNvPr>
          <p:cNvSpPr txBox="1"/>
          <p:nvPr/>
        </p:nvSpPr>
        <p:spPr>
          <a:xfrm>
            <a:off x="91731" y="1662035"/>
            <a:ext cx="6263785"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breach of oath or failure to adhere to the ethical obligations of members may subject the member to removal from office (and to any applicable criminal statutes).</a:t>
            </a:r>
          </a:p>
          <a:p>
            <a:endParaRPr lang="en-US"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6971686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233" y="1754657"/>
            <a:ext cx="2429597" cy="1846083"/>
          </a:xfrm>
          <a:prstGeom prst="rect">
            <a:avLst/>
          </a:prstGeom>
          <a:noFill/>
        </p:spPr>
        <p:txBody>
          <a:bodyPr wrap="square" rtlCol="0">
            <a:spAutoFit/>
          </a:bodyPr>
          <a:lstStyle/>
          <a:p>
            <a:pPr algn="ctr">
              <a:lnSpc>
                <a:spcPct val="110000"/>
              </a:lnSpc>
            </a:pPr>
            <a:r>
              <a:rPr lang="en-US" sz="2626" b="1" dirty="0">
                <a:solidFill>
                  <a:schemeClr val="bg1"/>
                </a:solidFill>
              </a:rPr>
              <a:t>Ethical duties of Commission members</a:t>
            </a:r>
            <a:endParaRPr lang="en-US" sz="2626"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9FA33EBE-542A-7740-B5D2-CA8CC975F2F6}"/>
              </a:ext>
            </a:extLst>
          </p:cNvPr>
          <p:cNvSpPr txBox="1"/>
          <p:nvPr/>
        </p:nvSpPr>
        <p:spPr>
          <a:xfrm>
            <a:off x="176170" y="1154493"/>
            <a:ext cx="5663721" cy="600164"/>
          </a:xfrm>
          <a:prstGeom prst="rect">
            <a:avLst/>
          </a:prstGeom>
          <a:noFill/>
        </p:spPr>
        <p:txBody>
          <a:bodyPr wrap="square" rtlCol="0">
            <a:spAutoFit/>
          </a:bodyPr>
          <a:lstStyle/>
          <a:p>
            <a:pPr fontAlgn="base"/>
            <a:r>
              <a:rPr lang="en-US" b="1" dirty="0">
                <a:latin typeface="Arial" panose="020B0604020202020204" pitchFamily="34" charset="0"/>
                <a:cs typeface="Arial" panose="020B0604020202020204" pitchFamily="34" charset="0"/>
              </a:rPr>
              <a:t>Closing Notes</a:t>
            </a:r>
          </a:p>
          <a:p>
            <a:endParaRPr lang="en-US" sz="1500" dirty="0"/>
          </a:p>
        </p:txBody>
      </p:sp>
      <p:sp>
        <p:nvSpPr>
          <p:cNvPr id="4" name="TextBox 3">
            <a:extLst>
              <a:ext uri="{FF2B5EF4-FFF2-40B4-BE49-F238E27FC236}">
                <a16:creationId xmlns:a16="http://schemas.microsoft.com/office/drawing/2014/main" id="{97F17A49-EF76-4BF3-83B1-42CA58343A69}"/>
              </a:ext>
            </a:extLst>
          </p:cNvPr>
          <p:cNvSpPr txBox="1"/>
          <p:nvPr/>
        </p:nvSpPr>
        <p:spPr>
          <a:xfrm>
            <a:off x="561516" y="1754657"/>
            <a:ext cx="4169876" cy="2308324"/>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Public comments (including use of social media): Make it clear that you are speaking in your own capacity as a citizen, not on behalf of board, department, or commission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5089113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5214BA-4EF8-4C53-8F53-B0CA2B62484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a:extLst>
              <a:ext uri="{FF2B5EF4-FFF2-40B4-BE49-F238E27FC236}">
                <a16:creationId xmlns:a16="http://schemas.microsoft.com/office/drawing/2014/main" id="{3FDB5C3E-A71C-4AF4-A5E8-8072552F18BA}"/>
              </a:ext>
            </a:extLst>
          </p:cNvPr>
          <p:cNvSpPr>
            <a:spLocks noChangeArrowheads="1"/>
          </p:cNvSpPr>
          <p:nvPr/>
        </p:nvSpPr>
        <p:spPr bwMode="auto">
          <a:xfrm>
            <a:off x="0" y="721296"/>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61A9F398-5E43-4307-B95D-FB7831B034F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a:extLst>
              <a:ext uri="{FF2B5EF4-FFF2-40B4-BE49-F238E27FC236}">
                <a16:creationId xmlns:a16="http://schemas.microsoft.com/office/drawing/2014/main" id="{0CCC73AA-D4FA-40E5-8B55-653192E1BD82}"/>
              </a:ext>
            </a:extLst>
          </p:cNvPr>
          <p:cNvSpPr>
            <a:spLocks noChangeArrowheads="1"/>
          </p:cNvSpPr>
          <p:nvPr/>
        </p:nvSpPr>
        <p:spPr bwMode="auto">
          <a:xfrm>
            <a:off x="813732" y="2360614"/>
            <a:ext cx="7286225" cy="303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0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Joanna Collins</a:t>
            </a:r>
            <a: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 Assistant General Counsel for Procurement  </a:t>
            </a:r>
            <a:b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Office of General Counsel</a:t>
            </a:r>
            <a:b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Andrew Johnson Tower, 10</a:t>
            </a:r>
            <a:r>
              <a:rPr kumimoji="0" lang="en-US" altLang="en-US" sz="2000" b="0" i="0" u="none" strike="noStrike" cap="none" normalizeH="0" baseline="3000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a:t>
            </a:r>
            <a: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Floor</a:t>
            </a:r>
            <a:b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710 James Robertson Parkway, Nashville, TN 37243</a:t>
            </a:r>
            <a:b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Office: (615) 770-3869</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rPr>
              <a:t>joanna.collins@tn.gov</a:t>
            </a:r>
            <a:r>
              <a:rPr kumimoji="0" lang="en-US" altLang="en-US"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https://www.tn.gov/education</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sz="2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TNBestforAll</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We will set all students on a path to success.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552454-6DAD-455D-A5F7-30A779698477}"/>
              </a:ext>
            </a:extLst>
          </p:cNvPr>
          <p:cNvSpPr txBox="1"/>
          <p:nvPr/>
        </p:nvSpPr>
        <p:spPr>
          <a:xfrm>
            <a:off x="3053592" y="1096455"/>
            <a:ext cx="3515373" cy="400110"/>
          </a:xfrm>
          <a:prstGeom prst="rect">
            <a:avLst/>
          </a:prstGeom>
          <a:noFill/>
        </p:spPr>
        <p:txBody>
          <a:bodyPr wrap="square" rtlCol="0">
            <a:spAutoFit/>
          </a:bodyPr>
          <a:lstStyle/>
          <a:p>
            <a:r>
              <a:rPr lang="en-US" sz="2000" b="1" dirty="0">
                <a:solidFill>
                  <a:schemeClr val="accent2">
                    <a:lumMod val="50000"/>
                  </a:schemeClr>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9401860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96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ubtitle 2"/>
          <p:cNvSpPr txBox="1">
            <a:spLocks/>
          </p:cNvSpPr>
          <p:nvPr/>
        </p:nvSpPr>
        <p:spPr>
          <a:xfrm>
            <a:off x="216465" y="1427509"/>
            <a:ext cx="7489680" cy="546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t>Ethical obligations of members </a:t>
            </a:r>
          </a:p>
          <a:p>
            <a:r>
              <a:rPr lang="en-US" sz="1200" dirty="0"/>
              <a:t>Conflicts of interest and disclosures</a:t>
            </a:r>
          </a:p>
        </p:txBody>
      </p:sp>
      <p:sp>
        <p:nvSpPr>
          <p:cNvPr id="9" name="TextBox 8"/>
          <p:cNvSpPr txBox="1"/>
          <p:nvPr/>
        </p:nvSpPr>
        <p:spPr>
          <a:xfrm>
            <a:off x="2987767" y="585287"/>
            <a:ext cx="1947076" cy="542586"/>
          </a:xfrm>
          <a:prstGeom prst="rect">
            <a:avLst/>
          </a:prstGeom>
          <a:noFill/>
        </p:spPr>
        <p:txBody>
          <a:bodyPr wrap="none" lIns="34292" tIns="17146" rIns="34292" bIns="17146" rtlCol="0">
            <a:spAutoFit/>
          </a:bodyPr>
          <a:lstStyle/>
          <a:p>
            <a:r>
              <a:rPr lang="en-US" sz="3301" b="1" dirty="0">
                <a:solidFill>
                  <a:schemeClr val="tx2"/>
                </a:solidFill>
                <a:latin typeface="Open Sans" panose="020B0606030504020204" pitchFamily="34" charset="0"/>
                <a:ea typeface="Open Sans" panose="020B0606030504020204" pitchFamily="34" charset="0"/>
                <a:cs typeface="Open Sans" panose="020B0606030504020204" pitchFamily="34" charset="0"/>
              </a:rPr>
              <a:t>AGENDA </a:t>
            </a:r>
            <a:endParaRPr lang="id-ID" sz="3301"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p:cNvSpPr/>
          <p:nvPr/>
        </p:nvSpPr>
        <p:spPr>
          <a:xfrm>
            <a:off x="561958" y="1930012"/>
            <a:ext cx="582541" cy="698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endParaRPr lang="en-US" sz="675" dirty="0">
              <a:solidFill>
                <a:schemeClr val="accent2"/>
              </a:solidFill>
              <a:latin typeface="Lato Light" charset="0"/>
            </a:endParaRPr>
          </a:p>
        </p:txBody>
      </p:sp>
      <p:pic>
        <p:nvPicPr>
          <p:cNvPr id="4" name="Picture Placeholder 3">
            <a:extLst>
              <a:ext uri="{FF2B5EF4-FFF2-40B4-BE49-F238E27FC236}">
                <a16:creationId xmlns:a16="http://schemas.microsoft.com/office/drawing/2014/main" id="{BBB78F13-FDC2-7342-BD3F-3B0DB4AFD2EA}"/>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t="28238" b="32232"/>
          <a:stretch/>
        </p:blipFill>
        <p:spPr>
          <a:xfrm>
            <a:off x="0" y="3590967"/>
            <a:ext cx="9144000" cy="2410453"/>
          </a:xfrm>
        </p:spPr>
      </p:pic>
      <p:sp>
        <p:nvSpPr>
          <p:cNvPr id="8" name="Rectangle 7">
            <a:extLst>
              <a:ext uri="{FF2B5EF4-FFF2-40B4-BE49-F238E27FC236}">
                <a16:creationId xmlns:a16="http://schemas.microsoft.com/office/drawing/2014/main" id="{3DB69308-2F65-2848-AAFA-EE30143CC517}"/>
              </a:ext>
            </a:extLst>
          </p:cNvPr>
          <p:cNvSpPr/>
          <p:nvPr/>
        </p:nvSpPr>
        <p:spPr>
          <a:xfrm>
            <a:off x="0" y="3590968"/>
            <a:ext cx="9144000" cy="2410452"/>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pic>
        <p:nvPicPr>
          <p:cNvPr id="12" name="Picture 11">
            <a:extLst>
              <a:ext uri="{FF2B5EF4-FFF2-40B4-BE49-F238E27FC236}">
                <a16:creationId xmlns:a16="http://schemas.microsoft.com/office/drawing/2014/main" id="{60B1C510-44F3-AD46-A24D-F9955EC641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74" y="5360913"/>
            <a:ext cx="1174262" cy="640507"/>
          </a:xfrm>
          <a:prstGeom prst="rect">
            <a:avLst/>
          </a:prstGeom>
        </p:spPr>
      </p:pic>
    </p:spTree>
    <p:extLst>
      <p:ext uri="{BB962C8B-B14F-4D97-AF65-F5344CB8AC3E}">
        <p14:creationId xmlns:p14="http://schemas.microsoft.com/office/powerpoint/2010/main" val="39266518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ubtitle 2"/>
          <p:cNvSpPr txBox="1">
            <a:spLocks/>
          </p:cNvSpPr>
          <p:nvPr/>
        </p:nvSpPr>
        <p:spPr>
          <a:xfrm>
            <a:off x="421218" y="2042214"/>
            <a:ext cx="7489680" cy="5099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t>This presentation is intended for general guidance.  Please consult with Commission counsel (forthcoming) for specific legal guidance on Commission matters. </a:t>
            </a:r>
          </a:p>
        </p:txBody>
      </p:sp>
      <p:sp>
        <p:nvSpPr>
          <p:cNvPr id="9" name="TextBox 8"/>
          <p:cNvSpPr txBox="1"/>
          <p:nvPr/>
        </p:nvSpPr>
        <p:spPr>
          <a:xfrm>
            <a:off x="421218" y="856580"/>
            <a:ext cx="2313458" cy="542586"/>
          </a:xfrm>
          <a:prstGeom prst="rect">
            <a:avLst/>
          </a:prstGeom>
          <a:noFill/>
        </p:spPr>
        <p:txBody>
          <a:bodyPr wrap="none" lIns="34292" tIns="17146" rIns="34292" bIns="17146" rtlCol="0">
            <a:spAutoFit/>
          </a:bodyPr>
          <a:lstStyle/>
          <a:p>
            <a:r>
              <a:rPr lang="en-US" sz="3301" b="1" dirty="0">
                <a:solidFill>
                  <a:schemeClr val="tx2"/>
                </a:solidFill>
                <a:latin typeface="Open Sans" panose="020B0606030504020204" pitchFamily="34" charset="0"/>
                <a:ea typeface="Open Sans" panose="020B0606030504020204" pitchFamily="34" charset="0"/>
                <a:cs typeface="Open Sans" panose="020B0606030504020204" pitchFamily="34" charset="0"/>
              </a:rPr>
              <a:t>Disclaimer</a:t>
            </a:r>
            <a:endParaRPr lang="id-ID" sz="3301"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p:cNvSpPr/>
          <p:nvPr/>
        </p:nvSpPr>
        <p:spPr>
          <a:xfrm>
            <a:off x="561958" y="1930012"/>
            <a:ext cx="582541" cy="698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61" tIns="17131" rIns="34261" bIns="17131" rtlCol="0" anchor="ctr"/>
          <a:lstStyle/>
          <a:p>
            <a:endParaRPr lang="en-US" sz="675" dirty="0">
              <a:solidFill>
                <a:schemeClr val="accent2"/>
              </a:solidFill>
              <a:latin typeface="Lato Light" charset="0"/>
            </a:endParaRPr>
          </a:p>
        </p:txBody>
      </p:sp>
      <p:pic>
        <p:nvPicPr>
          <p:cNvPr id="4" name="Picture Placeholder 3">
            <a:extLst>
              <a:ext uri="{FF2B5EF4-FFF2-40B4-BE49-F238E27FC236}">
                <a16:creationId xmlns:a16="http://schemas.microsoft.com/office/drawing/2014/main" id="{BBB78F13-FDC2-7342-BD3F-3B0DB4AFD2EA}"/>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t="28238" b="32232"/>
          <a:stretch/>
        </p:blipFill>
        <p:spPr>
          <a:xfrm>
            <a:off x="0" y="3590967"/>
            <a:ext cx="9144000" cy="2410453"/>
          </a:xfrm>
        </p:spPr>
      </p:pic>
      <p:sp>
        <p:nvSpPr>
          <p:cNvPr id="8" name="Rectangle 7">
            <a:extLst>
              <a:ext uri="{FF2B5EF4-FFF2-40B4-BE49-F238E27FC236}">
                <a16:creationId xmlns:a16="http://schemas.microsoft.com/office/drawing/2014/main" id="{3DB69308-2F65-2848-AAFA-EE30143CC517}"/>
              </a:ext>
            </a:extLst>
          </p:cNvPr>
          <p:cNvSpPr/>
          <p:nvPr/>
        </p:nvSpPr>
        <p:spPr>
          <a:xfrm>
            <a:off x="0" y="3590968"/>
            <a:ext cx="9144000" cy="2410452"/>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pic>
        <p:nvPicPr>
          <p:cNvPr id="12" name="Picture 11">
            <a:extLst>
              <a:ext uri="{FF2B5EF4-FFF2-40B4-BE49-F238E27FC236}">
                <a16:creationId xmlns:a16="http://schemas.microsoft.com/office/drawing/2014/main" id="{60B1C510-44F3-AD46-A24D-F9955EC641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74" y="5360913"/>
            <a:ext cx="1174262" cy="640507"/>
          </a:xfrm>
          <a:prstGeom prst="rect">
            <a:avLst/>
          </a:prstGeom>
        </p:spPr>
      </p:pic>
    </p:spTree>
    <p:extLst>
      <p:ext uri="{BB962C8B-B14F-4D97-AF65-F5344CB8AC3E}">
        <p14:creationId xmlns:p14="http://schemas.microsoft.com/office/powerpoint/2010/main" val="10972240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233" y="1754657"/>
            <a:ext cx="2429597" cy="1846083"/>
          </a:xfrm>
          <a:prstGeom prst="rect">
            <a:avLst/>
          </a:prstGeom>
          <a:noFill/>
        </p:spPr>
        <p:txBody>
          <a:bodyPr wrap="square" rtlCol="0">
            <a:spAutoFit/>
          </a:bodyPr>
          <a:lstStyle/>
          <a:p>
            <a:pPr algn="ctr">
              <a:lnSpc>
                <a:spcPct val="110000"/>
              </a:lnSpc>
            </a:pPr>
            <a:r>
              <a:rPr lang="en-US" sz="2626" b="1" dirty="0">
                <a:solidFill>
                  <a:schemeClr val="bg1"/>
                </a:solidFill>
              </a:rPr>
              <a:t>Ethical duties of Commission members</a:t>
            </a:r>
            <a:endParaRPr lang="en-US" sz="2626"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9FA33EBE-542A-7740-B5D2-CA8CC975F2F6}"/>
              </a:ext>
            </a:extLst>
          </p:cNvPr>
          <p:cNvSpPr txBox="1"/>
          <p:nvPr/>
        </p:nvSpPr>
        <p:spPr>
          <a:xfrm>
            <a:off x="176170" y="1087979"/>
            <a:ext cx="5663721" cy="3416320"/>
          </a:xfrm>
          <a:prstGeom prst="rect">
            <a:avLst/>
          </a:prstGeom>
          <a:noFill/>
        </p:spPr>
        <p:txBody>
          <a:bodyPr wrap="square" rtlCol="0">
            <a:spAutoFit/>
          </a:bodyPr>
          <a:lstStyle/>
          <a:p>
            <a:pPr fontAlgn="base"/>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Tenn. Code Ann. § 49-13-105(e)</a:t>
            </a:r>
          </a:p>
          <a:p>
            <a:pPr fontAlgn="base"/>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(e) Each member of the commission shall:</a:t>
            </a:r>
          </a:p>
          <a:p>
            <a:pPr fontAlgn="base"/>
            <a:r>
              <a:rPr lang="en-US" dirty="0">
                <a:latin typeface="Arial" panose="020B0604020202020204" pitchFamily="34" charset="0"/>
                <a:cs typeface="Arial" panose="020B0604020202020204" pitchFamily="34" charset="0"/>
              </a:rPr>
              <a:t>(1) Review public charter school applications, hear appeals, and carry out the member's duties in a </a:t>
            </a:r>
            <a:r>
              <a:rPr lang="en-US" b="1" dirty="0">
                <a:solidFill>
                  <a:srgbClr val="FF0000"/>
                </a:solidFill>
                <a:latin typeface="Arial" panose="020B0604020202020204" pitchFamily="34" charset="0"/>
                <a:cs typeface="Arial" panose="020B0604020202020204" pitchFamily="34" charset="0"/>
              </a:rPr>
              <a:t>fair and impartial manner</a:t>
            </a:r>
            <a:r>
              <a:rPr lang="en-US" dirty="0">
                <a:latin typeface="Arial" panose="020B0604020202020204" pitchFamily="34" charset="0"/>
                <a:cs typeface="Arial" panose="020B0604020202020204" pitchFamily="34" charset="0"/>
              </a:rPr>
              <a:t>; and</a:t>
            </a:r>
          </a:p>
          <a:p>
            <a:pPr fontAlgn="base"/>
            <a:r>
              <a:rPr lang="en-US" dirty="0">
                <a:latin typeface="Arial" panose="020B0604020202020204" pitchFamily="34" charset="0"/>
                <a:cs typeface="Arial" panose="020B0604020202020204" pitchFamily="34" charset="0"/>
              </a:rPr>
              <a:t>(2) Before beginning a term of office, sign </a:t>
            </a:r>
            <a:r>
              <a:rPr lang="en-US" b="1" dirty="0">
                <a:solidFill>
                  <a:srgbClr val="FF0000"/>
                </a:solidFill>
                <a:latin typeface="Arial" panose="020B0604020202020204" pitchFamily="34" charset="0"/>
                <a:cs typeface="Arial" panose="020B0604020202020204" pitchFamily="34" charset="0"/>
              </a:rPr>
              <a:t>a conflict of interest agreement </a:t>
            </a:r>
            <a:r>
              <a:rPr lang="en-US" dirty="0">
                <a:latin typeface="Arial" panose="020B0604020202020204" pitchFamily="34" charset="0"/>
                <a:cs typeface="Arial" panose="020B0604020202020204" pitchFamily="34" charset="0"/>
              </a:rPr>
              <a:t>in which the member agrees to carry out the member's duties in compliance with subdivision (e)(1).</a:t>
            </a:r>
          </a:p>
          <a:p>
            <a:pPr fontAlgn="base"/>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178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233" y="1754657"/>
            <a:ext cx="2429597" cy="1846083"/>
          </a:xfrm>
          <a:prstGeom prst="rect">
            <a:avLst/>
          </a:prstGeom>
          <a:noFill/>
        </p:spPr>
        <p:txBody>
          <a:bodyPr wrap="square" rtlCol="0">
            <a:spAutoFit/>
          </a:bodyPr>
          <a:lstStyle/>
          <a:p>
            <a:pPr algn="ctr">
              <a:lnSpc>
                <a:spcPct val="110000"/>
              </a:lnSpc>
            </a:pPr>
            <a:r>
              <a:rPr lang="en-US" sz="2626" b="1" dirty="0">
                <a:solidFill>
                  <a:schemeClr val="bg1"/>
                </a:solidFill>
              </a:rPr>
              <a:t>Ethical duties of Commission members</a:t>
            </a:r>
            <a:endParaRPr lang="en-US" sz="2626"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9FA33EBE-542A-7740-B5D2-CA8CC975F2F6}"/>
              </a:ext>
            </a:extLst>
          </p:cNvPr>
          <p:cNvSpPr txBox="1"/>
          <p:nvPr/>
        </p:nvSpPr>
        <p:spPr>
          <a:xfrm>
            <a:off x="201337" y="1079590"/>
            <a:ext cx="5663721" cy="600164"/>
          </a:xfrm>
          <a:prstGeom prst="rect">
            <a:avLst/>
          </a:prstGeom>
          <a:noFill/>
        </p:spPr>
        <p:txBody>
          <a:bodyPr wrap="square" rtlCol="0">
            <a:spAutoFit/>
          </a:bodyPr>
          <a:lstStyle/>
          <a:p>
            <a:pPr fontAlgn="base"/>
            <a:r>
              <a:rPr lang="en-US" b="1" dirty="0">
                <a:latin typeface="Arial" panose="020B0604020202020204" pitchFamily="34" charset="0"/>
                <a:cs typeface="Arial" panose="020B0604020202020204" pitchFamily="34" charset="0"/>
              </a:rPr>
              <a:t>Fair and Impartial Consideration of Applications</a:t>
            </a:r>
          </a:p>
          <a:p>
            <a:endParaRPr lang="en-US" sz="1500" dirty="0"/>
          </a:p>
        </p:txBody>
      </p:sp>
      <p:sp>
        <p:nvSpPr>
          <p:cNvPr id="2" name="TextBox 1">
            <a:extLst>
              <a:ext uri="{FF2B5EF4-FFF2-40B4-BE49-F238E27FC236}">
                <a16:creationId xmlns:a16="http://schemas.microsoft.com/office/drawing/2014/main" id="{614C5E70-D067-40B9-9C40-D6EFF3CCC387}"/>
              </a:ext>
            </a:extLst>
          </p:cNvPr>
          <p:cNvSpPr txBox="1"/>
          <p:nvPr/>
        </p:nvSpPr>
        <p:spPr>
          <a:xfrm>
            <a:off x="620785" y="1879134"/>
            <a:ext cx="4999839"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Review applications against objective criteria in the rubric – use your expertise to determine whether the application meets the metrics but don’t insert subjective opinions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Consistency in decision-making - look to precedent </a:t>
            </a:r>
          </a:p>
          <a:p>
            <a:endParaRPr lang="en-US" dirty="0"/>
          </a:p>
        </p:txBody>
      </p:sp>
    </p:spTree>
    <p:extLst>
      <p:ext uri="{BB962C8B-B14F-4D97-AF65-F5344CB8AC3E}">
        <p14:creationId xmlns:p14="http://schemas.microsoft.com/office/powerpoint/2010/main" val="8720899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233" y="1754657"/>
            <a:ext cx="2429597" cy="1846083"/>
          </a:xfrm>
          <a:prstGeom prst="rect">
            <a:avLst/>
          </a:prstGeom>
          <a:noFill/>
        </p:spPr>
        <p:txBody>
          <a:bodyPr wrap="square" rtlCol="0">
            <a:spAutoFit/>
          </a:bodyPr>
          <a:lstStyle/>
          <a:p>
            <a:pPr algn="ctr">
              <a:lnSpc>
                <a:spcPct val="110000"/>
              </a:lnSpc>
            </a:pPr>
            <a:r>
              <a:rPr lang="en-US" sz="2626" b="1" dirty="0">
                <a:solidFill>
                  <a:schemeClr val="bg1"/>
                </a:solidFill>
              </a:rPr>
              <a:t>Ethical duties of Commission members</a:t>
            </a:r>
            <a:endParaRPr lang="en-US" sz="2626"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9FA33EBE-542A-7740-B5D2-CA8CC975F2F6}"/>
              </a:ext>
            </a:extLst>
          </p:cNvPr>
          <p:cNvSpPr txBox="1"/>
          <p:nvPr/>
        </p:nvSpPr>
        <p:spPr>
          <a:xfrm>
            <a:off x="201337" y="1079590"/>
            <a:ext cx="5663721" cy="600164"/>
          </a:xfrm>
          <a:prstGeom prst="rect">
            <a:avLst/>
          </a:prstGeom>
          <a:noFill/>
        </p:spPr>
        <p:txBody>
          <a:bodyPr wrap="square" rtlCol="0">
            <a:spAutoFit/>
          </a:bodyPr>
          <a:lstStyle/>
          <a:p>
            <a:pPr fontAlgn="base"/>
            <a:r>
              <a:rPr lang="en-US" b="1" dirty="0">
                <a:latin typeface="Arial" panose="020B0604020202020204" pitchFamily="34" charset="0"/>
                <a:cs typeface="Arial" panose="020B0604020202020204" pitchFamily="34" charset="0"/>
              </a:rPr>
              <a:t>Fair and Impartial Contracting </a:t>
            </a:r>
          </a:p>
          <a:p>
            <a:endParaRPr lang="en-US" sz="1500" dirty="0"/>
          </a:p>
        </p:txBody>
      </p:sp>
      <p:sp>
        <p:nvSpPr>
          <p:cNvPr id="2" name="TextBox 1">
            <a:extLst>
              <a:ext uri="{FF2B5EF4-FFF2-40B4-BE49-F238E27FC236}">
                <a16:creationId xmlns:a16="http://schemas.microsoft.com/office/drawing/2014/main" id="{614C5E70-D067-40B9-9C40-D6EFF3CCC387}"/>
              </a:ext>
            </a:extLst>
          </p:cNvPr>
          <p:cNvSpPr txBox="1"/>
          <p:nvPr/>
        </p:nvSpPr>
        <p:spPr>
          <a:xfrm>
            <a:off x="620785" y="1879134"/>
            <a:ext cx="4999839"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Tenn. Code Ann. § 49-13-105 </a:t>
            </a:r>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a:t>
            </a:r>
            <a:r>
              <a:rPr lang="en-US" b="1" dirty="0">
                <a:latin typeface="Arial" panose="020B0604020202020204" pitchFamily="34" charset="0"/>
                <a:cs typeface="Arial" panose="020B0604020202020204" pitchFamily="34" charset="0"/>
              </a:rPr>
              <a:t>) Notwithstanding any law to the contrary, the commission shall, at a minimum, have the same authority and autonomy afforded to LEAs under state law regarding the procurement of goods and services, including, but not limited to, personal, professional, consulting, and social services. The commission shall develop written procedures for the procurement of all goods and services in compliance with the expenditure thresholds for </a:t>
            </a:r>
            <a:r>
              <a:rPr lang="en-US" b="1" dirty="0">
                <a:solidFill>
                  <a:srgbClr val="FF0000"/>
                </a:solidFill>
                <a:latin typeface="Arial" panose="020B0604020202020204" pitchFamily="34" charset="0"/>
                <a:cs typeface="Arial" panose="020B0604020202020204" pitchFamily="34" charset="0"/>
              </a:rPr>
              <a:t>competitive bidding </a:t>
            </a:r>
            <a:r>
              <a:rPr lang="en-US" b="1" dirty="0">
                <a:latin typeface="Arial" panose="020B0604020202020204" pitchFamily="34" charset="0"/>
                <a:cs typeface="Arial" panose="020B0604020202020204" pitchFamily="34" charset="0"/>
              </a:rPr>
              <a:t>outlined or permitted in § 49-2-203.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8392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233" y="1754657"/>
            <a:ext cx="2429597" cy="1846083"/>
          </a:xfrm>
          <a:prstGeom prst="rect">
            <a:avLst/>
          </a:prstGeom>
          <a:noFill/>
        </p:spPr>
        <p:txBody>
          <a:bodyPr wrap="square" rtlCol="0">
            <a:spAutoFit/>
          </a:bodyPr>
          <a:lstStyle/>
          <a:p>
            <a:pPr algn="ctr">
              <a:lnSpc>
                <a:spcPct val="110000"/>
              </a:lnSpc>
            </a:pPr>
            <a:r>
              <a:rPr lang="en-US" sz="2626" b="1" dirty="0">
                <a:solidFill>
                  <a:schemeClr val="bg1"/>
                </a:solidFill>
              </a:rPr>
              <a:t>Ethical duties of Commission members</a:t>
            </a:r>
            <a:endParaRPr lang="en-US" sz="2626"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9FA33EBE-542A-7740-B5D2-CA8CC975F2F6}"/>
              </a:ext>
            </a:extLst>
          </p:cNvPr>
          <p:cNvSpPr txBox="1"/>
          <p:nvPr/>
        </p:nvSpPr>
        <p:spPr>
          <a:xfrm>
            <a:off x="176170" y="1154493"/>
            <a:ext cx="5663721" cy="600164"/>
          </a:xfrm>
          <a:prstGeom prst="rect">
            <a:avLst/>
          </a:prstGeom>
          <a:noFill/>
        </p:spPr>
        <p:txBody>
          <a:bodyPr wrap="square" rtlCol="0">
            <a:spAutoFit/>
          </a:bodyPr>
          <a:lstStyle/>
          <a:p>
            <a:pPr fontAlgn="base"/>
            <a:r>
              <a:rPr lang="en-US" b="1" dirty="0">
                <a:latin typeface="Arial" panose="020B0604020202020204" pitchFamily="34" charset="0"/>
                <a:cs typeface="Arial" panose="020B0604020202020204" pitchFamily="34" charset="0"/>
              </a:rPr>
              <a:t>Avoiding conflicts of Interest</a:t>
            </a:r>
          </a:p>
          <a:p>
            <a:endParaRPr lang="en-US" sz="1500" dirty="0"/>
          </a:p>
        </p:txBody>
      </p:sp>
      <p:sp>
        <p:nvSpPr>
          <p:cNvPr id="4" name="TextBox 3">
            <a:extLst>
              <a:ext uri="{FF2B5EF4-FFF2-40B4-BE49-F238E27FC236}">
                <a16:creationId xmlns:a16="http://schemas.microsoft.com/office/drawing/2014/main" id="{97F17A49-EF76-4BF3-83B1-42CA58343A69}"/>
              </a:ext>
            </a:extLst>
          </p:cNvPr>
          <p:cNvSpPr txBox="1"/>
          <p:nvPr/>
        </p:nvSpPr>
        <p:spPr>
          <a:xfrm>
            <a:off x="91731" y="1662035"/>
            <a:ext cx="6263785"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Conflicts of interest by virtue of office/employment:</a:t>
            </a:r>
          </a:p>
          <a:p>
            <a:r>
              <a:rPr lang="en-US" dirty="0">
                <a:latin typeface="Arial" panose="020B0604020202020204" pitchFamily="34" charset="0"/>
                <a:cs typeface="Arial" panose="020B0604020202020204" pitchFamily="34" charset="0"/>
              </a:rPr>
              <a:t>Tenn. Code Ann. § 49-13-105(o)</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The following individuals are prohibited from serving as a member of the commission for so long as they hold the office or position:</a:t>
            </a:r>
            <a:endParaRPr lang="en-US" dirty="0">
              <a:latin typeface="Arial" panose="020B0604020202020204" pitchFamily="34" charset="0"/>
              <a:cs typeface="Arial" panose="020B0604020202020204" pitchFamily="34" charset="0"/>
            </a:endParaRPr>
          </a:p>
          <a:p>
            <a:pPr fontAlgn="base"/>
            <a:r>
              <a:rPr lang="en-US" b="1" dirty="0">
                <a:latin typeface="Arial" panose="020B0604020202020204" pitchFamily="34" charset="0"/>
                <a:cs typeface="Arial" panose="020B0604020202020204" pitchFamily="34" charset="0"/>
              </a:rPr>
              <a:t>(1) Elected officials; and</a:t>
            </a:r>
            <a:endParaRPr lang="en-US" dirty="0">
              <a:latin typeface="Arial" panose="020B0604020202020204" pitchFamily="34" charset="0"/>
              <a:cs typeface="Arial" panose="020B0604020202020204" pitchFamily="34" charset="0"/>
            </a:endParaRPr>
          </a:p>
          <a:p>
            <a:pPr fontAlgn="base"/>
            <a:r>
              <a:rPr lang="en-US" b="1" dirty="0">
                <a:latin typeface="Arial" panose="020B0604020202020204" pitchFamily="34" charset="0"/>
                <a:cs typeface="Arial" panose="020B0604020202020204" pitchFamily="34" charset="0"/>
              </a:rPr>
              <a:t>(2) State employees.</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14879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233" y="1754657"/>
            <a:ext cx="2429597" cy="1846083"/>
          </a:xfrm>
          <a:prstGeom prst="rect">
            <a:avLst/>
          </a:prstGeom>
          <a:noFill/>
        </p:spPr>
        <p:txBody>
          <a:bodyPr wrap="square" rtlCol="0">
            <a:spAutoFit/>
          </a:bodyPr>
          <a:lstStyle/>
          <a:p>
            <a:pPr algn="ctr">
              <a:lnSpc>
                <a:spcPct val="110000"/>
              </a:lnSpc>
            </a:pPr>
            <a:r>
              <a:rPr lang="en-US" sz="2626" b="1" dirty="0">
                <a:solidFill>
                  <a:schemeClr val="bg1"/>
                </a:solidFill>
              </a:rPr>
              <a:t>Ethical duties of Commission members</a:t>
            </a:r>
            <a:endParaRPr lang="en-US" sz="2626"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9FA33EBE-542A-7740-B5D2-CA8CC975F2F6}"/>
              </a:ext>
            </a:extLst>
          </p:cNvPr>
          <p:cNvSpPr txBox="1"/>
          <p:nvPr/>
        </p:nvSpPr>
        <p:spPr>
          <a:xfrm>
            <a:off x="176170" y="1154493"/>
            <a:ext cx="5663721" cy="600164"/>
          </a:xfrm>
          <a:prstGeom prst="rect">
            <a:avLst/>
          </a:prstGeom>
          <a:noFill/>
        </p:spPr>
        <p:txBody>
          <a:bodyPr wrap="square" rtlCol="0">
            <a:spAutoFit/>
          </a:bodyPr>
          <a:lstStyle/>
          <a:p>
            <a:pPr fontAlgn="base"/>
            <a:r>
              <a:rPr lang="en-US" b="1" dirty="0">
                <a:latin typeface="Arial" panose="020B0604020202020204" pitchFamily="34" charset="0"/>
                <a:cs typeface="Arial" panose="020B0604020202020204" pitchFamily="34" charset="0"/>
              </a:rPr>
              <a:t>Avoiding conflicts of Interest</a:t>
            </a:r>
          </a:p>
          <a:p>
            <a:endParaRPr lang="en-US" sz="1500" dirty="0"/>
          </a:p>
        </p:txBody>
      </p:sp>
      <p:sp>
        <p:nvSpPr>
          <p:cNvPr id="4" name="TextBox 3">
            <a:extLst>
              <a:ext uri="{FF2B5EF4-FFF2-40B4-BE49-F238E27FC236}">
                <a16:creationId xmlns:a16="http://schemas.microsoft.com/office/drawing/2014/main" id="{97F17A49-EF76-4BF3-83B1-42CA58343A69}"/>
              </a:ext>
            </a:extLst>
          </p:cNvPr>
          <p:cNvSpPr txBox="1"/>
          <p:nvPr/>
        </p:nvSpPr>
        <p:spPr>
          <a:xfrm>
            <a:off x="91731" y="1662035"/>
            <a:ext cx="5579227" cy="507831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Conflicts of interest can be actual OR perceived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Examples: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Ex </a:t>
            </a:r>
            <a:r>
              <a:rPr lang="en-US" dirty="0" err="1">
                <a:latin typeface="Arial" panose="020B0604020202020204" pitchFamily="34" charset="0"/>
                <a:cs typeface="Arial" panose="020B0604020202020204" pitchFamily="34" charset="0"/>
              </a:rPr>
              <a:t>parte</a:t>
            </a:r>
            <a:r>
              <a:rPr lang="en-US" dirty="0">
                <a:latin typeface="Arial" panose="020B0604020202020204" pitchFamily="34" charset="0"/>
                <a:cs typeface="Arial" panose="020B0604020202020204" pitchFamily="34" charset="0"/>
              </a:rPr>
              <a:t> communications – making decisions or communicating with applicants/vendors (or other parties) outside of formal processes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Solicitation or acceptance of gifts, favors, reward, emolument, anything of value from applicants, vendors, lobbyists, etc.</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Using position, information, government property for private gain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Preferential treatment to applicants/vendors or any other party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Impeding government efficiency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Affecting the confidence of the public in the integrity of government</a:t>
            </a:r>
          </a:p>
          <a:p>
            <a:endParaRPr lang="en-US"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4046042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Best for All 1">
      <a:dk1>
        <a:srgbClr val="75787B"/>
      </a:dk1>
      <a:lt1>
        <a:srgbClr val="FFFFFF"/>
      </a:lt1>
      <a:dk2>
        <a:srgbClr val="75787B"/>
      </a:dk2>
      <a:lt2>
        <a:srgbClr val="FFFFFF"/>
      </a:lt2>
      <a:accent1>
        <a:srgbClr val="75787B"/>
      </a:accent1>
      <a:accent2>
        <a:srgbClr val="002D72"/>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tforAll STANDARDv2" id="{BC030895-18D0-4CA7-A0EE-D8765C9C5BBB}" vid="{EEBCF4EC-D161-4896-B952-C13320AB0A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BestforAll-STANDARDv2</Template>
  <TotalTime>233</TotalTime>
  <Words>807</Words>
  <Application>Microsoft Office PowerPoint</Application>
  <PresentationFormat>On-screen Show (4:3)</PresentationFormat>
  <Paragraphs>69</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Lato Light</vt:lpstr>
      <vt:lpstr>Open Sans</vt:lpstr>
      <vt:lpstr>Open Sans Extrabold</vt:lpstr>
      <vt:lpstr>Open Sans Light</vt:lpstr>
      <vt:lpstr>PermianSlabSerifTypeface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Tennessee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Collins</dc:creator>
  <cp:lastModifiedBy>Joanna Collins</cp:lastModifiedBy>
  <cp:revision>24</cp:revision>
  <dcterms:created xsi:type="dcterms:W3CDTF">2020-02-07T19:10:18Z</dcterms:created>
  <dcterms:modified xsi:type="dcterms:W3CDTF">2020-02-10T21:41:50Z</dcterms:modified>
</cp:coreProperties>
</file>