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37"/>
  </p:notesMasterIdLst>
  <p:handoutMasterIdLst>
    <p:handoutMasterId r:id="rId38"/>
  </p:handoutMasterIdLst>
  <p:sldIdLst>
    <p:sldId id="256" r:id="rId5"/>
    <p:sldId id="327" r:id="rId6"/>
    <p:sldId id="309" r:id="rId7"/>
    <p:sldId id="294" r:id="rId8"/>
    <p:sldId id="302" r:id="rId9"/>
    <p:sldId id="303" r:id="rId10"/>
    <p:sldId id="329" r:id="rId11"/>
    <p:sldId id="304" r:id="rId12"/>
    <p:sldId id="305" r:id="rId13"/>
    <p:sldId id="306" r:id="rId14"/>
    <p:sldId id="307" r:id="rId15"/>
    <p:sldId id="308" r:id="rId16"/>
    <p:sldId id="301" r:id="rId17"/>
    <p:sldId id="286" r:id="rId18"/>
    <p:sldId id="330" r:id="rId19"/>
    <p:sldId id="326" r:id="rId20"/>
    <p:sldId id="299" r:id="rId21"/>
    <p:sldId id="287" r:id="rId22"/>
    <p:sldId id="328" r:id="rId23"/>
    <p:sldId id="324" r:id="rId24"/>
    <p:sldId id="310" r:id="rId25"/>
    <p:sldId id="313" r:id="rId26"/>
    <p:sldId id="322" r:id="rId27"/>
    <p:sldId id="314" r:id="rId28"/>
    <p:sldId id="331" r:id="rId29"/>
    <p:sldId id="323" r:id="rId30"/>
    <p:sldId id="312" r:id="rId31"/>
    <p:sldId id="321" r:id="rId32"/>
    <p:sldId id="319" r:id="rId33"/>
    <p:sldId id="320" r:id="rId34"/>
    <p:sldId id="325" r:id="rId35"/>
    <p:sldId id="332" r:id="rId36"/>
  </p:sldIdLst>
  <p:sldSz cx="12192000" cy="6858000"/>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ra Heyburn" initials="" lastIdx="3" clrIdx="0"/>
  <p:cmAuthor id="1" name="Tess Stovall" initials="TS [2]" lastIdx="1" clrIdx="1">
    <p:extLst>
      <p:ext uri="{19B8F6BF-5375-455C-9EA6-DF929625EA0E}">
        <p15:presenceInfo xmlns:p15="http://schemas.microsoft.com/office/powerpoint/2012/main" userId="Tess Stovall"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01" autoAdjust="0"/>
    <p:restoredTop sz="72283" autoAdjust="0"/>
  </p:normalViewPr>
  <p:slideViewPr>
    <p:cSldViewPr snapToGrid="0">
      <p:cViewPr varScale="1">
        <p:scale>
          <a:sx n="53" d="100"/>
          <a:sy n="53" d="100"/>
        </p:scale>
        <p:origin x="978" y="7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56" d="100"/>
          <a:sy n="56" d="100"/>
        </p:scale>
        <p:origin x="2838"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2C2B380-F383-4A1E-AF66-25A56CD7713C}" type="doc">
      <dgm:prSet loTypeId="urn:microsoft.com/office/officeart/2011/layout/HexagonRadial" loCatId="cycle" qsTypeId="urn:microsoft.com/office/officeart/2005/8/quickstyle/simple1" qsCatId="simple" csTypeId="urn:microsoft.com/office/officeart/2005/8/colors/accent1_2" csCatId="accent1" phldr="1"/>
      <dgm:spPr/>
      <dgm:t>
        <a:bodyPr/>
        <a:lstStyle/>
        <a:p>
          <a:endParaRPr lang="en-US"/>
        </a:p>
      </dgm:t>
    </dgm:pt>
    <dgm:pt modelId="{292FE15C-766C-4F99-BFE9-75D2BC02B08D}">
      <dgm:prSet phldrT="[Text]" custT="1"/>
      <dgm:spPr/>
      <dgm:t>
        <a:bodyPr/>
        <a:lstStyle/>
        <a:p>
          <a:r>
            <a:rPr lang="en-US" sz="2000" b="1" dirty="0"/>
            <a:t>STUDENT SUCCESS</a:t>
          </a:r>
        </a:p>
      </dgm:t>
    </dgm:pt>
    <dgm:pt modelId="{2E784910-406D-4653-BF1C-45A0E333C6CB}" type="parTrans" cxnId="{0E2B2273-3008-443B-A4BA-9A9E774FC5F1}">
      <dgm:prSet/>
      <dgm:spPr/>
      <dgm:t>
        <a:bodyPr/>
        <a:lstStyle/>
        <a:p>
          <a:endParaRPr lang="en-US"/>
        </a:p>
      </dgm:t>
    </dgm:pt>
    <dgm:pt modelId="{B77C0335-47B4-458A-A719-81259F53FE10}" type="sibTrans" cxnId="{0E2B2273-3008-443B-A4BA-9A9E774FC5F1}">
      <dgm:prSet/>
      <dgm:spPr/>
      <dgm:t>
        <a:bodyPr/>
        <a:lstStyle/>
        <a:p>
          <a:endParaRPr lang="en-US"/>
        </a:p>
      </dgm:t>
    </dgm:pt>
    <dgm:pt modelId="{255C1EE6-0777-466E-AA54-B0011E43DA00}">
      <dgm:prSet phldrT="[Text]"/>
      <dgm:spPr>
        <a:solidFill>
          <a:srgbClr val="453BCD"/>
        </a:solidFill>
      </dgm:spPr>
      <dgm:t>
        <a:bodyPr/>
        <a:lstStyle/>
        <a:p>
          <a:r>
            <a:rPr lang="en-US" dirty="0"/>
            <a:t>State Board of Education</a:t>
          </a:r>
        </a:p>
      </dgm:t>
    </dgm:pt>
    <dgm:pt modelId="{3F02187D-30A9-436D-8E3F-29F4C579A4A5}" type="parTrans" cxnId="{1AC34065-0978-4F82-A4F9-4F67C2E7DB2C}">
      <dgm:prSet/>
      <dgm:spPr/>
      <dgm:t>
        <a:bodyPr/>
        <a:lstStyle/>
        <a:p>
          <a:endParaRPr lang="en-US"/>
        </a:p>
      </dgm:t>
    </dgm:pt>
    <dgm:pt modelId="{BECBC593-3659-408F-84E5-34566EB9C9DB}" type="sibTrans" cxnId="{1AC34065-0978-4F82-A4F9-4F67C2E7DB2C}">
      <dgm:prSet/>
      <dgm:spPr/>
      <dgm:t>
        <a:bodyPr/>
        <a:lstStyle/>
        <a:p>
          <a:endParaRPr lang="en-US"/>
        </a:p>
      </dgm:t>
    </dgm:pt>
    <dgm:pt modelId="{50F9EA5C-953D-4B90-A1D2-DD3F7309966C}">
      <dgm:prSet phldrT="[Text]"/>
      <dgm:spPr>
        <a:solidFill>
          <a:srgbClr val="453BCD"/>
        </a:solidFill>
      </dgm:spPr>
      <dgm:t>
        <a:bodyPr/>
        <a:lstStyle/>
        <a:p>
          <a:r>
            <a:rPr lang="en-US" dirty="0" smtClean="0"/>
            <a:t>Governor and General Assembly</a:t>
          </a:r>
          <a:endParaRPr lang="en-US" dirty="0"/>
        </a:p>
      </dgm:t>
    </dgm:pt>
    <dgm:pt modelId="{CD9C59D7-5A15-4869-82AE-4ACC40C517E6}" type="parTrans" cxnId="{F0469E71-EE20-401B-B7D5-E94988C57A45}">
      <dgm:prSet/>
      <dgm:spPr/>
      <dgm:t>
        <a:bodyPr/>
        <a:lstStyle/>
        <a:p>
          <a:endParaRPr lang="en-US"/>
        </a:p>
      </dgm:t>
    </dgm:pt>
    <dgm:pt modelId="{5CBD1ACC-723E-4879-9F48-1845EF1EA0AA}" type="sibTrans" cxnId="{F0469E71-EE20-401B-B7D5-E94988C57A45}">
      <dgm:prSet/>
      <dgm:spPr/>
      <dgm:t>
        <a:bodyPr/>
        <a:lstStyle/>
        <a:p>
          <a:endParaRPr lang="en-US"/>
        </a:p>
      </dgm:t>
    </dgm:pt>
    <dgm:pt modelId="{3234F010-92F1-4B1D-8932-72D01171B744}">
      <dgm:prSet phldrT="[Text]"/>
      <dgm:spPr>
        <a:solidFill>
          <a:srgbClr val="002060"/>
        </a:solidFill>
      </dgm:spPr>
      <dgm:t>
        <a:bodyPr/>
        <a:lstStyle/>
        <a:p>
          <a:r>
            <a:rPr lang="en-US" dirty="0"/>
            <a:t>U.S. Department of Education</a:t>
          </a:r>
        </a:p>
      </dgm:t>
    </dgm:pt>
    <dgm:pt modelId="{B8A846FA-5B93-4B2A-8737-F10BE8BDDF47}" type="parTrans" cxnId="{EBF05A54-56A1-485D-98D8-08D8E4049774}">
      <dgm:prSet/>
      <dgm:spPr/>
      <dgm:t>
        <a:bodyPr/>
        <a:lstStyle/>
        <a:p>
          <a:endParaRPr lang="en-US"/>
        </a:p>
      </dgm:t>
    </dgm:pt>
    <dgm:pt modelId="{4B5D914C-4688-4634-B23B-988B10C7B474}" type="sibTrans" cxnId="{EBF05A54-56A1-485D-98D8-08D8E4049774}">
      <dgm:prSet/>
      <dgm:spPr/>
      <dgm:t>
        <a:bodyPr/>
        <a:lstStyle/>
        <a:p>
          <a:endParaRPr lang="en-US"/>
        </a:p>
      </dgm:t>
    </dgm:pt>
    <dgm:pt modelId="{9CEBA0D7-7199-4A97-8E92-66575D5479AC}">
      <dgm:prSet phldrT="[Text]"/>
      <dgm:spPr>
        <a:solidFill>
          <a:schemeClr val="accent5">
            <a:lumMod val="75000"/>
          </a:schemeClr>
        </a:solidFill>
      </dgm:spPr>
      <dgm:t>
        <a:bodyPr/>
        <a:lstStyle/>
        <a:p>
          <a:r>
            <a:rPr lang="en-US" dirty="0"/>
            <a:t>District Central Office</a:t>
          </a:r>
        </a:p>
      </dgm:t>
    </dgm:pt>
    <dgm:pt modelId="{EA1DD01D-8071-49B9-8A84-1985AE0EDF91}" type="parTrans" cxnId="{DB7EEF59-46DE-4216-B160-A26008ED8191}">
      <dgm:prSet/>
      <dgm:spPr/>
      <dgm:t>
        <a:bodyPr/>
        <a:lstStyle/>
        <a:p>
          <a:endParaRPr lang="en-US"/>
        </a:p>
      </dgm:t>
    </dgm:pt>
    <dgm:pt modelId="{FEA50212-E671-49A6-A0F8-0BD35E7E7EF5}" type="sibTrans" cxnId="{DB7EEF59-46DE-4216-B160-A26008ED8191}">
      <dgm:prSet/>
      <dgm:spPr/>
      <dgm:t>
        <a:bodyPr/>
        <a:lstStyle/>
        <a:p>
          <a:endParaRPr lang="en-US"/>
        </a:p>
      </dgm:t>
    </dgm:pt>
    <dgm:pt modelId="{A11CFCCD-3B86-4B51-A7F6-9165525C66D3}">
      <dgm:prSet phldrT="[Text]"/>
      <dgm:spPr>
        <a:solidFill>
          <a:schemeClr val="accent5">
            <a:lumMod val="75000"/>
          </a:schemeClr>
        </a:solidFill>
      </dgm:spPr>
      <dgm:t>
        <a:bodyPr/>
        <a:lstStyle/>
        <a:p>
          <a:r>
            <a:rPr lang="en-US" dirty="0" smtClean="0"/>
            <a:t>Local School Boards</a:t>
          </a:r>
          <a:endParaRPr lang="en-US" dirty="0"/>
        </a:p>
      </dgm:t>
    </dgm:pt>
    <dgm:pt modelId="{60B0128D-C368-42AD-BCA8-EDB6D364535E}" type="parTrans" cxnId="{5768F0A9-3CFB-406E-9B7A-8B1C344A5EE3}">
      <dgm:prSet/>
      <dgm:spPr/>
      <dgm:t>
        <a:bodyPr/>
        <a:lstStyle/>
        <a:p>
          <a:endParaRPr lang="en-US"/>
        </a:p>
      </dgm:t>
    </dgm:pt>
    <dgm:pt modelId="{41BDA8C7-B293-48A0-9811-6107491788AD}" type="sibTrans" cxnId="{5768F0A9-3CFB-406E-9B7A-8B1C344A5EE3}">
      <dgm:prSet/>
      <dgm:spPr/>
      <dgm:t>
        <a:bodyPr/>
        <a:lstStyle/>
        <a:p>
          <a:endParaRPr lang="en-US"/>
        </a:p>
      </dgm:t>
    </dgm:pt>
    <dgm:pt modelId="{947E6F8E-7BF1-4BC9-A533-3D73F4D5B53E}">
      <dgm:prSet phldrT="[Text]"/>
      <dgm:spPr>
        <a:solidFill>
          <a:srgbClr val="453BCD"/>
        </a:solidFill>
      </dgm:spPr>
      <dgm:t>
        <a:bodyPr/>
        <a:lstStyle/>
        <a:p>
          <a:r>
            <a:rPr lang="en-US" dirty="0"/>
            <a:t>Tennessee Department of Education</a:t>
          </a:r>
        </a:p>
      </dgm:t>
    </dgm:pt>
    <dgm:pt modelId="{92979664-29A2-48DC-9489-B77B1B053C8E}" type="parTrans" cxnId="{79F63FE0-FC2D-4A91-83DE-AB68B8AB2279}">
      <dgm:prSet/>
      <dgm:spPr/>
      <dgm:t>
        <a:bodyPr/>
        <a:lstStyle/>
        <a:p>
          <a:endParaRPr lang="en-US"/>
        </a:p>
      </dgm:t>
    </dgm:pt>
    <dgm:pt modelId="{31818996-527A-4F22-9145-A209E958F231}" type="sibTrans" cxnId="{79F63FE0-FC2D-4A91-83DE-AB68B8AB2279}">
      <dgm:prSet/>
      <dgm:spPr/>
      <dgm:t>
        <a:bodyPr/>
        <a:lstStyle/>
        <a:p>
          <a:endParaRPr lang="en-US"/>
        </a:p>
      </dgm:t>
    </dgm:pt>
    <dgm:pt modelId="{9D6B1732-F2CF-4116-A7A6-7ECCB3E068C2}" type="pres">
      <dgm:prSet presAssocID="{62C2B380-F383-4A1E-AF66-25A56CD7713C}" presName="Name0" presStyleCnt="0">
        <dgm:presLayoutVars>
          <dgm:chMax val="1"/>
          <dgm:chPref val="1"/>
          <dgm:dir/>
          <dgm:animOne val="branch"/>
          <dgm:animLvl val="lvl"/>
        </dgm:presLayoutVars>
      </dgm:prSet>
      <dgm:spPr/>
      <dgm:t>
        <a:bodyPr/>
        <a:lstStyle/>
        <a:p>
          <a:endParaRPr lang="en-US"/>
        </a:p>
      </dgm:t>
    </dgm:pt>
    <dgm:pt modelId="{502410EA-6BD3-4DBD-A20D-3060FD812039}" type="pres">
      <dgm:prSet presAssocID="{292FE15C-766C-4F99-BFE9-75D2BC02B08D}" presName="Parent" presStyleLbl="node0" presStyleIdx="0" presStyleCnt="1">
        <dgm:presLayoutVars>
          <dgm:chMax val="6"/>
          <dgm:chPref val="6"/>
        </dgm:presLayoutVars>
      </dgm:prSet>
      <dgm:spPr/>
      <dgm:t>
        <a:bodyPr/>
        <a:lstStyle/>
        <a:p>
          <a:endParaRPr lang="en-US"/>
        </a:p>
      </dgm:t>
    </dgm:pt>
    <dgm:pt modelId="{5C51D1B9-033B-49CC-9A3F-E525337BC62A}" type="pres">
      <dgm:prSet presAssocID="{255C1EE6-0777-466E-AA54-B0011E43DA00}" presName="Accent1" presStyleCnt="0"/>
      <dgm:spPr/>
    </dgm:pt>
    <dgm:pt modelId="{16F3518B-3CB7-4AE9-A6E7-AABAB3CEAC45}" type="pres">
      <dgm:prSet presAssocID="{255C1EE6-0777-466E-AA54-B0011E43DA00}" presName="Accent" presStyleLbl="bgShp" presStyleIdx="0" presStyleCnt="6"/>
      <dgm:spPr/>
    </dgm:pt>
    <dgm:pt modelId="{F0FF174E-1312-4DE4-AE57-EE20A605A5D3}" type="pres">
      <dgm:prSet presAssocID="{255C1EE6-0777-466E-AA54-B0011E43DA00}" presName="Child1" presStyleLbl="node1" presStyleIdx="0" presStyleCnt="6">
        <dgm:presLayoutVars>
          <dgm:chMax val="0"/>
          <dgm:chPref val="0"/>
          <dgm:bulletEnabled val="1"/>
        </dgm:presLayoutVars>
      </dgm:prSet>
      <dgm:spPr/>
      <dgm:t>
        <a:bodyPr/>
        <a:lstStyle/>
        <a:p>
          <a:endParaRPr lang="en-US"/>
        </a:p>
      </dgm:t>
    </dgm:pt>
    <dgm:pt modelId="{88E6E90E-B600-436F-A263-592261F89ACC}" type="pres">
      <dgm:prSet presAssocID="{50F9EA5C-953D-4B90-A1D2-DD3F7309966C}" presName="Accent2" presStyleCnt="0"/>
      <dgm:spPr/>
    </dgm:pt>
    <dgm:pt modelId="{BB2320F1-DE62-4ABE-A93B-4928F825DBAC}" type="pres">
      <dgm:prSet presAssocID="{50F9EA5C-953D-4B90-A1D2-DD3F7309966C}" presName="Accent" presStyleLbl="bgShp" presStyleIdx="1" presStyleCnt="6"/>
      <dgm:spPr>
        <a:noFill/>
        <a:ln>
          <a:noFill/>
        </a:ln>
      </dgm:spPr>
      <dgm:t>
        <a:bodyPr/>
        <a:lstStyle/>
        <a:p>
          <a:endParaRPr lang="en-US"/>
        </a:p>
      </dgm:t>
    </dgm:pt>
    <dgm:pt modelId="{99CDDF29-662E-408E-9FC9-8C8AD3CD888D}" type="pres">
      <dgm:prSet presAssocID="{50F9EA5C-953D-4B90-A1D2-DD3F7309966C}" presName="Child2" presStyleLbl="node1" presStyleIdx="1" presStyleCnt="6">
        <dgm:presLayoutVars>
          <dgm:chMax val="0"/>
          <dgm:chPref val="0"/>
          <dgm:bulletEnabled val="1"/>
        </dgm:presLayoutVars>
      </dgm:prSet>
      <dgm:spPr/>
      <dgm:t>
        <a:bodyPr/>
        <a:lstStyle/>
        <a:p>
          <a:endParaRPr lang="en-US"/>
        </a:p>
      </dgm:t>
    </dgm:pt>
    <dgm:pt modelId="{4538FAA3-9F35-4D2D-B150-526A3B66054F}" type="pres">
      <dgm:prSet presAssocID="{3234F010-92F1-4B1D-8932-72D01171B744}" presName="Accent3" presStyleCnt="0"/>
      <dgm:spPr/>
    </dgm:pt>
    <dgm:pt modelId="{F1B39B0D-4CE2-48ED-A346-3D2AE7DB6AA1}" type="pres">
      <dgm:prSet presAssocID="{3234F010-92F1-4B1D-8932-72D01171B744}" presName="Accent" presStyleLbl="bgShp" presStyleIdx="2" presStyleCnt="6" custLinFactNeighborY="-9282"/>
      <dgm:spPr>
        <a:noFill/>
      </dgm:spPr>
      <dgm:t>
        <a:bodyPr/>
        <a:lstStyle/>
        <a:p>
          <a:endParaRPr lang="en-US"/>
        </a:p>
      </dgm:t>
    </dgm:pt>
    <dgm:pt modelId="{5199A0EE-28E7-4A2A-854A-C399CD19E614}" type="pres">
      <dgm:prSet presAssocID="{3234F010-92F1-4B1D-8932-72D01171B744}" presName="Child3" presStyleLbl="node1" presStyleIdx="2" presStyleCnt="6">
        <dgm:presLayoutVars>
          <dgm:chMax val="0"/>
          <dgm:chPref val="0"/>
          <dgm:bulletEnabled val="1"/>
        </dgm:presLayoutVars>
      </dgm:prSet>
      <dgm:spPr/>
      <dgm:t>
        <a:bodyPr/>
        <a:lstStyle/>
        <a:p>
          <a:endParaRPr lang="en-US"/>
        </a:p>
      </dgm:t>
    </dgm:pt>
    <dgm:pt modelId="{C683D6DE-77BB-42D9-BE91-DFA6840698FD}" type="pres">
      <dgm:prSet presAssocID="{9CEBA0D7-7199-4A97-8E92-66575D5479AC}" presName="Accent4" presStyleCnt="0"/>
      <dgm:spPr/>
    </dgm:pt>
    <dgm:pt modelId="{FB4498A5-75E5-4A49-99D2-6E9A225C24C1}" type="pres">
      <dgm:prSet presAssocID="{9CEBA0D7-7199-4A97-8E92-66575D5479AC}" presName="Accent" presStyleLbl="bgShp" presStyleIdx="3" presStyleCnt="6"/>
      <dgm:spPr>
        <a:noFill/>
      </dgm:spPr>
      <dgm:t>
        <a:bodyPr/>
        <a:lstStyle/>
        <a:p>
          <a:endParaRPr lang="en-US"/>
        </a:p>
      </dgm:t>
    </dgm:pt>
    <dgm:pt modelId="{83E4FAEF-380F-4287-914E-A48A997C6FC1}" type="pres">
      <dgm:prSet presAssocID="{9CEBA0D7-7199-4A97-8E92-66575D5479AC}" presName="Child4" presStyleLbl="node1" presStyleIdx="3" presStyleCnt="6">
        <dgm:presLayoutVars>
          <dgm:chMax val="0"/>
          <dgm:chPref val="0"/>
          <dgm:bulletEnabled val="1"/>
        </dgm:presLayoutVars>
      </dgm:prSet>
      <dgm:spPr/>
      <dgm:t>
        <a:bodyPr/>
        <a:lstStyle/>
        <a:p>
          <a:endParaRPr lang="en-US"/>
        </a:p>
      </dgm:t>
    </dgm:pt>
    <dgm:pt modelId="{40C021BA-4DF7-45AD-B3AF-DACDDCC95D81}" type="pres">
      <dgm:prSet presAssocID="{A11CFCCD-3B86-4B51-A7F6-9165525C66D3}" presName="Accent5" presStyleCnt="0"/>
      <dgm:spPr/>
    </dgm:pt>
    <dgm:pt modelId="{A08B7DA6-8D8A-4B8E-A2A0-0780543FDDC4}" type="pres">
      <dgm:prSet presAssocID="{A11CFCCD-3B86-4B51-A7F6-9165525C66D3}" presName="Accent" presStyleLbl="bgShp" presStyleIdx="4" presStyleCnt="6"/>
      <dgm:spPr>
        <a:noFill/>
      </dgm:spPr>
      <dgm:t>
        <a:bodyPr/>
        <a:lstStyle/>
        <a:p>
          <a:endParaRPr lang="en-US"/>
        </a:p>
      </dgm:t>
    </dgm:pt>
    <dgm:pt modelId="{E6DB657B-54D7-4968-BBA2-B27FEC39EF50}" type="pres">
      <dgm:prSet presAssocID="{A11CFCCD-3B86-4B51-A7F6-9165525C66D3}" presName="Child5" presStyleLbl="node1" presStyleIdx="4" presStyleCnt="6">
        <dgm:presLayoutVars>
          <dgm:chMax val="0"/>
          <dgm:chPref val="0"/>
          <dgm:bulletEnabled val="1"/>
        </dgm:presLayoutVars>
      </dgm:prSet>
      <dgm:spPr/>
      <dgm:t>
        <a:bodyPr/>
        <a:lstStyle/>
        <a:p>
          <a:endParaRPr lang="en-US"/>
        </a:p>
      </dgm:t>
    </dgm:pt>
    <dgm:pt modelId="{24AD76DB-6E6A-4223-918A-CA9232276EBE}" type="pres">
      <dgm:prSet presAssocID="{947E6F8E-7BF1-4BC9-A533-3D73F4D5B53E}" presName="Accent6" presStyleCnt="0"/>
      <dgm:spPr/>
    </dgm:pt>
    <dgm:pt modelId="{7CC43736-5864-4CB4-868A-F031106E8679}" type="pres">
      <dgm:prSet presAssocID="{947E6F8E-7BF1-4BC9-A533-3D73F4D5B53E}" presName="Accent" presStyleLbl="bgShp" presStyleIdx="5" presStyleCnt="6"/>
      <dgm:spPr>
        <a:noFill/>
      </dgm:spPr>
      <dgm:t>
        <a:bodyPr/>
        <a:lstStyle/>
        <a:p>
          <a:endParaRPr lang="en-US"/>
        </a:p>
      </dgm:t>
    </dgm:pt>
    <dgm:pt modelId="{7D21D1B9-AEDB-4CF2-9C23-A4B6EC375518}" type="pres">
      <dgm:prSet presAssocID="{947E6F8E-7BF1-4BC9-A533-3D73F4D5B53E}" presName="Child6" presStyleLbl="node1" presStyleIdx="5" presStyleCnt="6">
        <dgm:presLayoutVars>
          <dgm:chMax val="0"/>
          <dgm:chPref val="0"/>
          <dgm:bulletEnabled val="1"/>
        </dgm:presLayoutVars>
      </dgm:prSet>
      <dgm:spPr/>
      <dgm:t>
        <a:bodyPr/>
        <a:lstStyle/>
        <a:p>
          <a:endParaRPr lang="en-US"/>
        </a:p>
      </dgm:t>
    </dgm:pt>
  </dgm:ptLst>
  <dgm:cxnLst>
    <dgm:cxn modelId="{1A6BD1CA-0CDE-41D3-9345-25BCDD1A72D0}" type="presOf" srcId="{947E6F8E-7BF1-4BC9-A533-3D73F4D5B53E}" destId="{7D21D1B9-AEDB-4CF2-9C23-A4B6EC375518}" srcOrd="0" destOrd="0" presId="urn:microsoft.com/office/officeart/2011/layout/HexagonRadial"/>
    <dgm:cxn modelId="{744ABB16-1DC5-49D1-861D-C79A75BF76DE}" type="presOf" srcId="{255C1EE6-0777-466E-AA54-B0011E43DA00}" destId="{F0FF174E-1312-4DE4-AE57-EE20A605A5D3}" srcOrd="0" destOrd="0" presId="urn:microsoft.com/office/officeart/2011/layout/HexagonRadial"/>
    <dgm:cxn modelId="{700C38EA-7D63-4C5C-9885-8EE98F869467}" type="presOf" srcId="{3234F010-92F1-4B1D-8932-72D01171B744}" destId="{5199A0EE-28E7-4A2A-854A-C399CD19E614}" srcOrd="0" destOrd="0" presId="urn:microsoft.com/office/officeart/2011/layout/HexagonRadial"/>
    <dgm:cxn modelId="{5B9A01A2-2A0F-42B6-9BEB-C80FD46F00D0}" type="presOf" srcId="{292FE15C-766C-4F99-BFE9-75D2BC02B08D}" destId="{502410EA-6BD3-4DBD-A20D-3060FD812039}" srcOrd="0" destOrd="0" presId="urn:microsoft.com/office/officeart/2011/layout/HexagonRadial"/>
    <dgm:cxn modelId="{F0469E71-EE20-401B-B7D5-E94988C57A45}" srcId="{292FE15C-766C-4F99-BFE9-75D2BC02B08D}" destId="{50F9EA5C-953D-4B90-A1D2-DD3F7309966C}" srcOrd="1" destOrd="0" parTransId="{CD9C59D7-5A15-4869-82AE-4ACC40C517E6}" sibTransId="{5CBD1ACC-723E-4879-9F48-1845EF1EA0AA}"/>
    <dgm:cxn modelId="{5768F0A9-3CFB-406E-9B7A-8B1C344A5EE3}" srcId="{292FE15C-766C-4F99-BFE9-75D2BC02B08D}" destId="{A11CFCCD-3B86-4B51-A7F6-9165525C66D3}" srcOrd="4" destOrd="0" parTransId="{60B0128D-C368-42AD-BCA8-EDB6D364535E}" sibTransId="{41BDA8C7-B293-48A0-9811-6107491788AD}"/>
    <dgm:cxn modelId="{EBF05A54-56A1-485D-98D8-08D8E4049774}" srcId="{292FE15C-766C-4F99-BFE9-75D2BC02B08D}" destId="{3234F010-92F1-4B1D-8932-72D01171B744}" srcOrd="2" destOrd="0" parTransId="{B8A846FA-5B93-4B2A-8737-F10BE8BDDF47}" sibTransId="{4B5D914C-4688-4634-B23B-988B10C7B474}"/>
    <dgm:cxn modelId="{82DF1AAD-BED1-43F7-B028-D1AC73530DE2}" type="presOf" srcId="{A11CFCCD-3B86-4B51-A7F6-9165525C66D3}" destId="{E6DB657B-54D7-4968-BBA2-B27FEC39EF50}" srcOrd="0" destOrd="0" presId="urn:microsoft.com/office/officeart/2011/layout/HexagonRadial"/>
    <dgm:cxn modelId="{0E2B2273-3008-443B-A4BA-9A9E774FC5F1}" srcId="{62C2B380-F383-4A1E-AF66-25A56CD7713C}" destId="{292FE15C-766C-4F99-BFE9-75D2BC02B08D}" srcOrd="0" destOrd="0" parTransId="{2E784910-406D-4653-BF1C-45A0E333C6CB}" sibTransId="{B77C0335-47B4-458A-A719-81259F53FE10}"/>
    <dgm:cxn modelId="{79F63FE0-FC2D-4A91-83DE-AB68B8AB2279}" srcId="{292FE15C-766C-4F99-BFE9-75D2BC02B08D}" destId="{947E6F8E-7BF1-4BC9-A533-3D73F4D5B53E}" srcOrd="5" destOrd="0" parTransId="{92979664-29A2-48DC-9489-B77B1B053C8E}" sibTransId="{31818996-527A-4F22-9145-A209E958F231}"/>
    <dgm:cxn modelId="{66307CA9-9BD0-43C2-98CE-3866CE6DD3A0}" type="presOf" srcId="{9CEBA0D7-7199-4A97-8E92-66575D5479AC}" destId="{83E4FAEF-380F-4287-914E-A48A997C6FC1}" srcOrd="0" destOrd="0" presId="urn:microsoft.com/office/officeart/2011/layout/HexagonRadial"/>
    <dgm:cxn modelId="{1AC34065-0978-4F82-A4F9-4F67C2E7DB2C}" srcId="{292FE15C-766C-4F99-BFE9-75D2BC02B08D}" destId="{255C1EE6-0777-466E-AA54-B0011E43DA00}" srcOrd="0" destOrd="0" parTransId="{3F02187D-30A9-436D-8E3F-29F4C579A4A5}" sibTransId="{BECBC593-3659-408F-84E5-34566EB9C9DB}"/>
    <dgm:cxn modelId="{F2743614-DD85-4122-A918-C72564E93F21}" type="presOf" srcId="{62C2B380-F383-4A1E-AF66-25A56CD7713C}" destId="{9D6B1732-F2CF-4116-A7A6-7ECCB3E068C2}" srcOrd="0" destOrd="0" presId="urn:microsoft.com/office/officeart/2011/layout/HexagonRadial"/>
    <dgm:cxn modelId="{0A6E9364-0146-43FF-9A9F-30F4EA693DF5}" type="presOf" srcId="{50F9EA5C-953D-4B90-A1D2-DD3F7309966C}" destId="{99CDDF29-662E-408E-9FC9-8C8AD3CD888D}" srcOrd="0" destOrd="0" presId="urn:microsoft.com/office/officeart/2011/layout/HexagonRadial"/>
    <dgm:cxn modelId="{DB7EEF59-46DE-4216-B160-A26008ED8191}" srcId="{292FE15C-766C-4F99-BFE9-75D2BC02B08D}" destId="{9CEBA0D7-7199-4A97-8E92-66575D5479AC}" srcOrd="3" destOrd="0" parTransId="{EA1DD01D-8071-49B9-8A84-1985AE0EDF91}" sibTransId="{FEA50212-E671-49A6-A0F8-0BD35E7E7EF5}"/>
    <dgm:cxn modelId="{C0E468D1-0D6E-4916-82D8-0E54306F762F}" type="presParOf" srcId="{9D6B1732-F2CF-4116-A7A6-7ECCB3E068C2}" destId="{502410EA-6BD3-4DBD-A20D-3060FD812039}" srcOrd="0" destOrd="0" presId="urn:microsoft.com/office/officeart/2011/layout/HexagonRadial"/>
    <dgm:cxn modelId="{722AE6C0-A52A-48EA-BEF4-2A8244212CD1}" type="presParOf" srcId="{9D6B1732-F2CF-4116-A7A6-7ECCB3E068C2}" destId="{5C51D1B9-033B-49CC-9A3F-E525337BC62A}" srcOrd="1" destOrd="0" presId="urn:microsoft.com/office/officeart/2011/layout/HexagonRadial"/>
    <dgm:cxn modelId="{CF1FBCF0-BF32-4072-A9C6-ABFDC549AC9E}" type="presParOf" srcId="{5C51D1B9-033B-49CC-9A3F-E525337BC62A}" destId="{16F3518B-3CB7-4AE9-A6E7-AABAB3CEAC45}" srcOrd="0" destOrd="0" presId="urn:microsoft.com/office/officeart/2011/layout/HexagonRadial"/>
    <dgm:cxn modelId="{8FA51635-06A6-4751-BE4F-28196BE1D85B}" type="presParOf" srcId="{9D6B1732-F2CF-4116-A7A6-7ECCB3E068C2}" destId="{F0FF174E-1312-4DE4-AE57-EE20A605A5D3}" srcOrd="2" destOrd="0" presId="urn:microsoft.com/office/officeart/2011/layout/HexagonRadial"/>
    <dgm:cxn modelId="{D515A553-10AB-46E5-B5BE-E65C95FA351F}" type="presParOf" srcId="{9D6B1732-F2CF-4116-A7A6-7ECCB3E068C2}" destId="{88E6E90E-B600-436F-A263-592261F89ACC}" srcOrd="3" destOrd="0" presId="urn:microsoft.com/office/officeart/2011/layout/HexagonRadial"/>
    <dgm:cxn modelId="{8C395D0E-361F-45C9-835E-F1A2240C5299}" type="presParOf" srcId="{88E6E90E-B600-436F-A263-592261F89ACC}" destId="{BB2320F1-DE62-4ABE-A93B-4928F825DBAC}" srcOrd="0" destOrd="0" presId="urn:microsoft.com/office/officeart/2011/layout/HexagonRadial"/>
    <dgm:cxn modelId="{1B072D72-1295-43B0-8676-4B3FE1BD6AC4}" type="presParOf" srcId="{9D6B1732-F2CF-4116-A7A6-7ECCB3E068C2}" destId="{99CDDF29-662E-408E-9FC9-8C8AD3CD888D}" srcOrd="4" destOrd="0" presId="urn:microsoft.com/office/officeart/2011/layout/HexagonRadial"/>
    <dgm:cxn modelId="{906EB053-790D-46D5-A9D7-13120A6AD19F}" type="presParOf" srcId="{9D6B1732-F2CF-4116-A7A6-7ECCB3E068C2}" destId="{4538FAA3-9F35-4D2D-B150-526A3B66054F}" srcOrd="5" destOrd="0" presId="urn:microsoft.com/office/officeart/2011/layout/HexagonRadial"/>
    <dgm:cxn modelId="{13319CC5-8331-4D65-806D-35EAE0524EED}" type="presParOf" srcId="{4538FAA3-9F35-4D2D-B150-526A3B66054F}" destId="{F1B39B0D-4CE2-48ED-A346-3D2AE7DB6AA1}" srcOrd="0" destOrd="0" presId="urn:microsoft.com/office/officeart/2011/layout/HexagonRadial"/>
    <dgm:cxn modelId="{FC12ECB3-0C52-4AE6-88A9-56B722AF5B3E}" type="presParOf" srcId="{9D6B1732-F2CF-4116-A7A6-7ECCB3E068C2}" destId="{5199A0EE-28E7-4A2A-854A-C399CD19E614}" srcOrd="6" destOrd="0" presId="urn:microsoft.com/office/officeart/2011/layout/HexagonRadial"/>
    <dgm:cxn modelId="{CFA46B17-48BE-41AF-8380-31D5215ED9B8}" type="presParOf" srcId="{9D6B1732-F2CF-4116-A7A6-7ECCB3E068C2}" destId="{C683D6DE-77BB-42D9-BE91-DFA6840698FD}" srcOrd="7" destOrd="0" presId="urn:microsoft.com/office/officeart/2011/layout/HexagonRadial"/>
    <dgm:cxn modelId="{D59ECA73-E449-4799-A928-91480B0FAA76}" type="presParOf" srcId="{C683D6DE-77BB-42D9-BE91-DFA6840698FD}" destId="{FB4498A5-75E5-4A49-99D2-6E9A225C24C1}" srcOrd="0" destOrd="0" presId="urn:microsoft.com/office/officeart/2011/layout/HexagonRadial"/>
    <dgm:cxn modelId="{5D10E917-6CCF-4CE3-A7D2-55C374CD5079}" type="presParOf" srcId="{9D6B1732-F2CF-4116-A7A6-7ECCB3E068C2}" destId="{83E4FAEF-380F-4287-914E-A48A997C6FC1}" srcOrd="8" destOrd="0" presId="urn:microsoft.com/office/officeart/2011/layout/HexagonRadial"/>
    <dgm:cxn modelId="{5EADCE5F-E790-4905-AAC8-1165D92EC311}" type="presParOf" srcId="{9D6B1732-F2CF-4116-A7A6-7ECCB3E068C2}" destId="{40C021BA-4DF7-45AD-B3AF-DACDDCC95D81}" srcOrd="9" destOrd="0" presId="urn:microsoft.com/office/officeart/2011/layout/HexagonRadial"/>
    <dgm:cxn modelId="{9FBC18B0-9C61-4B1A-89CA-D06C154FC1A2}" type="presParOf" srcId="{40C021BA-4DF7-45AD-B3AF-DACDDCC95D81}" destId="{A08B7DA6-8D8A-4B8E-A2A0-0780543FDDC4}" srcOrd="0" destOrd="0" presId="urn:microsoft.com/office/officeart/2011/layout/HexagonRadial"/>
    <dgm:cxn modelId="{F2F80C3E-1AFC-4E37-996B-98C0BEB7A5BA}" type="presParOf" srcId="{9D6B1732-F2CF-4116-A7A6-7ECCB3E068C2}" destId="{E6DB657B-54D7-4968-BBA2-B27FEC39EF50}" srcOrd="10" destOrd="0" presId="urn:microsoft.com/office/officeart/2011/layout/HexagonRadial"/>
    <dgm:cxn modelId="{7EC290A8-2B3A-4A84-941D-C37F2466A89A}" type="presParOf" srcId="{9D6B1732-F2CF-4116-A7A6-7ECCB3E068C2}" destId="{24AD76DB-6E6A-4223-918A-CA9232276EBE}" srcOrd="11" destOrd="0" presId="urn:microsoft.com/office/officeart/2011/layout/HexagonRadial"/>
    <dgm:cxn modelId="{5371AC75-E4B3-443D-95C0-4B359F120612}" type="presParOf" srcId="{24AD76DB-6E6A-4223-918A-CA9232276EBE}" destId="{7CC43736-5864-4CB4-868A-F031106E8679}" srcOrd="0" destOrd="0" presId="urn:microsoft.com/office/officeart/2011/layout/HexagonRadial"/>
    <dgm:cxn modelId="{46F71353-D4D8-4A74-9F99-D9142C9E6B0D}" type="presParOf" srcId="{9D6B1732-F2CF-4116-A7A6-7ECCB3E068C2}" destId="{7D21D1B9-AEDB-4CF2-9C23-A4B6EC375518}" srcOrd="12" destOrd="0" presId="urn:microsoft.com/office/officeart/2011/layout/HexagonRadial"/>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6DE5254-B102-4449-9D04-A4D8806ACA2E}" type="doc">
      <dgm:prSet loTypeId="urn:microsoft.com/office/officeart/2005/8/layout/hProcess9" loCatId="process" qsTypeId="urn:microsoft.com/office/officeart/2005/8/quickstyle/simple1" qsCatId="simple" csTypeId="urn:microsoft.com/office/officeart/2005/8/colors/accent1_2" csCatId="accent1" phldr="1"/>
      <dgm:spPr/>
    </dgm:pt>
    <dgm:pt modelId="{51D5E532-77A9-4C3D-9F7E-8AB8E15C0E48}">
      <dgm:prSet phldrT="[Text]"/>
      <dgm:spPr/>
      <dgm:t>
        <a:bodyPr/>
        <a:lstStyle/>
        <a:p>
          <a:r>
            <a:rPr lang="en-US" dirty="0" smtClean="0"/>
            <a:t>Board Approval</a:t>
          </a:r>
          <a:endParaRPr lang="en-US" dirty="0"/>
        </a:p>
      </dgm:t>
    </dgm:pt>
    <dgm:pt modelId="{38A10F62-2CD2-470E-93FE-E3646DC99BE1}" type="parTrans" cxnId="{EF565ECB-7ADE-41EF-94BC-562D3AAF2E72}">
      <dgm:prSet/>
      <dgm:spPr/>
      <dgm:t>
        <a:bodyPr/>
        <a:lstStyle/>
        <a:p>
          <a:endParaRPr lang="en-US"/>
        </a:p>
      </dgm:t>
    </dgm:pt>
    <dgm:pt modelId="{8D9C4639-1EFF-4820-A2DA-383AED35258D}" type="sibTrans" cxnId="{EF565ECB-7ADE-41EF-94BC-562D3AAF2E72}">
      <dgm:prSet/>
      <dgm:spPr/>
      <dgm:t>
        <a:bodyPr/>
        <a:lstStyle/>
        <a:p>
          <a:endParaRPr lang="en-US"/>
        </a:p>
      </dgm:t>
    </dgm:pt>
    <dgm:pt modelId="{F045C2A8-7B24-486C-B8E9-8CD140C5A26E}">
      <dgm:prSet phldrT="[Text]"/>
      <dgm:spPr/>
      <dgm:t>
        <a:bodyPr/>
        <a:lstStyle/>
        <a:p>
          <a:r>
            <a:rPr lang="en-US" dirty="0" smtClean="0"/>
            <a:t>Review/Approval by AG’s Office</a:t>
          </a:r>
          <a:endParaRPr lang="en-US" dirty="0"/>
        </a:p>
      </dgm:t>
    </dgm:pt>
    <dgm:pt modelId="{AEF4B95D-2914-4431-986C-CD6836354788}" type="parTrans" cxnId="{7BC2EF4C-3D9E-482B-82A2-BEB51666E65E}">
      <dgm:prSet/>
      <dgm:spPr/>
      <dgm:t>
        <a:bodyPr/>
        <a:lstStyle/>
        <a:p>
          <a:endParaRPr lang="en-US"/>
        </a:p>
      </dgm:t>
    </dgm:pt>
    <dgm:pt modelId="{26CB0B6E-5213-43F1-A096-A2EF3D9C5059}" type="sibTrans" cxnId="{7BC2EF4C-3D9E-482B-82A2-BEB51666E65E}">
      <dgm:prSet/>
      <dgm:spPr/>
      <dgm:t>
        <a:bodyPr/>
        <a:lstStyle/>
        <a:p>
          <a:endParaRPr lang="en-US"/>
        </a:p>
      </dgm:t>
    </dgm:pt>
    <dgm:pt modelId="{4936EF29-402C-48AA-9767-A045C251A3AE}">
      <dgm:prSet phldrT="[Text]"/>
      <dgm:spPr/>
      <dgm:t>
        <a:bodyPr/>
        <a:lstStyle/>
        <a:p>
          <a:r>
            <a:rPr lang="en-US" dirty="0" smtClean="0"/>
            <a:t>Submission to Secretary of State</a:t>
          </a:r>
          <a:endParaRPr lang="en-US" dirty="0"/>
        </a:p>
      </dgm:t>
    </dgm:pt>
    <dgm:pt modelId="{01707125-C1AB-4AF9-A502-3B95333FEA7D}" type="parTrans" cxnId="{543C2AAF-95E9-4E59-BCB3-51055B177148}">
      <dgm:prSet/>
      <dgm:spPr/>
      <dgm:t>
        <a:bodyPr/>
        <a:lstStyle/>
        <a:p>
          <a:endParaRPr lang="en-US"/>
        </a:p>
      </dgm:t>
    </dgm:pt>
    <dgm:pt modelId="{CCFEC105-4E02-4C12-928C-06DD75FE0E4F}" type="sibTrans" cxnId="{543C2AAF-95E9-4E59-BCB3-51055B177148}">
      <dgm:prSet/>
      <dgm:spPr/>
      <dgm:t>
        <a:bodyPr/>
        <a:lstStyle/>
        <a:p>
          <a:endParaRPr lang="en-US"/>
        </a:p>
      </dgm:t>
    </dgm:pt>
    <dgm:pt modelId="{A25CFEE6-67E9-4686-A130-DB70BD57979C}">
      <dgm:prSet phldrT="[Text]"/>
      <dgm:spPr/>
      <dgm:t>
        <a:bodyPr/>
        <a:lstStyle/>
        <a:p>
          <a:r>
            <a:rPr lang="en-US" dirty="0" smtClean="0"/>
            <a:t>Review by Government Operations Committee</a:t>
          </a:r>
          <a:endParaRPr lang="en-US" dirty="0"/>
        </a:p>
      </dgm:t>
    </dgm:pt>
    <dgm:pt modelId="{6E6FA275-4323-4DAD-A792-C144BEFC6B8D}" type="parTrans" cxnId="{A981BB90-F315-41D7-9701-6F03BD1EA13F}">
      <dgm:prSet/>
      <dgm:spPr/>
      <dgm:t>
        <a:bodyPr/>
        <a:lstStyle/>
        <a:p>
          <a:endParaRPr lang="en-US"/>
        </a:p>
      </dgm:t>
    </dgm:pt>
    <dgm:pt modelId="{A02E1549-72FC-443B-A2B9-F346635C4E77}" type="sibTrans" cxnId="{A981BB90-F315-41D7-9701-6F03BD1EA13F}">
      <dgm:prSet/>
      <dgm:spPr/>
      <dgm:t>
        <a:bodyPr/>
        <a:lstStyle/>
        <a:p>
          <a:endParaRPr lang="en-US"/>
        </a:p>
      </dgm:t>
    </dgm:pt>
    <dgm:pt modelId="{B3A4DC3C-6ED2-4F1D-806D-55673C6B86E5}" type="pres">
      <dgm:prSet presAssocID="{96DE5254-B102-4449-9D04-A4D8806ACA2E}" presName="CompostProcess" presStyleCnt="0">
        <dgm:presLayoutVars>
          <dgm:dir/>
          <dgm:resizeHandles val="exact"/>
        </dgm:presLayoutVars>
      </dgm:prSet>
      <dgm:spPr/>
    </dgm:pt>
    <dgm:pt modelId="{21245117-D617-44E6-8682-8E561E2247E9}" type="pres">
      <dgm:prSet presAssocID="{96DE5254-B102-4449-9D04-A4D8806ACA2E}" presName="arrow" presStyleLbl="bgShp" presStyleIdx="0" presStyleCnt="1"/>
      <dgm:spPr/>
    </dgm:pt>
    <dgm:pt modelId="{2DD2B491-8EA9-4F32-8A61-393C028EA4DC}" type="pres">
      <dgm:prSet presAssocID="{96DE5254-B102-4449-9D04-A4D8806ACA2E}" presName="linearProcess" presStyleCnt="0"/>
      <dgm:spPr/>
    </dgm:pt>
    <dgm:pt modelId="{2095609A-BBD0-42E9-AF6C-A18DEC5E6B61}" type="pres">
      <dgm:prSet presAssocID="{51D5E532-77A9-4C3D-9F7E-8AB8E15C0E48}" presName="textNode" presStyleLbl="node1" presStyleIdx="0" presStyleCnt="4">
        <dgm:presLayoutVars>
          <dgm:bulletEnabled val="1"/>
        </dgm:presLayoutVars>
      </dgm:prSet>
      <dgm:spPr/>
      <dgm:t>
        <a:bodyPr/>
        <a:lstStyle/>
        <a:p>
          <a:endParaRPr lang="en-US"/>
        </a:p>
      </dgm:t>
    </dgm:pt>
    <dgm:pt modelId="{F58B466E-15E5-4D3B-A939-C05BCCDA92DC}" type="pres">
      <dgm:prSet presAssocID="{8D9C4639-1EFF-4820-A2DA-383AED35258D}" presName="sibTrans" presStyleCnt="0"/>
      <dgm:spPr/>
    </dgm:pt>
    <dgm:pt modelId="{B5CFDB4D-F5A3-4E0B-9E24-89978111A1AF}" type="pres">
      <dgm:prSet presAssocID="{F045C2A8-7B24-486C-B8E9-8CD140C5A26E}" presName="textNode" presStyleLbl="node1" presStyleIdx="1" presStyleCnt="4">
        <dgm:presLayoutVars>
          <dgm:bulletEnabled val="1"/>
        </dgm:presLayoutVars>
      </dgm:prSet>
      <dgm:spPr/>
    </dgm:pt>
    <dgm:pt modelId="{F3E1D078-7C21-4485-92AE-96BB92A00402}" type="pres">
      <dgm:prSet presAssocID="{26CB0B6E-5213-43F1-A096-A2EF3D9C5059}" presName="sibTrans" presStyleCnt="0"/>
      <dgm:spPr/>
    </dgm:pt>
    <dgm:pt modelId="{D96BAD2B-95EE-40B5-85AA-D1F5B72E96AC}" type="pres">
      <dgm:prSet presAssocID="{4936EF29-402C-48AA-9767-A045C251A3AE}" presName="textNode" presStyleLbl="node1" presStyleIdx="2" presStyleCnt="4">
        <dgm:presLayoutVars>
          <dgm:bulletEnabled val="1"/>
        </dgm:presLayoutVars>
      </dgm:prSet>
      <dgm:spPr/>
    </dgm:pt>
    <dgm:pt modelId="{E14CDC91-23A3-4906-B08D-587D9A32C199}" type="pres">
      <dgm:prSet presAssocID="{CCFEC105-4E02-4C12-928C-06DD75FE0E4F}" presName="sibTrans" presStyleCnt="0"/>
      <dgm:spPr/>
    </dgm:pt>
    <dgm:pt modelId="{D8BE5CA6-8626-4877-A686-657BCCB6FF2D}" type="pres">
      <dgm:prSet presAssocID="{A25CFEE6-67E9-4686-A130-DB70BD57979C}" presName="textNode" presStyleLbl="node1" presStyleIdx="3" presStyleCnt="4">
        <dgm:presLayoutVars>
          <dgm:bulletEnabled val="1"/>
        </dgm:presLayoutVars>
      </dgm:prSet>
      <dgm:spPr/>
      <dgm:t>
        <a:bodyPr/>
        <a:lstStyle/>
        <a:p>
          <a:endParaRPr lang="en-US"/>
        </a:p>
      </dgm:t>
    </dgm:pt>
  </dgm:ptLst>
  <dgm:cxnLst>
    <dgm:cxn modelId="{9B8E4AD8-602B-4918-8435-5460FC06AC28}" type="presOf" srcId="{51D5E532-77A9-4C3D-9F7E-8AB8E15C0E48}" destId="{2095609A-BBD0-42E9-AF6C-A18DEC5E6B61}" srcOrd="0" destOrd="0" presId="urn:microsoft.com/office/officeart/2005/8/layout/hProcess9"/>
    <dgm:cxn modelId="{DB3222C8-D2B6-4318-91BB-9488694AFC17}" type="presOf" srcId="{A25CFEE6-67E9-4686-A130-DB70BD57979C}" destId="{D8BE5CA6-8626-4877-A686-657BCCB6FF2D}" srcOrd="0" destOrd="0" presId="urn:microsoft.com/office/officeart/2005/8/layout/hProcess9"/>
    <dgm:cxn modelId="{87968363-4272-484E-BDDD-011AA2122455}" type="presOf" srcId="{96DE5254-B102-4449-9D04-A4D8806ACA2E}" destId="{B3A4DC3C-6ED2-4F1D-806D-55673C6B86E5}" srcOrd="0" destOrd="0" presId="urn:microsoft.com/office/officeart/2005/8/layout/hProcess9"/>
    <dgm:cxn modelId="{54461F61-41B0-4B41-A500-9F56512FE105}" type="presOf" srcId="{4936EF29-402C-48AA-9767-A045C251A3AE}" destId="{D96BAD2B-95EE-40B5-85AA-D1F5B72E96AC}" srcOrd="0" destOrd="0" presId="urn:microsoft.com/office/officeart/2005/8/layout/hProcess9"/>
    <dgm:cxn modelId="{543C2AAF-95E9-4E59-BCB3-51055B177148}" srcId="{96DE5254-B102-4449-9D04-A4D8806ACA2E}" destId="{4936EF29-402C-48AA-9767-A045C251A3AE}" srcOrd="2" destOrd="0" parTransId="{01707125-C1AB-4AF9-A502-3B95333FEA7D}" sibTransId="{CCFEC105-4E02-4C12-928C-06DD75FE0E4F}"/>
    <dgm:cxn modelId="{7BC2EF4C-3D9E-482B-82A2-BEB51666E65E}" srcId="{96DE5254-B102-4449-9D04-A4D8806ACA2E}" destId="{F045C2A8-7B24-486C-B8E9-8CD140C5A26E}" srcOrd="1" destOrd="0" parTransId="{AEF4B95D-2914-4431-986C-CD6836354788}" sibTransId="{26CB0B6E-5213-43F1-A096-A2EF3D9C5059}"/>
    <dgm:cxn modelId="{A981BB90-F315-41D7-9701-6F03BD1EA13F}" srcId="{96DE5254-B102-4449-9D04-A4D8806ACA2E}" destId="{A25CFEE6-67E9-4686-A130-DB70BD57979C}" srcOrd="3" destOrd="0" parTransId="{6E6FA275-4323-4DAD-A792-C144BEFC6B8D}" sibTransId="{A02E1549-72FC-443B-A2B9-F346635C4E77}"/>
    <dgm:cxn modelId="{A5BA02C9-1F10-4CAF-95DE-B4BB82D2BE90}" type="presOf" srcId="{F045C2A8-7B24-486C-B8E9-8CD140C5A26E}" destId="{B5CFDB4D-F5A3-4E0B-9E24-89978111A1AF}" srcOrd="0" destOrd="0" presId="urn:microsoft.com/office/officeart/2005/8/layout/hProcess9"/>
    <dgm:cxn modelId="{EF565ECB-7ADE-41EF-94BC-562D3AAF2E72}" srcId="{96DE5254-B102-4449-9D04-A4D8806ACA2E}" destId="{51D5E532-77A9-4C3D-9F7E-8AB8E15C0E48}" srcOrd="0" destOrd="0" parTransId="{38A10F62-2CD2-470E-93FE-E3646DC99BE1}" sibTransId="{8D9C4639-1EFF-4820-A2DA-383AED35258D}"/>
    <dgm:cxn modelId="{14022AF0-97E6-480F-93FF-776556F0A0D3}" type="presParOf" srcId="{B3A4DC3C-6ED2-4F1D-806D-55673C6B86E5}" destId="{21245117-D617-44E6-8682-8E561E2247E9}" srcOrd="0" destOrd="0" presId="urn:microsoft.com/office/officeart/2005/8/layout/hProcess9"/>
    <dgm:cxn modelId="{BDD38654-1698-4028-A361-804E71653E97}" type="presParOf" srcId="{B3A4DC3C-6ED2-4F1D-806D-55673C6B86E5}" destId="{2DD2B491-8EA9-4F32-8A61-393C028EA4DC}" srcOrd="1" destOrd="0" presId="urn:microsoft.com/office/officeart/2005/8/layout/hProcess9"/>
    <dgm:cxn modelId="{7AFA89F6-2646-473D-8F8F-76F7903AB22A}" type="presParOf" srcId="{2DD2B491-8EA9-4F32-8A61-393C028EA4DC}" destId="{2095609A-BBD0-42E9-AF6C-A18DEC5E6B61}" srcOrd="0" destOrd="0" presId="urn:microsoft.com/office/officeart/2005/8/layout/hProcess9"/>
    <dgm:cxn modelId="{C7C0C336-9032-48AA-B9B1-97BABF2702EC}" type="presParOf" srcId="{2DD2B491-8EA9-4F32-8A61-393C028EA4DC}" destId="{F58B466E-15E5-4D3B-A939-C05BCCDA92DC}" srcOrd="1" destOrd="0" presId="urn:microsoft.com/office/officeart/2005/8/layout/hProcess9"/>
    <dgm:cxn modelId="{C3C31E4F-A8A7-4C21-AA6B-77F0B46A4AA6}" type="presParOf" srcId="{2DD2B491-8EA9-4F32-8A61-393C028EA4DC}" destId="{B5CFDB4D-F5A3-4E0B-9E24-89978111A1AF}" srcOrd="2" destOrd="0" presId="urn:microsoft.com/office/officeart/2005/8/layout/hProcess9"/>
    <dgm:cxn modelId="{92672DD5-9E54-4E5E-9114-20A0B886EC76}" type="presParOf" srcId="{2DD2B491-8EA9-4F32-8A61-393C028EA4DC}" destId="{F3E1D078-7C21-4485-92AE-96BB92A00402}" srcOrd="3" destOrd="0" presId="urn:microsoft.com/office/officeart/2005/8/layout/hProcess9"/>
    <dgm:cxn modelId="{9A5CC24C-83A1-410C-9D4B-3459B9E6328C}" type="presParOf" srcId="{2DD2B491-8EA9-4F32-8A61-393C028EA4DC}" destId="{D96BAD2B-95EE-40B5-85AA-D1F5B72E96AC}" srcOrd="4" destOrd="0" presId="urn:microsoft.com/office/officeart/2005/8/layout/hProcess9"/>
    <dgm:cxn modelId="{B37145BA-8D66-4E28-A135-06AD7B4D1137}" type="presParOf" srcId="{2DD2B491-8EA9-4F32-8A61-393C028EA4DC}" destId="{E14CDC91-23A3-4906-B08D-587D9A32C199}" srcOrd="5" destOrd="0" presId="urn:microsoft.com/office/officeart/2005/8/layout/hProcess9"/>
    <dgm:cxn modelId="{8207E44F-3EB8-43D4-995B-6AC9372E3E1B}" type="presParOf" srcId="{2DD2B491-8EA9-4F32-8A61-393C028EA4DC}" destId="{D8BE5CA6-8626-4877-A686-657BCCB6FF2D}" srcOrd="6"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2410EA-6BD3-4DBD-A20D-3060FD812039}">
      <dsp:nvSpPr>
        <dsp:cNvPr id="0" name=""/>
        <dsp:cNvSpPr/>
      </dsp:nvSpPr>
      <dsp:spPr>
        <a:xfrm>
          <a:off x="4142978" y="1490054"/>
          <a:ext cx="1893923" cy="1638320"/>
        </a:xfrm>
        <a:prstGeom prst="hexagon">
          <a:avLst>
            <a:gd name="adj" fmla="val 28570"/>
            <a:gd name="vf" fmla="val 11547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1" kern="1200" dirty="0"/>
            <a:t>STUDENT SUCCESS</a:t>
          </a:r>
        </a:p>
      </dsp:txBody>
      <dsp:txXfrm>
        <a:off x="4456828" y="1761547"/>
        <a:ext cx="1266223" cy="1095334"/>
      </dsp:txXfrm>
    </dsp:sp>
    <dsp:sp modelId="{BB2320F1-DE62-4ABE-A93B-4928F825DBAC}">
      <dsp:nvSpPr>
        <dsp:cNvPr id="0" name=""/>
        <dsp:cNvSpPr/>
      </dsp:nvSpPr>
      <dsp:spPr>
        <a:xfrm>
          <a:off x="5328938" y="706228"/>
          <a:ext cx="714571" cy="615698"/>
        </a:xfrm>
        <a:prstGeom prst="hexagon">
          <a:avLst>
            <a:gd name="adj" fmla="val 28900"/>
            <a:gd name="vf" fmla="val 115470"/>
          </a:avLst>
        </a:prstGeom>
        <a:noFill/>
        <a:ln>
          <a:noFill/>
        </a:ln>
        <a:effectLst/>
      </dsp:spPr>
      <dsp:style>
        <a:lnRef idx="0">
          <a:scrgbClr r="0" g="0" b="0"/>
        </a:lnRef>
        <a:fillRef idx="1">
          <a:scrgbClr r="0" g="0" b="0"/>
        </a:fillRef>
        <a:effectRef idx="0">
          <a:scrgbClr r="0" g="0" b="0"/>
        </a:effectRef>
        <a:fontRef idx="minor"/>
      </dsp:style>
    </dsp:sp>
    <dsp:sp modelId="{F0FF174E-1312-4DE4-AE57-EE20A605A5D3}">
      <dsp:nvSpPr>
        <dsp:cNvPr id="0" name=""/>
        <dsp:cNvSpPr/>
      </dsp:nvSpPr>
      <dsp:spPr>
        <a:xfrm>
          <a:off x="4317436" y="0"/>
          <a:ext cx="1552057" cy="1342711"/>
        </a:xfrm>
        <a:prstGeom prst="hexagon">
          <a:avLst>
            <a:gd name="adj" fmla="val 28570"/>
            <a:gd name="vf" fmla="val 115470"/>
          </a:avLst>
        </a:prstGeom>
        <a:solidFill>
          <a:srgbClr val="453BCD"/>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dirty="0"/>
            <a:t>State Board of Education</a:t>
          </a:r>
        </a:p>
      </dsp:txBody>
      <dsp:txXfrm>
        <a:off x="4574645" y="222516"/>
        <a:ext cx="1037639" cy="897679"/>
      </dsp:txXfrm>
    </dsp:sp>
    <dsp:sp modelId="{F1B39B0D-4CE2-48ED-A346-3D2AE7DB6AA1}">
      <dsp:nvSpPr>
        <dsp:cNvPr id="0" name=""/>
        <dsp:cNvSpPr/>
      </dsp:nvSpPr>
      <dsp:spPr>
        <a:xfrm>
          <a:off x="6162899" y="1800106"/>
          <a:ext cx="714571" cy="615698"/>
        </a:xfrm>
        <a:prstGeom prst="hexagon">
          <a:avLst>
            <a:gd name="adj" fmla="val 28900"/>
            <a:gd name="vf" fmla="val 115470"/>
          </a:avLst>
        </a:prstGeom>
        <a:noFill/>
        <a:ln>
          <a:noFill/>
        </a:ln>
        <a:effectLst/>
      </dsp:spPr>
      <dsp:style>
        <a:lnRef idx="0">
          <a:scrgbClr r="0" g="0" b="0"/>
        </a:lnRef>
        <a:fillRef idx="1">
          <a:scrgbClr r="0" g="0" b="0"/>
        </a:fillRef>
        <a:effectRef idx="0">
          <a:scrgbClr r="0" g="0" b="0"/>
        </a:effectRef>
        <a:fontRef idx="minor"/>
      </dsp:style>
    </dsp:sp>
    <dsp:sp modelId="{99CDDF29-662E-408E-9FC9-8C8AD3CD888D}">
      <dsp:nvSpPr>
        <dsp:cNvPr id="0" name=""/>
        <dsp:cNvSpPr/>
      </dsp:nvSpPr>
      <dsp:spPr>
        <a:xfrm>
          <a:off x="5740852" y="825857"/>
          <a:ext cx="1552057" cy="1342711"/>
        </a:xfrm>
        <a:prstGeom prst="hexagon">
          <a:avLst>
            <a:gd name="adj" fmla="val 28570"/>
            <a:gd name="vf" fmla="val 115470"/>
          </a:avLst>
        </a:prstGeom>
        <a:solidFill>
          <a:srgbClr val="453BCD"/>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dirty="0" smtClean="0"/>
            <a:t>Governor and General Assembly</a:t>
          </a:r>
          <a:endParaRPr lang="en-US" sz="1300" kern="1200" dirty="0"/>
        </a:p>
      </dsp:txBody>
      <dsp:txXfrm>
        <a:off x="5998061" y="1048373"/>
        <a:ext cx="1037639" cy="897679"/>
      </dsp:txXfrm>
    </dsp:sp>
    <dsp:sp modelId="{FB4498A5-75E5-4A49-99D2-6E9A225C24C1}">
      <dsp:nvSpPr>
        <dsp:cNvPr id="0" name=""/>
        <dsp:cNvSpPr/>
      </dsp:nvSpPr>
      <dsp:spPr>
        <a:xfrm>
          <a:off x="5583576" y="3156550"/>
          <a:ext cx="714571" cy="615698"/>
        </a:xfrm>
        <a:prstGeom prst="hexagon">
          <a:avLst>
            <a:gd name="adj" fmla="val 28900"/>
            <a:gd name="vf" fmla="val 115470"/>
          </a:avLst>
        </a:prstGeom>
        <a:noFill/>
        <a:ln>
          <a:noFill/>
        </a:ln>
        <a:effectLst/>
      </dsp:spPr>
      <dsp:style>
        <a:lnRef idx="0">
          <a:scrgbClr r="0" g="0" b="0"/>
        </a:lnRef>
        <a:fillRef idx="1">
          <a:scrgbClr r="0" g="0" b="0"/>
        </a:fillRef>
        <a:effectRef idx="0">
          <a:scrgbClr r="0" g="0" b="0"/>
        </a:effectRef>
        <a:fontRef idx="minor"/>
      </dsp:style>
    </dsp:sp>
    <dsp:sp modelId="{5199A0EE-28E7-4A2A-854A-C399CD19E614}">
      <dsp:nvSpPr>
        <dsp:cNvPr id="0" name=""/>
        <dsp:cNvSpPr/>
      </dsp:nvSpPr>
      <dsp:spPr>
        <a:xfrm>
          <a:off x="5740852" y="2449397"/>
          <a:ext cx="1552057" cy="1342711"/>
        </a:xfrm>
        <a:prstGeom prst="hexagon">
          <a:avLst>
            <a:gd name="adj" fmla="val 28570"/>
            <a:gd name="vf" fmla="val 115470"/>
          </a:avLst>
        </a:prstGeom>
        <a:solidFill>
          <a:srgbClr val="00206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dirty="0"/>
            <a:t>U.S. Department of Education</a:t>
          </a:r>
        </a:p>
      </dsp:txBody>
      <dsp:txXfrm>
        <a:off x="5998061" y="2671913"/>
        <a:ext cx="1037639" cy="897679"/>
      </dsp:txXfrm>
    </dsp:sp>
    <dsp:sp modelId="{A08B7DA6-8D8A-4B8E-A2A0-0780543FDDC4}">
      <dsp:nvSpPr>
        <dsp:cNvPr id="0" name=""/>
        <dsp:cNvSpPr/>
      </dsp:nvSpPr>
      <dsp:spPr>
        <a:xfrm>
          <a:off x="4146502" y="3291421"/>
          <a:ext cx="714571" cy="615698"/>
        </a:xfrm>
        <a:prstGeom prst="hexagon">
          <a:avLst>
            <a:gd name="adj" fmla="val 28900"/>
            <a:gd name="vf" fmla="val 115470"/>
          </a:avLst>
        </a:prstGeom>
        <a:noFill/>
        <a:ln>
          <a:noFill/>
        </a:ln>
        <a:effectLst/>
      </dsp:spPr>
      <dsp:style>
        <a:lnRef idx="0">
          <a:scrgbClr r="0" g="0" b="0"/>
        </a:lnRef>
        <a:fillRef idx="1">
          <a:scrgbClr r="0" g="0" b="0"/>
        </a:fillRef>
        <a:effectRef idx="0">
          <a:scrgbClr r="0" g="0" b="0"/>
        </a:effectRef>
        <a:fontRef idx="minor"/>
      </dsp:style>
    </dsp:sp>
    <dsp:sp modelId="{83E4FAEF-380F-4287-914E-A48A997C6FC1}">
      <dsp:nvSpPr>
        <dsp:cNvPr id="0" name=""/>
        <dsp:cNvSpPr/>
      </dsp:nvSpPr>
      <dsp:spPr>
        <a:xfrm>
          <a:off x="4317436" y="3276179"/>
          <a:ext cx="1552057" cy="1342711"/>
        </a:xfrm>
        <a:prstGeom prst="hexagon">
          <a:avLst>
            <a:gd name="adj" fmla="val 28570"/>
            <a:gd name="vf" fmla="val 115470"/>
          </a:avLst>
        </a:prstGeom>
        <a:solidFill>
          <a:schemeClr val="accent5">
            <a:lumMod val="7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dirty="0"/>
            <a:t>District Central Office</a:t>
          </a:r>
        </a:p>
      </dsp:txBody>
      <dsp:txXfrm>
        <a:off x="4574645" y="3498695"/>
        <a:ext cx="1037639" cy="897679"/>
      </dsp:txXfrm>
    </dsp:sp>
    <dsp:sp modelId="{7CC43736-5864-4CB4-868A-F031106E8679}">
      <dsp:nvSpPr>
        <dsp:cNvPr id="0" name=""/>
        <dsp:cNvSpPr/>
      </dsp:nvSpPr>
      <dsp:spPr>
        <a:xfrm>
          <a:off x="3298884" y="2140855"/>
          <a:ext cx="714571" cy="615698"/>
        </a:xfrm>
        <a:prstGeom prst="hexagon">
          <a:avLst>
            <a:gd name="adj" fmla="val 28900"/>
            <a:gd name="vf" fmla="val 115470"/>
          </a:avLst>
        </a:prstGeom>
        <a:noFill/>
        <a:ln>
          <a:noFill/>
        </a:ln>
        <a:effectLst/>
      </dsp:spPr>
      <dsp:style>
        <a:lnRef idx="0">
          <a:scrgbClr r="0" g="0" b="0"/>
        </a:lnRef>
        <a:fillRef idx="1">
          <a:scrgbClr r="0" g="0" b="0"/>
        </a:fillRef>
        <a:effectRef idx="0">
          <a:scrgbClr r="0" g="0" b="0"/>
        </a:effectRef>
        <a:fontRef idx="minor"/>
      </dsp:style>
    </dsp:sp>
    <dsp:sp modelId="{E6DB657B-54D7-4968-BBA2-B27FEC39EF50}">
      <dsp:nvSpPr>
        <dsp:cNvPr id="0" name=""/>
        <dsp:cNvSpPr/>
      </dsp:nvSpPr>
      <dsp:spPr>
        <a:xfrm>
          <a:off x="2887411" y="2450321"/>
          <a:ext cx="1552057" cy="1342711"/>
        </a:xfrm>
        <a:prstGeom prst="hexagon">
          <a:avLst>
            <a:gd name="adj" fmla="val 28570"/>
            <a:gd name="vf" fmla="val 115470"/>
          </a:avLst>
        </a:prstGeom>
        <a:solidFill>
          <a:schemeClr val="accent5">
            <a:lumMod val="7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dirty="0" smtClean="0"/>
            <a:t>Local School Boards</a:t>
          </a:r>
          <a:endParaRPr lang="en-US" sz="1300" kern="1200" dirty="0"/>
        </a:p>
      </dsp:txBody>
      <dsp:txXfrm>
        <a:off x="3144620" y="2672837"/>
        <a:ext cx="1037639" cy="897679"/>
      </dsp:txXfrm>
    </dsp:sp>
    <dsp:sp modelId="{7D21D1B9-AEDB-4CF2-9C23-A4B6EC375518}">
      <dsp:nvSpPr>
        <dsp:cNvPr id="0" name=""/>
        <dsp:cNvSpPr/>
      </dsp:nvSpPr>
      <dsp:spPr>
        <a:xfrm>
          <a:off x="2887411" y="824010"/>
          <a:ext cx="1552057" cy="1342711"/>
        </a:xfrm>
        <a:prstGeom prst="hexagon">
          <a:avLst>
            <a:gd name="adj" fmla="val 28570"/>
            <a:gd name="vf" fmla="val 115470"/>
          </a:avLst>
        </a:prstGeom>
        <a:solidFill>
          <a:srgbClr val="453BCD"/>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dirty="0"/>
            <a:t>Tennessee Department of Education</a:t>
          </a:r>
        </a:p>
      </dsp:txBody>
      <dsp:txXfrm>
        <a:off x="3144620" y="1046526"/>
        <a:ext cx="1037639" cy="89767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245117-D617-44E6-8682-8E561E2247E9}">
      <dsp:nvSpPr>
        <dsp:cNvPr id="0" name=""/>
        <dsp:cNvSpPr/>
      </dsp:nvSpPr>
      <dsp:spPr>
        <a:xfrm>
          <a:off x="801014" y="0"/>
          <a:ext cx="9078163" cy="3870621"/>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095609A-BBD0-42E9-AF6C-A18DEC5E6B61}">
      <dsp:nvSpPr>
        <dsp:cNvPr id="0" name=""/>
        <dsp:cNvSpPr/>
      </dsp:nvSpPr>
      <dsp:spPr>
        <a:xfrm>
          <a:off x="5345" y="1161186"/>
          <a:ext cx="2570964" cy="1548248"/>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Board Approval</a:t>
          </a:r>
          <a:endParaRPr lang="en-US" sz="2100" kern="1200" dirty="0"/>
        </a:p>
      </dsp:txBody>
      <dsp:txXfrm>
        <a:off x="80924" y="1236765"/>
        <a:ext cx="2419806" cy="1397090"/>
      </dsp:txXfrm>
    </dsp:sp>
    <dsp:sp modelId="{B5CFDB4D-F5A3-4E0B-9E24-89978111A1AF}">
      <dsp:nvSpPr>
        <dsp:cNvPr id="0" name=""/>
        <dsp:cNvSpPr/>
      </dsp:nvSpPr>
      <dsp:spPr>
        <a:xfrm>
          <a:off x="2704857" y="1161186"/>
          <a:ext cx="2570964" cy="1548248"/>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Review/Approval by AG’s Office</a:t>
          </a:r>
          <a:endParaRPr lang="en-US" sz="2100" kern="1200" dirty="0"/>
        </a:p>
      </dsp:txBody>
      <dsp:txXfrm>
        <a:off x="2780436" y="1236765"/>
        <a:ext cx="2419806" cy="1397090"/>
      </dsp:txXfrm>
    </dsp:sp>
    <dsp:sp modelId="{D96BAD2B-95EE-40B5-85AA-D1F5B72E96AC}">
      <dsp:nvSpPr>
        <dsp:cNvPr id="0" name=""/>
        <dsp:cNvSpPr/>
      </dsp:nvSpPr>
      <dsp:spPr>
        <a:xfrm>
          <a:off x="5404370" y="1161186"/>
          <a:ext cx="2570964" cy="1548248"/>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Submission to Secretary of State</a:t>
          </a:r>
          <a:endParaRPr lang="en-US" sz="2100" kern="1200" dirty="0"/>
        </a:p>
      </dsp:txBody>
      <dsp:txXfrm>
        <a:off x="5479949" y="1236765"/>
        <a:ext cx="2419806" cy="1397090"/>
      </dsp:txXfrm>
    </dsp:sp>
    <dsp:sp modelId="{D8BE5CA6-8626-4877-A686-657BCCB6FF2D}">
      <dsp:nvSpPr>
        <dsp:cNvPr id="0" name=""/>
        <dsp:cNvSpPr/>
      </dsp:nvSpPr>
      <dsp:spPr>
        <a:xfrm>
          <a:off x="8103882" y="1161186"/>
          <a:ext cx="2570964" cy="1548248"/>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Review by Government Operations Committee</a:t>
          </a:r>
          <a:endParaRPr lang="en-US" sz="2100" kern="1200" dirty="0"/>
        </a:p>
      </dsp:txBody>
      <dsp:txXfrm>
        <a:off x="8179461" y="1236765"/>
        <a:ext cx="2419806" cy="1397090"/>
      </dsp:txXfrm>
    </dsp:sp>
  </dsp:spTree>
</dsp:drawing>
</file>

<file path=ppt/diagrams/layout1.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37000" y="0"/>
            <a:ext cx="3011488" cy="463550"/>
          </a:xfrm>
          <a:prstGeom prst="rect">
            <a:avLst/>
          </a:prstGeom>
        </p:spPr>
        <p:txBody>
          <a:bodyPr vert="horz" lIns="91440" tIns="45720" rIns="91440" bIns="45720" rtlCol="0"/>
          <a:lstStyle>
            <a:lvl1pPr algn="r">
              <a:defRPr sz="1200"/>
            </a:lvl1pPr>
          </a:lstStyle>
          <a:p>
            <a:fld id="{CFAABA49-3118-42DB-8BE9-8C8B114B5F94}" type="datetimeFigureOut">
              <a:rPr lang="en-US" smtClean="0"/>
              <a:t>2/3/2020</a:t>
            </a:fld>
            <a:endParaRPr lang="en-US"/>
          </a:p>
        </p:txBody>
      </p:sp>
      <p:sp>
        <p:nvSpPr>
          <p:cNvPr id="4" name="Footer Placeholder 3"/>
          <p:cNvSpPr>
            <a:spLocks noGrp="1"/>
          </p:cNvSpPr>
          <p:nvPr>
            <p:ph type="ftr" sz="quarter" idx="2"/>
          </p:nvPr>
        </p:nvSpPr>
        <p:spPr>
          <a:xfrm>
            <a:off x="0" y="8772525"/>
            <a:ext cx="301148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37000" y="8772525"/>
            <a:ext cx="3011488" cy="463550"/>
          </a:xfrm>
          <a:prstGeom prst="rect">
            <a:avLst/>
          </a:prstGeom>
        </p:spPr>
        <p:txBody>
          <a:bodyPr vert="horz" lIns="91440" tIns="45720" rIns="91440" bIns="45720" rtlCol="0" anchor="b"/>
          <a:lstStyle>
            <a:lvl1pPr algn="r">
              <a:defRPr sz="1200"/>
            </a:lvl1pPr>
          </a:lstStyle>
          <a:p>
            <a:fld id="{FEA9A7B3-3D50-45F6-AE89-642F588EC241}" type="slidenum">
              <a:rPr lang="en-US" smtClean="0"/>
              <a:t>‹#›</a:t>
            </a:fld>
            <a:endParaRPr lang="en-US"/>
          </a:p>
        </p:txBody>
      </p:sp>
    </p:spTree>
    <p:extLst>
      <p:ext uri="{BB962C8B-B14F-4D97-AF65-F5344CB8AC3E}">
        <p14:creationId xmlns:p14="http://schemas.microsoft.com/office/powerpoint/2010/main" val="11260847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DA88F6A4-350F-4A5C-86D5-65F730733A02}" type="datetimeFigureOut">
              <a:rPr lang="en-US" smtClean="0"/>
              <a:t>2/3/2020</a:t>
            </a:fld>
            <a:endParaRPr lang="en-US" dirty="0"/>
          </a:p>
        </p:txBody>
      </p:sp>
      <p:sp>
        <p:nvSpPr>
          <p:cNvPr id="4" name="Slide Image Placeholder 3"/>
          <p:cNvSpPr>
            <a:spLocks noGrp="1" noRot="1" noChangeAspect="1"/>
          </p:cNvSpPr>
          <p:nvPr>
            <p:ph type="sldImg" idx="2"/>
          </p:nvPr>
        </p:nvSpPr>
        <p:spPr>
          <a:xfrm>
            <a:off x="703263" y="1154113"/>
            <a:ext cx="5543550" cy="3117850"/>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23DCDFAA-4FC2-4E20-87AD-E0FA09E0532E}" type="slidenum">
              <a:rPr lang="en-US" smtClean="0"/>
              <a:t>‹#›</a:t>
            </a:fld>
            <a:endParaRPr lang="en-US" dirty="0"/>
          </a:p>
        </p:txBody>
      </p:sp>
    </p:spTree>
    <p:extLst>
      <p:ext uri="{BB962C8B-B14F-4D97-AF65-F5344CB8AC3E}">
        <p14:creationId xmlns:p14="http://schemas.microsoft.com/office/powerpoint/2010/main" val="25065907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3DCDFAA-4FC2-4E20-87AD-E0FA09E0532E}" type="slidenum">
              <a:rPr lang="en-US" smtClean="0"/>
              <a:t>1</a:t>
            </a:fld>
            <a:endParaRPr lang="en-US" dirty="0"/>
          </a:p>
        </p:txBody>
      </p:sp>
    </p:spTree>
    <p:extLst>
      <p:ext uri="{BB962C8B-B14F-4D97-AF65-F5344CB8AC3E}">
        <p14:creationId xmlns:p14="http://schemas.microsoft.com/office/powerpoint/2010/main" val="24650463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3DCDFAA-4FC2-4E20-87AD-E0FA09E0532E}" type="slidenum">
              <a:rPr lang="en-US" smtClean="0"/>
              <a:t>11</a:t>
            </a:fld>
            <a:endParaRPr lang="en-US" dirty="0"/>
          </a:p>
        </p:txBody>
      </p:sp>
    </p:spTree>
    <p:extLst>
      <p:ext uri="{BB962C8B-B14F-4D97-AF65-F5344CB8AC3E}">
        <p14:creationId xmlns:p14="http://schemas.microsoft.com/office/powerpoint/2010/main" val="5055369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3DCDFAA-4FC2-4E20-87AD-E0FA09E0532E}" type="slidenum">
              <a:rPr lang="en-US" smtClean="0"/>
              <a:t>12</a:t>
            </a:fld>
            <a:endParaRPr lang="en-US" dirty="0"/>
          </a:p>
        </p:txBody>
      </p:sp>
    </p:spTree>
    <p:extLst>
      <p:ext uri="{BB962C8B-B14F-4D97-AF65-F5344CB8AC3E}">
        <p14:creationId xmlns:p14="http://schemas.microsoft.com/office/powerpoint/2010/main" val="42396264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3DCDFAA-4FC2-4E20-87AD-E0FA09E0532E}" type="slidenum">
              <a:rPr lang="en-US" smtClean="0"/>
              <a:t>13</a:t>
            </a:fld>
            <a:endParaRPr lang="en-US" dirty="0"/>
          </a:p>
        </p:txBody>
      </p:sp>
    </p:spTree>
    <p:extLst>
      <p:ext uri="{BB962C8B-B14F-4D97-AF65-F5344CB8AC3E}">
        <p14:creationId xmlns:p14="http://schemas.microsoft.com/office/powerpoint/2010/main" val="2377530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General Assembly directs the courts to interpret the provisions of the TPRA “broadly…so as to give the fullest possible public access to public records</a:t>
            </a:r>
            <a:r>
              <a:rPr lang="en-US" dirty="0" smtClean="0"/>
              <a:t>.”</a:t>
            </a:r>
          </a:p>
          <a:p>
            <a:endParaRPr lang="en-US" dirty="0" smtClean="0"/>
          </a:p>
          <a:p>
            <a:r>
              <a:rPr lang="en-US" dirty="0" smtClean="0"/>
              <a:t>Doesn’t</a:t>
            </a:r>
            <a:r>
              <a:rPr lang="en-US" baseline="0" dirty="0" smtClean="0"/>
              <a:t> matter where the record is stored- if it is created or received as part of official business it is a public record!</a:t>
            </a:r>
            <a:endParaRPr lang="en-US" dirty="0" smtClean="0"/>
          </a:p>
        </p:txBody>
      </p:sp>
      <p:sp>
        <p:nvSpPr>
          <p:cNvPr id="4" name="Slide Number Placeholder 3"/>
          <p:cNvSpPr>
            <a:spLocks noGrp="1"/>
          </p:cNvSpPr>
          <p:nvPr>
            <p:ph type="sldNum" sz="quarter" idx="10"/>
          </p:nvPr>
        </p:nvSpPr>
        <p:spPr/>
        <p:txBody>
          <a:bodyPr/>
          <a:lstStyle/>
          <a:p>
            <a:fld id="{23DCDFAA-4FC2-4E20-87AD-E0FA09E0532E}" type="slidenum">
              <a:rPr lang="en-US" smtClean="0"/>
              <a:t>14</a:t>
            </a:fld>
            <a:endParaRPr lang="en-US" dirty="0"/>
          </a:p>
        </p:txBody>
      </p:sp>
    </p:spTree>
    <p:extLst>
      <p:ext uri="{BB962C8B-B14F-4D97-AF65-F5344CB8AC3E}">
        <p14:creationId xmlns:p14="http://schemas.microsoft.com/office/powerpoint/2010/main" val="7605153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Board member Cell Phone:</a:t>
            </a:r>
          </a:p>
          <a:p>
            <a:endParaRPr lang="en-US" dirty="0" smtClean="0"/>
          </a:p>
          <a:p>
            <a:r>
              <a:rPr lang="en-US" dirty="0" smtClean="0"/>
              <a:t>Which one is</a:t>
            </a:r>
            <a:r>
              <a:rPr lang="en-US" baseline="0" dirty="0" smtClean="0"/>
              <a:t> a public record?</a:t>
            </a:r>
          </a:p>
          <a:p>
            <a:endParaRPr lang="en-US" baseline="0" dirty="0" smtClean="0"/>
          </a:p>
          <a:p>
            <a:pPr marL="171450" indent="-171450">
              <a:buFontTx/>
              <a:buChar char="-"/>
            </a:pPr>
            <a:r>
              <a:rPr lang="en-US" baseline="0" dirty="0" smtClean="0"/>
              <a:t>Photo I send to my fellow board member of my son? NO- even if this is sent on a state device, it is not a public record because it was not made as part of the transaction of official business. </a:t>
            </a:r>
          </a:p>
          <a:p>
            <a:pPr marL="171450" indent="-171450">
              <a:buFontTx/>
              <a:buChar char="-"/>
            </a:pPr>
            <a:r>
              <a:rPr lang="en-US" baseline="0" dirty="0" smtClean="0"/>
              <a:t>Text messages to my fellow board member debating a board meeting agenda item ahead of tomorrow’s meeting.- YES- this is directly related to the transaction of official business as a member of the board.</a:t>
            </a:r>
          </a:p>
          <a:p>
            <a:pPr marL="171450" indent="-171450">
              <a:buFontTx/>
              <a:buChar char="-"/>
            </a:pPr>
            <a:endParaRPr lang="en-US" baseline="0" dirty="0" smtClean="0"/>
          </a:p>
          <a:p>
            <a:pPr marL="171450" indent="-171450">
              <a:buFontTx/>
              <a:buChar char="-"/>
            </a:pPr>
            <a:r>
              <a:rPr lang="en-US" baseline="0" dirty="0" smtClean="0"/>
              <a:t>Extra credit- who can tell me what else is wrong with those text messages?</a:t>
            </a:r>
          </a:p>
          <a:p>
            <a:pPr marL="628650" lvl="1" indent="-171450">
              <a:buFontTx/>
              <a:buChar char="-"/>
            </a:pPr>
            <a:r>
              <a:rPr lang="en-US" baseline="0" dirty="0" smtClean="0"/>
              <a:t>- that would also be a violation of the open meetings act because deliberation!</a:t>
            </a:r>
            <a:endParaRPr lang="en-US" dirty="0"/>
          </a:p>
        </p:txBody>
      </p:sp>
      <p:sp>
        <p:nvSpPr>
          <p:cNvPr id="4" name="Slide Number Placeholder 3"/>
          <p:cNvSpPr>
            <a:spLocks noGrp="1"/>
          </p:cNvSpPr>
          <p:nvPr>
            <p:ph type="sldNum" sz="quarter" idx="10"/>
          </p:nvPr>
        </p:nvSpPr>
        <p:spPr/>
        <p:txBody>
          <a:bodyPr/>
          <a:lstStyle/>
          <a:p>
            <a:fld id="{23DCDFAA-4FC2-4E20-87AD-E0FA09E0532E}" type="slidenum">
              <a:rPr lang="en-US" smtClean="0"/>
              <a:t>15</a:t>
            </a:fld>
            <a:endParaRPr lang="en-US" dirty="0"/>
          </a:p>
        </p:txBody>
      </p:sp>
    </p:spTree>
    <p:extLst>
      <p:ext uri="{BB962C8B-B14F-4D97-AF65-F5344CB8AC3E}">
        <p14:creationId xmlns:p14="http://schemas.microsoft.com/office/powerpoint/2010/main" val="28442506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a:t>
            </a:r>
            <a:r>
              <a:rPr lang="en-US" baseline="0" dirty="0" smtClean="0"/>
              <a:t> does the law require of state agencies?</a:t>
            </a: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TCA 10-7-503 specifically states: “All state, county and municipal records shall, at all times during business hours, …. , be open for personal inspection by any citizen of this state, and those in charge of the records shall not refuse such right of inspection to any citizen, unless otherwise provided by state law.”</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A records custodian has the right to deny a request inspect and/or copy public records from a non-citizen. The denial is not required, it is discretionary.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endParaRPr lang="en-US" dirty="0" smtClean="0"/>
          </a:p>
          <a:p>
            <a:r>
              <a:rPr lang="en-US" dirty="0" smtClean="0"/>
              <a:t>Presumption of openness! Citizens</a:t>
            </a:r>
            <a:r>
              <a:rPr lang="en-US" baseline="0" dirty="0" smtClean="0"/>
              <a:t> can sue in court if denied public records request and burden is on the governmental entity to prove the denial was justified.</a:t>
            </a:r>
            <a:endParaRPr lang="en-US" dirty="0" smtClean="0"/>
          </a:p>
          <a:p>
            <a:endParaRPr lang="en-US" dirty="0" smtClean="0"/>
          </a:p>
          <a:p>
            <a:r>
              <a:rPr lang="en-US" dirty="0" smtClean="0"/>
              <a:t>The Commission will need to develop a public records rule</a:t>
            </a:r>
          </a:p>
          <a:p>
            <a:endParaRPr lang="en-US" dirty="0"/>
          </a:p>
        </p:txBody>
      </p:sp>
      <p:sp>
        <p:nvSpPr>
          <p:cNvPr id="4" name="Slide Number Placeholder 3"/>
          <p:cNvSpPr>
            <a:spLocks noGrp="1"/>
          </p:cNvSpPr>
          <p:nvPr>
            <p:ph type="sldNum" sz="quarter" idx="10"/>
          </p:nvPr>
        </p:nvSpPr>
        <p:spPr/>
        <p:txBody>
          <a:bodyPr/>
          <a:lstStyle/>
          <a:p>
            <a:fld id="{23DCDFAA-4FC2-4E20-87AD-E0FA09E0532E}" type="slidenum">
              <a:rPr lang="en-US" smtClean="0"/>
              <a:t>16</a:t>
            </a:fld>
            <a:endParaRPr lang="en-US" dirty="0"/>
          </a:p>
        </p:txBody>
      </p:sp>
    </p:spTree>
    <p:extLst>
      <p:ext uri="{BB962C8B-B14F-4D97-AF65-F5344CB8AC3E}">
        <p14:creationId xmlns:p14="http://schemas.microsoft.com/office/powerpoint/2010/main" val="38911412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Definition of public records in TCA 10-7-503: “</a:t>
            </a:r>
            <a:r>
              <a:rPr lang="en-US" sz="1200" b="0" i="0" kern="1200" dirty="0" smtClean="0">
                <a:solidFill>
                  <a:schemeClr val="tx1"/>
                </a:solidFill>
                <a:effectLst/>
                <a:latin typeface="+mn-lt"/>
                <a:ea typeface="+mn-ea"/>
                <a:cs typeface="+mn-cs"/>
              </a:rPr>
              <a:t>all documents, papers, letters, maps, books, photographs, microfilms, electronic data processing files and output, films, sound recordings, or other material, regardless of physical form or characteristics, made or received pursuant to law or ordinance or in connection with the transaction of official business by any governmental entity; and</a:t>
            </a:r>
          </a:p>
          <a:p>
            <a:r>
              <a:rPr lang="en-US" sz="1200" b="0" i="0" kern="1200" dirty="0" smtClean="0">
                <a:solidFill>
                  <a:schemeClr val="tx1"/>
                </a:solidFill>
                <a:effectLst/>
                <a:latin typeface="+mn-lt"/>
                <a:ea typeface="+mn-ea"/>
                <a:cs typeface="+mn-cs"/>
              </a:rPr>
              <a:t>(ii) Does not include the device or equipment, including, but not limited to, a cell phone, computer, or other electronic or mechanical device or equipment, that may have been used to create or store a public record or state record</a:t>
            </a:r>
          </a:p>
          <a:p>
            <a:endParaRPr lang="en-US" dirty="0"/>
          </a:p>
        </p:txBody>
      </p:sp>
      <p:sp>
        <p:nvSpPr>
          <p:cNvPr id="4" name="Slide Number Placeholder 3"/>
          <p:cNvSpPr>
            <a:spLocks noGrp="1"/>
          </p:cNvSpPr>
          <p:nvPr>
            <p:ph type="sldNum" sz="quarter" idx="10"/>
          </p:nvPr>
        </p:nvSpPr>
        <p:spPr/>
        <p:txBody>
          <a:bodyPr/>
          <a:lstStyle/>
          <a:p>
            <a:fld id="{23DCDFAA-4FC2-4E20-87AD-E0FA09E0532E}" type="slidenum">
              <a:rPr lang="en-US" smtClean="0"/>
              <a:t>17</a:t>
            </a:fld>
            <a:endParaRPr lang="en-US" dirty="0"/>
          </a:p>
        </p:txBody>
      </p:sp>
    </p:spTree>
    <p:extLst>
      <p:ext uri="{BB962C8B-B14F-4D97-AF65-F5344CB8AC3E}">
        <p14:creationId xmlns:p14="http://schemas.microsoft.com/office/powerpoint/2010/main" val="4929679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Personally</a:t>
            </a:r>
            <a:r>
              <a:rPr lang="en-US" baseline="0" dirty="0" smtClean="0"/>
              <a:t> identifying information includes social security numbers, drivers license numbers, home address, </a:t>
            </a:r>
            <a:r>
              <a:rPr lang="en-US" dirty="0" smtClean="0"/>
              <a:t>passport numbers,</a:t>
            </a:r>
            <a:r>
              <a:rPr lang="en-US" baseline="0" dirty="0" smtClean="0"/>
              <a:t> </a:t>
            </a:r>
            <a:r>
              <a:rPr lang="en-US" baseline="0" dirty="0" err="1" smtClean="0"/>
              <a:t>etc</a:t>
            </a:r>
            <a:endParaRPr lang="en-US" baseline="0" dirty="0" smtClean="0"/>
          </a:p>
          <a:p>
            <a:endParaRPr lang="en-US" dirty="0" smtClean="0"/>
          </a:p>
          <a:p>
            <a:r>
              <a:rPr lang="en-US" dirty="0" smtClean="0"/>
              <a:t>Exceptions</a:t>
            </a:r>
            <a:r>
              <a:rPr lang="en-US" baseline="0" dirty="0" smtClean="0"/>
              <a:t> contained in many places:</a:t>
            </a:r>
            <a:endParaRPr lang="en-US" dirty="0" smtClean="0"/>
          </a:p>
          <a:p>
            <a:pPr marL="228600" indent="-228600">
              <a:buFont typeface="+mj-lt"/>
              <a:buAutoNum type="arabicPeriod"/>
            </a:pPr>
            <a:r>
              <a:rPr lang="en-US" dirty="0" smtClean="0"/>
              <a:t>Tennessee Code Annotated (Statute)</a:t>
            </a:r>
          </a:p>
          <a:p>
            <a:pPr marL="228600" indent="-228600">
              <a:buFont typeface="+mj-lt"/>
              <a:buAutoNum type="arabicPeriod"/>
            </a:pPr>
            <a:r>
              <a:rPr lang="en-US" dirty="0" smtClean="0"/>
              <a:t>Tennessee Rules of Civil and Criminal Procedure</a:t>
            </a:r>
          </a:p>
          <a:p>
            <a:pPr marL="228600" indent="-228600">
              <a:buFont typeface="+mj-lt"/>
              <a:buAutoNum type="arabicPeriod"/>
            </a:pPr>
            <a:r>
              <a:rPr lang="en-US" dirty="0" smtClean="0"/>
              <a:t>Agency Rules</a:t>
            </a:r>
            <a:endParaRPr lang="en-US" dirty="0" smtClean="0"/>
          </a:p>
          <a:p>
            <a:pPr marL="228600" indent="-228600">
              <a:buFont typeface="+mj-lt"/>
              <a:buAutoNum type="arabicPeriod"/>
            </a:pPr>
            <a:r>
              <a:rPr lang="en-US" dirty="0" smtClean="0"/>
              <a:t>Supreme Court Rules</a:t>
            </a:r>
          </a:p>
          <a:p>
            <a:pPr marL="228600" indent="-228600">
              <a:buFont typeface="+mj-lt"/>
              <a:buAutoNum type="arabicPeriod"/>
            </a:pPr>
            <a:r>
              <a:rPr lang="en-US" dirty="0" smtClean="0"/>
              <a:t>Common Law</a:t>
            </a:r>
          </a:p>
          <a:p>
            <a:pPr marL="228600" indent="-228600">
              <a:buFont typeface="+mj-lt"/>
              <a:buAutoNum type="arabicPeriod"/>
            </a:pPr>
            <a:r>
              <a:rPr lang="en-US" dirty="0" smtClean="0"/>
              <a:t>Federal </a:t>
            </a:r>
            <a:r>
              <a:rPr lang="en-US" dirty="0" smtClean="0"/>
              <a:t>Law</a:t>
            </a:r>
          </a:p>
          <a:p>
            <a:pPr marL="228600" indent="-228600">
              <a:buFont typeface="+mj-lt"/>
              <a:buAutoNum type="arabicPeriod"/>
            </a:pPr>
            <a:endParaRPr lang="en-US" dirty="0" smtClean="0"/>
          </a:p>
          <a:p>
            <a:pPr marL="0" indent="0">
              <a:buFont typeface="+mj-lt"/>
              <a:buNone/>
            </a:pPr>
            <a:r>
              <a:rPr lang="en-US" dirty="0" smtClean="0"/>
              <a:t>A</a:t>
            </a:r>
            <a:r>
              <a:rPr lang="en-US" baseline="0" dirty="0" smtClean="0"/>
              <a:t> 2017 study done by the TN Comptroller found 538 exceptions just contained within TN Statute!</a:t>
            </a:r>
            <a:endParaRPr lang="en-US" dirty="0"/>
          </a:p>
        </p:txBody>
      </p:sp>
      <p:sp>
        <p:nvSpPr>
          <p:cNvPr id="4" name="Slide Number Placeholder 3"/>
          <p:cNvSpPr>
            <a:spLocks noGrp="1"/>
          </p:cNvSpPr>
          <p:nvPr>
            <p:ph type="sldNum" sz="quarter" idx="10"/>
          </p:nvPr>
        </p:nvSpPr>
        <p:spPr/>
        <p:txBody>
          <a:bodyPr/>
          <a:lstStyle/>
          <a:p>
            <a:fld id="{23DCDFAA-4FC2-4E20-87AD-E0FA09E0532E}" type="slidenum">
              <a:rPr lang="en-US" smtClean="0"/>
              <a:t>18</a:t>
            </a:fld>
            <a:endParaRPr lang="en-US" dirty="0"/>
          </a:p>
        </p:txBody>
      </p:sp>
    </p:spTree>
    <p:extLst>
      <p:ext uri="{BB962C8B-B14F-4D97-AF65-F5344CB8AC3E}">
        <p14:creationId xmlns:p14="http://schemas.microsoft.com/office/powerpoint/2010/main" val="10445104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Grounds for denial of requests:</a:t>
            </a:r>
          </a:p>
          <a:p>
            <a:pPr marL="171450" indent="-171450">
              <a:buFontTx/>
              <a:buChar char="-"/>
            </a:pPr>
            <a:r>
              <a:rPr lang="en-US" sz="1200" b="0" i="0" u="none" strike="noStrike" kern="1200" baseline="0" dirty="0" smtClean="0">
                <a:solidFill>
                  <a:schemeClr val="tx1"/>
                </a:solidFill>
                <a:latin typeface="+mn-lt"/>
                <a:ea typeface="+mn-ea"/>
                <a:cs typeface="+mn-cs"/>
              </a:rPr>
              <a:t>Not the custodian of the records</a:t>
            </a:r>
          </a:p>
          <a:p>
            <a:pPr marL="171450" indent="-171450">
              <a:buFontTx/>
              <a:buChar char="-"/>
            </a:pPr>
            <a:r>
              <a:rPr lang="en-US" sz="1200" b="0" i="0" u="none" strike="noStrike" kern="1200" baseline="0" dirty="0" smtClean="0">
                <a:solidFill>
                  <a:schemeClr val="tx1"/>
                </a:solidFill>
                <a:latin typeface="+mn-lt"/>
                <a:ea typeface="+mn-ea"/>
                <a:cs typeface="+mn-cs"/>
              </a:rPr>
              <a:t>Cannot identify responsive records (seek clarification if possible)</a:t>
            </a:r>
          </a:p>
          <a:p>
            <a:pPr marL="171450" indent="-171450">
              <a:buFontTx/>
              <a:buChar char="-"/>
            </a:pPr>
            <a:r>
              <a:rPr lang="en-US" sz="1200" b="0" i="0" u="none" strike="noStrike" kern="1200" baseline="0" dirty="0" smtClean="0">
                <a:solidFill>
                  <a:schemeClr val="tx1"/>
                </a:solidFill>
                <a:latin typeface="+mn-lt"/>
                <a:ea typeface="+mn-ea"/>
                <a:cs typeface="+mn-cs"/>
              </a:rPr>
              <a:t>Records do not exist</a:t>
            </a:r>
          </a:p>
          <a:p>
            <a:pPr marL="171450" indent="-171450">
              <a:buFontTx/>
              <a:buChar char="-"/>
            </a:pPr>
            <a:r>
              <a:rPr lang="en-US" sz="1200" b="0" i="0" u="none" strike="noStrike" kern="1200" baseline="0" dirty="0" smtClean="0">
                <a:solidFill>
                  <a:schemeClr val="tx1"/>
                </a:solidFill>
                <a:latin typeface="+mn-lt"/>
                <a:ea typeface="+mn-ea"/>
                <a:cs typeface="+mn-cs"/>
              </a:rPr>
              <a:t>Not a Tennessee citizen or did not provide proof of citizenship (if you require it)</a:t>
            </a:r>
          </a:p>
          <a:p>
            <a:pPr marL="171450" indent="-171450">
              <a:buFontTx/>
              <a:buChar char="-"/>
            </a:pPr>
            <a:r>
              <a:rPr lang="en-US" sz="1200" b="0" i="0" u="none" strike="noStrike" kern="1200" baseline="0" dirty="0" smtClean="0">
                <a:solidFill>
                  <a:schemeClr val="tx1"/>
                </a:solidFill>
                <a:latin typeface="+mn-lt"/>
                <a:ea typeface="+mn-ea"/>
                <a:cs typeface="+mn-cs"/>
              </a:rPr>
              <a:t>Records confidential under state laws.</a:t>
            </a:r>
          </a:p>
          <a:p>
            <a:endParaRPr lang="en-US" sz="1200" b="0" i="0"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23DCDFAA-4FC2-4E20-87AD-E0FA09E0532E}" type="slidenum">
              <a:rPr lang="en-US" smtClean="0"/>
              <a:t>19</a:t>
            </a:fld>
            <a:endParaRPr lang="en-US" dirty="0"/>
          </a:p>
        </p:txBody>
      </p:sp>
    </p:spTree>
    <p:extLst>
      <p:ext uri="{BB962C8B-B14F-4D97-AF65-F5344CB8AC3E}">
        <p14:creationId xmlns:p14="http://schemas.microsoft.com/office/powerpoint/2010/main" val="27330758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3DCDFAA-4FC2-4E20-87AD-E0FA09E0532E}" type="slidenum">
              <a:rPr lang="en-US" smtClean="0"/>
              <a:t>20</a:t>
            </a:fld>
            <a:endParaRPr lang="en-US" dirty="0"/>
          </a:p>
        </p:txBody>
      </p:sp>
    </p:spTree>
    <p:extLst>
      <p:ext uri="{BB962C8B-B14F-4D97-AF65-F5344CB8AC3E}">
        <p14:creationId xmlns:p14="http://schemas.microsoft.com/office/powerpoint/2010/main" val="2994943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Many </a:t>
            </a:r>
            <a:r>
              <a:rPr lang="en-US" dirty="0"/>
              <a:t>levels of government are involved in education, and it can be hard</a:t>
            </a:r>
            <a:r>
              <a:rPr lang="en-US" baseline="0" dirty="0"/>
              <a:t> to know who does what or where a requirement is coming from.</a:t>
            </a:r>
          </a:p>
          <a:p>
            <a:pPr defTabSz="924916">
              <a:defRPr/>
            </a:pPr>
            <a:r>
              <a:rPr lang="en-US" baseline="0" dirty="0" smtClean="0"/>
              <a:t>Three </a:t>
            </a:r>
            <a:r>
              <a:rPr lang="en-US" baseline="0" dirty="0" smtClean="0"/>
              <a:t>legs to the state stool when it comes to governance – </a:t>
            </a:r>
            <a:r>
              <a:rPr lang="en-US" baseline="0" dirty="0" err="1" smtClean="0"/>
              <a:t>Gov</a:t>
            </a:r>
            <a:r>
              <a:rPr lang="en-US" baseline="0" dirty="0" smtClean="0"/>
              <a:t>/GA, SBE, TDOE</a:t>
            </a:r>
            <a:endParaRPr lang="en-US" dirty="0" smtClean="0"/>
          </a:p>
          <a:p>
            <a:endParaRPr lang="en-US" baseline="0" dirty="0" smtClean="0"/>
          </a:p>
          <a:p>
            <a:r>
              <a:rPr lang="en-US" baseline="0" dirty="0" err="1" smtClean="0"/>
              <a:t>SBE</a:t>
            </a:r>
            <a:r>
              <a:rPr lang="en-US" baseline="0" dirty="0" smtClean="0"/>
              <a:t> is the rule and policymaking body for K-12 education in Tennessee. </a:t>
            </a:r>
            <a:r>
              <a:rPr lang="en-US" baseline="0" dirty="0" err="1" smtClean="0"/>
              <a:t>TDOE</a:t>
            </a:r>
            <a:r>
              <a:rPr lang="en-US" baseline="0" dirty="0" smtClean="0"/>
              <a:t> is tasked with implementation of </a:t>
            </a:r>
            <a:r>
              <a:rPr lang="en-US" baseline="0" dirty="0" err="1" smtClean="0"/>
              <a:t>SBE</a:t>
            </a:r>
            <a:r>
              <a:rPr lang="en-US" baseline="0" dirty="0" smtClean="0"/>
              <a:t> rules and policies and supporting and monitoring districts for compliance with our rules and policies. </a:t>
            </a:r>
          </a:p>
          <a:p>
            <a:endParaRPr lang="en-US" baseline="0" dirty="0" smtClean="0"/>
          </a:p>
          <a:p>
            <a:r>
              <a:rPr lang="en-US" baseline="0" dirty="0" smtClean="0"/>
              <a:t>DISCLAIMER- I represent the Board so I am here today to provide you an overview of the laws and the context within which the Commission was created, however, I am not your lawyer and I cannot give you legal advice!</a:t>
            </a:r>
            <a:endParaRPr lang="en-US" baseline="0" dirty="0" smtClean="0"/>
          </a:p>
        </p:txBody>
      </p:sp>
      <p:sp>
        <p:nvSpPr>
          <p:cNvPr id="4" name="Slide Number Placeholder 3"/>
          <p:cNvSpPr>
            <a:spLocks noGrp="1"/>
          </p:cNvSpPr>
          <p:nvPr>
            <p:ph type="sldNum" sz="quarter" idx="10"/>
          </p:nvPr>
        </p:nvSpPr>
        <p:spPr/>
        <p:txBody>
          <a:bodyPr/>
          <a:lstStyle/>
          <a:p>
            <a:fld id="{23DCDFAA-4FC2-4E20-87AD-E0FA09E0532E}" type="slidenum">
              <a:rPr lang="en-US" smtClean="0"/>
              <a:t>2</a:t>
            </a:fld>
            <a:endParaRPr lang="en-US"/>
          </a:p>
        </p:txBody>
      </p:sp>
    </p:spTree>
    <p:extLst>
      <p:ext uri="{BB962C8B-B14F-4D97-AF65-F5344CB8AC3E}">
        <p14:creationId xmlns:p14="http://schemas.microsoft.com/office/powerpoint/2010/main" val="22060244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state board is charged in law with regulation</a:t>
            </a:r>
            <a:r>
              <a:rPr lang="en-US" baseline="0" dirty="0" smtClean="0"/>
              <a:t> of K-12 education in Tennessee. This is done through rules, policies, and sometimes guidance, however the majority of guidance comes from the </a:t>
            </a:r>
            <a:r>
              <a:rPr lang="en-US" baseline="0" dirty="0" err="1" smtClean="0"/>
              <a:t>TDOE</a:t>
            </a:r>
            <a:r>
              <a:rPr lang="en-US" baseline="0" dirty="0" smtClean="0"/>
              <a:t> directly to districts. </a:t>
            </a:r>
            <a:endParaRPr lang="en-US" dirty="0" smtClean="0"/>
          </a:p>
        </p:txBody>
      </p:sp>
      <p:sp>
        <p:nvSpPr>
          <p:cNvPr id="4" name="Slide Number Placeholder 3"/>
          <p:cNvSpPr>
            <a:spLocks noGrp="1"/>
          </p:cNvSpPr>
          <p:nvPr>
            <p:ph type="sldNum" sz="quarter" idx="10"/>
          </p:nvPr>
        </p:nvSpPr>
        <p:spPr/>
        <p:txBody>
          <a:bodyPr/>
          <a:lstStyle/>
          <a:p>
            <a:fld id="{23DCDFAA-4FC2-4E20-87AD-E0FA09E0532E}" type="slidenum">
              <a:rPr lang="en-US" smtClean="0"/>
              <a:t>21</a:t>
            </a:fld>
            <a:endParaRPr lang="en-US"/>
          </a:p>
        </p:txBody>
      </p:sp>
    </p:spTree>
    <p:extLst>
      <p:ext uri="{BB962C8B-B14F-4D97-AF65-F5344CB8AC3E}">
        <p14:creationId xmlns:p14="http://schemas.microsoft.com/office/powerpoint/2010/main" val="3492075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916">
              <a:defRPr/>
            </a:pPr>
            <a:r>
              <a:rPr lang="en-US" dirty="0" smtClean="0"/>
              <a:t>Most formal </a:t>
            </a:r>
            <a:r>
              <a:rPr lang="en-US" dirty="0" smtClean="0"/>
              <a:t>of </a:t>
            </a:r>
            <a:r>
              <a:rPr lang="en-US" dirty="0" smtClean="0"/>
              <a:t>regulations – next to laws</a:t>
            </a:r>
          </a:p>
          <a:p>
            <a:pPr defTabSz="924916">
              <a:defRPr/>
            </a:pPr>
            <a:r>
              <a:rPr lang="en-US" dirty="0" smtClean="0"/>
              <a:t>Has </a:t>
            </a:r>
            <a:r>
              <a:rPr lang="en-US" dirty="0"/>
              <a:t>to be a rule if it impacts</a:t>
            </a:r>
            <a:r>
              <a:rPr lang="en-US" baseline="0" dirty="0"/>
              <a:t> a third </a:t>
            </a:r>
            <a:r>
              <a:rPr lang="en-US" baseline="0" dirty="0" smtClean="0"/>
              <a:t>party </a:t>
            </a:r>
          </a:p>
          <a:p>
            <a:pPr defTabSz="924916">
              <a:defRPr/>
            </a:pPr>
            <a:endParaRPr lang="en-US" baseline="0" dirty="0" smtClean="0"/>
          </a:p>
          <a:p>
            <a:pPr defTabSz="924916">
              <a:defRPr/>
            </a:pPr>
            <a:r>
              <a:rPr lang="en-US" baseline="0" dirty="0" smtClean="0"/>
              <a:t>Have </a:t>
            </a:r>
            <a:r>
              <a:rPr lang="en-US" baseline="0" dirty="0" smtClean="0"/>
              <a:t>to have clear statutory authority to adopt a rule on a certain subject. Without authority, an agency cannot adopt the rule</a:t>
            </a:r>
            <a:r>
              <a:rPr lang="en-US" sz="1200" dirty="0" smtClean="0">
                <a:solidFill>
                  <a:srgbClr val="1F497D"/>
                </a:solidFill>
                <a:effectLst/>
                <a:latin typeface="Times New Roman" panose="02020603050405020304" pitchFamily="18" charset="0"/>
                <a:ea typeface="Calibri" panose="020F0502020204030204" pitchFamily="34" charset="0"/>
              </a:rPr>
              <a:t>. One example is defining terms and processes. In many of our rules, we define terms (example: defining what is meant in legislation by “regular school day”) or define processes that are set forth in legislation to ensure that the legislation can be implemented </a:t>
            </a:r>
            <a:endParaRPr lang="en-US" sz="1200" dirty="0" smtClean="0">
              <a:solidFill>
                <a:srgbClr val="1F497D"/>
              </a:solidFill>
              <a:effectLst/>
              <a:latin typeface="Times New Roman" panose="02020603050405020304" pitchFamily="18" charset="0"/>
              <a:ea typeface="Calibri" panose="020F0502020204030204" pitchFamily="34" charset="0"/>
            </a:endParaRPr>
          </a:p>
          <a:p>
            <a:pPr defTabSz="924916">
              <a:defRPr/>
            </a:pPr>
            <a:endParaRPr lang="en-US" baseline="0" dirty="0" smtClean="0"/>
          </a:p>
          <a:p>
            <a:pPr defTabSz="924916">
              <a:defRPr/>
            </a:pPr>
            <a:r>
              <a:rPr lang="en-US" baseline="0" dirty="0" smtClean="0"/>
              <a:t>PC </a:t>
            </a:r>
            <a:r>
              <a:rPr lang="en-US" baseline="0" dirty="0" smtClean="0"/>
              <a:t>929 expanded definition of rules, requiring that a lot of policy language be moved into rule. The definition of policy was made much narrower and therefore the definition of rule was broadened.  Anything that affects rights of the public cannot be in policy anymore.</a:t>
            </a:r>
            <a:endParaRPr lang="en-US" dirty="0" smtClean="0"/>
          </a:p>
          <a:p>
            <a:endParaRPr lang="en-US" dirty="0" smtClean="0"/>
          </a:p>
          <a:p>
            <a:r>
              <a:rPr lang="en-US" dirty="0" smtClean="0"/>
              <a:t>Governed</a:t>
            </a:r>
            <a:r>
              <a:rPr lang="en-US" baseline="0" dirty="0" smtClean="0"/>
              <a:t> by the </a:t>
            </a:r>
            <a:r>
              <a:rPr lang="en-US" baseline="0" dirty="0" err="1" smtClean="0"/>
              <a:t>UAPA</a:t>
            </a:r>
            <a:r>
              <a:rPr lang="en-US" baseline="0" dirty="0" smtClean="0"/>
              <a:t>.</a:t>
            </a:r>
          </a:p>
          <a:p>
            <a:endParaRPr lang="en-US" baseline="0" dirty="0" smtClean="0"/>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23DCDFAA-4FC2-4E20-87AD-E0FA09E0532E}" type="slidenum">
              <a:rPr lang="en-US" smtClean="0"/>
              <a:t>22</a:t>
            </a:fld>
            <a:endParaRPr lang="en-US"/>
          </a:p>
        </p:txBody>
      </p:sp>
    </p:spTree>
    <p:extLst>
      <p:ext uri="{BB962C8B-B14F-4D97-AF65-F5344CB8AC3E}">
        <p14:creationId xmlns:p14="http://schemas.microsoft.com/office/powerpoint/2010/main" val="26240586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Three types of rules: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-Rulemaking hearing rules- prior to adoption of the rule, must hold a rulemaking hearing. Provide 45 days notice through posting on the SOS website. Public is allowed to attend and make comments on the draft of the rule. </a:t>
            </a:r>
            <a:r>
              <a:rPr kumimoji="0" lang="en-US" sz="1200" b="0" i="0" u="none" strike="noStrike" kern="1200" cap="none" spc="0" normalizeH="0" baseline="0" noProof="0" dirty="0" err="1" smtClean="0">
                <a:ln>
                  <a:noFill/>
                </a:ln>
                <a:solidFill>
                  <a:prstClr val="black"/>
                </a:solidFill>
                <a:effectLst/>
                <a:uLnTx/>
                <a:uFillTx/>
                <a:latin typeface="+mn-lt"/>
                <a:ea typeface="+mn-ea"/>
                <a:cs typeface="+mn-cs"/>
              </a:rPr>
              <a:t>SBE</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usually does rulemaking hearing rules on topics where we know the public and stakeholders want a lot of input. Examples include special education rule, homebound instruction rule, educator licensure rule.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-Proposed rules- Allows an agency to adopt rules without a rulemaking hearing, however, once posted with the SOS office, a group of individuals, organization, and others can request that a rulemaking hearing be held.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POINT OUT NEED TO DO RULEMAKING HEARING IN CASES WITH SUBSTANTIVE  CHANGES – PER </a:t>
            </a:r>
            <a:r>
              <a:rPr kumimoji="0" lang="en-US" sz="1200" b="0" i="0" u="none" strike="noStrike" kern="1200" cap="none" spc="0" normalizeH="0" baseline="0" noProof="0" dirty="0" err="1" smtClean="0">
                <a:ln>
                  <a:noFill/>
                </a:ln>
                <a:solidFill>
                  <a:prstClr val="black"/>
                </a:solidFill>
                <a:effectLst/>
                <a:uLnTx/>
                <a:uFillTx/>
                <a:latin typeface="+mn-lt"/>
                <a:ea typeface="+mn-ea"/>
                <a:cs typeface="+mn-cs"/>
              </a:rPr>
              <a:t>GOV</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OPS COMMITTEE DIRECTIVE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-Emergency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rules- Allows an agency to adopt rules on an emergency basis without a rulemaking hearing. </a:t>
            </a:r>
            <a:r>
              <a:rPr kumimoji="0" lang="en-US" sz="1200" b="1" i="0" u="none" strike="noStrike" kern="1200" cap="none" spc="0" normalizeH="0" baseline="0" noProof="0" dirty="0" smtClean="0">
                <a:ln>
                  <a:noFill/>
                </a:ln>
                <a:solidFill>
                  <a:prstClr val="black"/>
                </a:solidFill>
                <a:effectLst/>
                <a:uLnTx/>
                <a:uFillTx/>
                <a:latin typeface="+mn-lt"/>
                <a:ea typeface="+mn-ea"/>
                <a:cs typeface="+mn-cs"/>
              </a:rPr>
              <a:t>These rules go into effect immediately upon filing with the SOS office for no longer than 180 day</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s. In order to qualify as an emergency rule the agency must find one of the following situations exists: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(1) An immediate danger to the public health, safety or welfare exists, and the nature of this danger is such that the use of any other form of rulemaking would not adequately protect the public;</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(2) The rule only delays the effective date of another rule that is not yet effective;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(3) It is required by the constitution or court order;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(4) It is required by an agency of the federal government and adoption of the rule through ordinary rulemaking procedures might jeopardize the loss of a federal program or funds; or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(5) The agency is required by an enactment of the general assembly to implement rules within a prescribed period of time that precludes utilization of rulemaking procedures for the promulgation of permanent rules.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Example of a recent situation where emergency rule was adopted: </a:t>
            </a:r>
            <a:r>
              <a:rPr kumimoji="0" lang="en-US" sz="1200" b="0" i="0" u="none" strike="noStrike" kern="1200" cap="none" spc="0" normalizeH="0" baseline="0" noProof="0" dirty="0" err="1" smtClean="0">
                <a:ln>
                  <a:noFill/>
                </a:ln>
                <a:solidFill>
                  <a:prstClr val="black"/>
                </a:solidFill>
                <a:effectLst/>
                <a:uLnTx/>
                <a:uFillTx/>
                <a:latin typeface="+mn-lt"/>
                <a:ea typeface="+mn-ea"/>
                <a:cs typeface="+mn-cs"/>
              </a:rPr>
              <a:t>SBE</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adopted emergency rules on the approval process for educator preparation programs because of a court ruling that required the board adopt a rule.</a:t>
            </a:r>
          </a:p>
          <a:p>
            <a:endParaRPr lang="en-US" dirty="0"/>
          </a:p>
        </p:txBody>
      </p:sp>
      <p:sp>
        <p:nvSpPr>
          <p:cNvPr id="4" name="Slide Number Placeholder 3"/>
          <p:cNvSpPr>
            <a:spLocks noGrp="1"/>
          </p:cNvSpPr>
          <p:nvPr>
            <p:ph type="sldNum" sz="quarter" idx="10"/>
          </p:nvPr>
        </p:nvSpPr>
        <p:spPr/>
        <p:txBody>
          <a:bodyPr/>
          <a:lstStyle/>
          <a:p>
            <a:fld id="{23DCDFAA-4FC2-4E20-87AD-E0FA09E0532E}" type="slidenum">
              <a:rPr lang="en-US" smtClean="0"/>
              <a:t>23</a:t>
            </a:fld>
            <a:endParaRPr lang="en-US"/>
          </a:p>
        </p:txBody>
      </p:sp>
    </p:spTree>
    <p:extLst>
      <p:ext uri="{BB962C8B-B14F-4D97-AF65-F5344CB8AC3E}">
        <p14:creationId xmlns:p14="http://schemas.microsoft.com/office/powerpoint/2010/main" val="19931381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pPr lvl="0"/>
            <a:r>
              <a:rPr lang="en-US" dirty="0"/>
              <a:t>Presented to the state board for first reading. </a:t>
            </a:r>
            <a:r>
              <a:rPr lang="en-US" b="1" dirty="0">
                <a:solidFill>
                  <a:srgbClr val="0070C0"/>
                </a:solidFill>
              </a:rPr>
              <a:t>Opportunity for input from public between first and final reading</a:t>
            </a:r>
          </a:p>
          <a:p>
            <a:pPr lvl="0"/>
            <a:r>
              <a:rPr lang="en-US" dirty="0"/>
              <a:t>Presented to the state board and final reading.</a:t>
            </a:r>
          </a:p>
          <a:p>
            <a:pPr lvl="0"/>
            <a:r>
              <a:rPr lang="en-US" dirty="0"/>
              <a:t>Upon board approval, state board staff complete a rule-filing form and sends to Attorney General’s office.</a:t>
            </a:r>
          </a:p>
          <a:p>
            <a:pPr lvl="0"/>
            <a:r>
              <a:rPr lang="en-US" dirty="0"/>
              <a:t>Attorney General reviews rule-filing form and, upon approval, </a:t>
            </a:r>
            <a:r>
              <a:rPr lang="en-US" dirty="0" smtClean="0"/>
              <a:t>sends back</a:t>
            </a:r>
            <a:r>
              <a:rPr lang="en-US" baseline="0" dirty="0" smtClean="0"/>
              <a:t> to Staff.</a:t>
            </a:r>
          </a:p>
          <a:p>
            <a:pPr lvl="0"/>
            <a:r>
              <a:rPr lang="en-US" baseline="0" dirty="0" smtClean="0"/>
              <a:t>Staff submits forms</a:t>
            </a:r>
            <a:r>
              <a:rPr lang="en-US" dirty="0" smtClean="0"/>
              <a:t> </a:t>
            </a:r>
            <a:r>
              <a:rPr lang="en-US" dirty="0"/>
              <a:t>to Secretary of State.</a:t>
            </a:r>
          </a:p>
          <a:p>
            <a:pPr lvl="0"/>
            <a:r>
              <a:rPr lang="en-US" dirty="0"/>
              <a:t>Secretary of State posts the rule for 90 days.</a:t>
            </a:r>
          </a:p>
          <a:p>
            <a:pPr lvl="0"/>
            <a:r>
              <a:rPr lang="en-US" dirty="0"/>
              <a:t>The rule becomes effective</a:t>
            </a:r>
            <a:r>
              <a:rPr lang="en-US" dirty="0" smtClean="0"/>
              <a:t>.</a:t>
            </a:r>
          </a:p>
          <a:p>
            <a:pPr lvl="0"/>
            <a:r>
              <a:rPr lang="en-US" dirty="0" smtClean="0"/>
              <a:t>Then we have to go before the joint government operations committee to defend</a:t>
            </a:r>
            <a:r>
              <a:rPr lang="en-US" baseline="0" dirty="0" smtClean="0"/>
              <a:t> the rule and answer any questions. The committee must give a positive or neutral recommendation for the rule to continue to be effective. If the government operations committee gives the rule a negative recommendation and issues are not remedied, the rule will be excluded from the </a:t>
            </a:r>
            <a:r>
              <a:rPr lang="en-US" b="1" baseline="0" dirty="0" smtClean="0"/>
              <a:t>rules omnibus bill </a:t>
            </a:r>
            <a:r>
              <a:rPr lang="en-US" baseline="0" dirty="0" smtClean="0"/>
              <a:t>which is the annual legislation that continues all rules indefinitely beyond the statutory expiration date (June 30 of the year after the rule’s filing TCA 4-5-226)</a:t>
            </a:r>
            <a:endParaRPr lang="en-US" dirty="0"/>
          </a:p>
          <a:p>
            <a:pPr lvl="0"/>
            <a:endParaRPr lang="en-US" dirty="0"/>
          </a:p>
          <a:p>
            <a:pPr lvl="0"/>
            <a:endParaRPr lang="en-US" dirty="0"/>
          </a:p>
        </p:txBody>
      </p:sp>
      <p:sp>
        <p:nvSpPr>
          <p:cNvPr id="4" name="Slide Number Placeholder 3"/>
          <p:cNvSpPr>
            <a:spLocks noGrp="1"/>
          </p:cNvSpPr>
          <p:nvPr>
            <p:ph type="sldNum" sz="quarter" idx="10"/>
          </p:nvPr>
        </p:nvSpPr>
        <p:spPr/>
        <p:txBody>
          <a:bodyPr/>
          <a:lstStyle/>
          <a:p>
            <a:fld id="{23DCDFAA-4FC2-4E20-87AD-E0FA09E0532E}" type="slidenum">
              <a:rPr lang="en-US" smtClean="0"/>
              <a:t>24</a:t>
            </a:fld>
            <a:endParaRPr lang="en-US"/>
          </a:p>
        </p:txBody>
      </p:sp>
    </p:spTree>
    <p:extLst>
      <p:ext uri="{BB962C8B-B14F-4D97-AF65-F5344CB8AC3E}">
        <p14:creationId xmlns:p14="http://schemas.microsoft.com/office/powerpoint/2010/main" val="415475588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pPr lvl="0"/>
            <a:r>
              <a:rPr lang="en-US" dirty="0"/>
              <a:t>Presented to the state board for first reading. </a:t>
            </a:r>
            <a:r>
              <a:rPr lang="en-US" b="1" dirty="0">
                <a:solidFill>
                  <a:srgbClr val="0070C0"/>
                </a:solidFill>
              </a:rPr>
              <a:t>Opportunity for input from public between first and final reading</a:t>
            </a:r>
          </a:p>
          <a:p>
            <a:pPr lvl="0"/>
            <a:r>
              <a:rPr lang="en-US" dirty="0"/>
              <a:t>Presented to the state board and final reading.</a:t>
            </a:r>
          </a:p>
          <a:p>
            <a:pPr lvl="0"/>
            <a:r>
              <a:rPr lang="en-US" dirty="0"/>
              <a:t>Upon board approval, state board staff complete a rule-filing form and sends to Attorney General’s office.</a:t>
            </a:r>
          </a:p>
          <a:p>
            <a:pPr lvl="0"/>
            <a:r>
              <a:rPr lang="en-US" dirty="0"/>
              <a:t>Attorney General reviews rule-filing form and, upon approval, sends to Secretary of State.</a:t>
            </a:r>
          </a:p>
          <a:p>
            <a:pPr lvl="0"/>
            <a:r>
              <a:rPr lang="en-US" dirty="0"/>
              <a:t>Secretary of State posts the rule for 90 days.</a:t>
            </a:r>
          </a:p>
          <a:p>
            <a:pPr lvl="0"/>
            <a:r>
              <a:rPr lang="en-US" dirty="0"/>
              <a:t>The rule becomes effective</a:t>
            </a:r>
            <a:r>
              <a:rPr lang="en-US" dirty="0" smtClean="0"/>
              <a:t>.</a:t>
            </a:r>
          </a:p>
          <a:p>
            <a:pPr lvl="0"/>
            <a:r>
              <a:rPr lang="en-US" dirty="0" smtClean="0"/>
              <a:t>Then we have to go before the joint government operations committee to defend</a:t>
            </a:r>
            <a:r>
              <a:rPr lang="en-US" baseline="0" dirty="0" smtClean="0"/>
              <a:t> the rule and answer any questions. The committee must give a positive or neutral recommendation for the rule to continue to be effective. If the government operations committee gives the rule a negative recommendation and issues are not remedied, the rule will be excluded from the rules omnibus bill which is the annual legislation that continues all rules indefinitely beyond the statutory expiration date (June 30 of the year after the rule’s filing TCA 4-5-226)</a:t>
            </a:r>
            <a:endParaRPr lang="en-US" dirty="0"/>
          </a:p>
          <a:p>
            <a:pPr lvl="0"/>
            <a:endParaRPr lang="en-US" dirty="0"/>
          </a:p>
          <a:p>
            <a:pPr lvl="0"/>
            <a:r>
              <a:rPr lang="en-US" dirty="0"/>
              <a:t>Total process for rule to become effective is 6-9 months from final approval</a:t>
            </a:r>
          </a:p>
          <a:p>
            <a:pPr lvl="0"/>
            <a:endParaRPr lang="en-US" dirty="0"/>
          </a:p>
          <a:p>
            <a:pPr lvl="0"/>
            <a:r>
              <a:rPr lang="en-US" dirty="0" smtClean="0"/>
              <a:t>rule </a:t>
            </a:r>
            <a:r>
              <a:rPr lang="en-US" dirty="0"/>
              <a:t>requires roll call </a:t>
            </a:r>
            <a:r>
              <a:rPr lang="en-US" dirty="0" smtClean="0"/>
              <a:t>vote by SBE </a:t>
            </a:r>
            <a:endParaRPr lang="en-US" dirty="0"/>
          </a:p>
          <a:p>
            <a:pPr lvl="0"/>
            <a:r>
              <a:rPr lang="en-US" dirty="0"/>
              <a:t>Examples – course </a:t>
            </a:r>
            <a:r>
              <a:rPr lang="en-US" dirty="0" smtClean="0"/>
              <a:t>access rule, </a:t>
            </a:r>
            <a:r>
              <a:rPr lang="en-US" dirty="0"/>
              <a:t>special </a:t>
            </a:r>
            <a:r>
              <a:rPr lang="en-US" dirty="0" err="1"/>
              <a:t>ed</a:t>
            </a:r>
            <a:r>
              <a:rPr lang="en-US" dirty="0"/>
              <a:t> parent participation</a:t>
            </a:r>
          </a:p>
        </p:txBody>
      </p:sp>
      <p:sp>
        <p:nvSpPr>
          <p:cNvPr id="4" name="Slide Number Placeholder 3"/>
          <p:cNvSpPr>
            <a:spLocks noGrp="1"/>
          </p:cNvSpPr>
          <p:nvPr>
            <p:ph type="sldNum" sz="quarter" idx="10"/>
          </p:nvPr>
        </p:nvSpPr>
        <p:spPr/>
        <p:txBody>
          <a:bodyPr/>
          <a:lstStyle/>
          <a:p>
            <a:fld id="{23DCDFAA-4FC2-4E20-87AD-E0FA09E0532E}" type="slidenum">
              <a:rPr lang="en-US" smtClean="0"/>
              <a:t>25</a:t>
            </a:fld>
            <a:endParaRPr lang="en-US"/>
          </a:p>
        </p:txBody>
      </p:sp>
    </p:spTree>
    <p:extLst>
      <p:ext uri="{BB962C8B-B14F-4D97-AF65-F5344CB8AC3E}">
        <p14:creationId xmlns:p14="http://schemas.microsoft.com/office/powerpoint/2010/main" val="144136596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24916" rtl="0" eaLnBrk="1" fontAlgn="auto" latinLnBrk="0" hangingPunct="1">
              <a:lnSpc>
                <a:spcPct val="100000"/>
              </a:lnSpc>
              <a:spcBef>
                <a:spcPts val="0"/>
              </a:spcBef>
              <a:spcAft>
                <a:spcPts val="0"/>
              </a:spcAft>
              <a:buClrTx/>
              <a:buSzTx/>
              <a:buFontTx/>
              <a:buNone/>
              <a:tabLst/>
              <a:defRPr/>
            </a:pPr>
            <a:r>
              <a:rPr lang="en-US" dirty="0" smtClean="0"/>
              <a:t>The Commission’s rulemaking authority</a:t>
            </a:r>
            <a:r>
              <a:rPr lang="en-US" baseline="0" dirty="0" smtClean="0"/>
              <a:t> is set forth in the Charter School law that created the Commission. It gives the Commission authority to promulgate rules governing its administrative operations and functions of the Commission. The main function of the Commission is handling appeals, therefore, one of the first orders of business will need to be adopting a rule governing the Commission’s appeals process. </a:t>
            </a:r>
            <a:r>
              <a:rPr kumimoji="0" lang="en-US" sz="1200" b="0" i="0" u="none" strike="noStrike" kern="1200" cap="none" spc="0" normalizeH="0" baseline="0" noProof="0" dirty="0" smtClean="0">
                <a:ln>
                  <a:noFill/>
                </a:ln>
                <a:solidFill>
                  <a:srgbClr val="1F497D"/>
                </a:solidFill>
                <a:effectLst/>
                <a:uLnTx/>
                <a:uFillTx/>
                <a:latin typeface="Times New Roman" panose="02020603050405020304" pitchFamily="18" charset="0"/>
                <a:ea typeface="Calibri" panose="020F0502020204030204" pitchFamily="34" charset="0"/>
                <a:cs typeface="+mn-cs"/>
              </a:rPr>
              <a:t>(ex: the </a:t>
            </a:r>
            <a:r>
              <a:rPr kumimoji="0" lang="en-US" sz="1200" b="0" i="0" u="none" strike="noStrike" kern="1200" cap="none" spc="0" normalizeH="0" baseline="0" noProof="0" dirty="0" err="1" smtClean="0">
                <a:ln>
                  <a:noFill/>
                </a:ln>
                <a:solidFill>
                  <a:srgbClr val="1F497D"/>
                </a:solidFill>
                <a:effectLst/>
                <a:uLnTx/>
                <a:uFillTx/>
                <a:latin typeface="Times New Roman" panose="02020603050405020304" pitchFamily="18" charset="0"/>
                <a:ea typeface="Calibri" panose="020F0502020204030204" pitchFamily="34" charset="0"/>
                <a:cs typeface="+mn-cs"/>
              </a:rPr>
              <a:t>SBE</a:t>
            </a:r>
            <a:r>
              <a:rPr kumimoji="0" lang="en-US" sz="1200" b="0" i="0" u="none" strike="noStrike" kern="1200" cap="none" spc="0" normalizeH="0" baseline="0" noProof="0" dirty="0" smtClean="0">
                <a:ln>
                  <a:noFill/>
                </a:ln>
                <a:solidFill>
                  <a:srgbClr val="1F497D"/>
                </a:solidFill>
                <a:effectLst/>
                <a:uLnTx/>
                <a:uFillTx/>
                <a:latin typeface="Times New Roman" panose="02020603050405020304" pitchFamily="18" charset="0"/>
                <a:ea typeface="Calibri" panose="020F0502020204030204" pitchFamily="34" charset="0"/>
                <a:cs typeface="+mn-cs"/>
              </a:rPr>
              <a:t> appeals rule currently defines the charter school appeal process that the </a:t>
            </a:r>
            <a:r>
              <a:rPr kumimoji="0" lang="en-US" sz="1200" b="0" i="0" u="none" strike="noStrike" kern="1200" cap="none" spc="0" normalizeH="0" baseline="0" noProof="0" dirty="0" err="1" smtClean="0">
                <a:ln>
                  <a:noFill/>
                </a:ln>
                <a:solidFill>
                  <a:srgbClr val="1F497D"/>
                </a:solidFill>
                <a:effectLst/>
                <a:uLnTx/>
                <a:uFillTx/>
                <a:latin typeface="Times New Roman" panose="02020603050405020304" pitchFamily="18" charset="0"/>
                <a:ea typeface="Calibri" panose="020F0502020204030204" pitchFamily="34" charset="0"/>
                <a:cs typeface="+mn-cs"/>
              </a:rPr>
              <a:t>SBE</a:t>
            </a:r>
            <a:r>
              <a:rPr kumimoji="0" lang="en-US" sz="1200" b="0" i="0" u="none" strike="noStrike" kern="1200" cap="none" spc="0" normalizeH="0" baseline="0" noProof="0" dirty="0" smtClean="0">
                <a:ln>
                  <a:noFill/>
                </a:ln>
                <a:solidFill>
                  <a:srgbClr val="1F497D"/>
                </a:solidFill>
                <a:effectLst/>
                <a:uLnTx/>
                <a:uFillTx/>
                <a:latin typeface="Times New Roman" panose="02020603050405020304" pitchFamily="18" charset="0"/>
                <a:ea typeface="Calibri" panose="020F0502020204030204" pitchFamily="34" charset="0"/>
                <a:cs typeface="+mn-cs"/>
              </a:rPr>
              <a:t> implements: what documentation has to be submitted, by when, and to whom, etc.). </a:t>
            </a:r>
            <a:endParaRPr lang="en-US" baseline="0" dirty="0" smtClean="0"/>
          </a:p>
          <a:p>
            <a:endParaRPr lang="en-US" baseline="0" dirty="0" smtClean="0"/>
          </a:p>
          <a:p>
            <a:r>
              <a:rPr lang="en-US" baseline="0" dirty="0" smtClean="0"/>
              <a:t>The State Board has a rule on this that the Commission can use as a starting point. State Board will work to repeal its rule on appeals by January 1, 2021.  Another important rule will be to adopt a public records rule pursuant to the law that passed in 2018 mentioned earlier. Rules will still fall under the Education Rules Chapter 0520, but we can assign a specific Division number : </a:t>
            </a:r>
            <a:r>
              <a:rPr lang="en-US" baseline="0" dirty="0" err="1" smtClean="0"/>
              <a:t>i.e</a:t>
            </a:r>
            <a:r>
              <a:rPr lang="en-US" baseline="0" dirty="0" smtClean="0"/>
              <a:t> 0520-11 for all Commission regulations to fall under. </a:t>
            </a:r>
          </a:p>
          <a:p>
            <a:endParaRPr lang="en-US" baseline="0" dirty="0" smtClean="0"/>
          </a:p>
          <a:p>
            <a:pPr marL="171450" indent="-171450">
              <a:buFontTx/>
              <a:buChar char="-"/>
            </a:pPr>
            <a:r>
              <a:rPr lang="en-US" baseline="0" dirty="0" smtClean="0"/>
              <a:t>Public records rule as mentioned previously</a:t>
            </a:r>
          </a:p>
          <a:p>
            <a:pPr marL="171450" indent="-171450">
              <a:buFontTx/>
              <a:buChar char="-"/>
            </a:pPr>
            <a:r>
              <a:rPr lang="en-US" baseline="0" dirty="0" smtClean="0"/>
              <a:t>Mention need to clean up language about amendment appeals- commission rules on this at some point.</a:t>
            </a:r>
          </a:p>
        </p:txBody>
      </p:sp>
      <p:sp>
        <p:nvSpPr>
          <p:cNvPr id="4" name="Slide Number Placeholder 3"/>
          <p:cNvSpPr>
            <a:spLocks noGrp="1"/>
          </p:cNvSpPr>
          <p:nvPr>
            <p:ph type="sldNum" sz="quarter" idx="10"/>
          </p:nvPr>
        </p:nvSpPr>
        <p:spPr/>
        <p:txBody>
          <a:bodyPr/>
          <a:lstStyle/>
          <a:p>
            <a:fld id="{23DCDFAA-4FC2-4E20-87AD-E0FA09E0532E}" type="slidenum">
              <a:rPr lang="en-US" smtClean="0"/>
              <a:t>26</a:t>
            </a:fld>
            <a:endParaRPr lang="en-US" dirty="0"/>
          </a:p>
        </p:txBody>
      </p:sp>
    </p:spTree>
    <p:extLst>
      <p:ext uri="{BB962C8B-B14F-4D97-AF65-F5344CB8AC3E}">
        <p14:creationId xmlns:p14="http://schemas.microsoft.com/office/powerpoint/2010/main" val="139189426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916">
              <a:defRPr/>
            </a:pPr>
            <a:r>
              <a:rPr lang="en-US" dirty="0" smtClean="0"/>
              <a:t>Polices</a:t>
            </a:r>
            <a:r>
              <a:rPr lang="en-US" baseline="0" dirty="0" smtClean="0"/>
              <a:t> = read </a:t>
            </a:r>
            <a:r>
              <a:rPr lang="en-US" baseline="0" dirty="0" err="1" smtClean="0"/>
              <a:t>DFN</a:t>
            </a:r>
            <a:endParaRPr lang="en-US" dirty="0" smtClean="0"/>
          </a:p>
          <a:p>
            <a:pPr defTabSz="924916">
              <a:defRPr/>
            </a:pPr>
            <a:r>
              <a:rPr lang="en-US" dirty="0" smtClean="0"/>
              <a:t>PC 929</a:t>
            </a:r>
            <a:r>
              <a:rPr lang="en-US" baseline="0" dirty="0" smtClean="0"/>
              <a:t> changed definition- more policy language moving into rule as a result. </a:t>
            </a:r>
            <a:r>
              <a:rPr lang="en-US" dirty="0" smtClean="0"/>
              <a:t/>
            </a:r>
            <a:br>
              <a:rPr lang="en-US" dirty="0" smtClean="0"/>
            </a:br>
            <a:r>
              <a:rPr lang="en-US" dirty="0" smtClean="0"/>
              <a:t>More nimble than</a:t>
            </a:r>
            <a:r>
              <a:rPr lang="en-US" baseline="0" dirty="0" smtClean="0"/>
              <a:t> </a:t>
            </a:r>
            <a:r>
              <a:rPr lang="en-US" baseline="0" dirty="0" smtClean="0"/>
              <a:t>rules</a:t>
            </a:r>
          </a:p>
          <a:p>
            <a:pPr defTabSz="924916">
              <a:defRPr/>
            </a:pPr>
            <a:r>
              <a:rPr lang="en-US" baseline="0" dirty="0" smtClean="0"/>
              <a:t>Delicate balance between what is in policy v. rule- policy further defines the rule, outlines specific technical information or internal operations.</a:t>
            </a:r>
          </a:p>
          <a:p>
            <a:pPr defTabSz="924916">
              <a:defRPr/>
            </a:pPr>
            <a:r>
              <a:rPr lang="en-US" baseline="0" dirty="0" smtClean="0"/>
              <a:t>Policies </a:t>
            </a:r>
            <a:r>
              <a:rPr lang="en-US" baseline="0" dirty="0" smtClean="0"/>
              <a:t>go through two readings as well, but become effective upon final approval by SBE.</a:t>
            </a:r>
          </a:p>
          <a:p>
            <a:pPr defTabSz="924916">
              <a:defRPr/>
            </a:pPr>
            <a:r>
              <a:rPr lang="en-US" baseline="0" dirty="0" smtClean="0"/>
              <a:t>All available on our website (rules as well)</a:t>
            </a:r>
          </a:p>
          <a:p>
            <a:pPr defTabSz="924916">
              <a:defRPr/>
            </a:pPr>
            <a:r>
              <a:rPr lang="en-US" baseline="0" dirty="0" err="1" smtClean="0"/>
              <a:t>TDOE</a:t>
            </a:r>
            <a:r>
              <a:rPr lang="en-US" baseline="0" dirty="0" smtClean="0"/>
              <a:t> monitors districts for compliance with both SBE rules and policies. </a:t>
            </a:r>
          </a:p>
          <a:p>
            <a:pPr defTabSz="924916">
              <a:defRPr/>
            </a:pPr>
            <a:endParaRPr lang="en-US" baseline="0" dirty="0" smtClean="0"/>
          </a:p>
        </p:txBody>
      </p:sp>
      <p:sp>
        <p:nvSpPr>
          <p:cNvPr id="4" name="Slide Number Placeholder 3"/>
          <p:cNvSpPr>
            <a:spLocks noGrp="1"/>
          </p:cNvSpPr>
          <p:nvPr>
            <p:ph type="sldNum" sz="quarter" idx="10"/>
          </p:nvPr>
        </p:nvSpPr>
        <p:spPr/>
        <p:txBody>
          <a:bodyPr/>
          <a:lstStyle/>
          <a:p>
            <a:fld id="{23DCDFAA-4FC2-4E20-87AD-E0FA09E0532E}" type="slidenum">
              <a:rPr lang="en-US" smtClean="0"/>
              <a:t>27</a:t>
            </a:fld>
            <a:endParaRPr lang="en-US"/>
          </a:p>
        </p:txBody>
      </p:sp>
    </p:spTree>
    <p:extLst>
      <p:ext uri="{BB962C8B-B14F-4D97-AF65-F5344CB8AC3E}">
        <p14:creationId xmlns:p14="http://schemas.microsoft.com/office/powerpoint/2010/main" val="26485957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a:t>
            </a:r>
            <a:r>
              <a:rPr lang="en-US" baseline="0" dirty="0" smtClean="0"/>
              <a:t> may want to make a clear demarcation on your website between LEA policies that apply to your schools and Commission policies that govern the operation of the Commission itself.</a:t>
            </a:r>
            <a:endParaRPr lang="en-US" dirty="0"/>
          </a:p>
        </p:txBody>
      </p:sp>
      <p:sp>
        <p:nvSpPr>
          <p:cNvPr id="4" name="Slide Number Placeholder 3"/>
          <p:cNvSpPr>
            <a:spLocks noGrp="1"/>
          </p:cNvSpPr>
          <p:nvPr>
            <p:ph type="sldNum" sz="quarter" idx="10"/>
          </p:nvPr>
        </p:nvSpPr>
        <p:spPr/>
        <p:txBody>
          <a:bodyPr/>
          <a:lstStyle/>
          <a:p>
            <a:fld id="{23DCDFAA-4FC2-4E20-87AD-E0FA09E0532E}" type="slidenum">
              <a:rPr lang="en-US" smtClean="0"/>
              <a:t>28</a:t>
            </a:fld>
            <a:endParaRPr lang="en-US" dirty="0"/>
          </a:p>
        </p:txBody>
      </p:sp>
    </p:spTree>
    <p:extLst>
      <p:ext uri="{BB962C8B-B14F-4D97-AF65-F5344CB8AC3E}">
        <p14:creationId xmlns:p14="http://schemas.microsoft.com/office/powerpoint/2010/main" val="313600605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Understanding how </a:t>
            </a:r>
            <a:r>
              <a:rPr kumimoji="0" lang="en-US" sz="1200" b="0" i="0" u="none" strike="noStrike" kern="1200" cap="none" spc="0" normalizeH="0" baseline="0" noProof="0" dirty="0" err="1" smtClean="0">
                <a:ln>
                  <a:noFill/>
                </a:ln>
                <a:solidFill>
                  <a:prstClr val="black"/>
                </a:solidFill>
                <a:effectLst/>
                <a:uLnTx/>
                <a:uFillTx/>
                <a:latin typeface="+mn-lt"/>
                <a:ea typeface="+mn-ea"/>
                <a:cs typeface="+mn-cs"/>
              </a:rPr>
              <a:t>SBE</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is organized as an LEA is essential to understanding how LEA policies are </a:t>
            </a:r>
            <a:r>
              <a:rPr kumimoji="0" lang="en-US" sz="1200" b="0" i="0" u="none" strike="noStrike" kern="1200" cap="none" spc="0" normalizeH="0" baseline="0" noProof="0" dirty="0" err="1" smtClean="0">
                <a:ln>
                  <a:noFill/>
                </a:ln>
                <a:solidFill>
                  <a:prstClr val="black"/>
                </a:solidFill>
                <a:effectLst/>
                <a:uLnTx/>
                <a:uFillTx/>
                <a:latin typeface="+mn-lt"/>
                <a:ea typeface="+mn-ea"/>
                <a:cs typeface="+mn-cs"/>
              </a:rPr>
              <a:t>structuredWe</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are very unique in that our district consists entirely of charter schools authorized upon appeal. Although all of our schools are charter schools, we are still required to meet all of the obligations of a traditional district to monitor schools compliance with state and federal laws, rules, and policies, while balancing the goal of maintaining charter school autonomy over many decisions.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In many states like California, charter schools are their own LEA, and therefore responsible for compliance with all legal requirements on their own. However, in Tennessee, the authorizing school district serves as the LEA.</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Currently, we have three charter schools in our district- Bluff City High School located in Memphis, and </a:t>
            </a:r>
            <a:r>
              <a:rPr kumimoji="0" lang="en-US" sz="1200" b="0" i="0" u="none" strike="noStrike" kern="1200" cap="none" spc="0" normalizeH="0" baseline="0" noProof="0" dirty="0" err="1" smtClean="0">
                <a:ln>
                  <a:noFill/>
                </a:ln>
                <a:solidFill>
                  <a:prstClr val="black"/>
                </a:solidFill>
                <a:effectLst/>
                <a:uLnTx/>
                <a:uFillTx/>
                <a:latin typeface="+mn-lt"/>
                <a:ea typeface="+mn-ea"/>
                <a:cs typeface="+mn-cs"/>
              </a:rPr>
              <a:t>KIPP</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Antioch College Prep Elementary and Middle School located in Nashville. The State Board also authorized a fourth school </a:t>
            </a:r>
            <a:r>
              <a:rPr kumimoji="0" lang="en-US" sz="1200" b="0" i="0" u="none" strike="noStrike" kern="1200" cap="none" spc="0" normalizeH="0" baseline="0" noProof="0" dirty="0" err="1" smtClean="0">
                <a:ln>
                  <a:noFill/>
                </a:ln>
                <a:solidFill>
                  <a:prstClr val="black"/>
                </a:solidFill>
                <a:effectLst/>
                <a:uLnTx/>
                <a:uFillTx/>
                <a:latin typeface="+mn-lt"/>
                <a:ea typeface="+mn-ea"/>
                <a:cs typeface="+mn-cs"/>
              </a:rPr>
              <a:t>Rocketship</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Nashville #3 which is slated to open in the 2021-22 school year under the Commission.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23DCDFAA-4FC2-4E20-87AD-E0FA09E0532E}" type="slidenum">
              <a:rPr lang="en-US" smtClean="0"/>
              <a:t>29</a:t>
            </a:fld>
            <a:endParaRPr lang="en-US" dirty="0"/>
          </a:p>
        </p:txBody>
      </p:sp>
    </p:spTree>
    <p:extLst>
      <p:ext uri="{BB962C8B-B14F-4D97-AF65-F5344CB8AC3E}">
        <p14:creationId xmlns:p14="http://schemas.microsoft.com/office/powerpoint/2010/main" val="130716706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Now that you have some background, I think it is important that we discuss how we have structured our school district’s policies and procedures to serve our unique goal of maintaining compliance as an LEA while also upholding charter school autonomy.  Our policy structure consists of three layers outlined here. The first is the broad overarching state and federal laws, rules, and policies. The next level is our state board LEA policies and procedures. These contain the minimum requirements outlined in law. In many cases in our policies we outline the minimum requirement that the charter school have a policy that addresses X, and then each school is expected to develop their own policies and procedures to outline the specific information regarding what will happen in their school.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Because of the uniqueness of our district, it wouldn’t have made sense for our district to make specific policies that would apply uniformly to all of our schools since each school is so different. You will see that where it made sense, in many cases we pushed down certain district requirements to the school level to allow schools the flexibility to make policy choices that fit their unique context. The district then monitors for compliance with these requirements. </a:t>
            </a:r>
          </a:p>
          <a:p>
            <a:endParaRPr lang="en-US" dirty="0"/>
          </a:p>
        </p:txBody>
      </p:sp>
      <p:sp>
        <p:nvSpPr>
          <p:cNvPr id="4" name="Slide Number Placeholder 3"/>
          <p:cNvSpPr>
            <a:spLocks noGrp="1"/>
          </p:cNvSpPr>
          <p:nvPr>
            <p:ph type="sldNum" sz="quarter" idx="10"/>
          </p:nvPr>
        </p:nvSpPr>
        <p:spPr/>
        <p:txBody>
          <a:bodyPr/>
          <a:lstStyle/>
          <a:p>
            <a:fld id="{23DCDFAA-4FC2-4E20-87AD-E0FA09E0532E}" type="slidenum">
              <a:rPr lang="en-US" smtClean="0"/>
              <a:t>30</a:t>
            </a:fld>
            <a:endParaRPr lang="en-US" dirty="0"/>
          </a:p>
        </p:txBody>
      </p:sp>
    </p:spTree>
    <p:extLst>
      <p:ext uri="{BB962C8B-B14F-4D97-AF65-F5344CB8AC3E}">
        <p14:creationId xmlns:p14="http://schemas.microsoft.com/office/powerpoint/2010/main" val="6302661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3DCDFAA-4FC2-4E20-87AD-E0FA09E0532E}" type="slidenum">
              <a:rPr lang="en-US" smtClean="0"/>
              <a:t>4</a:t>
            </a:fld>
            <a:endParaRPr lang="en-US" dirty="0"/>
          </a:p>
        </p:txBody>
      </p:sp>
    </p:spTree>
    <p:extLst>
      <p:ext uri="{BB962C8B-B14F-4D97-AF65-F5344CB8AC3E}">
        <p14:creationId xmlns:p14="http://schemas.microsoft.com/office/powerpoint/2010/main" val="413172830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3DCDFAA-4FC2-4E20-87AD-E0FA09E0532E}" type="slidenum">
              <a:rPr lang="en-US" smtClean="0"/>
              <a:t>31</a:t>
            </a:fld>
            <a:endParaRPr lang="en-US" dirty="0"/>
          </a:p>
        </p:txBody>
      </p:sp>
    </p:spTree>
    <p:extLst>
      <p:ext uri="{BB962C8B-B14F-4D97-AF65-F5344CB8AC3E}">
        <p14:creationId xmlns:p14="http://schemas.microsoft.com/office/powerpoint/2010/main" val="41474087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Open to Public</a:t>
            </a:r>
            <a:r>
              <a:rPr lang="en-US" b="1" baseline="0" dirty="0" smtClean="0"/>
              <a:t> – </a:t>
            </a:r>
            <a:r>
              <a:rPr lang="en-US" baseline="0" dirty="0" smtClean="0"/>
              <a:t>No guarantee public may participate. The right is to be present, not participate. Meeting space must be sufficient to accommodate public and governing body must accommodate any ADA needs. </a:t>
            </a:r>
            <a:endParaRPr lang="en-US" dirty="0" smtClean="0"/>
          </a:p>
          <a:p>
            <a:r>
              <a:rPr lang="en-US" b="1" dirty="0" smtClean="0"/>
              <a:t>Adequate notice </a:t>
            </a:r>
            <a:r>
              <a:rPr lang="en-US" dirty="0" smtClean="0"/>
              <a:t>is judged on facts and circumstances, not single formula.</a:t>
            </a:r>
            <a:r>
              <a:rPr lang="en-US" baseline="0" dirty="0" smtClean="0"/>
              <a:t> N</a:t>
            </a:r>
            <a:r>
              <a:rPr lang="en-US" dirty="0" smtClean="0"/>
              <a:t>otice is deemed sufficient if “interested citizens” are given reasonable opportunity to exercise right to be present at meeting.  Remember- the “right” is to be present, not to participate. </a:t>
            </a:r>
          </a:p>
          <a:p>
            <a:r>
              <a:rPr lang="en-US" b="1" dirty="0" smtClean="0"/>
              <a:t>Minutes – </a:t>
            </a:r>
            <a:r>
              <a:rPr lang="en-US" b="0" dirty="0" smtClean="0"/>
              <a:t>Must</a:t>
            </a:r>
            <a:r>
              <a:rPr lang="en-US" b="1" dirty="0" smtClean="0"/>
              <a:t> </a:t>
            </a:r>
            <a:r>
              <a:rPr lang="en-US" dirty="0" smtClean="0"/>
              <a:t>record persons present, all motions, proposals, and resolutions offered and results of votes taken. Subject to the public records act. </a:t>
            </a:r>
          </a:p>
          <a:p>
            <a:pPr marL="0" indent="0">
              <a:buNone/>
            </a:pPr>
            <a:r>
              <a:rPr lang="en-US" b="1" dirty="0" smtClean="0"/>
              <a:t>Votes</a:t>
            </a:r>
            <a:r>
              <a:rPr lang="en-US" b="0" dirty="0" smtClean="0"/>
              <a:t> - </a:t>
            </a:r>
            <a:r>
              <a:rPr lang="en-US" dirty="0" smtClean="0"/>
              <a:t>“public vote” means vocal expression of either aye or nay, in that order or a roll call vote where individual</a:t>
            </a:r>
            <a:r>
              <a:rPr lang="en-US" baseline="0" dirty="0" smtClean="0"/>
              <a:t> votes are recorded</a:t>
            </a:r>
            <a:endParaRPr lang="en-US" b="0" dirty="0"/>
          </a:p>
        </p:txBody>
      </p:sp>
      <p:sp>
        <p:nvSpPr>
          <p:cNvPr id="4" name="Slide Number Placeholder 3"/>
          <p:cNvSpPr>
            <a:spLocks noGrp="1"/>
          </p:cNvSpPr>
          <p:nvPr>
            <p:ph type="sldNum" sz="quarter" idx="10"/>
          </p:nvPr>
        </p:nvSpPr>
        <p:spPr/>
        <p:txBody>
          <a:bodyPr/>
          <a:lstStyle/>
          <a:p>
            <a:fld id="{23DCDFAA-4FC2-4E20-87AD-E0FA09E0532E}" type="slidenum">
              <a:rPr lang="en-US" smtClean="0"/>
              <a:t>5</a:t>
            </a:fld>
            <a:endParaRPr lang="en-US" dirty="0"/>
          </a:p>
        </p:txBody>
      </p:sp>
    </p:spTree>
    <p:extLst>
      <p:ext uri="{BB962C8B-B14F-4D97-AF65-F5344CB8AC3E}">
        <p14:creationId xmlns:p14="http://schemas.microsoft.com/office/powerpoint/2010/main" val="25008435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is deliberation? “to examine and consult in order to form an opinion.... to weigh arguments for and against a proposed course of action.”</a:t>
            </a:r>
            <a:endParaRPr lang="en-US" dirty="0"/>
          </a:p>
        </p:txBody>
      </p:sp>
      <p:sp>
        <p:nvSpPr>
          <p:cNvPr id="4" name="Slide Number Placeholder 3"/>
          <p:cNvSpPr>
            <a:spLocks noGrp="1"/>
          </p:cNvSpPr>
          <p:nvPr>
            <p:ph type="sldNum" sz="quarter" idx="10"/>
          </p:nvPr>
        </p:nvSpPr>
        <p:spPr/>
        <p:txBody>
          <a:bodyPr/>
          <a:lstStyle/>
          <a:p>
            <a:fld id="{23DCDFAA-4FC2-4E20-87AD-E0FA09E0532E}" type="slidenum">
              <a:rPr lang="en-US" smtClean="0"/>
              <a:t>6</a:t>
            </a:fld>
            <a:endParaRPr lang="en-US" dirty="0"/>
          </a:p>
        </p:txBody>
      </p:sp>
    </p:spTree>
    <p:extLst>
      <p:ext uri="{BB962C8B-B14F-4D97-AF65-F5344CB8AC3E}">
        <p14:creationId xmlns:p14="http://schemas.microsoft.com/office/powerpoint/2010/main" val="28452083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Minutes should note persons</a:t>
            </a:r>
            <a:r>
              <a:rPr lang="en-US" baseline="0" dirty="0" smtClean="0"/>
              <a:t> present, motions, proposals and resolutions offered, results of any votes</a:t>
            </a:r>
            <a:endParaRPr lang="en-US" dirty="0"/>
          </a:p>
        </p:txBody>
      </p:sp>
      <p:sp>
        <p:nvSpPr>
          <p:cNvPr id="4" name="Slide Number Placeholder 3"/>
          <p:cNvSpPr>
            <a:spLocks noGrp="1"/>
          </p:cNvSpPr>
          <p:nvPr>
            <p:ph type="sldNum" sz="quarter" idx="10"/>
          </p:nvPr>
        </p:nvSpPr>
        <p:spPr/>
        <p:txBody>
          <a:bodyPr/>
          <a:lstStyle/>
          <a:p>
            <a:fld id="{23DCDFAA-4FC2-4E20-87AD-E0FA09E0532E}" type="slidenum">
              <a:rPr lang="en-US" smtClean="0"/>
              <a:t>7</a:t>
            </a:fld>
            <a:endParaRPr lang="en-US" dirty="0"/>
          </a:p>
        </p:txBody>
      </p:sp>
    </p:spTree>
    <p:extLst>
      <p:ext uri="{BB962C8B-B14F-4D97-AF65-F5344CB8AC3E}">
        <p14:creationId xmlns:p14="http://schemas.microsoft.com/office/powerpoint/2010/main" val="159472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Three prong test for</a:t>
            </a:r>
            <a:r>
              <a:rPr lang="en-US" baseline="0" dirty="0" smtClean="0"/>
              <a:t> special meetings</a:t>
            </a:r>
            <a:r>
              <a:rPr lang="en-US" dirty="0" smtClean="0"/>
              <a:t>:</a:t>
            </a:r>
          </a:p>
          <a:p>
            <a:pPr marL="228600" indent="-228600">
              <a:buAutoNum type="arabicPeriod"/>
            </a:pPr>
            <a:r>
              <a:rPr lang="en-US" dirty="0" smtClean="0"/>
              <a:t>Notice must be posted in a location where a member of the community could become aware of such notice; </a:t>
            </a:r>
          </a:p>
          <a:p>
            <a:pPr marL="228600" indent="-228600">
              <a:buAutoNum type="arabicPeriod"/>
            </a:pPr>
            <a:r>
              <a:rPr lang="en-US" dirty="0" smtClean="0"/>
              <a:t>Contents of the notice must reasonably describe the purpose of the meeting or the action proposed to be taken; and </a:t>
            </a:r>
          </a:p>
          <a:p>
            <a:pPr marL="228600" indent="-228600">
              <a:buAutoNum type="arabicPeriod"/>
            </a:pPr>
            <a:r>
              <a:rPr lang="en-US" dirty="0" smtClean="0"/>
              <a:t>Notice must be posted at a time sufficiently in advance of the actual meeting in order to give citizens both an opportunity to become aware of and to attend the meeting. </a:t>
            </a:r>
          </a:p>
          <a:p>
            <a:endParaRPr lang="en-US" dirty="0" smtClean="0"/>
          </a:p>
          <a:p>
            <a:endParaRPr lang="en-US" dirty="0" smtClean="0"/>
          </a:p>
          <a:p>
            <a:r>
              <a:rPr lang="en-US" dirty="0" smtClean="0"/>
              <a:t>‘Necessity’ means that the matters to be considered by the governing body at that meeting require timely action by the body, that physical presence by a quorum of the members is not practical within the period of time requiring action, and that participation by a quorum of the members by electronic or other means of communication is necessary</a:t>
            </a:r>
            <a:endParaRPr lang="en-US" dirty="0"/>
          </a:p>
        </p:txBody>
      </p:sp>
      <p:sp>
        <p:nvSpPr>
          <p:cNvPr id="4" name="Slide Number Placeholder 3"/>
          <p:cNvSpPr>
            <a:spLocks noGrp="1"/>
          </p:cNvSpPr>
          <p:nvPr>
            <p:ph type="sldNum" sz="quarter" idx="10"/>
          </p:nvPr>
        </p:nvSpPr>
        <p:spPr/>
        <p:txBody>
          <a:bodyPr/>
          <a:lstStyle/>
          <a:p>
            <a:fld id="{23DCDFAA-4FC2-4E20-87AD-E0FA09E0532E}" type="slidenum">
              <a:rPr lang="en-US" smtClean="0"/>
              <a:t>8</a:t>
            </a:fld>
            <a:endParaRPr lang="en-US" dirty="0"/>
          </a:p>
        </p:txBody>
      </p:sp>
    </p:spTree>
    <p:extLst>
      <p:ext uri="{BB962C8B-B14F-4D97-AF65-F5344CB8AC3E}">
        <p14:creationId xmlns:p14="http://schemas.microsoft.com/office/powerpoint/2010/main" val="10649559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3DCDFAA-4FC2-4E20-87AD-E0FA09E0532E}" type="slidenum">
              <a:rPr lang="en-US" smtClean="0"/>
              <a:t>9</a:t>
            </a:fld>
            <a:endParaRPr lang="en-US" dirty="0"/>
          </a:p>
        </p:txBody>
      </p:sp>
    </p:spTree>
    <p:extLst>
      <p:ext uri="{BB962C8B-B14F-4D97-AF65-F5344CB8AC3E}">
        <p14:creationId xmlns:p14="http://schemas.microsoft.com/office/powerpoint/2010/main" val="14897123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See full</a:t>
            </a:r>
            <a:r>
              <a:rPr lang="en-US" baseline="0" dirty="0" smtClean="0"/>
              <a:t> opinion in materials provided. </a:t>
            </a:r>
          </a:p>
          <a:p>
            <a:r>
              <a:rPr lang="en-US" baseline="0" dirty="0" smtClean="0"/>
              <a:t>This is a fact-intensive analysis. If just information gathering to inform future decisions, generally okay, but must be very cautious in these situations!</a:t>
            </a:r>
            <a:endParaRPr lang="en-US" dirty="0"/>
          </a:p>
        </p:txBody>
      </p:sp>
      <p:sp>
        <p:nvSpPr>
          <p:cNvPr id="4" name="Slide Number Placeholder 3"/>
          <p:cNvSpPr>
            <a:spLocks noGrp="1"/>
          </p:cNvSpPr>
          <p:nvPr>
            <p:ph type="sldNum" sz="quarter" idx="10"/>
          </p:nvPr>
        </p:nvSpPr>
        <p:spPr/>
        <p:txBody>
          <a:bodyPr/>
          <a:lstStyle/>
          <a:p>
            <a:fld id="{23DCDFAA-4FC2-4E20-87AD-E0FA09E0532E}" type="slidenum">
              <a:rPr lang="en-US" smtClean="0"/>
              <a:t>10</a:t>
            </a:fld>
            <a:endParaRPr lang="en-US" dirty="0"/>
          </a:p>
        </p:txBody>
      </p:sp>
    </p:spTree>
    <p:extLst>
      <p:ext uri="{BB962C8B-B14F-4D97-AF65-F5344CB8AC3E}">
        <p14:creationId xmlns:p14="http://schemas.microsoft.com/office/powerpoint/2010/main" val="13678844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6000" spc="-50" baseline="0">
                <a:solidFill>
                  <a:schemeClr val="tx1">
                    <a:lumMod val="85000"/>
                    <a:lumOff val="15000"/>
                  </a:schemeClr>
                </a:solidFill>
                <a:latin typeface="Copperplate Gothic Bold" panose="020E0705020206020404"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Century Gothic" panose="020B0502020202020204" pitchFamily="34"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Date Placeholder 12"/>
          <p:cNvSpPr>
            <a:spLocks noGrp="1"/>
          </p:cNvSpPr>
          <p:nvPr>
            <p:ph type="dt" sz="half" idx="10"/>
          </p:nvPr>
        </p:nvSpPr>
        <p:spPr/>
        <p:txBody>
          <a:bodyPr/>
          <a:lstStyle/>
          <a:p>
            <a:fld id="{DE068823-CEE5-4162-9261-274696AE2A80}" type="datetimeFigureOut">
              <a:rPr lang="en-US" smtClean="0"/>
              <a:t>2/3/2020</a:t>
            </a:fld>
            <a:endParaRPr lang="en-US" dirty="0"/>
          </a:p>
        </p:txBody>
      </p:sp>
      <p:sp>
        <p:nvSpPr>
          <p:cNvPr id="15" name="Slide Number Placeholder 14"/>
          <p:cNvSpPr>
            <a:spLocks noGrp="1"/>
          </p:cNvSpPr>
          <p:nvPr>
            <p:ph type="sldNum" sz="quarter" idx="12"/>
          </p:nvPr>
        </p:nvSpPr>
        <p:spPr/>
        <p:txBody>
          <a:bodyPr/>
          <a:lstStyle/>
          <a:p>
            <a:fld id="{A0E6F842-0E60-45CF-B660-DA55D02B22C9}" type="slidenum">
              <a:rPr lang="en-US" smtClean="0"/>
              <a:t>‹#›</a:t>
            </a:fld>
            <a:endParaRPr lang="en-US" dirty="0"/>
          </a:p>
        </p:txBody>
      </p:sp>
    </p:spTree>
    <p:extLst>
      <p:ext uri="{BB962C8B-B14F-4D97-AF65-F5344CB8AC3E}">
        <p14:creationId xmlns:p14="http://schemas.microsoft.com/office/powerpoint/2010/main" val="4259292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opperplate Gothic Bold" panose="020E0705020206020404" pitchFamily="34" charset="0"/>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lvl1pPr>
              <a:defRPr>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vl4pPr>
              <a:defRPr>
                <a:latin typeface="Century Gothic" panose="020B0502020202020204" pitchFamily="34" charset="0"/>
              </a:defRPr>
            </a:lvl4pPr>
            <a:lvl5pPr>
              <a:defRPr>
                <a:latin typeface="Century Gothic" panose="020B0502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E068823-CEE5-4162-9261-274696AE2A80}" type="datetimeFigureOut">
              <a:rPr lang="en-US" smtClean="0"/>
              <a:t>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E6F842-0E60-45CF-B660-DA55D02B22C9}" type="slidenum">
              <a:rPr lang="en-US" smtClean="0"/>
              <a:t>‹#›</a:t>
            </a:fld>
            <a:endParaRPr lang="en-US" dirty="0"/>
          </a:p>
        </p:txBody>
      </p:sp>
    </p:spTree>
    <p:extLst>
      <p:ext uri="{BB962C8B-B14F-4D97-AF65-F5344CB8AC3E}">
        <p14:creationId xmlns:p14="http://schemas.microsoft.com/office/powerpoint/2010/main" val="933143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E068823-CEE5-4162-9261-274696AE2A80}" type="datetimeFigureOut">
              <a:rPr lang="en-US" smtClean="0"/>
              <a:t>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E6F842-0E60-45CF-B660-DA55D02B22C9}" type="slidenum">
              <a:rPr lang="en-US" smtClean="0"/>
              <a:t>‹#›</a:t>
            </a:fld>
            <a:endParaRPr lang="en-US" dirty="0"/>
          </a:p>
        </p:txBody>
      </p:sp>
    </p:spTree>
    <p:extLst>
      <p:ext uri="{BB962C8B-B14F-4D97-AF65-F5344CB8AC3E}">
        <p14:creationId xmlns:p14="http://schemas.microsoft.com/office/powerpoint/2010/main" val="3989375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97280" y="38953"/>
            <a:ext cx="10058400" cy="1450757"/>
          </a:xfrm>
        </p:spPr>
        <p:txBody>
          <a:bodyPr/>
          <a:lstStyle>
            <a:lvl1pPr>
              <a:defRPr>
                <a:latin typeface="Copperplate Gothic Bold" panose="020E07050202060204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225425" indent="-225425">
              <a:buFont typeface="Wingdings" panose="05000000000000000000" pitchFamily="2" charset="2"/>
              <a:buChar char="§"/>
              <a:defRPr>
                <a:latin typeface="Century Gothic" panose="020B0502020202020204" pitchFamily="34" charset="0"/>
              </a:defRPr>
            </a:lvl1pPr>
            <a:lvl2pPr marL="384048" indent="-182880">
              <a:buFont typeface="Wingdings" panose="05000000000000000000" pitchFamily="2" charset="2"/>
              <a:buChar char="§"/>
              <a:defRPr>
                <a:latin typeface="Century Gothic" panose="020B0502020202020204" pitchFamily="34" charset="0"/>
              </a:defRPr>
            </a:lvl2pPr>
            <a:lvl3pPr marL="566928" indent="-182880">
              <a:buFont typeface="Wingdings" panose="05000000000000000000" pitchFamily="2" charset="2"/>
              <a:buChar char="§"/>
              <a:defRPr>
                <a:latin typeface="Century Gothic" panose="020B0502020202020204" pitchFamily="34" charset="0"/>
              </a:defRPr>
            </a:lvl3pPr>
            <a:lvl4pPr marL="749808" indent="-182880">
              <a:buFont typeface="Wingdings" panose="05000000000000000000" pitchFamily="2" charset="2"/>
              <a:buChar char="§"/>
              <a:defRPr>
                <a:latin typeface="Century Gothic" panose="020B0502020202020204" pitchFamily="34" charset="0"/>
              </a:defRPr>
            </a:lvl4pPr>
            <a:lvl5pPr marL="932688" indent="-182880">
              <a:buFont typeface="Wingdings" panose="05000000000000000000" pitchFamily="2" charset="2"/>
              <a:buChar char="§"/>
              <a:defRPr>
                <a:latin typeface="Century Gothic" panose="020B0502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E068823-CEE5-4162-9261-274696AE2A80}" type="datetimeFigureOut">
              <a:rPr lang="en-US" smtClean="0"/>
              <a:t>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E6F842-0E60-45CF-B660-DA55D02B22C9}" type="slidenum">
              <a:rPr lang="en-US" smtClean="0"/>
              <a:t>‹#›</a:t>
            </a:fld>
            <a:endParaRPr lang="en-US" dirty="0"/>
          </a:p>
        </p:txBody>
      </p:sp>
    </p:spTree>
    <p:extLst>
      <p:ext uri="{BB962C8B-B14F-4D97-AF65-F5344CB8AC3E}">
        <p14:creationId xmlns:p14="http://schemas.microsoft.com/office/powerpoint/2010/main" val="3865385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6000" b="0">
                <a:solidFill>
                  <a:schemeClr val="tx1">
                    <a:lumMod val="85000"/>
                    <a:lumOff val="15000"/>
                  </a:schemeClr>
                </a:solidFill>
                <a:latin typeface="Copperplate Gothic Bold" panose="020E0705020206020404"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068823-CEE5-4162-9261-274696AE2A80}" type="datetimeFigureOut">
              <a:rPr lang="en-US" smtClean="0"/>
              <a:t>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E6F842-0E60-45CF-B660-DA55D02B22C9}"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1862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10403"/>
            <a:ext cx="10058400" cy="1450757"/>
          </a:xfrm>
        </p:spPr>
        <p:txBody>
          <a:bodyPr/>
          <a:lstStyle>
            <a:lvl1pPr>
              <a:defRPr>
                <a:latin typeface="Copperplate Gothic Bold" panose="020E0705020206020404" pitchFamily="34"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lvl1pPr>
              <a:defRPr>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vl4pPr>
              <a:defRPr>
                <a:latin typeface="Century Gothic" panose="020B0502020202020204" pitchFamily="34" charset="0"/>
              </a:defRPr>
            </a:lvl4pPr>
            <a:lvl5pPr>
              <a:defRPr>
                <a:latin typeface="Century Gothic" panose="020B0502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lvl1pPr>
              <a:defRPr>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vl4pPr>
              <a:defRPr>
                <a:latin typeface="Century Gothic" panose="020B0502020202020204" pitchFamily="34" charset="0"/>
              </a:defRPr>
            </a:lvl4pPr>
            <a:lvl5pPr>
              <a:defRPr>
                <a:latin typeface="Century Gothic" panose="020B0502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lvl1pPr>
              <a:defRPr>
                <a:latin typeface="Century Gothic" panose="020B0502020202020204" pitchFamily="34" charset="0"/>
              </a:defRPr>
            </a:lvl1pPr>
          </a:lstStyle>
          <a:p>
            <a:fld id="{DE068823-CEE5-4162-9261-274696AE2A80}" type="datetimeFigureOut">
              <a:rPr lang="en-US" smtClean="0"/>
              <a:pPr/>
              <a:t>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0E6F842-0E60-45CF-B660-DA55D02B22C9}" type="slidenum">
              <a:rPr lang="en-US" smtClean="0"/>
              <a:t>‹#›</a:t>
            </a:fld>
            <a:endParaRPr lang="en-US" dirty="0"/>
          </a:p>
        </p:txBody>
      </p:sp>
    </p:spTree>
    <p:extLst>
      <p:ext uri="{BB962C8B-B14F-4D97-AF65-F5344CB8AC3E}">
        <p14:creationId xmlns:p14="http://schemas.microsoft.com/office/powerpoint/2010/main" val="1395605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23103"/>
            <a:ext cx="10058400" cy="1450757"/>
          </a:xfrm>
        </p:spPr>
        <p:txBody>
          <a:bodyPr/>
          <a:lstStyle>
            <a:lvl1pPr>
              <a:defRPr>
                <a:latin typeface="Copperplate Gothic Bold" panose="020E0705020206020404"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latin typeface="Century Gothic" panose="020B0502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5"/>
            <a:ext cx="4937760" cy="3286760"/>
          </a:xfrm>
        </p:spPr>
        <p:txBody>
          <a:bodyPr/>
          <a:lstStyle>
            <a:lvl1pPr>
              <a:defRPr>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vl4pPr>
              <a:defRPr>
                <a:latin typeface="Century Gothic" panose="020B0502020202020204" pitchFamily="34" charset="0"/>
              </a:defRPr>
            </a:lvl4pPr>
            <a:lvl5pPr>
              <a:defRPr>
                <a:latin typeface="Century Gothic" panose="020B0502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latin typeface="Century Gothic" panose="020B0502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286760"/>
          </a:xfrm>
        </p:spPr>
        <p:txBody>
          <a:bodyPr/>
          <a:lstStyle>
            <a:lvl1pPr>
              <a:defRPr>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vl4pPr>
              <a:defRPr>
                <a:latin typeface="Century Gothic" panose="020B0502020202020204" pitchFamily="34" charset="0"/>
              </a:defRPr>
            </a:lvl4pPr>
            <a:lvl5pPr>
              <a:defRPr>
                <a:latin typeface="Century Gothic" panose="020B0502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E068823-CEE5-4162-9261-274696AE2A80}" type="datetimeFigureOut">
              <a:rPr lang="en-US" smtClean="0"/>
              <a:t>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0E6F842-0E60-45CF-B660-DA55D02B22C9}" type="slidenum">
              <a:rPr lang="en-US" smtClean="0"/>
              <a:t>‹#›</a:t>
            </a:fld>
            <a:endParaRPr lang="en-US" dirty="0"/>
          </a:p>
        </p:txBody>
      </p:sp>
    </p:spTree>
    <p:extLst>
      <p:ext uri="{BB962C8B-B14F-4D97-AF65-F5344CB8AC3E}">
        <p14:creationId xmlns:p14="http://schemas.microsoft.com/office/powerpoint/2010/main" val="651521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opperplate Gothic Bold" panose="020E0705020206020404" pitchFamily="34" charset="0"/>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E068823-CEE5-4162-9261-274696AE2A80}" type="datetimeFigureOut">
              <a:rPr lang="en-US" smtClean="0"/>
              <a:t>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0E6F842-0E60-45CF-B660-DA55D02B22C9}" type="slidenum">
              <a:rPr lang="en-US" smtClean="0"/>
              <a:t>‹#›</a:t>
            </a:fld>
            <a:endParaRPr lang="en-US" dirty="0"/>
          </a:p>
        </p:txBody>
      </p:sp>
    </p:spTree>
    <p:extLst>
      <p:ext uri="{BB962C8B-B14F-4D97-AF65-F5344CB8AC3E}">
        <p14:creationId xmlns:p14="http://schemas.microsoft.com/office/powerpoint/2010/main" val="512116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E068823-CEE5-4162-9261-274696AE2A80}" type="datetimeFigureOut">
              <a:rPr lang="en-US" smtClean="0"/>
              <a:t>2/3/2020</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A0E6F842-0E60-45CF-B660-DA55D02B22C9}" type="slidenum">
              <a:rPr lang="en-US" smtClean="0"/>
              <a:t>‹#›</a:t>
            </a:fld>
            <a:endParaRPr lang="en-US" dirty="0"/>
          </a:p>
        </p:txBody>
      </p:sp>
    </p:spTree>
    <p:extLst>
      <p:ext uri="{BB962C8B-B14F-4D97-AF65-F5344CB8AC3E}">
        <p14:creationId xmlns:p14="http://schemas.microsoft.com/office/powerpoint/2010/main" val="12572279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Copperplate Gothic Bold" panose="020E07050202060204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lvl1pPr>
              <a:defRPr>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vl4pPr>
              <a:defRPr>
                <a:latin typeface="Century Gothic" panose="020B0502020202020204" pitchFamily="34" charset="0"/>
              </a:defRPr>
            </a:lvl4pPr>
            <a:lvl5pPr>
              <a:defRPr>
                <a:latin typeface="Century Gothic" panose="020B0502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Century Gothic" panose="020B0502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E068823-CEE5-4162-9261-274696AE2A80}" type="datetimeFigureOut">
              <a:rPr lang="en-US" smtClean="0"/>
              <a:t>2/3/2020</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0E6F842-0E60-45CF-B660-DA55D02B22C9}" type="slidenum">
              <a:rPr lang="en-US" smtClean="0"/>
              <a:t>‹#›</a:t>
            </a:fld>
            <a:endParaRPr lang="en-US" dirty="0"/>
          </a:p>
        </p:txBody>
      </p:sp>
    </p:spTree>
    <p:extLst>
      <p:ext uri="{BB962C8B-B14F-4D97-AF65-F5344CB8AC3E}">
        <p14:creationId xmlns:p14="http://schemas.microsoft.com/office/powerpoint/2010/main" val="55247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latin typeface="Copperplate Gothic Bold" panose="020E0705020206020404" pitchFamily="34" charset="0"/>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latin typeface="Century Gothic" panose="020B0502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068823-CEE5-4162-9261-274696AE2A80}" type="datetimeFigureOut">
              <a:rPr lang="en-US" smtClean="0"/>
              <a:t>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0E6F842-0E60-45CF-B660-DA55D02B22C9}" type="slidenum">
              <a:rPr lang="en-US" smtClean="0"/>
              <a:t>‹#›</a:t>
            </a:fld>
            <a:endParaRPr lang="en-US" dirty="0"/>
          </a:p>
        </p:txBody>
      </p:sp>
    </p:spTree>
    <p:extLst>
      <p:ext uri="{BB962C8B-B14F-4D97-AF65-F5344CB8AC3E}">
        <p14:creationId xmlns:p14="http://schemas.microsoft.com/office/powerpoint/2010/main" val="3630111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85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E068823-CEE5-4162-9261-274696AE2A80}" type="datetimeFigureOut">
              <a:rPr lang="en-US" smtClean="0"/>
              <a:t>2/3/2020</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dirty="0" smtClean="0"/>
              <a:t>TENNESSEE STATE BOARD OF EDUCATION</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A0E6F842-0E60-45CF-B660-DA55D02B22C9}" type="slidenum">
              <a:rPr lang="en-US" smtClean="0"/>
              <a:t>‹#›</a:t>
            </a:fld>
            <a:endParaRPr lang="en-US" dirty="0"/>
          </a:p>
        </p:txBody>
      </p:sp>
      <p:cxnSp>
        <p:nvCxnSpPr>
          <p:cNvPr id="10" name="Straight Connector 9"/>
          <p:cNvCxnSpPr/>
          <p:nvPr/>
        </p:nvCxnSpPr>
        <p:spPr>
          <a:xfrm>
            <a:off x="1193532" y="149019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299020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Copperplate Gothic Bold" panose="020E0705020206020404" pitchFamily="34" charset="0"/>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Century Gothic" panose="020B0502020202020204" pitchFamily="34" charset="0"/>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Century Gothic" panose="020B0502020202020204" pitchFamily="34" charset="0"/>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Century Gothic" panose="020B0502020202020204" pitchFamily="34" charset="0"/>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Century Gothic" panose="020B0502020202020204" pitchFamily="34" charset="0"/>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Century Gothic" panose="020B0502020202020204" pitchFamily="34" charset="0"/>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10313" y="267178"/>
            <a:ext cx="4326353" cy="3204229"/>
          </a:xfrm>
          <a:prstGeom prst="rect">
            <a:avLst/>
          </a:prstGeom>
        </p:spPr>
      </p:pic>
      <p:sp>
        <p:nvSpPr>
          <p:cNvPr id="2" name="Title 1"/>
          <p:cNvSpPr>
            <a:spLocks noGrp="1"/>
          </p:cNvSpPr>
          <p:nvPr>
            <p:ph type="ctrTitle"/>
          </p:nvPr>
        </p:nvSpPr>
        <p:spPr>
          <a:xfrm>
            <a:off x="1062578" y="1097280"/>
            <a:ext cx="7477918" cy="1687648"/>
          </a:xfrm>
        </p:spPr>
        <p:txBody>
          <a:bodyPr>
            <a:normAutofit/>
          </a:bodyPr>
          <a:lstStyle/>
          <a:p>
            <a:pPr algn="ctr">
              <a:lnSpc>
                <a:spcPct val="100000"/>
              </a:lnSpc>
            </a:pPr>
            <a:r>
              <a:rPr lang="en-US" sz="2200" dirty="0" smtClean="0"/>
              <a:t/>
            </a:r>
            <a:br>
              <a:rPr lang="en-US" sz="2200" dirty="0" smtClean="0"/>
            </a:br>
            <a:r>
              <a:rPr lang="en-US" sz="2200" dirty="0"/>
              <a:t/>
            </a:r>
            <a:br>
              <a:rPr lang="en-US" sz="2200" dirty="0"/>
            </a:br>
            <a:r>
              <a:rPr lang="en-US" dirty="0" smtClean="0"/>
              <a:t>	</a:t>
            </a:r>
            <a:endParaRPr lang="en-US" dirty="0"/>
          </a:p>
        </p:txBody>
      </p:sp>
      <p:sp>
        <p:nvSpPr>
          <p:cNvPr id="3" name="Subtitle 2"/>
          <p:cNvSpPr>
            <a:spLocks noGrp="1"/>
          </p:cNvSpPr>
          <p:nvPr>
            <p:ph type="subTitle" idx="1"/>
          </p:nvPr>
        </p:nvSpPr>
        <p:spPr>
          <a:xfrm>
            <a:off x="1062578" y="4308422"/>
            <a:ext cx="10058400" cy="1997994"/>
          </a:xfrm>
        </p:spPr>
        <p:txBody>
          <a:bodyPr>
            <a:normAutofit fontScale="92500" lnSpcReduction="20000"/>
          </a:bodyPr>
          <a:lstStyle/>
          <a:p>
            <a:pPr algn="ctr"/>
            <a:endParaRPr lang="en-US" b="1" dirty="0"/>
          </a:p>
          <a:p>
            <a:r>
              <a:rPr lang="en-US" sz="2200" dirty="0" smtClean="0"/>
              <a:t>Angie Sanders, Esq. General Counsel</a:t>
            </a:r>
            <a:r>
              <a:rPr lang="en-US" sz="2200" smtClean="0"/>
              <a:t>, TENNESSEE State </a:t>
            </a:r>
            <a:r>
              <a:rPr lang="en-US" sz="2200" dirty="0" smtClean="0"/>
              <a:t>board of Education</a:t>
            </a:r>
          </a:p>
          <a:p>
            <a:r>
              <a:rPr lang="en-US" sz="2200" dirty="0" smtClean="0"/>
              <a:t>Tennessee public charter school commission organizing session </a:t>
            </a:r>
          </a:p>
          <a:p>
            <a:r>
              <a:rPr lang="en-US" sz="2200" dirty="0" smtClean="0"/>
              <a:t>February 18, 2020</a:t>
            </a:r>
          </a:p>
          <a:p>
            <a:endParaRPr lang="en-US" dirty="0"/>
          </a:p>
        </p:txBody>
      </p:sp>
      <p:sp>
        <p:nvSpPr>
          <p:cNvPr id="4" name="TextBox 3"/>
          <p:cNvSpPr txBox="1"/>
          <p:nvPr/>
        </p:nvSpPr>
        <p:spPr>
          <a:xfrm>
            <a:off x="1062578" y="3108093"/>
            <a:ext cx="10058400" cy="1200329"/>
          </a:xfrm>
          <a:prstGeom prst="rect">
            <a:avLst/>
          </a:prstGeom>
          <a:noFill/>
        </p:spPr>
        <p:txBody>
          <a:bodyPr wrap="square" rtlCol="0">
            <a:spAutoFit/>
          </a:bodyPr>
          <a:lstStyle/>
          <a:p>
            <a:pPr algn="ctr"/>
            <a:r>
              <a:rPr lang="en-US" sz="3600" b="1" dirty="0" smtClean="0">
                <a:solidFill>
                  <a:schemeClr val="accent2"/>
                </a:solidFill>
              </a:rPr>
              <a:t>Open Meetings, Public Records, and Rule v. Policy Overview</a:t>
            </a:r>
            <a:endParaRPr lang="en-US" sz="3600" b="1" dirty="0">
              <a:solidFill>
                <a:schemeClr val="accent2"/>
              </a:solidFill>
            </a:endParaRPr>
          </a:p>
        </p:txBody>
      </p:sp>
    </p:spTree>
    <p:extLst>
      <p:ext uri="{BB962C8B-B14F-4D97-AF65-F5344CB8AC3E}">
        <p14:creationId xmlns:p14="http://schemas.microsoft.com/office/powerpoint/2010/main" val="30370413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Attorney General’s Opinion 12-60</a:t>
            </a:r>
            <a:endParaRPr lang="en-US" dirty="0"/>
          </a:p>
        </p:txBody>
      </p:sp>
      <p:sp>
        <p:nvSpPr>
          <p:cNvPr id="3" name="Content Placeholder 2"/>
          <p:cNvSpPr>
            <a:spLocks noGrp="1"/>
          </p:cNvSpPr>
          <p:nvPr>
            <p:ph idx="1"/>
          </p:nvPr>
        </p:nvSpPr>
        <p:spPr/>
        <p:txBody>
          <a:bodyPr/>
          <a:lstStyle/>
          <a:p>
            <a:r>
              <a:rPr lang="en-US" dirty="0">
                <a:solidFill>
                  <a:srgbClr val="212121"/>
                </a:solidFill>
                <a:latin typeface="+mn-lt"/>
              </a:rPr>
              <a:t>Question: </a:t>
            </a:r>
            <a:r>
              <a:rPr lang="en-US" dirty="0" smtClean="0">
                <a:solidFill>
                  <a:srgbClr val="212121"/>
                </a:solidFill>
                <a:latin typeface="+mn-lt"/>
              </a:rPr>
              <a:t>“Can </a:t>
            </a:r>
            <a:r>
              <a:rPr lang="en-US" dirty="0">
                <a:solidFill>
                  <a:srgbClr val="212121"/>
                </a:solidFill>
                <a:latin typeface="+mn-lt"/>
              </a:rPr>
              <a:t>members of a county or city legislative body share a meal together and casually discuss county or city business </a:t>
            </a:r>
            <a:r>
              <a:rPr lang="en-US" dirty="0" smtClean="0">
                <a:solidFill>
                  <a:srgbClr val="212121"/>
                </a:solidFill>
                <a:latin typeface="+mn-lt"/>
              </a:rPr>
              <a:t>and/or issues </a:t>
            </a:r>
            <a:r>
              <a:rPr lang="en-US" dirty="0">
                <a:solidFill>
                  <a:srgbClr val="212121"/>
                </a:solidFill>
                <a:latin typeface="+mn-lt"/>
              </a:rPr>
              <a:t>before their respective legislative bodies under the Open Meetings Act, if the discussion is for informative purposes </a:t>
            </a:r>
            <a:r>
              <a:rPr lang="en-US" dirty="0" smtClean="0">
                <a:solidFill>
                  <a:srgbClr val="212121"/>
                </a:solidFill>
                <a:latin typeface="+mn-lt"/>
              </a:rPr>
              <a:t>only and </a:t>
            </a:r>
            <a:r>
              <a:rPr lang="en-US" dirty="0">
                <a:solidFill>
                  <a:srgbClr val="212121"/>
                </a:solidFill>
                <a:latin typeface="+mn-lt"/>
              </a:rPr>
              <a:t>no decisions are reached or attempts made to obtain commitments</a:t>
            </a:r>
            <a:r>
              <a:rPr lang="en-US" dirty="0" smtClean="0">
                <a:solidFill>
                  <a:srgbClr val="212121"/>
                </a:solidFill>
                <a:latin typeface="+mn-lt"/>
              </a:rPr>
              <a:t>?”</a:t>
            </a:r>
            <a:endParaRPr lang="en-US" dirty="0">
              <a:solidFill>
                <a:srgbClr val="212121"/>
              </a:solidFill>
              <a:latin typeface="+mn-lt"/>
            </a:endParaRPr>
          </a:p>
          <a:p>
            <a:r>
              <a:rPr lang="en-US" dirty="0" smtClean="0">
                <a:solidFill>
                  <a:srgbClr val="212121"/>
                </a:solidFill>
                <a:latin typeface="+mn-lt"/>
              </a:rPr>
              <a:t>Opinion: “ …to </a:t>
            </a:r>
            <a:r>
              <a:rPr lang="en-US" dirty="0">
                <a:solidFill>
                  <a:srgbClr val="212121"/>
                </a:solidFill>
                <a:latin typeface="+mn-lt"/>
              </a:rPr>
              <a:t>avoid any violation of the Act the best advice is that, while two or more members may share a meal together in which </a:t>
            </a:r>
            <a:r>
              <a:rPr lang="en-US" dirty="0" smtClean="0">
                <a:solidFill>
                  <a:srgbClr val="212121"/>
                </a:solidFill>
                <a:latin typeface="+mn-lt"/>
              </a:rPr>
              <a:t>public business </a:t>
            </a:r>
            <a:r>
              <a:rPr lang="en-US" dirty="0">
                <a:solidFill>
                  <a:srgbClr val="212121"/>
                </a:solidFill>
                <a:latin typeface="+mn-lt"/>
              </a:rPr>
              <a:t>is discussed, such discussion should not constitute deliberations, </a:t>
            </a:r>
            <a:r>
              <a:rPr lang="en-US" i="1" dirty="0">
                <a:solidFill>
                  <a:srgbClr val="212121"/>
                </a:solidFill>
                <a:latin typeface="+mn-lt"/>
              </a:rPr>
              <a:t>i.e.</a:t>
            </a:r>
            <a:r>
              <a:rPr lang="en-US" dirty="0">
                <a:solidFill>
                  <a:srgbClr val="212121"/>
                </a:solidFill>
                <a:latin typeface="+mn-lt"/>
              </a:rPr>
              <a:t>, “</a:t>
            </a:r>
            <a:r>
              <a:rPr lang="en-US" dirty="0" err="1">
                <a:solidFill>
                  <a:srgbClr val="212121"/>
                </a:solidFill>
                <a:latin typeface="+mn-lt"/>
              </a:rPr>
              <a:t>examin</a:t>
            </a:r>
            <a:r>
              <a:rPr lang="en-US" dirty="0">
                <a:solidFill>
                  <a:srgbClr val="212121"/>
                </a:solidFill>
                <a:latin typeface="+mn-lt"/>
              </a:rPr>
              <a:t>[</a:t>
            </a:r>
            <a:r>
              <a:rPr lang="en-US" dirty="0" err="1">
                <a:solidFill>
                  <a:srgbClr val="212121"/>
                </a:solidFill>
                <a:latin typeface="+mn-lt"/>
              </a:rPr>
              <a:t>ing</a:t>
            </a:r>
            <a:r>
              <a:rPr lang="en-US" dirty="0">
                <a:solidFill>
                  <a:srgbClr val="212121"/>
                </a:solidFill>
                <a:latin typeface="+mn-lt"/>
              </a:rPr>
              <a:t>] and consulting] in order to </a:t>
            </a:r>
            <a:r>
              <a:rPr lang="en-US" dirty="0" smtClean="0">
                <a:solidFill>
                  <a:srgbClr val="212121"/>
                </a:solidFill>
                <a:latin typeface="+mn-lt"/>
              </a:rPr>
              <a:t>form an </a:t>
            </a:r>
            <a:r>
              <a:rPr lang="en-US" dirty="0">
                <a:solidFill>
                  <a:srgbClr val="212121"/>
                </a:solidFill>
                <a:latin typeface="+mn-lt"/>
              </a:rPr>
              <a:t>opinion ... weighting] arguments for and against a proposed course of action</a:t>
            </a:r>
            <a:r>
              <a:rPr lang="en-US" dirty="0">
                <a:solidFill>
                  <a:srgbClr val="000000"/>
                </a:solidFill>
                <a:latin typeface="+mn-lt"/>
              </a:rPr>
              <a:t>.”</a:t>
            </a:r>
            <a:endParaRPr lang="en-US" dirty="0">
              <a:latin typeface="+mn-lt"/>
            </a:endParaRPr>
          </a:p>
        </p:txBody>
      </p:sp>
    </p:spTree>
    <p:extLst>
      <p:ext uri="{BB962C8B-B14F-4D97-AF65-F5344CB8AC3E}">
        <p14:creationId xmlns:p14="http://schemas.microsoft.com/office/powerpoint/2010/main" val="40217010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Curing a </a:t>
            </a:r>
            <a:r>
              <a:rPr lang="en-US" dirty="0" smtClean="0"/>
              <a:t>violation</a:t>
            </a:r>
            <a:endParaRPr lang="en-US" dirty="0"/>
          </a:p>
        </p:txBody>
      </p:sp>
      <p:sp>
        <p:nvSpPr>
          <p:cNvPr id="3" name="Content Placeholder 2"/>
          <p:cNvSpPr>
            <a:spLocks noGrp="1"/>
          </p:cNvSpPr>
          <p:nvPr>
            <p:ph idx="1"/>
          </p:nvPr>
        </p:nvSpPr>
        <p:spPr/>
        <p:txBody>
          <a:bodyPr>
            <a:normAutofit/>
          </a:bodyPr>
          <a:lstStyle/>
          <a:p>
            <a:r>
              <a:rPr lang="en-US" sz="2400" dirty="0" smtClean="0"/>
              <a:t>Any action taken in violation of the Open Meetings Act is null and void.</a:t>
            </a:r>
            <a:endParaRPr lang="en-US" sz="2400" dirty="0" smtClean="0"/>
          </a:p>
          <a:p>
            <a:r>
              <a:rPr lang="en-US" sz="2400" dirty="0" smtClean="0"/>
              <a:t>A </a:t>
            </a:r>
            <a:r>
              <a:rPr lang="en-US" sz="2400" dirty="0" smtClean="0"/>
              <a:t>violation may be cured by “new </a:t>
            </a:r>
            <a:r>
              <a:rPr lang="en-US" sz="2400" dirty="0"/>
              <a:t>and substantial” reconsideration of </a:t>
            </a:r>
            <a:r>
              <a:rPr lang="en-US" sz="2400" dirty="0" smtClean="0"/>
              <a:t>the actions; essentially doing </a:t>
            </a:r>
            <a:r>
              <a:rPr lang="en-US" sz="2400" dirty="0"/>
              <a:t>it </a:t>
            </a:r>
            <a:r>
              <a:rPr lang="en-US" sz="2400" dirty="0" smtClean="0"/>
              <a:t>over in a public meeting following </a:t>
            </a:r>
            <a:r>
              <a:rPr lang="en-US" sz="2400" dirty="0"/>
              <a:t>the law. </a:t>
            </a:r>
            <a:endParaRPr lang="en-US" sz="2400" dirty="0" smtClean="0"/>
          </a:p>
        </p:txBody>
      </p:sp>
    </p:spTree>
    <p:extLst>
      <p:ext uri="{BB962C8B-B14F-4D97-AF65-F5344CB8AC3E}">
        <p14:creationId xmlns:p14="http://schemas.microsoft.com/office/powerpoint/2010/main" val="15883216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4" name="Text Placeholder 3"/>
          <p:cNvSpPr>
            <a:spLocks noGrp="1"/>
          </p:cNvSpPr>
          <p:nvPr>
            <p:ph type="body" idx="1"/>
          </p:nvPr>
        </p:nvSpPr>
        <p:spPr/>
        <p:txBody>
          <a:bodyPr/>
          <a:lstStyle/>
          <a:p>
            <a:r>
              <a:rPr lang="en-US" dirty="0" smtClean="0"/>
              <a:t> </a:t>
            </a:r>
            <a:endParaRPr lang="en-US" dirty="0"/>
          </a:p>
        </p:txBody>
      </p:sp>
    </p:spTree>
    <p:extLst>
      <p:ext uri="{BB962C8B-B14F-4D97-AF65-F5344CB8AC3E}">
        <p14:creationId xmlns:p14="http://schemas.microsoft.com/office/powerpoint/2010/main" val="19612420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TN Public Records Act</a:t>
            </a:r>
            <a:endParaRPr lang="en-US" dirty="0"/>
          </a:p>
        </p:txBody>
      </p:sp>
      <p:sp>
        <p:nvSpPr>
          <p:cNvPr id="5" name="Subtitle 4"/>
          <p:cNvSpPr>
            <a:spLocks noGrp="1"/>
          </p:cNvSpPr>
          <p:nvPr>
            <p:ph type="subTitle" idx="1"/>
          </p:nvPr>
        </p:nvSpPr>
        <p:spPr/>
        <p:txBody>
          <a:bodyPr/>
          <a:lstStyle/>
          <a:p>
            <a:r>
              <a:rPr lang="en-US" dirty="0" smtClean="0"/>
              <a:t>Tenn. Code ann. Chapter 7, part 5</a:t>
            </a:r>
            <a:endParaRPr lang="en-US" dirty="0"/>
          </a:p>
        </p:txBody>
      </p:sp>
    </p:spTree>
    <p:extLst>
      <p:ext uri="{BB962C8B-B14F-4D97-AF65-F5344CB8AC3E}">
        <p14:creationId xmlns:p14="http://schemas.microsoft.com/office/powerpoint/2010/main" val="29727303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TN Public Records Act</a:t>
            </a:r>
            <a:endParaRPr lang="en-US" dirty="0"/>
          </a:p>
        </p:txBody>
      </p:sp>
      <p:sp>
        <p:nvSpPr>
          <p:cNvPr id="3" name="Content Placeholder 2"/>
          <p:cNvSpPr>
            <a:spLocks noGrp="1"/>
          </p:cNvSpPr>
          <p:nvPr>
            <p:ph idx="1"/>
          </p:nvPr>
        </p:nvSpPr>
        <p:spPr/>
        <p:txBody>
          <a:bodyPr/>
          <a:lstStyle/>
          <a:p>
            <a:r>
              <a:rPr lang="en-US" sz="2400" dirty="0"/>
              <a:t>What is a “public record?”</a:t>
            </a:r>
          </a:p>
          <a:p>
            <a:pPr lvl="1" algn="just"/>
            <a:r>
              <a:rPr lang="en-US" sz="2000" dirty="0" smtClean="0"/>
              <a:t>Records created </a:t>
            </a:r>
            <a:r>
              <a:rPr lang="en-US" sz="2000" dirty="0"/>
              <a:t>or received by local or state government as </a:t>
            </a:r>
            <a:r>
              <a:rPr lang="en-US" sz="2000" dirty="0" smtClean="0"/>
              <a:t>part of </a:t>
            </a:r>
            <a:r>
              <a:rPr lang="en-US" sz="2000" dirty="0"/>
              <a:t>transacting </a:t>
            </a:r>
            <a:r>
              <a:rPr lang="en-US" sz="2000" dirty="0" smtClean="0"/>
              <a:t>official business </a:t>
            </a:r>
            <a:r>
              <a:rPr lang="en-US" sz="2000" dirty="0"/>
              <a:t>are open for inspection </a:t>
            </a:r>
            <a:r>
              <a:rPr lang="en-US" sz="2000" dirty="0" smtClean="0"/>
              <a:t>by citizens. </a:t>
            </a:r>
          </a:p>
          <a:p>
            <a:pPr lvl="1" algn="just"/>
            <a:r>
              <a:rPr lang="en-US" sz="2000" dirty="0" smtClean="0"/>
              <a:t>Whether </a:t>
            </a:r>
            <a:r>
              <a:rPr lang="en-US" sz="2000" dirty="0"/>
              <a:t>on paper or in electronic form, </a:t>
            </a:r>
            <a:r>
              <a:rPr lang="en-US" sz="2000" dirty="0" smtClean="0"/>
              <a:t>it is </a:t>
            </a:r>
            <a:r>
              <a:rPr lang="en-US" sz="2000" dirty="0"/>
              <a:t>still a public record</a:t>
            </a:r>
            <a:r>
              <a:rPr lang="en-US" sz="2000" dirty="0" smtClean="0"/>
              <a:t>.</a:t>
            </a:r>
          </a:p>
          <a:p>
            <a:pPr lvl="1" algn="just"/>
            <a:r>
              <a:rPr lang="en-US" sz="2000" dirty="0" smtClean="0"/>
              <a:t>Does not include the device or equipment that may have been used to create or store a public record.</a:t>
            </a:r>
          </a:p>
          <a:p>
            <a:pPr lvl="1" algn="just"/>
            <a:r>
              <a:rPr lang="en-US" sz="2000" dirty="0" smtClean="0"/>
              <a:t>Includes records in draft form</a:t>
            </a:r>
          </a:p>
          <a:p>
            <a:pPr marL="0" indent="0" algn="just">
              <a:buNone/>
            </a:pPr>
            <a:endParaRPr lang="en-US" sz="2200" dirty="0" smtClean="0"/>
          </a:p>
          <a:p>
            <a:pPr algn="just"/>
            <a:endParaRPr lang="en-US" dirty="0" smtClean="0"/>
          </a:p>
        </p:txBody>
      </p:sp>
    </p:spTree>
    <p:extLst>
      <p:ext uri="{BB962C8B-B14F-4D97-AF65-F5344CB8AC3E}">
        <p14:creationId xmlns:p14="http://schemas.microsoft.com/office/powerpoint/2010/main" val="694481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Pop Quiz!</a:t>
            </a:r>
            <a:endParaRPr lang="en-US" dirty="0"/>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444752" y="1773111"/>
            <a:ext cx="4022725" cy="4022725"/>
          </a:xfrm>
        </p:spPr>
      </p:pic>
      <p:pic>
        <p:nvPicPr>
          <p:cNvPr id="5" name="Picture 4"/>
          <p:cNvPicPr>
            <a:picLocks noChangeAspect="1"/>
          </p:cNvPicPr>
          <p:nvPr/>
        </p:nvPicPr>
        <p:blipFill>
          <a:blip r:embed="rId4"/>
          <a:stretch>
            <a:fillRect/>
          </a:stretch>
        </p:blipFill>
        <p:spPr>
          <a:xfrm>
            <a:off x="7900416" y="1773111"/>
            <a:ext cx="2542032" cy="4249628"/>
          </a:xfrm>
          <a:prstGeom prst="rect">
            <a:avLst/>
          </a:prstGeom>
        </p:spPr>
      </p:pic>
      <p:sp>
        <p:nvSpPr>
          <p:cNvPr id="6" name="Multiply 5"/>
          <p:cNvSpPr/>
          <p:nvPr/>
        </p:nvSpPr>
        <p:spPr>
          <a:xfrm>
            <a:off x="804672" y="4689349"/>
            <a:ext cx="1280160" cy="1389888"/>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5-Point Star 6"/>
          <p:cNvSpPr/>
          <p:nvPr/>
        </p:nvSpPr>
        <p:spPr>
          <a:xfrm>
            <a:off x="7040880" y="4901184"/>
            <a:ext cx="1298448" cy="1178053"/>
          </a:xfrm>
          <a:prstGeom prst="star5">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054096" y="3493008"/>
            <a:ext cx="6181344" cy="1015663"/>
          </a:xfrm>
          <a:prstGeom prst="rect">
            <a:avLst/>
          </a:prstGeom>
          <a:noFill/>
        </p:spPr>
        <p:txBody>
          <a:bodyPr wrap="square" rtlCol="0">
            <a:spAutoFit/>
          </a:bodyPr>
          <a:lstStyle/>
          <a:p>
            <a:pPr algn="ctr"/>
            <a:r>
              <a:rPr lang="en-US" sz="6000" dirty="0" smtClean="0">
                <a:solidFill>
                  <a:schemeClr val="accent2">
                    <a:lumMod val="60000"/>
                    <a:lumOff val="40000"/>
                  </a:schemeClr>
                </a:solidFill>
                <a:latin typeface="Arial Rounded MT Bold" panose="020F0704030504030204" pitchFamily="34" charset="0"/>
              </a:rPr>
              <a:t>EXTRA CREDIT</a:t>
            </a:r>
            <a:endParaRPr lang="en-US" sz="6000" dirty="0">
              <a:solidFill>
                <a:schemeClr val="accent2">
                  <a:lumMod val="60000"/>
                  <a:lumOff val="40000"/>
                </a:schemeClr>
              </a:solidFill>
              <a:latin typeface="Arial Rounded MT Bold" panose="020F0704030504030204" pitchFamily="34" charset="0"/>
            </a:endParaRPr>
          </a:p>
        </p:txBody>
      </p:sp>
    </p:spTree>
    <p:extLst>
      <p:ext uri="{BB962C8B-B14F-4D97-AF65-F5344CB8AC3E}">
        <p14:creationId xmlns:p14="http://schemas.microsoft.com/office/powerpoint/2010/main" val="2666919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45"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2000"/>
                                        <p:tgtEl>
                                          <p:spTgt spid="8"/>
                                        </p:tgtEl>
                                      </p:cBhvr>
                                    </p:animEffect>
                                    <p:anim calcmode="lin" valueType="num">
                                      <p:cBhvr>
                                        <p:cTn id="28" dur="2000" fill="hold"/>
                                        <p:tgtEl>
                                          <p:spTgt spid="8"/>
                                        </p:tgtEl>
                                        <p:attrNameLst>
                                          <p:attrName>ppt_w</p:attrName>
                                        </p:attrNameLst>
                                      </p:cBhvr>
                                      <p:tavLst>
                                        <p:tav tm="0" fmla="#ppt_w*sin(2.5*pi*$)">
                                          <p:val>
                                            <p:fltVal val="0"/>
                                          </p:val>
                                        </p:tav>
                                        <p:tav tm="100000">
                                          <p:val>
                                            <p:fltVal val="1"/>
                                          </p:val>
                                        </p:tav>
                                      </p:tavLst>
                                    </p:anim>
                                    <p:anim calcmode="lin" valueType="num">
                                      <p:cBhvr>
                                        <p:cTn id="29" dur="2000" fill="hold"/>
                                        <p:tgtEl>
                                          <p:spTgt spid="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TN Public Records Act</a:t>
            </a:r>
            <a:endParaRPr lang="en-US" dirty="0"/>
          </a:p>
        </p:txBody>
      </p:sp>
      <p:sp>
        <p:nvSpPr>
          <p:cNvPr id="3" name="Content Placeholder 2"/>
          <p:cNvSpPr>
            <a:spLocks noGrp="1"/>
          </p:cNvSpPr>
          <p:nvPr>
            <p:ph idx="1"/>
          </p:nvPr>
        </p:nvSpPr>
        <p:spPr/>
        <p:txBody>
          <a:bodyPr/>
          <a:lstStyle/>
          <a:p>
            <a:pPr algn="just"/>
            <a:r>
              <a:rPr lang="en-US" sz="2400" dirty="0"/>
              <a:t>Public records </a:t>
            </a:r>
            <a:r>
              <a:rPr lang="en-US" sz="2400" dirty="0" smtClean="0"/>
              <a:t>shall:</a:t>
            </a:r>
          </a:p>
          <a:p>
            <a:pPr lvl="1" algn="just"/>
            <a:r>
              <a:rPr lang="en-US" sz="2200" dirty="0" smtClean="0"/>
              <a:t>At </a:t>
            </a:r>
            <a:r>
              <a:rPr lang="en-US" sz="2200" dirty="0"/>
              <a:t>all times </a:t>
            </a:r>
            <a:r>
              <a:rPr lang="en-US" sz="2200" dirty="0" smtClean="0"/>
              <a:t>during </a:t>
            </a:r>
            <a:r>
              <a:rPr lang="en-US" sz="2200" dirty="0"/>
              <a:t>business hours </a:t>
            </a:r>
          </a:p>
          <a:p>
            <a:pPr lvl="1" algn="just"/>
            <a:r>
              <a:rPr lang="en-US" sz="2200" dirty="0" smtClean="0"/>
              <a:t>Be </a:t>
            </a:r>
            <a:r>
              <a:rPr lang="en-US" sz="2200" dirty="0"/>
              <a:t>open for personal inspection </a:t>
            </a:r>
            <a:endParaRPr lang="en-US" sz="2200" dirty="0" smtClean="0"/>
          </a:p>
          <a:p>
            <a:pPr lvl="1" algn="just"/>
            <a:r>
              <a:rPr lang="en-US" sz="2200" dirty="0"/>
              <a:t>B</a:t>
            </a:r>
            <a:r>
              <a:rPr lang="en-US" sz="2200" dirty="0" smtClean="0"/>
              <a:t>y </a:t>
            </a:r>
            <a:r>
              <a:rPr lang="en-US" sz="2200" dirty="0"/>
              <a:t>any citizen of this </a:t>
            </a:r>
            <a:r>
              <a:rPr lang="en-US" sz="2200" dirty="0" smtClean="0"/>
              <a:t>state </a:t>
            </a:r>
          </a:p>
          <a:p>
            <a:pPr lvl="1" algn="just"/>
            <a:r>
              <a:rPr lang="en-US" sz="2200" dirty="0"/>
              <a:t>U</a:t>
            </a:r>
            <a:r>
              <a:rPr lang="en-US" sz="2200" dirty="0" smtClean="0"/>
              <a:t>nless otherwise </a:t>
            </a:r>
            <a:r>
              <a:rPr lang="en-US" sz="2200" dirty="0"/>
              <a:t>made confidential by state </a:t>
            </a:r>
            <a:r>
              <a:rPr lang="en-US" sz="2200" dirty="0" smtClean="0"/>
              <a:t>law</a:t>
            </a:r>
            <a:endParaRPr lang="en-US" sz="2000" dirty="0" smtClean="0"/>
          </a:p>
          <a:p>
            <a:pPr algn="just"/>
            <a:r>
              <a:rPr lang="en-US" sz="2400" dirty="0" smtClean="0"/>
              <a:t>Presumption of OPENNESS!</a:t>
            </a:r>
            <a:endParaRPr lang="en-US" sz="2400" dirty="0"/>
          </a:p>
          <a:p>
            <a:pPr algn="just"/>
            <a:r>
              <a:rPr lang="en-US" sz="2400" dirty="0"/>
              <a:t>Public Chapter 712 of 2018 : All state government entities must adopt rules regarding public records</a:t>
            </a:r>
          </a:p>
          <a:p>
            <a:endParaRPr lang="en-US" dirty="0"/>
          </a:p>
        </p:txBody>
      </p:sp>
    </p:spTree>
    <p:extLst>
      <p:ext uri="{BB962C8B-B14F-4D97-AF65-F5344CB8AC3E}">
        <p14:creationId xmlns:p14="http://schemas.microsoft.com/office/powerpoint/2010/main" val="11370443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Public Records</a:t>
            </a:r>
            <a:endParaRPr lang="en-US" dirty="0"/>
          </a:p>
        </p:txBody>
      </p:sp>
      <p:sp>
        <p:nvSpPr>
          <p:cNvPr id="3" name="Content Placeholder 2"/>
          <p:cNvSpPr>
            <a:spLocks noGrp="1"/>
          </p:cNvSpPr>
          <p:nvPr>
            <p:ph idx="1"/>
          </p:nvPr>
        </p:nvSpPr>
        <p:spPr>
          <a:xfrm>
            <a:off x="1097280" y="1605280"/>
            <a:ext cx="10058400" cy="4263814"/>
          </a:xfrm>
        </p:spPr>
        <p:txBody>
          <a:bodyPr>
            <a:normAutofit/>
          </a:bodyPr>
          <a:lstStyle/>
          <a:p>
            <a:r>
              <a:rPr lang="en-US" dirty="0" smtClean="0"/>
              <a:t>Personnel </a:t>
            </a:r>
            <a:r>
              <a:rPr lang="en-US" dirty="0"/>
              <a:t>records/applications, resumes, and references</a:t>
            </a:r>
          </a:p>
          <a:p>
            <a:r>
              <a:rPr lang="en-US" dirty="0" smtClean="0"/>
              <a:t>Contracts/bidding documents</a:t>
            </a:r>
            <a:endParaRPr lang="en-US" dirty="0"/>
          </a:p>
          <a:p>
            <a:r>
              <a:rPr lang="en-US" dirty="0" smtClean="0"/>
              <a:t>Emails, text messages</a:t>
            </a:r>
          </a:p>
          <a:p>
            <a:r>
              <a:rPr lang="en-US" dirty="0" smtClean="0"/>
              <a:t>Travel/leave information </a:t>
            </a:r>
          </a:p>
          <a:p>
            <a:r>
              <a:rPr lang="en-US" dirty="0" smtClean="0"/>
              <a:t>Documents </a:t>
            </a:r>
            <a:endParaRPr lang="en-US" dirty="0"/>
          </a:p>
          <a:p>
            <a:r>
              <a:rPr lang="en-US" dirty="0" smtClean="0"/>
              <a:t>Financial </a:t>
            </a:r>
            <a:r>
              <a:rPr lang="en-US" dirty="0"/>
              <a:t>or performance audits</a:t>
            </a:r>
          </a:p>
          <a:p>
            <a:r>
              <a:rPr lang="en-US" dirty="0" smtClean="0"/>
              <a:t>Annual </a:t>
            </a:r>
            <a:r>
              <a:rPr lang="en-US" dirty="0" smtClean="0"/>
              <a:t>reports</a:t>
            </a:r>
            <a:endParaRPr lang="en-US" dirty="0"/>
          </a:p>
          <a:p>
            <a:r>
              <a:rPr lang="en-US" dirty="0" smtClean="0"/>
              <a:t>Meeting </a:t>
            </a:r>
            <a:r>
              <a:rPr lang="en-US" dirty="0" smtClean="0"/>
              <a:t>agendas/minutes</a:t>
            </a:r>
            <a:endParaRPr lang="en-US" dirty="0"/>
          </a:p>
          <a:p>
            <a:r>
              <a:rPr lang="en-US" dirty="0" smtClean="0"/>
              <a:t>Budgets</a:t>
            </a:r>
          </a:p>
          <a:p>
            <a:endParaRPr lang="en-US" dirty="0"/>
          </a:p>
        </p:txBody>
      </p:sp>
    </p:spTree>
    <p:extLst>
      <p:ext uri="{BB962C8B-B14F-4D97-AF65-F5344CB8AC3E}">
        <p14:creationId xmlns:p14="http://schemas.microsoft.com/office/powerpoint/2010/main" val="21120906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317"/>
            <a:ext cx="10058400" cy="1450757"/>
          </a:xfrm>
        </p:spPr>
        <p:txBody>
          <a:bodyPr/>
          <a:lstStyle/>
          <a:p>
            <a:r>
              <a:rPr lang="en-US" dirty="0" smtClean="0"/>
              <a:t>Common Exemptions</a:t>
            </a:r>
            <a:endParaRPr lang="en-US" dirty="0"/>
          </a:p>
        </p:txBody>
      </p:sp>
      <p:sp>
        <p:nvSpPr>
          <p:cNvPr id="3" name="Content Placeholder 2"/>
          <p:cNvSpPr>
            <a:spLocks noGrp="1"/>
          </p:cNvSpPr>
          <p:nvPr>
            <p:ph idx="1"/>
          </p:nvPr>
        </p:nvSpPr>
        <p:spPr>
          <a:xfrm>
            <a:off x="932688" y="1664723"/>
            <a:ext cx="10058400" cy="4259235"/>
          </a:xfrm>
        </p:spPr>
        <p:txBody>
          <a:bodyPr>
            <a:normAutofit fontScale="92500"/>
          </a:bodyPr>
          <a:lstStyle/>
          <a:p>
            <a:r>
              <a:rPr lang="en-US" dirty="0" smtClean="0"/>
              <a:t>All </a:t>
            </a:r>
            <a:r>
              <a:rPr lang="en-US" dirty="0"/>
              <a:t>investigative </a:t>
            </a:r>
            <a:r>
              <a:rPr lang="en-US" dirty="0" smtClean="0"/>
              <a:t>files </a:t>
            </a:r>
            <a:r>
              <a:rPr lang="en-US" dirty="0"/>
              <a:t>of the TBI</a:t>
            </a:r>
          </a:p>
          <a:p>
            <a:r>
              <a:rPr lang="en-US" dirty="0" smtClean="0"/>
              <a:t> </a:t>
            </a:r>
            <a:r>
              <a:rPr lang="en-US" dirty="0"/>
              <a:t>Health and medical information in government hands</a:t>
            </a:r>
          </a:p>
          <a:p>
            <a:r>
              <a:rPr lang="en-US" dirty="0" smtClean="0"/>
              <a:t>Adoption </a:t>
            </a:r>
            <a:r>
              <a:rPr lang="en-US" dirty="0"/>
              <a:t>records</a:t>
            </a:r>
          </a:p>
          <a:p>
            <a:r>
              <a:rPr lang="en-US" dirty="0" smtClean="0"/>
              <a:t>Certain </a:t>
            </a:r>
            <a:r>
              <a:rPr lang="en-US" dirty="0"/>
              <a:t>student </a:t>
            </a:r>
            <a:r>
              <a:rPr lang="en-US" dirty="0" smtClean="0"/>
              <a:t>records (</a:t>
            </a:r>
            <a:r>
              <a:rPr lang="en-US" dirty="0" err="1" smtClean="0"/>
              <a:t>FERPA</a:t>
            </a:r>
            <a:r>
              <a:rPr lang="en-US" dirty="0" smtClean="0"/>
              <a:t>)</a:t>
            </a:r>
            <a:endParaRPr lang="en-US" dirty="0"/>
          </a:p>
          <a:p>
            <a:r>
              <a:rPr lang="en-US" dirty="0" smtClean="0"/>
              <a:t>Records </a:t>
            </a:r>
            <a:r>
              <a:rPr lang="en-US" dirty="0"/>
              <a:t>regarding contemplated legal or administrative actions of the state </a:t>
            </a:r>
            <a:r>
              <a:rPr lang="en-US" dirty="0" smtClean="0"/>
              <a:t>Attorney General</a:t>
            </a:r>
            <a:endParaRPr lang="en-US" dirty="0"/>
          </a:p>
          <a:p>
            <a:r>
              <a:rPr lang="en-US" dirty="0" smtClean="0"/>
              <a:t>Personally </a:t>
            </a:r>
            <a:r>
              <a:rPr lang="en-US" dirty="0"/>
              <a:t>identifying </a:t>
            </a:r>
            <a:r>
              <a:rPr lang="en-US" dirty="0" smtClean="0"/>
              <a:t>information of individuals or state , county or public employee </a:t>
            </a:r>
            <a:endParaRPr lang="en-US" dirty="0"/>
          </a:p>
          <a:p>
            <a:r>
              <a:rPr lang="en-US" dirty="0" smtClean="0"/>
              <a:t>Law </a:t>
            </a:r>
            <a:r>
              <a:rPr lang="en-US" dirty="0"/>
              <a:t>enforcement and school emergency contingency plans</a:t>
            </a:r>
          </a:p>
          <a:p>
            <a:r>
              <a:rPr lang="en-US" dirty="0" smtClean="0"/>
              <a:t>Library </a:t>
            </a:r>
            <a:r>
              <a:rPr lang="en-US" dirty="0"/>
              <a:t>checkout records of individuals</a:t>
            </a:r>
          </a:p>
          <a:p>
            <a:r>
              <a:rPr lang="en-US" dirty="0" smtClean="0"/>
              <a:t>Most </a:t>
            </a:r>
            <a:r>
              <a:rPr lang="en-US" dirty="0"/>
              <a:t>personal or company tax information held by the state revenue department.</a:t>
            </a:r>
          </a:p>
        </p:txBody>
      </p:sp>
    </p:spTree>
    <p:extLst>
      <p:ext uri="{BB962C8B-B14F-4D97-AF65-F5344CB8AC3E}">
        <p14:creationId xmlns:p14="http://schemas.microsoft.com/office/powerpoint/2010/main" val="28698083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Requirements</a:t>
            </a:r>
            <a:endParaRPr lang="en-US" dirty="0"/>
          </a:p>
        </p:txBody>
      </p:sp>
      <p:sp>
        <p:nvSpPr>
          <p:cNvPr id="3" name="Content Placeholder 2"/>
          <p:cNvSpPr>
            <a:spLocks noGrp="1"/>
          </p:cNvSpPr>
          <p:nvPr>
            <p:ph idx="1"/>
          </p:nvPr>
        </p:nvSpPr>
        <p:spPr/>
        <p:txBody>
          <a:bodyPr/>
          <a:lstStyle/>
          <a:p>
            <a:r>
              <a:rPr lang="en-US" dirty="0" smtClean="0"/>
              <a:t>Records custodian shall promptly make records available upon request</a:t>
            </a:r>
          </a:p>
          <a:p>
            <a:r>
              <a:rPr lang="en-US" dirty="0" smtClean="0"/>
              <a:t>If not practicable to make records promptly available, must do one of the following within 7 days</a:t>
            </a:r>
          </a:p>
          <a:p>
            <a:pPr lvl="1"/>
            <a:r>
              <a:rPr lang="en-US" dirty="0" smtClean="0"/>
              <a:t>Make the information available</a:t>
            </a:r>
          </a:p>
          <a:p>
            <a:pPr lvl="1"/>
            <a:r>
              <a:rPr lang="en-US" dirty="0" smtClean="0"/>
              <a:t>Deny the request in writing with the basis for denial, or</a:t>
            </a:r>
          </a:p>
          <a:p>
            <a:pPr lvl="1"/>
            <a:r>
              <a:rPr lang="en-US" dirty="0" smtClean="0"/>
              <a:t>Respond with the time reasonably necessary to produce the records or information</a:t>
            </a:r>
          </a:p>
          <a:p>
            <a:r>
              <a:rPr lang="en-US" dirty="0" smtClean="0"/>
              <a:t>Requests must be sufficiently detailed so that you can identify the records. Can respond to ask for additional information.</a:t>
            </a:r>
          </a:p>
          <a:p>
            <a:r>
              <a:rPr lang="en-US" dirty="0" smtClean="0"/>
              <a:t>Failure to respond = denial</a:t>
            </a:r>
          </a:p>
          <a:p>
            <a:endParaRPr lang="en-US" dirty="0"/>
          </a:p>
        </p:txBody>
      </p:sp>
    </p:spTree>
    <p:extLst>
      <p:ext uri="{BB962C8B-B14F-4D97-AF65-F5344CB8AC3E}">
        <p14:creationId xmlns:p14="http://schemas.microsoft.com/office/powerpoint/2010/main" val="42874186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2514" y="38953"/>
            <a:ext cx="10633166" cy="1450757"/>
          </a:xfrm>
        </p:spPr>
        <p:txBody>
          <a:bodyPr>
            <a:normAutofit/>
          </a:bodyPr>
          <a:lstStyle/>
          <a:p>
            <a:r>
              <a:rPr lang="en-US" dirty="0"/>
              <a:t>State Board of </a:t>
            </a:r>
            <a:r>
              <a:rPr lang="en-US" dirty="0" smtClean="0"/>
              <a:t>Education:</a:t>
            </a:r>
            <a:br>
              <a:rPr lang="en-US" dirty="0" smtClean="0"/>
            </a:br>
            <a:r>
              <a:rPr lang="en-US" dirty="0" smtClean="0"/>
              <a:t>Focused on Student Success</a:t>
            </a:r>
            <a:endParaRPr lang="en-US" dirty="0"/>
          </a:p>
        </p:txBody>
      </p:sp>
      <p:graphicFrame>
        <p:nvGraphicFramePr>
          <p:cNvPr id="4" name="Content Placeholder 3"/>
          <p:cNvGraphicFramePr>
            <a:graphicFrameLocks noGrp="1"/>
          </p:cNvGraphicFramePr>
          <p:nvPr>
            <p:ph idx="1"/>
            <p:extLst/>
          </p:nvPr>
        </p:nvGraphicFramePr>
        <p:xfrm>
          <a:off x="1097279" y="1606062"/>
          <a:ext cx="10180321" cy="461889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501820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4" name="Text Placeholder 3"/>
          <p:cNvSpPr>
            <a:spLocks noGrp="1"/>
          </p:cNvSpPr>
          <p:nvPr>
            <p:ph type="body" idx="1"/>
          </p:nvPr>
        </p:nvSpPr>
        <p:spPr/>
        <p:txBody>
          <a:bodyPr/>
          <a:lstStyle/>
          <a:p>
            <a:r>
              <a:rPr lang="en-US" dirty="0" smtClean="0"/>
              <a:t> </a:t>
            </a:r>
            <a:endParaRPr lang="en-US" dirty="0"/>
          </a:p>
        </p:txBody>
      </p:sp>
    </p:spTree>
    <p:extLst>
      <p:ext uri="{BB962C8B-B14F-4D97-AF65-F5344CB8AC3E}">
        <p14:creationId xmlns:p14="http://schemas.microsoft.com/office/powerpoint/2010/main" val="3756696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Rules</a:t>
            </a:r>
            <a:r>
              <a:rPr lang="en-US" dirty="0"/>
              <a:t> </a:t>
            </a:r>
            <a:r>
              <a:rPr lang="en-US" dirty="0" smtClean="0"/>
              <a:t>and Policies</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4411065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Rules</a:t>
            </a:r>
          </a:p>
        </p:txBody>
      </p:sp>
      <p:sp>
        <p:nvSpPr>
          <p:cNvPr id="3" name="Content Placeholder 2"/>
          <p:cNvSpPr>
            <a:spLocks noGrp="1"/>
          </p:cNvSpPr>
          <p:nvPr>
            <p:ph idx="1"/>
          </p:nvPr>
        </p:nvSpPr>
        <p:spPr/>
        <p:txBody>
          <a:bodyPr>
            <a:normAutofit lnSpcReduction="10000"/>
          </a:bodyPr>
          <a:lstStyle/>
          <a:p>
            <a:r>
              <a:rPr lang="en-US" sz="2600" dirty="0"/>
              <a:t>A rule is an agency </a:t>
            </a:r>
            <a:r>
              <a:rPr lang="en-US" sz="2600" dirty="0" smtClean="0"/>
              <a:t>regulation that implements, prescribes or interprets an enactment of the legislature or congress. </a:t>
            </a:r>
          </a:p>
          <a:p>
            <a:pPr lvl="1"/>
            <a:r>
              <a:rPr lang="en-US" sz="2400" dirty="0" smtClean="0"/>
              <a:t>New law in 2018 expanded definition</a:t>
            </a:r>
          </a:p>
          <a:p>
            <a:r>
              <a:rPr lang="en-US" sz="2600" dirty="0" smtClean="0"/>
              <a:t>Governed by the Uniform Administrative Procedures Act (TCA Title 4, Chapter 5, Part 2</a:t>
            </a:r>
            <a:r>
              <a:rPr lang="en-US" sz="2600" dirty="0" smtClean="0"/>
              <a:t>)</a:t>
            </a:r>
          </a:p>
          <a:p>
            <a:r>
              <a:rPr lang="en-US" sz="2600" dirty="0" smtClean="0"/>
              <a:t>Must have specific statutory authority to adopt rules</a:t>
            </a:r>
          </a:p>
          <a:p>
            <a:r>
              <a:rPr lang="en-US" sz="2600" dirty="0" smtClean="0"/>
              <a:t>State Board has broad statutory authority to adopt rules governing many aspects of K-12 education, approval of educator preparation programs, educator licensure, charter schools, etc.</a:t>
            </a:r>
            <a:endParaRPr lang="en-US" sz="2600" dirty="0" smtClean="0"/>
          </a:p>
          <a:p>
            <a:endParaRPr lang="en-US" dirty="0"/>
          </a:p>
          <a:p>
            <a:endParaRPr lang="en-US" dirty="0"/>
          </a:p>
        </p:txBody>
      </p:sp>
    </p:spTree>
    <p:extLst>
      <p:ext uri="{BB962C8B-B14F-4D97-AF65-F5344CB8AC3E}">
        <p14:creationId xmlns:p14="http://schemas.microsoft.com/office/powerpoint/2010/main" val="28382427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Types of Rules</a:t>
            </a:r>
            <a:endParaRPr lang="en-US" dirty="0"/>
          </a:p>
        </p:txBody>
      </p:sp>
      <p:sp>
        <p:nvSpPr>
          <p:cNvPr id="3" name="Content Placeholder 2"/>
          <p:cNvSpPr>
            <a:spLocks noGrp="1"/>
          </p:cNvSpPr>
          <p:nvPr>
            <p:ph idx="1"/>
          </p:nvPr>
        </p:nvSpPr>
        <p:spPr>
          <a:xfrm>
            <a:off x="1097280" y="1727200"/>
            <a:ext cx="10058400" cy="4531360"/>
          </a:xfrm>
        </p:spPr>
        <p:txBody>
          <a:bodyPr>
            <a:normAutofit/>
          </a:bodyPr>
          <a:lstStyle/>
          <a:p>
            <a:pPr>
              <a:buClr>
                <a:srgbClr val="D92F33"/>
              </a:buClr>
            </a:pPr>
            <a:r>
              <a:rPr lang="en-US" sz="2600" dirty="0" smtClean="0">
                <a:solidFill>
                  <a:prstClr val="black">
                    <a:lumMod val="75000"/>
                    <a:lumOff val="25000"/>
                  </a:prstClr>
                </a:solidFill>
              </a:rPr>
              <a:t>Rulemaking </a:t>
            </a:r>
            <a:r>
              <a:rPr lang="en-US" sz="2600" dirty="0">
                <a:solidFill>
                  <a:prstClr val="black">
                    <a:lumMod val="75000"/>
                    <a:lumOff val="25000"/>
                  </a:prstClr>
                </a:solidFill>
              </a:rPr>
              <a:t>Hearing Rules</a:t>
            </a:r>
          </a:p>
          <a:p>
            <a:pPr>
              <a:buClr>
                <a:srgbClr val="D92F33"/>
              </a:buClr>
            </a:pPr>
            <a:r>
              <a:rPr lang="en-US" sz="2600" dirty="0">
                <a:solidFill>
                  <a:prstClr val="black">
                    <a:lumMod val="75000"/>
                    <a:lumOff val="25000"/>
                  </a:prstClr>
                </a:solidFill>
              </a:rPr>
              <a:t>Proposed Rules</a:t>
            </a:r>
          </a:p>
          <a:p>
            <a:pPr>
              <a:buClr>
                <a:srgbClr val="D92F33"/>
              </a:buClr>
            </a:pPr>
            <a:r>
              <a:rPr lang="en-US" sz="2600" dirty="0">
                <a:solidFill>
                  <a:prstClr val="black">
                    <a:lumMod val="75000"/>
                    <a:lumOff val="25000"/>
                  </a:prstClr>
                </a:solidFill>
              </a:rPr>
              <a:t>Emergency Rules</a:t>
            </a:r>
          </a:p>
          <a:p>
            <a:pPr lvl="1"/>
            <a:r>
              <a:rPr lang="en-US" sz="2200" dirty="0" smtClean="0"/>
              <a:t>1</a:t>
            </a:r>
            <a:r>
              <a:rPr lang="en-US" sz="2200" dirty="0" smtClean="0"/>
              <a:t>) Immediate danger to public health, safety or welfare</a:t>
            </a:r>
          </a:p>
          <a:p>
            <a:pPr lvl="1"/>
            <a:r>
              <a:rPr lang="en-US" sz="2200" dirty="0" smtClean="0"/>
              <a:t>2) Delay the effective date of another rule</a:t>
            </a:r>
          </a:p>
          <a:p>
            <a:pPr lvl="1"/>
            <a:r>
              <a:rPr lang="en-US" sz="2200" dirty="0" smtClean="0"/>
              <a:t>3) Required by constitution or court order</a:t>
            </a:r>
          </a:p>
          <a:p>
            <a:pPr lvl="1"/>
            <a:r>
              <a:rPr lang="en-US" sz="2200" dirty="0" smtClean="0"/>
              <a:t>4) Required by federal agency</a:t>
            </a:r>
          </a:p>
          <a:p>
            <a:pPr lvl="1"/>
            <a:r>
              <a:rPr lang="en-US" sz="2200" dirty="0" smtClean="0"/>
              <a:t>5) Required by law to implement within a certain period of </a:t>
            </a:r>
            <a:r>
              <a:rPr lang="en-US" sz="2200" dirty="0" smtClean="0"/>
              <a:t>time</a:t>
            </a:r>
          </a:p>
          <a:p>
            <a:pPr lvl="2"/>
            <a:endParaRPr lang="en-US" sz="2000" dirty="0"/>
          </a:p>
          <a:p>
            <a:pPr lvl="1"/>
            <a:r>
              <a:rPr lang="en-US" sz="2000" dirty="0" smtClean="0"/>
              <a:t>Recent Example: Amendment Petitions Emergency Rule</a:t>
            </a:r>
            <a:endParaRPr lang="en-US" sz="2000" dirty="0"/>
          </a:p>
        </p:txBody>
      </p:sp>
    </p:spTree>
    <p:extLst>
      <p:ext uri="{BB962C8B-B14F-4D97-AF65-F5344CB8AC3E}">
        <p14:creationId xmlns:p14="http://schemas.microsoft.com/office/powerpoint/2010/main" val="38081030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 Promulgation</a:t>
            </a:r>
            <a:endParaRPr lang="en-US" dirty="0"/>
          </a:p>
        </p:txBody>
      </p:sp>
      <p:sp>
        <p:nvSpPr>
          <p:cNvPr id="3" name="Content Placeholder 2"/>
          <p:cNvSpPr>
            <a:spLocks noGrp="1"/>
          </p:cNvSpPr>
          <p:nvPr>
            <p:ph idx="1"/>
          </p:nvPr>
        </p:nvSpPr>
        <p:spPr>
          <a:xfrm>
            <a:off x="1097280" y="1845734"/>
            <a:ext cx="10058400" cy="4311226"/>
          </a:xfrm>
        </p:spPr>
        <p:txBody>
          <a:bodyPr>
            <a:normAutofit/>
          </a:bodyPr>
          <a:lstStyle/>
          <a:p>
            <a:r>
              <a:rPr lang="en-US" sz="2600" dirty="0" smtClean="0"/>
              <a:t>Rules must go through a formal promulgation process. </a:t>
            </a:r>
            <a:endParaRPr lang="en-US" sz="2600" dirty="0" smtClean="0"/>
          </a:p>
          <a:p>
            <a:endParaRPr lang="en-US" dirty="0"/>
          </a:p>
        </p:txBody>
      </p:sp>
      <p:graphicFrame>
        <p:nvGraphicFramePr>
          <p:cNvPr id="4" name="Diagram 3"/>
          <p:cNvGraphicFramePr/>
          <p:nvPr>
            <p:extLst>
              <p:ext uri="{D42A27DB-BD31-4B8C-83A1-F6EECF244321}">
                <p14:modId xmlns:p14="http://schemas.microsoft.com/office/powerpoint/2010/main" val="2897851822"/>
              </p:ext>
            </p:extLst>
          </p:nvPr>
        </p:nvGraphicFramePr>
        <p:xfrm>
          <a:off x="676656" y="2267712"/>
          <a:ext cx="10680192" cy="38706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3530955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 Promulgation</a:t>
            </a:r>
            <a:endParaRPr lang="en-US" dirty="0"/>
          </a:p>
        </p:txBody>
      </p:sp>
      <p:sp>
        <p:nvSpPr>
          <p:cNvPr id="3" name="Content Placeholder 2"/>
          <p:cNvSpPr>
            <a:spLocks noGrp="1"/>
          </p:cNvSpPr>
          <p:nvPr>
            <p:ph idx="1"/>
          </p:nvPr>
        </p:nvSpPr>
        <p:spPr>
          <a:xfrm>
            <a:off x="1097280" y="1845734"/>
            <a:ext cx="10058400" cy="4311226"/>
          </a:xfrm>
        </p:spPr>
        <p:txBody>
          <a:bodyPr>
            <a:normAutofit/>
          </a:bodyPr>
          <a:lstStyle/>
          <a:p>
            <a:r>
              <a:rPr lang="en-US" sz="2600" dirty="0" smtClean="0"/>
              <a:t>Proposed Rules and Rulemaking Hearing Rules </a:t>
            </a:r>
            <a:r>
              <a:rPr lang="en-US" sz="2600" dirty="0" smtClean="0"/>
              <a:t>become </a:t>
            </a:r>
            <a:r>
              <a:rPr lang="en-US" sz="2600" dirty="0"/>
              <a:t>effective 90 days after filing with Secretary of State’s Office. </a:t>
            </a:r>
            <a:r>
              <a:rPr lang="en-US" sz="2600" dirty="0" smtClean="0"/>
              <a:t> </a:t>
            </a:r>
          </a:p>
          <a:p>
            <a:r>
              <a:rPr lang="en-US" sz="2600" dirty="0" smtClean="0"/>
              <a:t>Full </a:t>
            </a:r>
            <a:r>
              <a:rPr lang="en-US" sz="2600" dirty="0" smtClean="0"/>
              <a:t>process typically </a:t>
            </a:r>
            <a:r>
              <a:rPr lang="en-US" sz="2600" dirty="0" smtClean="0"/>
              <a:t>takes 6-9 months after final approval by SBE.</a:t>
            </a:r>
            <a:endParaRPr lang="en-US" sz="2600" dirty="0"/>
          </a:p>
          <a:p>
            <a:r>
              <a:rPr lang="en-US" sz="2600" dirty="0"/>
              <a:t>Rules carry the weight of law.</a:t>
            </a:r>
          </a:p>
          <a:p>
            <a:endParaRPr lang="en-US" dirty="0"/>
          </a:p>
          <a:p>
            <a:endParaRPr lang="en-US" dirty="0"/>
          </a:p>
        </p:txBody>
      </p:sp>
    </p:spTree>
    <p:extLst>
      <p:ext uri="{BB962C8B-B14F-4D97-AF65-F5344CB8AC3E}">
        <p14:creationId xmlns:p14="http://schemas.microsoft.com/office/powerpoint/2010/main" val="227654242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Commission Rules</a:t>
            </a:r>
            <a:endParaRPr lang="en-US" dirty="0"/>
          </a:p>
        </p:txBody>
      </p:sp>
      <p:sp>
        <p:nvSpPr>
          <p:cNvPr id="3" name="Content Placeholder 2"/>
          <p:cNvSpPr>
            <a:spLocks noGrp="1"/>
          </p:cNvSpPr>
          <p:nvPr>
            <p:ph idx="1"/>
          </p:nvPr>
        </p:nvSpPr>
        <p:spPr/>
        <p:txBody>
          <a:bodyPr/>
          <a:lstStyle/>
          <a:p>
            <a:r>
              <a:rPr lang="en-US" sz="2400" dirty="0" smtClean="0"/>
              <a:t>Rulemaking Authority:</a:t>
            </a:r>
          </a:p>
          <a:p>
            <a:pPr lvl="1"/>
            <a:r>
              <a:rPr lang="en-US" sz="2000" dirty="0" smtClean="0"/>
              <a:t>TCA 49-13-105(m): “</a:t>
            </a:r>
            <a:r>
              <a:rPr lang="en-US" sz="2000" dirty="0"/>
              <a:t>The commission may promulgate rules and regulations that are solely necessary for the administrative operation and functions of the commission. The commission's rulemaking authority shall not supersede the state board of education's rulemaking authority and may only be exercised in performance of the commission's administrative responsibilities. The rules must be promulgated in accordance with the Uniform Administrative Procedures Act, compiled in title 4, chapter 5</a:t>
            </a:r>
            <a:r>
              <a:rPr lang="en-US" sz="2000" dirty="0" smtClean="0"/>
              <a:t>.”</a:t>
            </a:r>
          </a:p>
          <a:p>
            <a:r>
              <a:rPr lang="en-US" sz="2400" dirty="0" smtClean="0"/>
              <a:t>Need to adopt rules to govern Commission functions</a:t>
            </a:r>
          </a:p>
          <a:p>
            <a:pPr lvl="1"/>
            <a:r>
              <a:rPr lang="en-US" sz="2000" dirty="0" smtClean="0"/>
              <a:t>Appeals process rule</a:t>
            </a:r>
          </a:p>
          <a:p>
            <a:pPr lvl="1"/>
            <a:r>
              <a:rPr lang="en-US" sz="2000" dirty="0" smtClean="0"/>
              <a:t>Public records rule</a:t>
            </a:r>
          </a:p>
          <a:p>
            <a:pPr lvl="1"/>
            <a:endParaRPr lang="en-US" dirty="0"/>
          </a:p>
        </p:txBody>
      </p:sp>
    </p:spTree>
    <p:extLst>
      <p:ext uri="{BB962C8B-B14F-4D97-AF65-F5344CB8AC3E}">
        <p14:creationId xmlns:p14="http://schemas.microsoft.com/office/powerpoint/2010/main" val="292232996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Policies</a:t>
            </a:r>
          </a:p>
        </p:txBody>
      </p:sp>
      <p:sp>
        <p:nvSpPr>
          <p:cNvPr id="3" name="Content Placeholder 2"/>
          <p:cNvSpPr>
            <a:spLocks noGrp="1"/>
          </p:cNvSpPr>
          <p:nvPr>
            <p:ph idx="1"/>
          </p:nvPr>
        </p:nvSpPr>
        <p:spPr>
          <a:xfrm>
            <a:off x="995680" y="1845734"/>
            <a:ext cx="10058400" cy="4023360"/>
          </a:xfrm>
        </p:spPr>
        <p:txBody>
          <a:bodyPr/>
          <a:lstStyle/>
          <a:p>
            <a:r>
              <a:rPr lang="en-US" sz="2400" dirty="0"/>
              <a:t>Policies </a:t>
            </a:r>
            <a:r>
              <a:rPr lang="en-US" sz="2400" dirty="0" smtClean="0"/>
              <a:t>define and/or explain further </a:t>
            </a:r>
            <a:r>
              <a:rPr lang="en-US" sz="2400" dirty="0"/>
              <a:t>the </a:t>
            </a:r>
            <a:r>
              <a:rPr lang="en-US" sz="2400" dirty="0" smtClean="0"/>
              <a:t>implementation of </a:t>
            </a:r>
            <a:r>
              <a:rPr lang="en-US" sz="2400" dirty="0"/>
              <a:t>a statute or a </a:t>
            </a:r>
            <a:r>
              <a:rPr lang="en-US" sz="2400" dirty="0" smtClean="0"/>
              <a:t>rule, or the internal management of state government.</a:t>
            </a:r>
          </a:p>
          <a:p>
            <a:pPr lvl="1"/>
            <a:r>
              <a:rPr lang="en-US" sz="2200" dirty="0" smtClean="0"/>
              <a:t>New law in 2018 defining </a:t>
            </a:r>
            <a:r>
              <a:rPr lang="en-US" sz="2200" dirty="0" smtClean="0"/>
              <a:t>policies</a:t>
            </a:r>
            <a:r>
              <a:rPr lang="en-US" sz="2400" dirty="0" smtClean="0"/>
              <a:t> </a:t>
            </a:r>
            <a:endParaRPr lang="en-US" sz="2400" dirty="0"/>
          </a:p>
          <a:p>
            <a:r>
              <a:rPr lang="en-US" sz="2400" dirty="0"/>
              <a:t>Policies are enforceable but do not carry the weight of </a:t>
            </a:r>
            <a:r>
              <a:rPr lang="en-US" sz="2400" dirty="0" smtClean="0"/>
              <a:t>law.</a:t>
            </a:r>
          </a:p>
          <a:p>
            <a:r>
              <a:rPr lang="en-US" sz="2400" dirty="0" smtClean="0"/>
              <a:t>State Board Policies:</a:t>
            </a:r>
            <a:endParaRPr lang="en-US" sz="2400" dirty="0"/>
          </a:p>
          <a:p>
            <a:pPr lvl="1"/>
            <a:r>
              <a:rPr lang="en-US" sz="2200" dirty="0" smtClean="0"/>
              <a:t>Two readings</a:t>
            </a:r>
            <a:endParaRPr lang="en-US" sz="2200" dirty="0"/>
          </a:p>
          <a:p>
            <a:pPr lvl="1"/>
            <a:r>
              <a:rPr lang="en-US" sz="2200" dirty="0"/>
              <a:t>Policies become effective upon final approval by the State </a:t>
            </a:r>
            <a:r>
              <a:rPr lang="en-US" sz="2200" dirty="0" smtClean="0"/>
              <a:t>Board</a:t>
            </a:r>
          </a:p>
          <a:p>
            <a:pPr lvl="1"/>
            <a:r>
              <a:rPr lang="en-US" sz="2200" dirty="0" err="1" smtClean="0"/>
              <a:t>TDOE</a:t>
            </a:r>
            <a:r>
              <a:rPr lang="en-US" sz="2200" dirty="0" smtClean="0"/>
              <a:t> monitors LEAs for compliance</a:t>
            </a:r>
          </a:p>
          <a:p>
            <a:endParaRPr lang="en-US" sz="2400"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39151736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Commission Policies	</a:t>
            </a:r>
            <a:endParaRPr lang="en-US" dirty="0"/>
          </a:p>
        </p:txBody>
      </p:sp>
      <p:sp>
        <p:nvSpPr>
          <p:cNvPr id="3" name="Content Placeholder 2"/>
          <p:cNvSpPr>
            <a:spLocks noGrp="1"/>
          </p:cNvSpPr>
          <p:nvPr>
            <p:ph idx="1"/>
          </p:nvPr>
        </p:nvSpPr>
        <p:spPr/>
        <p:txBody>
          <a:bodyPr/>
          <a:lstStyle/>
          <a:p>
            <a:r>
              <a:rPr lang="en-US" sz="2400" dirty="0" smtClean="0"/>
              <a:t>Will need to adopt policies to govern your internal operation</a:t>
            </a:r>
          </a:p>
          <a:p>
            <a:r>
              <a:rPr lang="en-US" sz="2400" dirty="0" smtClean="0"/>
              <a:t>Examples:</a:t>
            </a:r>
          </a:p>
          <a:p>
            <a:pPr lvl="1"/>
            <a:r>
              <a:rPr lang="en-US" sz="2000" dirty="0" smtClean="0"/>
              <a:t>Mission/goals</a:t>
            </a:r>
          </a:p>
          <a:p>
            <a:pPr lvl="1"/>
            <a:r>
              <a:rPr lang="en-US" sz="2000" dirty="0" smtClean="0"/>
              <a:t>Commission meetings</a:t>
            </a:r>
          </a:p>
          <a:p>
            <a:pPr lvl="1"/>
            <a:r>
              <a:rPr lang="en-US" sz="2000" dirty="0" smtClean="0"/>
              <a:t>Members</a:t>
            </a:r>
          </a:p>
          <a:p>
            <a:pPr lvl="1"/>
            <a:r>
              <a:rPr lang="en-US" sz="2000" dirty="0" smtClean="0"/>
              <a:t>Staff/Personnel</a:t>
            </a:r>
          </a:p>
          <a:p>
            <a:pPr lvl="1"/>
            <a:r>
              <a:rPr lang="en-US" sz="2000" dirty="0"/>
              <a:t>Appeal </a:t>
            </a:r>
            <a:r>
              <a:rPr lang="en-US" sz="2000" dirty="0" smtClean="0"/>
              <a:t>process</a:t>
            </a:r>
          </a:p>
          <a:p>
            <a:pPr lvl="1"/>
            <a:r>
              <a:rPr lang="en-US" sz="2000" dirty="0" smtClean="0"/>
              <a:t>Local Education Agency policies </a:t>
            </a:r>
          </a:p>
          <a:p>
            <a:pPr marL="384048" lvl="2" indent="0">
              <a:buNone/>
            </a:pPr>
            <a:endParaRPr lang="en-US" dirty="0"/>
          </a:p>
          <a:p>
            <a:pPr lvl="1"/>
            <a:endParaRPr lang="en-US" dirty="0" smtClean="0"/>
          </a:p>
          <a:p>
            <a:pPr lvl="1"/>
            <a:endParaRPr lang="en-US" dirty="0"/>
          </a:p>
        </p:txBody>
      </p:sp>
    </p:spTree>
    <p:extLst>
      <p:ext uri="{BB962C8B-B14F-4D97-AF65-F5344CB8AC3E}">
        <p14:creationId xmlns:p14="http://schemas.microsoft.com/office/powerpoint/2010/main" val="37903582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 Policies</a:t>
            </a:r>
            <a:endParaRPr lang="en-US" dirty="0"/>
          </a:p>
        </p:txBody>
      </p:sp>
      <p:sp>
        <p:nvSpPr>
          <p:cNvPr id="3" name="Content Placeholder 2"/>
          <p:cNvSpPr>
            <a:spLocks noGrp="1"/>
          </p:cNvSpPr>
          <p:nvPr>
            <p:ph idx="1"/>
          </p:nvPr>
        </p:nvSpPr>
        <p:spPr/>
        <p:txBody>
          <a:bodyPr>
            <a:normAutofit/>
          </a:bodyPr>
          <a:lstStyle/>
          <a:p>
            <a:r>
              <a:rPr lang="en-US" dirty="0" smtClean="0"/>
              <a:t>Background on </a:t>
            </a:r>
            <a:r>
              <a:rPr lang="en-US" dirty="0" err="1" smtClean="0"/>
              <a:t>SBE</a:t>
            </a:r>
            <a:r>
              <a:rPr lang="en-US" dirty="0" smtClean="0"/>
              <a:t> as a “unique</a:t>
            </a:r>
            <a:r>
              <a:rPr lang="en-US" dirty="0"/>
              <a:t>” </a:t>
            </a:r>
            <a:r>
              <a:rPr lang="en-US" dirty="0" smtClean="0"/>
              <a:t>school district</a:t>
            </a:r>
            <a:endParaRPr lang="en-US" dirty="0"/>
          </a:p>
          <a:p>
            <a:endParaRPr lang="en-US" dirty="0"/>
          </a:p>
          <a:p>
            <a:endParaRPr lang="en-US" dirty="0"/>
          </a:p>
          <a:p>
            <a:endParaRPr lang="en-US" dirty="0"/>
          </a:p>
          <a:p>
            <a:endParaRPr lang="en-US" dirty="0"/>
          </a:p>
          <a:p>
            <a:endParaRPr lang="en-US" dirty="0" smtClean="0"/>
          </a:p>
          <a:p>
            <a:r>
              <a:rPr lang="en-US" dirty="0" smtClean="0"/>
              <a:t>Balance </a:t>
            </a:r>
            <a:r>
              <a:rPr lang="en-US" dirty="0"/>
              <a:t>responsibilities as an authorizer and an LEA</a:t>
            </a:r>
          </a:p>
          <a:p>
            <a:pPr lvl="1"/>
            <a:r>
              <a:rPr lang="en-US" dirty="0"/>
              <a:t>Charter autonomy v. LEA compliance</a:t>
            </a:r>
          </a:p>
          <a:p>
            <a:pPr lvl="1"/>
            <a:endParaRPr lang="en-US" dirty="0"/>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47395" y="2166556"/>
            <a:ext cx="3403819" cy="2255542"/>
          </a:xfrm>
          <a:prstGeom prst="rect">
            <a:avLst/>
          </a:prstGeom>
        </p:spPr>
      </p:pic>
    </p:spTree>
    <p:extLst>
      <p:ext uri="{BB962C8B-B14F-4D97-AF65-F5344CB8AC3E}">
        <p14:creationId xmlns:p14="http://schemas.microsoft.com/office/powerpoint/2010/main" val="38659240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Open Meetings Act</a:t>
            </a:r>
          </a:p>
          <a:p>
            <a:r>
              <a:rPr lang="en-US" dirty="0" smtClean="0"/>
              <a:t>Public Records Act</a:t>
            </a:r>
          </a:p>
          <a:p>
            <a:r>
              <a:rPr lang="en-US" dirty="0"/>
              <a:t>-</a:t>
            </a:r>
            <a:r>
              <a:rPr lang="en-US" dirty="0" smtClean="0"/>
              <a:t>BREAK-</a:t>
            </a:r>
          </a:p>
          <a:p>
            <a:r>
              <a:rPr lang="en-US" dirty="0" smtClean="0"/>
              <a:t>Rule and Policy Making Primer</a:t>
            </a:r>
          </a:p>
          <a:p>
            <a:endParaRPr lang="en-US" dirty="0" smtClean="0"/>
          </a:p>
          <a:p>
            <a:endParaRPr lang="en-US" dirty="0"/>
          </a:p>
        </p:txBody>
      </p:sp>
    </p:spTree>
    <p:extLst>
      <p:ext uri="{BB962C8B-B14F-4D97-AF65-F5344CB8AC3E}">
        <p14:creationId xmlns:p14="http://schemas.microsoft.com/office/powerpoint/2010/main" val="279072720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SBE</a:t>
            </a:r>
            <a:r>
              <a:rPr lang="en-US" dirty="0" smtClean="0"/>
              <a:t> LEA Policy </a:t>
            </a:r>
            <a:r>
              <a:rPr lang="en-US" dirty="0" err="1" smtClean="0"/>
              <a:t>Hirearchy</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78898" y="1676346"/>
            <a:ext cx="8754256" cy="4293755"/>
          </a:xfrm>
        </p:spPr>
      </p:pic>
    </p:spTree>
    <p:extLst>
      <p:ext uri="{BB962C8B-B14F-4D97-AF65-F5344CB8AC3E}">
        <p14:creationId xmlns:p14="http://schemas.microsoft.com/office/powerpoint/2010/main" val="294024179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4" name="Text Placeholder 3"/>
          <p:cNvSpPr>
            <a:spLocks noGrp="1"/>
          </p:cNvSpPr>
          <p:nvPr>
            <p:ph type="body" idx="1"/>
          </p:nvPr>
        </p:nvSpPr>
        <p:spPr/>
        <p:txBody>
          <a:bodyPr/>
          <a:lstStyle/>
          <a:p>
            <a:r>
              <a:rPr lang="en-US" dirty="0" smtClean="0"/>
              <a:t> </a:t>
            </a:r>
            <a:endParaRPr lang="en-US" dirty="0"/>
          </a:p>
        </p:txBody>
      </p:sp>
    </p:spTree>
    <p:extLst>
      <p:ext uri="{BB962C8B-B14F-4D97-AF65-F5344CB8AC3E}">
        <p14:creationId xmlns:p14="http://schemas.microsoft.com/office/powerpoint/2010/main" val="206331810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Thank You!</a:t>
            </a:r>
            <a:endParaRPr lang="en-US" dirty="0"/>
          </a:p>
        </p:txBody>
      </p:sp>
      <p:pic>
        <p:nvPicPr>
          <p:cNvPr id="6" name="Content Placeholder 5"/>
          <p:cNvPicPr>
            <a:picLocks noGrp="1" noChangeAspect="1"/>
          </p:cNvPicPr>
          <p:nvPr>
            <p:ph idx="1"/>
          </p:nvPr>
        </p:nvPicPr>
        <p:blipFill>
          <a:blip r:embed="rId2"/>
          <a:stretch>
            <a:fillRect/>
          </a:stretch>
        </p:blipFill>
        <p:spPr>
          <a:xfrm>
            <a:off x="1267391" y="2038350"/>
            <a:ext cx="13783633" cy="4096512"/>
          </a:xfrm>
          <a:prstGeom prst="rect">
            <a:avLst/>
          </a:prstGeom>
        </p:spPr>
      </p:pic>
    </p:spTree>
    <p:extLst>
      <p:ext uri="{BB962C8B-B14F-4D97-AF65-F5344CB8AC3E}">
        <p14:creationId xmlns:p14="http://schemas.microsoft.com/office/powerpoint/2010/main" val="13992617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Open Meetings </a:t>
            </a:r>
            <a:endParaRPr lang="en-US" dirty="0"/>
          </a:p>
        </p:txBody>
      </p:sp>
      <p:sp>
        <p:nvSpPr>
          <p:cNvPr id="5" name="Subtitle 4"/>
          <p:cNvSpPr>
            <a:spLocks noGrp="1"/>
          </p:cNvSpPr>
          <p:nvPr>
            <p:ph type="subTitle" idx="1"/>
          </p:nvPr>
        </p:nvSpPr>
        <p:spPr/>
        <p:txBody>
          <a:bodyPr/>
          <a:lstStyle/>
          <a:p>
            <a:r>
              <a:rPr lang="en-US" dirty="0" smtClean="0"/>
              <a:t>Tenn. Code Ann</a:t>
            </a:r>
            <a:r>
              <a:rPr lang="en-US" dirty="0" smtClean="0"/>
              <a:t>. </a:t>
            </a:r>
            <a:r>
              <a:rPr lang="en-US" dirty="0" smtClean="0">
                <a:solidFill>
                  <a:srgbClr val="344068"/>
                </a:solidFill>
              </a:rPr>
              <a:t>§</a:t>
            </a:r>
            <a:r>
              <a:rPr lang="en-US" dirty="0" smtClean="0"/>
              <a:t>§ 8-44-101- 111</a:t>
            </a:r>
            <a:endParaRPr lang="en-US" i="1" dirty="0"/>
          </a:p>
        </p:txBody>
      </p:sp>
    </p:spTree>
    <p:extLst>
      <p:ext uri="{BB962C8B-B14F-4D97-AF65-F5344CB8AC3E}">
        <p14:creationId xmlns:p14="http://schemas.microsoft.com/office/powerpoint/2010/main" val="30457704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Meetings Act</a:t>
            </a:r>
            <a:endParaRPr lang="en-US" dirty="0"/>
          </a:p>
        </p:txBody>
      </p:sp>
      <p:sp>
        <p:nvSpPr>
          <p:cNvPr id="3" name="Content Placeholder 2"/>
          <p:cNvSpPr>
            <a:spLocks noGrp="1"/>
          </p:cNvSpPr>
          <p:nvPr>
            <p:ph idx="1"/>
          </p:nvPr>
        </p:nvSpPr>
        <p:spPr/>
        <p:txBody>
          <a:bodyPr/>
          <a:lstStyle/>
          <a:p>
            <a:r>
              <a:rPr lang="en-US" b="1" dirty="0"/>
              <a:t>Tenn. Code Ann. §8-44-101, et. </a:t>
            </a:r>
            <a:r>
              <a:rPr lang="en-US" b="1" dirty="0" err="1"/>
              <a:t>seq</a:t>
            </a:r>
            <a:endParaRPr lang="en-US" b="1" dirty="0"/>
          </a:p>
          <a:p>
            <a:pPr lvl="1"/>
            <a:r>
              <a:rPr lang="en-US" dirty="0"/>
              <a:t>“The formation of public policy and decisions is public business and shall not be conducted in secret</a:t>
            </a:r>
            <a:r>
              <a:rPr lang="en-US" dirty="0" smtClean="0"/>
              <a:t>.”</a:t>
            </a:r>
          </a:p>
          <a:p>
            <a:pPr lvl="1"/>
            <a:r>
              <a:rPr lang="en-US" dirty="0" smtClean="0"/>
              <a:t>Applies to “meetings” of “governing body”</a:t>
            </a:r>
            <a:endParaRPr lang="en-US" dirty="0"/>
          </a:p>
          <a:p>
            <a:r>
              <a:rPr lang="en-US" dirty="0" smtClean="0"/>
              <a:t>Meetings open to </a:t>
            </a:r>
            <a:r>
              <a:rPr lang="en-US" dirty="0"/>
              <a:t>the public at all </a:t>
            </a:r>
            <a:r>
              <a:rPr lang="en-US" dirty="0" smtClean="0"/>
              <a:t>times</a:t>
            </a:r>
          </a:p>
          <a:p>
            <a:pPr lvl="1"/>
            <a:r>
              <a:rPr lang="en-US" dirty="0" smtClean="0"/>
              <a:t>Right to attend, not to participate</a:t>
            </a:r>
          </a:p>
          <a:p>
            <a:r>
              <a:rPr lang="en-US" dirty="0" smtClean="0"/>
              <a:t>Adequate notice to public</a:t>
            </a:r>
          </a:p>
          <a:p>
            <a:r>
              <a:rPr lang="en-US" dirty="0" smtClean="0"/>
              <a:t>Recorded minutes open to inspection</a:t>
            </a:r>
          </a:p>
          <a:p>
            <a:r>
              <a:rPr lang="en-US" dirty="0"/>
              <a:t>All votes </a:t>
            </a:r>
            <a:r>
              <a:rPr lang="en-US" dirty="0" smtClean="0"/>
              <a:t>shall </a:t>
            </a:r>
            <a:r>
              <a:rPr lang="en-US" dirty="0"/>
              <a:t>be by public vote or public ballot or public roll call</a:t>
            </a:r>
            <a:endParaRPr lang="en-US" dirty="0" smtClean="0"/>
          </a:p>
          <a:p>
            <a:pPr marL="0" indent="0">
              <a:buNone/>
            </a:pPr>
            <a:endParaRPr lang="en-US" dirty="0"/>
          </a:p>
        </p:txBody>
      </p:sp>
    </p:spTree>
    <p:extLst>
      <p:ext uri="{BB962C8B-B14F-4D97-AF65-F5344CB8AC3E}">
        <p14:creationId xmlns:p14="http://schemas.microsoft.com/office/powerpoint/2010/main" val="28429156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Meetings Act</a:t>
            </a:r>
            <a:endParaRPr lang="en-US" dirty="0"/>
          </a:p>
        </p:txBody>
      </p:sp>
      <p:sp>
        <p:nvSpPr>
          <p:cNvPr id="3" name="Content Placeholder 2"/>
          <p:cNvSpPr>
            <a:spLocks noGrp="1"/>
          </p:cNvSpPr>
          <p:nvPr>
            <p:ph idx="1"/>
          </p:nvPr>
        </p:nvSpPr>
        <p:spPr/>
        <p:txBody>
          <a:bodyPr/>
          <a:lstStyle/>
          <a:p>
            <a:r>
              <a:rPr lang="en-US" b="1" dirty="0" smtClean="0"/>
              <a:t>Who does it apply to? </a:t>
            </a:r>
          </a:p>
          <a:p>
            <a:pPr lvl="1"/>
            <a:r>
              <a:rPr lang="en-US" dirty="0" smtClean="0"/>
              <a:t>“Governing Body”</a:t>
            </a:r>
          </a:p>
          <a:p>
            <a:pPr lvl="1"/>
            <a:r>
              <a:rPr lang="en-US" dirty="0" smtClean="0"/>
              <a:t>The </a:t>
            </a:r>
            <a:r>
              <a:rPr lang="en-US" dirty="0"/>
              <a:t>members of any </a:t>
            </a:r>
            <a:r>
              <a:rPr lang="en-US" dirty="0" smtClean="0"/>
              <a:t>public body </a:t>
            </a:r>
            <a:r>
              <a:rPr lang="en-US" dirty="0"/>
              <a:t>which consists of two (2) or more members, with the authority to make </a:t>
            </a:r>
            <a:r>
              <a:rPr lang="en-US" b="1" dirty="0"/>
              <a:t>decisions for or recommendations to </a:t>
            </a:r>
            <a:r>
              <a:rPr lang="en-US" dirty="0"/>
              <a:t>a public body on policy or </a:t>
            </a:r>
            <a:r>
              <a:rPr lang="en-US" dirty="0" smtClean="0"/>
              <a:t>administration.</a:t>
            </a:r>
          </a:p>
          <a:p>
            <a:r>
              <a:rPr lang="en-US" b="1" dirty="0" smtClean="0"/>
              <a:t>What does it apply to and when?</a:t>
            </a:r>
          </a:p>
          <a:p>
            <a:pPr lvl="1"/>
            <a:r>
              <a:rPr lang="en-US" dirty="0" smtClean="0"/>
              <a:t>“Meeting”</a:t>
            </a:r>
          </a:p>
          <a:p>
            <a:pPr lvl="1"/>
            <a:r>
              <a:rPr lang="en-US" dirty="0" smtClean="0"/>
              <a:t>A </a:t>
            </a:r>
            <a:r>
              <a:rPr lang="en-US" dirty="0"/>
              <a:t>meeting occurs when a governing body of a public body convenes “to </a:t>
            </a:r>
            <a:r>
              <a:rPr lang="en-US" b="1" dirty="0"/>
              <a:t>make a decision </a:t>
            </a:r>
            <a:r>
              <a:rPr lang="en-US" dirty="0"/>
              <a:t>or to </a:t>
            </a:r>
            <a:r>
              <a:rPr lang="en-US" b="1" dirty="0"/>
              <a:t>deliberate</a:t>
            </a:r>
            <a:r>
              <a:rPr lang="en-US" dirty="0"/>
              <a:t> toward a decision on any matter.” </a:t>
            </a:r>
            <a:endParaRPr lang="en-US" dirty="0" smtClean="0"/>
          </a:p>
          <a:p>
            <a:pPr lvl="2"/>
            <a:r>
              <a:rPr lang="en-US" dirty="0"/>
              <a:t>What is deliberation? “to examine and consult in order to form an opinion.... to weigh arguments for and against a proposed course of action</a:t>
            </a:r>
            <a:r>
              <a:rPr lang="en-US" dirty="0" smtClean="0"/>
              <a:t>.”</a:t>
            </a:r>
          </a:p>
          <a:p>
            <a:pPr lvl="1"/>
            <a:r>
              <a:rPr lang="en-US" dirty="0" smtClean="0"/>
              <a:t>Doesn’t apply to informational sessions or workshops- i.e. information gathering</a:t>
            </a:r>
            <a:endParaRPr lang="en-US" dirty="0"/>
          </a:p>
          <a:p>
            <a:pPr lvl="2"/>
            <a:endParaRPr lang="en-US" dirty="0" smtClean="0"/>
          </a:p>
          <a:p>
            <a:pPr marL="384048" lvl="2" indent="0">
              <a:buNone/>
            </a:pPr>
            <a:endParaRPr lang="en-US" dirty="0" smtClean="0"/>
          </a:p>
          <a:p>
            <a:pPr lvl="1"/>
            <a:endParaRPr lang="en-US" dirty="0"/>
          </a:p>
        </p:txBody>
      </p:sp>
    </p:spTree>
    <p:extLst>
      <p:ext uri="{BB962C8B-B14F-4D97-AF65-F5344CB8AC3E}">
        <p14:creationId xmlns:p14="http://schemas.microsoft.com/office/powerpoint/2010/main" val="21611412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Meetings Act</a:t>
            </a:r>
            <a:endParaRPr lang="en-US" dirty="0"/>
          </a:p>
        </p:txBody>
      </p:sp>
      <p:sp>
        <p:nvSpPr>
          <p:cNvPr id="3" name="Content Placeholder 2"/>
          <p:cNvSpPr>
            <a:spLocks noGrp="1"/>
          </p:cNvSpPr>
          <p:nvPr>
            <p:ph idx="1"/>
          </p:nvPr>
        </p:nvSpPr>
        <p:spPr/>
        <p:txBody>
          <a:bodyPr>
            <a:normAutofit/>
          </a:bodyPr>
          <a:lstStyle/>
          <a:p>
            <a:r>
              <a:rPr lang="en-US" sz="2400" dirty="0" smtClean="0"/>
              <a:t>Must give adequate public notice of meetings</a:t>
            </a:r>
          </a:p>
          <a:p>
            <a:pPr lvl="1"/>
            <a:r>
              <a:rPr lang="en-US" sz="2200" dirty="0" smtClean="0"/>
              <a:t>Time and place</a:t>
            </a:r>
          </a:p>
          <a:p>
            <a:pPr lvl="1"/>
            <a:r>
              <a:rPr lang="en-US" sz="2200" dirty="0" smtClean="0"/>
              <a:t>Reasonable opportunity for public to exercise right to attend</a:t>
            </a:r>
          </a:p>
          <a:p>
            <a:r>
              <a:rPr lang="en-US" sz="2400" dirty="0" smtClean="0"/>
              <a:t>Must record minutes </a:t>
            </a:r>
          </a:p>
          <a:p>
            <a:r>
              <a:rPr lang="en-US" sz="2400" dirty="0" smtClean="0"/>
              <a:t>All votes must be by public vote, public ballot or public roll call</a:t>
            </a:r>
            <a:endParaRPr lang="en-US" sz="2400" dirty="0"/>
          </a:p>
        </p:txBody>
      </p:sp>
    </p:spTree>
    <p:extLst>
      <p:ext uri="{BB962C8B-B14F-4D97-AF65-F5344CB8AC3E}">
        <p14:creationId xmlns:p14="http://schemas.microsoft.com/office/powerpoint/2010/main" val="15804385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191777"/>
            <a:ext cx="10058400" cy="1450757"/>
          </a:xfrm>
        </p:spPr>
        <p:txBody>
          <a:bodyPr>
            <a:normAutofit fontScale="90000"/>
          </a:bodyPr>
          <a:lstStyle/>
          <a:p>
            <a:r>
              <a:rPr lang="en-US" sz="4000" dirty="0" smtClean="0"/>
              <a:t>Special Called Meetings/Electronic Participation</a:t>
            </a:r>
            <a:r>
              <a:rPr lang="en-US" dirty="0" smtClean="0"/>
              <a:t>	</a:t>
            </a:r>
            <a:endParaRPr lang="en-US" dirty="0"/>
          </a:p>
        </p:txBody>
      </p:sp>
      <p:sp>
        <p:nvSpPr>
          <p:cNvPr id="3" name="Content Placeholder 2"/>
          <p:cNvSpPr>
            <a:spLocks noGrp="1"/>
          </p:cNvSpPr>
          <p:nvPr>
            <p:ph idx="1"/>
          </p:nvPr>
        </p:nvSpPr>
        <p:spPr/>
        <p:txBody>
          <a:bodyPr/>
          <a:lstStyle/>
          <a:p>
            <a:r>
              <a:rPr lang="en-US" dirty="0" smtClean="0"/>
              <a:t>Special called meetings are subject to the Open Meetings Act</a:t>
            </a:r>
          </a:p>
          <a:p>
            <a:pPr lvl="1"/>
            <a:r>
              <a:rPr lang="en-US" dirty="0" smtClean="0"/>
              <a:t>Must give </a:t>
            </a:r>
            <a:r>
              <a:rPr lang="en-US" dirty="0"/>
              <a:t>adequate public notice of such </a:t>
            </a:r>
            <a:r>
              <a:rPr lang="en-US" dirty="0" smtClean="0"/>
              <a:t>meeting</a:t>
            </a:r>
          </a:p>
          <a:p>
            <a:r>
              <a:rPr lang="en-US" dirty="0" smtClean="0"/>
              <a:t>If </a:t>
            </a:r>
            <a:r>
              <a:rPr lang="en-US" dirty="0"/>
              <a:t>a physical </a:t>
            </a:r>
            <a:r>
              <a:rPr lang="en-US" dirty="0" smtClean="0"/>
              <a:t>quorum cannot </a:t>
            </a:r>
            <a:r>
              <a:rPr lang="en-US" dirty="0"/>
              <a:t>be </a:t>
            </a:r>
            <a:r>
              <a:rPr lang="en-US" dirty="0" smtClean="0"/>
              <a:t>present at a meeting, may allow electronic participation by members if the body determines the matter </a:t>
            </a:r>
            <a:r>
              <a:rPr lang="en-US" dirty="0"/>
              <a:t>is urgent and </a:t>
            </a:r>
            <a:r>
              <a:rPr lang="en-US" dirty="0" smtClean="0"/>
              <a:t>necessary.</a:t>
            </a:r>
          </a:p>
          <a:p>
            <a:pPr lvl="1"/>
            <a:r>
              <a:rPr lang="en-US" dirty="0" smtClean="0"/>
              <a:t>Must have statement of necessity read into the record and statement must be filed with the Secretary of State’s office within two working days after the meeting.</a:t>
            </a:r>
          </a:p>
          <a:p>
            <a:pPr lvl="1"/>
            <a:r>
              <a:rPr lang="en-US" dirty="0" smtClean="0"/>
              <a:t>Public </a:t>
            </a:r>
            <a:r>
              <a:rPr lang="en-US" dirty="0"/>
              <a:t>must be able to hear members </a:t>
            </a:r>
            <a:r>
              <a:rPr lang="en-US" dirty="0" smtClean="0"/>
              <a:t>participating by </a:t>
            </a:r>
            <a:r>
              <a:rPr lang="en-US" dirty="0"/>
              <a:t>phone or other electronic means. </a:t>
            </a:r>
            <a:endParaRPr lang="en-US" dirty="0" smtClean="0"/>
          </a:p>
          <a:p>
            <a:pPr lvl="1"/>
            <a:r>
              <a:rPr lang="en-US" dirty="0" smtClean="0"/>
              <a:t>Roll call votes must be taken</a:t>
            </a:r>
          </a:p>
          <a:p>
            <a:r>
              <a:rPr lang="en-US" dirty="0" smtClean="0"/>
              <a:t>If a physical quorum is present, those participating electronically cannot be counted in quorum</a:t>
            </a:r>
            <a:endParaRPr lang="en-US" dirty="0"/>
          </a:p>
        </p:txBody>
      </p:sp>
    </p:spTree>
    <p:extLst>
      <p:ext uri="{BB962C8B-B14F-4D97-AF65-F5344CB8AC3E}">
        <p14:creationId xmlns:p14="http://schemas.microsoft.com/office/powerpoint/2010/main" val="23163297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Exceptions</a:t>
            </a:r>
            <a:endParaRPr lang="en-US" dirty="0"/>
          </a:p>
        </p:txBody>
      </p:sp>
      <p:sp>
        <p:nvSpPr>
          <p:cNvPr id="3" name="Content Placeholder 2"/>
          <p:cNvSpPr>
            <a:spLocks noGrp="1"/>
          </p:cNvSpPr>
          <p:nvPr>
            <p:ph idx="1"/>
          </p:nvPr>
        </p:nvSpPr>
        <p:spPr/>
        <p:txBody>
          <a:bodyPr/>
          <a:lstStyle/>
          <a:p>
            <a:r>
              <a:rPr lang="en-US" dirty="0" smtClean="0"/>
              <a:t>Chance meetings</a:t>
            </a:r>
          </a:p>
          <a:p>
            <a:pPr lvl="1"/>
            <a:r>
              <a:rPr lang="en-US" dirty="0" smtClean="0"/>
              <a:t>incidental </a:t>
            </a:r>
            <a:r>
              <a:rPr lang="en-US" dirty="0"/>
              <a:t>or unplanned encounters by </a:t>
            </a:r>
            <a:r>
              <a:rPr lang="en-US" dirty="0" smtClean="0"/>
              <a:t>two (2) </a:t>
            </a:r>
            <a:r>
              <a:rPr lang="en-US" dirty="0"/>
              <a:t>or more members — are not considered violations unless they evolve into or are used “to decide or deliberate public business</a:t>
            </a:r>
            <a:r>
              <a:rPr lang="en-US" dirty="0" smtClean="0"/>
              <a:t>.”</a:t>
            </a:r>
          </a:p>
          <a:p>
            <a:pPr lvl="2"/>
            <a:r>
              <a:rPr lang="en-US" dirty="0" smtClean="0"/>
              <a:t>Cannot use “chance meetings” to deliberate public business in circumvention of the Act</a:t>
            </a:r>
          </a:p>
          <a:p>
            <a:pPr lvl="2"/>
            <a:r>
              <a:rPr lang="en-US" b="1" dirty="0">
                <a:latin typeface="+mn-lt"/>
                <a:ea typeface="Calibri" panose="020F0502020204030204" pitchFamily="34" charset="0"/>
                <a:cs typeface="Arial" panose="020B0604020202020204" pitchFamily="34" charset="0"/>
              </a:rPr>
              <a:t>C</a:t>
            </a:r>
            <a:r>
              <a:rPr lang="en-US" b="1" dirty="0" smtClean="0">
                <a:latin typeface="+mn-lt"/>
                <a:ea typeface="Calibri" panose="020F0502020204030204" pitchFamily="34" charset="0"/>
                <a:cs typeface="Arial" panose="020B0604020202020204" pitchFamily="34" charset="0"/>
              </a:rPr>
              <a:t>annot </a:t>
            </a:r>
            <a:r>
              <a:rPr lang="en-US" b="1" dirty="0">
                <a:latin typeface="+mn-lt"/>
                <a:ea typeface="Calibri" panose="020F0502020204030204" pitchFamily="34" charset="0"/>
                <a:cs typeface="Arial" panose="020B0604020202020204" pitchFamily="34" charset="0"/>
              </a:rPr>
              <a:t>use email to circumvent the requirements of the </a:t>
            </a:r>
            <a:r>
              <a:rPr lang="en-US" b="1" dirty="0" smtClean="0">
                <a:latin typeface="+mn-lt"/>
                <a:ea typeface="Calibri" panose="020F0502020204030204" pitchFamily="34" charset="0"/>
                <a:cs typeface="Arial" panose="020B0604020202020204" pitchFamily="34" charset="0"/>
              </a:rPr>
              <a:t>Act </a:t>
            </a:r>
            <a:r>
              <a:rPr lang="en-US" b="1" dirty="0">
                <a:latin typeface="+mn-lt"/>
                <a:ea typeface="Calibri" panose="020F0502020204030204" pitchFamily="34" charset="0"/>
                <a:cs typeface="Arial" panose="020B0604020202020204" pitchFamily="34" charset="0"/>
              </a:rPr>
              <a:t>by deciding and deliberating public business via email. </a:t>
            </a:r>
            <a:r>
              <a:rPr lang="en-US" i="1" dirty="0">
                <a:latin typeface="+mn-lt"/>
                <a:ea typeface="Calibri" panose="020F0502020204030204" pitchFamily="34" charset="0"/>
                <a:cs typeface="Arial" panose="020B0604020202020204" pitchFamily="34" charset="0"/>
              </a:rPr>
              <a:t>See </a:t>
            </a:r>
            <a:r>
              <a:rPr lang="en-US" dirty="0">
                <a:latin typeface="+mn-lt"/>
                <a:ea typeface="Calibri" panose="020F0502020204030204" pitchFamily="34" charset="0"/>
                <a:cs typeface="Arial" panose="020B0604020202020204" pitchFamily="34" charset="0"/>
              </a:rPr>
              <a:t>T.C.A. § 8-44-102(c).</a:t>
            </a:r>
            <a:endParaRPr lang="en-US" dirty="0" smtClean="0">
              <a:latin typeface="+mn-lt"/>
            </a:endParaRPr>
          </a:p>
          <a:p>
            <a:r>
              <a:rPr lang="en-US" dirty="0" smtClean="0"/>
              <a:t>Attorney-Client Meetings</a:t>
            </a:r>
          </a:p>
          <a:p>
            <a:pPr lvl="1"/>
            <a:r>
              <a:rPr lang="en-US" dirty="0"/>
              <a:t>Can discuss courses of action with attorney, but must publicly deliberate which action to take. </a:t>
            </a:r>
            <a:endParaRPr lang="en-US" dirty="0" smtClean="0"/>
          </a:p>
          <a:p>
            <a:pPr marL="0" indent="0">
              <a:buNone/>
            </a:pPr>
            <a:endParaRPr lang="en-US" dirty="0"/>
          </a:p>
        </p:txBody>
      </p:sp>
    </p:spTree>
    <p:extLst>
      <p:ext uri="{BB962C8B-B14F-4D97-AF65-F5344CB8AC3E}">
        <p14:creationId xmlns:p14="http://schemas.microsoft.com/office/powerpoint/2010/main" val="840866870"/>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SBE colors">
      <a:dk1>
        <a:sysClr val="windowText" lastClr="000000"/>
      </a:dk1>
      <a:lt1>
        <a:sysClr val="window" lastClr="FFFFFF"/>
      </a:lt1>
      <a:dk2>
        <a:srgbClr val="344068"/>
      </a:dk2>
      <a:lt2>
        <a:srgbClr val="D9E0E6"/>
      </a:lt2>
      <a:accent1>
        <a:srgbClr val="D92F33"/>
      </a:accent1>
      <a:accent2>
        <a:srgbClr val="1C33A4"/>
      </a:accent2>
      <a:accent3>
        <a:srgbClr val="28C4CC"/>
      </a:accent3>
      <a:accent4>
        <a:srgbClr val="42BA97"/>
      </a:accent4>
      <a:accent5>
        <a:srgbClr val="3E8853"/>
      </a:accent5>
      <a:accent6>
        <a:srgbClr val="62A39F"/>
      </a:accent6>
      <a:hlink>
        <a:srgbClr val="6EAC1C"/>
      </a:hlink>
      <a:folHlink>
        <a:srgbClr val="B26B02"/>
      </a:folHlink>
    </a:clrScheme>
    <a:fontScheme name="SBE fonts">
      <a:majorFont>
        <a:latin typeface="Copperplate Gothic Bold"/>
        <a:ea typeface=""/>
        <a:cs typeface=""/>
      </a:majorFont>
      <a:minorFont>
        <a:latin typeface="Century Gothic"/>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Powerpoint Master" id="{FD11EA71-7844-4361-B70C-DFEA280B2F98}" vid="{4DA7C30C-04BF-48AD-A6C9-1B5913A902B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9B77628CFCC8A41AB9A9BA4D2337E3B" ma:contentTypeVersion="12" ma:contentTypeDescription="Create a new document." ma:contentTypeScope="" ma:versionID="2812221e2a410b716296c137139b1133">
  <xsd:schema xmlns:xsd="http://www.w3.org/2001/XMLSchema" xmlns:xs="http://www.w3.org/2001/XMLSchema" xmlns:p="http://schemas.microsoft.com/office/2006/metadata/properties" xmlns:ns2="c345d530-821c-4a81-81a7-e5f152045dd8" xmlns:ns3="8d756648-2306-44d2-953f-b82521dbfd3c" targetNamespace="http://schemas.microsoft.com/office/2006/metadata/properties" ma:root="true" ma:fieldsID="b994823d93cc21a096825435f092e97b" ns2:_="" ns3:_="">
    <xsd:import namespace="c345d530-821c-4a81-81a7-e5f152045dd8"/>
    <xsd:import namespace="8d756648-2306-44d2-953f-b82521dbfd3c"/>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AutoKeyPoints" minOccurs="0"/>
                <xsd:element ref="ns2:MediaServiceKeyPoints" minOccurs="0"/>
                <xsd:element ref="ns2:MediaServiceDateTaken" minOccurs="0"/>
                <xsd:element ref="ns2:MediaServiceOCR" minOccurs="0"/>
                <xsd:element ref="ns2:MediaServiceLocation" minOccurs="0"/>
                <xsd:element ref="ns3:SharedWithUsers" minOccurs="0"/>
                <xsd:element ref="ns3:SharedWithDetails"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5d530-821c-4a81-81a7-e5f152045dd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d756648-2306-44d2-953f-b82521dbfd3c"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8E7492D-34C5-426C-BAE3-370F3049CA7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5d530-821c-4a81-81a7-e5f152045dd8"/>
    <ds:schemaRef ds:uri="8d756648-2306-44d2-953f-b82521dbfd3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D614F5D-A947-4711-A55B-A322AD0FBDAE}">
  <ds:schemaRefs>
    <ds:schemaRef ds:uri="8d756648-2306-44d2-953f-b82521dbfd3c"/>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c345d530-821c-4a81-81a7-e5f152045dd8"/>
    <ds:schemaRef ds:uri="http://www.w3.org/XML/1998/namespace"/>
    <ds:schemaRef ds:uri="http://purl.org/dc/dcmitype/"/>
  </ds:schemaRefs>
</ds:datastoreItem>
</file>

<file path=customXml/itemProps3.xml><?xml version="1.0" encoding="utf-8"?>
<ds:datastoreItem xmlns:ds="http://schemas.openxmlformats.org/officeDocument/2006/customXml" ds:itemID="{8DB6847A-E93F-4673-AB88-D71E7D695D0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Powerpoint Master</Template>
  <TotalTime>14810</TotalTime>
  <Words>4042</Words>
  <Application>Microsoft Office PowerPoint</Application>
  <PresentationFormat>Widescreen</PresentationFormat>
  <Paragraphs>348</Paragraphs>
  <Slides>32</Slides>
  <Notes>30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32</vt:i4>
      </vt:variant>
    </vt:vector>
  </HeadingPairs>
  <TitlesOfParts>
    <vt:vector size="40" baseType="lpstr">
      <vt:lpstr>Arial</vt:lpstr>
      <vt:lpstr>Arial Rounded MT Bold</vt:lpstr>
      <vt:lpstr>Calibri</vt:lpstr>
      <vt:lpstr>Century Gothic</vt:lpstr>
      <vt:lpstr>Copperplate Gothic Bold</vt:lpstr>
      <vt:lpstr>Times New Roman</vt:lpstr>
      <vt:lpstr>Wingdings</vt:lpstr>
      <vt:lpstr>Retrospect</vt:lpstr>
      <vt:lpstr>   </vt:lpstr>
      <vt:lpstr>State Board of Education: Focused on Student Success</vt:lpstr>
      <vt:lpstr>AGENDA</vt:lpstr>
      <vt:lpstr>Open Meetings </vt:lpstr>
      <vt:lpstr>Open Meetings Act</vt:lpstr>
      <vt:lpstr>Open Meetings Act</vt:lpstr>
      <vt:lpstr>Open Meetings Act</vt:lpstr>
      <vt:lpstr>Special Called Meetings/Electronic Participation </vt:lpstr>
      <vt:lpstr>Exceptions</vt:lpstr>
      <vt:lpstr>Attorney General’s Opinion 12-60</vt:lpstr>
      <vt:lpstr>Curing a violation</vt:lpstr>
      <vt:lpstr>Questions?</vt:lpstr>
      <vt:lpstr>TN Public Records Act</vt:lpstr>
      <vt:lpstr>TN Public Records Act</vt:lpstr>
      <vt:lpstr>Pop Quiz!</vt:lpstr>
      <vt:lpstr>TN Public Records Act</vt:lpstr>
      <vt:lpstr>Examples of Public Records</vt:lpstr>
      <vt:lpstr>Common Exemptions</vt:lpstr>
      <vt:lpstr>Response Requirements</vt:lpstr>
      <vt:lpstr>Questions?</vt:lpstr>
      <vt:lpstr>Rules and Policies</vt:lpstr>
      <vt:lpstr>Rules</vt:lpstr>
      <vt:lpstr>3 Types of Rules</vt:lpstr>
      <vt:lpstr>Rule Promulgation</vt:lpstr>
      <vt:lpstr>Rule Promulgation</vt:lpstr>
      <vt:lpstr>Commission Rules</vt:lpstr>
      <vt:lpstr>Policies</vt:lpstr>
      <vt:lpstr>Commission Policies </vt:lpstr>
      <vt:lpstr>LEA Policies</vt:lpstr>
      <vt:lpstr>SBE LEA Policy Hirearchy</vt:lpstr>
      <vt:lpstr>Questions?</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Elizabeth Taylor</dc:creator>
  <cp:lastModifiedBy>Angela Sanders</cp:lastModifiedBy>
  <cp:revision>95</cp:revision>
  <cp:lastPrinted>2018-08-01T17:47:40Z</cp:lastPrinted>
  <dcterms:created xsi:type="dcterms:W3CDTF">2016-04-04T15:03:48Z</dcterms:created>
  <dcterms:modified xsi:type="dcterms:W3CDTF">2020-02-04T20:48:14Z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0x01010099B77628CFCC8A41AB9A9BA4D2337E3B</vt:lpwstr>
  </property>
</Properties>
</file>