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3"/>
  </p:notesMasterIdLst>
  <p:sldIdLst>
    <p:sldId id="256" r:id="rId5"/>
    <p:sldId id="295" r:id="rId6"/>
    <p:sldId id="278" r:id="rId7"/>
    <p:sldId id="293" r:id="rId8"/>
    <p:sldId id="277" r:id="rId9"/>
    <p:sldId id="257" r:id="rId10"/>
    <p:sldId id="273" r:id="rId11"/>
    <p:sldId id="282" r:id="rId12"/>
    <p:sldId id="274" r:id="rId13"/>
    <p:sldId id="294" r:id="rId14"/>
    <p:sldId id="276" r:id="rId15"/>
    <p:sldId id="262" r:id="rId16"/>
    <p:sldId id="275" r:id="rId17"/>
    <p:sldId id="290" r:id="rId18"/>
    <p:sldId id="271" r:id="rId19"/>
    <p:sldId id="281" r:id="rId20"/>
    <p:sldId id="259" r:id="rId21"/>
    <p:sldId id="283" r:id="rId22"/>
    <p:sldId id="260" r:id="rId23"/>
    <p:sldId id="272" r:id="rId24"/>
    <p:sldId id="264" r:id="rId25"/>
    <p:sldId id="285" r:id="rId26"/>
    <p:sldId id="291" r:id="rId27"/>
    <p:sldId id="289" r:id="rId28"/>
    <p:sldId id="286" r:id="rId29"/>
    <p:sldId id="261" r:id="rId30"/>
    <p:sldId id="287" r:id="rId31"/>
    <p:sldId id="288" r:id="rId32"/>
    <p:sldId id="284" r:id="rId33"/>
    <p:sldId id="263" r:id="rId34"/>
    <p:sldId id="265" r:id="rId35"/>
    <p:sldId id="266" r:id="rId36"/>
    <p:sldId id="267" r:id="rId37"/>
    <p:sldId id="268" r:id="rId38"/>
    <p:sldId id="270" r:id="rId39"/>
    <p:sldId id="269" r:id="rId40"/>
    <p:sldId id="296" r:id="rId41"/>
    <p:sldId id="28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B365D"/>
    <a:srgbClr val="174A7C"/>
    <a:srgbClr val="EEEEEE"/>
    <a:srgbClr val="6E7073"/>
    <a:srgbClr val="CDCDCD"/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91" autoAdjust="0"/>
    <p:restoredTop sz="94422" autoAdjust="0"/>
  </p:normalViewPr>
  <p:slideViewPr>
    <p:cSldViewPr>
      <p:cViewPr varScale="1">
        <p:scale>
          <a:sx n="68" d="100"/>
          <a:sy n="68" d="100"/>
        </p:scale>
        <p:origin x="7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3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0764A-B111-44B3-AE37-A9C6790043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C1CD0-D833-4B0D-BF33-74A8E63C0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2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4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0626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81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3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Insert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34000"/>
            <a:ext cx="64008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PermianSlabSerifTypefac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If applicable, insert sub-title</a:t>
            </a:r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56799" y="6400800"/>
            <a:ext cx="5030403" cy="3810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Presenter Name | Job Title | Team/Office/Division | Date</a:t>
            </a:r>
          </a:p>
        </p:txBody>
      </p:sp>
    </p:spTree>
    <p:extLst>
      <p:ext uri="{BB962C8B-B14F-4D97-AF65-F5344CB8AC3E}">
        <p14:creationId xmlns:p14="http://schemas.microsoft.com/office/powerpoint/2010/main" val="47301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 baseline="0">
                <a:solidFill>
                  <a:schemeClr val="accent1"/>
                </a:solidFill>
              </a:defRPr>
            </a:lvl2pPr>
            <a:lvl3pPr>
              <a:defRPr baseline="0">
                <a:solidFill>
                  <a:schemeClr val="accent1"/>
                </a:solidFill>
              </a:defRPr>
            </a:lvl3pPr>
            <a:lvl4pPr>
              <a:defRPr baseline="0">
                <a:solidFill>
                  <a:schemeClr val="accent1"/>
                </a:solidFill>
              </a:defRPr>
            </a:lvl4pPr>
            <a:lvl5pPr>
              <a:defRPr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Level 1 bullet points (default is 24-point font)</a:t>
            </a:r>
          </a:p>
          <a:p>
            <a:pPr lvl="1"/>
            <a:r>
              <a:rPr lang="en-US" dirty="0"/>
              <a:t>Level 2 bullet points (default is 22-point font)</a:t>
            </a:r>
          </a:p>
          <a:p>
            <a:pPr lvl="2"/>
            <a:r>
              <a:rPr lang="en-US" dirty="0"/>
              <a:t>Level 3 bullet points (default is 20-point font)</a:t>
            </a:r>
          </a:p>
          <a:p>
            <a:pPr lvl="3"/>
            <a:r>
              <a:rPr lang="en-US" dirty="0"/>
              <a:t>Level 4 bullet points (default is 18-point font)</a:t>
            </a:r>
          </a:p>
          <a:p>
            <a:pPr lvl="4"/>
            <a:r>
              <a:rPr lang="en-US" dirty="0"/>
              <a:t>Level 5 bullet points (default is 16-point font)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Insert Slide Heading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10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Level 1 bullet points (default is 22-point font for two-column layout)</a:t>
            </a:r>
          </a:p>
          <a:p>
            <a:pPr lvl="1"/>
            <a:r>
              <a:rPr lang="en-US" dirty="0"/>
              <a:t>Level 2 bullet points (default is 20-point font)</a:t>
            </a:r>
          </a:p>
          <a:p>
            <a:pPr lvl="2"/>
            <a:r>
              <a:rPr lang="en-US" dirty="0"/>
              <a:t>Level 3 bullet points (default is 18-point font)</a:t>
            </a:r>
          </a:p>
          <a:p>
            <a:pPr lvl="3"/>
            <a:r>
              <a:rPr lang="en-US" dirty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Insert Slide Heading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5720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Level 1 bullet points (default is 22-point font for two-column layout)</a:t>
            </a:r>
          </a:p>
          <a:p>
            <a:pPr lvl="1"/>
            <a:r>
              <a:rPr lang="en-US" dirty="0"/>
              <a:t>Level 2 bullet points (default is 20-point font)</a:t>
            </a:r>
          </a:p>
          <a:p>
            <a:pPr lvl="2"/>
            <a:r>
              <a:rPr lang="en-US" dirty="0"/>
              <a:t>Level 3 bullet points (default is 18-point font)</a:t>
            </a:r>
          </a:p>
          <a:p>
            <a:pPr lvl="3"/>
            <a:r>
              <a:rPr lang="en-US" dirty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9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500" baseline="0"/>
            </a:lvl1pPr>
          </a:lstStyle>
          <a:p>
            <a:r>
              <a:rPr lang="en-US" dirty="0"/>
              <a:t>Insert Section Heading</a:t>
            </a:r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7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6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20097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i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Presenter</a:t>
            </a:r>
            <a: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 Name</a:t>
            </a:r>
            <a:b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</a:br>
            <a: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Title</a:t>
            </a:r>
            <a:b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</a:br>
            <a: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Team/Office/Division</a:t>
            </a:r>
          </a:p>
          <a:p>
            <a: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Email Address</a:t>
            </a:r>
          </a:p>
          <a:p>
            <a:r>
              <a:rPr lang="en-US" sz="3000" b="1" i="0" baseline="0" dirty="0">
                <a:solidFill>
                  <a:schemeClr val="bg1"/>
                </a:solidFill>
                <a:effectLst/>
                <a:latin typeface="PermianSlabSerifTypeface"/>
                <a:cs typeface="PermianSlabSerifTypeface"/>
              </a:rPr>
              <a:t>Phone Number</a:t>
            </a:r>
            <a:endParaRPr lang="en-US" sz="3000" b="1" i="0" dirty="0">
              <a:solidFill>
                <a:schemeClr val="bg1"/>
              </a:solidFill>
              <a:effectLst/>
              <a:latin typeface="PermianSlabSerifTypeface"/>
              <a:cs typeface="PermianSlabSerifTypeface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19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B365D"/>
                </a:solidFill>
                <a:latin typeface="Open Sans"/>
                <a:cs typeface="Open Sans"/>
              </a:rPr>
              <a:t>Excellence | Optimism | Judgment | Courage | Teamwork</a:t>
            </a: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4425" spc="-75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165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66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8" r:id="rId6"/>
    <p:sldLayoutId id="2147483661" r:id="rId7"/>
    <p:sldLayoutId id="2147483660" r:id="rId8"/>
    <p:sldLayoutId id="214748366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PermianSlabSerifTypeface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content/dam/tn/education/ccte/wbl/wbl_agreement.pdf" TargetMode="External"/><Relationship Id="rId2" Type="http://schemas.openxmlformats.org/officeDocument/2006/relationships/hyperlink" Target="https://www.tn.gov/content/dam/tn/education/ccte/wbl/wbl_employability_skills_checklis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n.gov/content/dam/tn/education/ccte/wbl/wbl_implementation_guide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eri.james@tn.go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education/career-and-technical-education/career-clusters/cte-cluster-health-science.html" TargetMode="External"/><Relationship Id="rId2" Type="http://schemas.openxmlformats.org/officeDocument/2006/relationships/hyperlink" Target="mailto:teri.james@tn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health/health-professionals/hcf-main/nai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ha.gov/" TargetMode="External"/><Relationship Id="rId2" Type="http://schemas.openxmlformats.org/officeDocument/2006/relationships/hyperlink" Target="http://hdmaster.com/testing/cnatesting/tennessee/tnformpages/tnforms/BOOK%20ORDER%20FORM2016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hdmaster.com/testing/cnatesting/tennessee/TN_CNA_Hom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hdmaster.com/testing/cnatesting/tennessee/TN_CNA_Home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content/dam/tn/education/ccte/wbl/wbl_personalized_learning_plan_packet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dmaster.com/testing/cnatesting/tennessee/tnformpages/tnforms/1502TN.pdf" TargetMode="External"/><Relationship Id="rId2" Type="http://schemas.openxmlformats.org/officeDocument/2006/relationships/hyperlink" Target="http://hdmaster.com/testing/cnatesting/tennessee/TN_CNA_Home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education/career-and-technical-education/career-clusters/cte-cluster-health-scienc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eri.james@tn.gov" TargetMode="External"/><Relationship Id="rId2" Type="http://schemas.openxmlformats.org/officeDocument/2006/relationships/hyperlink" Target="https://www.tn.gov/content/dam/tn/education/ccte/hlth/Nursing_Ed_Self_Paced_Training_Module_Guide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hdmaster.com/testing/cnatesting/tennessee/tnformpages/tnforms/SkillParagraph.pdf" TargetMode="External"/><Relationship Id="rId2" Type="http://schemas.openxmlformats.org/officeDocument/2006/relationships/hyperlink" Target="http://hdmaster.com/testing/cnatesting/tennessee/TN_CNA_Hom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dmaster.com/testing/cnatesting/tennessee/tnformpages/tnforms/WrittenParagraph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ndsdiversifiedtech.com/cgi-bin/CGIRegMaster/login?StateAbbrv=TN&amp;logtype=Trainin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hdmaster.com/testing/cnatesting/tennessee/tnformpages/tnforms/D&amp;SDT%20TENNESSEE%20CNA%20TESTING%20CHECKLISTS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content/dam/tn/education/ccte/wbl/wbl_health_science_clinical_nursing_quick_ref.pdf" TargetMode="External"/><Relationship Id="rId2" Type="http://schemas.openxmlformats.org/officeDocument/2006/relationships/hyperlink" Target="http://www.dandsdiversifiedtech.com/TN/TNReport_Login2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hdmaster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n.gov/content/dam/tn/education/ccte/wbl/wbl_health_science_clinical_nursing_quick_ref.pdf" TargetMode="External"/><Relationship Id="rId5" Type="http://schemas.openxmlformats.org/officeDocument/2006/relationships/hyperlink" Target="https://www.learningexpresshub.com/productengine/LELIndex.html#/learningexpresslibrary/libraryhome" TargetMode="External"/><Relationship Id="rId4" Type="http://schemas.openxmlformats.org/officeDocument/2006/relationships/hyperlink" Target="http://hdmaster.com/testing/cnatesting/tennessee/TN_CNA_Home.htm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TDOE.LMS@tn.gov" TargetMode="External"/><Relationship Id="rId2" Type="http://schemas.openxmlformats.org/officeDocument/2006/relationships/hyperlink" Target="https://openedx.tneducation.net/courses/course-v1:TDOE+NE101+2019YL/about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education/career-and-technical-education/career-clusters/cte-cluster-health-science.html" TargetMode="External"/><Relationship Id="rId2" Type="http://schemas.openxmlformats.org/officeDocument/2006/relationships/hyperlink" Target="mailto:teri.james@tn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dmaster.com/testing/cnatesting/tennessee/TN_CNA_Home.htm" TargetMode="External"/><Relationship Id="rId2" Type="http://schemas.openxmlformats.org/officeDocument/2006/relationships/hyperlink" Target="https://www.tn.gov/content/dam/tn/education/ccte/wbl/wbl_health_science_clinical_nursing_quick_ref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597" y="4092575"/>
            <a:ext cx="7772400" cy="1470025"/>
          </a:xfrm>
        </p:spPr>
        <p:txBody>
          <a:bodyPr/>
          <a:lstStyle/>
          <a:p>
            <a:r>
              <a:rPr lang="en-US" dirty="0"/>
              <a:t>Nursing Education Self-Paced Training Course</a:t>
            </a:r>
          </a:p>
        </p:txBody>
      </p:sp>
    </p:spTree>
    <p:extLst>
      <p:ext uri="{BB962C8B-B14F-4D97-AF65-F5344CB8AC3E}">
        <p14:creationId xmlns:p14="http://schemas.microsoft.com/office/powerpoint/2010/main" val="3534085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360"/>
              </a:spcBef>
              <a:buSzPts val="1800"/>
              <a:buNone/>
            </a:pPr>
            <a:r>
              <a:rPr lang="en-US" sz="3500" b="1" dirty="0"/>
              <a:t>Student Eligibility:</a:t>
            </a:r>
          </a:p>
          <a:p>
            <a:pPr marL="0" indent="0">
              <a:spcBef>
                <a:spcPts val="360"/>
              </a:spcBef>
              <a:buSzPts val="1800"/>
              <a:buNone/>
            </a:pPr>
            <a:r>
              <a:rPr lang="en-US" sz="2800" dirty="0"/>
              <a:t>In order to qualify for participation in the Nursing Education course, students must meet student readiness expectations. An </a:t>
            </a:r>
            <a:r>
              <a:rPr lang="en-US" sz="2800" dirty="0">
                <a:hlinkClick r:id="rId2"/>
              </a:rPr>
              <a:t>Employability Skills Checklist </a:t>
            </a:r>
            <a:r>
              <a:rPr lang="en-US" sz="2800" dirty="0"/>
              <a:t>is available on the department’s WBL site. The minimum requirements for participation in Nursing Education are as follows:</a:t>
            </a:r>
          </a:p>
          <a:p>
            <a:pPr marL="457200" indent="-457200">
              <a:spcBef>
                <a:spcPts val="360"/>
              </a:spcBef>
              <a:buSzPct val="100000"/>
              <a:buFont typeface="+mj-lt"/>
              <a:buAutoNum type="arabicPeriod"/>
            </a:pPr>
            <a:r>
              <a:rPr lang="en-US" dirty="0"/>
              <a:t>The student should have successfully completed the aligned pre-requisite courses in the Nursing Education program of study.</a:t>
            </a:r>
          </a:p>
          <a:p>
            <a:pPr marL="457200" indent="-457200">
              <a:spcBef>
                <a:spcPts val="360"/>
              </a:spcBef>
              <a:buSzPct val="100000"/>
              <a:buFont typeface="+mj-lt"/>
              <a:buAutoNum type="arabicPeriod"/>
            </a:pPr>
            <a:r>
              <a:rPr lang="en-US" dirty="0"/>
              <a:t>The student should meet the readiness qualifications outlined on the employability skills checklist and </a:t>
            </a:r>
            <a:r>
              <a:rPr lang="en-US" b="1" dirty="0"/>
              <a:t>must</a:t>
            </a:r>
            <a:r>
              <a:rPr lang="en-US" dirty="0"/>
              <a:t> exhibit work readiness attitudes and skills as determined by the teacher and employer. </a:t>
            </a:r>
          </a:p>
          <a:p>
            <a:pPr marL="457200" indent="-457200">
              <a:spcBef>
                <a:spcPts val="360"/>
              </a:spcBef>
              <a:buSzPct val="100000"/>
              <a:buFont typeface="+mj-lt"/>
              <a:buAutoNum type="arabicPeriod"/>
            </a:pPr>
            <a:r>
              <a:rPr lang="en-US" dirty="0"/>
              <a:t>The clinical site administrator </a:t>
            </a:r>
            <a:r>
              <a:rPr lang="en-US" b="1" dirty="0"/>
              <a:t>must</a:t>
            </a:r>
            <a:r>
              <a:rPr lang="en-US" dirty="0"/>
              <a:t> approve the student </a:t>
            </a:r>
            <a:r>
              <a:rPr lang="en-US" b="1" dirty="0"/>
              <a:t>and</a:t>
            </a:r>
            <a:r>
              <a:rPr lang="en-US" dirty="0"/>
              <a:t> sign the </a:t>
            </a:r>
            <a:r>
              <a:rPr lang="en-US" dirty="0">
                <a:hlinkClick r:id="rId3"/>
              </a:rPr>
              <a:t>work based learning agreement document</a:t>
            </a:r>
            <a:r>
              <a:rPr lang="en-US" dirty="0"/>
              <a:t> . </a:t>
            </a:r>
          </a:p>
          <a:p>
            <a:pPr marL="0" indent="0">
              <a:spcBef>
                <a:spcPts val="360"/>
              </a:spcBef>
              <a:buSzPts val="1800"/>
              <a:buNone/>
            </a:pPr>
            <a:endParaRPr lang="en-US" u="sng" dirty="0"/>
          </a:p>
          <a:p>
            <a:pPr marL="0" indent="0">
              <a:spcBef>
                <a:spcPts val="360"/>
              </a:spcBef>
              <a:buSzPts val="1800"/>
              <a:buNone/>
            </a:pPr>
            <a:endParaRPr lang="en-US" u="sng" dirty="0"/>
          </a:p>
          <a:p>
            <a:pPr marL="0" indent="0">
              <a:spcBef>
                <a:spcPts val="360"/>
              </a:spcBef>
              <a:buSzPts val="1800"/>
              <a:buNone/>
            </a:pPr>
            <a:endParaRPr lang="en-US" u="sng" dirty="0"/>
          </a:p>
          <a:p>
            <a:pPr marL="0" indent="0">
              <a:spcBef>
                <a:spcPts val="360"/>
              </a:spcBef>
              <a:buSzPts val="1800"/>
              <a:buNone/>
            </a:pPr>
            <a:r>
              <a:rPr lang="en-US" sz="1900" b="1" u="sng" dirty="0"/>
              <a:t>Relevant WBL Policies:</a:t>
            </a:r>
          </a:p>
          <a:p>
            <a:pPr marL="0" indent="0">
              <a:spcBef>
                <a:spcPts val="360"/>
              </a:spcBef>
              <a:buSzPts val="1800"/>
              <a:buNone/>
            </a:pPr>
            <a:r>
              <a:rPr lang="en-US" sz="1900" i="1" dirty="0"/>
              <a:t>Policy #6</a:t>
            </a:r>
            <a:r>
              <a:rPr lang="en-US" sz="1900" dirty="0"/>
              <a:t>: Students must exhibit work readiness, attitudes, and skills as determined by the teacher and employer.</a:t>
            </a:r>
            <a:endParaRPr lang="en-US" sz="1900" u="sng" dirty="0"/>
          </a:p>
          <a:p>
            <a:pPr marL="0" lvl="0" indent="0">
              <a:spcBef>
                <a:spcPts val="360"/>
              </a:spcBef>
              <a:buSzPts val="1800"/>
              <a:buNone/>
            </a:pPr>
            <a:r>
              <a:rPr lang="en-US" sz="1900" i="1" dirty="0"/>
              <a:t>Policy #36</a:t>
            </a:r>
            <a:r>
              <a:rPr lang="en-US" sz="1900" dirty="0"/>
              <a:t>:  Demonstrated Readiness. Students must exhibit work readiness attitudes and skills as determined by the teacher and employer and consistent with the WBL Policy Guide before beginning a WBL experience. Interviews and/or pre-assessments may be used to determine a student’s readiness for a placement. Recommendations for assessing readiness skills may be found in the </a:t>
            </a:r>
            <a:r>
              <a:rPr lang="en-US" sz="1900" dirty="0">
                <a:hlinkClick r:id="rId4"/>
              </a:rPr>
              <a:t>WBL Implementation Guide</a:t>
            </a:r>
            <a:r>
              <a:rPr lang="en-US" sz="1900" dirty="0"/>
              <a:t>. (SBE High School Policy 2.103)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and Program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66700" y="4572000"/>
            <a:ext cx="8343900" cy="1166948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Education General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86D2451E-3285-438B-B188-C22B2A012BF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05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At least one semester prior to teaching the course:</a:t>
            </a:r>
          </a:p>
          <a:p>
            <a:r>
              <a:rPr lang="en-US" dirty="0">
                <a:solidFill>
                  <a:srgbClr val="000000"/>
                </a:solidFill>
              </a:rPr>
              <a:t>Prepare for the selection of students:</a:t>
            </a:r>
          </a:p>
          <a:p>
            <a:pPr lvl="1"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Determine </a:t>
            </a:r>
            <a:r>
              <a:rPr lang="en-US" b="1" dirty="0">
                <a:solidFill>
                  <a:srgbClr val="000000"/>
                </a:solidFill>
              </a:rPr>
              <a:t>program guidelines </a:t>
            </a:r>
            <a:r>
              <a:rPr lang="en-US" dirty="0">
                <a:solidFill>
                  <a:srgbClr val="000000"/>
                </a:solidFill>
              </a:rPr>
              <a:t>for the </a:t>
            </a:r>
            <a:r>
              <a:rPr lang="en-US">
                <a:solidFill>
                  <a:srgbClr val="000000"/>
                </a:solidFill>
              </a:rPr>
              <a:t>student selection </a:t>
            </a:r>
            <a:r>
              <a:rPr lang="en-US" dirty="0">
                <a:solidFill>
                  <a:srgbClr val="000000"/>
                </a:solidFill>
              </a:rPr>
              <a:t>process </a:t>
            </a:r>
          </a:p>
          <a:p>
            <a:pPr lvl="2" indent="-285750"/>
            <a:r>
              <a:rPr lang="en-US" dirty="0">
                <a:solidFill>
                  <a:srgbClr val="000000"/>
                </a:solidFill>
              </a:rPr>
              <a:t>Who makes student selection decisions?</a:t>
            </a:r>
          </a:p>
          <a:p>
            <a:pPr lvl="2" indent="-285750"/>
            <a:r>
              <a:rPr lang="en-US" dirty="0">
                <a:solidFill>
                  <a:srgbClr val="000000"/>
                </a:solidFill>
              </a:rPr>
              <a:t>What is the process?</a:t>
            </a:r>
          </a:p>
          <a:p>
            <a:pPr lvl="2" indent="-285750"/>
            <a:r>
              <a:rPr lang="en-US" dirty="0">
                <a:solidFill>
                  <a:srgbClr val="000000"/>
                </a:solidFill>
              </a:rPr>
              <a:t>What is the criteria for selection? Deselection?</a:t>
            </a:r>
          </a:p>
          <a:p>
            <a:pPr lvl="1" indent="-342900">
              <a:buFont typeface="Open Sans" panose="020B0606030504020204" pitchFamily="34" charset="0"/>
              <a:buChar char="–"/>
            </a:pPr>
            <a:r>
              <a:rPr lang="en-US" dirty="0"/>
              <a:t>Conduct clinical applications / interviews. </a:t>
            </a:r>
            <a:endParaRPr lang="en-US" dirty="0">
              <a:solidFill>
                <a:srgbClr val="000000"/>
              </a:solidFill>
            </a:endParaRPr>
          </a:p>
          <a:p>
            <a:pPr lvl="2" indent="-285750"/>
            <a:r>
              <a:rPr lang="en-US" dirty="0">
                <a:solidFill>
                  <a:srgbClr val="000000"/>
                </a:solidFill>
              </a:rPr>
              <a:t>Have students complete application process and schedule interviews if appropriate.</a:t>
            </a:r>
          </a:p>
          <a:p>
            <a:pPr lvl="3"/>
            <a:r>
              <a:rPr lang="en-US" dirty="0">
                <a:solidFill>
                  <a:srgbClr val="000000"/>
                </a:solidFill>
              </a:rPr>
              <a:t>May invite school counselors, principal, other stakeholders to participate </a:t>
            </a:r>
          </a:p>
          <a:p>
            <a:pPr lvl="1"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Ensure the clinical site approves of all student placements.</a:t>
            </a:r>
            <a:endParaRPr lang="en-US" dirty="0">
              <a:solidFill>
                <a:srgbClr val="92D050"/>
              </a:solidFill>
            </a:endParaRPr>
          </a:p>
          <a:p>
            <a:pPr lvl="1">
              <a:buFont typeface="Open Sans" panose="020B0606030504020204" pitchFamily="34" charset="0"/>
              <a:buChar char="–"/>
            </a:pPr>
            <a:r>
              <a:rPr lang="en-US" dirty="0"/>
              <a:t>Send approved student roster to the school counseling office if     appropriate or request roster from counselors/principal.</a:t>
            </a:r>
          </a:p>
          <a:p>
            <a:pPr lvl="3" indent="-285750"/>
            <a:r>
              <a:rPr lang="en-US" dirty="0"/>
              <a:t>15 students maximum per Tennessee Department of Health Guidelines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C89C8-F63A-0B4E-8336-0C60627C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Before end of semester prior to teaching the course:</a:t>
            </a:r>
            <a:endParaRPr lang="en-US" dirty="0"/>
          </a:p>
          <a:p>
            <a:r>
              <a:rPr lang="en-US" dirty="0"/>
              <a:t>Verify the student roster.</a:t>
            </a:r>
          </a:p>
          <a:p>
            <a:r>
              <a:rPr lang="en-US" dirty="0"/>
              <a:t>Schedule and hold student meetings.</a:t>
            </a:r>
          </a:p>
          <a:p>
            <a:pPr lvl="1"/>
            <a:r>
              <a:rPr lang="en-US" sz="2000" dirty="0"/>
              <a:t>Discuss fees (if applicable per school)</a:t>
            </a:r>
          </a:p>
          <a:p>
            <a:pPr lvl="1"/>
            <a:r>
              <a:rPr lang="en-US" sz="2000" dirty="0"/>
              <a:t>Requirements (both WBL and school specific) such as:</a:t>
            </a:r>
            <a:endParaRPr lang="en-US" dirty="0"/>
          </a:p>
          <a:p>
            <a:pPr lvl="2"/>
            <a:r>
              <a:rPr lang="en-US" dirty="0"/>
              <a:t>Attendance</a:t>
            </a:r>
          </a:p>
          <a:p>
            <a:pPr lvl="2"/>
            <a:r>
              <a:rPr lang="en-US" dirty="0"/>
              <a:t>Uniform/scrubs and shoes</a:t>
            </a:r>
          </a:p>
          <a:p>
            <a:pPr lvl="2"/>
            <a:r>
              <a:rPr lang="en-US" dirty="0"/>
              <a:t>Transportation/auto insurance</a:t>
            </a:r>
          </a:p>
          <a:p>
            <a:pPr lvl="2"/>
            <a:r>
              <a:rPr lang="en-US" dirty="0"/>
              <a:t>Health physical</a:t>
            </a:r>
          </a:p>
          <a:p>
            <a:pPr lvl="2"/>
            <a:r>
              <a:rPr lang="en-US" dirty="0"/>
              <a:t>Immunizations/TB skin test</a:t>
            </a:r>
          </a:p>
          <a:p>
            <a:pPr lvl="2"/>
            <a:r>
              <a:rPr lang="en-US" dirty="0"/>
              <a:t>Health insurance</a:t>
            </a:r>
          </a:p>
          <a:p>
            <a:pPr lvl="2"/>
            <a:r>
              <a:rPr lang="en-US" dirty="0"/>
              <a:t>BLS card</a:t>
            </a:r>
          </a:p>
          <a:p>
            <a:pPr lvl="2"/>
            <a:r>
              <a:rPr lang="en-US" dirty="0"/>
              <a:t>Social Security Card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D2EFF-16ED-A149-98FE-5CC43D4A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19F82-0846-F246-AFD1-0BE1B8D2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78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966" y="1295400"/>
            <a:ext cx="8382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Before end of semester prior to teaching the course:</a:t>
            </a:r>
            <a:endParaRPr lang="en-US" dirty="0"/>
          </a:p>
          <a:p>
            <a:r>
              <a:rPr lang="en-US" dirty="0"/>
              <a:t>Contact </a:t>
            </a:r>
            <a:r>
              <a:rPr lang="en-US" dirty="0">
                <a:hlinkClick r:id="rId2"/>
              </a:rPr>
              <a:t>Teri James </a:t>
            </a:r>
            <a:r>
              <a:rPr lang="en-US" dirty="0"/>
              <a:t>to determine if the facility where clinical hours are scheduled is in good standing with the Department of Health.</a:t>
            </a:r>
          </a:p>
          <a:p>
            <a:r>
              <a:rPr lang="en-US" dirty="0"/>
              <a:t>Set specific orientation and clinical dates with the facility.</a:t>
            </a:r>
          </a:p>
          <a:p>
            <a:r>
              <a:rPr lang="en-US" b="1" dirty="0"/>
              <a:t>Remember</a:t>
            </a:r>
            <a:r>
              <a:rPr lang="en-US" dirty="0"/>
              <a:t> to schedule a minimum of 16 classroom hours prior to the first clinical visit to allow time for training that is required prior to the first patient contact:</a:t>
            </a:r>
          </a:p>
          <a:p>
            <a:pPr lvl="1"/>
            <a:r>
              <a:rPr lang="en-US" sz="1800" dirty="0"/>
              <a:t>Communication and Interpersonal skills</a:t>
            </a:r>
          </a:p>
          <a:p>
            <a:pPr lvl="1"/>
            <a:r>
              <a:rPr lang="en-US" sz="1800" dirty="0"/>
              <a:t>Residents Rights </a:t>
            </a:r>
          </a:p>
          <a:p>
            <a:pPr lvl="1"/>
            <a:r>
              <a:rPr lang="en-US" sz="1800" dirty="0"/>
              <a:t>Residents Independence</a:t>
            </a:r>
          </a:p>
          <a:p>
            <a:pPr lvl="1"/>
            <a:r>
              <a:rPr lang="en-US" sz="1800" dirty="0"/>
              <a:t>Safety and Emergency Procedures including the Heimlich Maneuver and Infection Control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9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Before end of semester prior to teaching the course:</a:t>
            </a:r>
            <a:endParaRPr lang="en-US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Complete all Department of Health paperwork and submit to </a:t>
            </a:r>
            <a:r>
              <a:rPr lang="en-US" u="sng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Teri James</a:t>
            </a:r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Note: If this is the first year of the program, Teri will send the required documentation.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Examples for completing this paperwork are included in the Nursing Education Document Examples folder on the </a:t>
            </a:r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Health Science website</a:t>
            </a:r>
            <a:r>
              <a:rPr lang="en-US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This paperwork </a:t>
            </a:r>
            <a:r>
              <a:rPr lang="en-US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be received by Teri James </a:t>
            </a:r>
            <a:r>
              <a:rPr lang="en-US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 less than 30 days before the first day of class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highlight>
                <a:srgbClr val="FFFF00"/>
              </a:highlight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62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1183" y="1295400"/>
            <a:ext cx="8382000" cy="3992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Updating Paperwork</a:t>
            </a:r>
            <a:endParaRPr lang="en-US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Paperwork needs to be updated every two years </a:t>
            </a:r>
            <a:r>
              <a:rPr lang="en-US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within 30 days of any substantial change. Substantial changes include:</a:t>
            </a:r>
          </a:p>
          <a:p>
            <a:pPr lvl="1"/>
            <a:r>
              <a:rPr lang="en-US" sz="2000" dirty="0"/>
              <a:t>name, address, and telephone number of the facility, institution or agency offering the program, including the clinical site;</a:t>
            </a:r>
          </a:p>
          <a:p>
            <a:pPr lvl="1"/>
            <a:r>
              <a:rPr lang="en-US" sz="2000" dirty="0"/>
              <a:t>the program coordinator;</a:t>
            </a:r>
          </a:p>
          <a:p>
            <a:pPr lvl="1"/>
            <a:r>
              <a:rPr lang="en-US" sz="2000" dirty="0"/>
              <a:t>statement of course objectives; or</a:t>
            </a:r>
          </a:p>
          <a:p>
            <a:pPr lvl="1"/>
            <a:r>
              <a:rPr lang="en-US" sz="2000" dirty="0"/>
              <a:t>description of course content specifying the number of hours in classroom and clinical settings.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" y="5410200"/>
            <a:ext cx="7848600" cy="334963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For additional information, follow this link to the Department of Health website </a:t>
            </a: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Nursing Aide Information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78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4246" y="1295400"/>
            <a:ext cx="8462554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One month before class begins:</a:t>
            </a:r>
            <a:endParaRPr lang="en-US" dirty="0"/>
          </a:p>
          <a:p>
            <a:r>
              <a:rPr lang="en-US" dirty="0"/>
              <a:t>Order CNA Handbooks (order 1-2 extra). Handbooks are free from D&amp;S. They can also be printed from the D&amp;S website.</a:t>
            </a:r>
          </a:p>
          <a:p>
            <a:pPr lvl="1"/>
            <a:r>
              <a:rPr lang="en-US" dirty="0"/>
              <a:t>Link: </a:t>
            </a:r>
            <a:r>
              <a:rPr lang="en-US" u="sng" dirty="0">
                <a:hlinkClick r:id="rId2"/>
              </a:rPr>
              <a:t>D&amp;S - Headmaster -Candidate Handbook Order Form</a:t>
            </a:r>
            <a:endParaRPr lang="en-US" dirty="0"/>
          </a:p>
          <a:p>
            <a:r>
              <a:rPr lang="en-US" dirty="0">
                <a:ea typeface="Open Sans"/>
                <a:cs typeface="Open Sans"/>
                <a:sym typeface="Open Sans"/>
              </a:rPr>
              <a:t>Create an exposure control plan. </a:t>
            </a:r>
          </a:p>
          <a:p>
            <a:pPr marL="800100" lvl="1"/>
            <a:r>
              <a:rPr lang="en-US" dirty="0">
                <a:ea typeface="Open Sans"/>
                <a:cs typeface="Open Sans"/>
                <a:sym typeface="Open Sans"/>
              </a:rPr>
              <a:t>There is not an official form for exposure control plans; however, a tool for covering exposures students may encounter can be found online at </a:t>
            </a:r>
            <a:r>
              <a:rPr lang="en-US" u="sng" dirty="0">
                <a:ea typeface="Open Sans"/>
                <a:cs typeface="Open Sans"/>
                <a:sym typeface="Open Sans"/>
                <a:hlinkClick r:id="rId3"/>
              </a:rPr>
              <a:t>www.osha.gov</a:t>
            </a:r>
            <a:r>
              <a:rPr lang="en-US" dirty="0">
                <a:ea typeface="Open Sans"/>
                <a:cs typeface="Open Sans"/>
                <a:sym typeface="Open Sans"/>
              </a:rPr>
              <a:t>.</a:t>
            </a:r>
          </a:p>
          <a:p>
            <a:pPr marL="800100" lvl="1"/>
            <a:r>
              <a:rPr lang="en-US" dirty="0">
                <a:ea typeface="Open Sans"/>
                <a:cs typeface="Open Sans"/>
                <a:sym typeface="Open Sans"/>
              </a:rPr>
              <a:t>A copy should be kept in the classroom AND in the students’ paperwork folder.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60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6700" y="1295400"/>
            <a:ext cx="85725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</a:rPr>
              <a:t>First 1-2 Days of Class:</a:t>
            </a:r>
            <a:endParaRPr lang="en-US" sz="3200" dirty="0"/>
          </a:p>
          <a:p>
            <a:r>
              <a:rPr lang="en-US" sz="2300" dirty="0"/>
              <a:t>Distribute handbooks.</a:t>
            </a:r>
          </a:p>
          <a:p>
            <a:r>
              <a:rPr lang="en-US" sz="2300" dirty="0"/>
              <a:t>Review all paperwork such as:</a:t>
            </a:r>
          </a:p>
          <a:p>
            <a:pPr lvl="1"/>
            <a:r>
              <a:rPr lang="en-US" sz="2300" dirty="0"/>
              <a:t>Copy of up-to-date immunization record</a:t>
            </a:r>
          </a:p>
          <a:p>
            <a:pPr lvl="1"/>
            <a:r>
              <a:rPr lang="en-US" sz="2300" dirty="0"/>
              <a:t>TB test (as requested by the training facility) </a:t>
            </a:r>
          </a:p>
          <a:p>
            <a:pPr lvl="1"/>
            <a:r>
              <a:rPr lang="en-US" sz="2300" dirty="0"/>
              <a:t>Proof of Hepatitis B series </a:t>
            </a:r>
          </a:p>
          <a:p>
            <a:pPr lvl="1"/>
            <a:r>
              <a:rPr lang="en-US" sz="2300" dirty="0"/>
              <a:t>Proof of influenza vaccination (if required by the training facility) </a:t>
            </a:r>
          </a:p>
          <a:p>
            <a:pPr lvl="1"/>
            <a:r>
              <a:rPr lang="en-US" sz="2300" dirty="0"/>
              <a:t>Copy of valid driver’s license and auto insurance documentation</a:t>
            </a:r>
          </a:p>
          <a:p>
            <a:pPr lvl="1"/>
            <a:r>
              <a:rPr lang="en-US" sz="2300" dirty="0"/>
              <a:t>Copy of health insurance coverage documentation</a:t>
            </a:r>
          </a:p>
          <a:p>
            <a:pPr lvl="1"/>
            <a:r>
              <a:rPr lang="en-US" sz="2300" dirty="0"/>
              <a:t>Current physical form cleared by physician (within a year and not to expire during experience) </a:t>
            </a:r>
          </a:p>
          <a:p>
            <a:pPr lvl="1"/>
            <a:r>
              <a:rPr lang="en-US" sz="2300" dirty="0"/>
              <a:t>Copy of current CPR card </a:t>
            </a:r>
          </a:p>
          <a:p>
            <a:pPr lvl="1"/>
            <a:r>
              <a:rPr lang="en-US" sz="2300" dirty="0"/>
              <a:t>Hard copy of social security card (students will need to provide this during CNA testing) </a:t>
            </a:r>
          </a:p>
          <a:p>
            <a:pPr lvl="1"/>
            <a:r>
              <a:rPr lang="en-US" sz="2300" dirty="0"/>
              <a:t>Completed WBL forms; keep copies on file at school, with CTE director, and at the training facility</a:t>
            </a:r>
          </a:p>
          <a:p>
            <a:pPr lvl="1"/>
            <a:r>
              <a:rPr lang="en-US" sz="2300" dirty="0"/>
              <a:t>Class policies </a:t>
            </a:r>
            <a:r>
              <a:rPr lang="en-US" dirty="0"/>
              <a:t>such as behavior and dress expectations as well as cell phone use, etc.</a:t>
            </a:r>
          </a:p>
          <a:p>
            <a:r>
              <a:rPr lang="en-US" sz="2300" dirty="0"/>
              <a:t>Register students with D&amp;S Diversified Technologies, the state testing contractor. Directions to follow.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9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4493"/>
            <a:ext cx="8382000" cy="4649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First 1-2 Days of Class: D&amp;S Registration:</a:t>
            </a:r>
            <a:endParaRPr lang="en-US" dirty="0"/>
          </a:p>
          <a:p>
            <a:r>
              <a:rPr lang="en-US" dirty="0"/>
              <a:t>Register students with </a:t>
            </a:r>
            <a:r>
              <a:rPr lang="en-US" dirty="0">
                <a:hlinkClick r:id="rId2"/>
              </a:rPr>
              <a:t>D&amp;S Diversified Technologies</a:t>
            </a:r>
            <a:r>
              <a:rPr lang="en-US" dirty="0"/>
              <a:t>, the state testing contractor, using the following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Go to this </a:t>
            </a:r>
            <a:r>
              <a:rPr lang="en-US" sz="2200" u="sng" dirty="0">
                <a:hlinkClick r:id="rId2"/>
              </a:rPr>
              <a:t>link</a:t>
            </a:r>
            <a:r>
              <a:rPr lang="en-US" sz="2200" dirty="0"/>
              <a:t> and click on “</a:t>
            </a:r>
            <a:r>
              <a:rPr lang="en-US" sz="2200" i="1" dirty="0"/>
              <a:t>Training Program Login</a:t>
            </a:r>
            <a:r>
              <a:rPr lang="en-US" sz="2200" dirty="0"/>
              <a:t>”. Enter the training program ID and PIN. </a:t>
            </a:r>
          </a:p>
          <a:p>
            <a:pPr lvl="2"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If the program is new, D&amp;S will provide this information. If you have an existing program, obtain the ID and PIN from previous instructor/principal/CTE Director. </a:t>
            </a:r>
          </a:p>
          <a:p>
            <a:pPr lvl="2"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D&amp;S can re-send information if the ID and PIN are misplaced.</a:t>
            </a:r>
          </a:p>
          <a:p>
            <a:pPr marL="457200" lvl="1" indent="0">
              <a:buNone/>
            </a:pPr>
            <a:endParaRPr lang="en-US" sz="2400" dirty="0">
              <a:solidFill>
                <a:srgbClr val="92D050"/>
              </a:solidFill>
            </a:endParaRPr>
          </a:p>
          <a:p>
            <a:pPr lvl="1"/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Articulate the Nursing Education program requirements</a:t>
            </a:r>
          </a:p>
          <a:p>
            <a:r>
              <a:rPr lang="en-US" dirty="0"/>
              <a:t>Analyze the requirements for Nursing Education instructors</a:t>
            </a:r>
          </a:p>
          <a:p>
            <a:r>
              <a:rPr lang="en-US" dirty="0"/>
              <a:t>Formulate a course outline with dates aligned to the district calendar</a:t>
            </a:r>
          </a:p>
          <a:p>
            <a:r>
              <a:rPr lang="en-US" dirty="0"/>
              <a:t>Prioritize actions that ensure compliance with federal, state, and TDOE requirements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97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8610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400" b="1" dirty="0">
                <a:solidFill>
                  <a:srgbClr val="000000"/>
                </a:solidFill>
              </a:rPr>
              <a:t>First 1-2 Days of Class: D&amp;S Registration, </a:t>
            </a:r>
            <a:r>
              <a:rPr lang="en-US" b="1" dirty="0">
                <a:solidFill>
                  <a:srgbClr val="000000"/>
                </a:solidFill>
              </a:rPr>
              <a:t>continued:</a:t>
            </a:r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r>
              <a:rPr lang="en-US" sz="2000" dirty="0">
                <a:solidFill>
                  <a:srgbClr val="000000"/>
                </a:solidFill>
              </a:rPr>
              <a:t>Click the “NEW” button to add each student. </a:t>
            </a:r>
            <a:r>
              <a:rPr lang="en-US" sz="1600" dirty="0">
                <a:solidFill>
                  <a:srgbClr val="000000"/>
                </a:solidFill>
              </a:rPr>
              <a:t>Note: To make sure the student isn’t already in the system enter the social security number into the search box and click “</a:t>
            </a:r>
            <a:r>
              <a:rPr lang="en-US" sz="1600" i="1" dirty="0">
                <a:solidFill>
                  <a:srgbClr val="000000"/>
                </a:solidFill>
              </a:rPr>
              <a:t>DUPLICATE</a:t>
            </a:r>
            <a:r>
              <a:rPr lang="en-US" sz="1600" dirty="0">
                <a:solidFill>
                  <a:srgbClr val="000000"/>
                </a:solidFill>
              </a:rPr>
              <a:t>”.</a:t>
            </a:r>
            <a:endParaRPr lang="en-US" sz="2000" dirty="0">
              <a:solidFill>
                <a:srgbClr val="000000"/>
              </a:solidFill>
            </a:endParaRPr>
          </a:p>
          <a:p>
            <a:pPr marL="742950" lvl="1" indent="-285750"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To ensure all information is accurate, call each student up individually to complete his/her own information. </a:t>
            </a:r>
          </a:p>
          <a:p>
            <a:pPr marL="120015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Before the student selects “</a:t>
            </a:r>
            <a:r>
              <a:rPr lang="en-US" sz="1600" i="1" dirty="0">
                <a:solidFill>
                  <a:srgbClr val="000000"/>
                </a:solidFill>
              </a:rPr>
              <a:t>SUBMIT”</a:t>
            </a:r>
            <a:r>
              <a:rPr lang="en-US" sz="1600" dirty="0">
                <a:solidFill>
                  <a:srgbClr val="000000"/>
                </a:solidFill>
              </a:rPr>
              <a:t>, check to make sure all fields are entered and correctly formatted. The name </a:t>
            </a:r>
            <a:r>
              <a:rPr lang="en-US" sz="1600" b="1" dirty="0">
                <a:solidFill>
                  <a:srgbClr val="000000"/>
                </a:solidFill>
              </a:rPr>
              <a:t>MUST</a:t>
            </a:r>
            <a:r>
              <a:rPr lang="en-US" sz="1600" dirty="0">
                <a:solidFill>
                  <a:srgbClr val="000000"/>
                </a:solidFill>
              </a:rPr>
              <a:t> match driver’s license, social security number </a:t>
            </a:r>
            <a:r>
              <a:rPr lang="en-US" sz="1600" b="1" dirty="0">
                <a:solidFill>
                  <a:srgbClr val="000000"/>
                </a:solidFill>
              </a:rPr>
              <a:t>MUST</a:t>
            </a:r>
            <a:r>
              <a:rPr lang="en-US" sz="1600" dirty="0">
                <a:solidFill>
                  <a:srgbClr val="000000"/>
                </a:solidFill>
              </a:rPr>
              <a:t> be correct, and the email &amp; street address should be ones that are checked regularly. </a:t>
            </a:r>
            <a:r>
              <a:rPr lang="en-US" sz="1600" i="1" dirty="0">
                <a:solidFill>
                  <a:srgbClr val="000000"/>
                </a:solidFill>
              </a:rPr>
              <a:t>Note: </a:t>
            </a:r>
            <a:r>
              <a:rPr lang="en-US" sz="1600" dirty="0">
                <a:solidFill>
                  <a:srgbClr val="000000"/>
                </a:solidFill>
              </a:rPr>
              <a:t>Double check all fields. If anything is blank or incorrectly formatted the student will have to re-enter everything.</a:t>
            </a:r>
          </a:p>
          <a:p>
            <a:pPr marL="800100" lvl="1" indent="-342900"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2000" dirty="0">
                <a:solidFill>
                  <a:srgbClr val="000000"/>
                </a:solidFill>
              </a:rPr>
              <a:t>“</a:t>
            </a:r>
            <a:r>
              <a:rPr lang="en-US" sz="2000" i="1" dirty="0">
                <a:solidFill>
                  <a:srgbClr val="000000"/>
                </a:solidFill>
              </a:rPr>
              <a:t>Date started” </a:t>
            </a:r>
            <a:r>
              <a:rPr lang="en-US" sz="2000" dirty="0">
                <a:solidFill>
                  <a:srgbClr val="000000"/>
                </a:solidFill>
              </a:rPr>
              <a:t>should be the first day of school.</a:t>
            </a:r>
          </a:p>
          <a:p>
            <a:pPr marL="800100" lvl="1" indent="-342900"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2000" dirty="0">
                <a:solidFill>
                  <a:srgbClr val="000000"/>
                </a:solidFill>
              </a:rPr>
              <a:t>The student must also read the questions </a:t>
            </a:r>
            <a:r>
              <a:rPr lang="en-US" sz="2000" b="1" dirty="0">
                <a:solidFill>
                  <a:srgbClr val="000000"/>
                </a:solidFill>
              </a:rPr>
              <a:t>below the personal information </a:t>
            </a:r>
            <a:r>
              <a:rPr lang="en-US" sz="2000" dirty="0">
                <a:solidFill>
                  <a:srgbClr val="000000"/>
                </a:solidFill>
              </a:rPr>
              <a:t> and “sign” (type) his/her name. </a:t>
            </a:r>
          </a:p>
        </p:txBody>
      </p:sp>
    </p:spTree>
    <p:extLst>
      <p:ext uri="{BB962C8B-B14F-4D97-AF65-F5344CB8AC3E}">
        <p14:creationId xmlns:p14="http://schemas.microsoft.com/office/powerpoint/2010/main" val="53628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6700" y="12954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First 1-2 Days of Class: D&amp;S Registration, continued:</a:t>
            </a:r>
            <a:endParaRPr lang="en-US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dirty="0"/>
              <a:t>Print a verification sheet for each student from the </a:t>
            </a:r>
            <a:r>
              <a:rPr lang="en-US" u="sng" dirty="0">
                <a:hlinkClick r:id="rId2"/>
              </a:rPr>
              <a:t>D&amp;S website</a:t>
            </a:r>
            <a:r>
              <a:rPr lang="en-US" dirty="0"/>
              <a:t> to ensure the accuracy of the student’s registration information by following these steps: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/>
              <a:t>Enter the start date into the search field.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/>
              <a:t>Select </a:t>
            </a:r>
            <a:r>
              <a:rPr lang="en-US" sz="1800" i="1" dirty="0"/>
              <a:t>“Verification Sheet” </a:t>
            </a:r>
            <a:r>
              <a:rPr lang="en-US" sz="1800" dirty="0"/>
              <a:t>from the drop-down menu.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/>
              <a:t>Click </a:t>
            </a:r>
            <a:r>
              <a:rPr lang="en-US" sz="1800" i="1" dirty="0"/>
              <a:t>“Print Template”.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800" dirty="0"/>
              <a:t>Have students verify information, read and sign, then return. These forms have each student’s PERSONAL information, so keep confidential and secure.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03997" y="5486400"/>
            <a:ext cx="7525603" cy="335428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9198" y="5514201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For any issues with verification, contact D&amp;S for assistance.</a:t>
            </a:r>
          </a:p>
        </p:txBody>
      </p:sp>
    </p:spTree>
    <p:extLst>
      <p:ext uri="{BB962C8B-B14F-4D97-AF65-F5344CB8AC3E}">
        <p14:creationId xmlns:p14="http://schemas.microsoft.com/office/powerpoint/2010/main" val="161433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4247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First Month of Class - Parent Meeting:</a:t>
            </a:r>
            <a:endParaRPr lang="en-US" sz="2200" dirty="0">
              <a:solidFill>
                <a:srgbClr val="000000"/>
              </a:solidFill>
            </a:endParaRPr>
          </a:p>
          <a:p>
            <a:r>
              <a:rPr lang="en-US" sz="2200" dirty="0">
                <a:solidFill>
                  <a:srgbClr val="000000"/>
                </a:solidFill>
              </a:rPr>
              <a:t>Schedule a meeting with parents to obtain signatures and discuss course requirements and policies. This will </a:t>
            </a:r>
            <a:r>
              <a:rPr lang="en" sz="2200" dirty="0">
                <a:solidFill>
                  <a:srgbClr val="000000"/>
                </a:solidFill>
              </a:rPr>
              <a:t>allow parents and students to understand the high level of commitment required for success in the nursing education class. </a:t>
            </a:r>
            <a:endParaRPr lang="en-US" sz="2200" b="1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Possible agenda</a:t>
            </a:r>
            <a:r>
              <a:rPr lang="en-US" sz="2000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n" sz="1700" dirty="0">
                <a:solidFill>
                  <a:srgbClr val="000000"/>
                </a:solidFill>
              </a:rPr>
              <a:t>Handout all paperwork; i.e., cell phone policy, course expectations, attendance      requirements, parents’ transportation responsibility, etc., discussing policies and procedures. Obtain parent’s and student’s signatures on a policy agreement form to keep in the student’s file. Possibly consider requiring notarization of the signatures (this is suggested, not required).</a:t>
            </a:r>
          </a:p>
          <a:p>
            <a:pPr lvl="1"/>
            <a:r>
              <a:rPr lang="en" sz="1700" dirty="0">
                <a:solidFill>
                  <a:srgbClr val="000000"/>
                </a:solidFill>
              </a:rPr>
              <a:t>Explain that testing is in two sections; written and skills.</a:t>
            </a:r>
          </a:p>
          <a:p>
            <a:pPr lvl="1"/>
            <a:r>
              <a:rPr lang="en" sz="1700" dirty="0">
                <a:solidFill>
                  <a:srgbClr val="000000"/>
                </a:solidFill>
              </a:rPr>
              <a:t>Explain how the course workbook improves student success on the written test.</a:t>
            </a:r>
          </a:p>
          <a:p>
            <a:pPr lvl="1"/>
            <a:r>
              <a:rPr lang="en" sz="1700" dirty="0">
                <a:solidFill>
                  <a:srgbClr val="000000"/>
                </a:solidFill>
              </a:rPr>
              <a:t>Encourage the purchase of the D &amp; S practice exam. It gives an accurate idea of the student’s projected score on the written exam (within 2-3 points of test). Cost: aproximately $8.00.</a:t>
            </a:r>
            <a:endParaRPr lang="en-US" sz="1700" dirty="0">
              <a:solidFill>
                <a:srgbClr val="000000"/>
              </a:solidFill>
            </a:endParaRPr>
          </a:p>
          <a:p>
            <a:pPr lvl="1"/>
            <a:r>
              <a:rPr lang="en" sz="1700" dirty="0">
                <a:solidFill>
                  <a:srgbClr val="000000"/>
                </a:solidFill>
              </a:rPr>
              <a:t>Explain the attendance policy, and hours required to take the C</a:t>
            </a:r>
            <a:r>
              <a:rPr lang="en-US" sz="1700" dirty="0">
                <a:solidFill>
                  <a:srgbClr val="000000"/>
                </a:solidFill>
              </a:rPr>
              <a:t>NA test</a:t>
            </a:r>
            <a:r>
              <a:rPr lang="en" sz="17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94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39189" y="1219200"/>
            <a:ext cx="8954589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buClr>
                <a:srgbClr val="FF0000"/>
              </a:buClr>
            </a:pPr>
            <a:r>
              <a:rPr lang="en-US" sz="2000" b="1" dirty="0">
                <a:solidFill>
                  <a:srgbClr val="000000"/>
                </a:solidFill>
              </a:rPr>
              <a:t>First Month of Class: Required Documentation:</a:t>
            </a:r>
            <a:endParaRPr lang="en-US" sz="2000" dirty="0">
              <a:solidFill>
                <a:schemeClr val="accent1"/>
              </a:solidFill>
              <a:ea typeface="Open Sans"/>
              <a:cs typeface="Open Sans"/>
              <a:sym typeface="Open Sans"/>
            </a:endParaRPr>
          </a:p>
          <a:p>
            <a:pPr marL="514350" indent="-285750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Compile </a:t>
            </a:r>
            <a:r>
              <a:rPr lang="en-US" b="1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required</a:t>
            </a:r>
            <a:r>
              <a:rPr lang="en-US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 documents for each student’s paperwork folder:</a:t>
            </a:r>
          </a:p>
          <a:p>
            <a:pPr marL="971550" lvl="1" indent="-285750">
              <a:lnSpc>
                <a:spcPct val="115000"/>
              </a:lnSpc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16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Documentation of current student physical (conducted within the past year)</a:t>
            </a:r>
          </a:p>
          <a:p>
            <a:pPr marL="971550" lvl="1" indent="-285750">
              <a:lnSpc>
                <a:spcPct val="115000"/>
              </a:lnSpc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16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Current student immunization record </a:t>
            </a:r>
          </a:p>
          <a:p>
            <a:pPr marL="1314450" lvl="2" indent="-1714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Up-to-date record of all immunizations </a:t>
            </a:r>
          </a:p>
          <a:p>
            <a:pPr marL="1314450" lvl="2" indent="-1714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Hepatitis B (HBV) is required prior for placement for students expected to have patient contact. </a:t>
            </a:r>
          </a:p>
          <a:p>
            <a:pPr marL="1314450" lvl="2" indent="-1714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Current Tuberculosis (TB) skin test results </a:t>
            </a:r>
          </a:p>
          <a:p>
            <a:pPr marL="971550" lvl="1" indent="-285750">
              <a:lnSpc>
                <a:spcPct val="115000"/>
              </a:lnSpc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16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Documentation of student insurance </a:t>
            </a:r>
          </a:p>
          <a:p>
            <a:pPr marL="1428750" lvl="2" indent="-2857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Health insurance </a:t>
            </a:r>
          </a:p>
          <a:p>
            <a:pPr marL="1428750" lvl="2" indent="-2857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Malpractice insurance: Students may be given an opportunity for individual or blanket malpractice insurance through the school district. </a:t>
            </a:r>
          </a:p>
          <a:p>
            <a:pPr marL="1428750" lvl="2" indent="-2857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Car insurance for student drivers</a:t>
            </a:r>
          </a:p>
          <a:p>
            <a:pPr marL="1428750" lvl="2" indent="-285750">
              <a:lnSpc>
                <a:spcPct val="11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Note: students are not eligible for unemployment insurance.</a:t>
            </a:r>
          </a:p>
          <a:p>
            <a:pPr marL="971550" lvl="1" indent="-285750">
              <a:lnSpc>
                <a:spcPct val="115000"/>
              </a:lnSpc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sz="16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Exposure control plan (created one month before class starts)</a:t>
            </a:r>
          </a:p>
          <a:p>
            <a:pPr lvl="0">
              <a:lnSpc>
                <a:spcPct val="115000"/>
              </a:lnSpc>
            </a:pPr>
            <a:endParaRPr lang="en-US" dirty="0">
              <a:solidFill>
                <a:schemeClr val="accent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9100" y="5334000"/>
            <a:ext cx="8077200" cy="521520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2009" y="5334000"/>
            <a:ext cx="7871381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200" i="1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Note</a:t>
            </a:r>
            <a:r>
              <a:rPr lang="en-US" sz="12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: All required documentation must be kept on record and secured for confidentiality, either in physical form or digitally for seven years. </a:t>
            </a:r>
          </a:p>
        </p:txBody>
      </p:sp>
    </p:spTree>
    <p:extLst>
      <p:ext uri="{BB962C8B-B14F-4D97-AF65-F5344CB8AC3E}">
        <p14:creationId xmlns:p14="http://schemas.microsoft.com/office/powerpoint/2010/main" val="3080760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dirty="0"/>
              <a:t>Timeline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47" name="Shape 24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 lang="en-US"/>
          </a:p>
        </p:txBody>
      </p:sp>
      <p:sp>
        <p:nvSpPr>
          <p:cNvPr id="249" name="Shape 249"/>
          <p:cNvSpPr txBox="1"/>
          <p:nvPr/>
        </p:nvSpPr>
        <p:spPr>
          <a:xfrm>
            <a:off x="228599" y="1752600"/>
            <a:ext cx="7615225" cy="91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Begin Personalized Learning Plan (PLP) Packet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u="sng" dirty="0">
                <a:solidFill>
                  <a:srgbClr val="000000"/>
                </a:solidFill>
                <a:hlinkClick r:id="rId3"/>
              </a:rPr>
              <a:t>(found here)</a:t>
            </a:r>
            <a:endParaRPr lang="en-US" dirty="0">
              <a:solidFill>
                <a:srgbClr val="000000"/>
              </a:solidFill>
            </a:endParaRPr>
          </a:p>
          <a:p>
            <a:pPr marL="742950" lvl="1" indent="-285750">
              <a:buClr>
                <a:srgbClr val="FF0000"/>
              </a:buClr>
              <a:buFont typeface="Open Sans" panose="020B0606030504020204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Complete all WBL paperwork (pages 8-10 of PLP)</a:t>
            </a:r>
          </a:p>
          <a:p>
            <a:pPr lvl="1">
              <a:buClr>
                <a:srgbClr val="FF0000"/>
              </a:buClr>
            </a:pPr>
            <a:endParaRPr lang="en-US" sz="1600" dirty="0">
              <a:solidFill>
                <a:schemeClr val="accent1"/>
              </a:solidFill>
              <a:ea typeface="Open Sans"/>
              <a:cs typeface="Open Sans"/>
              <a:sym typeface="Open Sans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ea typeface="Open Sans"/>
                <a:cs typeface="Open Sans"/>
                <a:sym typeface="Open Sans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290935"/>
            <a:ext cx="868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First Month of Class: Required Documentation, </a:t>
            </a:r>
            <a:r>
              <a:rPr lang="en-US" sz="1600" b="1" dirty="0">
                <a:solidFill>
                  <a:srgbClr val="000000"/>
                </a:solidFill>
              </a:rPr>
              <a:t>continued</a:t>
            </a:r>
            <a:r>
              <a:rPr lang="en-US" sz="2000" b="1" dirty="0">
                <a:solidFill>
                  <a:srgbClr val="000000"/>
                </a:solidFill>
              </a:rPr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2421481"/>
            <a:ext cx="2667000" cy="34775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8414" y="2421481"/>
            <a:ext cx="2678571" cy="34775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549" y="2421481"/>
            <a:ext cx="2762250" cy="347755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2421481"/>
            <a:ext cx="2743199" cy="3477558"/>
          </a:xfrm>
          <a:prstGeom prst="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27093" y="2421481"/>
            <a:ext cx="2743199" cy="3477558"/>
          </a:xfrm>
          <a:prstGeom prst="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43601" y="2404064"/>
            <a:ext cx="2743199" cy="3477558"/>
          </a:xfrm>
          <a:prstGeom prst="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21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57201" y="5342821"/>
            <a:ext cx="8153400" cy="499754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43989" y="1798828"/>
            <a:ext cx="4146369" cy="3105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Packet for LTC facility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Cover sheet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Confidentiality agreement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Notice of flu vaccine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Elderly abuse policy acknowledgement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Copy of CPR card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Skills list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Daily report/ clinical hours tracker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>
          <a:xfrm>
            <a:off x="4262844" y="1798827"/>
            <a:ext cx="3971109" cy="3105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Course documentation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Classroom rules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Clinical rules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Syllabus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Discipline plan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Dress code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Photographic consent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Release to participate in direct patient care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2475" y="1263977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First Month of Class: Optional Documents, examples: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399" y="5383087"/>
            <a:ext cx="8001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Note: </a:t>
            </a:r>
            <a:r>
              <a:rPr lang="en-US" sz="1200" dirty="0">
                <a:solidFill>
                  <a:srgbClr val="000000"/>
                </a:solidFill>
              </a:rPr>
              <a:t>These lists are suggestions for additional documents that might be included in the  students’ paperwork folders.</a:t>
            </a:r>
          </a:p>
        </p:txBody>
      </p:sp>
    </p:spTree>
    <p:extLst>
      <p:ext uri="{BB962C8B-B14F-4D97-AF65-F5344CB8AC3E}">
        <p14:creationId xmlns:p14="http://schemas.microsoft.com/office/powerpoint/2010/main" val="1843215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942" y="1295400"/>
            <a:ext cx="8567057" cy="4300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First Month of Class: Planning for Testing:</a:t>
            </a:r>
            <a:endParaRPr lang="en-US" sz="2200" dirty="0"/>
          </a:p>
          <a:p>
            <a:r>
              <a:rPr lang="en-US" sz="2000" dirty="0"/>
              <a:t>If your school is an independent testing site, contact </a:t>
            </a:r>
            <a:r>
              <a:rPr lang="en-US" sz="2000" dirty="0">
                <a:hlinkClick r:id="rId2"/>
              </a:rPr>
              <a:t>D&amp;S</a:t>
            </a:r>
            <a:r>
              <a:rPr lang="en-US" sz="2000" dirty="0"/>
              <a:t> for scheduling instructions.</a:t>
            </a:r>
          </a:p>
          <a:p>
            <a:pPr lvl="1"/>
            <a:r>
              <a:rPr lang="en-US" sz="1800" dirty="0"/>
              <a:t>Consider becoming a testing site.</a:t>
            </a:r>
          </a:p>
          <a:p>
            <a:pPr lvl="2"/>
            <a:r>
              <a:rPr lang="en-US" sz="1600" dirty="0"/>
              <a:t>For information on becoming a test site, </a:t>
            </a:r>
            <a:r>
              <a:rPr lang="en-US" sz="1600" u="sng" dirty="0">
                <a:hlinkClick r:id="rId3"/>
              </a:rPr>
              <a:t>click here</a:t>
            </a:r>
            <a:r>
              <a:rPr lang="en-US" sz="1600" dirty="0"/>
              <a:t>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If choosing a test site other than your school, students will have the opportunity to choose the site and date of their test following payment submission.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92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idx="1"/>
          </p:nvPr>
        </p:nvSpPr>
        <p:spPr>
          <a:xfrm>
            <a:off x="228600" y="1336655"/>
            <a:ext cx="8077200" cy="426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88900" indent="0">
              <a:spcBef>
                <a:spcPts val="0"/>
              </a:spcBef>
              <a:spcAft>
                <a:spcPts val="1000"/>
              </a:spcAft>
              <a:buClr>
                <a:srgbClr val="FF0000"/>
              </a:buClr>
              <a:buSzPct val="100000"/>
              <a:buNone/>
            </a:pPr>
            <a:r>
              <a:rPr lang="en-US" sz="2000" b="1" dirty="0">
                <a:solidFill>
                  <a:srgbClr val="000000"/>
                </a:solidFill>
              </a:rPr>
              <a:t>First Month of Class: Planning for Testing, continued:</a:t>
            </a:r>
          </a:p>
          <a:p>
            <a:pPr marL="374650" indent="-28575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18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Start </a:t>
            </a:r>
            <a:r>
              <a:rPr lang="en-US" sz="1800" b="1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early</a:t>
            </a:r>
            <a:r>
              <a:rPr lang="en-US" sz="18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 to prepare students for the difficulty of the written exam: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Begin “mock” testing early in the semester.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Have students remediate practice exams. 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Stress the importance of careful reading and the use of test-taking strategies (ACT).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Provide several good answers but only one “best” answer.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Use the </a:t>
            </a:r>
            <a:r>
              <a:rPr lang="en-US" sz="2000" i="1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CNA question of the day </a:t>
            </a: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on the D&amp;S website.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Practice apps (CNA prep)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Answer questions as a CNA </a:t>
            </a:r>
            <a:r>
              <a:rPr lang="en-US" sz="2000" b="1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NOT </a:t>
            </a: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an</a:t>
            </a:r>
            <a:r>
              <a:rPr lang="en-US" sz="2000" b="1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RN.</a:t>
            </a:r>
          </a:p>
          <a:p>
            <a:pPr marL="7747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2000" dirty="0">
                <a:solidFill>
                  <a:schemeClr val="accent1">
                    <a:lumMod val="95000"/>
                    <a:lumOff val="5000"/>
                  </a:schemeClr>
                </a:solidFill>
              </a:rPr>
              <a:t>Encourage students to purchase the online practice test from D&amp;S.</a:t>
            </a:r>
            <a:endParaRPr dirty="0"/>
          </a:p>
          <a:p>
            <a:pPr marL="342900" marR="0" lvl="0" indent="-342900" algn="l" rtl="0">
              <a:spcBef>
                <a:spcPts val="480"/>
              </a:spcBef>
              <a:buClr>
                <a:srgbClr val="EE3524"/>
              </a:buClr>
              <a:buSzPct val="25000"/>
              <a:buFont typeface="Noto Sans Symbols"/>
              <a:buNone/>
            </a:pPr>
            <a:endParaRPr dirty="0"/>
          </a:p>
        </p:txBody>
      </p:sp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304800" y="337653"/>
            <a:ext cx="8305800" cy="91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en-US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4014759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229600" y="6356350"/>
            <a:ext cx="457200" cy="365100"/>
          </a:xfrm>
          <a:prstGeom prst="rect">
            <a:avLst/>
          </a:prstGeom>
        </p:spPr>
        <p:txBody>
          <a:bodyPr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 lang="en-US"/>
          </a:p>
        </p:txBody>
      </p:sp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305800" cy="914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dirty="0"/>
              <a:t>Timeline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224400" y="1295400"/>
            <a:ext cx="8462400" cy="430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01600" indent="0">
              <a:spcBef>
                <a:spcPts val="0"/>
              </a:spcBef>
              <a:spcAft>
                <a:spcPts val="1000"/>
              </a:spcAft>
              <a:buClr>
                <a:srgbClr val="FF0000"/>
              </a:buClr>
              <a:buSzPct val="100000"/>
              <a:buNone/>
            </a:pPr>
            <a:r>
              <a:rPr lang="en-US" sz="2000" b="1" dirty="0">
                <a:solidFill>
                  <a:srgbClr val="000000"/>
                </a:solidFill>
              </a:rPr>
              <a:t>First Month of Class: Planning for Testing, continued:</a:t>
            </a:r>
            <a:endParaRPr lang="en-US" sz="2000" dirty="0">
              <a:solidFill>
                <a:srgbClr val="000000"/>
              </a:solidFill>
            </a:endParaRPr>
          </a:p>
          <a:p>
            <a:pPr marL="444500">
              <a:spcBef>
                <a:spcPts val="0"/>
              </a:spcBef>
              <a:spcAft>
                <a:spcPts val="1000"/>
              </a:spcAft>
              <a:buClr>
                <a:srgbClr val="FF0000"/>
              </a:buClr>
              <a:buSzPct val="100000"/>
            </a:pPr>
            <a:r>
              <a:rPr lang="en-US" sz="2000" dirty="0">
                <a:solidFill>
                  <a:srgbClr val="000000"/>
                </a:solidFill>
              </a:rPr>
              <a:t>Start </a:t>
            </a:r>
            <a:r>
              <a:rPr lang="en-US" sz="2000" b="1" dirty="0">
                <a:solidFill>
                  <a:srgbClr val="000000"/>
                </a:solidFill>
              </a:rPr>
              <a:t>early</a:t>
            </a:r>
            <a:r>
              <a:rPr lang="en-US" sz="2000" dirty="0">
                <a:solidFill>
                  <a:srgbClr val="000000"/>
                </a:solidFill>
              </a:rPr>
              <a:t> to prepare students for the difficulty of the skills exam:</a:t>
            </a:r>
          </a:p>
          <a:p>
            <a:pPr marL="7874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1800" dirty="0">
                <a:solidFill>
                  <a:srgbClr val="000000"/>
                </a:solidFill>
              </a:rPr>
              <a:t>Students will be responsible for all skills in the CNA handbook.</a:t>
            </a:r>
          </a:p>
          <a:p>
            <a:pPr marL="7874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1800" dirty="0">
                <a:solidFill>
                  <a:srgbClr val="000000"/>
                </a:solidFill>
              </a:rPr>
              <a:t>Studies have shown that students perform better in their own environment, so consider becoming a testing center.</a:t>
            </a:r>
          </a:p>
          <a:p>
            <a:pPr marL="787400" lvl="1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en-US" sz="1800" dirty="0">
                <a:solidFill>
                  <a:srgbClr val="000000"/>
                </a:solidFill>
              </a:rPr>
              <a:t>PRACTICE, PRACTICE, PRACTICE </a:t>
            </a:r>
          </a:p>
          <a:p>
            <a:pPr marL="1301750" lvl="2">
              <a:spcBef>
                <a:spcPts val="0"/>
              </a:spcBef>
              <a:buClr>
                <a:srgbClr val="FF0000"/>
              </a:buClr>
            </a:pPr>
            <a:r>
              <a:rPr lang="en-US" sz="1600" dirty="0">
                <a:solidFill>
                  <a:srgbClr val="000000"/>
                </a:solidFill>
              </a:rPr>
              <a:t>Pair students, prepare lists with 5 skills (one will be hand washing), have students draw a skills list and perform while partner grades.</a:t>
            </a:r>
          </a:p>
          <a:p>
            <a:pPr marL="1301750" lvl="2">
              <a:spcBef>
                <a:spcPts val="0"/>
              </a:spcBef>
              <a:buClr>
                <a:srgbClr val="FF0000"/>
              </a:buClr>
            </a:pPr>
            <a:r>
              <a:rPr lang="en-US" sz="1600" dirty="0">
                <a:solidFill>
                  <a:srgbClr val="000000"/>
                </a:solidFill>
              </a:rPr>
              <a:t>Have students draw a skill and perform for the class.</a:t>
            </a:r>
          </a:p>
          <a:p>
            <a:pPr marL="1301750" lvl="2">
              <a:spcBef>
                <a:spcPts val="0"/>
              </a:spcBef>
              <a:buClr>
                <a:srgbClr val="FF0000"/>
              </a:buClr>
            </a:pPr>
            <a:r>
              <a:rPr lang="en-US" sz="1600" dirty="0">
                <a:solidFill>
                  <a:srgbClr val="000000"/>
                </a:solidFill>
              </a:rPr>
              <a:t>Have “mock skills tests” throughout the semester.</a:t>
            </a:r>
          </a:p>
          <a:p>
            <a:pPr marL="1301750" lvl="2">
              <a:spcBef>
                <a:spcPts val="0"/>
              </a:spcBef>
              <a:buClr>
                <a:srgbClr val="FF0000"/>
              </a:buClr>
            </a:pPr>
            <a:r>
              <a:rPr lang="en-US" sz="1600" dirty="0">
                <a:solidFill>
                  <a:srgbClr val="000000"/>
                </a:solidFill>
              </a:rPr>
              <a:t>Bring in outside evaluators for “mock skills test” to give students a realistic view of testing day.</a:t>
            </a:r>
          </a:p>
          <a:p>
            <a:pPr marL="1073150" lvl="2" indent="0">
              <a:spcBef>
                <a:spcPts val="0"/>
              </a:spcBef>
              <a:spcAft>
                <a:spcPts val="1000"/>
              </a:spcAft>
              <a:buClr>
                <a:srgbClr val="FF0000"/>
              </a:buClr>
              <a:buSzPct val="100000"/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59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First Month of Class, continued</a:t>
            </a:r>
            <a:r>
              <a:rPr lang="en-US" sz="2200" b="1" dirty="0"/>
              <a:t>:</a:t>
            </a:r>
            <a:endParaRPr lang="en-US" sz="2200" dirty="0"/>
          </a:p>
          <a:p>
            <a:r>
              <a:rPr lang="en-US" sz="2000" dirty="0"/>
              <a:t>Stick close to syllabus, the first month will be </a:t>
            </a:r>
            <a:r>
              <a:rPr lang="en-US" sz="2000" b="1" dirty="0"/>
              <a:t>BUSY</a:t>
            </a:r>
            <a:r>
              <a:rPr lang="en-US" sz="2000" dirty="0"/>
              <a:t>! </a:t>
            </a:r>
          </a:p>
          <a:p>
            <a:pPr lvl="1"/>
            <a:r>
              <a:rPr lang="en-US" sz="2000" dirty="0"/>
              <a:t>See example syllabus in the </a:t>
            </a:r>
            <a:r>
              <a:rPr lang="en-US" sz="2000" dirty="0">
                <a:solidFill>
                  <a:srgbClr val="000000"/>
                </a:solidFill>
              </a:rPr>
              <a:t>Nursing Education Document Examples </a:t>
            </a:r>
            <a:r>
              <a:rPr lang="en-US" sz="2000" dirty="0"/>
              <a:t>folder on the </a:t>
            </a:r>
            <a:r>
              <a:rPr lang="en-US" sz="2000" dirty="0">
                <a:hlinkClick r:id="rId2"/>
              </a:rPr>
              <a:t>Health Science website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Ensure a minimum 16 hours of training in the following </a:t>
            </a:r>
            <a:r>
              <a:rPr lang="en-US" sz="2000" b="1" dirty="0"/>
              <a:t>before</a:t>
            </a:r>
            <a:r>
              <a:rPr lang="en-US" sz="2000" dirty="0"/>
              <a:t> students have first patient contact:</a:t>
            </a:r>
          </a:p>
          <a:p>
            <a:pPr lvl="2"/>
            <a:r>
              <a:rPr lang="en-US" sz="1600" dirty="0"/>
              <a:t>Communication and Interpersonal Skills	</a:t>
            </a:r>
          </a:p>
          <a:p>
            <a:pPr lvl="2"/>
            <a:r>
              <a:rPr lang="en-US" sz="1600" dirty="0"/>
              <a:t>Residents Rights</a:t>
            </a:r>
          </a:p>
          <a:p>
            <a:pPr lvl="2"/>
            <a:r>
              <a:rPr lang="en-US" sz="1600" dirty="0"/>
              <a:t>Residents Independence</a:t>
            </a:r>
          </a:p>
          <a:p>
            <a:pPr lvl="2"/>
            <a:r>
              <a:rPr lang="en-US" sz="1600" dirty="0"/>
              <a:t>Safety and Emergency Procedures including the Heimlich Maneuver, and Infection Control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600" dirty="0"/>
          </a:p>
          <a:p>
            <a:endParaRPr lang="en-US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5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Use the </a:t>
            </a:r>
            <a:r>
              <a:rPr lang="en-US" dirty="0">
                <a:hlinkClick r:id="rId2"/>
              </a:rPr>
              <a:t>Nursing Education Self-Paced Training Course one-pager </a:t>
            </a:r>
            <a:r>
              <a:rPr lang="en-US" dirty="0"/>
              <a:t>as a guide for completing this course.</a:t>
            </a:r>
          </a:p>
          <a:p>
            <a:pPr marL="457200" indent="-457200">
              <a:buAutoNum type="arabicPeriod"/>
            </a:pPr>
            <a:r>
              <a:rPr lang="en-US" dirty="0"/>
              <a:t>Read through the entire course to get an overview of the content.</a:t>
            </a:r>
          </a:p>
          <a:p>
            <a:pPr marL="457200" indent="-457200">
              <a:buAutoNum type="arabicPeriod"/>
            </a:pPr>
            <a:r>
              <a:rPr lang="en-US" dirty="0"/>
              <a:t>Use this training course to create a content outline (with dates). This content outline will be submitted to the Tennessee Department of Health (TDOH) as part of the program application. Directions to follow.</a:t>
            </a:r>
          </a:p>
          <a:p>
            <a:pPr marL="457200" indent="-457200">
              <a:buAutoNum type="arabicPeriod"/>
            </a:pPr>
            <a:r>
              <a:rPr lang="en-US" dirty="0"/>
              <a:t>Complete the course test, print the certificate, and submit the certificate with program application paperwork to </a:t>
            </a:r>
            <a:r>
              <a:rPr lang="en-US" dirty="0">
                <a:hlinkClick r:id="rId3"/>
              </a:rPr>
              <a:t>Teri James </a:t>
            </a:r>
            <a:r>
              <a:rPr lang="en-US" dirty="0"/>
              <a:t>at the TDOH.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Recommendations for Self-Paced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41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Second Month of Class for Block Schedule/</a:t>
            </a:r>
            <a:br>
              <a:rPr lang="en-US" sz="2000" b="1" dirty="0">
                <a:solidFill>
                  <a:srgbClr val="000000"/>
                </a:solidFill>
              </a:rPr>
            </a:br>
            <a:r>
              <a:rPr lang="en-US" sz="2000" b="1" dirty="0">
                <a:solidFill>
                  <a:srgbClr val="000000"/>
                </a:solidFill>
              </a:rPr>
              <a:t>Third-Fourth Month of Class for Traditional Schedule:</a:t>
            </a:r>
            <a:endParaRPr lang="en-US" sz="2000" dirty="0"/>
          </a:p>
          <a:p>
            <a:pPr lvl="0"/>
            <a:r>
              <a:rPr lang="en-US" sz="2000" dirty="0"/>
              <a:t>Begin clinical rotation visits.</a:t>
            </a:r>
          </a:p>
          <a:p>
            <a:pPr lvl="1"/>
            <a:r>
              <a:rPr lang="en-US" sz="1800" dirty="0"/>
              <a:t>Must document hours in both the classroom and clinical setting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</a:rPr>
              <a:t>May use sign in sheet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</a:rPr>
              <a:t>May use daily sheet</a:t>
            </a:r>
          </a:p>
          <a:p>
            <a:pPr marL="857250" lvl="2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    (</a:t>
            </a:r>
            <a:r>
              <a:rPr lang="en-US" sz="1400" i="1" dirty="0">
                <a:solidFill>
                  <a:srgbClr val="000000"/>
                </a:solidFill>
              </a:rPr>
              <a:t>examples in resource folder</a:t>
            </a:r>
            <a:r>
              <a:rPr lang="en-US" sz="1400" dirty="0">
                <a:solidFill>
                  <a:srgbClr val="000000"/>
                </a:solidFill>
              </a:rPr>
              <a:t>)</a:t>
            </a:r>
          </a:p>
          <a:p>
            <a:pPr lvl="0"/>
            <a:r>
              <a:rPr lang="en-US" sz="2000" dirty="0"/>
              <a:t>Collect evidence for the PLP.</a:t>
            </a:r>
            <a:r>
              <a:rPr lang="en-US" sz="2000" u="sng" dirty="0"/>
              <a:t> </a:t>
            </a:r>
            <a:endParaRPr lang="en-US" sz="2000" u="sng" dirty="0">
              <a:solidFill>
                <a:srgbClr val="92D05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See the WBL manual for assistance.</a:t>
            </a:r>
          </a:p>
          <a:p>
            <a:pPr lvl="0"/>
            <a:r>
              <a:rPr lang="en-US" sz="2000" dirty="0"/>
              <a:t>Use class days for quizzes, curriculum, post-conference, skills, etc. </a:t>
            </a:r>
          </a:p>
          <a:p>
            <a:pPr lvl="0"/>
            <a:r>
              <a:rPr lang="en-US" sz="2000" dirty="0"/>
              <a:t>Remind students a government issued photo ID and social security card are </a:t>
            </a:r>
            <a:r>
              <a:rPr lang="en-US" sz="2000" b="1" dirty="0"/>
              <a:t>mandatory requirements </a:t>
            </a:r>
            <a:r>
              <a:rPr lang="en-US" sz="2000" dirty="0"/>
              <a:t>to test.</a:t>
            </a:r>
          </a:p>
          <a:p>
            <a:pPr lvl="1"/>
            <a:r>
              <a:rPr lang="en-US" sz="1800" dirty="0"/>
              <a:t>Consider having students bring in cards as proof.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200" u="sng" dirty="0"/>
            </a:br>
            <a:br>
              <a:rPr lang="en-US" sz="2200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663" y="1295400"/>
            <a:ext cx="8458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</a:rPr>
              <a:t>Third Month of Class for Block Schedule/</a:t>
            </a:r>
            <a:br>
              <a:rPr lang="en-US" sz="1800" b="1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00"/>
                </a:solidFill>
              </a:rPr>
              <a:t>Sixth-Seventh Month of Class for Traditional Schedule:</a:t>
            </a:r>
            <a:endParaRPr lang="en-US" sz="1800" dirty="0"/>
          </a:p>
          <a:p>
            <a:r>
              <a:rPr lang="en-US" sz="1800" dirty="0"/>
              <a:t>Instruct students to check progress toward clinical hour requirements (adjust for snow days/absences as needed).</a:t>
            </a:r>
            <a:endParaRPr lang="en-US" sz="1800" dirty="0">
              <a:solidFill>
                <a:srgbClr val="92D050"/>
              </a:solidFill>
            </a:endParaRPr>
          </a:p>
          <a:p>
            <a:r>
              <a:rPr lang="en-US" sz="1800" dirty="0"/>
              <a:t>Check </a:t>
            </a:r>
            <a:r>
              <a:rPr lang="en-US" sz="1800" u="sng" dirty="0">
                <a:hlinkClick r:id="rId2"/>
              </a:rPr>
              <a:t>D&amp;S website</a:t>
            </a:r>
            <a:r>
              <a:rPr lang="en-US" sz="1800" dirty="0"/>
              <a:t> for the new handbook edition (usually released in October/March). New editions may have minor changes the students need to know about. THE TEST WILL COVER THE CURRENT EDITION!</a:t>
            </a:r>
          </a:p>
          <a:p>
            <a:r>
              <a:rPr lang="en-US" sz="1800" dirty="0"/>
              <a:t>Schedule a mock testing date and recruit volunteer observers. </a:t>
            </a:r>
          </a:p>
          <a:p>
            <a:pPr lvl="1"/>
            <a:r>
              <a:rPr lang="en-US" sz="1800" dirty="0"/>
              <a:t>Skills</a:t>
            </a:r>
          </a:p>
          <a:p>
            <a:pPr lvl="2"/>
            <a:r>
              <a:rPr lang="en-US" sz="1600" dirty="0"/>
              <a:t>Read the scripts for skills tests (from D&amp;S) </a:t>
            </a:r>
            <a:r>
              <a:rPr lang="en-US" sz="1600" dirty="0">
                <a:hlinkClick r:id="rId3"/>
              </a:rPr>
              <a:t>Skills Test Script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Use check off sheets on D&amp;S website under “mock skills sheets”.</a:t>
            </a:r>
          </a:p>
          <a:p>
            <a:pPr lvl="1"/>
            <a:r>
              <a:rPr lang="en-US" sz="1800" dirty="0"/>
              <a:t>Written</a:t>
            </a:r>
          </a:p>
          <a:p>
            <a:pPr lvl="2"/>
            <a:r>
              <a:rPr lang="en-US" sz="1600" dirty="0"/>
              <a:t>Read the scripts for written tests (from D&amp;S) </a:t>
            </a:r>
            <a:r>
              <a:rPr lang="en-US" sz="1600" dirty="0">
                <a:hlinkClick r:id="rId4"/>
              </a:rPr>
              <a:t>Written Test Script</a:t>
            </a:r>
            <a:r>
              <a:rPr lang="en-US" sz="16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30777"/>
            <a:ext cx="8305800" cy="914400"/>
          </a:xfrm>
        </p:spPr>
        <p:txBody>
          <a:bodyPr>
            <a:normAutofit fontScale="90000"/>
          </a:bodyPr>
          <a:lstStyle/>
          <a:p>
            <a:br>
              <a:rPr lang="en-US" sz="2200" u="sng" dirty="0"/>
            </a:br>
            <a:br>
              <a:rPr lang="en-US" sz="2200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04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6700" y="1295400"/>
            <a:ext cx="83820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Fourth Month of Class for Block Schedule/</a:t>
            </a:r>
            <a:br>
              <a:rPr lang="en-US" sz="2200" b="1" dirty="0">
                <a:solidFill>
                  <a:srgbClr val="000000"/>
                </a:solidFill>
              </a:rPr>
            </a:br>
            <a:r>
              <a:rPr lang="en-US" sz="2200" b="1" dirty="0">
                <a:solidFill>
                  <a:srgbClr val="000000"/>
                </a:solidFill>
              </a:rPr>
              <a:t>Eighth-Ninth Month of Class for Traditional Schedule:</a:t>
            </a:r>
            <a:endParaRPr lang="en-US" sz="2200" dirty="0"/>
          </a:p>
          <a:p>
            <a:pPr lvl="0"/>
            <a:r>
              <a:rPr lang="en-US" sz="2000" dirty="0"/>
              <a:t>Continue using daily sheets and track of hours.</a:t>
            </a:r>
          </a:p>
          <a:p>
            <a:pPr lvl="0"/>
            <a:r>
              <a:rPr lang="en-US" sz="2000" dirty="0"/>
              <a:t>Complete student PLPs. </a:t>
            </a:r>
          </a:p>
          <a:p>
            <a:pPr lvl="0"/>
            <a:r>
              <a:rPr lang="en-US" sz="2000" dirty="0"/>
              <a:t>Use class time for content completion, post conference, practice tests, portfolio, etc. </a:t>
            </a:r>
          </a:p>
          <a:p>
            <a:pPr lvl="0"/>
            <a:r>
              <a:rPr lang="en-US" sz="2000" dirty="0"/>
              <a:t>Continue skill practice.</a:t>
            </a:r>
          </a:p>
          <a:p>
            <a:pPr lvl="0"/>
            <a:r>
              <a:rPr lang="en-US" sz="2000" dirty="0"/>
              <a:t>Conduct a mock test day: written practice test AND skill test given on the same day to simulate the test-day experience.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200" u="sng" dirty="0"/>
            </a:br>
            <a:br>
              <a:rPr lang="en-US" sz="2200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12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9080" y="1289956"/>
            <a:ext cx="8382000" cy="4501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Before the End of the Semester:</a:t>
            </a:r>
            <a:endParaRPr lang="en-US" sz="2200" dirty="0"/>
          </a:p>
          <a:p>
            <a:r>
              <a:rPr lang="en-US" sz="2000" dirty="0"/>
              <a:t>Enter training hours and course completion dates on D&amp;S website: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Sign-in through </a:t>
            </a:r>
            <a:r>
              <a:rPr lang="en-US" sz="2000" u="sng" dirty="0">
                <a:hlinkClick r:id="rId2"/>
              </a:rPr>
              <a:t>“</a:t>
            </a:r>
            <a:r>
              <a:rPr lang="en-US" sz="2000" i="1" u="sng" dirty="0">
                <a:hlinkClick r:id="rId2"/>
              </a:rPr>
              <a:t>Training Program Login</a:t>
            </a:r>
            <a:r>
              <a:rPr lang="en-US" sz="2000" u="sng" dirty="0">
                <a:hlinkClick r:id="rId2"/>
              </a:rPr>
              <a:t>”</a:t>
            </a:r>
            <a:r>
              <a:rPr lang="en-US" sz="2000" u="sng" dirty="0"/>
              <a:t>.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Search using the program start date (Ex: 01/11/2016).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Click on each student’s record and enter the program end date and the number of hours gained. </a:t>
            </a:r>
          </a:p>
          <a:p>
            <a:pPr lvl="2">
              <a:buFont typeface="Open Sans" panose="020B0606030504020204" pitchFamily="34" charset="0"/>
              <a:buChar char="–"/>
            </a:pPr>
            <a:r>
              <a:rPr lang="en-US" sz="1800" dirty="0"/>
              <a:t>The program can end when at least 75 hours have been gained, but </a:t>
            </a:r>
            <a:r>
              <a:rPr lang="en-US" sz="1800" b="1" dirty="0"/>
              <a:t>MUST BE MORE THAN 10 DAYS FROM THE SCHEDULED TEST DATE! </a:t>
            </a:r>
            <a:endParaRPr lang="en-US" sz="1800" dirty="0"/>
          </a:p>
          <a:p>
            <a:pPr lvl="2">
              <a:buFont typeface="Open Sans" panose="020B0606030504020204" pitchFamily="34" charset="0"/>
              <a:buChar char="–"/>
            </a:pPr>
            <a:r>
              <a:rPr lang="en-US" sz="1800" dirty="0"/>
              <a:t>Also, select “YES” where the documents asks “Graduated?”</a:t>
            </a:r>
          </a:p>
          <a:p>
            <a:pPr lvl="0"/>
            <a:r>
              <a:rPr lang="en-US" sz="2000" dirty="0"/>
              <a:t>Submit Updates.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28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4556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Before the End of the Semester:</a:t>
            </a:r>
            <a:endParaRPr lang="en-US" sz="2200" dirty="0"/>
          </a:p>
          <a:p>
            <a:r>
              <a:rPr lang="en-US" sz="2000" dirty="0"/>
              <a:t>Print Training Certificates: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Go to the “</a:t>
            </a:r>
            <a:r>
              <a:rPr lang="en-US" sz="2000" i="1" dirty="0"/>
              <a:t>Training Program Login</a:t>
            </a:r>
            <a:r>
              <a:rPr lang="en-US" sz="2000" dirty="0"/>
              <a:t>” and sign-in.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Enter the program start </a:t>
            </a:r>
            <a:r>
              <a:rPr lang="en-US" sz="2000" b="1" dirty="0"/>
              <a:t>OR</a:t>
            </a:r>
            <a:r>
              <a:rPr lang="en-US" sz="2000" dirty="0"/>
              <a:t> end date and enter search. </a:t>
            </a:r>
          </a:p>
          <a:p>
            <a:pPr lvl="2">
              <a:buFont typeface="Open Sans" panose="020B0606030504020204" pitchFamily="34" charset="0"/>
              <a:buChar char="–"/>
            </a:pPr>
            <a:r>
              <a:rPr lang="en-US" sz="1800" dirty="0"/>
              <a:t>The class roster should appear. Make sure the boxes in the “</a:t>
            </a:r>
            <a:r>
              <a:rPr lang="en-US" sz="1800" i="1" dirty="0"/>
              <a:t>Include</a:t>
            </a:r>
            <a:r>
              <a:rPr lang="en-US" sz="1800" dirty="0"/>
              <a:t>” column are all checked.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Select “</a:t>
            </a:r>
            <a:r>
              <a:rPr lang="en-US" sz="2000" i="1" dirty="0"/>
              <a:t>Training Certificates</a:t>
            </a:r>
            <a:r>
              <a:rPr lang="en-US" sz="2000" dirty="0"/>
              <a:t>” on the drop down menu then click the gray button next to the drop down menu that says “</a:t>
            </a:r>
            <a:r>
              <a:rPr lang="en-US" sz="2000" i="1" dirty="0"/>
              <a:t>Print Template</a:t>
            </a:r>
            <a:r>
              <a:rPr lang="en-US" sz="2000" dirty="0"/>
              <a:t>”.</a:t>
            </a:r>
          </a:p>
          <a:p>
            <a:pPr lvl="2">
              <a:buFont typeface="Open Sans" panose="020B0606030504020204" pitchFamily="34" charset="0"/>
              <a:buChar char="–"/>
            </a:pPr>
            <a:r>
              <a:rPr lang="en-US" sz="1400" dirty="0"/>
              <a:t>This should open a PDF file of student certificates.</a:t>
            </a:r>
          </a:p>
          <a:p>
            <a:r>
              <a:rPr lang="en-US" sz="2000" dirty="0"/>
              <a:t>Distribute the </a:t>
            </a:r>
            <a:r>
              <a:rPr lang="en-US" sz="2000" u="sng" dirty="0">
                <a:hlinkClick r:id="rId2"/>
              </a:rPr>
              <a:t>D&amp;S Testing Checklist</a:t>
            </a:r>
            <a:r>
              <a:rPr lang="en-US" sz="2000" u="sng" dirty="0"/>
              <a:t>.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71500" y="5257800"/>
            <a:ext cx="7772400" cy="485382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5281517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14300"/>
            <a:r>
              <a:rPr lang="en-US" sz="1200" i="1" dirty="0">
                <a:solidFill>
                  <a:srgbClr val="000000"/>
                </a:solidFill>
              </a:rPr>
              <a:t>Note</a:t>
            </a:r>
            <a:r>
              <a:rPr lang="en-US" sz="1200" dirty="0">
                <a:solidFill>
                  <a:srgbClr val="000000"/>
                </a:solidFill>
              </a:rPr>
              <a:t>: Once students have tested, the training certificates CANNOT be printed, so print before the test date.</a:t>
            </a:r>
          </a:p>
        </p:txBody>
      </p:sp>
    </p:spTree>
    <p:extLst>
      <p:ext uri="{BB962C8B-B14F-4D97-AF65-F5344CB8AC3E}">
        <p14:creationId xmlns:p14="http://schemas.microsoft.com/office/powerpoint/2010/main" val="1363865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537" y="1275853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Finishing the Semester:</a:t>
            </a:r>
            <a:endParaRPr lang="en-US" dirty="0"/>
          </a:p>
          <a:p>
            <a:pPr lvl="0"/>
            <a:r>
              <a:rPr lang="en-US" dirty="0"/>
              <a:t>Ensure all students have tested.</a:t>
            </a:r>
          </a:p>
          <a:p>
            <a:pPr lvl="0"/>
            <a:r>
              <a:rPr lang="en-US" dirty="0"/>
              <a:t>Obtain and review testing reports from </a:t>
            </a:r>
            <a:r>
              <a:rPr lang="en-US" dirty="0">
                <a:hlinkClick r:id="rId2"/>
              </a:rPr>
              <a:t>D&amp;S website</a:t>
            </a:r>
            <a:r>
              <a:rPr lang="en-US" dirty="0"/>
              <a:t> using the program ID and PIN.</a:t>
            </a:r>
          </a:p>
          <a:p>
            <a:r>
              <a:rPr lang="en-US" dirty="0"/>
              <a:t>Refer to the </a:t>
            </a:r>
            <a:r>
              <a:rPr lang="en-US" dirty="0">
                <a:hlinkClick r:id="rId3"/>
              </a:rPr>
              <a:t>WBL Toolbox for Nursing Education</a:t>
            </a:r>
            <a:r>
              <a:rPr lang="en-US" dirty="0"/>
              <a:t> for required documentation that must be saved in student files:</a:t>
            </a:r>
          </a:p>
          <a:p>
            <a:pPr lvl="1"/>
            <a:r>
              <a:rPr lang="en-US" dirty="0"/>
              <a:t>Collect paperwork from students.</a:t>
            </a:r>
          </a:p>
          <a:p>
            <a:pPr lvl="1"/>
            <a:r>
              <a:rPr lang="en-US" dirty="0"/>
              <a:t>File paperwork in case of audit (Department of Health/ Department of Education).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sz="3600" dirty="0"/>
              <a:t>Timeline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19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382000" cy="4525963"/>
          </a:xfrm>
        </p:spPr>
        <p:txBody>
          <a:bodyPr>
            <a:noAutofit/>
          </a:bodyPr>
          <a:lstStyle/>
          <a:p>
            <a:r>
              <a:rPr lang="en-US" sz="1400" b="1" dirty="0"/>
              <a:t>Document Examples</a:t>
            </a:r>
            <a:r>
              <a:rPr lang="en-US" sz="1400" dirty="0"/>
              <a:t>: look here for examples of documents you can use in your program. Link TBD</a:t>
            </a:r>
          </a:p>
          <a:p>
            <a:pPr lvl="0"/>
            <a:r>
              <a:rPr lang="en-US" sz="1400" b="1" dirty="0"/>
              <a:t>D&amp;S Main Website</a:t>
            </a:r>
            <a:r>
              <a:rPr lang="en-US" sz="1400" dirty="0"/>
              <a:t>: this page contains a question of the day, sample questions, and practice tests. </a:t>
            </a:r>
            <a:r>
              <a:rPr lang="en-US" sz="1400" dirty="0">
                <a:hlinkClick r:id="rId3"/>
              </a:rPr>
              <a:t>http://hdmaster.com/</a:t>
            </a:r>
            <a:endParaRPr lang="en-US" sz="1400" dirty="0"/>
          </a:p>
          <a:p>
            <a:pPr lvl="0"/>
            <a:r>
              <a:rPr lang="en-US" sz="1400" b="1" dirty="0"/>
              <a:t>D&amp;S Tennessee Website: </a:t>
            </a:r>
            <a:r>
              <a:rPr lang="en-US" sz="1400" dirty="0"/>
              <a:t>website specific to the Tennessee CNA test. Here, you will find the candidate handbook, training program interface, mock skill sheets, test scheduling. </a:t>
            </a:r>
            <a:r>
              <a:rPr lang="en-US" sz="1400" dirty="0">
                <a:hlinkClick r:id="rId4"/>
              </a:rPr>
              <a:t>http://hdmaster.com/testing/cnatesting/tennessee/TN_CNA_Home.htm</a:t>
            </a:r>
            <a:endParaRPr lang="en-US" sz="1400" dirty="0"/>
          </a:p>
          <a:p>
            <a:r>
              <a:rPr lang="en-US" sz="1400" b="1" dirty="0"/>
              <a:t>The Tennessee Electronic Library</a:t>
            </a:r>
            <a:r>
              <a:rPr lang="en-US" sz="1400" dirty="0"/>
              <a:t>: on this site, you can search </a:t>
            </a:r>
            <a:r>
              <a:rPr lang="en-US" sz="1400" i="1" dirty="0"/>
              <a:t>certified nursing assistant</a:t>
            </a:r>
            <a:r>
              <a:rPr lang="en-US" sz="1400" dirty="0"/>
              <a:t>, and you will find free practice tests and flash cards. This is a favorite site of experienced teachers. </a:t>
            </a:r>
            <a:r>
              <a:rPr lang="en-US" sz="1400" dirty="0">
                <a:hlinkClick r:id="rId5"/>
              </a:rPr>
              <a:t>https://www.learningexpresshub.com/productengine/LELIndex.html#/learningexpresslibrary/libraryhome</a:t>
            </a:r>
            <a:r>
              <a:rPr lang="en-US" sz="1400" dirty="0"/>
              <a:t> </a:t>
            </a:r>
          </a:p>
          <a:p>
            <a:r>
              <a:rPr lang="en-US" sz="1400" b="1" dirty="0"/>
              <a:t>Nursing Education &amp; Clinical Internship Quick Reference Guide</a:t>
            </a:r>
            <a:r>
              <a:rPr lang="en-US" sz="1400" dirty="0"/>
              <a:t>: this document is housed on the department’s Work-Based Learning (WBL) website, and is a compilation of WBL policies specific to both the Nursing Education and Clinical Internship courses. Check out this document for all things nursing education. </a:t>
            </a:r>
            <a:r>
              <a:rPr lang="en-US" sz="1400" dirty="0">
                <a:hlinkClick r:id="rId6"/>
              </a:rPr>
              <a:t>https://www.tn.gov/content/dam/tn/education/ccte/wbl/wbl_health_science_clinical_nursing_quick_ref.pdf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751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obtain credit for having completed this training, you must </a:t>
            </a:r>
            <a:r>
              <a:rPr lang="en-US" dirty="0">
                <a:hlinkClick r:id="rId2"/>
              </a:rPr>
              <a:t>enroll</a:t>
            </a:r>
            <a:r>
              <a:rPr lang="en-US" dirty="0"/>
              <a:t> and take a quick summative assessment. </a:t>
            </a:r>
          </a:p>
          <a:p>
            <a:r>
              <a:rPr lang="en-US" dirty="0"/>
              <a:t>You have multiple opportunities to submit correct answers. In order to receive your certificate, you must get all of the answers correct. </a:t>
            </a:r>
          </a:p>
          <a:p>
            <a:r>
              <a:rPr lang="en-US" dirty="0"/>
              <a:t>When you complete the test, you will be instructed about how to print a certificate for your records.</a:t>
            </a:r>
          </a:p>
          <a:p>
            <a:r>
              <a:rPr lang="en-US" dirty="0"/>
              <a:t>For technical assistance, contact </a:t>
            </a:r>
            <a:r>
              <a:rPr lang="en-US" dirty="0">
                <a:hlinkClick r:id="rId3"/>
              </a:rPr>
              <a:t>TDOE.LMS@tn.gov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Completion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0397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Danya Glasgow, CNMT </a:t>
            </a:r>
            <a:r>
              <a:rPr lang="en-US" dirty="0"/>
              <a:t>Health Science Program Manager</a:t>
            </a:r>
          </a:p>
          <a:p>
            <a:pPr marL="0" indent="0">
              <a:buNone/>
            </a:pPr>
            <a:r>
              <a:rPr lang="en-US" sz="1800" dirty="0"/>
              <a:t>Division of College, Career &amp; Technical Education</a:t>
            </a:r>
          </a:p>
          <a:p>
            <a:pPr marL="0" indent="0">
              <a:buNone/>
            </a:pPr>
            <a:r>
              <a:rPr lang="en-US" sz="1800" dirty="0"/>
              <a:t>Andrew Johnson Tower, 9</a:t>
            </a:r>
            <a:r>
              <a:rPr lang="en-US" sz="1800" baseline="30000" dirty="0"/>
              <a:t>th</a:t>
            </a:r>
            <a:r>
              <a:rPr lang="en-US" sz="1800" dirty="0"/>
              <a:t> Floor</a:t>
            </a:r>
          </a:p>
          <a:p>
            <a:pPr marL="0" indent="0">
              <a:buNone/>
            </a:pPr>
            <a:r>
              <a:rPr lang="en-US" sz="1800" dirty="0"/>
              <a:t>710 James Robertson Parkway, Nashville, TN 37243</a:t>
            </a:r>
          </a:p>
          <a:p>
            <a:pPr marL="0" indent="0">
              <a:buNone/>
            </a:pPr>
            <a:r>
              <a:rPr lang="en-US" sz="1800" dirty="0"/>
              <a:t>(615) 306-9026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Teri James</a:t>
            </a:r>
            <a:r>
              <a:rPr lang="en-US" dirty="0"/>
              <a:t>, Administrative Assistant</a:t>
            </a:r>
          </a:p>
          <a:p>
            <a:pPr marL="0" indent="0">
              <a:buNone/>
            </a:pPr>
            <a:r>
              <a:rPr lang="en-US" sz="1800" dirty="0"/>
              <a:t>Nurse Aide Training Programs</a:t>
            </a:r>
          </a:p>
          <a:p>
            <a:pPr marL="0" indent="0">
              <a:buNone/>
            </a:pPr>
            <a:r>
              <a:rPr lang="en-US" sz="1800" dirty="0"/>
              <a:t>Office of Health Care Facilities</a:t>
            </a:r>
          </a:p>
          <a:p>
            <a:pPr marL="0" indent="0">
              <a:buNone/>
            </a:pPr>
            <a:r>
              <a:rPr lang="en-US" sz="1800" dirty="0"/>
              <a:t>665 Mainstream Drive, Nashville, TN 37243</a:t>
            </a:r>
          </a:p>
          <a:p>
            <a:pPr marL="0" indent="0">
              <a:buNone/>
            </a:pPr>
            <a:r>
              <a:rPr lang="en-US" sz="1800" dirty="0"/>
              <a:t>(615) 254-6085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rgbClr val="1B365D"/>
          </a:solidFill>
        </p:spPr>
        <p:txBody>
          <a:bodyPr/>
          <a:lstStyle/>
          <a:p>
            <a:r>
              <a:rPr lang="en-US" dirty="0"/>
              <a:t>Table of Contents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59395344"/>
              </p:ext>
            </p:extLst>
          </p:nvPr>
        </p:nvGraphicFramePr>
        <p:xfrm>
          <a:off x="228600" y="1349376"/>
          <a:ext cx="8686800" cy="4800598"/>
        </p:xfrm>
        <a:graphic>
          <a:graphicData uri="http://schemas.openxmlformats.org/drawingml/2006/table">
            <a:tbl>
              <a:tblPr firstRow="1" firstCol="1" bandRow="1"/>
              <a:tblGrid>
                <a:gridCol w="434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Schedule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Traditional Schedule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Nursing Education Teacher and Program Requirements</a:t>
                      </a:r>
                      <a:r>
                        <a:rPr lang="en-US" sz="180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Slides 5-9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Nursing Education Teacher and Program Requirements</a:t>
                      </a:r>
                      <a:r>
                        <a:rPr lang="en-US" sz="180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Slides 5-9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Class Begins: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Slides 11-16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Class Begins: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Slides 11-16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 One-Two Days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Slides 17-20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 One-Two Days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Slides 17-20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21-28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21-28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29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Third-Fourth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29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30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Sixth-Seventh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30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31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Eighth-Ninth Month of Class: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31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Wrapping it Up: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32-34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Wrapping it Up: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32-34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Resources: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35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Resources: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35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Contact Information: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36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Contact Information: </a:t>
                      </a:r>
                      <a:r>
                        <a:rPr lang="en-US" sz="1800" i="0" dirty="0">
                          <a:solidFill>
                            <a:schemeClr val="accent1"/>
                          </a:solidFill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36</a:t>
                      </a:r>
                      <a:endParaRPr lang="en-US" sz="1800" i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36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Education Teacher and Program Requirements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56350"/>
            <a:ext cx="457200" cy="365125"/>
          </a:xfrm>
          <a:prstGeom prst="rect">
            <a:avLst/>
          </a:prstGeom>
        </p:spPr>
        <p:txBody>
          <a:bodyPr/>
          <a:lstStyle/>
          <a:p>
            <a:fld id="{86D2451E-3285-438B-B188-C22B2A012B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4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/>
              <a:t>Program Registration</a:t>
            </a:r>
            <a:r>
              <a:rPr lang="en-US" b="1" dirty="0"/>
              <a:t>:</a:t>
            </a:r>
          </a:p>
          <a:p>
            <a:r>
              <a:rPr lang="en-US" dirty="0"/>
              <a:t>The high school program must register and receive approval from the TN Department of Health, Nurse Aide Training division for its training program, not less than </a:t>
            </a:r>
            <a:r>
              <a:rPr lang="en-US" b="1" dirty="0"/>
              <a:t>30 days </a:t>
            </a:r>
            <a:r>
              <a:rPr lang="en-US" b="1" i="1" dirty="0"/>
              <a:t>BEFORE</a:t>
            </a:r>
            <a:r>
              <a:rPr lang="en-US" b="1" dirty="0"/>
              <a:t> the first day of class</a:t>
            </a:r>
            <a:r>
              <a:rPr lang="en-US" dirty="0"/>
              <a:t>. </a:t>
            </a:r>
          </a:p>
          <a:p>
            <a:r>
              <a:rPr lang="en-US" dirty="0"/>
              <a:t>Program packets may be obtained from </a:t>
            </a:r>
            <a:r>
              <a:rPr lang="en-US" dirty="0">
                <a:hlinkClick r:id="rId2"/>
              </a:rPr>
              <a:t>Teri James </a:t>
            </a:r>
            <a:r>
              <a:rPr lang="en-US" dirty="0"/>
              <a:t>at the TN Department of Health. </a:t>
            </a:r>
          </a:p>
          <a:p>
            <a:r>
              <a:rPr lang="en-US" dirty="0"/>
              <a:t>Examples of how to complete the paperwork may be found in the </a:t>
            </a:r>
            <a:r>
              <a:rPr lang="en-US" dirty="0">
                <a:solidFill>
                  <a:srgbClr val="000000"/>
                </a:solidFill>
              </a:rPr>
              <a:t>Nursing Education Document Examples folder on the </a:t>
            </a:r>
            <a:r>
              <a:rPr lang="en-US" dirty="0">
                <a:solidFill>
                  <a:srgbClr val="000000"/>
                </a:solidFill>
                <a:hlinkClick r:id="rId3"/>
              </a:rPr>
              <a:t>Health Science </a:t>
            </a:r>
            <a:r>
              <a:rPr lang="en-US" dirty="0">
                <a:solidFill>
                  <a:srgbClr val="000000"/>
                </a:solidFill>
              </a:rPr>
              <a:t>website. </a:t>
            </a:r>
            <a:endParaRPr lang="en-US" dirty="0"/>
          </a:p>
          <a:p>
            <a:r>
              <a:rPr lang="en-US" dirty="0"/>
              <a:t>Any changes in the district/school program should be reported </a:t>
            </a:r>
            <a:r>
              <a:rPr lang="en-US" b="1" dirty="0"/>
              <a:t>within 30 days </a:t>
            </a:r>
            <a:r>
              <a:rPr lang="en-US" dirty="0"/>
              <a:t>of the change to the Department of Health, Nurse Aide Training Division at 615-253-6085 or email </a:t>
            </a:r>
            <a:r>
              <a:rPr lang="en-US" dirty="0">
                <a:hlinkClick r:id="rId2"/>
              </a:rPr>
              <a:t>Teri James</a:t>
            </a:r>
            <a:r>
              <a:rPr lang="en-US" dirty="0"/>
              <a:t>. 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Teacher and Program Requirements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9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B75150-7094-774A-A822-7BEB6235F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Teacher Requirements:</a:t>
            </a:r>
          </a:p>
          <a:p>
            <a:r>
              <a:rPr lang="en-US" dirty="0"/>
              <a:t>The course must be taught by a registered nurse with at least two years of experience; one year must be long-term care (nursing home) experience. </a:t>
            </a:r>
          </a:p>
          <a:p>
            <a:r>
              <a:rPr lang="en-US" dirty="0"/>
              <a:t>If the teacher does not have one year of long-term care experience, the district/school must contract with a coordinator from a local long-term care facility.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8D4575-0452-AF4A-8920-76526C6ED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and Program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88961-CE10-CB4C-B382-8810F4E9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6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72500" cy="3657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Required First-Time Teacher Training:</a:t>
            </a:r>
            <a:endParaRPr lang="en-US" dirty="0">
              <a:solidFill>
                <a:srgbClr val="000000"/>
              </a:solidFill>
              <a:latin typeface="+mn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Teachers </a:t>
            </a:r>
            <a:r>
              <a:rPr lang="en-US" sz="2200" b="1" dirty="0">
                <a:solidFill>
                  <a:srgbClr val="000000"/>
                </a:solidFill>
                <a:latin typeface="+mn-lt"/>
              </a:rPr>
              <a:t>who have never 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taught the Nursing Education course in a high school setting must complete the following prior to teaching: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900" dirty="0">
                <a:solidFill>
                  <a:srgbClr val="000000"/>
                </a:solidFill>
                <a:latin typeface="+mn-lt"/>
              </a:rPr>
              <a:t>Nursing Education Self-Paced Training course on the department website 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900" dirty="0">
                <a:solidFill>
                  <a:srgbClr val="000000"/>
                </a:solidFill>
                <a:latin typeface="+mn-lt"/>
              </a:rPr>
              <a:t>Work-Based Learning (WBL) training </a:t>
            </a:r>
            <a:r>
              <a:rPr lang="en-US" sz="1900" dirty="0">
                <a:solidFill>
                  <a:srgbClr val="000000"/>
                </a:solidFill>
                <a:latin typeface="+mn-lt"/>
                <a:hlinkClick r:id="rId2"/>
              </a:rPr>
              <a:t>WBL Toolbox for Nursing Education</a:t>
            </a:r>
            <a:endParaRPr lang="en-US" sz="1900" dirty="0">
              <a:solidFill>
                <a:srgbClr val="000000"/>
              </a:solidFill>
              <a:latin typeface="+mn-lt"/>
            </a:endParaRPr>
          </a:p>
          <a:p>
            <a:pPr marL="857250" lvl="1" indent="-342900">
              <a:buFont typeface="+mj-lt"/>
              <a:buAutoNum type="arabicPeriod"/>
            </a:pPr>
            <a:r>
              <a:rPr lang="en-US" sz="1900" dirty="0">
                <a:solidFill>
                  <a:srgbClr val="000000"/>
                </a:solidFill>
                <a:latin typeface="+mn-lt"/>
              </a:rPr>
              <a:t>Trainings provided by state testing contractor D&amp;S Diversified Technologies (</a:t>
            </a:r>
            <a:r>
              <a:rPr lang="en-US" sz="1900" i="1" dirty="0">
                <a:solidFill>
                  <a:srgbClr val="000000"/>
                </a:solidFill>
                <a:latin typeface="+mn-lt"/>
              </a:rPr>
              <a:t>this training should take place within the first year of the program’s inception</a:t>
            </a:r>
            <a:r>
              <a:rPr lang="en-US" sz="19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Training through D&amp;S Diversified is held up to five times per year in Tennessee. To locate a training date and location, click 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here</a:t>
            </a:r>
            <a:r>
              <a:rPr lang="en-US" sz="1600" dirty="0">
                <a:solidFill>
                  <a:srgbClr val="000000"/>
                </a:solidFill>
              </a:rPr>
              <a:t> and select Instructor Workshop Information &amp; Newsletters.</a:t>
            </a:r>
          </a:p>
          <a:p>
            <a:pPr marL="1371600" lvl="3" indent="0">
              <a:buNone/>
            </a:pPr>
            <a:endParaRPr lang="en-US" sz="1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and Program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66700" y="5052820"/>
            <a:ext cx="8610600" cy="663748"/>
          </a:xfrm>
          <a:prstGeom prst="roundRect">
            <a:avLst/>
          </a:prstGeom>
          <a:noFill/>
          <a:ln>
            <a:solidFill>
              <a:srgbClr val="174A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5280" y="5070237"/>
            <a:ext cx="848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Note: </a:t>
            </a:r>
            <a:r>
              <a:rPr lang="en-US" sz="1200" dirty="0">
                <a:solidFill>
                  <a:srgbClr val="000000"/>
                </a:solidFill>
              </a:rPr>
              <a:t>Once a teacher has attended the aforementioned training, he/she will be required to keep current with WBL certification and attend the training provided by D&amp;S Diversified Technologies every two years. Failure to follow this guideline may result in the loss of the program’s eligibility to test students. </a:t>
            </a:r>
          </a:p>
        </p:txBody>
      </p:sp>
    </p:spTree>
    <p:extLst>
      <p:ext uri="{BB962C8B-B14F-4D97-AF65-F5344CB8AC3E}">
        <p14:creationId xmlns:p14="http://schemas.microsoft.com/office/powerpoint/2010/main" val="248177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CACC39-DCEC-8F40-A79C-8D6438F78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Program Requirements:</a:t>
            </a: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1600" dirty="0"/>
              <a:t>The attendance requirement for students to qualify to take the state CNA test is </a:t>
            </a:r>
            <a:r>
              <a:rPr lang="en-US" sz="1600" b="1" dirty="0"/>
              <a:t>100 hours minimum</a:t>
            </a:r>
            <a:r>
              <a:rPr lang="en-US" sz="1600" dirty="0"/>
              <a:t>: </a:t>
            </a:r>
            <a:r>
              <a:rPr lang="en-US" sz="1600" b="1" dirty="0"/>
              <a:t>40 hours lecture/content delivery</a:t>
            </a:r>
            <a:r>
              <a:rPr lang="en-US" sz="1600" dirty="0"/>
              <a:t>, </a:t>
            </a:r>
            <a:r>
              <a:rPr lang="en-US" sz="1600" b="1" dirty="0"/>
              <a:t>20 hours classroom lab</a:t>
            </a:r>
            <a:r>
              <a:rPr lang="en-US" sz="1600" dirty="0"/>
              <a:t>, and </a:t>
            </a:r>
            <a:r>
              <a:rPr lang="en-US" sz="1600" b="1" dirty="0"/>
              <a:t>40</a:t>
            </a:r>
            <a:r>
              <a:rPr lang="en-US" sz="1600" dirty="0"/>
              <a:t> </a:t>
            </a:r>
            <a:r>
              <a:rPr lang="en-US" sz="1600" b="1" dirty="0"/>
              <a:t>hours clinical </a:t>
            </a:r>
            <a:r>
              <a:rPr lang="en-US" sz="1600" dirty="0"/>
              <a:t>with </a:t>
            </a:r>
            <a:r>
              <a:rPr lang="en-US" sz="1600" b="1" dirty="0"/>
              <a:t>at least 24 hours in long-term care</a:t>
            </a:r>
            <a:r>
              <a:rPr lang="en-US" sz="1600" dirty="0"/>
              <a:t>, the other</a:t>
            </a:r>
            <a:r>
              <a:rPr lang="en-US" sz="1600" b="1" dirty="0"/>
              <a:t> 16 hours may be in any healthcare facility that employs CNAs</a:t>
            </a:r>
            <a:r>
              <a:rPr lang="en-US" sz="1600" dirty="0"/>
              <a:t>. </a:t>
            </a:r>
            <a:r>
              <a:rPr lang="en-US" sz="1600" i="1" dirty="0"/>
              <a:t>Standards for Nursing Homes Rule 1200-08-06-15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The student to teacher ratio must be no more than </a:t>
            </a:r>
            <a:r>
              <a:rPr lang="en-US" sz="1600" b="1" dirty="0"/>
              <a:t>15:1.</a:t>
            </a:r>
            <a:r>
              <a:rPr lang="en-US" sz="1600" dirty="0"/>
              <a:t> </a:t>
            </a:r>
            <a:r>
              <a:rPr lang="en-US" sz="1600" i="1" dirty="0"/>
              <a:t>Standards for Nursing Homes Rule 1200-08-06-15-e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Each </a:t>
            </a:r>
            <a:r>
              <a:rPr lang="en-US" sz="1600" b="1" dirty="0"/>
              <a:t>program shall have a pass rate of at least 70 percent </a:t>
            </a:r>
            <a:r>
              <a:rPr lang="en-US" sz="1600" dirty="0"/>
              <a:t>for the state competency evaluation (written and performance exam). Failure to meet this benchmark may result in sanctions by the Department of Health. </a:t>
            </a:r>
            <a:r>
              <a:rPr lang="en-US" sz="1600" i="1" dirty="0"/>
              <a:t>Standards for Nursing Homes Rule 1200-08-06-15-b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b="1" dirty="0"/>
              <a:t>All</a:t>
            </a:r>
            <a:r>
              <a:rPr lang="en-US" sz="1600" dirty="0"/>
              <a:t> work Work-Based Learning policies apply to the Nursing Education course and must be followed.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Nursing Education students may also take the Certified Patient Care Technician exam following Nursing Education (C14H16) AND Clinical Internship (C14H11) when both courses are taught by an RN.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B1DAF9-F861-6642-A797-6B952907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and Program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1CE42-F40F-0D4C-97A8-6B088465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56290"/>
      </p:ext>
    </p:extLst>
  </p:cSld>
  <p:clrMapOvr>
    <a:masterClrMapping/>
  </p:clrMapOvr>
</p:sld>
</file>

<file path=ppt/theme/theme1.xml><?xml version="1.0" encoding="utf-8"?>
<a:theme xmlns:a="http://schemas.openxmlformats.org/drawingml/2006/main" name="TDOE Template - Editing">
  <a:themeElements>
    <a:clrScheme name="Theme Colors for TDOE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74A7C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Primary Fonts - Permian Slab and Open Sans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7C81DB5D7A4409C538209B5E31D3D" ma:contentTypeVersion="13" ma:contentTypeDescription="Create a new document." ma:contentTypeScope="" ma:versionID="a0c4e3275ba490a8a223dfbbc223861d">
  <xsd:schema xmlns:xsd="http://www.w3.org/2001/XMLSchema" xmlns:xs="http://www.w3.org/2001/XMLSchema" xmlns:p="http://schemas.microsoft.com/office/2006/metadata/properties" xmlns:ns2="4cc0cc37-03da-4229-bf77-665fc6ac1ecb" xmlns:ns3="ebebac9a-f41f-435c-8658-24a8bd613481" targetNamespace="http://schemas.microsoft.com/office/2006/metadata/properties" ma:root="true" ma:fieldsID="b69689e0e987f424a8da1ad8724f80a5" ns2:_="" ns3:_="">
    <xsd:import namespace="4cc0cc37-03da-4229-bf77-665fc6ac1ecb"/>
    <xsd:import namespace="ebebac9a-f41f-435c-8658-24a8bd6134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0cc37-03da-4229-bf77-665fc6ac1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ebac9a-f41f-435c-8658-24a8bd61348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D7003C-FB8F-49E0-B4FD-7146B285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DC9188-8012-4202-A192-BD2215C9C5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0cc37-03da-4229-bf77-665fc6ac1ecb"/>
    <ds:schemaRef ds:uri="ebebac9a-f41f-435c-8658-24a8bd6134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ED6FBF-8347-4BFD-9319-F44219C855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TDOE PowerPoint Template - Basic</Template>
  <TotalTime>32641</TotalTime>
  <Words>3981</Words>
  <Application>Microsoft Office PowerPoint</Application>
  <PresentationFormat>On-screen Show (4:3)</PresentationFormat>
  <Paragraphs>374</Paragraphs>
  <Slides>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TDOE Template - Editing</vt:lpstr>
      <vt:lpstr>Nursing Education Self-Paced Training Course</vt:lpstr>
      <vt:lpstr>Objectives</vt:lpstr>
      <vt:lpstr>Recommendations for Self-Paced Training</vt:lpstr>
      <vt:lpstr>Table of Contents</vt:lpstr>
      <vt:lpstr>Nursing Education Teacher and Program Requirements  </vt:lpstr>
      <vt:lpstr> Teacher and Program Requirements </vt:lpstr>
      <vt:lpstr>Teacher and Program Requirements</vt:lpstr>
      <vt:lpstr>Teacher and Program Requirements</vt:lpstr>
      <vt:lpstr>Teacher and Program Requirements</vt:lpstr>
      <vt:lpstr>Teacher and Program Requirements</vt:lpstr>
      <vt:lpstr>Nursing Education General Timeline</vt:lpstr>
      <vt:lpstr>Timeline</vt:lpstr>
      <vt:lpstr>Timeline</vt:lpstr>
      <vt:lpstr>Timeline</vt:lpstr>
      <vt:lpstr>Timeline</vt:lpstr>
      <vt:lpstr>Timeline</vt:lpstr>
      <vt:lpstr> Timeline </vt:lpstr>
      <vt:lpstr>Timeline</vt:lpstr>
      <vt:lpstr>Timeline</vt:lpstr>
      <vt:lpstr>Timeline</vt:lpstr>
      <vt:lpstr> Timeline </vt:lpstr>
      <vt:lpstr>Timeline</vt:lpstr>
      <vt:lpstr>Timeline</vt:lpstr>
      <vt:lpstr>Timeline</vt:lpstr>
      <vt:lpstr>Timeline</vt:lpstr>
      <vt:lpstr> Timeline </vt:lpstr>
      <vt:lpstr>Timeline</vt:lpstr>
      <vt:lpstr>Timeline</vt:lpstr>
      <vt:lpstr>Timeline</vt:lpstr>
      <vt:lpstr>  Timeline </vt:lpstr>
      <vt:lpstr>  Timeline </vt:lpstr>
      <vt:lpstr>  Timeline </vt:lpstr>
      <vt:lpstr> Timeline </vt:lpstr>
      <vt:lpstr> Timeline </vt:lpstr>
      <vt:lpstr> Timeline </vt:lpstr>
      <vt:lpstr>Resources</vt:lpstr>
      <vt:lpstr>Course Completion</vt:lpstr>
      <vt:lpstr>Contact Information</vt:lpstr>
    </vt:vector>
  </TitlesOfParts>
  <Company>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Sloan Hudson</dc:creator>
  <cp:lastModifiedBy>Danya Glasgow</cp:lastModifiedBy>
  <cp:revision>216</cp:revision>
  <dcterms:created xsi:type="dcterms:W3CDTF">2016-07-08T12:08:43Z</dcterms:created>
  <dcterms:modified xsi:type="dcterms:W3CDTF">2021-12-06T17:05:40Z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0x0101001217C81DB5D7A4409C538209B5E31D3D</vt:lpwstr>
  </property>
</Properties>
</file>