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6" r:id="rId6"/>
    <p:sldId id="308" r:id="rId7"/>
    <p:sldId id="341" r:id="rId8"/>
    <p:sldId id="310" r:id="rId9"/>
    <p:sldId id="346" r:id="rId10"/>
    <p:sldId id="348" r:id="rId11"/>
    <p:sldId id="349" r:id="rId12"/>
    <p:sldId id="311" r:id="rId13"/>
    <p:sldId id="342" r:id="rId14"/>
    <p:sldId id="350" r:id="rId15"/>
    <p:sldId id="344" r:id="rId16"/>
    <p:sldId id="343" r:id="rId17"/>
    <p:sldId id="313" r:id="rId18"/>
    <p:sldId id="312" r:id="rId19"/>
    <p:sldId id="323" r:id="rId20"/>
    <p:sldId id="322" r:id="rId21"/>
    <p:sldId id="351" r:id="rId22"/>
    <p:sldId id="34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Jones" initials="AJ" lastIdx="1" clrIdx="0"/>
  <p:cmAuthor id="1" name="Vena L. Jones" initials="VLJ" lastIdx="3" clrIdx="1">
    <p:extLst>
      <p:ext uri="{19B8F6BF-5375-455C-9EA6-DF929625EA0E}">
        <p15:presenceInfo xmlns:p15="http://schemas.microsoft.com/office/powerpoint/2012/main" userId="S::BG34087@tn.gov::37d4c82e-dcd8-4714-8d56-bfe3d0a2cb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CBB"/>
    <a:srgbClr val="EE3124"/>
    <a:srgbClr val="1B365D"/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705" autoAdjust="0"/>
  </p:normalViewPr>
  <p:slideViewPr>
    <p:cSldViewPr>
      <p:cViewPr varScale="1">
        <p:scale>
          <a:sx n="110" d="100"/>
          <a:sy n="110" d="100"/>
        </p:scale>
        <p:origin x="7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002p21\Downloads\Active%20CDBG%20Spend%20Rate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November 2009 – July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'Active CDBG Spend Rates'!$J$1</c:f>
              <c:strCache>
                <c:ptCount val="1"/>
                <c:pt idx="0">
                  <c:v>State Rank</c:v>
                </c:pt>
              </c:strCache>
            </c:strRef>
          </c:tx>
          <c:spPr>
            <a:ln w="28575" cap="rnd">
              <a:solidFill>
                <a:srgbClr val="EE3124"/>
              </a:solidFill>
              <a:round/>
            </a:ln>
            <a:effectLst/>
          </c:spPr>
          <c:marker>
            <c:symbol val="none"/>
          </c:marker>
          <c:cat>
            <c:strRef>
              <c:f>'Active CDBG Spend Rates'!$D$2:$D$154</c:f>
              <c:strCache>
                <c:ptCount val="153"/>
                <c:pt idx="0">
                  <c:v>09-11</c:v>
                </c:pt>
                <c:pt idx="1">
                  <c:v>09-12</c:v>
                </c:pt>
                <c:pt idx="2">
                  <c:v>10-01</c:v>
                </c:pt>
                <c:pt idx="3">
                  <c:v>10-02</c:v>
                </c:pt>
                <c:pt idx="4">
                  <c:v>10-03</c:v>
                </c:pt>
                <c:pt idx="5">
                  <c:v>10-04</c:v>
                </c:pt>
                <c:pt idx="6">
                  <c:v>10-05</c:v>
                </c:pt>
                <c:pt idx="7">
                  <c:v>10-06</c:v>
                </c:pt>
                <c:pt idx="8">
                  <c:v>10-07</c:v>
                </c:pt>
                <c:pt idx="9">
                  <c:v>10-08</c:v>
                </c:pt>
                <c:pt idx="10">
                  <c:v>10-09</c:v>
                </c:pt>
                <c:pt idx="11">
                  <c:v>10-10</c:v>
                </c:pt>
                <c:pt idx="12">
                  <c:v>10-11</c:v>
                </c:pt>
                <c:pt idx="13">
                  <c:v>10-12</c:v>
                </c:pt>
                <c:pt idx="14">
                  <c:v>11-01</c:v>
                </c:pt>
                <c:pt idx="15">
                  <c:v>11-02</c:v>
                </c:pt>
                <c:pt idx="16">
                  <c:v>11-03</c:v>
                </c:pt>
                <c:pt idx="17">
                  <c:v>11-04</c:v>
                </c:pt>
                <c:pt idx="18">
                  <c:v>11-05</c:v>
                </c:pt>
                <c:pt idx="19">
                  <c:v>11-06</c:v>
                </c:pt>
                <c:pt idx="20">
                  <c:v>11-07</c:v>
                </c:pt>
                <c:pt idx="21">
                  <c:v>11-08</c:v>
                </c:pt>
                <c:pt idx="22">
                  <c:v>11-09</c:v>
                </c:pt>
                <c:pt idx="23">
                  <c:v>11-10</c:v>
                </c:pt>
                <c:pt idx="24">
                  <c:v>11-11</c:v>
                </c:pt>
                <c:pt idx="25">
                  <c:v>11-12</c:v>
                </c:pt>
                <c:pt idx="26">
                  <c:v>12-01</c:v>
                </c:pt>
                <c:pt idx="27">
                  <c:v>12-02</c:v>
                </c:pt>
                <c:pt idx="28">
                  <c:v>12-03</c:v>
                </c:pt>
                <c:pt idx="29">
                  <c:v>12-04</c:v>
                </c:pt>
                <c:pt idx="30">
                  <c:v>12-05</c:v>
                </c:pt>
                <c:pt idx="31">
                  <c:v>12-06</c:v>
                </c:pt>
                <c:pt idx="32">
                  <c:v>12-07</c:v>
                </c:pt>
                <c:pt idx="33">
                  <c:v>12-08</c:v>
                </c:pt>
                <c:pt idx="34">
                  <c:v>12-09</c:v>
                </c:pt>
                <c:pt idx="35">
                  <c:v>12-10</c:v>
                </c:pt>
                <c:pt idx="36">
                  <c:v>12-11</c:v>
                </c:pt>
                <c:pt idx="37">
                  <c:v>12-12</c:v>
                </c:pt>
                <c:pt idx="38">
                  <c:v>13-01</c:v>
                </c:pt>
                <c:pt idx="39">
                  <c:v>13-02</c:v>
                </c:pt>
                <c:pt idx="40">
                  <c:v>13-03</c:v>
                </c:pt>
                <c:pt idx="41">
                  <c:v>13-04</c:v>
                </c:pt>
                <c:pt idx="42">
                  <c:v>13-05</c:v>
                </c:pt>
                <c:pt idx="43">
                  <c:v>13-06</c:v>
                </c:pt>
                <c:pt idx="44">
                  <c:v>13-07</c:v>
                </c:pt>
                <c:pt idx="45">
                  <c:v>13-08</c:v>
                </c:pt>
                <c:pt idx="46">
                  <c:v>13-09</c:v>
                </c:pt>
                <c:pt idx="47">
                  <c:v>13-10</c:v>
                </c:pt>
                <c:pt idx="48">
                  <c:v>13-11</c:v>
                </c:pt>
                <c:pt idx="49">
                  <c:v>13-12</c:v>
                </c:pt>
                <c:pt idx="50">
                  <c:v>14-01</c:v>
                </c:pt>
                <c:pt idx="51">
                  <c:v>14-02</c:v>
                </c:pt>
                <c:pt idx="52">
                  <c:v>14-03</c:v>
                </c:pt>
                <c:pt idx="53">
                  <c:v>14-04</c:v>
                </c:pt>
                <c:pt idx="54">
                  <c:v>14-05</c:v>
                </c:pt>
                <c:pt idx="55">
                  <c:v>14-06</c:v>
                </c:pt>
                <c:pt idx="56">
                  <c:v>14-07</c:v>
                </c:pt>
                <c:pt idx="57">
                  <c:v>14-08</c:v>
                </c:pt>
                <c:pt idx="58">
                  <c:v>14-09</c:v>
                </c:pt>
                <c:pt idx="59">
                  <c:v>14-10</c:v>
                </c:pt>
                <c:pt idx="60">
                  <c:v>14-11</c:v>
                </c:pt>
                <c:pt idx="61">
                  <c:v>14-12</c:v>
                </c:pt>
                <c:pt idx="62">
                  <c:v>15-01</c:v>
                </c:pt>
                <c:pt idx="63">
                  <c:v>15-02</c:v>
                </c:pt>
                <c:pt idx="64">
                  <c:v>15-03</c:v>
                </c:pt>
                <c:pt idx="65">
                  <c:v>15-04</c:v>
                </c:pt>
                <c:pt idx="66">
                  <c:v>15-05</c:v>
                </c:pt>
                <c:pt idx="67">
                  <c:v>15-06</c:v>
                </c:pt>
                <c:pt idx="68">
                  <c:v>15-07</c:v>
                </c:pt>
                <c:pt idx="69">
                  <c:v>15-08</c:v>
                </c:pt>
                <c:pt idx="70">
                  <c:v>15-09</c:v>
                </c:pt>
                <c:pt idx="71">
                  <c:v>15-10</c:v>
                </c:pt>
                <c:pt idx="72">
                  <c:v>15-11</c:v>
                </c:pt>
                <c:pt idx="73">
                  <c:v>15-12</c:v>
                </c:pt>
                <c:pt idx="74">
                  <c:v>16-01</c:v>
                </c:pt>
                <c:pt idx="75">
                  <c:v>16-02</c:v>
                </c:pt>
                <c:pt idx="76">
                  <c:v>16-03</c:v>
                </c:pt>
                <c:pt idx="77">
                  <c:v>16-04</c:v>
                </c:pt>
                <c:pt idx="78">
                  <c:v>16-05</c:v>
                </c:pt>
                <c:pt idx="79">
                  <c:v>16-06</c:v>
                </c:pt>
                <c:pt idx="80">
                  <c:v>16-07</c:v>
                </c:pt>
                <c:pt idx="81">
                  <c:v>16-08</c:v>
                </c:pt>
                <c:pt idx="82">
                  <c:v>16-09</c:v>
                </c:pt>
                <c:pt idx="83">
                  <c:v>16-10</c:v>
                </c:pt>
                <c:pt idx="84">
                  <c:v>16-11</c:v>
                </c:pt>
                <c:pt idx="85">
                  <c:v>16-12</c:v>
                </c:pt>
                <c:pt idx="86">
                  <c:v>17-01</c:v>
                </c:pt>
                <c:pt idx="87">
                  <c:v>17-02</c:v>
                </c:pt>
                <c:pt idx="88">
                  <c:v>17-03</c:v>
                </c:pt>
                <c:pt idx="89">
                  <c:v>17-04</c:v>
                </c:pt>
                <c:pt idx="90">
                  <c:v>17-05</c:v>
                </c:pt>
                <c:pt idx="91">
                  <c:v>17-06</c:v>
                </c:pt>
                <c:pt idx="92">
                  <c:v>17-07</c:v>
                </c:pt>
                <c:pt idx="93">
                  <c:v>17-08</c:v>
                </c:pt>
                <c:pt idx="94">
                  <c:v>17-09</c:v>
                </c:pt>
                <c:pt idx="95">
                  <c:v>17-10</c:v>
                </c:pt>
                <c:pt idx="96">
                  <c:v>17-11</c:v>
                </c:pt>
                <c:pt idx="97">
                  <c:v>17-12</c:v>
                </c:pt>
                <c:pt idx="98">
                  <c:v>18-01</c:v>
                </c:pt>
                <c:pt idx="99">
                  <c:v>18-02</c:v>
                </c:pt>
                <c:pt idx="100">
                  <c:v>18-03</c:v>
                </c:pt>
                <c:pt idx="101">
                  <c:v>18-04</c:v>
                </c:pt>
                <c:pt idx="102">
                  <c:v>18-05</c:v>
                </c:pt>
                <c:pt idx="103">
                  <c:v>18-06</c:v>
                </c:pt>
                <c:pt idx="104">
                  <c:v>18-07</c:v>
                </c:pt>
                <c:pt idx="105">
                  <c:v>18-08</c:v>
                </c:pt>
                <c:pt idx="106">
                  <c:v>18-09</c:v>
                </c:pt>
                <c:pt idx="107">
                  <c:v>18-10</c:v>
                </c:pt>
                <c:pt idx="108">
                  <c:v>18-11</c:v>
                </c:pt>
                <c:pt idx="109">
                  <c:v>18-12</c:v>
                </c:pt>
                <c:pt idx="110">
                  <c:v>19-01</c:v>
                </c:pt>
                <c:pt idx="111">
                  <c:v>19-02</c:v>
                </c:pt>
                <c:pt idx="112">
                  <c:v>19-03</c:v>
                </c:pt>
                <c:pt idx="113">
                  <c:v>19-04</c:v>
                </c:pt>
                <c:pt idx="114">
                  <c:v>19-05</c:v>
                </c:pt>
                <c:pt idx="115">
                  <c:v>19-06</c:v>
                </c:pt>
                <c:pt idx="116">
                  <c:v>19-07</c:v>
                </c:pt>
                <c:pt idx="117">
                  <c:v>19-08</c:v>
                </c:pt>
                <c:pt idx="118">
                  <c:v>19-09</c:v>
                </c:pt>
                <c:pt idx="119">
                  <c:v>19-10</c:v>
                </c:pt>
                <c:pt idx="120">
                  <c:v>19-11</c:v>
                </c:pt>
                <c:pt idx="121">
                  <c:v>19-12</c:v>
                </c:pt>
                <c:pt idx="122">
                  <c:v>20-01</c:v>
                </c:pt>
                <c:pt idx="123">
                  <c:v>20-02</c:v>
                </c:pt>
                <c:pt idx="124">
                  <c:v>20-03</c:v>
                </c:pt>
                <c:pt idx="125">
                  <c:v>20-04</c:v>
                </c:pt>
                <c:pt idx="126">
                  <c:v>20-05</c:v>
                </c:pt>
                <c:pt idx="127">
                  <c:v>20-06</c:v>
                </c:pt>
                <c:pt idx="128">
                  <c:v>20-07</c:v>
                </c:pt>
                <c:pt idx="129">
                  <c:v>20-08</c:v>
                </c:pt>
                <c:pt idx="130">
                  <c:v>20-09</c:v>
                </c:pt>
                <c:pt idx="131">
                  <c:v>20-10</c:v>
                </c:pt>
                <c:pt idx="132">
                  <c:v>20-11</c:v>
                </c:pt>
                <c:pt idx="133">
                  <c:v>20-12</c:v>
                </c:pt>
                <c:pt idx="134">
                  <c:v>21-01</c:v>
                </c:pt>
                <c:pt idx="135">
                  <c:v>21-02</c:v>
                </c:pt>
                <c:pt idx="136">
                  <c:v>21-03</c:v>
                </c:pt>
                <c:pt idx="137">
                  <c:v>21-04</c:v>
                </c:pt>
                <c:pt idx="138">
                  <c:v>21-05</c:v>
                </c:pt>
                <c:pt idx="139">
                  <c:v>21-06</c:v>
                </c:pt>
                <c:pt idx="140">
                  <c:v>21-07</c:v>
                </c:pt>
                <c:pt idx="141">
                  <c:v>21-08</c:v>
                </c:pt>
                <c:pt idx="142">
                  <c:v>21-09</c:v>
                </c:pt>
                <c:pt idx="143">
                  <c:v>21-10</c:v>
                </c:pt>
                <c:pt idx="144">
                  <c:v>21-11</c:v>
                </c:pt>
                <c:pt idx="145">
                  <c:v>21-12</c:v>
                </c:pt>
                <c:pt idx="146">
                  <c:v>22-01</c:v>
                </c:pt>
                <c:pt idx="147">
                  <c:v>22-02</c:v>
                </c:pt>
                <c:pt idx="148">
                  <c:v>22-03</c:v>
                </c:pt>
                <c:pt idx="149">
                  <c:v>22-04</c:v>
                </c:pt>
                <c:pt idx="150">
                  <c:v>22-05</c:v>
                </c:pt>
                <c:pt idx="151">
                  <c:v>22-06</c:v>
                </c:pt>
                <c:pt idx="152">
                  <c:v>22-07</c:v>
                </c:pt>
              </c:strCache>
            </c:strRef>
          </c:cat>
          <c:val>
            <c:numRef>
              <c:f>'Active CDBG Spend Rates'!$J$2:$J$154</c:f>
              <c:numCache>
                <c:formatCode>0</c:formatCode>
                <c:ptCount val="153"/>
                <c:pt idx="0">
                  <c:v>49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44</c:v>
                </c:pt>
                <c:pt idx="7">
                  <c:v>42</c:v>
                </c:pt>
                <c:pt idx="8">
                  <c:v>40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49</c:v>
                </c:pt>
                <c:pt idx="18">
                  <c:v>49</c:v>
                </c:pt>
                <c:pt idx="19">
                  <c:v>49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49</c:v>
                </c:pt>
                <c:pt idx="30">
                  <c:v>40</c:v>
                </c:pt>
                <c:pt idx="31">
                  <c:v>40</c:v>
                </c:pt>
                <c:pt idx="32">
                  <c:v>37</c:v>
                </c:pt>
                <c:pt idx="33">
                  <c:v>47</c:v>
                </c:pt>
                <c:pt idx="34">
                  <c:v>47</c:v>
                </c:pt>
                <c:pt idx="35">
                  <c:v>47</c:v>
                </c:pt>
                <c:pt idx="36">
                  <c:v>47</c:v>
                </c:pt>
                <c:pt idx="37">
                  <c:v>47</c:v>
                </c:pt>
                <c:pt idx="38">
                  <c:v>47</c:v>
                </c:pt>
                <c:pt idx="39">
                  <c:v>45</c:v>
                </c:pt>
                <c:pt idx="40">
                  <c:v>45</c:v>
                </c:pt>
                <c:pt idx="41">
                  <c:v>45</c:v>
                </c:pt>
                <c:pt idx="42">
                  <c:v>46</c:v>
                </c:pt>
                <c:pt idx="43">
                  <c:v>46</c:v>
                </c:pt>
                <c:pt idx="44">
                  <c:v>42</c:v>
                </c:pt>
                <c:pt idx="45">
                  <c:v>47</c:v>
                </c:pt>
                <c:pt idx="46">
                  <c:v>46</c:v>
                </c:pt>
                <c:pt idx="47">
                  <c:v>45</c:v>
                </c:pt>
                <c:pt idx="48">
                  <c:v>46</c:v>
                </c:pt>
                <c:pt idx="49">
                  <c:v>45</c:v>
                </c:pt>
                <c:pt idx="50">
                  <c:v>44</c:v>
                </c:pt>
                <c:pt idx="51">
                  <c:v>41</c:v>
                </c:pt>
                <c:pt idx="52">
                  <c:v>41</c:v>
                </c:pt>
                <c:pt idx="53">
                  <c:v>41</c:v>
                </c:pt>
                <c:pt idx="54">
                  <c:v>41</c:v>
                </c:pt>
                <c:pt idx="55">
                  <c:v>36</c:v>
                </c:pt>
                <c:pt idx="56">
                  <c:v>27</c:v>
                </c:pt>
                <c:pt idx="57">
                  <c:v>40</c:v>
                </c:pt>
                <c:pt idx="58">
                  <c:v>40</c:v>
                </c:pt>
                <c:pt idx="59">
                  <c:v>40</c:v>
                </c:pt>
                <c:pt idx="60">
                  <c:v>39</c:v>
                </c:pt>
                <c:pt idx="61">
                  <c:v>40</c:v>
                </c:pt>
                <c:pt idx="62">
                  <c:v>39</c:v>
                </c:pt>
                <c:pt idx="63">
                  <c:v>37</c:v>
                </c:pt>
                <c:pt idx="64">
                  <c:v>37</c:v>
                </c:pt>
                <c:pt idx="65">
                  <c:v>34</c:v>
                </c:pt>
                <c:pt idx="66">
                  <c:v>34</c:v>
                </c:pt>
                <c:pt idx="67">
                  <c:v>33</c:v>
                </c:pt>
                <c:pt idx="68">
                  <c:v>29</c:v>
                </c:pt>
                <c:pt idx="69">
                  <c:v>44</c:v>
                </c:pt>
                <c:pt idx="70">
                  <c:v>40</c:v>
                </c:pt>
                <c:pt idx="71">
                  <c:v>36</c:v>
                </c:pt>
                <c:pt idx="72">
                  <c:v>35</c:v>
                </c:pt>
                <c:pt idx="73">
                  <c:v>36</c:v>
                </c:pt>
                <c:pt idx="74">
                  <c:v>35</c:v>
                </c:pt>
                <c:pt idx="75">
                  <c:v>35</c:v>
                </c:pt>
                <c:pt idx="76">
                  <c:v>32</c:v>
                </c:pt>
                <c:pt idx="77">
                  <c:v>30</c:v>
                </c:pt>
                <c:pt idx="78">
                  <c:v>30</c:v>
                </c:pt>
                <c:pt idx="79">
                  <c:v>30</c:v>
                </c:pt>
                <c:pt idx="80">
                  <c:v>30</c:v>
                </c:pt>
                <c:pt idx="81">
                  <c:v>21</c:v>
                </c:pt>
                <c:pt idx="82">
                  <c:v>35</c:v>
                </c:pt>
                <c:pt idx="83">
                  <c:v>34</c:v>
                </c:pt>
                <c:pt idx="84">
                  <c:v>31</c:v>
                </c:pt>
                <c:pt idx="85">
                  <c:v>31</c:v>
                </c:pt>
                <c:pt idx="86">
                  <c:v>31</c:v>
                </c:pt>
                <c:pt idx="87">
                  <c:v>28</c:v>
                </c:pt>
                <c:pt idx="88">
                  <c:v>29</c:v>
                </c:pt>
                <c:pt idx="89">
                  <c:v>29</c:v>
                </c:pt>
                <c:pt idx="90">
                  <c:v>28</c:v>
                </c:pt>
                <c:pt idx="91">
                  <c:v>30</c:v>
                </c:pt>
                <c:pt idx="92">
                  <c:v>31</c:v>
                </c:pt>
                <c:pt idx="93">
                  <c:v>30</c:v>
                </c:pt>
                <c:pt idx="94">
                  <c:v>28</c:v>
                </c:pt>
                <c:pt idx="95">
                  <c:v>21</c:v>
                </c:pt>
                <c:pt idx="96">
                  <c:v>33</c:v>
                </c:pt>
                <c:pt idx="97">
                  <c:v>30</c:v>
                </c:pt>
                <c:pt idx="98">
                  <c:v>28</c:v>
                </c:pt>
                <c:pt idx="99">
                  <c:v>22</c:v>
                </c:pt>
                <c:pt idx="100">
                  <c:v>22</c:v>
                </c:pt>
                <c:pt idx="101">
                  <c:v>22</c:v>
                </c:pt>
                <c:pt idx="102">
                  <c:v>22</c:v>
                </c:pt>
                <c:pt idx="103">
                  <c:v>23</c:v>
                </c:pt>
                <c:pt idx="104">
                  <c:v>23</c:v>
                </c:pt>
                <c:pt idx="105">
                  <c:v>16</c:v>
                </c:pt>
                <c:pt idx="106">
                  <c:v>27</c:v>
                </c:pt>
                <c:pt idx="107">
                  <c:v>25</c:v>
                </c:pt>
                <c:pt idx="108">
                  <c:v>27</c:v>
                </c:pt>
                <c:pt idx="109">
                  <c:v>21</c:v>
                </c:pt>
                <c:pt idx="110">
                  <c:v>21</c:v>
                </c:pt>
                <c:pt idx="111">
                  <c:v>20</c:v>
                </c:pt>
                <c:pt idx="112">
                  <c:v>20</c:v>
                </c:pt>
                <c:pt idx="113">
                  <c:v>19</c:v>
                </c:pt>
                <c:pt idx="114">
                  <c:v>19</c:v>
                </c:pt>
                <c:pt idx="115">
                  <c:v>18</c:v>
                </c:pt>
                <c:pt idx="116">
                  <c:v>16</c:v>
                </c:pt>
                <c:pt idx="117">
                  <c:v>27</c:v>
                </c:pt>
                <c:pt idx="118">
                  <c:v>18</c:v>
                </c:pt>
                <c:pt idx="119">
                  <c:v>19</c:v>
                </c:pt>
                <c:pt idx="120">
                  <c:v>18</c:v>
                </c:pt>
                <c:pt idx="121">
                  <c:v>16</c:v>
                </c:pt>
                <c:pt idx="122">
                  <c:v>14</c:v>
                </c:pt>
                <c:pt idx="123">
                  <c:v>9</c:v>
                </c:pt>
                <c:pt idx="124">
                  <c:v>12</c:v>
                </c:pt>
                <c:pt idx="125">
                  <c:v>13</c:v>
                </c:pt>
                <c:pt idx="126">
                  <c:v>13</c:v>
                </c:pt>
                <c:pt idx="127">
                  <c:v>11</c:v>
                </c:pt>
                <c:pt idx="128">
                  <c:v>27</c:v>
                </c:pt>
                <c:pt idx="129">
                  <c:v>24</c:v>
                </c:pt>
                <c:pt idx="130">
                  <c:v>19</c:v>
                </c:pt>
                <c:pt idx="131">
                  <c:v>18</c:v>
                </c:pt>
                <c:pt idx="132">
                  <c:v>18</c:v>
                </c:pt>
                <c:pt idx="133">
                  <c:v>17</c:v>
                </c:pt>
                <c:pt idx="134">
                  <c:v>16</c:v>
                </c:pt>
                <c:pt idx="135">
                  <c:v>14</c:v>
                </c:pt>
                <c:pt idx="136">
                  <c:v>13</c:v>
                </c:pt>
                <c:pt idx="137">
                  <c:v>10</c:v>
                </c:pt>
                <c:pt idx="138">
                  <c:v>10</c:v>
                </c:pt>
                <c:pt idx="139">
                  <c:v>9</c:v>
                </c:pt>
                <c:pt idx="140">
                  <c:v>8</c:v>
                </c:pt>
                <c:pt idx="141">
                  <c:v>7</c:v>
                </c:pt>
                <c:pt idx="142">
                  <c:v>12</c:v>
                </c:pt>
                <c:pt idx="143">
                  <c:v>11</c:v>
                </c:pt>
                <c:pt idx="144">
                  <c:v>11</c:v>
                </c:pt>
                <c:pt idx="145">
                  <c:v>11</c:v>
                </c:pt>
                <c:pt idx="146">
                  <c:v>12</c:v>
                </c:pt>
                <c:pt idx="147">
                  <c:v>10</c:v>
                </c:pt>
                <c:pt idx="148">
                  <c:v>7</c:v>
                </c:pt>
                <c:pt idx="149">
                  <c:v>7</c:v>
                </c:pt>
                <c:pt idx="150">
                  <c:v>8</c:v>
                </c:pt>
                <c:pt idx="151">
                  <c:v>9</c:v>
                </c:pt>
                <c:pt idx="152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FF-4BF0-B690-04D5F2E8D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636815"/>
        <c:axId val="1250631823"/>
      </c:lineChart>
      <c:catAx>
        <c:axId val="125063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631823"/>
        <c:crosses val="autoZero"/>
        <c:auto val="1"/>
        <c:lblAlgn val="ctr"/>
        <c:lblOffset val="100"/>
        <c:noMultiLvlLbl val="0"/>
      </c:catAx>
      <c:valAx>
        <c:axId val="1250631823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636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85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82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38404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1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hudexchange.us5.list-manage.com/track/click?u=87d7c8afc03ba69ee70d865b9&amp;id=1ff7c81312&amp;e=a6c8567d76__;!!PRtDf9A!tCNqvPo2cmYe3ih_4Q87lLzghGZCUkPXzCVVL5yPXfemAvBPHJ3lWH4gZL4PTVfMtQdQ40a0VjGb0fXcjQ3vxw$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eoftennessee.formstack.com/forms/cdbg_public_meeting_input_for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CDBG Public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2023 Program Year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October 3, 2022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64A9-D92E-4608-A28C-DE09A739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Expenditure Trend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A30524-A5CF-4540-A59A-0AA74276A16C}"/>
              </a:ext>
            </a:extLst>
          </p:cNvPr>
          <p:cNvSpPr txBox="1"/>
          <p:nvPr/>
        </p:nvSpPr>
        <p:spPr>
          <a:xfrm>
            <a:off x="152400" y="1040314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 Ranking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16646-BB41-4DD8-BA09-10784CC3D725}"/>
              </a:ext>
            </a:extLst>
          </p:cNvPr>
          <p:cNvSpPr txBox="1"/>
          <p:nvPr/>
        </p:nvSpPr>
        <p:spPr>
          <a:xfrm>
            <a:off x="128451" y="5356021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Maintaining a top 10 ranking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8BF811-B8E2-4F8C-BFE7-353E2E4FB3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579612"/>
              </p:ext>
            </p:extLst>
          </p:nvPr>
        </p:nvGraphicFramePr>
        <p:xfrm>
          <a:off x="152400" y="1538990"/>
          <a:ext cx="8839200" cy="349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507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DC02-A5DB-4A44-9D02-9C42E0B7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Expenditures Nationwide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1FF9-5666-444F-A2A1-D3A33DF51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2133600"/>
          </a:xfrm>
        </p:spPr>
        <p:txBody>
          <a:bodyPr/>
          <a:lstStyle/>
          <a:p>
            <a:r>
              <a:rPr lang="en-US" dirty="0"/>
              <a:t>Stimulus funding and the market are causing negative impact</a:t>
            </a:r>
          </a:p>
          <a:p>
            <a:r>
              <a:rPr lang="en-US" dirty="0"/>
              <a:t>HUD and Congress are aware</a:t>
            </a:r>
          </a:p>
          <a:p>
            <a:r>
              <a:rPr lang="en-US" dirty="0"/>
              <a:t>Program design must be reassessed often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5382A-1FF7-4A64-9B84-FFE7D2D2B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75742"/>
              </p:ext>
            </p:extLst>
          </p:nvPr>
        </p:nvGraphicFramePr>
        <p:xfrm>
          <a:off x="609600" y="3276600"/>
          <a:ext cx="6400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9249">
                  <a:extLst>
                    <a:ext uri="{9D8B030D-6E8A-4147-A177-3AD203B41FA5}">
                      <a16:colId xmlns:a16="http://schemas.microsoft.com/office/drawing/2014/main" val="2850613628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1513397452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155375598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12957384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2020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2021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July 2022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3916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National Expend Ratio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0.82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3101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Number of States Above 1.00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0970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TN Expend Ratio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95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BBB8-EF6C-444B-8DE5-BAA52F2D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Eligible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8BB2C-01D1-4D4B-9631-3FDC45E92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Health and Safety (small and large population)</a:t>
            </a:r>
          </a:p>
          <a:p>
            <a:r>
              <a:rPr lang="en-US" dirty="0"/>
              <a:t>Community Infrastructure</a:t>
            </a:r>
          </a:p>
          <a:p>
            <a:r>
              <a:rPr lang="en-US" dirty="0"/>
              <a:t>Community Revitalization</a:t>
            </a:r>
          </a:p>
          <a:p>
            <a:r>
              <a:rPr lang="en-US" dirty="0"/>
              <a:t>Housing Rehabilitation</a:t>
            </a:r>
          </a:p>
          <a:p>
            <a:r>
              <a:rPr lang="en-US" dirty="0"/>
              <a:t>Sewer System Rehabilitation (small system only)</a:t>
            </a:r>
          </a:p>
          <a:p>
            <a:r>
              <a:rPr lang="en-US" dirty="0"/>
              <a:t>Water System Rehabilitation (small system only)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Funding Limits</a:t>
            </a:r>
          </a:p>
          <a:p>
            <a:pPr lvl="1">
              <a:tabLst>
                <a:tab pos="3205163" algn="l"/>
              </a:tabLst>
            </a:pPr>
            <a:r>
              <a:rPr lang="en-US" dirty="0"/>
              <a:t>Equipment Only: 	$420,000</a:t>
            </a:r>
          </a:p>
          <a:p>
            <a:pPr lvl="1">
              <a:tabLst>
                <a:tab pos="3205163" algn="l"/>
              </a:tabLst>
            </a:pPr>
            <a:r>
              <a:rPr lang="en-US" dirty="0"/>
              <a:t>Housing Rehab:	$525,000</a:t>
            </a:r>
          </a:p>
          <a:p>
            <a:pPr lvl="1">
              <a:tabLst>
                <a:tab pos="3205163" algn="l"/>
              </a:tabLst>
            </a:pPr>
            <a:r>
              <a:rPr lang="en-US" dirty="0"/>
              <a:t>Construction:	$630,000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63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49C0F-49D1-4022-862C-68BC48E8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for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9606-63F1-45DD-AA58-CD555D59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Remove Housing Rehabilitation</a:t>
            </a:r>
          </a:p>
          <a:p>
            <a:pPr lvl="1"/>
            <a:r>
              <a:rPr lang="en-US" dirty="0"/>
              <a:t>A lot of administrative work for 1 or 2 projects</a:t>
            </a:r>
          </a:p>
          <a:p>
            <a:pPr lvl="1"/>
            <a:r>
              <a:rPr lang="en-US" dirty="0"/>
              <a:t>Seems like new categories have shifted priorities</a:t>
            </a:r>
          </a:p>
          <a:p>
            <a:r>
              <a:rPr lang="en-US" dirty="0"/>
              <a:t>Maintain all other Eligible Activities</a:t>
            </a:r>
          </a:p>
          <a:p>
            <a:r>
              <a:rPr lang="en-US" dirty="0"/>
              <a:t>Maintain funding limits</a:t>
            </a:r>
          </a:p>
          <a:p>
            <a:r>
              <a:rPr lang="en-US" dirty="0"/>
              <a:t>Focus on better defining criteria for new categories</a:t>
            </a:r>
          </a:p>
          <a:p>
            <a:r>
              <a:rPr lang="en-US" dirty="0"/>
              <a:t>Reassess next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1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not change for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Objective</a:t>
            </a:r>
          </a:p>
          <a:p>
            <a:r>
              <a:rPr lang="en-US" dirty="0"/>
              <a:t>Eligible and Ineligible expenses</a:t>
            </a:r>
          </a:p>
          <a:p>
            <a:r>
              <a:rPr lang="en-US" dirty="0"/>
              <a:t>Awards will be proportional to the number and types of applications received</a:t>
            </a:r>
          </a:p>
          <a:p>
            <a:r>
              <a:rPr lang="en-US" dirty="0" err="1"/>
              <a:t>ThreeStar</a:t>
            </a:r>
            <a:r>
              <a:rPr lang="en-US" dirty="0"/>
              <a:t> incentives</a:t>
            </a:r>
          </a:p>
          <a:p>
            <a:r>
              <a:rPr lang="en-US" dirty="0"/>
              <a:t>Entitlement Communities (exception: Hendersonville)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61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for 2023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Meetings held by January 13, 2023</a:t>
            </a:r>
          </a:p>
          <a:p>
            <a:r>
              <a:rPr lang="en-US" dirty="0"/>
              <a:t>Final change orders due February 3, 2023</a:t>
            </a:r>
          </a:p>
          <a:p>
            <a:r>
              <a:rPr lang="en-US" dirty="0"/>
              <a:t>Final RFPs due February 17, 2023</a:t>
            </a:r>
          </a:p>
          <a:p>
            <a:r>
              <a:rPr lang="en-US" dirty="0"/>
              <a:t>Closeouts due February 24, 2023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/>
              <a:t>Applications March 3, 2023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72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Public Meeting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1147763" indent="-457200">
              <a:buFont typeface="+mj-lt"/>
              <a:buAutoNum type="arabicPeriod"/>
            </a:pPr>
            <a:r>
              <a:rPr lang="en-US" dirty="0"/>
              <a:t>Professional Services Procurement</a:t>
            </a:r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1828800" indent="-457200">
              <a:buFont typeface="+mj-lt"/>
              <a:buAutoNum type="arabicPeriod"/>
            </a:pPr>
            <a:r>
              <a:rPr lang="en-US" dirty="0"/>
              <a:t>Engineering document* and cost estimate</a:t>
            </a:r>
          </a:p>
          <a:p>
            <a:pPr marL="1371600" indent="-457200">
              <a:buFont typeface="+mj-lt"/>
              <a:buAutoNum type="arabicPeriod"/>
            </a:pPr>
            <a:endParaRPr lang="en-US" dirty="0"/>
          </a:p>
          <a:p>
            <a:pPr marL="2519363" indent="-457200">
              <a:buFont typeface="+mj-lt"/>
              <a:buAutoNum type="arabicPeriod"/>
            </a:pPr>
            <a:r>
              <a:rPr lang="en-US" dirty="0"/>
              <a:t>Execution of resolution</a:t>
            </a:r>
          </a:p>
          <a:p>
            <a:pPr marL="1828800" indent="-457200">
              <a:buFont typeface="+mj-lt"/>
              <a:buAutoNum type="arabicPeriod"/>
            </a:pPr>
            <a:endParaRPr lang="en-US" dirty="0"/>
          </a:p>
          <a:p>
            <a:pPr marL="3200400" indent="-457200">
              <a:buFont typeface="+mj-lt"/>
              <a:buAutoNum type="arabicPeriod"/>
            </a:pPr>
            <a:r>
              <a:rPr lang="en-US" dirty="0"/>
              <a:t>Submission of application</a:t>
            </a:r>
          </a:p>
          <a:p>
            <a:pPr marL="3200400" indent="-457200">
              <a:buFont typeface="+mj-lt"/>
              <a:buAutoNum type="arabicPeriod"/>
            </a:pPr>
            <a:endParaRPr lang="en-US" dirty="0"/>
          </a:p>
          <a:p>
            <a:pPr marL="60325" indent="0">
              <a:buNone/>
            </a:pPr>
            <a:r>
              <a:rPr lang="en-US" dirty="0"/>
              <a:t>* Or architectural report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39465"/>
            <a:ext cx="381000" cy="609600"/>
            <a:chOff x="432547" y="1648968"/>
            <a:chExt cx="381000" cy="6096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66800" y="2514600"/>
            <a:ext cx="381000" cy="609600"/>
            <a:chOff x="432547" y="1648968"/>
            <a:chExt cx="381000" cy="6096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52600" y="3429000"/>
            <a:ext cx="381000" cy="609600"/>
            <a:chOff x="432547" y="1648968"/>
            <a:chExt cx="381000" cy="6096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38400" y="4267200"/>
            <a:ext cx="381000" cy="609600"/>
            <a:chOff x="432547" y="1648968"/>
            <a:chExt cx="381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8660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will be completed in </a:t>
            </a:r>
            <a:r>
              <a:rPr lang="en-US" dirty="0" err="1"/>
              <a:t>SmartSimple</a:t>
            </a:r>
            <a:endParaRPr lang="en-US" dirty="0"/>
          </a:p>
          <a:p>
            <a:pPr lvl="1"/>
            <a:r>
              <a:rPr lang="en-US" dirty="0"/>
              <a:t>Previous system was having issues</a:t>
            </a:r>
          </a:p>
          <a:p>
            <a:pPr lvl="1"/>
            <a:r>
              <a:rPr lang="en-US" dirty="0"/>
              <a:t>Will start building in October and should be available in December</a:t>
            </a:r>
          </a:p>
          <a:p>
            <a:pPr lvl="1"/>
            <a:r>
              <a:rPr lang="en-US" dirty="0"/>
              <a:t>Application only right now</a:t>
            </a:r>
          </a:p>
          <a:p>
            <a:pPr lvl="1"/>
            <a:r>
              <a:rPr lang="en-US" dirty="0"/>
              <a:t>May still use the some of the existing application attachments</a:t>
            </a:r>
          </a:p>
          <a:p>
            <a:endParaRPr lang="en-US" dirty="0"/>
          </a:p>
          <a:p>
            <a:r>
              <a:rPr lang="en-US" dirty="0"/>
              <a:t>Manual updates in process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CDBG Compliance webinar will take place in November after TDEC ARP Non-Competitive submission deadline</a:t>
            </a:r>
            <a:endParaRPr lang="en-US" b="1" u="sng" dirty="0"/>
          </a:p>
          <a:p>
            <a:endParaRPr lang="en-US" dirty="0"/>
          </a:p>
          <a:p>
            <a:r>
              <a:rPr lang="en-US" dirty="0"/>
              <a:t>Application workshop take place in November after TDEC ARP Non-Competitive submission deadline</a:t>
            </a:r>
            <a:endParaRPr lang="en-US" b="1" u="sng" dirty="0"/>
          </a:p>
          <a:p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58697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9C14F-1032-4F5F-83F9-2CB55B7B6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E6BC7-B0DC-48DE-BEFD-D6CBD5C5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on the website will begin being updated this week</a:t>
            </a:r>
          </a:p>
          <a:p>
            <a:pPr lvl="1"/>
            <a:r>
              <a:rPr lang="en-US" dirty="0"/>
              <a:t>Target Area Surveys</a:t>
            </a:r>
          </a:p>
          <a:p>
            <a:pPr lvl="1"/>
            <a:r>
              <a:rPr lang="en-US" dirty="0"/>
              <a:t>Ability to Pay</a:t>
            </a:r>
          </a:p>
          <a:p>
            <a:pPr lvl="1"/>
            <a:endParaRPr lang="en-US" dirty="0"/>
          </a:p>
          <a:p>
            <a:r>
              <a:rPr lang="en-US" dirty="0"/>
              <a:t>HUD has released a new </a:t>
            </a:r>
            <a:r>
              <a:rPr lang="en-US" sz="2400" u="sng" dirty="0">
                <a:solidFill>
                  <a:srgbClr val="376CBB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CDBG Income Survey Toolkit</a:t>
            </a:r>
            <a:endParaRPr lang="en-US" sz="2400" u="sng" dirty="0">
              <a:solidFill>
                <a:srgbClr val="376CBB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/>
              <a:t>Reviewing now</a:t>
            </a:r>
          </a:p>
          <a:p>
            <a:pPr lvl="1"/>
            <a:r>
              <a:rPr lang="en-US" dirty="0"/>
              <a:t>May update guidance related to income surveying</a:t>
            </a:r>
          </a:p>
        </p:txBody>
      </p:sp>
    </p:spTree>
    <p:extLst>
      <p:ext uri="{BB962C8B-B14F-4D97-AF65-F5344CB8AC3E}">
        <p14:creationId xmlns:p14="http://schemas.microsoft.com/office/powerpoint/2010/main" val="3607072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735E-B4C0-4461-BAC2-EA306BC9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E3BE5-47ED-43D5-8797-7EB5B3345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questions or comments?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you have a comment to submit after the presentation, please submit it using the online form at the link below.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376CBB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https://stateoftennessee.formstack.com/forms/cdbg_public_meeting_input_form</a:t>
            </a:r>
            <a:endParaRPr lang="en-US" dirty="0">
              <a:solidFill>
                <a:srgbClr val="376C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9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Community and Rural Development / CDBG Staff</a:t>
            </a:r>
          </a:p>
          <a:p>
            <a:pPr lvl="1"/>
            <a:r>
              <a:rPr lang="en-US" dirty="0"/>
              <a:t>Brooxie Carlton, Assistant Commissioner</a:t>
            </a:r>
          </a:p>
          <a:p>
            <a:pPr lvl="1"/>
            <a:r>
              <a:rPr lang="en-US" dirty="0"/>
              <a:t>Rachel Powers, Deputy Assistant Commissioner </a:t>
            </a:r>
          </a:p>
          <a:p>
            <a:pPr lvl="1"/>
            <a:r>
              <a:rPr lang="en-US" dirty="0"/>
              <a:t>Kent Archer, Director of Community Infrastructure</a:t>
            </a:r>
          </a:p>
          <a:p>
            <a:pPr lvl="1"/>
            <a:r>
              <a:rPr lang="en-US" dirty="0"/>
              <a:t>Lynn Tutor, CDBG Assistant Director</a:t>
            </a:r>
          </a:p>
          <a:p>
            <a:pPr lvl="1"/>
            <a:r>
              <a:rPr lang="en-US" dirty="0"/>
              <a:t>Tracey Davis, CDBG Project Manager</a:t>
            </a:r>
          </a:p>
          <a:p>
            <a:pPr lvl="1"/>
            <a:r>
              <a:rPr lang="en-US" dirty="0"/>
              <a:t>Lee Peterson, CDBG Project Manager</a:t>
            </a:r>
          </a:p>
          <a:p>
            <a:pPr lvl="1"/>
            <a:r>
              <a:rPr lang="en-US" dirty="0"/>
              <a:t>Allison Fox, CDBG Project Manager</a:t>
            </a:r>
          </a:p>
          <a:p>
            <a:pPr lvl="1"/>
            <a:r>
              <a:rPr lang="en-US" dirty="0"/>
              <a:t>Jill White, CDBG Project Manager</a:t>
            </a:r>
          </a:p>
          <a:p>
            <a:pPr lvl="1"/>
            <a:r>
              <a:rPr lang="en-US" dirty="0"/>
              <a:t>Lindsay Gainous, ARC Program Coordinator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4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962400"/>
            <a:ext cx="497264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Kent Archer</a:t>
            </a:r>
          </a:p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(615) 354-3591</a:t>
            </a:r>
          </a:p>
          <a:p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PermianSlabSerifTypeface" pitchFamily="50" charset="0"/>
              </a:rPr>
              <a:t>kent.archer@tn.gov</a:t>
            </a:r>
          </a:p>
          <a:p>
            <a:endParaRPr lang="en-US" sz="4400" dirty="0">
              <a:solidFill>
                <a:schemeClr val="bg1"/>
              </a:solidFill>
              <a:latin typeface="PermianSlabSerifTypefa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4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Objective is to develop viable communities by providing for decent housing and a suitable living environment and expanding economic opportunities principally for persons of low- and moderate-income</a:t>
            </a:r>
          </a:p>
          <a:p>
            <a:endParaRPr lang="en-US" dirty="0"/>
          </a:p>
          <a:p>
            <a:r>
              <a:rPr lang="en-US" dirty="0"/>
              <a:t>Created by Title 1 of the Housing and Community Development Act of 1974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455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999E8-C0EF-4AD3-A25F-53ABD7C4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75412-E2C6-4BF2-BFC5-EA2AD82C8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from HUD of approximately $28M last year</a:t>
            </a:r>
          </a:p>
          <a:p>
            <a:pPr lvl="1"/>
            <a:r>
              <a:rPr lang="en-US" dirty="0"/>
              <a:t>Expect the level funding in FY23</a:t>
            </a:r>
          </a:p>
          <a:p>
            <a:pPr lvl="1"/>
            <a:r>
              <a:rPr lang="en-US" dirty="0"/>
              <a:t>Continuing Resolution through December 16</a:t>
            </a:r>
          </a:p>
          <a:p>
            <a:pPr lvl="1"/>
            <a:endParaRPr lang="en-US" dirty="0"/>
          </a:p>
          <a:p>
            <a:r>
              <a:rPr lang="en-US" dirty="0"/>
              <a:t>$2 billion for CDBG-DR for 2021 and 2022 disasters</a:t>
            </a:r>
          </a:p>
          <a:p>
            <a:endParaRPr lang="en-US" dirty="0"/>
          </a:p>
          <a:p>
            <a:r>
              <a:rPr lang="en-US" dirty="0"/>
              <a:t>Last year of CDBG Recovery Housing funding</a:t>
            </a:r>
          </a:p>
        </p:txBody>
      </p:sp>
    </p:spTree>
    <p:extLst>
      <p:ext uri="{BB962C8B-B14F-4D97-AF65-F5344CB8AC3E}">
        <p14:creationId xmlns:p14="http://schemas.microsoft.com/office/powerpoint/2010/main" val="103163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dirty="0"/>
              <a:t>Current Status - 143 open grants</a:t>
            </a:r>
          </a:p>
          <a:p>
            <a:pPr marL="857250" lvl="1"/>
            <a:r>
              <a:rPr lang="en-US" dirty="0"/>
              <a:t>134 Regular Round</a:t>
            </a:r>
          </a:p>
          <a:p>
            <a:pPr marL="857250" lvl="1"/>
            <a:r>
              <a:rPr lang="en-US" dirty="0"/>
              <a:t>8 NDR</a:t>
            </a:r>
          </a:p>
          <a:p>
            <a:pPr marL="857250" lvl="1"/>
            <a:r>
              <a:rPr lang="en-US" dirty="0"/>
              <a:t>1 Other</a:t>
            </a:r>
          </a:p>
          <a:p>
            <a:pPr marL="857250" lvl="1"/>
            <a:endParaRPr lang="en-US" dirty="0"/>
          </a:p>
          <a:p>
            <a:pPr marL="457200"/>
            <a:r>
              <a:rPr lang="en-US" dirty="0"/>
              <a:t>2022 Regular Round announcements</a:t>
            </a:r>
            <a:endParaRPr lang="en-US" dirty="0">
              <a:solidFill>
                <a:srgbClr val="FF0000"/>
              </a:solidFill>
            </a:endParaRPr>
          </a:p>
          <a:p>
            <a:pPr marL="857250" lvl="1"/>
            <a:r>
              <a:rPr lang="en-US" dirty="0"/>
              <a:t>Awaiting funding agreement with HUD</a:t>
            </a:r>
          </a:p>
          <a:p>
            <a:pPr marL="857250" lvl="1"/>
            <a:r>
              <a:rPr lang="en-US" dirty="0"/>
              <a:t>Should happen in the next 2 or 3 weeks</a:t>
            </a:r>
          </a:p>
          <a:p>
            <a:pPr marL="571500" lvl="1" indent="0">
              <a:buNone/>
            </a:pPr>
            <a:endParaRPr lang="en-US" dirty="0"/>
          </a:p>
          <a:p>
            <a:pPr marL="85725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F54C5-1FCD-411E-94C6-45B4BB22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Implemented in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AC378-5B34-4F99-BF81-2400A549C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Revised Community Need scoring to be more local</a:t>
            </a:r>
          </a:p>
          <a:p>
            <a:endParaRPr lang="en-US" dirty="0"/>
          </a:p>
          <a:p>
            <a:r>
              <a:rPr lang="en-US" dirty="0"/>
              <a:t>Revised eligible project types to account for ARPA funding</a:t>
            </a:r>
          </a:p>
          <a:p>
            <a:pPr lvl="1"/>
            <a:r>
              <a:rPr lang="en-US" dirty="0"/>
              <a:t>Removed</a:t>
            </a:r>
          </a:p>
          <a:p>
            <a:pPr lvl="2"/>
            <a:r>
              <a:rPr lang="en-US" dirty="0"/>
              <a:t>Water line extensions</a:t>
            </a:r>
          </a:p>
          <a:p>
            <a:pPr lvl="2"/>
            <a:r>
              <a:rPr lang="en-US" dirty="0"/>
              <a:t>Sewer line extensions</a:t>
            </a:r>
          </a:p>
          <a:p>
            <a:pPr lvl="2"/>
            <a:r>
              <a:rPr lang="en-US" dirty="0"/>
              <a:t>Water system improvements for large systems</a:t>
            </a:r>
          </a:p>
          <a:p>
            <a:pPr lvl="2"/>
            <a:r>
              <a:rPr lang="en-US" dirty="0"/>
              <a:t>Sewer system improvements for large systems</a:t>
            </a:r>
          </a:p>
          <a:p>
            <a:pPr lvl="1"/>
            <a:r>
              <a:rPr lang="en-US" dirty="0"/>
              <a:t>Added</a:t>
            </a:r>
          </a:p>
          <a:p>
            <a:pPr lvl="2"/>
            <a:r>
              <a:rPr lang="en-US" dirty="0"/>
              <a:t>Public Health and Safety (Fire, EMS, Rescue, etc.)</a:t>
            </a:r>
          </a:p>
          <a:p>
            <a:pPr lvl="2"/>
            <a:r>
              <a:rPr lang="en-US" dirty="0"/>
              <a:t>Community Infrastructure (Streets, Sidewalks, Drainage, etc.)</a:t>
            </a:r>
          </a:p>
          <a:p>
            <a:pPr lvl="2"/>
            <a:r>
              <a:rPr lang="en-US" dirty="0"/>
              <a:t>Community Revitalization (Parks, Community Facilities, etc.)</a:t>
            </a:r>
          </a:p>
        </p:txBody>
      </p:sp>
    </p:spTree>
    <p:extLst>
      <p:ext uri="{BB962C8B-B14F-4D97-AF65-F5344CB8AC3E}">
        <p14:creationId xmlns:p14="http://schemas.microsoft.com/office/powerpoint/2010/main" val="129926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BCF07-26B5-4A80-9A4B-989C40AD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8774-3724-4DA2-BFAA-B33BA0E8F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1752600"/>
          </a:xfrm>
        </p:spPr>
        <p:txBody>
          <a:bodyPr/>
          <a:lstStyle/>
          <a:p>
            <a:r>
              <a:rPr lang="en-US" dirty="0"/>
              <a:t>115 applications submitted</a:t>
            </a:r>
          </a:p>
          <a:p>
            <a:r>
              <a:rPr lang="en-US" dirty="0"/>
              <a:t>30% in Community Infrastructure and Revitalization</a:t>
            </a:r>
          </a:p>
          <a:p>
            <a:r>
              <a:rPr lang="en-US" dirty="0"/>
              <a:t>30% in Water and Sewer Systems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65F48D-B6C6-46D2-8F92-37D954906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48074"/>
              </p:ext>
            </p:extLst>
          </p:nvPr>
        </p:nvGraphicFramePr>
        <p:xfrm>
          <a:off x="609600" y="2773680"/>
          <a:ext cx="6705600" cy="2926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331017513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6099067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20551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Applications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Percentage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6084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Health and Safety (Small)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5669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Health and Safety (Large)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23%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58688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2275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Infrastructure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3093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Revitalization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66434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Sewer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51243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Water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881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1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A9EA-3DE9-4DF9-8F26-69697033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F68BA-28B5-4C3B-A3D1-43BC8B00E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1447800"/>
          </a:xfrm>
        </p:spPr>
        <p:txBody>
          <a:bodyPr/>
          <a:lstStyle/>
          <a:p>
            <a:r>
              <a:rPr lang="en-US" dirty="0"/>
              <a:t>Applications requests were “right-sized”</a:t>
            </a:r>
          </a:p>
          <a:p>
            <a:r>
              <a:rPr lang="en-US" dirty="0"/>
              <a:t>Only 37% requested the maximum 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13FF07-759F-4531-B7FB-2D74EFC67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839476"/>
              </p:ext>
            </p:extLst>
          </p:nvPr>
        </p:nvGraphicFramePr>
        <p:xfrm>
          <a:off x="609600" y="2362200"/>
          <a:ext cx="6705600" cy="3423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84933151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4540453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66521357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Category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Average Request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sng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Percent Max Request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0911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Health and Safety (Small)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$348,080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62898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Public Health and Safety (Large)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$424,235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979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Housing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$525,000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9235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Infrastructure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$453,665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80055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Revitalization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$503,477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87684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Sewer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$488,770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5942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Water Systems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$491,994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87887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All Applications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$452,310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449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2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for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ARPA Update</a:t>
            </a:r>
          </a:p>
          <a:p>
            <a:pPr lvl="1"/>
            <a:r>
              <a:rPr lang="en-US" dirty="0"/>
              <a:t>$1.3 billion TDEC- ARP in state funds for water and sewer</a:t>
            </a:r>
          </a:p>
          <a:p>
            <a:pPr lvl="2"/>
            <a:r>
              <a:rPr lang="en-US" dirty="0"/>
              <a:t>Still early</a:t>
            </a:r>
          </a:p>
          <a:p>
            <a:pPr lvl="2"/>
            <a:r>
              <a:rPr lang="en-US" dirty="0"/>
              <a:t>Non-Competitive Applications due November 1</a:t>
            </a:r>
          </a:p>
          <a:p>
            <a:pPr lvl="1"/>
            <a:r>
              <a:rPr lang="en-US" dirty="0"/>
              <a:t>$454 million ARP in state funds for broadband announced</a:t>
            </a:r>
          </a:p>
          <a:p>
            <a:pPr lvl="2"/>
            <a:r>
              <a:rPr lang="en-US" dirty="0"/>
              <a:t>Capital Projects Fund and Digital Equity next</a:t>
            </a:r>
          </a:p>
          <a:p>
            <a:pPr lvl="1"/>
            <a:r>
              <a:rPr lang="en-US" dirty="0"/>
              <a:t>ARP expenditure deadline of December 31, 2026</a:t>
            </a:r>
          </a:p>
          <a:p>
            <a:pPr lvl="1"/>
            <a:endParaRPr lang="en-US" dirty="0"/>
          </a:p>
          <a:p>
            <a:r>
              <a:rPr lang="en-US" dirty="0"/>
              <a:t>Minor changes to CDBG. 2022 was a lot.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0748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897F2C936BE44B6863D24478B02B9" ma:contentTypeVersion="0" ma:contentTypeDescription="Create a new document." ma:contentTypeScope="" ma:versionID="1c9123e080190ddb10c68a0b50c9df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EB2005-2FD2-44C1-8CB2-5467871E7D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00FDE7E-9978-4F03-B3A0-0B4C94D4FB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96377B-A3F5-4D3A-B941-A7C57B4A8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20996</TotalTime>
  <Words>888</Words>
  <Application>Microsoft Office PowerPoint</Application>
  <PresentationFormat>On-screen Show (4:3)</PresentationFormat>
  <Paragraphs>221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Helvetica</vt:lpstr>
      <vt:lpstr>Open Sans</vt:lpstr>
      <vt:lpstr>PermianSlabSerifTypeface</vt:lpstr>
      <vt:lpstr>PowerPoint B</vt:lpstr>
      <vt:lpstr>CDBG Public Meeting</vt:lpstr>
      <vt:lpstr>Program Staff</vt:lpstr>
      <vt:lpstr>CDBG Overview</vt:lpstr>
      <vt:lpstr>Budget Outlook</vt:lpstr>
      <vt:lpstr>CDBG Update</vt:lpstr>
      <vt:lpstr>Changes Implemented in 2022</vt:lpstr>
      <vt:lpstr>2022 Breakdown</vt:lpstr>
      <vt:lpstr>2022 Breakdown</vt:lpstr>
      <vt:lpstr>Expectations for 2023</vt:lpstr>
      <vt:lpstr>Timely Expenditure Trend</vt:lpstr>
      <vt:lpstr>Timely Expenditures Nationwide</vt:lpstr>
      <vt:lpstr>Existing Eligible Activities</vt:lpstr>
      <vt:lpstr>Proposed Changes for 2023</vt:lpstr>
      <vt:lpstr>Will not change for 2023</vt:lpstr>
      <vt:lpstr>Schedule for 2023 Applications</vt:lpstr>
      <vt:lpstr>Application Process Flow</vt:lpstr>
      <vt:lpstr>Additional Updates</vt:lpstr>
      <vt:lpstr>Additional Updates</vt:lpstr>
      <vt:lpstr>Questions and Comments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Kent Archer</cp:lastModifiedBy>
  <cp:revision>118</cp:revision>
  <dcterms:created xsi:type="dcterms:W3CDTF">2015-04-23T14:05:52Z</dcterms:created>
  <dcterms:modified xsi:type="dcterms:W3CDTF">2022-10-03T03:36:26Z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0x010100213897F2C936BE44B6863D24478B02B9</vt:lpwstr>
  </property>
</Properties>
</file>